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68" r:id="rId2"/>
    <p:sldId id="267" r:id="rId3"/>
    <p:sldId id="269" r:id="rId4"/>
    <p:sldId id="270" r:id="rId5"/>
    <p:sldId id="305" r:id="rId6"/>
    <p:sldId id="306" r:id="rId7"/>
    <p:sldId id="307" r:id="rId8"/>
    <p:sldId id="310" r:id="rId9"/>
    <p:sldId id="299" r:id="rId10"/>
    <p:sldId id="300" r:id="rId11"/>
    <p:sldId id="301" r:id="rId12"/>
    <p:sldId id="302" r:id="rId13"/>
    <p:sldId id="308" r:id="rId14"/>
    <p:sldId id="303" r:id="rId15"/>
    <p:sldId id="309" r:id="rId16"/>
    <p:sldId id="304" r:id="rId17"/>
    <p:sldId id="298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3F94"/>
    <a:srgbClr val="A1B7ED"/>
    <a:srgbClr val="8481C1"/>
    <a:srgbClr val="4F81B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598" autoAdjust="0"/>
    <p:restoredTop sz="94711" autoAdjust="0"/>
  </p:normalViewPr>
  <p:slideViewPr>
    <p:cSldViewPr>
      <p:cViewPr varScale="1">
        <p:scale>
          <a:sx n="85" d="100"/>
          <a:sy n="85" d="100"/>
        </p:scale>
        <p:origin x="-2021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64" y="102835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CHAPTER 28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5D2D20-90DF-4809-ADFD-67703A928245}" type="datetimeFigureOut">
              <a:rPr lang="en-US" smtClean="0"/>
              <a:pPr/>
              <a:t>2/20/2013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©2014 OnCourse Learning.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5248A4-FBC9-49AA-9360-CC997B209E2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CHAPTER 28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DFE97F-56F6-4C03-AF90-A2BF2AF76281}" type="datetimeFigureOut">
              <a:rPr lang="en-US" smtClean="0"/>
              <a:pPr/>
              <a:t>2/20/2013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©2014 OnCourse Learning. All Rights Reserved.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AE1673-3FEA-4676-B126-2846E845E8E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AE1673-3FEA-4676-B126-2846E845E8E3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29B6A100-5065-4EAD-AB3F-0E187470C262}" type="datetime1">
              <a:rPr lang="en-US" smtClean="0"/>
              <a:pPr/>
              <a:t>2/20/2013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©2014 OnCourse Learning. All Rights Reserved.</a:t>
            </a:r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CHAPTER 28</a:t>
            </a: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9144000" cy="3581400"/>
          </a:xfrm>
          <a:prstGeom prst="rect">
            <a:avLst/>
          </a:prstGeom>
          <a:gradFill flip="none" rotWithShape="1">
            <a:gsLst>
              <a:gs pos="0">
                <a:srgbClr val="1C3F94">
                  <a:shade val="30000"/>
                  <a:satMod val="115000"/>
                </a:srgbClr>
              </a:gs>
              <a:gs pos="50000">
                <a:srgbClr val="1C3F94">
                  <a:shade val="67500"/>
                  <a:satMod val="115000"/>
                </a:srgbClr>
              </a:gs>
              <a:gs pos="100000">
                <a:srgbClr val="1C3F94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990600"/>
            <a:ext cx="4572000" cy="1524000"/>
          </a:xfrm>
          <a:noFill/>
        </p:spPr>
        <p:txBody>
          <a:bodyPr anchor="ctr">
            <a:noAutofit/>
          </a:bodyPr>
          <a:lstStyle>
            <a:lvl1pPr algn="ctr">
              <a:defRPr sz="280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76400" y="3429000"/>
            <a:ext cx="6553200" cy="2895600"/>
          </a:xfrm>
          <a:noFill/>
          <a:ln w="38100">
            <a:solidFill>
              <a:schemeClr val="bg2"/>
            </a:solidFill>
          </a:ln>
        </p:spPr>
        <p:txBody>
          <a:bodyPr tIns="182880" anchor="ctr">
            <a:normAutofit/>
          </a:bodyPr>
          <a:lstStyle>
            <a:lvl1pPr marL="0" indent="0" algn="l">
              <a:buNone/>
              <a:defRPr sz="4000">
                <a:solidFill>
                  <a:srgbClr val="1C3F94"/>
                </a:solidFill>
                <a:latin typeface="+mj-lt"/>
                <a:cs typeface="Times New Roman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14339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 l="1115" r="1115" b="1378"/>
          <a:stretch>
            <a:fillRect/>
          </a:stretch>
        </p:blipFill>
        <p:spPr bwMode="auto">
          <a:xfrm>
            <a:off x="381000" y="304800"/>
            <a:ext cx="3799520" cy="3102476"/>
          </a:xfrm>
          <a:prstGeom prst="rect">
            <a:avLst/>
          </a:prstGeom>
          <a:noFill/>
          <a:ln w="38100">
            <a:solidFill>
              <a:schemeClr val="bg2"/>
            </a:solidFill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buClr>
                <a:srgbClr val="1C3F94"/>
              </a:buClr>
              <a:buSzPct val="90000"/>
              <a:buFont typeface="Wingdings" pitchFamily="2" charset="2"/>
              <a:buChar char=""/>
              <a:defRPr sz="2800"/>
            </a:lvl1pPr>
            <a:lvl2pPr>
              <a:buClr>
                <a:schemeClr val="accent6">
                  <a:lumMod val="75000"/>
                </a:schemeClr>
              </a:buClr>
              <a:buSzPct val="90000"/>
              <a:buFont typeface="Wingdings" pitchFamily="2" charset="2"/>
              <a:buChar char="l"/>
              <a:defRPr sz="2400"/>
            </a:lvl2pPr>
            <a:lvl3pPr>
              <a:buClr>
                <a:schemeClr val="accent3">
                  <a:lumMod val="75000"/>
                </a:schemeClr>
              </a:buClr>
              <a:buSzPct val="90000"/>
              <a:buFont typeface="Wingdings" pitchFamily="2" charset="2"/>
              <a:buChar char="l"/>
              <a:defRPr sz="2000"/>
            </a:lvl3pPr>
            <a:lvl4pPr>
              <a:buClr>
                <a:srgbClr val="1C3F94"/>
              </a:buClr>
              <a:defRPr sz="1800"/>
            </a:lvl4pPr>
            <a:lvl5pPr>
              <a:buClr>
                <a:srgbClr val="1C3F94"/>
              </a:buCl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rgbClr val="1C3F94"/>
          </a:solidFill>
          <a:ln>
            <a:solidFill>
              <a:srgbClr val="1C3F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83515" y="6297966"/>
            <a:ext cx="66048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2998684" y="6416675"/>
            <a:ext cx="31466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©2014 OnCourse Learning. All Rights Reserved.</a:t>
            </a:r>
            <a:endParaRPr lang="en-US" sz="1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rgbClr val="1C3F94"/>
          </a:solidFill>
          <a:ln>
            <a:solidFill>
              <a:srgbClr val="1C3F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2998684" y="6416675"/>
            <a:ext cx="31466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©2014 OnCourse Learning. All Rights Reserved.</a:t>
            </a:r>
            <a:endParaRPr lang="en-US" sz="1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" name="Picture 3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483515" y="6297966"/>
            <a:ext cx="66048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6416675"/>
            <a:ext cx="1828800" cy="27432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8229600" y="0"/>
            <a:ext cx="914400" cy="722531"/>
            <a:chOff x="0" y="0"/>
            <a:chExt cx="914400" cy="722531"/>
          </a:xfrm>
        </p:grpSpPr>
        <p:sp>
          <p:nvSpPr>
            <p:cNvPr id="14" name="Trapezoid 13"/>
            <p:cNvSpPr/>
            <p:nvPr/>
          </p:nvSpPr>
          <p:spPr>
            <a:xfrm flipV="1">
              <a:off x="0" y="0"/>
              <a:ext cx="914400" cy="609600"/>
            </a:xfrm>
            <a:prstGeom prst="trapezoid">
              <a:avLst/>
            </a:prstGeom>
            <a:solidFill>
              <a:srgbClr val="1C3F94"/>
            </a:soli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4275" y="76200"/>
              <a:ext cx="76585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CHAPTER</a:t>
              </a:r>
            </a:p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28</a:t>
              </a:r>
            </a:p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rgbClr val="1C3F94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1C3F94"/>
        </a:buClr>
        <a:buSzPct val="90000"/>
        <a:buFont typeface="Wingdings" pitchFamily="2" charset="2"/>
        <a:buChar char="l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6">
            <a:lumMod val="75000"/>
          </a:schemeClr>
        </a:buClr>
        <a:buSzPct val="90000"/>
        <a:buFont typeface="Wingdings" pitchFamily="2" charset="2"/>
        <a:buChar char="l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3">
            <a:lumMod val="75000"/>
          </a:schemeClr>
        </a:buClr>
        <a:buSzPct val="90000"/>
        <a:buFont typeface="Wingdings" pitchFamily="2" charset="2"/>
        <a:buChar char="l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1C3F94"/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1C3F94"/>
        </a:buClr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</a:t>
            </a:r>
            <a:r>
              <a:rPr lang="en-US" sz="9600" dirty="0" smtClean="0"/>
              <a:t>28</a:t>
            </a:r>
            <a:endParaRPr lang="en-US" sz="9600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kern="0" dirty="0" smtClean="0"/>
              <a:t>Investment Analysis of Real Estate Development Projects: Overview &amp; Background</a:t>
            </a:r>
            <a:endParaRPr lang="en-US" kern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0" y="6172200"/>
            <a:ext cx="2133600" cy="365125"/>
          </a:xfrm>
        </p:spPr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28.3 </a:t>
            </a:r>
            <a:r>
              <a:rPr lang="en-US" dirty="0" smtClean="0"/>
              <a:t>Construction Budget Mechanics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28.4 </a:t>
            </a:r>
            <a:r>
              <a:rPr lang="en-US" dirty="0" smtClean="0"/>
              <a:t>Simple Financial Feasibility Analysis in Current Practice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28.4.1 </a:t>
            </a:r>
            <a:r>
              <a:rPr lang="en-US" dirty="0" smtClean="0"/>
              <a:t>Simple Feasibility Analysis Explained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kern="1200" baseline="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EXHIBIT 28-4 </a:t>
            </a:r>
            <a:r>
              <a:rPr lang="en-US" sz="3200" kern="1200" baseline="0" dirty="0" err="1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SFFA</a:t>
            </a:r>
            <a:r>
              <a:rPr lang="en-US" sz="3200" kern="1200" baseline="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 Front-Door Procedure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28.4.2 </a:t>
            </a:r>
            <a:r>
              <a:rPr lang="en-US" dirty="0" smtClean="0"/>
              <a:t>Problems with the Simple 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kern="1200" baseline="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EXHIBIT 28-5 </a:t>
            </a:r>
            <a:r>
              <a:rPr lang="en-US" sz="3200" kern="1200" baseline="0" dirty="0" err="1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SFFA</a:t>
            </a:r>
            <a:r>
              <a:rPr lang="en-US" sz="3200" kern="1200" baseline="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 Back-Door Procedure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28.5 </a:t>
            </a:r>
            <a:r>
              <a:rPr lang="en-US" dirty="0" smtClean="0"/>
              <a:t>Chapter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KEY TERMS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 numCol="2">
            <a:normAutofit fontScale="62500" lnSpcReduction="20000"/>
          </a:bodyPr>
          <a:lstStyle/>
          <a:p>
            <a:r>
              <a:rPr lang="en-US" sz="28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site-looking-for-a-use</a:t>
            </a:r>
          </a:p>
          <a:p>
            <a:r>
              <a:rPr lang="en-US" sz="28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use-looking-for-a-site</a:t>
            </a:r>
          </a:p>
          <a:p>
            <a:r>
              <a:rPr lang="en-US" sz="28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lease-up risk</a:t>
            </a:r>
          </a:p>
          <a:p>
            <a:r>
              <a:rPr lang="en-US" sz="28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development project phases</a:t>
            </a:r>
          </a:p>
          <a:p>
            <a:r>
              <a:rPr lang="en-US" sz="28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construction and absorption budget</a:t>
            </a:r>
          </a:p>
          <a:p>
            <a:r>
              <a:rPr lang="en-US" sz="28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operating budget</a:t>
            </a:r>
          </a:p>
          <a:p>
            <a:r>
              <a:rPr lang="en-US" sz="28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stabilized (year or cash flows)</a:t>
            </a:r>
          </a:p>
          <a:p>
            <a:r>
              <a:rPr lang="en-US" sz="28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hard costs</a:t>
            </a:r>
          </a:p>
          <a:p>
            <a:r>
              <a:rPr lang="en-US" sz="28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soft costs</a:t>
            </a:r>
          </a:p>
          <a:p>
            <a:r>
              <a:rPr lang="en-US" sz="28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sustainable development</a:t>
            </a:r>
          </a:p>
          <a:p>
            <a:r>
              <a:rPr lang="en-US" sz="28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absorption or lease-up phase</a:t>
            </a:r>
          </a:p>
          <a:p>
            <a:r>
              <a:rPr lang="en-US" sz="28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 spec (speculative development)</a:t>
            </a:r>
          </a:p>
          <a:p>
            <a:r>
              <a:rPr lang="en-US" sz="28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tenant build-outs</a:t>
            </a:r>
          </a:p>
          <a:p>
            <a:r>
              <a:rPr lang="en-US" sz="28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construction loan</a:t>
            </a:r>
          </a:p>
          <a:p>
            <a:r>
              <a:rPr lang="en-US" sz="28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future advances</a:t>
            </a:r>
          </a:p>
          <a:p>
            <a:r>
              <a:rPr lang="en-US" sz="28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draw-down (of loan commitment)</a:t>
            </a:r>
          </a:p>
          <a:p>
            <a:r>
              <a:rPr lang="en-US" sz="28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draw</a:t>
            </a:r>
          </a:p>
          <a:p>
            <a:r>
              <a:rPr lang="en-US" sz="28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permanent loan</a:t>
            </a:r>
          </a:p>
          <a:p>
            <a:r>
              <a:rPr lang="en-US" sz="28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certification of occupancy</a:t>
            </a:r>
          </a:p>
          <a:p>
            <a:r>
              <a:rPr lang="en-US" sz="28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take-out loan</a:t>
            </a:r>
          </a:p>
          <a:p>
            <a:r>
              <a:rPr lang="en-US" sz="28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accrued interest</a:t>
            </a:r>
          </a:p>
          <a:p>
            <a:r>
              <a:rPr lang="en-US" sz="28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financing costs (construction loan interest)</a:t>
            </a:r>
          </a:p>
          <a:p>
            <a:r>
              <a:rPr lang="en-US" sz="28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simple financial feasibility analysis (</a:t>
            </a:r>
            <a:r>
              <a:rPr lang="en-US" sz="28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SFFA</a:t>
            </a:r>
            <a:r>
              <a:rPr lang="en-US" sz="28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r>
              <a:rPr lang="en-US" sz="28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front-door feasibility analysis</a:t>
            </a:r>
          </a:p>
          <a:p>
            <a:r>
              <a:rPr lang="en-US" sz="28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back-door feasibility analysis</a:t>
            </a:r>
          </a:p>
          <a:p>
            <a:r>
              <a:rPr lang="en-US" sz="28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gross </a:t>
            </a:r>
            <a:r>
              <a:rPr lang="en-US" sz="28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leaseable</a:t>
            </a:r>
            <a:r>
              <a:rPr lang="en-US" sz="28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area (</a:t>
            </a:r>
            <a:r>
              <a:rPr lang="en-US" sz="28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GLA</a:t>
            </a:r>
            <a:r>
              <a:rPr lang="en-US" sz="28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r>
              <a:rPr lang="en-US" sz="28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efficiency ratio</a:t>
            </a:r>
          </a:p>
          <a:p>
            <a:r>
              <a:rPr lang="en-US" sz="28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net rentable area (NRA)</a:t>
            </a:r>
          </a:p>
          <a:p>
            <a:r>
              <a:rPr lang="en-US" sz="28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financial feasibility</a:t>
            </a:r>
          </a:p>
          <a:p>
            <a:r>
              <a:rPr lang="en-US" sz="28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financial economic desirability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CHAPTER OUTLINE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690563" indent="-690563">
              <a:buNone/>
            </a:pPr>
            <a:r>
              <a:rPr lang="en-US" b="1" kern="0" dirty="0" smtClean="0">
                <a:solidFill>
                  <a:srgbClr val="1C3F94"/>
                </a:solidFill>
              </a:rPr>
              <a:t>28.1</a:t>
            </a:r>
            <a:r>
              <a:rPr lang="en-US" kern="0" dirty="0" smtClean="0"/>
              <a:t> 	Overview of the Development Decision-Making Process </a:t>
            </a:r>
          </a:p>
          <a:p>
            <a:pPr marL="690563" indent="-690563">
              <a:buNone/>
            </a:pPr>
            <a:r>
              <a:rPr lang="en-US" kern="0" dirty="0" smtClean="0"/>
              <a:t>	The Trend Towards Greener Development</a:t>
            </a:r>
          </a:p>
          <a:p>
            <a:pPr marL="690563" indent="-690563">
              <a:buNone/>
            </a:pPr>
            <a:r>
              <a:rPr lang="en-US" b="1" kern="0" dirty="0" smtClean="0">
                <a:solidFill>
                  <a:srgbClr val="1C3F94"/>
                </a:solidFill>
              </a:rPr>
              <a:t>28.2</a:t>
            </a:r>
            <a:r>
              <a:rPr lang="en-US" kern="0" dirty="0" smtClean="0"/>
              <a:t> 	Basic Information: Enumerating Project Costs and Benefits</a:t>
            </a:r>
          </a:p>
          <a:p>
            <a:pPr marL="690563" indent="-690563">
              <a:buNone/>
            </a:pPr>
            <a:r>
              <a:rPr lang="en-US" b="1" kern="0" dirty="0" smtClean="0">
                <a:solidFill>
                  <a:srgbClr val="1C3F94"/>
                </a:solidFill>
              </a:rPr>
              <a:t>28.3</a:t>
            </a:r>
            <a:r>
              <a:rPr lang="en-US" kern="0" dirty="0" smtClean="0">
                <a:solidFill>
                  <a:srgbClr val="1C3F94"/>
                </a:solidFill>
              </a:rPr>
              <a:t> 	</a:t>
            </a:r>
            <a:r>
              <a:rPr lang="en-US" kern="0" dirty="0" smtClean="0"/>
              <a:t>Construction Budget Mechanics</a:t>
            </a:r>
          </a:p>
          <a:p>
            <a:pPr marL="690563" indent="-690563">
              <a:buNone/>
            </a:pPr>
            <a:r>
              <a:rPr lang="en-US" b="1" kern="0" dirty="0" smtClean="0">
                <a:solidFill>
                  <a:srgbClr val="1C3F94"/>
                </a:solidFill>
              </a:rPr>
              <a:t>28.4</a:t>
            </a:r>
            <a:r>
              <a:rPr lang="en-US" kern="0" dirty="0" smtClean="0">
                <a:solidFill>
                  <a:srgbClr val="1C3F94"/>
                </a:solidFill>
              </a:rPr>
              <a:t> 	</a:t>
            </a:r>
            <a:r>
              <a:rPr lang="en-US" kern="0" dirty="0" smtClean="0"/>
              <a:t>Simple Financial Feasibility Analysis in Current Practice</a:t>
            </a:r>
          </a:p>
          <a:p>
            <a:pPr marL="1487488" lvl="1" indent="-796925">
              <a:buNone/>
            </a:pPr>
            <a:r>
              <a:rPr lang="en-US" b="1" kern="0" dirty="0" smtClean="0">
                <a:solidFill>
                  <a:srgbClr val="1C3F94"/>
                </a:solidFill>
              </a:rPr>
              <a:t>28.4.1</a:t>
            </a:r>
            <a:r>
              <a:rPr lang="en-US" kern="0" dirty="0" smtClean="0"/>
              <a:t>	Simple Feasibility Analysis Explained</a:t>
            </a:r>
          </a:p>
          <a:p>
            <a:pPr marL="1487488" lvl="1" indent="-796925">
              <a:buNone/>
            </a:pPr>
            <a:r>
              <a:rPr lang="en-US" b="1" kern="0" dirty="0" smtClean="0">
                <a:solidFill>
                  <a:srgbClr val="1C3F94"/>
                </a:solidFill>
              </a:rPr>
              <a:t>28.4.2</a:t>
            </a:r>
            <a:r>
              <a:rPr lang="en-US" kern="0" dirty="0" smtClean="0"/>
              <a:t>	Problems with the Simple Approach</a:t>
            </a:r>
          </a:p>
          <a:p>
            <a:pPr marL="690563" indent="-690563">
              <a:buNone/>
            </a:pPr>
            <a:r>
              <a:rPr lang="en-US" b="1" kern="0" dirty="0" smtClean="0">
                <a:solidFill>
                  <a:srgbClr val="1C3F94"/>
                </a:solidFill>
              </a:rPr>
              <a:t>28.5	</a:t>
            </a:r>
            <a:r>
              <a:rPr lang="en-US" kern="0" dirty="0" smtClean="0"/>
              <a:t>Chapter Summary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LEARNING OBJECTIVES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kern="0" dirty="0" smtClean="0"/>
              <a:t>After reading this chapter, you should understand:</a:t>
            </a:r>
          </a:p>
          <a:p>
            <a:r>
              <a:rPr lang="en-US" kern="0" dirty="0" smtClean="0"/>
              <a:t>The typical real estate development project decision process, at a broad-brush level, and the trend towards greener and more sustainable buildings.</a:t>
            </a:r>
          </a:p>
          <a:p>
            <a:r>
              <a:rPr lang="en-US" kern="0" dirty="0" smtClean="0"/>
              <a:t>The role of financial analysis in development project decision making and the mortgage-based simplified techniques that are widely employed in this role in current practice, including their strengths and weaknesses.</a:t>
            </a:r>
          </a:p>
          <a:p>
            <a:r>
              <a:rPr lang="en-US" kern="0" dirty="0" smtClean="0"/>
              <a:t>The basics of construction loan mechanics.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1" dirty="0" smtClean="0"/>
              <a:t>28.1 </a:t>
            </a:r>
            <a:r>
              <a:rPr lang="en-US" dirty="0" smtClean="0"/>
              <a:t>Overview of the Development Decision-Making Process The Trend Towards Greener Development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b="1" kern="1200" baseline="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EXHIBIT 28-1 </a:t>
            </a:r>
            <a:r>
              <a:rPr lang="en-US" sz="3200" kern="1200" baseline="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Iterative, Multidisciplinary Process of Real Estate Development Decision Making (the </a:t>
            </a:r>
            <a:r>
              <a:rPr lang="en-US" sz="3200" kern="1200" baseline="0" dirty="0" err="1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Graaskamp</a:t>
            </a:r>
            <a:r>
              <a:rPr lang="en-US" sz="3200" kern="1200" baseline="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 Model)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5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690563" y="1991064"/>
            <a:ext cx="8029405" cy="4200525"/>
            <a:chOff x="690563" y="1991064"/>
            <a:chExt cx="8029405" cy="4200525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90563" y="1991064"/>
              <a:ext cx="7762875" cy="4200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extBox 5"/>
            <p:cNvSpPr txBox="1"/>
            <p:nvPr/>
          </p:nvSpPr>
          <p:spPr>
            <a:xfrm rot="16200000">
              <a:off x="7664967" y="5112140"/>
              <a:ext cx="180222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 © OnCourse Learning</a:t>
              </a:r>
              <a:endParaRPr lang="en-US" sz="1400" dirty="0"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b="1" kern="1200" baseline="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EXHIBIT 28-2 </a:t>
            </a:r>
            <a:r>
              <a:rPr lang="en-US" sz="3200" kern="1200" baseline="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Development Project Phases: </a:t>
            </a:r>
            <a:br>
              <a:rPr lang="en-US" sz="3200" kern="1200" baseline="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</a:br>
            <a:r>
              <a:rPr lang="en-US" sz="3200" kern="1200" baseline="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Typical Cumulative Capital Investment Profile and Investment Risk Regimes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6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1390224" y="1627415"/>
            <a:ext cx="6613753" cy="4572000"/>
            <a:chOff x="1390224" y="1627415"/>
            <a:chExt cx="6613753" cy="4572000"/>
          </a:xfrm>
        </p:grpSpPr>
        <p:sp>
          <p:nvSpPr>
            <p:cNvPr id="5" name="TextBox 4"/>
            <p:cNvSpPr txBox="1"/>
            <p:nvPr/>
          </p:nvSpPr>
          <p:spPr>
            <a:xfrm rot="16200000">
              <a:off x="6948976" y="5112140"/>
              <a:ext cx="180222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 © OnCourse Learning</a:t>
              </a:r>
              <a:endParaRPr lang="en-US" sz="1400" dirty="0"/>
            </a:p>
          </p:txBody>
        </p:sp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390224" y="1627415"/>
              <a:ext cx="6349008" cy="457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kern="1200" baseline="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EXHIBIT 28-3 </a:t>
            </a:r>
            <a:r>
              <a:rPr lang="en-US" sz="3200" kern="1200" baseline="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Development Project Typical Sources of Investment Capital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1456771" y="1417320"/>
            <a:ext cx="6547206" cy="4754880"/>
            <a:chOff x="1456771" y="1417320"/>
            <a:chExt cx="6547206" cy="475488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456771" y="1417320"/>
              <a:ext cx="6214390" cy="47548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extBox 5"/>
            <p:cNvSpPr txBox="1"/>
            <p:nvPr/>
          </p:nvSpPr>
          <p:spPr>
            <a:xfrm rot="16200000">
              <a:off x="6948976" y="5112140"/>
              <a:ext cx="180222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 © OnCourse Learning</a:t>
              </a:r>
              <a:endParaRPr lang="en-US" sz="1400" dirty="0"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kern="0" dirty="0" smtClean="0"/>
              <a:t>The Trend Towards Greener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28.2 </a:t>
            </a:r>
            <a:r>
              <a:rPr lang="en-US" dirty="0" smtClean="0"/>
              <a:t>Basic Information: Enumerating Project Costs and Benefits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494</TotalTime>
  <Words>342</Words>
  <Application>Microsoft Office PowerPoint</Application>
  <PresentationFormat>On-screen Show (4:3)</PresentationFormat>
  <Paragraphs>84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Chapter 28</vt:lpstr>
      <vt:lpstr>CHAPTER OUTLINE</vt:lpstr>
      <vt:lpstr>LEARNING OBJECTIVES</vt:lpstr>
      <vt:lpstr>28.1 Overview of the Development Decision-Making Process The Trend Towards Greener Development</vt:lpstr>
      <vt:lpstr>EXHIBIT 28-1 Iterative, Multidisciplinary Process of Real Estate Development Decision Making (the Graaskamp Model)</vt:lpstr>
      <vt:lpstr>EXHIBIT 28-2 Development Project Phases:  Typical Cumulative Capital Investment Profile and Investment Risk Regimes</vt:lpstr>
      <vt:lpstr>EXHIBIT 28-3 Development Project Typical Sources of Investment Capital</vt:lpstr>
      <vt:lpstr>The Trend Towards Greener Development</vt:lpstr>
      <vt:lpstr>28.2 Basic Information: Enumerating Project Costs and Benefits</vt:lpstr>
      <vt:lpstr>28.3 Construction Budget Mechanics</vt:lpstr>
      <vt:lpstr>28.4 Simple Financial Feasibility Analysis in Current Practice</vt:lpstr>
      <vt:lpstr>28.4.1 Simple Feasibility Analysis Explained</vt:lpstr>
      <vt:lpstr>EXHIBIT 28-4 SFFA Front-Door Procedure</vt:lpstr>
      <vt:lpstr>28.4.2 Problems with the Simple Approach</vt:lpstr>
      <vt:lpstr>EXHIBIT 28-5 SFFA Back-Door Procedure</vt:lpstr>
      <vt:lpstr>28.5 Chapter Summary</vt:lpstr>
      <vt:lpstr>KEY TERMS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*</dc:creator>
  <cp:lastModifiedBy>McLaughlin</cp:lastModifiedBy>
  <cp:revision>73</cp:revision>
  <dcterms:created xsi:type="dcterms:W3CDTF">2013-02-04T22:06:42Z</dcterms:created>
  <dcterms:modified xsi:type="dcterms:W3CDTF">2013-02-20T23:18:05Z</dcterms:modified>
</cp:coreProperties>
</file>