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68" r:id="rId2"/>
    <p:sldId id="267" r:id="rId3"/>
    <p:sldId id="269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8" r:id="rId17"/>
    <p:sldId id="317" r:id="rId18"/>
    <p:sldId id="316" r:id="rId19"/>
    <p:sldId id="315" r:id="rId20"/>
    <p:sldId id="314" r:id="rId21"/>
    <p:sldId id="313" r:id="rId22"/>
    <p:sldId id="312" r:id="rId23"/>
    <p:sldId id="311" r:id="rId24"/>
    <p:sldId id="29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F94"/>
    <a:srgbClr val="A1B7ED"/>
    <a:srgbClr val="8481C1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2" autoAdjust="0"/>
    <p:restoredTop sz="94686" autoAdjust="0"/>
  </p:normalViewPr>
  <p:slideViewPr>
    <p:cSldViewPr>
      <p:cViewPr varScale="1">
        <p:scale>
          <a:sx n="85" d="100"/>
          <a:sy n="85" d="100"/>
        </p:scale>
        <p:origin x="-2021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1194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13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CCACF-8960-4FA7-8E37-03E0705B4E2F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452C76-9391-4A65-9D79-F7C22DBDF1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13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FE97F-56F6-4C03-AF90-A2BF2AF7628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E1673-3FEA-4676-B126-2846E845E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AE1673-3FEA-4676-B126-2846E845E8E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A44A43B-4D4E-4267-941D-5708318954D1}" type="datetime1">
              <a:rPr lang="en-US" smtClean="0"/>
              <a:pPr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CHAPTER 13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3581400"/>
          </a:xfrm>
          <a:prstGeom prst="rect">
            <a:avLst/>
          </a:prstGeom>
          <a:gradFill flip="none" rotWithShape="1">
            <a:gsLst>
              <a:gs pos="0">
                <a:srgbClr val="1C3F94">
                  <a:shade val="30000"/>
                  <a:satMod val="115000"/>
                </a:srgbClr>
              </a:gs>
              <a:gs pos="50000">
                <a:srgbClr val="1C3F94">
                  <a:shade val="67500"/>
                  <a:satMod val="115000"/>
                </a:srgbClr>
              </a:gs>
              <a:gs pos="100000">
                <a:srgbClr val="1C3F94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990600"/>
            <a:ext cx="4572000" cy="1524000"/>
          </a:xfrm>
          <a:noFill/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429000"/>
            <a:ext cx="6553200" cy="2895600"/>
          </a:xfrm>
          <a:noFill/>
          <a:ln w="38100">
            <a:solidFill>
              <a:schemeClr val="bg2"/>
            </a:solidFill>
          </a:ln>
        </p:spPr>
        <p:txBody>
          <a:bodyPr tIns="182880" anchor="ctr">
            <a:normAutofit/>
          </a:bodyPr>
          <a:lstStyle>
            <a:lvl1pPr marL="0" indent="0" algn="l">
              <a:buNone/>
              <a:defRPr sz="4000">
                <a:solidFill>
                  <a:srgbClr val="1C3F94"/>
                </a:solidFill>
                <a:latin typeface="+mj-lt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l="1115" r="1115" b="1378"/>
          <a:stretch>
            <a:fillRect/>
          </a:stretch>
        </p:blipFill>
        <p:spPr bwMode="auto">
          <a:xfrm>
            <a:off x="381000" y="304800"/>
            <a:ext cx="3799520" cy="3102476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rgbClr val="1C3F94"/>
              </a:buClr>
              <a:buSzPct val="90000"/>
              <a:buFont typeface="Wingdings" pitchFamily="2" charset="2"/>
              <a:buChar char=""/>
              <a:defRPr sz="2800"/>
            </a:lvl1pPr>
            <a:lvl2pPr>
              <a:buClr>
                <a:schemeClr val="accent6">
                  <a:lumMod val="75000"/>
                </a:schemeClr>
              </a:buClr>
              <a:buSzPct val="90000"/>
              <a:buFont typeface="Wingdings" pitchFamily="2" charset="2"/>
              <a:buChar char="l"/>
              <a:defRPr sz="2400"/>
            </a:lvl2pPr>
            <a:lvl3pPr>
              <a:buClr>
                <a:schemeClr val="accent3">
                  <a:lumMod val="75000"/>
                </a:schemeClr>
              </a:buClr>
              <a:buSzPct val="90000"/>
              <a:buFont typeface="Wingdings" pitchFamily="2" charset="2"/>
              <a:buChar char="l"/>
              <a:defRPr sz="2000"/>
            </a:lvl3pPr>
            <a:lvl4pPr>
              <a:buClr>
                <a:srgbClr val="1C3F94"/>
              </a:buClr>
              <a:defRPr sz="1800"/>
            </a:lvl4pPr>
            <a:lvl5pPr>
              <a:buClr>
                <a:srgbClr val="1C3F94"/>
              </a:buCl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1828800" cy="27432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9600" y="0"/>
            <a:ext cx="914400" cy="722531"/>
            <a:chOff x="0" y="0"/>
            <a:chExt cx="914400" cy="722531"/>
          </a:xfrm>
        </p:grpSpPr>
        <p:sp>
          <p:nvSpPr>
            <p:cNvPr id="14" name="Trapezoid 13"/>
            <p:cNvSpPr/>
            <p:nvPr/>
          </p:nvSpPr>
          <p:spPr>
            <a:xfrm flipV="1">
              <a:off x="0" y="0"/>
              <a:ext cx="914400" cy="609600"/>
            </a:xfrm>
            <a:prstGeom prst="trapezoid">
              <a:avLst/>
            </a:prstGeom>
            <a:solidFill>
              <a:srgbClr val="1C3F94"/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275" y="76200"/>
              <a:ext cx="7658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CHAPTER</a:t>
              </a: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13</a:t>
              </a:r>
            </a:p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1C3F9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C3F94"/>
        </a:buClr>
        <a:buSzPct val="90000"/>
        <a:buFont typeface="Wingdings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90000"/>
        <a:buFont typeface="Wingdings" pitchFamily="2" charset="2"/>
        <a:buChar char="l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>
            <a:lumMod val="75000"/>
          </a:schemeClr>
        </a:buClr>
        <a:buSzPct val="90000"/>
        <a:buFont typeface="Wingdings" pitchFamily="2" charset="2"/>
        <a:buChar char="l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sz="9600" dirty="0" smtClean="0"/>
              <a:t>13</a:t>
            </a:r>
            <a:endParaRPr lang="en-US" sz="96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kern="0" dirty="0" smtClean="0"/>
              <a:t>Use of Debt in Real Estate Investment: The Effect of Leverage</a:t>
            </a:r>
            <a:endParaRPr lang="en-US" kern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172200"/>
            <a:ext cx="2133600" cy="365125"/>
          </a:xfrm>
        </p:spPr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13.2.2</a:t>
            </a:r>
            <a:r>
              <a:rPr lang="en-US" dirty="0" smtClean="0"/>
              <a:t> Effect on the Risk in the Return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706562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EXHIBIT</a:t>
            </a:r>
            <a:r>
              <a:rPr lang="en-US" dirty="0" smtClean="0"/>
              <a:t> </a:t>
            </a:r>
            <a:r>
              <a:rPr lang="en-US" b="1" dirty="0" smtClean="0"/>
              <a:t>13-3</a:t>
            </a:r>
            <a:r>
              <a:rPr lang="en-US" dirty="0" smtClean="0"/>
              <a:t> Sensitivity Analysis of Effect of Leverage on Risk in Equity Return Components, as Measured by Percentage Range in Possible Return Outcomes ($ values in millions)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90550" y="2295525"/>
            <a:ext cx="8190071" cy="2962275"/>
            <a:chOff x="590550" y="2295525"/>
            <a:chExt cx="8190071" cy="2962275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7986494" y="3809247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90550" y="2295525"/>
              <a:ext cx="7962900" cy="2962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13.2.3</a:t>
            </a:r>
            <a:r>
              <a:rPr lang="en-US" dirty="0" smtClean="0"/>
              <a:t> Risk and Return: The Security Market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EXHIBIT</a:t>
            </a:r>
            <a:r>
              <a:rPr lang="en-US" dirty="0" smtClean="0"/>
              <a:t> </a:t>
            </a:r>
            <a:r>
              <a:rPr lang="en-US" b="1" dirty="0" smtClean="0"/>
              <a:t>13-4</a:t>
            </a:r>
            <a:r>
              <a:rPr lang="en-US" dirty="0" smtClean="0"/>
              <a:t> Effect of Leverage on Investment Risk and Return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371600" y="1600200"/>
            <a:ext cx="6647021" cy="4572000"/>
            <a:chOff x="1371600" y="1600200"/>
            <a:chExt cx="6647021" cy="4572000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7224494" y="537807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1456" t="1843" r="1456" b="1843"/>
            <a:stretch>
              <a:fillRect/>
            </a:stretch>
          </p:blipFill>
          <p:spPr bwMode="auto">
            <a:xfrm>
              <a:off x="1501590" y="1610958"/>
              <a:ext cx="5791201" cy="4538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1371600" y="1600200"/>
              <a:ext cx="6400800" cy="4572000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EXHIBIT</a:t>
            </a:r>
            <a:r>
              <a:rPr lang="en-US" dirty="0" smtClean="0"/>
              <a:t> </a:t>
            </a:r>
            <a:r>
              <a:rPr lang="en-US" b="1" dirty="0" smtClean="0"/>
              <a:t>13-5</a:t>
            </a:r>
            <a:r>
              <a:rPr lang="en-US" dirty="0" smtClean="0"/>
              <a:t> Effect of Leverage on Investment Risk and Return: A Risky Debt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371600" y="1600200"/>
            <a:ext cx="6647021" cy="4572000"/>
            <a:chOff x="1371600" y="1600200"/>
            <a:chExt cx="6647021" cy="4572000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7224494" y="537807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24000" y="1684020"/>
              <a:ext cx="6019800" cy="4411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1371600" y="1600200"/>
              <a:ext cx="6400800" cy="4572000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13.3</a:t>
            </a:r>
            <a:r>
              <a:rPr lang="en-US" dirty="0" smtClean="0"/>
              <a:t> A Useful Formula: The </a:t>
            </a:r>
            <a:r>
              <a:rPr lang="en-US" dirty="0" err="1" smtClean="0"/>
              <a:t>WACC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13.3.1</a:t>
            </a:r>
            <a:r>
              <a:rPr lang="en-US" dirty="0" smtClean="0"/>
              <a:t> The </a:t>
            </a:r>
            <a:r>
              <a:rPr lang="en-US" dirty="0" err="1" smtClean="0"/>
              <a:t>WACC</a:t>
            </a:r>
            <a:r>
              <a:rPr lang="en-US" dirty="0" smtClean="0"/>
              <a:t> and REIT Cost of Capital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13.3.2</a:t>
            </a:r>
            <a:r>
              <a:rPr lang="en-US" dirty="0" smtClean="0"/>
              <a:t> Use of the </a:t>
            </a:r>
            <a:r>
              <a:rPr lang="en-US" dirty="0" err="1" smtClean="0"/>
              <a:t>WACC</a:t>
            </a:r>
            <a:r>
              <a:rPr lang="en-US" dirty="0" smtClean="0"/>
              <a:t> in Direct Property Investment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13.3.3</a:t>
            </a:r>
            <a:r>
              <a:rPr lang="en-US" dirty="0" smtClean="0"/>
              <a:t> The </a:t>
            </a:r>
            <a:r>
              <a:rPr lang="en-US" dirty="0" err="1" smtClean="0"/>
              <a:t>WACC</a:t>
            </a:r>
            <a:r>
              <a:rPr lang="en-US" dirty="0" smtClean="0"/>
              <a:t> and Return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13.3.4</a:t>
            </a:r>
            <a:r>
              <a:rPr lang="en-US" dirty="0" smtClean="0"/>
              <a:t> The </a:t>
            </a:r>
            <a:r>
              <a:rPr lang="en-US" dirty="0" err="1" smtClean="0"/>
              <a:t>WACC</a:t>
            </a:r>
            <a:r>
              <a:rPr lang="en-US" dirty="0" smtClean="0"/>
              <a:t> and Risk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OUTLINE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The “Big Picture”</a:t>
            </a:r>
          </a:p>
          <a:p>
            <a:pPr marL="688975" indent="-6889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13.1 	</a:t>
            </a:r>
            <a:r>
              <a:rPr lang="en-US" dirty="0" smtClean="0"/>
              <a:t>Basic Definitions and Mechanics of Leverage</a:t>
            </a:r>
          </a:p>
          <a:p>
            <a:pPr marL="688975" indent="-6889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13.2</a:t>
            </a:r>
            <a:r>
              <a:rPr lang="en-US" dirty="0" smtClean="0"/>
              <a:t> 	Effect of Leverage on the Risk and Return to Equity</a:t>
            </a:r>
          </a:p>
          <a:p>
            <a:pPr marL="1484313" lvl="1" indent="-8016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13.2.1</a:t>
            </a:r>
            <a:r>
              <a:rPr lang="en-US" dirty="0" smtClean="0"/>
              <a:t> 	Effect on the Expected Return</a:t>
            </a:r>
          </a:p>
          <a:p>
            <a:pPr marL="1484313" lvl="1" indent="-8016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13.2.2</a:t>
            </a:r>
            <a:r>
              <a:rPr lang="en-US" dirty="0" smtClean="0"/>
              <a:t> 	Effect on the Risk in the Return</a:t>
            </a:r>
          </a:p>
          <a:p>
            <a:pPr marL="1484313" lvl="1" indent="-8016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13.2.3</a:t>
            </a:r>
            <a:r>
              <a:rPr lang="en-US" dirty="0" smtClean="0"/>
              <a:t> 	Risk and Return: The Security Market Line</a:t>
            </a:r>
          </a:p>
          <a:p>
            <a:pPr marL="688975" indent="-6889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13.3	</a:t>
            </a:r>
            <a:r>
              <a:rPr lang="en-US" dirty="0" smtClean="0"/>
              <a:t>A Useful Formula: The </a:t>
            </a:r>
            <a:r>
              <a:rPr lang="en-US" dirty="0" err="1" smtClean="0"/>
              <a:t>WACC</a:t>
            </a:r>
            <a:endParaRPr lang="en-US" dirty="0" smtClean="0"/>
          </a:p>
          <a:p>
            <a:pPr marL="1484313" lvl="1" indent="-8016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13.3.1</a:t>
            </a:r>
            <a:r>
              <a:rPr lang="en-US" dirty="0" smtClean="0"/>
              <a:t> 	The </a:t>
            </a:r>
            <a:r>
              <a:rPr lang="en-US" dirty="0" err="1" smtClean="0"/>
              <a:t>WACC</a:t>
            </a:r>
            <a:r>
              <a:rPr lang="en-US" dirty="0" smtClean="0"/>
              <a:t> and REIT Cost of Capital</a:t>
            </a:r>
          </a:p>
          <a:p>
            <a:pPr marL="1484313" lvl="1" indent="-8016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13.3.2</a:t>
            </a:r>
            <a:r>
              <a:rPr lang="en-US" dirty="0" smtClean="0"/>
              <a:t> 	Use of the </a:t>
            </a:r>
            <a:r>
              <a:rPr lang="en-US" dirty="0" err="1" smtClean="0"/>
              <a:t>WACC</a:t>
            </a:r>
            <a:r>
              <a:rPr lang="en-US" dirty="0" smtClean="0"/>
              <a:t> in Direct Property Investment</a:t>
            </a:r>
          </a:p>
          <a:p>
            <a:pPr marL="1484313" lvl="1" indent="-8016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13.3.3</a:t>
            </a:r>
            <a:r>
              <a:rPr lang="en-US" dirty="0" smtClean="0"/>
              <a:t> 	The </a:t>
            </a:r>
            <a:r>
              <a:rPr lang="en-US" dirty="0" err="1" smtClean="0"/>
              <a:t>WACC</a:t>
            </a:r>
            <a:r>
              <a:rPr lang="en-US" dirty="0" smtClean="0"/>
              <a:t> and Return Components</a:t>
            </a:r>
          </a:p>
          <a:p>
            <a:pPr marL="1484313" lvl="1" indent="-8016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13.3.4</a:t>
            </a:r>
            <a:r>
              <a:rPr lang="en-US" dirty="0" smtClean="0"/>
              <a:t> 	The </a:t>
            </a:r>
            <a:r>
              <a:rPr lang="en-US" dirty="0" err="1" smtClean="0"/>
              <a:t>WACC</a:t>
            </a:r>
            <a:r>
              <a:rPr lang="en-US" dirty="0" smtClean="0"/>
              <a:t> and Risk</a:t>
            </a:r>
          </a:p>
          <a:p>
            <a:pPr marL="688975" indent="-6889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13.4</a:t>
            </a:r>
            <a:r>
              <a:rPr lang="en-US" dirty="0" smtClean="0"/>
              <a:t> 	Positive and Negative Leverage</a:t>
            </a:r>
          </a:p>
          <a:p>
            <a:pPr marL="688975" indent="-6889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13.5</a:t>
            </a:r>
            <a:r>
              <a:rPr lang="en-US" dirty="0" smtClean="0"/>
              <a:t> 	Effect of Leverage on Growth and Yield</a:t>
            </a:r>
          </a:p>
          <a:p>
            <a:pPr marL="688975" indent="-6889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13.6</a:t>
            </a:r>
            <a:r>
              <a:rPr lang="en-US" dirty="0" smtClean="0"/>
              <a:t> 	Chapter Summary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13.4</a:t>
            </a:r>
            <a:r>
              <a:rPr lang="en-US" dirty="0" smtClean="0"/>
              <a:t> Positive and Negative Leverage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13.5</a:t>
            </a:r>
            <a:r>
              <a:rPr lang="en-US" dirty="0" smtClean="0"/>
              <a:t> Effect of Leverage on Growth and Yield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EXHIBIT 13-6 </a:t>
            </a:r>
            <a:r>
              <a:rPr lang="en-US" dirty="0" smtClean="0"/>
              <a:t>Typical Relative Effect of Leverage on Income and Growth Components of Investment Return (numerical example)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847850" y="1555750"/>
            <a:ext cx="5695949" cy="4692650"/>
            <a:chOff x="1847850" y="1555750"/>
            <a:chExt cx="5695949" cy="4692650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6749672" y="545427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47850" y="1555750"/>
              <a:ext cx="5448300" cy="4692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13.6</a:t>
            </a:r>
            <a:r>
              <a:rPr lang="en-US" dirty="0" smtClean="0"/>
              <a:t> Chapter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TERMS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 lnSpcReduction="10000"/>
          </a:bodyPr>
          <a:lstStyle/>
          <a:p>
            <a:r>
              <a:rPr lang="en-US" dirty="0" smtClean="0"/>
              <a:t>leverage</a:t>
            </a:r>
          </a:p>
          <a:p>
            <a:r>
              <a:rPr lang="en-US" dirty="0" smtClean="0"/>
              <a:t>heterogeneous investors</a:t>
            </a:r>
          </a:p>
          <a:p>
            <a:r>
              <a:rPr lang="en-US" dirty="0" smtClean="0"/>
              <a:t>investment products</a:t>
            </a:r>
          </a:p>
          <a:p>
            <a:r>
              <a:rPr lang="en-US" dirty="0" smtClean="0"/>
              <a:t>leverage ratio (</a:t>
            </a:r>
            <a:r>
              <a:rPr lang="en-US" dirty="0" err="1" smtClean="0"/>
              <a:t>LR</a:t>
            </a:r>
            <a:r>
              <a:rPr lang="en-US" dirty="0" smtClean="0"/>
              <a:t>)</a:t>
            </a:r>
          </a:p>
          <a:p>
            <a:r>
              <a:rPr lang="en-US" dirty="0" smtClean="0"/>
              <a:t>equity</a:t>
            </a:r>
          </a:p>
          <a:p>
            <a:r>
              <a:rPr lang="en-US" dirty="0" smtClean="0"/>
              <a:t>residual claim</a:t>
            </a:r>
          </a:p>
          <a:p>
            <a:r>
              <a:rPr lang="en-US" dirty="0" smtClean="0"/>
              <a:t>loan-to-value ratio (LTV)</a:t>
            </a:r>
          </a:p>
          <a:p>
            <a:r>
              <a:rPr lang="en-US" dirty="0" smtClean="0"/>
              <a:t>management incentive effects</a:t>
            </a:r>
          </a:p>
          <a:p>
            <a:r>
              <a:rPr lang="en-US" dirty="0" smtClean="0"/>
              <a:t>volatility</a:t>
            </a:r>
          </a:p>
          <a:p>
            <a:r>
              <a:rPr lang="en-US" dirty="0" smtClean="0"/>
              <a:t>default risk</a:t>
            </a:r>
          </a:p>
          <a:p>
            <a:r>
              <a:rPr lang="en-US" dirty="0" smtClean="0"/>
              <a:t>market price of risk</a:t>
            </a:r>
          </a:p>
          <a:p>
            <a:r>
              <a:rPr lang="en-US" dirty="0" smtClean="0"/>
              <a:t>weighted average cost of capital (</a:t>
            </a:r>
            <a:r>
              <a:rPr lang="en-US" dirty="0" err="1" smtClean="0"/>
              <a:t>WACC</a:t>
            </a:r>
            <a:r>
              <a:rPr lang="en-US" dirty="0" smtClean="0"/>
              <a:t>)</a:t>
            </a:r>
          </a:p>
          <a:p>
            <a:r>
              <a:rPr lang="en-US" dirty="0" smtClean="0"/>
              <a:t>risk premium (RP)</a:t>
            </a:r>
          </a:p>
          <a:p>
            <a:r>
              <a:rPr lang="en-US" dirty="0" smtClean="0"/>
              <a:t>equity cash yield</a:t>
            </a:r>
          </a:p>
          <a:p>
            <a:r>
              <a:rPr lang="en-US" dirty="0" smtClean="0"/>
              <a:t>cash-on-cash return</a:t>
            </a:r>
          </a:p>
          <a:p>
            <a:r>
              <a:rPr lang="en-US" dirty="0" smtClean="0"/>
              <a:t>positive leverage</a:t>
            </a:r>
          </a:p>
          <a:p>
            <a:r>
              <a:rPr lang="en-US" dirty="0" smtClean="0"/>
              <a:t>negative leverage</a:t>
            </a:r>
          </a:p>
          <a:p>
            <a:r>
              <a:rPr lang="en-US" dirty="0" smtClean="0"/>
              <a:t>mortgage constant (MC)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4906963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None/>
            </a:pPr>
            <a:r>
              <a:rPr lang="en-US" sz="2000" dirty="0" smtClean="0"/>
              <a:t>After reading this chapter, you should understand: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What is meant by the term “leverage” and how the use of debt financing affects the leverage of the equity investment.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How leverage affects the equity investor’s expected total return, and the income and appreciation components of that return.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How leverage affects the risk in the total return to equity, and therefore the market’s required risk premium in the ex ante return.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The weighted average cost of capital formula (</a:t>
            </a:r>
            <a:r>
              <a:rPr lang="en-US" sz="2000" dirty="0" err="1" smtClean="0"/>
              <a:t>WACC</a:t>
            </a:r>
            <a:r>
              <a:rPr lang="en-US" sz="2000" dirty="0" smtClean="0"/>
              <a:t>) and how this formula can be useful in quantifying leverage effects in theory, and in making practical approximations.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What is meant by the term “positive leverage,” and the conditions that result in such leverage.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How the use of debt, and its effect on leverage, enables the same underlying real property asset to serve investors with different objectives and concerns.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The “Big Picture”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13.1 </a:t>
            </a:r>
            <a:r>
              <a:rPr lang="en-US" dirty="0" smtClean="0"/>
              <a:t>Basic Definitions and Mechanics of Leverage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EXHIBIT 13-1 </a:t>
            </a:r>
            <a:r>
              <a:rPr lang="en-US" dirty="0" smtClean="0"/>
              <a:t>Analogy of Physical Leverage and Financial Leverage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286000" y="1320800"/>
            <a:ext cx="4655063" cy="5029200"/>
            <a:chOff x="2286000" y="1320800"/>
            <a:chExt cx="4655063" cy="5029200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6146936" y="555587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86000" y="1320800"/>
              <a:ext cx="4425696" cy="502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13.2</a:t>
            </a:r>
            <a:r>
              <a:rPr lang="en-US" dirty="0" smtClean="0"/>
              <a:t> Effect of Leverage on the Risk and Return to Equity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13.2.1</a:t>
            </a:r>
            <a:r>
              <a:rPr lang="en-US" dirty="0" smtClean="0"/>
              <a:t> Effect on the Expected Return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EXHIBIT</a:t>
            </a:r>
            <a:r>
              <a:rPr lang="en-US" dirty="0" smtClean="0"/>
              <a:t> </a:t>
            </a:r>
            <a:r>
              <a:rPr lang="en-US" b="1" dirty="0" smtClean="0"/>
              <a:t>13-2</a:t>
            </a:r>
            <a:r>
              <a:rPr lang="en-US" dirty="0" smtClean="0"/>
              <a:t> Typical Effect of Leverage on Expected Investment Returns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71513" y="2247900"/>
            <a:ext cx="8032908" cy="2362200"/>
            <a:chOff x="671513" y="2247900"/>
            <a:chExt cx="8032908" cy="2362200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7910294" y="381597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71513" y="2247900"/>
              <a:ext cx="7800975" cy="236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510</Words>
  <Application>Microsoft Office PowerPoint</Application>
  <PresentationFormat>On-screen Show (4:3)</PresentationFormat>
  <Paragraphs>98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Chapter 13</vt:lpstr>
      <vt:lpstr>CHAPTER OUTLINE</vt:lpstr>
      <vt:lpstr>LEARNING OBJECTIVES</vt:lpstr>
      <vt:lpstr>The “Big Picture”</vt:lpstr>
      <vt:lpstr>13.1 Basic Definitions and Mechanics of Leverage</vt:lpstr>
      <vt:lpstr>EXHIBIT 13-1 Analogy of Physical Leverage and Financial Leverage</vt:lpstr>
      <vt:lpstr>13.2 Effect of Leverage on the Risk and Return to Equity</vt:lpstr>
      <vt:lpstr>13.2.1 Effect on the Expected Return</vt:lpstr>
      <vt:lpstr>EXHIBIT 13-2 Typical Effect of Leverage on Expected Investment Returns</vt:lpstr>
      <vt:lpstr>13.2.2 Effect on the Risk in the Return</vt:lpstr>
      <vt:lpstr>EXHIBIT 13-3 Sensitivity Analysis of Effect of Leverage on Risk in Equity Return Components, as Measured by Percentage Range in Possible Return Outcomes ($ values in millions)</vt:lpstr>
      <vt:lpstr>13.2.3 Risk and Return: The Security Market Line</vt:lpstr>
      <vt:lpstr>EXHIBIT 13-4 Effect of Leverage on Investment Risk and Return</vt:lpstr>
      <vt:lpstr>EXHIBIT 13-5 Effect of Leverage on Investment Risk and Return: A Risky Debt Example</vt:lpstr>
      <vt:lpstr>13.3 A Useful Formula: The WACC</vt:lpstr>
      <vt:lpstr>13.3.1 The WACC and REIT Cost of Capital</vt:lpstr>
      <vt:lpstr>13.3.2 Use of the WACC in Direct Property Investment</vt:lpstr>
      <vt:lpstr>13.3.3 The WACC and Return Components</vt:lpstr>
      <vt:lpstr>13.3.4 The WACC and Risk</vt:lpstr>
      <vt:lpstr>13.4 Positive and Negative Leverage</vt:lpstr>
      <vt:lpstr>13.5 Effect of Leverage on Growth and Yield</vt:lpstr>
      <vt:lpstr>EXHIBIT 13-6 Typical Relative Effect of Leverage on Income and Growth Components of Investment Return (numerical example)</vt:lpstr>
      <vt:lpstr>13.6 Chapter Summary</vt:lpstr>
      <vt:lpstr>KEY TERMS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McLaughlin</cp:lastModifiedBy>
  <cp:revision>55</cp:revision>
  <dcterms:created xsi:type="dcterms:W3CDTF">2013-02-04T22:06:42Z</dcterms:created>
  <dcterms:modified xsi:type="dcterms:W3CDTF">2013-02-20T23:16:23Z</dcterms:modified>
</cp:coreProperties>
</file>