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68" r:id="rId2"/>
    <p:sldId id="267" r:id="rId3"/>
    <p:sldId id="269" r:id="rId4"/>
    <p:sldId id="270" r:id="rId5"/>
    <p:sldId id="285" r:id="rId6"/>
    <p:sldId id="299" r:id="rId7"/>
    <p:sldId id="300" r:id="rId8"/>
    <p:sldId id="301" r:id="rId9"/>
    <p:sldId id="302" r:id="rId10"/>
    <p:sldId id="303" r:id="rId11"/>
    <p:sldId id="304" r:id="rId12"/>
    <p:sldId id="305" r:id="rId13"/>
    <p:sldId id="306" r:id="rId14"/>
    <p:sldId id="307" r:id="rId15"/>
    <p:sldId id="29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3F94"/>
    <a:srgbClr val="A1B7ED"/>
    <a:srgbClr val="8481C1"/>
    <a:srgbClr val="4F81B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2" autoAdjust="0"/>
    <p:restoredTop sz="94686" autoAdjust="0"/>
  </p:normalViewPr>
  <p:slideViewPr>
    <p:cSldViewPr>
      <p:cViewPr varScale="1">
        <p:scale>
          <a:sx n="85" d="100"/>
          <a:sy n="85" d="100"/>
        </p:scale>
        <p:origin x="-2021" y="-77"/>
      </p:cViewPr>
      <p:guideLst>
        <p:guide orient="horz" pos="2160"/>
        <p:guide pos="2880"/>
      </p:guideLst>
    </p:cSldViewPr>
  </p:slideViewPr>
  <p:outlineViewPr>
    <p:cViewPr>
      <p:scale>
        <a:sx n="33" d="100"/>
        <a:sy n="33" d="100"/>
      </p:scale>
      <p:origin x="264" y="209626"/>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CHAPTER 2</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65F8D4D-29D6-472B-970B-BE207140100A}" type="datetimeFigureOut">
              <a:rPr lang="en-US" smtClean="0"/>
              <a:pPr/>
              <a:t>2/20/2013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©2014 OnCourse Learning. All Rights Reserved.</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2E29BB0-E8DC-4EF8-A5FD-14DBDFEB7C85}" type="slidenum">
              <a:rPr lang="en-US" smtClean="0"/>
              <a:pPr/>
              <a:t>‹#›</a:t>
            </a:fld>
            <a:endParaRPr lang="en-US"/>
          </a:p>
        </p:txBody>
      </p:sp>
    </p:spTree>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CHAPTER 2</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DFE97F-56F6-4C03-AF90-A2BF2AF76281}" type="datetimeFigureOut">
              <a:rPr lang="en-US" smtClean="0"/>
              <a:pPr/>
              <a:t>2/20/2013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©2014 OnCourse Learning. All Rights Reserved.</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AE1673-3FEA-4676-B126-2846E845E8E3}" type="slidenum">
              <a:rPr lang="en-US" smtClean="0"/>
              <a:pPr/>
              <a:t>‹#›</a:t>
            </a:fld>
            <a:endParaRPr lang="en-US"/>
          </a:p>
        </p:txBody>
      </p:sp>
    </p:spTree>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AE1673-3FEA-4676-B126-2846E845E8E3}" type="slidenum">
              <a:rPr lang="en-US" smtClean="0"/>
              <a:pPr/>
              <a:t>1</a:t>
            </a:fld>
            <a:endParaRPr lang="en-US"/>
          </a:p>
        </p:txBody>
      </p:sp>
      <p:sp>
        <p:nvSpPr>
          <p:cNvPr id="5" name="Date Placeholder 4"/>
          <p:cNvSpPr>
            <a:spLocks noGrp="1"/>
          </p:cNvSpPr>
          <p:nvPr>
            <p:ph type="dt" idx="11"/>
          </p:nvPr>
        </p:nvSpPr>
        <p:spPr/>
        <p:txBody>
          <a:bodyPr/>
          <a:lstStyle/>
          <a:p>
            <a:fld id="{90795120-AF65-4D9F-B35F-C0B0670B7906}" type="datetime1">
              <a:rPr lang="en-US" smtClean="0"/>
              <a:pPr/>
              <a:t>2/20/2013</a:t>
            </a:fld>
            <a:endParaRPr lang="en-US"/>
          </a:p>
        </p:txBody>
      </p:sp>
      <p:sp>
        <p:nvSpPr>
          <p:cNvPr id="6" name="Footer Placeholder 5"/>
          <p:cNvSpPr>
            <a:spLocks noGrp="1"/>
          </p:cNvSpPr>
          <p:nvPr>
            <p:ph type="ftr" sz="quarter" idx="12"/>
          </p:nvPr>
        </p:nvSpPr>
        <p:spPr/>
        <p:txBody>
          <a:bodyPr/>
          <a:lstStyle/>
          <a:p>
            <a:r>
              <a:rPr lang="en-US" smtClean="0"/>
              <a:t>©2014 OnCourse Learning. All Rights Reserved.</a:t>
            </a:r>
            <a:endParaRPr lang="en-US"/>
          </a:p>
        </p:txBody>
      </p:sp>
      <p:sp>
        <p:nvSpPr>
          <p:cNvPr id="7" name="Header Placeholder 6"/>
          <p:cNvSpPr>
            <a:spLocks noGrp="1"/>
          </p:cNvSpPr>
          <p:nvPr>
            <p:ph type="hdr" sz="quarter" idx="13"/>
          </p:nvPr>
        </p:nvSpPr>
        <p:spPr/>
        <p:txBody>
          <a:bodyPr/>
          <a:lstStyle/>
          <a:p>
            <a:r>
              <a:rPr lang="en-US" smtClean="0"/>
              <a:t>CHAPTER 2</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 name="Rectangle 12"/>
          <p:cNvSpPr/>
          <p:nvPr userDrawn="1"/>
        </p:nvSpPr>
        <p:spPr>
          <a:xfrm>
            <a:off x="0" y="0"/>
            <a:ext cx="9144000" cy="3581400"/>
          </a:xfrm>
          <a:prstGeom prst="rect">
            <a:avLst/>
          </a:prstGeom>
          <a:gradFill flip="none" rotWithShape="1">
            <a:gsLst>
              <a:gs pos="0">
                <a:srgbClr val="1C3F94">
                  <a:shade val="30000"/>
                  <a:satMod val="115000"/>
                </a:srgbClr>
              </a:gs>
              <a:gs pos="50000">
                <a:srgbClr val="1C3F94">
                  <a:shade val="67500"/>
                  <a:satMod val="115000"/>
                </a:srgbClr>
              </a:gs>
              <a:gs pos="100000">
                <a:srgbClr val="1C3F9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572000" y="990600"/>
            <a:ext cx="4572000" cy="1524000"/>
          </a:xfrm>
          <a:noFill/>
        </p:spPr>
        <p:txBody>
          <a:bodyPr anchor="ctr">
            <a:noAutofit/>
          </a:bodyPr>
          <a:lstStyle>
            <a:lvl1pPr algn="ctr">
              <a:defRPr sz="2800">
                <a:solidFill>
                  <a:schemeClr val="bg2"/>
                </a:solidFill>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676400" y="3429000"/>
            <a:ext cx="6553200" cy="2895600"/>
          </a:xfrm>
          <a:noFill/>
          <a:ln w="38100">
            <a:solidFill>
              <a:schemeClr val="bg2"/>
            </a:solidFill>
          </a:ln>
        </p:spPr>
        <p:txBody>
          <a:bodyPr tIns="182880" anchor="ctr">
            <a:normAutofit/>
          </a:bodyPr>
          <a:lstStyle>
            <a:lvl1pPr marL="0" indent="0" algn="l">
              <a:buNone/>
              <a:defRPr sz="4000">
                <a:solidFill>
                  <a:srgbClr val="1C3F94"/>
                </a:solidFill>
                <a:latin typeface="+mj-lt"/>
                <a:cs typeface="Times New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14339" name="Picture 3"/>
          <p:cNvPicPr>
            <a:picLocks noChangeAspect="1" noChangeArrowheads="1"/>
          </p:cNvPicPr>
          <p:nvPr userDrawn="1"/>
        </p:nvPicPr>
        <p:blipFill>
          <a:blip r:embed="rId2" cstate="print"/>
          <a:srcRect l="1115" r="1115" b="1378"/>
          <a:stretch>
            <a:fillRect/>
          </a:stretch>
        </p:blipFill>
        <p:spPr bwMode="auto">
          <a:xfrm>
            <a:off x="381000" y="304800"/>
            <a:ext cx="3799520" cy="3102476"/>
          </a:xfrm>
          <a:prstGeom prst="rect">
            <a:avLst/>
          </a:prstGeom>
          <a:noFill/>
          <a:ln w="38100">
            <a:solidFill>
              <a:schemeClr val="bg2"/>
            </a:solid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lvl1pPr>
              <a:defRPr sz="3200"/>
            </a:lvl1p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1pPr>
              <a:buClr>
                <a:srgbClr val="1C3F94"/>
              </a:buClr>
              <a:buSzPct val="90000"/>
              <a:buFont typeface="Wingdings" pitchFamily="2" charset="2"/>
              <a:buChar char=""/>
              <a:defRPr sz="2800"/>
            </a:lvl1pPr>
            <a:lvl2pPr>
              <a:buClr>
                <a:schemeClr val="accent6">
                  <a:lumMod val="75000"/>
                </a:schemeClr>
              </a:buClr>
              <a:buSzPct val="90000"/>
              <a:buFont typeface="Wingdings" pitchFamily="2" charset="2"/>
              <a:buChar char="l"/>
              <a:defRPr sz="2400"/>
            </a:lvl2pPr>
            <a:lvl3pPr>
              <a:buClr>
                <a:schemeClr val="accent3">
                  <a:lumMod val="75000"/>
                </a:schemeClr>
              </a:buClr>
              <a:buSzPct val="90000"/>
              <a:buFont typeface="Wingdings" pitchFamily="2" charset="2"/>
              <a:buChar char="l"/>
              <a:defRPr sz="2000"/>
            </a:lvl3pPr>
            <a:lvl4pPr>
              <a:buClr>
                <a:srgbClr val="1C3F94"/>
              </a:buClr>
              <a:defRPr sz="1800"/>
            </a:lvl4pPr>
            <a:lvl5pPr>
              <a:buClr>
                <a:srgbClr val="1C3F94"/>
              </a:buCl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4"/>
          </p:nvPr>
        </p:nvSpPr>
        <p:spPr>
          <a:xfrm>
            <a:off x="0" y="6416675"/>
            <a:ext cx="2133600" cy="365125"/>
          </a:xfrm>
          <a:prstGeom prst="rect">
            <a:avLst/>
          </a:prstGeom>
        </p:spPr>
        <p:txBody>
          <a:bodyPr/>
          <a:lstStyle>
            <a:lvl1pPr>
              <a:defRPr sz="1200">
                <a:solidFill>
                  <a:schemeClr val="bg1"/>
                </a:solidFill>
              </a:defRPr>
            </a:lvl1pPr>
          </a:lstStyle>
          <a:p>
            <a:r>
              <a:rPr lang="en-US" smtClean="0"/>
              <a:t>SLIDE </a:t>
            </a:r>
            <a:fld id="{BB82B8BA-AAD4-4AAB-9E1B-D668BEB9A1E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Slide Number Placeholder 4"/>
          <p:cNvSpPr>
            <a:spLocks noGrp="1"/>
          </p:cNvSpPr>
          <p:nvPr>
            <p:ph type="sldNum" sz="quarter" idx="4"/>
          </p:nvPr>
        </p:nvSpPr>
        <p:spPr>
          <a:xfrm>
            <a:off x="0" y="6416675"/>
            <a:ext cx="2133600" cy="365125"/>
          </a:xfrm>
          <a:prstGeom prst="rect">
            <a:avLst/>
          </a:prstGeom>
        </p:spPr>
        <p:txBody>
          <a:bodyPr/>
          <a:lstStyle>
            <a:lvl1pPr>
              <a:defRPr sz="1200">
                <a:solidFill>
                  <a:schemeClr val="bg1"/>
                </a:solidFill>
              </a:defRPr>
            </a:lvl1pPr>
          </a:lstStyle>
          <a:p>
            <a:r>
              <a:rPr lang="en-US" smtClean="0"/>
              <a:t>SLIDE </a:t>
            </a:r>
            <a:fld id="{BB82B8BA-AAD4-4AAB-9E1B-D668BEB9A1E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4"/>
          <p:cNvSpPr>
            <a:spLocks noGrp="1"/>
          </p:cNvSpPr>
          <p:nvPr>
            <p:ph type="sldNum" sz="quarter" idx="4"/>
          </p:nvPr>
        </p:nvSpPr>
        <p:spPr>
          <a:xfrm>
            <a:off x="0" y="6416675"/>
            <a:ext cx="2133600" cy="365125"/>
          </a:xfrm>
          <a:prstGeom prst="rect">
            <a:avLst/>
          </a:prstGeom>
        </p:spPr>
        <p:txBody>
          <a:bodyPr/>
          <a:lstStyle>
            <a:lvl1pPr>
              <a:defRPr sz="1200">
                <a:solidFill>
                  <a:schemeClr val="bg1"/>
                </a:solidFill>
              </a:defRPr>
            </a:lvl1pPr>
          </a:lstStyle>
          <a:p>
            <a:r>
              <a:rPr lang="en-US" smtClean="0"/>
              <a:t>SLIDE </a:t>
            </a:r>
            <a:fld id="{BB82B8BA-AAD4-4AAB-9E1B-D668BEB9A1E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Slide Number Placeholder 4"/>
          <p:cNvSpPr>
            <a:spLocks noGrp="1"/>
          </p:cNvSpPr>
          <p:nvPr>
            <p:ph type="sldNum" sz="quarter" idx="10"/>
          </p:nvPr>
        </p:nvSpPr>
        <p:spPr>
          <a:xfrm>
            <a:off x="0" y="6416675"/>
            <a:ext cx="2133600" cy="365125"/>
          </a:xfrm>
          <a:prstGeom prst="rect">
            <a:avLst/>
          </a:prstGeom>
        </p:spPr>
        <p:txBody>
          <a:bodyPr/>
          <a:lstStyle>
            <a:lvl1pPr>
              <a:defRPr sz="1200">
                <a:solidFill>
                  <a:schemeClr val="bg1"/>
                </a:solidFill>
              </a:defRPr>
            </a:lvl1pPr>
          </a:lstStyle>
          <a:p>
            <a:r>
              <a:rPr lang="en-US" smtClean="0"/>
              <a:t>SLIDE </a:t>
            </a:r>
            <a:fld id="{BB82B8BA-AAD4-4AAB-9E1B-D668BEB9A1E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Slide Number Placeholder 4"/>
          <p:cNvSpPr>
            <a:spLocks noGrp="1"/>
          </p:cNvSpPr>
          <p:nvPr>
            <p:ph type="sldNum" sz="quarter" idx="4"/>
          </p:nvPr>
        </p:nvSpPr>
        <p:spPr>
          <a:xfrm>
            <a:off x="0" y="6416675"/>
            <a:ext cx="2133600" cy="365125"/>
          </a:xfrm>
          <a:prstGeom prst="rect">
            <a:avLst/>
          </a:prstGeom>
        </p:spPr>
        <p:txBody>
          <a:bodyPr/>
          <a:lstStyle>
            <a:lvl1pPr>
              <a:defRPr sz="1200">
                <a:solidFill>
                  <a:schemeClr val="bg1"/>
                </a:solidFill>
              </a:defRPr>
            </a:lvl1pPr>
          </a:lstStyle>
          <a:p>
            <a:r>
              <a:rPr lang="en-US" smtClean="0"/>
              <a:t>SLIDE </a:t>
            </a:r>
            <a:fld id="{BB82B8BA-AAD4-4AAB-9E1B-D668BEB9A1E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userDrawn="1"/>
        </p:nvSpPr>
        <p:spPr>
          <a:xfrm>
            <a:off x="0" y="6400800"/>
            <a:ext cx="9144000" cy="457200"/>
          </a:xfrm>
          <a:prstGeom prst="rect">
            <a:avLst/>
          </a:prstGeom>
          <a:solidFill>
            <a:srgbClr val="1C3F94"/>
          </a:solidFill>
          <a:ln>
            <a:solidFill>
              <a:srgbClr val="1C3F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3"/>
          <p:cNvPicPr>
            <a:picLocks noChangeAspect="1" noChangeArrowheads="1"/>
          </p:cNvPicPr>
          <p:nvPr userDrawn="1"/>
        </p:nvPicPr>
        <p:blipFill>
          <a:blip r:embed="rId2" cstate="print"/>
          <a:srcRect/>
          <a:stretch>
            <a:fillRect/>
          </a:stretch>
        </p:blipFill>
        <p:spPr bwMode="auto">
          <a:xfrm>
            <a:off x="8483515" y="6297966"/>
            <a:ext cx="660485" cy="457200"/>
          </a:xfrm>
          <a:prstGeom prst="rect">
            <a:avLst/>
          </a:prstGeom>
          <a:noFill/>
          <a:ln w="9525">
            <a:noFill/>
            <a:miter lim="800000"/>
            <a:headEnd/>
            <a:tailEnd/>
          </a:ln>
        </p:spPr>
      </p:pic>
      <p:sp>
        <p:nvSpPr>
          <p:cNvPr id="9" name="Slide Number Placeholder 4"/>
          <p:cNvSpPr>
            <a:spLocks noGrp="1"/>
          </p:cNvSpPr>
          <p:nvPr>
            <p:ph type="sldNum" sz="quarter" idx="4"/>
          </p:nvPr>
        </p:nvSpPr>
        <p:spPr>
          <a:xfrm>
            <a:off x="0" y="6416675"/>
            <a:ext cx="2133600" cy="365125"/>
          </a:xfrm>
          <a:prstGeom prst="rect">
            <a:avLst/>
          </a:prstGeom>
        </p:spPr>
        <p:txBody>
          <a:bodyPr/>
          <a:lstStyle>
            <a:lvl1pPr>
              <a:defRPr sz="1200">
                <a:solidFill>
                  <a:schemeClr val="bg1"/>
                </a:solidFill>
              </a:defRPr>
            </a:lvl1pPr>
          </a:lstStyle>
          <a:p>
            <a:r>
              <a:rPr lang="en-US" dirty="0" smtClean="0"/>
              <a:t>SLIDE </a:t>
            </a:r>
            <a:fld id="{BB82B8BA-AAD4-4AAB-9E1B-D668BEB9A1E6}" type="slidenum">
              <a:rPr lang="en-US" smtClean="0"/>
              <a:pPr/>
              <a:t>‹#›</a:t>
            </a:fld>
            <a:endParaRPr lang="en-US" dirty="0"/>
          </a:p>
        </p:txBody>
      </p:sp>
      <p:sp>
        <p:nvSpPr>
          <p:cNvPr id="10" name="TextBox 9"/>
          <p:cNvSpPr txBox="1"/>
          <p:nvPr userDrawn="1"/>
        </p:nvSpPr>
        <p:spPr>
          <a:xfrm>
            <a:off x="2998684" y="6416675"/>
            <a:ext cx="3146631" cy="276999"/>
          </a:xfrm>
          <a:prstGeom prst="rect">
            <a:avLst/>
          </a:prstGeom>
          <a:noFill/>
        </p:spPr>
        <p:txBody>
          <a:bodyPr wrap="none" rtlCol="0">
            <a:spAutoFit/>
          </a:bodyPr>
          <a:lstStyle/>
          <a:p>
            <a:pPr algn="ctr"/>
            <a:r>
              <a:rPr lang="en-US" sz="1200" dirty="0" smtClean="0">
                <a:solidFill>
                  <a:schemeClr val="accent1">
                    <a:lumMod val="60000"/>
                    <a:lumOff val="40000"/>
                  </a:schemeClr>
                </a:solidFill>
              </a:rPr>
              <a:t>©2014 OnCourse Learning. All Rights Reserved.</a:t>
            </a:r>
            <a:endParaRPr lang="en-US" sz="1200" dirty="0">
              <a:solidFill>
                <a:schemeClr val="accent1">
                  <a:lumMod val="60000"/>
                  <a:lumOff val="40000"/>
                </a:scheme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924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p:nvPr userDrawn="1"/>
        </p:nvSpPr>
        <p:spPr>
          <a:xfrm>
            <a:off x="0" y="6400800"/>
            <a:ext cx="9144000" cy="457200"/>
          </a:xfrm>
          <a:prstGeom prst="rect">
            <a:avLst/>
          </a:prstGeom>
          <a:solidFill>
            <a:srgbClr val="1C3F94"/>
          </a:solidFill>
          <a:ln>
            <a:solidFill>
              <a:srgbClr val="1C3F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2998684" y="6416675"/>
            <a:ext cx="3146631" cy="276999"/>
          </a:xfrm>
          <a:prstGeom prst="rect">
            <a:avLst/>
          </a:prstGeom>
          <a:noFill/>
        </p:spPr>
        <p:txBody>
          <a:bodyPr wrap="none" rtlCol="0">
            <a:spAutoFit/>
          </a:bodyPr>
          <a:lstStyle/>
          <a:p>
            <a:pPr algn="ctr"/>
            <a:r>
              <a:rPr lang="en-US" sz="1200" dirty="0" smtClean="0">
                <a:solidFill>
                  <a:schemeClr val="accent1">
                    <a:lumMod val="60000"/>
                    <a:lumOff val="40000"/>
                  </a:schemeClr>
                </a:solidFill>
              </a:rPr>
              <a:t>©2014 OnCourse Learning. All Rights Reserved.</a:t>
            </a:r>
            <a:endParaRPr lang="en-US" sz="1200" dirty="0">
              <a:solidFill>
                <a:schemeClr val="accent1">
                  <a:lumMod val="60000"/>
                  <a:lumOff val="40000"/>
                </a:schemeClr>
              </a:solidFill>
            </a:endParaRPr>
          </a:p>
        </p:txBody>
      </p:sp>
      <p:pic>
        <p:nvPicPr>
          <p:cNvPr id="10" name="Picture 3"/>
          <p:cNvPicPr>
            <a:picLocks noChangeAspect="1" noChangeArrowheads="1"/>
          </p:cNvPicPr>
          <p:nvPr userDrawn="1"/>
        </p:nvPicPr>
        <p:blipFill>
          <a:blip r:embed="rId9" cstate="print"/>
          <a:srcRect/>
          <a:stretch>
            <a:fillRect/>
          </a:stretch>
        </p:blipFill>
        <p:spPr bwMode="auto">
          <a:xfrm>
            <a:off x="8483515" y="6297966"/>
            <a:ext cx="660485" cy="457200"/>
          </a:xfrm>
          <a:prstGeom prst="rect">
            <a:avLst/>
          </a:prstGeom>
          <a:noFill/>
          <a:ln w="9525">
            <a:noFill/>
            <a:miter lim="800000"/>
            <a:headEnd/>
            <a:tailEnd/>
          </a:ln>
        </p:spPr>
      </p:pic>
      <p:sp>
        <p:nvSpPr>
          <p:cNvPr id="11" name="Slide Number Placeholder 4"/>
          <p:cNvSpPr>
            <a:spLocks noGrp="1"/>
          </p:cNvSpPr>
          <p:nvPr>
            <p:ph type="sldNum" sz="quarter" idx="4"/>
          </p:nvPr>
        </p:nvSpPr>
        <p:spPr>
          <a:xfrm>
            <a:off x="0" y="6416675"/>
            <a:ext cx="1828800" cy="274320"/>
          </a:xfrm>
          <a:prstGeom prst="rect">
            <a:avLst/>
          </a:prstGeom>
        </p:spPr>
        <p:txBody>
          <a:bodyPr/>
          <a:lstStyle>
            <a:lvl1pPr>
              <a:defRPr sz="1200">
                <a:solidFill>
                  <a:schemeClr val="bg1"/>
                </a:solidFill>
              </a:defRPr>
            </a:lvl1pPr>
          </a:lstStyle>
          <a:p>
            <a:r>
              <a:rPr lang="en-US" dirty="0" smtClean="0"/>
              <a:t>SLIDE </a:t>
            </a:r>
            <a:fld id="{BB82B8BA-AAD4-4AAB-9E1B-D668BEB9A1E6}" type="slidenum">
              <a:rPr lang="en-US" smtClean="0"/>
              <a:pPr/>
              <a:t>‹#›</a:t>
            </a:fld>
            <a:endParaRPr lang="en-US" dirty="0"/>
          </a:p>
        </p:txBody>
      </p:sp>
      <p:grpSp>
        <p:nvGrpSpPr>
          <p:cNvPr id="13" name="Group 12"/>
          <p:cNvGrpSpPr/>
          <p:nvPr userDrawn="1"/>
        </p:nvGrpSpPr>
        <p:grpSpPr>
          <a:xfrm>
            <a:off x="8229600" y="0"/>
            <a:ext cx="914400" cy="722531"/>
            <a:chOff x="0" y="0"/>
            <a:chExt cx="914400" cy="722531"/>
          </a:xfrm>
        </p:grpSpPr>
        <p:sp>
          <p:nvSpPr>
            <p:cNvPr id="14" name="Trapezoid 13"/>
            <p:cNvSpPr/>
            <p:nvPr/>
          </p:nvSpPr>
          <p:spPr>
            <a:xfrm flipV="1">
              <a:off x="0" y="0"/>
              <a:ext cx="914400" cy="609600"/>
            </a:xfrm>
            <a:prstGeom prst="trapezoid">
              <a:avLst/>
            </a:prstGeom>
            <a:solidFill>
              <a:srgbClr val="1C3F94"/>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5" name="TextBox 14"/>
            <p:cNvSpPr txBox="1"/>
            <p:nvPr/>
          </p:nvSpPr>
          <p:spPr>
            <a:xfrm>
              <a:off x="74275" y="76200"/>
              <a:ext cx="765851" cy="646331"/>
            </a:xfrm>
            <a:prstGeom prst="rect">
              <a:avLst/>
            </a:prstGeom>
            <a:noFill/>
          </p:spPr>
          <p:txBody>
            <a:bodyPr wrap="none" rtlCol="0">
              <a:spAutoFit/>
            </a:bodyPr>
            <a:lstStyle/>
            <a:p>
              <a:pPr algn="ctr"/>
              <a:r>
                <a:rPr lang="en-US" sz="1200" dirty="0" smtClean="0">
                  <a:solidFill>
                    <a:schemeClr val="bg1"/>
                  </a:solidFill>
                </a:rPr>
                <a:t>CHAPTER</a:t>
              </a:r>
            </a:p>
            <a:p>
              <a:pPr algn="ctr"/>
              <a:r>
                <a:rPr lang="en-US" sz="1200" dirty="0" smtClean="0">
                  <a:solidFill>
                    <a:schemeClr val="bg1"/>
                  </a:solidFill>
                </a:rPr>
                <a:t>2</a:t>
              </a:r>
            </a:p>
            <a:p>
              <a:pPr algn="ctr"/>
              <a:endParaRPr lang="en-US" sz="1200" dirty="0">
                <a:solidFill>
                  <a:schemeClr val="bg1"/>
                </a:solidFill>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ftr="0" dt="0"/>
  <p:txStyles>
    <p:titleStyle>
      <a:lvl1pPr algn="l" defTabSz="914400" rtl="0" eaLnBrk="1" latinLnBrk="0" hangingPunct="1">
        <a:spcBef>
          <a:spcPct val="0"/>
        </a:spcBef>
        <a:buNone/>
        <a:defRPr sz="3200" kern="1200">
          <a:solidFill>
            <a:srgbClr val="1C3F94"/>
          </a:solidFill>
          <a:latin typeface="+mj-lt"/>
          <a:ea typeface="+mj-ea"/>
          <a:cs typeface="+mj-cs"/>
        </a:defRPr>
      </a:lvl1pPr>
    </p:titleStyle>
    <p:bodyStyle>
      <a:lvl1pPr marL="342900" indent="-342900" algn="l" defTabSz="914400" rtl="0" eaLnBrk="1" latinLnBrk="0" hangingPunct="1">
        <a:spcBef>
          <a:spcPct val="20000"/>
        </a:spcBef>
        <a:buClr>
          <a:srgbClr val="1C3F94"/>
        </a:buClr>
        <a:buSzPct val="90000"/>
        <a:buFont typeface="Wingdings" pitchFamily="2" charset="2"/>
        <a:buChar char="l"/>
        <a:defRPr sz="3200" kern="1200">
          <a:solidFill>
            <a:schemeClr val="tx1"/>
          </a:solidFill>
          <a:latin typeface="+mn-lt"/>
          <a:ea typeface="+mn-ea"/>
          <a:cs typeface="+mn-cs"/>
        </a:defRPr>
      </a:lvl1pPr>
      <a:lvl2pPr marL="742950" indent="-285750" algn="l" defTabSz="914400" rtl="0" eaLnBrk="1" latinLnBrk="0" hangingPunct="1">
        <a:spcBef>
          <a:spcPct val="20000"/>
        </a:spcBef>
        <a:buClr>
          <a:schemeClr val="accent6">
            <a:lumMod val="75000"/>
          </a:schemeClr>
        </a:buClr>
        <a:buSzPct val="90000"/>
        <a:buFont typeface="Wingdings" pitchFamily="2" charset="2"/>
        <a:buChar char="l"/>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3">
            <a:lumMod val="75000"/>
          </a:schemeClr>
        </a:buClr>
        <a:buSzPct val="90000"/>
        <a:buFont typeface="Wingdings" pitchFamily="2" charset="2"/>
        <a:buChar char="l"/>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1C3F94"/>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1C3F94"/>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Chapter </a:t>
            </a:r>
            <a:r>
              <a:rPr lang="en-US" sz="9600" dirty="0" smtClean="0"/>
              <a:t>2</a:t>
            </a:r>
            <a:endParaRPr lang="en-US" sz="9600" dirty="0"/>
          </a:p>
        </p:txBody>
      </p:sp>
      <p:sp>
        <p:nvSpPr>
          <p:cNvPr id="6" name="Subtitle 5"/>
          <p:cNvSpPr>
            <a:spLocks noGrp="1"/>
          </p:cNvSpPr>
          <p:nvPr>
            <p:ph type="subTitle" idx="1"/>
          </p:nvPr>
        </p:nvSpPr>
        <p:spPr/>
        <p:txBody>
          <a:bodyPr/>
          <a:lstStyle/>
          <a:p>
            <a:r>
              <a:rPr lang="en-US" kern="0" dirty="0" smtClean="0"/>
              <a:t>Real Estate System</a:t>
            </a:r>
            <a:endParaRPr lang="en-US" kern="0" dirty="0"/>
          </a:p>
        </p:txBody>
      </p:sp>
      <p:sp>
        <p:nvSpPr>
          <p:cNvPr id="4" name="Slide Number Placeholder 3"/>
          <p:cNvSpPr>
            <a:spLocks noGrp="1"/>
          </p:cNvSpPr>
          <p:nvPr>
            <p:ph type="sldNum" sz="quarter" idx="4294967295"/>
          </p:nvPr>
        </p:nvSpPr>
        <p:spPr>
          <a:xfrm>
            <a:off x="0" y="6172200"/>
            <a:ext cx="2133600" cy="365125"/>
          </a:xfrm>
        </p:spPr>
        <p:txBody>
          <a:bodyPr/>
          <a:lstStyle/>
          <a:p>
            <a:r>
              <a:rPr lang="en-US" smtClean="0"/>
              <a:t>SLIDE </a:t>
            </a:r>
            <a:fld id="{BB82B8BA-AAD4-4AAB-9E1B-D668BEB9A1E6}"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2.4 </a:t>
            </a:r>
            <a:r>
              <a:rPr lang="en-US" dirty="0" smtClean="0"/>
              <a:t>Using the 4Q Diagram to Help Understand Boom and Bust in Real Estate Markets</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EXHIBIT 2-4A </a:t>
            </a:r>
            <a:r>
              <a:rPr lang="en-US" dirty="0" smtClean="0"/>
              <a:t>Effect of Demand Growth in Space Market</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11</a:t>
            </a:fld>
            <a:endParaRPr lang="en-US" dirty="0"/>
          </a:p>
        </p:txBody>
      </p:sp>
      <p:grpSp>
        <p:nvGrpSpPr>
          <p:cNvPr id="6" name="Group 5"/>
          <p:cNvGrpSpPr/>
          <p:nvPr/>
        </p:nvGrpSpPr>
        <p:grpSpPr>
          <a:xfrm>
            <a:off x="1929785" y="1371600"/>
            <a:ext cx="5506131" cy="4800600"/>
            <a:chOff x="1929785" y="1371600"/>
            <a:chExt cx="5506131" cy="4800600"/>
          </a:xfrm>
        </p:grpSpPr>
        <p:pic>
          <p:nvPicPr>
            <p:cNvPr id="3074" name="Picture 2"/>
            <p:cNvPicPr>
              <a:picLocks noChangeAspect="1" noChangeArrowheads="1"/>
            </p:cNvPicPr>
            <p:nvPr/>
          </p:nvPicPr>
          <p:blipFill>
            <a:blip r:embed="rId2" cstate="print"/>
            <a:srcRect/>
            <a:stretch>
              <a:fillRect/>
            </a:stretch>
          </p:blipFill>
          <p:spPr bwMode="auto">
            <a:xfrm>
              <a:off x="1929785" y="1371600"/>
              <a:ext cx="5284430" cy="4800600"/>
            </a:xfrm>
            <a:prstGeom prst="rect">
              <a:avLst/>
            </a:prstGeom>
            <a:noFill/>
            <a:ln w="9525">
              <a:noFill/>
              <a:miter lim="800000"/>
              <a:headEnd/>
              <a:tailEnd/>
            </a:ln>
          </p:spPr>
        </p:pic>
        <p:sp>
          <p:nvSpPr>
            <p:cNvPr id="5" name="TextBox 4"/>
            <p:cNvSpPr txBox="1"/>
            <p:nvPr/>
          </p:nvSpPr>
          <p:spPr>
            <a:xfrm rot="16200000">
              <a:off x="6641789" y="5348506"/>
              <a:ext cx="1342034" cy="246221"/>
            </a:xfrm>
            <a:prstGeom prst="rect">
              <a:avLst/>
            </a:prstGeom>
            <a:noFill/>
          </p:spPr>
          <p:txBody>
            <a:bodyPr wrap="none" rtlCol="0">
              <a:spAutoFit/>
            </a:bodyPr>
            <a:lstStyle/>
            <a:p>
              <a:r>
                <a:rPr lang="en-US" sz="1000" dirty="0" smtClean="0"/>
                <a:t> © OnCourse Learning</a:t>
              </a:r>
              <a:endParaRPr lang="en-US" sz="1000" dirty="0"/>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EXHIBIT 2-4B </a:t>
            </a:r>
            <a:r>
              <a:rPr lang="en-US" dirty="0" smtClean="0"/>
              <a:t>Effect of Demand Growth in Asset Market</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12</a:t>
            </a:fld>
            <a:endParaRPr lang="en-US" dirty="0"/>
          </a:p>
        </p:txBody>
      </p:sp>
      <p:grpSp>
        <p:nvGrpSpPr>
          <p:cNvPr id="6" name="Group 5"/>
          <p:cNvGrpSpPr/>
          <p:nvPr/>
        </p:nvGrpSpPr>
        <p:grpSpPr>
          <a:xfrm>
            <a:off x="1928470" y="1371600"/>
            <a:ext cx="5507446" cy="4800600"/>
            <a:chOff x="1928470" y="1371600"/>
            <a:chExt cx="5507446" cy="4800600"/>
          </a:xfrm>
        </p:grpSpPr>
        <p:pic>
          <p:nvPicPr>
            <p:cNvPr id="4098" name="Picture 2"/>
            <p:cNvPicPr>
              <a:picLocks noChangeAspect="1" noChangeArrowheads="1"/>
            </p:cNvPicPr>
            <p:nvPr/>
          </p:nvPicPr>
          <p:blipFill>
            <a:blip r:embed="rId2" cstate="print"/>
            <a:srcRect/>
            <a:stretch>
              <a:fillRect/>
            </a:stretch>
          </p:blipFill>
          <p:spPr bwMode="auto">
            <a:xfrm>
              <a:off x="1928470" y="1371600"/>
              <a:ext cx="5287061" cy="4800600"/>
            </a:xfrm>
            <a:prstGeom prst="rect">
              <a:avLst/>
            </a:prstGeom>
            <a:noFill/>
            <a:ln w="9525">
              <a:noFill/>
              <a:miter lim="800000"/>
              <a:headEnd/>
              <a:tailEnd/>
            </a:ln>
          </p:spPr>
        </p:pic>
        <p:sp>
          <p:nvSpPr>
            <p:cNvPr id="5" name="TextBox 4"/>
            <p:cNvSpPr txBox="1"/>
            <p:nvPr/>
          </p:nvSpPr>
          <p:spPr>
            <a:xfrm rot="16200000">
              <a:off x="6641789" y="5348506"/>
              <a:ext cx="1342034" cy="246221"/>
            </a:xfrm>
            <a:prstGeom prst="rect">
              <a:avLst/>
            </a:prstGeom>
            <a:noFill/>
          </p:spPr>
          <p:txBody>
            <a:bodyPr wrap="none" rtlCol="0">
              <a:spAutoFit/>
            </a:bodyPr>
            <a:lstStyle/>
            <a:p>
              <a:r>
                <a:rPr lang="en-US" sz="1000" dirty="0" smtClean="0"/>
                <a:t> © OnCourse Learning</a:t>
              </a:r>
              <a:endParaRPr lang="en-US" sz="1000" dirty="0"/>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1143000"/>
          </a:xfrm>
        </p:spPr>
        <p:txBody>
          <a:bodyPr>
            <a:normAutofit fontScale="90000"/>
          </a:bodyPr>
          <a:lstStyle/>
          <a:p>
            <a:r>
              <a:rPr lang="en-US" b="1" dirty="0" smtClean="0"/>
              <a:t>EXHIBIT 2-5 </a:t>
            </a:r>
            <a:r>
              <a:rPr lang="en-US" dirty="0" smtClean="0"/>
              <a:t>Example Space Market Rents and Asset Market Prices (adjusted for inflation): 1986–2011*</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13</a:t>
            </a:fld>
            <a:endParaRPr lang="en-US" dirty="0"/>
          </a:p>
        </p:txBody>
      </p:sp>
      <p:grpSp>
        <p:nvGrpSpPr>
          <p:cNvPr id="8" name="Group 7"/>
          <p:cNvGrpSpPr/>
          <p:nvPr/>
        </p:nvGrpSpPr>
        <p:grpSpPr>
          <a:xfrm>
            <a:off x="457200" y="1597223"/>
            <a:ext cx="8364070" cy="4422577"/>
            <a:chOff x="457200" y="1597223"/>
            <a:chExt cx="8364070" cy="4422577"/>
          </a:xfrm>
        </p:grpSpPr>
        <p:sp>
          <p:nvSpPr>
            <p:cNvPr id="5" name="Rectangle 4"/>
            <p:cNvSpPr/>
            <p:nvPr/>
          </p:nvSpPr>
          <p:spPr>
            <a:xfrm>
              <a:off x="6611470" y="1828800"/>
              <a:ext cx="2209800" cy="3970318"/>
            </a:xfrm>
            <a:prstGeom prst="rect">
              <a:avLst/>
            </a:prstGeom>
          </p:spPr>
          <p:txBody>
            <a:bodyPr wrap="square">
              <a:spAutoFit/>
            </a:bodyPr>
            <a:lstStyle/>
            <a:p>
              <a:r>
                <a:rPr lang="en-US" sz="1400" dirty="0" smtClean="0"/>
                <a:t>*The lines depicted here are illustrative examples typical of the US commercial real estate markets, but not exact correlates of the same markets. The rent line is based on asking rents for office space in seven major metro areas (source: </a:t>
              </a:r>
              <a:r>
                <a:rPr lang="en-US" sz="1400" dirty="0" err="1" smtClean="0"/>
                <a:t>CoStar</a:t>
              </a:r>
              <a:r>
                <a:rPr lang="en-US" sz="1400" dirty="0" smtClean="0"/>
                <a:t>); the asset price line is the </a:t>
              </a:r>
              <a:r>
                <a:rPr lang="en-US" sz="1400" dirty="0" err="1" smtClean="0"/>
                <a:t>NCREIF</a:t>
              </a:r>
              <a:r>
                <a:rPr lang="en-US" sz="1400" dirty="0" smtClean="0"/>
                <a:t>-based </a:t>
              </a:r>
              <a:r>
                <a:rPr lang="en-US" sz="1400" dirty="0" err="1" smtClean="0"/>
                <a:t>TBI</a:t>
              </a:r>
              <a:r>
                <a:rPr lang="en-US" sz="1400" dirty="0" smtClean="0"/>
                <a:t> (source: MIT) transaction price index for institutional investment property. Both the rent line and the asset price line are net of CPI inflation.</a:t>
              </a:r>
              <a:endParaRPr lang="en-US" sz="1400" dirty="0"/>
            </a:p>
          </p:txBody>
        </p:sp>
        <p:grpSp>
          <p:nvGrpSpPr>
            <p:cNvPr id="7" name="Group 6"/>
            <p:cNvGrpSpPr/>
            <p:nvPr/>
          </p:nvGrpSpPr>
          <p:grpSpPr>
            <a:xfrm>
              <a:off x="457200" y="1597223"/>
              <a:ext cx="6145279" cy="4422577"/>
              <a:chOff x="457200" y="1371600"/>
              <a:chExt cx="6145279" cy="4422577"/>
            </a:xfrm>
          </p:grpSpPr>
          <p:sp>
            <p:nvSpPr>
              <p:cNvPr id="4" name="Rectangle 3"/>
              <p:cNvSpPr/>
              <p:nvPr/>
            </p:nvSpPr>
            <p:spPr>
              <a:xfrm>
                <a:off x="457200" y="5486400"/>
                <a:ext cx="5943600" cy="307777"/>
              </a:xfrm>
              <a:prstGeom prst="rect">
                <a:avLst/>
              </a:prstGeom>
            </p:spPr>
            <p:txBody>
              <a:bodyPr wrap="square">
                <a:spAutoFit/>
              </a:bodyPr>
              <a:lstStyle/>
              <a:p>
                <a:r>
                  <a:rPr lang="en-US" sz="1400" dirty="0" smtClean="0"/>
                  <a:t>Sources: Based on data from </a:t>
                </a:r>
                <a:r>
                  <a:rPr lang="en-US" sz="1400" dirty="0" err="1" smtClean="0"/>
                  <a:t>CoStar</a:t>
                </a:r>
                <a:r>
                  <a:rPr lang="en-US" sz="1400" dirty="0" smtClean="0"/>
                  <a:t> Group Inc., </a:t>
                </a:r>
                <a:r>
                  <a:rPr lang="en-US" sz="1400" dirty="0" err="1" smtClean="0"/>
                  <a:t>NCREIF</a:t>
                </a:r>
                <a:r>
                  <a:rPr lang="en-US" sz="1400" dirty="0" smtClean="0"/>
                  <a:t>, MIT/</a:t>
                </a:r>
                <a:r>
                  <a:rPr lang="en-US" sz="1400" dirty="0" err="1" smtClean="0"/>
                  <a:t>CRE</a:t>
                </a:r>
                <a:r>
                  <a:rPr lang="en-US" sz="1400" dirty="0" smtClean="0"/>
                  <a:t>.</a:t>
                </a:r>
                <a:endParaRPr lang="en-US" sz="1400" dirty="0"/>
              </a:p>
            </p:txBody>
          </p:sp>
          <p:pic>
            <p:nvPicPr>
              <p:cNvPr id="5122" name="Picture 2"/>
              <p:cNvPicPr>
                <a:picLocks noChangeAspect="1" noChangeArrowheads="1"/>
              </p:cNvPicPr>
              <p:nvPr/>
            </p:nvPicPr>
            <p:blipFill>
              <a:blip r:embed="rId2" cstate="print"/>
              <a:srcRect/>
              <a:stretch>
                <a:fillRect/>
              </a:stretch>
            </p:blipFill>
            <p:spPr bwMode="auto">
              <a:xfrm>
                <a:off x="457200" y="1371600"/>
                <a:ext cx="6145279" cy="4114800"/>
              </a:xfrm>
              <a:prstGeom prst="rect">
                <a:avLst/>
              </a:prstGeom>
              <a:noFill/>
              <a:ln w="9525">
                <a:solidFill>
                  <a:srgbClr val="00B0F0"/>
                </a:solidFill>
                <a:miter lim="800000"/>
                <a:headEnd/>
                <a:tailEnd/>
              </a:ln>
            </p:spPr>
          </p:pic>
        </p:gr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2.5 </a:t>
            </a:r>
            <a:r>
              <a:rPr lang="en-US" dirty="0" smtClean="0"/>
              <a:t>Chapter Summary</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KEY TERMS</a:t>
            </a:r>
            <a:endParaRPr lang="en-US" b="1" dirty="0"/>
          </a:p>
        </p:txBody>
      </p:sp>
      <p:sp>
        <p:nvSpPr>
          <p:cNvPr id="5" name="Content Placeholder 4"/>
          <p:cNvSpPr>
            <a:spLocks noGrp="1"/>
          </p:cNvSpPr>
          <p:nvPr>
            <p:ph idx="1"/>
          </p:nvPr>
        </p:nvSpPr>
        <p:spPr>
          <a:xfrm>
            <a:off x="457200" y="1600201"/>
            <a:ext cx="8229600" cy="2743200"/>
          </a:xfrm>
        </p:spPr>
        <p:txBody>
          <a:bodyPr numCol="2" spcCol="182880">
            <a:normAutofit/>
          </a:bodyPr>
          <a:lstStyle/>
          <a:p>
            <a:r>
              <a:rPr lang="en-US" dirty="0" smtClean="0"/>
              <a:t>real estate system</a:t>
            </a:r>
          </a:p>
          <a:p>
            <a:r>
              <a:rPr lang="en-US" dirty="0" smtClean="0"/>
              <a:t>systems dynamics model</a:t>
            </a:r>
          </a:p>
          <a:p>
            <a:r>
              <a:rPr lang="en-US" dirty="0" smtClean="0"/>
              <a:t>negative feedback loop</a:t>
            </a:r>
          </a:p>
          <a:p>
            <a:r>
              <a:rPr lang="en-US" dirty="0" smtClean="0"/>
              <a:t>positive feedback loop</a:t>
            </a:r>
          </a:p>
          <a:p>
            <a:r>
              <a:rPr lang="en-US" dirty="0" smtClean="0"/>
              <a:t>four-quadrant model</a:t>
            </a:r>
          </a:p>
          <a:p>
            <a:r>
              <a:rPr lang="en-US" dirty="0" smtClean="0"/>
              <a:t>long-run equilibrium</a:t>
            </a:r>
          </a:p>
          <a:p>
            <a:r>
              <a:rPr lang="en-US" dirty="0" smtClean="0"/>
              <a:t>real estate market cycle</a:t>
            </a:r>
          </a:p>
          <a:p>
            <a:r>
              <a:rPr lang="en-US" dirty="0" smtClean="0"/>
              <a:t>myopic price forecasts</a:t>
            </a:r>
          </a:p>
          <a:p>
            <a:r>
              <a:rPr lang="en-US" dirty="0" smtClean="0"/>
              <a:t>physical capital/assets</a:t>
            </a:r>
          </a:p>
          <a:p>
            <a:r>
              <a:rPr lang="en-US" dirty="0" smtClean="0"/>
              <a:t>financial capital/assets</a:t>
            </a:r>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15</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CHAPTER OUTLINE</a:t>
            </a:r>
            <a:endParaRPr lang="en-US" b="1" dirty="0"/>
          </a:p>
        </p:txBody>
      </p:sp>
      <p:sp>
        <p:nvSpPr>
          <p:cNvPr id="4" name="Content Placeholder 3"/>
          <p:cNvSpPr>
            <a:spLocks noGrp="1"/>
          </p:cNvSpPr>
          <p:nvPr>
            <p:ph idx="1"/>
          </p:nvPr>
        </p:nvSpPr>
        <p:spPr/>
        <p:txBody>
          <a:bodyPr>
            <a:normAutofit/>
          </a:bodyPr>
          <a:lstStyle/>
          <a:p>
            <a:pPr marL="569913" indent="-569913">
              <a:buNone/>
            </a:pPr>
            <a:r>
              <a:rPr lang="en-US" b="1" dirty="0" smtClean="0">
                <a:solidFill>
                  <a:srgbClr val="1C3F94"/>
                </a:solidFill>
              </a:rPr>
              <a:t>2.1 	</a:t>
            </a:r>
            <a:r>
              <a:rPr lang="en-US" dirty="0" smtClean="0"/>
              <a:t>Commercial Property Development Industry</a:t>
            </a:r>
          </a:p>
          <a:p>
            <a:pPr marL="569913" indent="-569913">
              <a:buNone/>
            </a:pPr>
            <a:r>
              <a:rPr lang="en-US" b="1" dirty="0" smtClean="0">
                <a:solidFill>
                  <a:srgbClr val="1C3F94"/>
                </a:solidFill>
              </a:rPr>
              <a:t>2.2</a:t>
            </a:r>
            <a:r>
              <a:rPr lang="en-US" dirty="0" smtClean="0"/>
              <a:t> 	Overview of the Real Estate System</a:t>
            </a:r>
          </a:p>
          <a:p>
            <a:pPr marL="569913" indent="-569913">
              <a:buNone/>
            </a:pPr>
            <a:r>
              <a:rPr lang="en-US" b="1" dirty="0" smtClean="0">
                <a:solidFill>
                  <a:srgbClr val="1C3F94"/>
                </a:solidFill>
              </a:rPr>
              <a:t>2.3</a:t>
            </a:r>
            <a:r>
              <a:rPr lang="en-US" dirty="0" smtClean="0"/>
              <a:t> 	Four-Quadrant Model</a:t>
            </a:r>
          </a:p>
          <a:p>
            <a:pPr marL="569913" indent="-569913">
              <a:buNone/>
            </a:pPr>
            <a:r>
              <a:rPr lang="en-US" b="1" dirty="0" smtClean="0">
                <a:solidFill>
                  <a:srgbClr val="1C3F94"/>
                </a:solidFill>
              </a:rPr>
              <a:t>2.4</a:t>
            </a:r>
            <a:r>
              <a:rPr lang="en-US" dirty="0" smtClean="0"/>
              <a:t> 	Using the 4Q Diagram to Help Understand Boom and Bust in Real Estate Markets</a:t>
            </a:r>
          </a:p>
          <a:p>
            <a:pPr marL="569913" indent="-569913">
              <a:buNone/>
            </a:pPr>
            <a:r>
              <a:rPr lang="en-US" b="1" dirty="0" smtClean="0">
                <a:solidFill>
                  <a:srgbClr val="1C3F94"/>
                </a:solidFill>
              </a:rPr>
              <a:t>2.5</a:t>
            </a:r>
            <a:r>
              <a:rPr lang="en-US" dirty="0" smtClean="0"/>
              <a:t> 	Chapter Summary</a:t>
            </a:r>
          </a:p>
        </p:txBody>
      </p:sp>
      <p:sp>
        <p:nvSpPr>
          <p:cNvPr id="2" name="Slide Number Placeholder 1"/>
          <p:cNvSpPr>
            <a:spLocks noGrp="1"/>
          </p:cNvSpPr>
          <p:nvPr>
            <p:ph type="sldNum" sz="quarter" idx="4"/>
          </p:nvPr>
        </p:nvSpPr>
        <p:spPr/>
        <p:txBody>
          <a:bodyPr/>
          <a:lstStyle/>
          <a:p>
            <a:r>
              <a:rPr lang="en-US" smtClean="0"/>
              <a:t>SLIDE </a:t>
            </a:r>
            <a:fld id="{BB82B8BA-AAD4-4AAB-9E1B-D668BEB9A1E6}" type="slidenum">
              <a:rPr lang="en-US" smtClean="0"/>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LEARNING OBJECTIVES</a:t>
            </a:r>
            <a:endParaRPr lang="en-US" b="1"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After reading this chapter, you should understand:</a:t>
            </a:r>
          </a:p>
          <a:p>
            <a:r>
              <a:rPr lang="en-US" dirty="0" smtClean="0"/>
              <a:t>The real estate system and how it relates to investment analysis of commercial property.</a:t>
            </a:r>
          </a:p>
          <a:p>
            <a:r>
              <a:rPr lang="en-US" dirty="0" smtClean="0"/>
              <a:t>The short- and long-run linkages among the real estate space market, asset market, and the development industry that convert financial capital to new physical supply in the space market.</a:t>
            </a:r>
          </a:p>
          <a:p>
            <a:r>
              <a:rPr lang="en-US" dirty="0" smtClean="0"/>
              <a:t>How negative feedback loops keep the system in balance in the long run, and positive feedback can lead to destructive spirals.</a:t>
            </a:r>
          </a:p>
          <a:p>
            <a:r>
              <a:rPr lang="en-US" dirty="0" smtClean="0"/>
              <a:t>The role of forward-looking behavior, as well as forms of behavioral “discipline,” on the part of participants in various aspects of the real estate system in keeping the system in balance.</a:t>
            </a:r>
          </a:p>
          <a:p>
            <a:r>
              <a:rPr lang="en-US" dirty="0" smtClean="0"/>
              <a:t>How cycles or periods of imbalance between supply and demand can occur in the absence of perfect foresight or result from systematic behavioral errors or positive feedback loops.</a:t>
            </a:r>
            <a:endParaRPr lang="en-US" dirty="0"/>
          </a:p>
        </p:txBody>
      </p:sp>
      <p:sp>
        <p:nvSpPr>
          <p:cNvPr id="4" name="Slide Number Placeholder 3"/>
          <p:cNvSpPr>
            <a:spLocks noGrp="1"/>
          </p:cNvSpPr>
          <p:nvPr>
            <p:ph type="sldNum" sz="quarter" idx="4"/>
          </p:nvPr>
        </p:nvSpPr>
        <p:spPr/>
        <p:txBody>
          <a:bodyPr/>
          <a:lstStyle/>
          <a:p>
            <a:r>
              <a:rPr lang="en-US" smtClean="0"/>
              <a:t>SLIDE </a:t>
            </a:r>
            <a:fld id="{BB82B8BA-AAD4-4AAB-9E1B-D668BEB9A1E6}" type="slidenum">
              <a:rPr lang="en-US" smtClean="0"/>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2.1 </a:t>
            </a:r>
            <a:r>
              <a:rPr lang="en-US" dirty="0" smtClean="0"/>
              <a:t>Commercial Property Development Industry</a:t>
            </a:r>
          </a:p>
        </p:txBody>
      </p:sp>
      <p:sp>
        <p:nvSpPr>
          <p:cNvPr id="7" name="Content Placeholder 6"/>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r>
              <a:rPr lang="en-US" smtClean="0"/>
              <a:t>SLIDE </a:t>
            </a:r>
            <a:fld id="{BB82B8BA-AAD4-4AAB-9E1B-D668BEB9A1E6}"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EXHIBIT 2-1 </a:t>
            </a:r>
            <a:r>
              <a:rPr lang="en-US" dirty="0" smtClean="0"/>
              <a:t>U.S. Commercial Property Construction Completions by Property Type (</a:t>
            </a:r>
            <a:r>
              <a:rPr lang="en-US" dirty="0" err="1" smtClean="0"/>
              <a:t>MSF</a:t>
            </a:r>
            <a:r>
              <a:rPr lang="en-US" dirty="0" smtClean="0"/>
              <a:t>): 1959–2011</a:t>
            </a:r>
            <a:endParaRPr lang="en-US" dirty="0"/>
          </a:p>
        </p:txBody>
      </p:sp>
      <p:sp>
        <p:nvSpPr>
          <p:cNvPr id="4" name="Slide Number Placeholder 3"/>
          <p:cNvSpPr>
            <a:spLocks noGrp="1"/>
          </p:cNvSpPr>
          <p:nvPr>
            <p:ph type="sldNum" sz="quarter" idx="4"/>
          </p:nvPr>
        </p:nvSpPr>
        <p:spPr/>
        <p:txBody>
          <a:bodyPr/>
          <a:lstStyle/>
          <a:p>
            <a:r>
              <a:rPr lang="en-US" smtClean="0"/>
              <a:t>SLIDE </a:t>
            </a:r>
            <a:fld id="{BB82B8BA-AAD4-4AAB-9E1B-D668BEB9A1E6}" type="slidenum">
              <a:rPr lang="en-US" smtClean="0"/>
              <a:pPr/>
              <a:t>5</a:t>
            </a:fld>
            <a:endParaRPr lang="en-US" dirty="0"/>
          </a:p>
        </p:txBody>
      </p:sp>
      <p:grpSp>
        <p:nvGrpSpPr>
          <p:cNvPr id="10" name="Group 9"/>
          <p:cNvGrpSpPr/>
          <p:nvPr/>
        </p:nvGrpSpPr>
        <p:grpSpPr>
          <a:xfrm>
            <a:off x="914400" y="1371600"/>
            <a:ext cx="7565901" cy="5019020"/>
            <a:chOff x="914400" y="1371600"/>
            <a:chExt cx="7565901" cy="5019020"/>
          </a:xfrm>
        </p:grpSpPr>
        <p:sp>
          <p:nvSpPr>
            <p:cNvPr id="8" name="TextBox 7"/>
            <p:cNvSpPr txBox="1"/>
            <p:nvPr/>
          </p:nvSpPr>
          <p:spPr>
            <a:xfrm rot="16200000">
              <a:off x="7686174" y="5137836"/>
              <a:ext cx="1342034" cy="246221"/>
            </a:xfrm>
            <a:prstGeom prst="rect">
              <a:avLst/>
            </a:prstGeom>
            <a:noFill/>
          </p:spPr>
          <p:txBody>
            <a:bodyPr wrap="none" rtlCol="0">
              <a:spAutoFit/>
            </a:bodyPr>
            <a:lstStyle/>
            <a:p>
              <a:r>
                <a:rPr lang="en-US" sz="1000" dirty="0" smtClean="0"/>
                <a:t> © OnCourse Learning</a:t>
              </a:r>
              <a:endParaRPr lang="en-US" sz="1000" dirty="0"/>
            </a:p>
          </p:txBody>
        </p:sp>
        <p:sp>
          <p:nvSpPr>
            <p:cNvPr id="5" name="Rectangle 4"/>
            <p:cNvSpPr/>
            <p:nvPr/>
          </p:nvSpPr>
          <p:spPr>
            <a:xfrm>
              <a:off x="914400" y="5867400"/>
              <a:ext cx="6858000" cy="523220"/>
            </a:xfrm>
            <a:prstGeom prst="rect">
              <a:avLst/>
            </a:prstGeom>
          </p:spPr>
          <p:txBody>
            <a:bodyPr wrap="square">
              <a:spAutoFit/>
            </a:bodyPr>
            <a:lstStyle/>
            <a:p>
              <a:r>
                <a:rPr lang="en-US" sz="1400" dirty="0" smtClean="0"/>
                <a:t>Sources: Construction start data from Property and Portfolio Research (</a:t>
              </a:r>
              <a:r>
                <a:rPr lang="en-US" sz="1400" dirty="0" err="1" smtClean="0"/>
                <a:t>CoStar</a:t>
              </a:r>
              <a:r>
                <a:rPr lang="en-US" sz="1400" dirty="0" smtClean="0"/>
                <a:t> Group Inc.); used with permission. Recession data from National Bureau of Economic Research.</a:t>
              </a:r>
            </a:p>
          </p:txBody>
        </p:sp>
        <p:grpSp>
          <p:nvGrpSpPr>
            <p:cNvPr id="9" name="Group 8"/>
            <p:cNvGrpSpPr/>
            <p:nvPr/>
          </p:nvGrpSpPr>
          <p:grpSpPr>
            <a:xfrm>
              <a:off x="914400" y="1371600"/>
              <a:ext cx="7315200" cy="4495800"/>
              <a:chOff x="914400" y="1407319"/>
              <a:chExt cx="7315200" cy="4572000"/>
            </a:xfrm>
          </p:grpSpPr>
          <p:pic>
            <p:nvPicPr>
              <p:cNvPr id="1026" name="Picture 2"/>
              <p:cNvPicPr>
                <a:picLocks noChangeAspect="1" noChangeArrowheads="1"/>
              </p:cNvPicPr>
              <p:nvPr/>
            </p:nvPicPr>
            <p:blipFill>
              <a:blip r:embed="rId2" cstate="print"/>
              <a:srcRect/>
              <a:stretch>
                <a:fillRect/>
              </a:stretch>
            </p:blipFill>
            <p:spPr bwMode="auto">
              <a:xfrm>
                <a:off x="1081088" y="1478757"/>
                <a:ext cx="6981825" cy="4429125"/>
              </a:xfrm>
              <a:prstGeom prst="rect">
                <a:avLst/>
              </a:prstGeom>
              <a:noFill/>
              <a:ln w="9525">
                <a:noFill/>
                <a:miter lim="800000"/>
                <a:headEnd/>
                <a:tailEnd/>
              </a:ln>
            </p:spPr>
          </p:pic>
          <p:sp>
            <p:nvSpPr>
              <p:cNvPr id="7" name="Rectangle 6"/>
              <p:cNvSpPr/>
              <p:nvPr/>
            </p:nvSpPr>
            <p:spPr>
              <a:xfrm>
                <a:off x="914400" y="1407319"/>
                <a:ext cx="7315200" cy="457200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2.2 </a:t>
            </a:r>
            <a:r>
              <a:rPr lang="en-US" dirty="0" smtClean="0"/>
              <a:t>Overview of the Real Estate System</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EXHIBIT 2-2 </a:t>
            </a:r>
            <a:r>
              <a:rPr lang="en-US" dirty="0" smtClean="0"/>
              <a:t>The Real Estate System: Interaction of the Space Market, Asset Market, and Development Industry</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7</a:t>
            </a:fld>
            <a:endParaRPr lang="en-US" dirty="0"/>
          </a:p>
        </p:txBody>
      </p:sp>
      <p:grpSp>
        <p:nvGrpSpPr>
          <p:cNvPr id="6" name="Group 5"/>
          <p:cNvGrpSpPr/>
          <p:nvPr/>
        </p:nvGrpSpPr>
        <p:grpSpPr>
          <a:xfrm>
            <a:off x="1972859" y="1447800"/>
            <a:ext cx="5436162" cy="4800600"/>
            <a:chOff x="1972859" y="1447800"/>
            <a:chExt cx="5436162" cy="4800600"/>
          </a:xfrm>
        </p:grpSpPr>
        <p:sp>
          <p:nvSpPr>
            <p:cNvPr id="4" name="TextBox 3"/>
            <p:cNvSpPr txBox="1"/>
            <p:nvPr/>
          </p:nvSpPr>
          <p:spPr>
            <a:xfrm rot="16200000">
              <a:off x="6614894" y="5454272"/>
              <a:ext cx="1342034" cy="246221"/>
            </a:xfrm>
            <a:prstGeom prst="rect">
              <a:avLst/>
            </a:prstGeom>
            <a:noFill/>
          </p:spPr>
          <p:txBody>
            <a:bodyPr wrap="none" rtlCol="0">
              <a:spAutoFit/>
            </a:bodyPr>
            <a:lstStyle/>
            <a:p>
              <a:r>
                <a:rPr lang="en-US" sz="1000" dirty="0" smtClean="0"/>
                <a:t> © OnCourse Learning</a:t>
              </a:r>
              <a:endParaRPr lang="en-US" sz="1000" dirty="0"/>
            </a:p>
          </p:txBody>
        </p:sp>
        <p:pic>
          <p:nvPicPr>
            <p:cNvPr id="6146" name="Picture 2"/>
            <p:cNvPicPr>
              <a:picLocks noChangeAspect="1" noChangeArrowheads="1"/>
            </p:cNvPicPr>
            <p:nvPr/>
          </p:nvPicPr>
          <p:blipFill>
            <a:blip r:embed="rId2" cstate="print"/>
            <a:srcRect/>
            <a:stretch>
              <a:fillRect/>
            </a:stretch>
          </p:blipFill>
          <p:spPr bwMode="auto">
            <a:xfrm>
              <a:off x="1972859" y="1447800"/>
              <a:ext cx="5198283" cy="4800600"/>
            </a:xfrm>
            <a:prstGeom prst="rect">
              <a:avLst/>
            </a:prstGeom>
            <a:noFill/>
            <a:ln w="9525">
              <a:noFill/>
              <a:miter lim="800000"/>
              <a:headEnd/>
              <a:tailEnd/>
            </a:ln>
          </p:spPr>
        </p:pic>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2.3 </a:t>
            </a:r>
            <a:r>
              <a:rPr lang="en-US" dirty="0" smtClean="0"/>
              <a:t>Four-Quadrant Model</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EXHIBIT 2-3 </a:t>
            </a:r>
            <a:r>
              <a:rPr lang="en-US" dirty="0" smtClean="0"/>
              <a:t>The </a:t>
            </a:r>
            <a:r>
              <a:rPr lang="en-US" dirty="0" err="1" smtClean="0"/>
              <a:t>DiPasquale</a:t>
            </a:r>
            <a:r>
              <a:rPr lang="en-US" dirty="0" smtClean="0"/>
              <a:t>-Wheaton </a:t>
            </a:r>
            <a:br>
              <a:rPr lang="en-US" dirty="0" smtClean="0"/>
            </a:br>
            <a:r>
              <a:rPr lang="en-US" dirty="0" smtClean="0"/>
              <a:t>Four-Quadrant Diagram</a:t>
            </a:r>
            <a:endParaRPr lang="en-US" dirty="0"/>
          </a:p>
        </p:txBody>
      </p:sp>
      <p:sp>
        <p:nvSpPr>
          <p:cNvPr id="3" name="Slide Number Placeholder 2"/>
          <p:cNvSpPr>
            <a:spLocks noGrp="1"/>
          </p:cNvSpPr>
          <p:nvPr>
            <p:ph type="sldNum" sz="quarter" idx="4"/>
          </p:nvPr>
        </p:nvSpPr>
        <p:spPr/>
        <p:txBody>
          <a:bodyPr/>
          <a:lstStyle/>
          <a:p>
            <a:r>
              <a:rPr lang="en-US" smtClean="0"/>
              <a:t>SLIDE </a:t>
            </a:r>
            <a:fld id="{BB82B8BA-AAD4-4AAB-9E1B-D668BEB9A1E6}" type="slidenum">
              <a:rPr lang="en-US" smtClean="0"/>
              <a:pPr/>
              <a:t>9</a:t>
            </a:fld>
            <a:endParaRPr lang="en-US" dirty="0"/>
          </a:p>
        </p:txBody>
      </p:sp>
      <p:grpSp>
        <p:nvGrpSpPr>
          <p:cNvPr id="6" name="Group 5"/>
          <p:cNvGrpSpPr/>
          <p:nvPr/>
        </p:nvGrpSpPr>
        <p:grpSpPr>
          <a:xfrm>
            <a:off x="2159949" y="1371600"/>
            <a:ext cx="5038710" cy="4800600"/>
            <a:chOff x="2159949" y="1371600"/>
            <a:chExt cx="5038710" cy="4800600"/>
          </a:xfrm>
        </p:grpSpPr>
        <p:pic>
          <p:nvPicPr>
            <p:cNvPr id="2050" name="Picture 2"/>
            <p:cNvPicPr>
              <a:picLocks noChangeAspect="1" noChangeArrowheads="1"/>
            </p:cNvPicPr>
            <p:nvPr/>
          </p:nvPicPr>
          <p:blipFill>
            <a:blip r:embed="rId2" cstate="print"/>
            <a:srcRect/>
            <a:stretch>
              <a:fillRect/>
            </a:stretch>
          </p:blipFill>
          <p:spPr bwMode="auto">
            <a:xfrm>
              <a:off x="2159949" y="1371600"/>
              <a:ext cx="4824103" cy="4800600"/>
            </a:xfrm>
            <a:prstGeom prst="rect">
              <a:avLst/>
            </a:prstGeom>
            <a:noFill/>
            <a:ln w="9525">
              <a:noFill/>
              <a:miter lim="800000"/>
              <a:headEnd/>
              <a:tailEnd/>
            </a:ln>
          </p:spPr>
        </p:pic>
        <p:sp>
          <p:nvSpPr>
            <p:cNvPr id="5" name="TextBox 4"/>
            <p:cNvSpPr txBox="1"/>
            <p:nvPr/>
          </p:nvSpPr>
          <p:spPr>
            <a:xfrm rot="16200000">
              <a:off x="6404532" y="5348506"/>
              <a:ext cx="1342034" cy="246221"/>
            </a:xfrm>
            <a:prstGeom prst="rect">
              <a:avLst/>
            </a:prstGeom>
            <a:noFill/>
          </p:spPr>
          <p:txBody>
            <a:bodyPr wrap="none" rtlCol="0">
              <a:spAutoFit/>
            </a:bodyPr>
            <a:lstStyle/>
            <a:p>
              <a:r>
                <a:rPr lang="en-US" sz="1000" dirty="0" smtClean="0"/>
                <a:t> © OnCourse Learning</a:t>
              </a:r>
              <a:endParaRPr lang="en-US" sz="1000" dirty="0"/>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480</TotalTime>
  <Words>476</Words>
  <Application>Microsoft Office PowerPoint</Application>
  <PresentationFormat>On-screen Show (4:3)</PresentationFormat>
  <Paragraphs>64</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Chapter 2</vt:lpstr>
      <vt:lpstr>CHAPTER OUTLINE</vt:lpstr>
      <vt:lpstr>LEARNING OBJECTIVES</vt:lpstr>
      <vt:lpstr>2.1 Commercial Property Development Industry</vt:lpstr>
      <vt:lpstr>EXHIBIT 2-1 U.S. Commercial Property Construction Completions by Property Type (MSF): 1959–2011</vt:lpstr>
      <vt:lpstr>2.2 Overview of the Real Estate System</vt:lpstr>
      <vt:lpstr>EXHIBIT 2-2 The Real Estate System: Interaction of the Space Market, Asset Market, and Development Industry</vt:lpstr>
      <vt:lpstr>2.3 Four-Quadrant Model</vt:lpstr>
      <vt:lpstr>EXHIBIT 2-3 The DiPasquale-Wheaton  Four-Quadrant Diagram</vt:lpstr>
      <vt:lpstr>2.4 Using the 4Q Diagram to Help Understand Boom and Bust in Real Estate Markets</vt:lpstr>
      <vt:lpstr>EXHIBIT 2-4A Effect of Demand Growth in Space Market</vt:lpstr>
      <vt:lpstr>EXHIBIT 2-4B Effect of Demand Growth in Asset Market</vt:lpstr>
      <vt:lpstr>EXHIBIT 2-5 Example Space Market Rents and Asset Market Prices (adjusted for inflation): 1986–2011*</vt:lpstr>
      <vt:lpstr>2.5 Chapter Summary</vt:lpstr>
      <vt:lpstr>KEY TERMS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McLaughlin</cp:lastModifiedBy>
  <cp:revision>54</cp:revision>
  <dcterms:created xsi:type="dcterms:W3CDTF">2013-02-04T22:06:42Z</dcterms:created>
  <dcterms:modified xsi:type="dcterms:W3CDTF">2013-02-20T23:14:11Z</dcterms:modified>
</cp:coreProperties>
</file>