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68" r:id="rId2"/>
    <p:sldId id="267" r:id="rId3"/>
    <p:sldId id="269" r:id="rId4"/>
    <p:sldId id="270" r:id="rId5"/>
    <p:sldId id="299" r:id="rId6"/>
    <p:sldId id="300" r:id="rId7"/>
    <p:sldId id="301" r:id="rId8"/>
    <p:sldId id="302" r:id="rId9"/>
    <p:sldId id="303" r:id="rId10"/>
    <p:sldId id="304" r:id="rId11"/>
    <p:sldId id="305" r:id="rId12"/>
    <p:sldId id="306" r:id="rId13"/>
    <p:sldId id="307" r:id="rId14"/>
    <p:sldId id="308" r:id="rId15"/>
    <p:sldId id="309" r:id="rId16"/>
    <p:sldId id="310" r:id="rId17"/>
    <p:sldId id="311" r:id="rId18"/>
    <p:sldId id="312" r:id="rId19"/>
    <p:sldId id="313" r:id="rId20"/>
    <p:sldId id="314" r:id="rId21"/>
    <p:sldId id="315" r:id="rId22"/>
    <p:sldId id="316" r:id="rId23"/>
    <p:sldId id="298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3F94"/>
    <a:srgbClr val="A1B7ED"/>
    <a:srgbClr val="8481C1"/>
    <a:srgbClr val="4F81B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87" autoAdjust="0"/>
    <p:restoredTop sz="86353" autoAdjust="0"/>
  </p:normalViewPr>
  <p:slideViewPr>
    <p:cSldViewPr>
      <p:cViewPr varScale="1">
        <p:scale>
          <a:sx n="85" d="100"/>
          <a:sy n="85" d="100"/>
        </p:scale>
        <p:origin x="-2021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31" y="18509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CHAPTER 12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4C96B4-9120-49F1-A7D6-CC2C969F79AC}" type="datetimeFigureOut">
              <a:rPr lang="en-US" smtClean="0"/>
              <a:pPr/>
              <a:t>2/20/2013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©2014 OnCourse Learning.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40C3EA-837D-44F5-96C6-75C3198A43B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CHAPTER 12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DFE97F-56F6-4C03-AF90-A2BF2AF76281}" type="datetimeFigureOut">
              <a:rPr lang="en-US" smtClean="0"/>
              <a:pPr/>
              <a:t>2/20/2013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©2014 OnCourse Learning. All Rights Reserved.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AE1673-3FEA-4676-B126-2846E845E8E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AE1673-3FEA-4676-B126-2846E845E8E3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24E7E68A-9DE4-4267-89E2-D1A10F2BFAE7}" type="datetime1">
              <a:rPr lang="en-US" smtClean="0"/>
              <a:pPr/>
              <a:t>2/20/2013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©2014 OnCourse Learning. All Rights Reserved.</a:t>
            </a:r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CHAPTER 12</a:t>
            </a: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9144000" cy="3581400"/>
          </a:xfrm>
          <a:prstGeom prst="rect">
            <a:avLst/>
          </a:prstGeom>
          <a:gradFill flip="none" rotWithShape="1">
            <a:gsLst>
              <a:gs pos="0">
                <a:srgbClr val="1C3F94">
                  <a:shade val="30000"/>
                  <a:satMod val="115000"/>
                </a:srgbClr>
              </a:gs>
              <a:gs pos="50000">
                <a:srgbClr val="1C3F94">
                  <a:shade val="67500"/>
                  <a:satMod val="115000"/>
                </a:srgbClr>
              </a:gs>
              <a:gs pos="100000">
                <a:srgbClr val="1C3F94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990600"/>
            <a:ext cx="4572000" cy="1524000"/>
          </a:xfrm>
          <a:noFill/>
        </p:spPr>
        <p:txBody>
          <a:bodyPr anchor="ctr">
            <a:noAutofit/>
          </a:bodyPr>
          <a:lstStyle>
            <a:lvl1pPr algn="ctr">
              <a:defRPr sz="280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76400" y="3429000"/>
            <a:ext cx="6553200" cy="2895600"/>
          </a:xfrm>
          <a:noFill/>
          <a:ln w="38100">
            <a:solidFill>
              <a:schemeClr val="bg2"/>
            </a:solidFill>
          </a:ln>
        </p:spPr>
        <p:txBody>
          <a:bodyPr tIns="182880" anchor="ctr">
            <a:normAutofit/>
          </a:bodyPr>
          <a:lstStyle>
            <a:lvl1pPr marL="0" indent="0" algn="l">
              <a:buNone/>
              <a:defRPr sz="4000">
                <a:solidFill>
                  <a:srgbClr val="1C3F94"/>
                </a:solidFill>
                <a:latin typeface="+mj-lt"/>
                <a:cs typeface="Times New Roman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14339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 l="1115" r="1115" b="1378"/>
          <a:stretch>
            <a:fillRect/>
          </a:stretch>
        </p:blipFill>
        <p:spPr bwMode="auto">
          <a:xfrm>
            <a:off x="381000" y="304800"/>
            <a:ext cx="3799520" cy="3102476"/>
          </a:xfrm>
          <a:prstGeom prst="rect">
            <a:avLst/>
          </a:prstGeom>
          <a:noFill/>
          <a:ln w="38100">
            <a:solidFill>
              <a:schemeClr val="bg2"/>
            </a:solidFill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</p:spPr>
        <p:txBody>
          <a:bodyPr anchor="ctr">
            <a:normAutofit/>
          </a:bodyPr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buClr>
                <a:srgbClr val="1C3F94"/>
              </a:buClr>
              <a:buSzPct val="90000"/>
              <a:buFont typeface="Wingdings" pitchFamily="2" charset="2"/>
              <a:buChar char=""/>
              <a:defRPr sz="2800"/>
            </a:lvl1pPr>
            <a:lvl2pPr>
              <a:buClr>
                <a:schemeClr val="accent6">
                  <a:lumMod val="75000"/>
                </a:schemeClr>
              </a:buClr>
              <a:buSzPct val="90000"/>
              <a:buFont typeface="Wingdings" pitchFamily="2" charset="2"/>
              <a:buChar char="l"/>
              <a:defRPr sz="2400"/>
            </a:lvl2pPr>
            <a:lvl3pPr>
              <a:buClr>
                <a:schemeClr val="accent3">
                  <a:lumMod val="75000"/>
                </a:schemeClr>
              </a:buClr>
              <a:buSzPct val="90000"/>
              <a:buFont typeface="Wingdings" pitchFamily="2" charset="2"/>
              <a:buChar char="l"/>
              <a:defRPr sz="2000"/>
            </a:lvl3pPr>
            <a:lvl4pPr>
              <a:buClr>
                <a:srgbClr val="1C3F94"/>
              </a:buClr>
              <a:defRPr sz="1800"/>
            </a:lvl4pPr>
            <a:lvl5pPr>
              <a:buClr>
                <a:srgbClr val="1C3F94"/>
              </a:buCl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rgbClr val="1C3F94"/>
          </a:solidFill>
          <a:ln>
            <a:solidFill>
              <a:srgbClr val="1C3F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83515" y="6297966"/>
            <a:ext cx="66048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2998684" y="6416675"/>
            <a:ext cx="31466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©2014 OnCourse Learning. All Rights Reserved.</a:t>
            </a:r>
            <a:endParaRPr lang="en-US" sz="1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rgbClr val="1C3F94"/>
          </a:solidFill>
          <a:ln>
            <a:solidFill>
              <a:srgbClr val="1C3F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2998684" y="6416675"/>
            <a:ext cx="31466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©2014 OnCourse Learning. All Rights Reserved.</a:t>
            </a:r>
            <a:endParaRPr lang="en-US" sz="1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" name="Picture 3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483515" y="6297966"/>
            <a:ext cx="66048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6416675"/>
            <a:ext cx="1828800" cy="27432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8229600" y="0"/>
            <a:ext cx="914400" cy="722531"/>
            <a:chOff x="0" y="0"/>
            <a:chExt cx="914400" cy="722531"/>
          </a:xfrm>
        </p:grpSpPr>
        <p:sp>
          <p:nvSpPr>
            <p:cNvPr id="14" name="Trapezoid 13"/>
            <p:cNvSpPr/>
            <p:nvPr/>
          </p:nvSpPr>
          <p:spPr>
            <a:xfrm flipV="1">
              <a:off x="0" y="0"/>
              <a:ext cx="914400" cy="609600"/>
            </a:xfrm>
            <a:prstGeom prst="trapezoid">
              <a:avLst/>
            </a:prstGeom>
            <a:solidFill>
              <a:srgbClr val="1C3F94"/>
            </a:soli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4275" y="76200"/>
              <a:ext cx="76585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CHAPTER</a:t>
              </a:r>
            </a:p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12</a:t>
              </a:r>
            </a:p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rgbClr val="1C3F94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1C3F94"/>
        </a:buClr>
        <a:buSzPct val="90000"/>
        <a:buFont typeface="Wingdings" pitchFamily="2" charset="2"/>
        <a:buChar char="l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6">
            <a:lumMod val="75000"/>
          </a:schemeClr>
        </a:buClr>
        <a:buSzPct val="90000"/>
        <a:buFont typeface="Wingdings" pitchFamily="2" charset="2"/>
        <a:buChar char="l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3">
            <a:lumMod val="75000"/>
          </a:schemeClr>
        </a:buClr>
        <a:buSzPct val="90000"/>
        <a:buFont typeface="Wingdings" pitchFamily="2" charset="2"/>
        <a:buChar char="l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1C3F94"/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1C3F94"/>
        </a:buClr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</a:t>
            </a:r>
            <a:r>
              <a:rPr lang="en-US" sz="9600" dirty="0" smtClean="0"/>
              <a:t>12</a:t>
            </a:r>
            <a:endParaRPr lang="en-US" sz="9600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kern="0" dirty="0" smtClean="0"/>
              <a:t>Advanced Micro-Level Valuation</a:t>
            </a:r>
            <a:endParaRPr lang="en-US" kern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0" y="6172200"/>
            <a:ext cx="2133600" cy="365125"/>
          </a:xfrm>
        </p:spPr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12.2.1</a:t>
            </a:r>
            <a:r>
              <a:rPr lang="en-US" dirty="0" smtClean="0"/>
              <a:t> Valuation Noise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72400" cy="1143000"/>
          </a:xfrm>
        </p:spPr>
        <p:txBody>
          <a:bodyPr>
            <a:normAutofit/>
          </a:bodyPr>
          <a:lstStyle/>
          <a:p>
            <a:pPr lvl="0"/>
            <a:r>
              <a:rPr lang="en-US" b="1" dirty="0" smtClean="0"/>
              <a:t>EXHIBIT 12-2 </a:t>
            </a:r>
            <a:r>
              <a:rPr lang="en-US" dirty="0" smtClean="0"/>
              <a:t>Histogram of Predicted Sale Price Error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11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641738" y="1306158"/>
            <a:ext cx="7860524" cy="5094642"/>
            <a:chOff x="641738" y="1306158"/>
            <a:chExt cx="7860524" cy="5094642"/>
          </a:xfrm>
        </p:grpSpPr>
        <p:sp>
          <p:nvSpPr>
            <p:cNvPr id="5" name="TextBox 4"/>
            <p:cNvSpPr txBox="1"/>
            <p:nvPr/>
          </p:nvSpPr>
          <p:spPr>
            <a:xfrm>
              <a:off x="641738" y="6093023"/>
              <a:ext cx="368402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Source: Authors’ analysis based on </a:t>
              </a:r>
              <a:r>
                <a:rPr lang="en-US" sz="1400" dirty="0" err="1" smtClean="0"/>
                <a:t>NCREIF</a:t>
              </a:r>
              <a:r>
                <a:rPr lang="en-US" sz="1400" dirty="0" smtClean="0"/>
                <a:t> data.</a:t>
              </a:r>
              <a:endParaRPr lang="en-US" sz="1400" dirty="0"/>
            </a:p>
          </p:txBody>
        </p:sp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41738" y="1306158"/>
              <a:ext cx="7860524" cy="4800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12.2.2</a:t>
            </a:r>
            <a:r>
              <a:rPr lang="en-US" dirty="0" smtClean="0"/>
              <a:t> Asset Market Predictability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*12.3</a:t>
            </a:r>
            <a:r>
              <a:rPr lang="en-US" dirty="0" smtClean="0"/>
              <a:t> Dueling Asset Markets: The REIT Market and the Property Market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b="1" dirty="0" smtClean="0"/>
              <a:t>EXHIBIT 12-3 </a:t>
            </a:r>
            <a:r>
              <a:rPr lang="en-US" dirty="0" smtClean="0"/>
              <a:t>Equity REIT Share Prices versus Private Property Net Asset Values (</a:t>
            </a:r>
            <a:r>
              <a:rPr lang="en-US" dirty="0" err="1" smtClean="0"/>
              <a:t>NAVs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14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976667" y="1360842"/>
            <a:ext cx="7190666" cy="5041430"/>
            <a:chOff x="976667" y="1360842"/>
            <a:chExt cx="7190666" cy="5041430"/>
          </a:xfrm>
        </p:grpSpPr>
        <p:sp>
          <p:nvSpPr>
            <p:cNvPr id="5" name="TextBox 4"/>
            <p:cNvSpPr txBox="1"/>
            <p:nvPr/>
          </p:nvSpPr>
          <p:spPr>
            <a:xfrm>
              <a:off x="976667" y="5879052"/>
              <a:ext cx="71628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Source: Authors’ calculations based on the </a:t>
              </a:r>
              <a:r>
                <a:rPr lang="en-US" sz="1400" dirty="0" err="1" smtClean="0"/>
                <a:t>NAREIT</a:t>
              </a:r>
              <a:r>
                <a:rPr lang="en-US" sz="1400" dirty="0" smtClean="0"/>
                <a:t> equity REIT share price index and REIT sector average premium to </a:t>
              </a:r>
              <a:r>
                <a:rPr lang="en-US" sz="1400" dirty="0" err="1" smtClean="0"/>
                <a:t>NAV</a:t>
              </a:r>
              <a:r>
                <a:rPr lang="en-US" sz="1400" dirty="0" smtClean="0"/>
                <a:t> data provided by Green Street Advisors.</a:t>
              </a:r>
              <a:endParaRPr lang="en-US" sz="1400" dirty="0"/>
            </a:p>
          </p:txBody>
        </p:sp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976667" y="1360842"/>
              <a:ext cx="7190666" cy="457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12.3.1</a:t>
            </a:r>
            <a:r>
              <a:rPr lang="en-US" dirty="0" smtClean="0"/>
              <a:t> Valuation at the Micro-Level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12.3.2</a:t>
            </a:r>
            <a:r>
              <a:rPr lang="en-US" dirty="0" smtClean="0"/>
              <a:t> What about Informational Efficiency?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12.3.3</a:t>
            </a:r>
            <a:r>
              <a:rPr lang="en-US" dirty="0" smtClean="0"/>
              <a:t> Micro-Level Risk Is in the Property, Not in the REIT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b="1" dirty="0" smtClean="0"/>
              <a:t>12.3.4</a:t>
            </a:r>
            <a:r>
              <a:rPr lang="en-US" dirty="0" smtClean="0"/>
              <a:t> Summarizing the Dueling Markets: Going from the Micro to the Macro Perspective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12.4</a:t>
            </a:r>
            <a:r>
              <a:rPr lang="en-US" dirty="0" smtClean="0"/>
              <a:t> Chapter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CHAPTER OUTLINE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219201"/>
            <a:ext cx="8229600" cy="5105400"/>
          </a:xfrm>
        </p:spPr>
        <p:txBody>
          <a:bodyPr>
            <a:normAutofit fontScale="70000" lnSpcReduction="20000"/>
          </a:bodyPr>
          <a:lstStyle/>
          <a:p>
            <a:pPr marL="798513" indent="-798513">
              <a:buNone/>
              <a:tabLst>
                <a:tab pos="457200" algn="dec"/>
              </a:tabLst>
            </a:pPr>
            <a:r>
              <a:rPr lang="en-US" b="1" dirty="0" smtClean="0">
                <a:solidFill>
                  <a:srgbClr val="1C3F94"/>
                </a:solidFill>
              </a:rPr>
              <a:t>	</a:t>
            </a:r>
            <a:r>
              <a:rPr lang="en-US" sz="2900" b="1" dirty="0" smtClean="0">
                <a:solidFill>
                  <a:srgbClr val="1C3F94"/>
                </a:solidFill>
              </a:rPr>
              <a:t>12.1</a:t>
            </a:r>
            <a:r>
              <a:rPr lang="en-US" sz="2900" dirty="0" smtClean="0"/>
              <a:t> 	Market Value and Investment Value</a:t>
            </a:r>
          </a:p>
          <a:p>
            <a:pPr marL="1490663" lvl="1" indent="-688975">
              <a:buNone/>
            </a:pPr>
            <a:r>
              <a:rPr lang="en-US" sz="2600" b="1" dirty="0" smtClean="0">
                <a:solidFill>
                  <a:srgbClr val="1C3F94"/>
                </a:solidFill>
              </a:rPr>
              <a:t>12.1.1</a:t>
            </a:r>
            <a:r>
              <a:rPr lang="en-US" sz="2600" dirty="0" smtClean="0"/>
              <a:t> 	How to Measure Investment Value</a:t>
            </a:r>
          </a:p>
          <a:p>
            <a:pPr marL="1490663" lvl="1" indent="-688975">
              <a:buNone/>
            </a:pPr>
            <a:r>
              <a:rPr lang="en-US" sz="2600" b="1" dirty="0" smtClean="0">
                <a:solidFill>
                  <a:srgbClr val="1C3F94"/>
                </a:solidFill>
              </a:rPr>
              <a:t>12.1.2</a:t>
            </a:r>
            <a:r>
              <a:rPr lang="en-US" sz="2600" dirty="0" smtClean="0"/>
              <a:t> 	Joint Use of IV and MV in Decision Making</a:t>
            </a:r>
          </a:p>
          <a:p>
            <a:pPr marL="1490663" lvl="1" indent="-688975">
              <a:buNone/>
            </a:pPr>
            <a:r>
              <a:rPr lang="en-US" sz="2600" b="1" dirty="0" smtClean="0">
                <a:solidFill>
                  <a:srgbClr val="1C3F94"/>
                </a:solidFill>
              </a:rPr>
              <a:t>12.1.3</a:t>
            </a:r>
            <a:r>
              <a:rPr lang="en-US" sz="2600" dirty="0" smtClean="0"/>
              <a:t> 	The Asset Market Model with Marginal and </a:t>
            </a:r>
            <a:r>
              <a:rPr lang="en-US" sz="2600" dirty="0" err="1" smtClean="0"/>
              <a:t>Intramarginal</a:t>
            </a:r>
            <a:r>
              <a:rPr lang="en-US" sz="2600" dirty="0" smtClean="0"/>
              <a:t> Investors: How to Get Positive </a:t>
            </a:r>
            <a:r>
              <a:rPr lang="en-US" sz="2600" dirty="0" err="1" smtClean="0"/>
              <a:t>NPV</a:t>
            </a:r>
            <a:endParaRPr lang="en-US" sz="2600" dirty="0" smtClean="0"/>
          </a:p>
          <a:p>
            <a:pPr marL="798513" indent="-798513">
              <a:buNone/>
              <a:tabLst>
                <a:tab pos="457200" algn="dec"/>
              </a:tabLst>
            </a:pPr>
            <a:r>
              <a:rPr lang="en-US" sz="2900" b="1" dirty="0" smtClean="0">
                <a:solidFill>
                  <a:srgbClr val="1C3F94"/>
                </a:solidFill>
              </a:rPr>
              <a:t>	12.2 	</a:t>
            </a:r>
            <a:r>
              <a:rPr lang="en-US" sz="2900" dirty="0" smtClean="0"/>
              <a:t>Danger and Opportunity in Market Inefficiency</a:t>
            </a:r>
          </a:p>
          <a:p>
            <a:pPr marL="1490663" lvl="1" indent="-688975">
              <a:buNone/>
            </a:pPr>
            <a:r>
              <a:rPr lang="en-US" sz="2600" b="1" dirty="0" smtClean="0">
                <a:solidFill>
                  <a:srgbClr val="1C3F94"/>
                </a:solidFill>
              </a:rPr>
              <a:t>12.2.1</a:t>
            </a:r>
            <a:r>
              <a:rPr lang="en-US" sz="2600" dirty="0" smtClean="0"/>
              <a:t> 	Valuation Noise</a:t>
            </a:r>
          </a:p>
          <a:p>
            <a:pPr marL="1490663" lvl="1" indent="-688975">
              <a:buNone/>
            </a:pPr>
            <a:r>
              <a:rPr lang="en-US" sz="2600" b="1" dirty="0" smtClean="0">
                <a:solidFill>
                  <a:srgbClr val="1C3F94"/>
                </a:solidFill>
              </a:rPr>
              <a:t>12.2.2</a:t>
            </a:r>
            <a:r>
              <a:rPr lang="en-US" sz="2600" dirty="0" smtClean="0"/>
              <a:t> 	Asset Market Predictability</a:t>
            </a:r>
          </a:p>
          <a:p>
            <a:pPr marL="798513" indent="-798513">
              <a:buNone/>
              <a:tabLst>
                <a:tab pos="457200" algn="dec"/>
              </a:tabLst>
            </a:pPr>
            <a:r>
              <a:rPr lang="en-US" sz="2900" b="1" dirty="0" smtClean="0">
                <a:solidFill>
                  <a:srgbClr val="1C3F94"/>
                </a:solidFill>
              </a:rPr>
              <a:t>	*12.3 	</a:t>
            </a:r>
            <a:r>
              <a:rPr lang="en-US" sz="2900" dirty="0" smtClean="0"/>
              <a:t>Dueling Asset Markets: The REIT Market and the Property Market</a:t>
            </a:r>
          </a:p>
          <a:p>
            <a:pPr marL="1490663" lvl="1" indent="-688975">
              <a:buNone/>
            </a:pPr>
            <a:r>
              <a:rPr lang="en-US" sz="2600" b="1" dirty="0" smtClean="0">
                <a:solidFill>
                  <a:srgbClr val="1C3F94"/>
                </a:solidFill>
              </a:rPr>
              <a:t>12.3.1</a:t>
            </a:r>
            <a:r>
              <a:rPr lang="en-US" sz="2600" dirty="0" smtClean="0"/>
              <a:t> 	Valuation at the Micro-Level</a:t>
            </a:r>
          </a:p>
          <a:p>
            <a:pPr marL="1490663" lvl="1" indent="-688975">
              <a:buNone/>
            </a:pPr>
            <a:r>
              <a:rPr lang="en-US" sz="2600" b="1" dirty="0" smtClean="0">
                <a:solidFill>
                  <a:srgbClr val="1C3F94"/>
                </a:solidFill>
              </a:rPr>
              <a:t>12.3.2</a:t>
            </a:r>
            <a:r>
              <a:rPr lang="en-US" sz="2600" dirty="0" smtClean="0"/>
              <a:t> 	What about Informational Efficiency?</a:t>
            </a:r>
          </a:p>
          <a:p>
            <a:pPr marL="1490663" lvl="1" indent="-688975">
              <a:buNone/>
            </a:pPr>
            <a:r>
              <a:rPr lang="en-US" sz="2600" b="1" dirty="0" smtClean="0">
                <a:solidFill>
                  <a:srgbClr val="1C3F94"/>
                </a:solidFill>
              </a:rPr>
              <a:t>12.3.3</a:t>
            </a:r>
            <a:r>
              <a:rPr lang="en-US" sz="2600" dirty="0" smtClean="0"/>
              <a:t> 	Micro-Level Risk Is in the Property, Not in the REIT</a:t>
            </a:r>
          </a:p>
          <a:p>
            <a:pPr marL="1490663" lvl="1" indent="-688975">
              <a:buNone/>
            </a:pPr>
            <a:r>
              <a:rPr lang="en-US" sz="2600" b="1" dirty="0" smtClean="0">
                <a:solidFill>
                  <a:srgbClr val="1C3F94"/>
                </a:solidFill>
              </a:rPr>
              <a:t>12.3.4</a:t>
            </a:r>
            <a:r>
              <a:rPr lang="en-US" sz="2600" dirty="0" smtClean="0"/>
              <a:t> 	Summarizing the Dueling Markets: Going from the Micro to the Macro Perspective</a:t>
            </a:r>
          </a:p>
          <a:p>
            <a:pPr marL="798513" indent="-798513">
              <a:buNone/>
              <a:tabLst>
                <a:tab pos="457200" algn="dec"/>
              </a:tabLst>
            </a:pPr>
            <a:r>
              <a:rPr lang="en-US" sz="2900" b="1" dirty="0" smtClean="0">
                <a:solidFill>
                  <a:srgbClr val="1C3F94"/>
                </a:solidFill>
              </a:rPr>
              <a:t>	12.4 	</a:t>
            </a:r>
            <a:r>
              <a:rPr lang="en-US" sz="2900" dirty="0" smtClean="0"/>
              <a:t>Chapter Summary</a:t>
            </a:r>
          </a:p>
          <a:p>
            <a:pPr marL="1709738" indent="-1476375">
              <a:buNone/>
            </a:pPr>
            <a:r>
              <a:rPr lang="en-US" sz="2900" b="1" dirty="0" smtClean="0">
                <a:solidFill>
                  <a:srgbClr val="1C3F94"/>
                </a:solidFill>
              </a:rPr>
              <a:t>Appendix 12A	</a:t>
            </a:r>
            <a:r>
              <a:rPr lang="en-US" sz="2900" dirty="0" smtClean="0"/>
              <a:t>Basic Valuation Concepts: Transaction Prices, Market Values, and the Model of the Asset Market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b="1" dirty="0" smtClean="0"/>
              <a:t>Appendix 12A </a:t>
            </a:r>
            <a:r>
              <a:rPr lang="en-US" dirty="0" smtClean="0"/>
              <a:t>Basic Valuation Concepts: Transaction Prices, Market Values, and the Model of the Asset Market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b="1" dirty="0" smtClean="0"/>
              <a:t>EXHIBIT 12A-1a </a:t>
            </a:r>
            <a:r>
              <a:rPr lang="en-US" dirty="0" smtClean="0"/>
              <a:t>Buyer and Seller Populations, Inherent Value Frequency Distributions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21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685800" y="1548125"/>
            <a:ext cx="7997105" cy="4210801"/>
            <a:chOff x="685800" y="1548125"/>
            <a:chExt cx="7997105" cy="4210801"/>
          </a:xfrm>
        </p:grpSpPr>
        <p:sp>
          <p:nvSpPr>
            <p:cNvPr id="5" name="TextBox 4"/>
            <p:cNvSpPr txBox="1"/>
            <p:nvPr/>
          </p:nvSpPr>
          <p:spPr>
            <a:xfrm rot="16200000">
              <a:off x="7888778" y="4923581"/>
              <a:ext cx="134203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 © OnCourse Learning</a:t>
              </a:r>
              <a:endParaRPr lang="en-US" sz="1000" dirty="0"/>
            </a:p>
          </p:txBody>
        </p:sp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85800" y="1548125"/>
              <a:ext cx="7772400" cy="42108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b="1" dirty="0" smtClean="0"/>
              <a:t>EXHIBIT 12A-1b </a:t>
            </a:r>
            <a:r>
              <a:rPr lang="en-US" dirty="0" smtClean="0"/>
              <a:t>Buyer and Seller Populations, Reservation Price Frequency Distributions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22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685800" y="1594282"/>
            <a:ext cx="8000999" cy="4196918"/>
            <a:chOff x="685800" y="1594282"/>
            <a:chExt cx="8000999" cy="4196918"/>
          </a:xfrm>
        </p:grpSpPr>
        <p:sp>
          <p:nvSpPr>
            <p:cNvPr id="5" name="TextBox 4"/>
            <p:cNvSpPr txBox="1"/>
            <p:nvPr/>
          </p:nvSpPr>
          <p:spPr>
            <a:xfrm rot="16200000">
              <a:off x="7892672" y="4945991"/>
              <a:ext cx="134203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 © OnCourse Learning</a:t>
              </a:r>
              <a:endParaRPr lang="en-US" sz="1000" dirty="0"/>
            </a:p>
          </p:txBody>
        </p:sp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85800" y="1594282"/>
              <a:ext cx="7772400" cy="41969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KEY TERMS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 numCol="2" spcCol="182880">
            <a:normAutofit fontScale="62500" lnSpcReduction="20000"/>
          </a:bodyPr>
          <a:lstStyle/>
          <a:p>
            <a:r>
              <a:rPr lang="en-US" dirty="0" smtClean="0"/>
              <a:t>market value (MV)</a:t>
            </a:r>
          </a:p>
          <a:p>
            <a:r>
              <a:rPr lang="en-US" dirty="0" smtClean="0"/>
              <a:t>opportunity value</a:t>
            </a:r>
          </a:p>
          <a:p>
            <a:r>
              <a:rPr lang="en-US" dirty="0" smtClean="0"/>
              <a:t>investment value (IV)</a:t>
            </a:r>
          </a:p>
          <a:p>
            <a:r>
              <a:rPr lang="en-US" dirty="0" smtClean="0"/>
              <a:t>opportunity cost of capital (OCC)</a:t>
            </a:r>
          </a:p>
          <a:p>
            <a:r>
              <a:rPr lang="en-US" dirty="0" smtClean="0"/>
              <a:t>second-most-motivated buyer</a:t>
            </a:r>
          </a:p>
          <a:p>
            <a:r>
              <a:rPr lang="en-US" dirty="0" smtClean="0"/>
              <a:t>marginal investors</a:t>
            </a:r>
          </a:p>
          <a:p>
            <a:r>
              <a:rPr lang="en-US" dirty="0" err="1" smtClean="0"/>
              <a:t>intramarginal</a:t>
            </a:r>
            <a:r>
              <a:rPr lang="en-US" dirty="0" smtClean="0"/>
              <a:t> investors</a:t>
            </a:r>
          </a:p>
          <a:p>
            <a:r>
              <a:rPr lang="en-US" dirty="0" smtClean="0"/>
              <a:t>asset transaction market equilibrium</a:t>
            </a:r>
          </a:p>
          <a:p>
            <a:r>
              <a:rPr lang="en-US" dirty="0" smtClean="0"/>
              <a:t>entrepreneurial profit</a:t>
            </a:r>
          </a:p>
          <a:p>
            <a:r>
              <a:rPr lang="en-US" dirty="0" smtClean="0"/>
              <a:t>informational inefficiency (in asset markets)</a:t>
            </a:r>
          </a:p>
          <a:p>
            <a:r>
              <a:rPr lang="en-US" dirty="0" smtClean="0"/>
              <a:t>random noise (in asset valuation)</a:t>
            </a:r>
          </a:p>
          <a:p>
            <a:r>
              <a:rPr lang="en-US" dirty="0" smtClean="0"/>
              <a:t>due diligence</a:t>
            </a:r>
          </a:p>
          <a:p>
            <a:r>
              <a:rPr lang="en-US" dirty="0" smtClean="0"/>
              <a:t>partial adjustment (of asset prices to news)</a:t>
            </a:r>
          </a:p>
          <a:p>
            <a:r>
              <a:rPr lang="en-US" dirty="0" smtClean="0"/>
              <a:t>predictability (inertia in asset price movements)</a:t>
            </a:r>
          </a:p>
          <a:p>
            <a:r>
              <a:rPr lang="en-US" dirty="0" smtClean="0"/>
              <a:t>market timing</a:t>
            </a:r>
          </a:p>
          <a:p>
            <a:r>
              <a:rPr lang="en-US" dirty="0" smtClean="0"/>
              <a:t>transaction costs</a:t>
            </a:r>
          </a:p>
          <a:p>
            <a:r>
              <a:rPr lang="en-US" dirty="0" smtClean="0"/>
              <a:t>supernormal profits</a:t>
            </a:r>
          </a:p>
          <a:p>
            <a:r>
              <a:rPr lang="en-US" dirty="0" smtClean="0"/>
              <a:t>cycles</a:t>
            </a:r>
          </a:p>
          <a:p>
            <a:r>
              <a:rPr lang="en-US" dirty="0" smtClean="0"/>
              <a:t>arbitrage</a:t>
            </a:r>
          </a:p>
          <a:p>
            <a:r>
              <a:rPr lang="en-US" dirty="0" smtClean="0"/>
              <a:t>net asset value (</a:t>
            </a:r>
            <a:r>
              <a:rPr lang="en-US" dirty="0" err="1" smtClean="0"/>
              <a:t>NAV</a:t>
            </a:r>
            <a:r>
              <a:rPr lang="en-US" dirty="0" smtClean="0"/>
              <a:t>)</a:t>
            </a:r>
          </a:p>
          <a:p>
            <a:r>
              <a:rPr lang="en-US" dirty="0" smtClean="0"/>
              <a:t>discount/premium to </a:t>
            </a:r>
            <a:r>
              <a:rPr lang="en-US" dirty="0" err="1" smtClean="0"/>
              <a:t>NAV</a:t>
            </a:r>
            <a:endParaRPr lang="en-US" dirty="0" smtClean="0"/>
          </a:p>
          <a:p>
            <a:r>
              <a:rPr lang="en-US" dirty="0" smtClean="0"/>
              <a:t>differential valuation (across asset markets)</a:t>
            </a:r>
          </a:p>
          <a:p>
            <a:r>
              <a:rPr lang="en-US" dirty="0" smtClean="0"/>
              <a:t>growth opportunities (for REITs)</a:t>
            </a:r>
          </a:p>
          <a:p>
            <a:r>
              <a:rPr lang="en-US" dirty="0" smtClean="0"/>
              <a:t>inherent value</a:t>
            </a:r>
          </a:p>
          <a:p>
            <a:r>
              <a:rPr lang="en-US" dirty="0" smtClean="0"/>
              <a:t>usage value</a:t>
            </a:r>
          </a:p>
          <a:p>
            <a:r>
              <a:rPr lang="en-US" dirty="0" smtClean="0"/>
              <a:t>transaction price</a:t>
            </a:r>
          </a:p>
          <a:p>
            <a:r>
              <a:rPr lang="en-US" dirty="0" smtClean="0"/>
              <a:t>reservation price</a:t>
            </a:r>
          </a:p>
          <a:p>
            <a:r>
              <a:rPr lang="en-US" dirty="0" smtClean="0"/>
              <a:t>price discovery</a:t>
            </a:r>
          </a:p>
          <a:p>
            <a:r>
              <a:rPr lang="en-US" dirty="0" smtClean="0"/>
              <a:t>market density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23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LEARNING OBJECTIVES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6152"/>
            <a:ext cx="8229600" cy="495604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200" dirty="0" smtClean="0"/>
              <a:t>After reading this chapter, you should understand:</a:t>
            </a:r>
          </a:p>
          <a:p>
            <a:r>
              <a:rPr lang="en-US" sz="2200" dirty="0" smtClean="0"/>
              <a:t>The relationship between investment value (IV) and market value (MV) in the asset market, and how to use both of these concepts in real estate investment decision making.</a:t>
            </a:r>
          </a:p>
          <a:p>
            <a:r>
              <a:rPr lang="en-US" sz="2200" dirty="0" smtClean="0"/>
              <a:t>The circumstances that make substantially positive </a:t>
            </a:r>
            <a:r>
              <a:rPr lang="en-US" sz="2200" dirty="0" err="1" smtClean="0"/>
              <a:t>NPV</a:t>
            </a:r>
            <a:r>
              <a:rPr lang="en-US" sz="2200" dirty="0" smtClean="0"/>
              <a:t> investment opportunities realistic.</a:t>
            </a:r>
          </a:p>
          <a:p>
            <a:r>
              <a:rPr lang="en-US" sz="2200" dirty="0" smtClean="0"/>
              <a:t>The investment implications of imperfect price discovery in the real estate asset market.</a:t>
            </a:r>
          </a:p>
          <a:p>
            <a:r>
              <a:rPr lang="en-US" sz="2200" dirty="0" smtClean="0"/>
              <a:t>The implications, for equity investors at the </a:t>
            </a:r>
            <a:r>
              <a:rPr lang="en-US" sz="2200" dirty="0" err="1" smtClean="0"/>
              <a:t>microlevel</a:t>
            </a:r>
            <a:r>
              <a:rPr lang="en-US" sz="2200" dirty="0" smtClean="0"/>
              <a:t>, of the simultaneous existence of two types or levels of real estate asset markets: the property market and the REIT market.</a:t>
            </a:r>
          </a:p>
          <a:p>
            <a:r>
              <a:rPr lang="en-US" sz="2200" dirty="0" smtClean="0"/>
              <a:t>The difference between firm-level REIT cost of capital and the micro-level opportunity cost of capital applicable to REIT valuation of individual properties at the micro-level.</a:t>
            </a:r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12.1 </a:t>
            </a:r>
            <a:r>
              <a:rPr lang="en-US" dirty="0" smtClean="0"/>
              <a:t>Market Value and Investment Value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12.1.1</a:t>
            </a:r>
            <a:r>
              <a:rPr lang="en-US" dirty="0" smtClean="0"/>
              <a:t> How to Measure Investment Value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12.1.2</a:t>
            </a:r>
            <a:r>
              <a:rPr lang="en-US" dirty="0" smtClean="0"/>
              <a:t> Joint Use of IV and MV in Decision Making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b="1" dirty="0" smtClean="0"/>
              <a:t>12.1.3</a:t>
            </a:r>
            <a:r>
              <a:rPr lang="en-US" dirty="0" smtClean="0"/>
              <a:t> The Asset Market Model with Marginal and </a:t>
            </a:r>
            <a:r>
              <a:rPr lang="en-US" dirty="0" err="1" smtClean="0"/>
              <a:t>Intramarginal</a:t>
            </a:r>
            <a:r>
              <a:rPr lang="en-US" dirty="0" smtClean="0"/>
              <a:t> Investors: How to Get Positive </a:t>
            </a:r>
            <a:r>
              <a:rPr lang="en-US" dirty="0" err="1" smtClean="0"/>
              <a:t>NPV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b="1" dirty="0" smtClean="0"/>
              <a:t>EXHIBIT 12-1 </a:t>
            </a:r>
            <a:r>
              <a:rPr lang="en-US" dirty="0" smtClean="0"/>
              <a:t>Relation between Investment Value (IV) and Market Value (MV) in a Well-Functioning Asset Market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1890156" y="1600200"/>
            <a:ext cx="5595065" cy="4572000"/>
            <a:chOff x="1890156" y="1600200"/>
            <a:chExt cx="5595065" cy="4572000"/>
          </a:xfrm>
        </p:grpSpPr>
        <p:sp>
          <p:nvSpPr>
            <p:cNvPr id="5" name="TextBox 4"/>
            <p:cNvSpPr txBox="1"/>
            <p:nvPr/>
          </p:nvSpPr>
          <p:spPr>
            <a:xfrm rot="16200000">
              <a:off x="6691094" y="5378072"/>
              <a:ext cx="134203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 © OnCourse Learning</a:t>
              </a:r>
              <a:endParaRPr lang="en-US" sz="1000" dirty="0"/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890156" y="1600200"/>
              <a:ext cx="5363688" cy="457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12.2</a:t>
            </a:r>
            <a:r>
              <a:rPr lang="en-US" dirty="0" smtClean="0"/>
              <a:t> Danger and Opportunity in Market Inefficiency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488</TotalTime>
  <Words>542</Words>
  <Application>Microsoft Office PowerPoint</Application>
  <PresentationFormat>On-screen Show (4:3)</PresentationFormat>
  <Paragraphs>105</Paragraphs>
  <Slides>23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Chapter 12</vt:lpstr>
      <vt:lpstr>CHAPTER OUTLINE</vt:lpstr>
      <vt:lpstr>LEARNING OBJECTIVES</vt:lpstr>
      <vt:lpstr>12.1 Market Value and Investment Value</vt:lpstr>
      <vt:lpstr>12.1.1 How to Measure Investment Value</vt:lpstr>
      <vt:lpstr>12.1.2 Joint Use of IV and MV in Decision Making</vt:lpstr>
      <vt:lpstr>12.1.3 The Asset Market Model with Marginal and Intramarginal Investors: How to Get Positive NPV</vt:lpstr>
      <vt:lpstr>EXHIBIT 12-1 Relation between Investment Value (IV) and Market Value (MV) in a Well-Functioning Asset Market</vt:lpstr>
      <vt:lpstr>12.2 Danger and Opportunity in Market Inefficiency</vt:lpstr>
      <vt:lpstr>12.2.1 Valuation Noise</vt:lpstr>
      <vt:lpstr>EXHIBIT 12-2 Histogram of Predicted Sale Price Error</vt:lpstr>
      <vt:lpstr>12.2.2 Asset Market Predictability</vt:lpstr>
      <vt:lpstr>*12.3 Dueling Asset Markets: The REIT Market and the Property Market</vt:lpstr>
      <vt:lpstr>EXHIBIT 12-3 Equity REIT Share Prices versus Private Property Net Asset Values (NAVs)</vt:lpstr>
      <vt:lpstr>12.3.1 Valuation at the Micro-Level</vt:lpstr>
      <vt:lpstr>12.3.2 What about Informational Efficiency?</vt:lpstr>
      <vt:lpstr>12.3.3 Micro-Level Risk Is in the Property, Not in the REIT</vt:lpstr>
      <vt:lpstr>12.3.4 Summarizing the Dueling Markets: Going from the Micro to the Macro Perspective</vt:lpstr>
      <vt:lpstr>12.4 Chapter Summary</vt:lpstr>
      <vt:lpstr>Appendix 12A Basic Valuation Concepts: Transaction Prices, Market Values, and the Model of the Asset Market</vt:lpstr>
      <vt:lpstr>EXHIBIT 12A-1a Buyer and Seller Populations, Inherent Value Frequency Distributions</vt:lpstr>
      <vt:lpstr>EXHIBIT 12A-1b Buyer and Seller Populations, Reservation Price Frequency Distributions</vt:lpstr>
      <vt:lpstr>KEY TERMS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*</dc:creator>
  <cp:lastModifiedBy>McLaughlin</cp:lastModifiedBy>
  <cp:revision>64</cp:revision>
  <dcterms:created xsi:type="dcterms:W3CDTF">2013-02-04T22:06:42Z</dcterms:created>
  <dcterms:modified xsi:type="dcterms:W3CDTF">2013-02-20T23:15:18Z</dcterms:modified>
</cp:coreProperties>
</file>