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8" r:id="rId2"/>
    <p:sldId id="267" r:id="rId3"/>
    <p:sldId id="269" r:id="rId4"/>
    <p:sldId id="299" r:id="rId5"/>
    <p:sldId id="300" r:id="rId6"/>
    <p:sldId id="301" r:id="rId7"/>
    <p:sldId id="309" r:id="rId8"/>
    <p:sldId id="310" r:id="rId9"/>
    <p:sldId id="302" r:id="rId10"/>
    <p:sldId id="303" r:id="rId11"/>
    <p:sldId id="304" r:id="rId12"/>
    <p:sldId id="305" r:id="rId13"/>
    <p:sldId id="306" r:id="rId14"/>
    <p:sldId id="311" r:id="rId15"/>
    <p:sldId id="307" r:id="rId16"/>
    <p:sldId id="308" r:id="rId17"/>
    <p:sldId id="29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F94"/>
    <a:srgbClr val="A1B7ED"/>
    <a:srgbClr val="8481C1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98" autoAdjust="0"/>
    <p:restoredTop sz="94711" autoAdjust="0"/>
  </p:normalViewPr>
  <p:slideViewPr>
    <p:cSldViewPr>
      <p:cViewPr varScale="1">
        <p:scale>
          <a:sx n="85" d="100"/>
          <a:sy n="85" d="100"/>
        </p:scale>
        <p:origin x="-2021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1070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CHAPTER 29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CC5611-2F6D-45E9-A5E5-975995B74129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©2014 OnCourse Learning.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F88A09-A297-4EE0-BABD-2BC0AAD726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CHAPTER 29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FE97F-56F6-4C03-AF90-A2BF2AF7628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©2014 OnCourse Learning.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E1673-3FEA-4676-B126-2846E845E8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AE1673-3FEA-4676-B126-2846E845E8E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7D5DC51-1DDD-45C1-A669-7568BD6CBF72}" type="datetime1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©2014 OnCourse Learning. All Rights Reserved.</a:t>
            </a:r>
            <a:endParaRPr lang="en-US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dirty="0" smtClean="0"/>
              <a:t>CHAPTER 29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3581400"/>
          </a:xfrm>
          <a:prstGeom prst="rect">
            <a:avLst/>
          </a:prstGeom>
          <a:gradFill flip="none" rotWithShape="1">
            <a:gsLst>
              <a:gs pos="0">
                <a:srgbClr val="1C3F94">
                  <a:shade val="30000"/>
                  <a:satMod val="115000"/>
                </a:srgbClr>
              </a:gs>
              <a:gs pos="50000">
                <a:srgbClr val="1C3F94">
                  <a:shade val="67500"/>
                  <a:satMod val="115000"/>
                </a:srgbClr>
              </a:gs>
              <a:gs pos="100000">
                <a:srgbClr val="1C3F94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990600"/>
            <a:ext cx="4572000" cy="1524000"/>
          </a:xfrm>
          <a:noFill/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429000"/>
            <a:ext cx="6553200" cy="2895600"/>
          </a:xfrm>
          <a:noFill/>
          <a:ln w="38100">
            <a:solidFill>
              <a:schemeClr val="bg2"/>
            </a:solidFill>
          </a:ln>
        </p:spPr>
        <p:txBody>
          <a:bodyPr tIns="182880" anchor="ctr">
            <a:normAutofit/>
          </a:bodyPr>
          <a:lstStyle>
            <a:lvl1pPr marL="0" indent="0" algn="l">
              <a:buNone/>
              <a:defRPr sz="4000">
                <a:solidFill>
                  <a:srgbClr val="1C3F94"/>
                </a:solidFill>
                <a:latin typeface="+mj-lt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l="1115" r="1115" b="1378"/>
          <a:stretch>
            <a:fillRect/>
          </a:stretch>
        </p:blipFill>
        <p:spPr bwMode="auto">
          <a:xfrm>
            <a:off x="381000" y="304800"/>
            <a:ext cx="3799520" cy="3102476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rgbClr val="1C3F94"/>
              </a:buClr>
              <a:buSzPct val="90000"/>
              <a:buFont typeface="Wingdings" pitchFamily="2" charset="2"/>
              <a:buChar char=""/>
              <a:defRPr sz="2800"/>
            </a:lvl1pPr>
            <a:lvl2pPr>
              <a:buClr>
                <a:schemeClr val="accent6">
                  <a:lumMod val="75000"/>
                </a:schemeClr>
              </a:buClr>
              <a:buSzPct val="90000"/>
              <a:buFont typeface="Wingdings" pitchFamily="2" charset="2"/>
              <a:buChar char="l"/>
              <a:defRPr sz="2400"/>
            </a:lvl2pPr>
            <a:lvl3pPr>
              <a:buClr>
                <a:schemeClr val="accent3">
                  <a:lumMod val="75000"/>
                </a:schemeClr>
              </a:buClr>
              <a:buSzPct val="90000"/>
              <a:buFont typeface="Wingdings" pitchFamily="2" charset="2"/>
              <a:buChar char="l"/>
              <a:defRPr sz="2000"/>
            </a:lvl3pPr>
            <a:lvl4pPr>
              <a:buClr>
                <a:srgbClr val="1C3F94"/>
              </a:buClr>
              <a:defRPr sz="1800"/>
            </a:lvl4pPr>
            <a:lvl5pPr>
              <a:buClr>
                <a:srgbClr val="1C3F94"/>
              </a:buCl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1828800" cy="27432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9600" y="0"/>
            <a:ext cx="914400" cy="722531"/>
            <a:chOff x="0" y="0"/>
            <a:chExt cx="914400" cy="722531"/>
          </a:xfrm>
        </p:grpSpPr>
        <p:sp>
          <p:nvSpPr>
            <p:cNvPr id="14" name="Trapezoid 13"/>
            <p:cNvSpPr/>
            <p:nvPr/>
          </p:nvSpPr>
          <p:spPr>
            <a:xfrm flipV="1">
              <a:off x="0" y="0"/>
              <a:ext cx="914400" cy="609600"/>
            </a:xfrm>
            <a:prstGeom prst="trapezoid">
              <a:avLst/>
            </a:prstGeom>
            <a:solidFill>
              <a:srgbClr val="1C3F94"/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275" y="76200"/>
              <a:ext cx="7658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CHAPTER</a:t>
              </a: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29</a:t>
              </a:r>
            </a:p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1C3F9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C3F94"/>
        </a:buClr>
        <a:buSzPct val="90000"/>
        <a:buFont typeface="Wingdings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90000"/>
        <a:buFont typeface="Wingdings" pitchFamily="2" charset="2"/>
        <a:buChar char="l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>
            <a:lumMod val="75000"/>
          </a:schemeClr>
        </a:buClr>
        <a:buSzPct val="90000"/>
        <a:buFont typeface="Wingdings" pitchFamily="2" charset="2"/>
        <a:buChar char="l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sz="9600" dirty="0" smtClean="0"/>
              <a:t>29</a:t>
            </a:r>
            <a:endParaRPr lang="en-US" sz="96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Investment Analysis of Real Estate Development Projects, Part 2: Economic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172200"/>
            <a:ext cx="2133600" cy="365125"/>
          </a:xfrm>
        </p:spPr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*29.2 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Advanced Topic: The Relationship of Development Valuation to the Real Option Model of Land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29.3 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Broadening the 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29.3.1 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How Developers Think about All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*29.3.2 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“Soup to Nuts:” Including Lease-up and</a:t>
            </a:r>
            <a:endParaRPr lang="en-US" dirty="0" smtClean="0"/>
          </a:p>
          <a:p>
            <a:pPr rtl="0" eaLnBrk="1" latinLnBrk="0" hangingPunct="1"/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Land Assembly: “Unblending” the Blended IRR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EXHIBIT 29-3 </a:t>
            </a:r>
            <a:r>
              <a:rPr lang="en-US" dirty="0" smtClean="0"/>
              <a:t>An Example of Risk and Return Regimes for Phases of the Development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32998" y="5867400"/>
            <a:ext cx="6620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The example is taken from a study of affordable housing development in Massachusetts.</a:t>
            </a:r>
            <a:endParaRPr lang="en-US" sz="14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1031647" y="1600200"/>
            <a:ext cx="7308815" cy="4572000"/>
            <a:chOff x="1031647" y="1600200"/>
            <a:chExt cx="7308815" cy="4572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31647" y="1600200"/>
              <a:ext cx="7074128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 rot="16200000">
              <a:off x="7546335" y="537807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29.4 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Evaluating Multiphase Developments: </a:t>
            </a:r>
            <a:b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</a:b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Real Options Theory and a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29.5 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Chapter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TERMS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 lnSpcReduction="10000"/>
          </a:bodyPr>
          <a:lstStyle/>
          <a:p>
            <a:r>
              <a:rPr lang="en-US" dirty="0" smtClean="0"/>
              <a:t>financial desirability</a:t>
            </a:r>
          </a:p>
          <a:p>
            <a:r>
              <a:rPr lang="en-US" dirty="0" smtClean="0"/>
              <a:t>time-to-build</a:t>
            </a:r>
          </a:p>
          <a:p>
            <a:r>
              <a:rPr lang="en-US" dirty="0" smtClean="0"/>
              <a:t>phased risk regimes</a:t>
            </a:r>
          </a:p>
          <a:p>
            <a:r>
              <a:rPr lang="en-US" dirty="0" smtClean="0"/>
              <a:t>operational leverage</a:t>
            </a:r>
          </a:p>
          <a:p>
            <a:r>
              <a:rPr lang="en-US" dirty="0" smtClean="0"/>
              <a:t>price of risk</a:t>
            </a:r>
          </a:p>
          <a:p>
            <a:r>
              <a:rPr lang="en-US" dirty="0" smtClean="0"/>
              <a:t>canonical formula of development project OCC</a:t>
            </a:r>
          </a:p>
          <a:p>
            <a:r>
              <a:rPr lang="en-US" dirty="0" smtClean="0"/>
              <a:t>real options model of land value</a:t>
            </a:r>
          </a:p>
          <a:p>
            <a:r>
              <a:rPr lang="en-US" dirty="0" smtClean="0"/>
              <a:t>developmental risk ratio</a:t>
            </a:r>
          </a:p>
          <a:p>
            <a:r>
              <a:rPr lang="en-US" dirty="0" smtClean="0"/>
              <a:t>profit margin ratio</a:t>
            </a:r>
          </a:p>
          <a:p>
            <a:r>
              <a:rPr lang="en-US" dirty="0" smtClean="0"/>
              <a:t>enhanced cap rate on cost</a:t>
            </a:r>
          </a:p>
          <a:p>
            <a:r>
              <a:rPr lang="en-US" dirty="0" smtClean="0"/>
              <a:t>blended long-run IRR</a:t>
            </a:r>
          </a:p>
          <a:p>
            <a:r>
              <a:rPr lang="en-US" dirty="0" smtClean="0"/>
              <a:t>IRR “unblending”</a:t>
            </a:r>
          </a:p>
          <a:p>
            <a:r>
              <a:rPr lang="en-US" dirty="0" smtClean="0"/>
              <a:t>parallel development phases</a:t>
            </a:r>
          </a:p>
          <a:p>
            <a:r>
              <a:rPr lang="en-US" dirty="0" smtClean="0"/>
              <a:t>sequential development phases</a:t>
            </a:r>
          </a:p>
          <a:p>
            <a:r>
              <a:rPr lang="en-US" dirty="0" smtClean="0"/>
              <a:t>compound option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OUTLINE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00600"/>
          </a:xfrm>
        </p:spPr>
        <p:txBody>
          <a:bodyPr>
            <a:noAutofit/>
          </a:bodyPr>
          <a:lstStyle/>
          <a:p>
            <a:pPr marL="690563" indent="-690563">
              <a:spcBef>
                <a:spcPts val="300"/>
              </a:spcBef>
              <a:buNone/>
              <a:tabLst>
                <a:tab pos="341313" algn="dec"/>
              </a:tabLst>
            </a:pPr>
            <a:r>
              <a:rPr lang="en-US" sz="2000" b="1" kern="0" dirty="0" smtClean="0">
                <a:solidFill>
                  <a:srgbClr val="1C3F94"/>
                </a:solidFill>
              </a:rPr>
              <a:t>	29.1	</a:t>
            </a:r>
            <a:r>
              <a:rPr lang="en-US" sz="2000" kern="0" dirty="0" smtClean="0"/>
              <a:t>The Basic Idea</a:t>
            </a:r>
          </a:p>
          <a:p>
            <a:pPr marL="1371600" lvl="1" indent="-806450">
              <a:spcBef>
                <a:spcPts val="300"/>
              </a:spcBef>
              <a:buNone/>
              <a:tabLst>
                <a:tab pos="914400" algn="dec"/>
              </a:tabLst>
            </a:pPr>
            <a:r>
              <a:rPr lang="en-US" sz="1800" b="1" kern="0" dirty="0" smtClean="0">
                <a:solidFill>
                  <a:srgbClr val="1C3F94"/>
                </a:solidFill>
              </a:rPr>
              <a:t>	29.1.1 	</a:t>
            </a:r>
            <a:r>
              <a:rPr lang="en-US" sz="1800" kern="0" dirty="0" smtClean="0"/>
              <a:t>Applying NPV to Development Projects</a:t>
            </a:r>
          </a:p>
          <a:p>
            <a:pPr marL="1371600" lvl="1" indent="-806450">
              <a:spcBef>
                <a:spcPts val="300"/>
              </a:spcBef>
              <a:buNone/>
              <a:tabLst>
                <a:tab pos="914400" algn="dec"/>
              </a:tabLst>
            </a:pPr>
            <a:r>
              <a:rPr lang="en-US" sz="1800" b="1" kern="0" dirty="0" smtClean="0">
                <a:solidFill>
                  <a:srgbClr val="1C3F94"/>
                </a:solidFill>
              </a:rPr>
              <a:t>	29.1.2 	</a:t>
            </a:r>
            <a:r>
              <a:rPr lang="en-US" sz="1800" kern="0" dirty="0" smtClean="0"/>
              <a:t>Operational Leverage and Estimation of the OCC for Development Investments</a:t>
            </a:r>
          </a:p>
          <a:p>
            <a:pPr marL="1371600" lvl="1" indent="-806450">
              <a:spcBef>
                <a:spcPts val="300"/>
              </a:spcBef>
              <a:buNone/>
              <a:tabLst>
                <a:tab pos="914400" algn="dec"/>
              </a:tabLst>
            </a:pPr>
            <a:r>
              <a:rPr lang="en-US" sz="1800" b="1" kern="0" dirty="0" smtClean="0">
                <a:solidFill>
                  <a:srgbClr val="1C3F94"/>
                </a:solidFill>
              </a:rPr>
              <a:t>	29.1.3 	</a:t>
            </a:r>
            <a:r>
              <a:rPr lang="en-US" sz="1800" kern="0" dirty="0" smtClean="0"/>
              <a:t>The Development Risk Ratio and Implications for Characteristic Development Regions</a:t>
            </a:r>
          </a:p>
          <a:p>
            <a:pPr marL="690563" indent="-690563">
              <a:spcBef>
                <a:spcPts val="300"/>
              </a:spcBef>
              <a:buNone/>
              <a:tabLst>
                <a:tab pos="341313" algn="dec"/>
              </a:tabLst>
            </a:pPr>
            <a:r>
              <a:rPr lang="en-US" sz="2000" b="1" kern="0" dirty="0" smtClean="0">
                <a:solidFill>
                  <a:srgbClr val="1C3F94"/>
                </a:solidFill>
              </a:rPr>
              <a:t>	*29.2 	</a:t>
            </a:r>
            <a:r>
              <a:rPr lang="en-US" sz="2000" kern="0" dirty="0" smtClean="0"/>
              <a:t>Advanced Topic: The Relationship of Development Valuation to the Real Option Model of Land Value</a:t>
            </a:r>
          </a:p>
          <a:p>
            <a:pPr marL="690563" indent="-690563">
              <a:spcBef>
                <a:spcPts val="300"/>
              </a:spcBef>
              <a:buNone/>
              <a:tabLst>
                <a:tab pos="341313" algn="dec"/>
              </a:tabLst>
            </a:pPr>
            <a:r>
              <a:rPr lang="en-US" sz="2000" b="1" kern="0" dirty="0" smtClean="0">
                <a:solidFill>
                  <a:srgbClr val="1C3F94"/>
                </a:solidFill>
              </a:rPr>
              <a:t>	29.3 	</a:t>
            </a:r>
            <a:r>
              <a:rPr lang="en-US" sz="2000" kern="0" dirty="0" smtClean="0"/>
              <a:t>Broadening The Perspective</a:t>
            </a:r>
          </a:p>
          <a:p>
            <a:pPr marL="1371600" lvl="1" indent="-806450">
              <a:spcBef>
                <a:spcPts val="300"/>
              </a:spcBef>
              <a:buNone/>
              <a:tabLst>
                <a:tab pos="914400" algn="dec"/>
              </a:tabLst>
            </a:pPr>
            <a:r>
              <a:rPr lang="en-US" sz="1800" b="1" kern="0" dirty="0" smtClean="0">
                <a:solidFill>
                  <a:srgbClr val="1C3F94"/>
                </a:solidFill>
              </a:rPr>
              <a:t>	29.3.1</a:t>
            </a:r>
            <a:r>
              <a:rPr lang="en-US" sz="1800" kern="0" dirty="0" smtClean="0"/>
              <a:t> 	How Developers Think about All This</a:t>
            </a:r>
          </a:p>
          <a:p>
            <a:pPr marL="1371600" lvl="1" indent="-806450">
              <a:spcBef>
                <a:spcPts val="300"/>
              </a:spcBef>
              <a:buNone/>
              <a:tabLst>
                <a:tab pos="914400" algn="dec"/>
              </a:tabLst>
            </a:pPr>
            <a:r>
              <a:rPr lang="en-US" sz="1800" b="1" kern="0" dirty="0" smtClean="0">
                <a:solidFill>
                  <a:srgbClr val="1C3F94"/>
                </a:solidFill>
              </a:rPr>
              <a:t>*	29.3.2 	</a:t>
            </a:r>
            <a:r>
              <a:rPr lang="en-US" sz="1800" kern="0" dirty="0" smtClean="0"/>
              <a:t>“Soup to Nuts:” Including Lease-up and Land Assembly: “Unblending” the Blended IRR</a:t>
            </a:r>
          </a:p>
          <a:p>
            <a:pPr marL="690563" indent="-690563">
              <a:spcBef>
                <a:spcPts val="300"/>
              </a:spcBef>
              <a:buNone/>
              <a:tabLst>
                <a:tab pos="341313" algn="dec"/>
              </a:tabLst>
            </a:pPr>
            <a:r>
              <a:rPr lang="en-US" sz="2000" b="1" kern="0" dirty="0" smtClean="0">
                <a:solidFill>
                  <a:srgbClr val="1C3F94"/>
                </a:solidFill>
              </a:rPr>
              <a:t>	29.4 	</a:t>
            </a:r>
            <a:r>
              <a:rPr lang="en-US" sz="2000" kern="0" dirty="0" smtClean="0"/>
              <a:t>Evaluating Multiphase Developments: Real Options Theory and a Simplification</a:t>
            </a:r>
          </a:p>
          <a:p>
            <a:pPr marL="690563" indent="-690563">
              <a:spcBef>
                <a:spcPts val="300"/>
              </a:spcBef>
              <a:buNone/>
              <a:tabLst>
                <a:tab pos="341313" algn="dec"/>
              </a:tabLst>
            </a:pPr>
            <a:r>
              <a:rPr lang="en-US" sz="2000" b="1" kern="0" dirty="0" smtClean="0">
                <a:solidFill>
                  <a:srgbClr val="1C3F94"/>
                </a:solidFill>
              </a:rPr>
              <a:t>	29.5 	</a:t>
            </a:r>
            <a:r>
              <a:rPr lang="en-US" sz="2000" kern="0" dirty="0" smtClean="0"/>
              <a:t>Chapter Summary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After reading this chapter, you should understand:</a:t>
            </a:r>
          </a:p>
          <a:p>
            <a:r>
              <a:rPr lang="en-US" dirty="0" smtClean="0"/>
              <a:t>The more rigorously correct NPV-based approach to financial evaluation of development projects.</a:t>
            </a:r>
          </a:p>
          <a:p>
            <a:r>
              <a:rPr lang="en-US" dirty="0" smtClean="0"/>
              <a:t>The relationship of operational leverage to development project risk and return.</a:t>
            </a:r>
          </a:p>
          <a:p>
            <a:r>
              <a:rPr lang="en-US" dirty="0" smtClean="0"/>
              <a:t>How to estimate the opportunity cost of capital or reasonable expected return for real estate development project investments.</a:t>
            </a:r>
          </a:p>
          <a:p>
            <a:r>
              <a:rPr lang="en-US" dirty="0" smtClean="0"/>
              <a:t>The role of option valuation theory in analysis and evaluation of multiphase development projects.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29.1 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The Basic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29.1.1 </a:t>
            </a:r>
            <a:r>
              <a:rPr lang="en-US" dirty="0" smtClean="0"/>
              <a:t>Applying NPV to Development Projects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29.1.2 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Operational Leverage and Estimation of the OCC for Development Investments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EXHIBIT 29-1 </a:t>
            </a:r>
            <a:r>
              <a:rPr lang="en-US" dirty="0" smtClean="0"/>
              <a:t>The “Canonical” Formula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19113" y="1652588"/>
            <a:ext cx="8337707" cy="3629025"/>
            <a:chOff x="519113" y="1652588"/>
            <a:chExt cx="8337707" cy="3629025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19113" y="1652588"/>
              <a:ext cx="8105775" cy="3629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 rot="16200000">
              <a:off x="8062693" y="4434106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EXHIBIT 29-2 </a:t>
            </a:r>
            <a:r>
              <a:rPr lang="en-US" dirty="0" smtClean="0"/>
              <a:t>FutureSpace and Hereandnow Risk and Return Based on the Canonical Formula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676400" y="1600200"/>
            <a:ext cx="6037421" cy="4572000"/>
            <a:chOff x="1676400" y="1600200"/>
            <a:chExt cx="6037421" cy="457200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76400" y="1600200"/>
              <a:ext cx="5813946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 rot="16200000">
              <a:off x="6919694" y="5348506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29.1.3 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The Development Risk Ratio and Implications for Characteristic Development Regions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334</Words>
  <Application>Microsoft Office PowerPoint</Application>
  <PresentationFormat>On-screen Show (4:3)</PresentationFormat>
  <Paragraphs>74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Chapter 29</vt:lpstr>
      <vt:lpstr>CHAPTER OUTLINE</vt:lpstr>
      <vt:lpstr>LEARNING OBJECTIVES</vt:lpstr>
      <vt:lpstr>29.1 The Basic Idea</vt:lpstr>
      <vt:lpstr>29.1.1 Applying NPV to Development Projects</vt:lpstr>
      <vt:lpstr>29.1.2 Operational Leverage and Estimation of the OCC for Development Investments</vt:lpstr>
      <vt:lpstr>EXHIBIT 29-1 The “Canonical” Formula</vt:lpstr>
      <vt:lpstr>EXHIBIT 29-2 FutureSpace and Hereandnow Risk and Return Based on the Canonical Formula</vt:lpstr>
      <vt:lpstr>29.1.3 The Development Risk Ratio and Implications for Characteristic Development Regions</vt:lpstr>
      <vt:lpstr>*29.2 Advanced Topic: The Relationship of Development Valuation to the Real Option Model of Land Value</vt:lpstr>
      <vt:lpstr>29.3 Broadening the Perspective</vt:lpstr>
      <vt:lpstr>29.3.1 How Developers Think about All This</vt:lpstr>
      <vt:lpstr>*29.3.2 “Soup to Nuts:” Including Lease-up and Land Assembly: “Unblending” the Blended IRR</vt:lpstr>
      <vt:lpstr>EXHIBIT 29-3 An Example of Risk and Return Regimes for Phases of the Development Process</vt:lpstr>
      <vt:lpstr>29.4 Evaluating Multiphase Developments:  Real Options Theory and a Simplification</vt:lpstr>
      <vt:lpstr>29.5 Chapter Summary</vt:lpstr>
      <vt:lpstr>KEY TERMS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McLaughlin</cp:lastModifiedBy>
  <cp:revision>77</cp:revision>
  <dcterms:created xsi:type="dcterms:W3CDTF">2013-02-04T22:06:42Z</dcterms:created>
  <dcterms:modified xsi:type="dcterms:W3CDTF">2013-02-20T23:17:25Z</dcterms:modified>
</cp:coreProperties>
</file>