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8" r:id="rId2"/>
    <p:sldId id="267" r:id="rId3"/>
    <p:sldId id="269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29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94"/>
    <a:srgbClr val="A1B7ED"/>
    <a:srgbClr val="8481C1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096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E97F-56F6-4C03-AF90-A2BF2AF76281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E1673-3FEA-4676-B126-2846E845E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581400"/>
          </a:xfrm>
          <a:prstGeom prst="rect">
            <a:avLst/>
          </a:prstGeom>
          <a:gradFill flip="none" rotWithShape="1">
            <a:gsLst>
              <a:gs pos="0">
                <a:srgbClr val="1C3F94">
                  <a:shade val="30000"/>
                  <a:satMod val="115000"/>
                </a:srgbClr>
              </a:gs>
              <a:gs pos="50000">
                <a:srgbClr val="1C3F94">
                  <a:shade val="67500"/>
                  <a:satMod val="115000"/>
                </a:srgbClr>
              </a:gs>
              <a:gs pos="100000">
                <a:srgbClr val="1C3F94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990600"/>
            <a:ext cx="4572000" cy="1524000"/>
          </a:xfrm>
          <a:noFill/>
        </p:spPr>
        <p:txBody>
          <a:bodyPr anchor="ctr">
            <a:noAutofit/>
          </a:bodyPr>
          <a:lstStyle>
            <a:lvl1pPr algn="ctr">
              <a:defRPr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553200" cy="2895600"/>
          </a:xfrm>
          <a:noFill/>
          <a:ln w="38100">
            <a:solidFill>
              <a:schemeClr val="bg2"/>
            </a:solidFill>
          </a:ln>
        </p:spPr>
        <p:txBody>
          <a:bodyPr tIns="182880" anchor="ctr">
            <a:normAutofit/>
          </a:bodyPr>
          <a:lstStyle>
            <a:lvl1pPr marL="0" indent="0" algn="l">
              <a:buNone/>
              <a:defRPr sz="4000">
                <a:solidFill>
                  <a:srgbClr val="1C3F94"/>
                </a:solidFill>
                <a:latin typeface="+mj-lt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115" r="1115" b="1378"/>
          <a:stretch>
            <a:fillRect/>
          </a:stretch>
        </p:blipFill>
        <p:spPr bwMode="auto">
          <a:xfrm>
            <a:off x="381000" y="304800"/>
            <a:ext cx="3799520" cy="3102476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>
                <a:srgbClr val="1C3F94"/>
              </a:buClr>
              <a:buSzPct val="90000"/>
              <a:buFont typeface="Wingdings" pitchFamily="2" charset="2"/>
              <a:buChar char=""/>
              <a:defRPr sz="2800"/>
            </a:lvl1pPr>
            <a:lvl2pPr>
              <a:buClr>
                <a:schemeClr val="accent6">
                  <a:lumMod val="75000"/>
                </a:schemeClr>
              </a:buClr>
              <a:buSzPct val="90000"/>
              <a:buFont typeface="Wingdings" pitchFamily="2" charset="2"/>
              <a:buChar char="l"/>
              <a:defRPr sz="2400"/>
            </a:lvl2pPr>
            <a:lvl3pPr>
              <a:buClr>
                <a:schemeClr val="accent3">
                  <a:lumMod val="75000"/>
                </a:schemeClr>
              </a:buClr>
              <a:buSzPct val="90000"/>
              <a:buFont typeface="Wingdings" pitchFamily="2" charset="2"/>
              <a:buChar char="l"/>
              <a:defRPr sz="2000"/>
            </a:lvl3pPr>
            <a:lvl4pPr>
              <a:buClr>
                <a:srgbClr val="1C3F94"/>
              </a:buClr>
              <a:defRPr sz="1800"/>
            </a:lvl4pPr>
            <a:lvl5pPr>
              <a:buClr>
                <a:srgbClr val="1C3F94"/>
              </a:buCl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1C3F94"/>
          </a:solidFill>
          <a:ln>
            <a:solidFill>
              <a:srgbClr val="1C3F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2998684" y="6416675"/>
            <a:ext cx="314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©2014 OnCourse Learning. All Rights Reserved.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83515" y="6297966"/>
            <a:ext cx="66048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0" y="6416675"/>
            <a:ext cx="1828800" cy="27432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BB82B8BA-AAD4-4AAB-9E1B-D668BEB9A1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229600" y="0"/>
            <a:ext cx="914400" cy="722531"/>
            <a:chOff x="0" y="0"/>
            <a:chExt cx="914400" cy="722531"/>
          </a:xfrm>
        </p:grpSpPr>
        <p:sp>
          <p:nvSpPr>
            <p:cNvPr id="14" name="Trapezoid 13"/>
            <p:cNvSpPr/>
            <p:nvPr/>
          </p:nvSpPr>
          <p:spPr>
            <a:xfrm flipV="1">
              <a:off x="0" y="0"/>
              <a:ext cx="914400" cy="609600"/>
            </a:xfrm>
            <a:prstGeom prst="trapezoid">
              <a:avLst/>
            </a:prstGeom>
            <a:solidFill>
              <a:srgbClr val="1C3F94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275" y="76200"/>
              <a:ext cx="765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CHAPTER</a:t>
              </a:r>
            </a:p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4</a:t>
              </a:r>
            </a:p>
            <a:p>
              <a:pPr algn="ctr"/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1C3F9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C3F94"/>
        </a:buClr>
        <a:buSzPct val="90000"/>
        <a:buFont typeface="Wingdings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90000"/>
        <a:buFont typeface="Wingdings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>
            <a:lumMod val="75000"/>
          </a:schemeClr>
        </a:buClr>
        <a:buSzPct val="90000"/>
        <a:buFont typeface="Wingdings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C3F9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</a:t>
            </a:r>
            <a:r>
              <a:rPr lang="en-US" sz="9600" dirty="0" smtClean="0"/>
              <a:t>4</a:t>
            </a:r>
            <a:endParaRPr lang="en-US" sz="96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kern="0" dirty="0" smtClean="0"/>
              <a:t>Inside the City I: Some</a:t>
            </a:r>
          </a:p>
          <a:p>
            <a:r>
              <a:rPr lang="en-US" kern="0" dirty="0" smtClean="0"/>
              <a:t>Basic Urban Economics</a:t>
            </a:r>
            <a:endParaRPr lang="en-US" kern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172200"/>
            <a:ext cx="2133600" cy="365125"/>
          </a:xfrm>
        </p:spPr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EXHIBIT 4-2 </a:t>
            </a:r>
            <a:r>
              <a:rPr lang="en-US" dirty="0" smtClean="0"/>
              <a:t>Bid-Rent Functions of Three Land Uses with Differing Productivity and Sensitivity to Transport Cost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23900" y="1600200"/>
            <a:ext cx="7904321" cy="4067175"/>
            <a:chOff x="723900" y="1600200"/>
            <a:chExt cx="7904321" cy="406717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3900" y="1600200"/>
              <a:ext cx="7696200" cy="406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7834094" y="4873247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4.1.4 </a:t>
            </a:r>
            <a:r>
              <a:rPr lang="en-US" dirty="0" smtClean="0"/>
              <a:t>Summary of Basic Urban Land Value and Land Use Principles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4.2 </a:t>
            </a:r>
            <a:r>
              <a:rPr lang="en-US" dirty="0" smtClean="0"/>
              <a:t>Classic </a:t>
            </a:r>
            <a:r>
              <a:rPr lang="en-US" dirty="0" err="1" smtClean="0"/>
              <a:t>Monocentric</a:t>
            </a:r>
            <a:r>
              <a:rPr lang="en-US" dirty="0" smtClean="0"/>
              <a:t> City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4.2.1 </a:t>
            </a:r>
            <a:r>
              <a:rPr lang="en-US" dirty="0" err="1" smtClean="0"/>
              <a:t>Circlopolis</a:t>
            </a:r>
            <a:r>
              <a:rPr lang="en-US" dirty="0" smtClean="0"/>
              <a:t>, the Quintessential </a:t>
            </a:r>
            <a:r>
              <a:rPr lang="en-US" dirty="0" err="1" smtClean="0"/>
              <a:t>Monocentric</a:t>
            </a:r>
            <a:r>
              <a:rPr lang="en-US" dirty="0" smtClean="0"/>
              <a:t> City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4-3 </a:t>
            </a:r>
            <a:r>
              <a:rPr lang="en-US" dirty="0" smtClean="0"/>
              <a:t>Cross-Section of Real Property Rents in </a:t>
            </a:r>
            <a:r>
              <a:rPr lang="en-US" dirty="0" err="1" smtClean="0"/>
              <a:t>Circlopolis</a:t>
            </a:r>
            <a:r>
              <a:rPr lang="en-US" dirty="0" smtClean="0"/>
              <a:t> and </a:t>
            </a:r>
            <a:r>
              <a:rPr lang="en-US" dirty="0" err="1" smtClean="0"/>
              <a:t>Agricolia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461182" y="1382358"/>
            <a:ext cx="6448965" cy="4800600"/>
            <a:chOff x="1461182" y="1382358"/>
            <a:chExt cx="6448965" cy="48006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61182" y="1382358"/>
              <a:ext cx="6221637" cy="48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7116020" y="5388830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4.2.2 </a:t>
            </a:r>
            <a:r>
              <a:rPr lang="en-US" dirty="0" smtClean="0"/>
              <a:t>Using the Model: Some Principles about How Rents and City Size Change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4-4 </a:t>
            </a:r>
            <a:r>
              <a:rPr lang="en-US" dirty="0" smtClean="0"/>
              <a:t>Effect of Population Growth with Density and Transport Cost Constant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41874" y="1600200"/>
            <a:ext cx="8171021" cy="4314825"/>
            <a:chOff x="609600" y="1600200"/>
            <a:chExt cx="8171021" cy="431482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1600200"/>
              <a:ext cx="7953375" cy="4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7986494" y="5120897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4-5 </a:t>
            </a:r>
            <a:r>
              <a:rPr lang="en-US" dirty="0" smtClean="0"/>
              <a:t>Effect of Population Growth with Area Constant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92003" y="1781175"/>
            <a:ext cx="7498470" cy="4010025"/>
            <a:chOff x="938213" y="1781175"/>
            <a:chExt cx="7498470" cy="4010025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38213" y="1781175"/>
              <a:ext cx="7267575" cy="401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7642556" y="49970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4-6 </a:t>
            </a:r>
            <a:r>
              <a:rPr lang="en-US" dirty="0" smtClean="0"/>
              <a:t>Effect of Transport Cost Reduction Savings Applied to Greater Purchase of Land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27587" y="2000250"/>
            <a:ext cx="8185307" cy="3638550"/>
            <a:chOff x="595313" y="2000250"/>
            <a:chExt cx="8185307" cy="363855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5313" y="2000250"/>
              <a:ext cx="7953375" cy="3638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7986493" y="48446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4-7 </a:t>
            </a:r>
            <a:r>
              <a:rPr lang="en-US" dirty="0" smtClean="0"/>
              <a:t>Effect of Transport Cost Reduction Savings Not Applied to Purchase of Land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931154" y="2114550"/>
            <a:ext cx="7544667" cy="3371850"/>
            <a:chOff x="931154" y="2114550"/>
            <a:chExt cx="7544667" cy="337185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31154" y="2114550"/>
              <a:ext cx="7324725" cy="3371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 rot="16200000">
              <a:off x="7681694" y="4692272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OUTLINE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A Threshold Concept: Urban Form</a:t>
            </a:r>
          </a:p>
          <a:p>
            <a:pPr marL="461963" indent="-46196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4.1</a:t>
            </a:r>
            <a:r>
              <a:rPr lang="en-US" dirty="0" smtClean="0"/>
              <a:t> 	Some Basic Economic Principles of Urban Land Value and Use</a:t>
            </a:r>
          </a:p>
          <a:p>
            <a:pPr marL="1139825" lvl="1" indent="-6826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4.1.1</a:t>
            </a:r>
            <a:r>
              <a:rPr lang="en-US" dirty="0" smtClean="0"/>
              <a:t> 	Location and the Residual Nature of Land Value</a:t>
            </a:r>
          </a:p>
          <a:p>
            <a:pPr marL="1139825" lvl="1" indent="-6826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4.1.2</a:t>
            </a:r>
            <a:r>
              <a:rPr lang="en-US" dirty="0" smtClean="0"/>
              <a:t> 	Competition, Equilibrium, and Highest and Best Use</a:t>
            </a:r>
          </a:p>
          <a:p>
            <a:pPr marL="1139825" lvl="1" indent="-6826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4.1.3</a:t>
            </a:r>
            <a:r>
              <a:rPr lang="en-US" dirty="0" smtClean="0"/>
              <a:t> 	Role of Transport Costs: The Bid-Rent Curve</a:t>
            </a:r>
          </a:p>
          <a:p>
            <a:pPr marL="1139825" lvl="1" indent="-6826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4.1.4</a:t>
            </a:r>
            <a:r>
              <a:rPr lang="en-US" dirty="0" smtClean="0"/>
              <a:t> 	Summary of Basic Urban Land Value and Land Use Principles</a:t>
            </a:r>
          </a:p>
          <a:p>
            <a:pPr marL="461963" indent="-46196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4.2</a:t>
            </a:r>
            <a:r>
              <a:rPr lang="en-US" dirty="0" smtClean="0"/>
              <a:t> 	Classic </a:t>
            </a:r>
            <a:r>
              <a:rPr lang="en-US" dirty="0" err="1" smtClean="0"/>
              <a:t>Monocentric</a:t>
            </a:r>
            <a:r>
              <a:rPr lang="en-US" dirty="0" smtClean="0"/>
              <a:t> City Model</a:t>
            </a:r>
          </a:p>
          <a:p>
            <a:pPr marL="1139825" lvl="1" indent="-6826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4.2.1</a:t>
            </a:r>
            <a:r>
              <a:rPr lang="en-US" dirty="0" smtClean="0"/>
              <a:t> 	</a:t>
            </a:r>
            <a:r>
              <a:rPr lang="en-US" dirty="0" err="1" smtClean="0"/>
              <a:t>Circlopolis</a:t>
            </a:r>
            <a:r>
              <a:rPr lang="en-US" dirty="0" smtClean="0"/>
              <a:t>, the Quintessential </a:t>
            </a:r>
            <a:r>
              <a:rPr lang="en-US" dirty="0" err="1" smtClean="0"/>
              <a:t>Monocentric</a:t>
            </a:r>
            <a:r>
              <a:rPr lang="en-US" dirty="0" smtClean="0"/>
              <a:t> City</a:t>
            </a:r>
          </a:p>
          <a:p>
            <a:pPr marL="1139825" lvl="1" indent="-6826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4.2.2</a:t>
            </a:r>
            <a:r>
              <a:rPr lang="en-US" dirty="0" smtClean="0"/>
              <a:t> 	Using the Model: Some Principles about How Rents and City Size Change</a:t>
            </a:r>
          </a:p>
          <a:p>
            <a:pPr marL="1139825" lvl="1" indent="-682625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4.2.3</a:t>
            </a:r>
            <a:r>
              <a:rPr lang="en-US" dirty="0" smtClean="0"/>
              <a:t> 	Summarizing the </a:t>
            </a:r>
            <a:r>
              <a:rPr lang="en-US" dirty="0" err="1" smtClean="0"/>
              <a:t>Monocentric</a:t>
            </a:r>
            <a:r>
              <a:rPr lang="en-US" dirty="0" smtClean="0"/>
              <a:t> Model</a:t>
            </a:r>
          </a:p>
          <a:p>
            <a:pPr marL="461963" indent="-461963">
              <a:buNone/>
            </a:pPr>
            <a:r>
              <a:rPr lang="en-US" b="1" dirty="0" smtClean="0">
                <a:solidFill>
                  <a:srgbClr val="1C3F94"/>
                </a:solidFill>
              </a:rPr>
              <a:t>4.3</a:t>
            </a:r>
            <a:r>
              <a:rPr lang="en-US" dirty="0" smtClean="0"/>
              <a:t> Chapter Summary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4.2.3 </a:t>
            </a:r>
            <a:r>
              <a:rPr lang="en-US" dirty="0" smtClean="0"/>
              <a:t>Summarizing the </a:t>
            </a:r>
            <a:r>
              <a:rPr lang="en-US" dirty="0" err="1" smtClean="0"/>
              <a:t>Monocentric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4.3 </a:t>
            </a:r>
            <a:r>
              <a:rPr lang="en-US" dirty="0" smtClean="0"/>
              <a:t>Chapter 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TERMS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 numCol="2" spcCol="91440">
            <a:normAutofit/>
          </a:bodyPr>
          <a:lstStyle/>
          <a:p>
            <a:r>
              <a:rPr lang="en-US" dirty="0" smtClean="0"/>
              <a:t>urban form</a:t>
            </a:r>
          </a:p>
          <a:p>
            <a:r>
              <a:rPr lang="en-US" dirty="0" smtClean="0"/>
              <a:t>factor of production</a:t>
            </a:r>
          </a:p>
          <a:p>
            <a:r>
              <a:rPr lang="en-US" dirty="0" smtClean="0"/>
              <a:t>residual theory of land value</a:t>
            </a:r>
          </a:p>
          <a:p>
            <a:r>
              <a:rPr lang="en-US" dirty="0" smtClean="0"/>
              <a:t>mobile factors</a:t>
            </a:r>
          </a:p>
          <a:p>
            <a:r>
              <a:rPr lang="en-US" dirty="0" smtClean="0"/>
              <a:t>highest and best use (HBU)</a:t>
            </a:r>
          </a:p>
          <a:p>
            <a:r>
              <a:rPr lang="en-US" dirty="0" smtClean="0"/>
              <a:t>bid-rent curve (function)</a:t>
            </a:r>
          </a:p>
          <a:p>
            <a:r>
              <a:rPr lang="en-US" dirty="0" smtClean="0"/>
              <a:t>central point</a:t>
            </a:r>
          </a:p>
          <a:p>
            <a:r>
              <a:rPr lang="en-US" dirty="0" smtClean="0"/>
              <a:t>transportation cost minimized</a:t>
            </a:r>
          </a:p>
          <a:p>
            <a:r>
              <a:rPr lang="en-US" dirty="0" err="1" smtClean="0"/>
              <a:t>monocentric</a:t>
            </a:r>
            <a:r>
              <a:rPr lang="en-US" dirty="0" smtClean="0"/>
              <a:t> city</a:t>
            </a:r>
          </a:p>
          <a:p>
            <a:r>
              <a:rPr lang="en-US" dirty="0" smtClean="0"/>
              <a:t>radius to the urban boundary</a:t>
            </a:r>
          </a:p>
          <a:p>
            <a:r>
              <a:rPr lang="en-US" dirty="0" smtClean="0"/>
              <a:t>agricultural rent</a:t>
            </a:r>
          </a:p>
          <a:p>
            <a:r>
              <a:rPr lang="en-US" dirty="0" smtClean="0"/>
              <a:t>construction cost rent</a:t>
            </a:r>
          </a:p>
          <a:p>
            <a:r>
              <a:rPr lang="en-US" dirty="0" smtClean="0"/>
              <a:t>rent gradient</a:t>
            </a:r>
          </a:p>
          <a:p>
            <a:r>
              <a:rPr lang="en-US" dirty="0" smtClean="0"/>
              <a:t>location rent (location premium)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After reading this chapter, you should understand:</a:t>
            </a:r>
          </a:p>
          <a:p>
            <a:r>
              <a:rPr lang="en-US" dirty="0" smtClean="0"/>
              <a:t>What determines land rents in a city.</a:t>
            </a:r>
          </a:p>
          <a:p>
            <a:r>
              <a:rPr lang="en-US" dirty="0" smtClean="0"/>
              <a:t>Why and how a freely functioning, competitive land market will lead to land being used at its “highest and best use” (i.e., most productive use).</a:t>
            </a:r>
          </a:p>
          <a:p>
            <a:r>
              <a:rPr lang="en-US" dirty="0" smtClean="0"/>
              <a:t>What determines the relative land values at different locations within a city and the relative growth rate of these values at different locations.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Threshold Concept: Urban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4.1 </a:t>
            </a:r>
            <a:r>
              <a:rPr lang="en-US" dirty="0" smtClean="0"/>
              <a:t>Some Basic Economic Principles of Urban Land Value and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4.1.1</a:t>
            </a:r>
            <a:r>
              <a:rPr lang="en-US" dirty="0" smtClean="0"/>
              <a:t> Location and the Residual Nature of Land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4.1.2 </a:t>
            </a:r>
            <a:r>
              <a:rPr lang="en-US" dirty="0" smtClean="0"/>
              <a:t>Competition, Equilibrium, and Highest and Best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EXHIBIT 4-1 </a:t>
            </a:r>
            <a:r>
              <a:rPr lang="en-US" dirty="0" smtClean="0"/>
              <a:t>Highest and Best Use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14350" y="2124075"/>
            <a:ext cx="8342471" cy="2609850"/>
            <a:chOff x="514350" y="2124075"/>
            <a:chExt cx="8342471" cy="26098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4350" y="2124075"/>
              <a:ext cx="8115300" cy="2609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8062694" y="3900706"/>
              <a:ext cx="13420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 © OnCourse Learning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4.1.3 </a:t>
            </a:r>
            <a:r>
              <a:rPr lang="en-US" dirty="0" smtClean="0"/>
              <a:t>Role of Transport Costs: The Bid-Rent Curve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82B8BA-AAD4-4AAB-9E1B-D668BEB9A1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390</Words>
  <Application>Microsoft Office PowerPoint</Application>
  <PresentationFormat>On-screen Show (4:3)</PresentationFormat>
  <Paragraphs>82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Chapter 4</vt:lpstr>
      <vt:lpstr>CHAPTER OUTLINE</vt:lpstr>
      <vt:lpstr>LEARNING OBJECTIVES</vt:lpstr>
      <vt:lpstr>A Threshold Concept: Urban Form</vt:lpstr>
      <vt:lpstr>4.1 Some Basic Economic Principles of Urban Land Value and Use</vt:lpstr>
      <vt:lpstr>4.1.1 Location and the Residual Nature of Land Value</vt:lpstr>
      <vt:lpstr>4.1.2 Competition, Equilibrium, and Highest and Best Use</vt:lpstr>
      <vt:lpstr>EXHIBIT 4-1 Highest and Best Use Example</vt:lpstr>
      <vt:lpstr>4.1.3 Role of Transport Costs: The Bid-Rent Curve</vt:lpstr>
      <vt:lpstr>EXHIBIT 4-2 Bid-Rent Functions of Three Land Uses with Differing Productivity and Sensitivity to Transport Cost </vt:lpstr>
      <vt:lpstr>4.1.4 Summary of Basic Urban Land Value and Land Use Principles</vt:lpstr>
      <vt:lpstr>4.2 Classic Monocentric City Model</vt:lpstr>
      <vt:lpstr>4.2.1 Circlopolis, the Quintessential Monocentric City</vt:lpstr>
      <vt:lpstr>EXHIBIT 4-3 Cross-Section of Real Property Rents in Circlopolis and Agricolia</vt:lpstr>
      <vt:lpstr>4.2.2 Using the Model: Some Principles about How Rents and City Size Change</vt:lpstr>
      <vt:lpstr>EXHIBIT 4-4 Effect of Population Growth with Density and Transport Cost Constant</vt:lpstr>
      <vt:lpstr>EXHIBIT 4-5 Effect of Population Growth with Area Constant</vt:lpstr>
      <vt:lpstr>EXHIBIT 4-6 Effect of Transport Cost Reduction Savings Applied to Greater Purchase of Land</vt:lpstr>
      <vt:lpstr>EXHIBIT 4-7 Effect of Transport Cost Reduction Savings Not Applied to Purchase of Land</vt:lpstr>
      <vt:lpstr>4.2.3 Summarizing the Monocentric Model</vt:lpstr>
      <vt:lpstr>4.3 Chapter Summary</vt:lpstr>
      <vt:lpstr>KEY TERMS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McLaughlin</cp:lastModifiedBy>
  <cp:revision>57</cp:revision>
  <dcterms:created xsi:type="dcterms:W3CDTF">2013-02-04T22:06:42Z</dcterms:created>
  <dcterms:modified xsi:type="dcterms:W3CDTF">2013-02-20T23:13:29Z</dcterms:modified>
</cp:coreProperties>
</file>