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8" r:id="rId2"/>
    <p:sldId id="267" r:id="rId3"/>
    <p:sldId id="269" r:id="rId4"/>
    <p:sldId id="299" r:id="rId5"/>
    <p:sldId id="300" r:id="rId6"/>
    <p:sldId id="301" r:id="rId7"/>
    <p:sldId id="318" r:id="rId8"/>
    <p:sldId id="302" r:id="rId9"/>
    <p:sldId id="303" r:id="rId10"/>
    <p:sldId id="304" r:id="rId11"/>
    <p:sldId id="305" r:id="rId12"/>
    <p:sldId id="319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285" r:id="rId26"/>
    <p:sldId id="29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5" d="100"/>
          <a:sy n="85" d="100"/>
        </p:scale>
        <p:origin x="-202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9" y="93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42454-BCCA-4708-BED2-202E3073C578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5083-B018-420D-B6A1-EB7F018BE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B0AAA68-9210-4867-90DA-D160847D4A48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10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10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 smtClean="0"/>
              <a:t>The Basic Idea: </a:t>
            </a:r>
            <a:r>
              <a:rPr lang="en-US" kern="0" dirty="0" err="1" smtClean="0"/>
              <a:t>DCF</a:t>
            </a:r>
            <a:r>
              <a:rPr lang="en-US" kern="0" dirty="0" smtClean="0"/>
              <a:t> and </a:t>
            </a:r>
            <a:r>
              <a:rPr lang="en-US" kern="0" dirty="0" err="1" smtClean="0"/>
              <a:t>NPV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10.3</a:t>
            </a:r>
            <a:r>
              <a:rPr lang="en-US" dirty="0" smtClean="0"/>
              <a:t> Ratio Valuation Procedures: Direct Capitalization and </a:t>
            </a:r>
            <a:r>
              <a:rPr lang="en-US" dirty="0" err="1" smtClean="0"/>
              <a:t>GIM</a:t>
            </a:r>
            <a:r>
              <a:rPr lang="en-US" dirty="0" smtClean="0"/>
              <a:t> as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10.3.1</a:t>
            </a:r>
            <a:r>
              <a:rPr lang="en-US" dirty="0" smtClean="0"/>
              <a:t> Relationship of the Cap Rate to the Total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10-2 </a:t>
            </a:r>
            <a:r>
              <a:rPr lang="en-US" dirty="0" smtClean="0"/>
              <a:t>Annual Net Cash Flow Projections for Two Identical-Risk Buildings ($ millions)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225" y="2994025"/>
            <a:ext cx="83375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10.3.2</a:t>
            </a:r>
            <a:r>
              <a:rPr lang="en-US" dirty="0" smtClean="0"/>
              <a:t> Empirical Cap Rates and Market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10.4</a:t>
            </a:r>
            <a:r>
              <a:rPr lang="en-US" dirty="0" smtClean="0"/>
              <a:t> Typical Mistakes in </a:t>
            </a:r>
            <a:r>
              <a:rPr lang="en-US" dirty="0" err="1" smtClean="0"/>
              <a:t>DCF</a:t>
            </a:r>
            <a:r>
              <a:rPr lang="en-US" dirty="0" smtClean="0"/>
              <a:t> Application to Commercial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10.4.1</a:t>
            </a:r>
            <a:r>
              <a:rPr lang="en-US" dirty="0" smtClean="0"/>
              <a:t> If Your Case Lacks Merit, Dazzle Them with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10.4.2</a:t>
            </a:r>
            <a:r>
              <a:rPr lang="en-US" dirty="0" smtClean="0"/>
              <a:t> Excessive Laziness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10.4.3</a:t>
            </a:r>
            <a:r>
              <a:rPr lang="en-US" dirty="0" smtClean="0"/>
              <a:t> Watch Out for the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10.5</a:t>
            </a:r>
            <a:r>
              <a:rPr lang="en-US" dirty="0" smtClean="0"/>
              <a:t> Underwriting Haircuts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10.6</a:t>
            </a:r>
            <a:r>
              <a:rPr lang="en-US" dirty="0" smtClean="0"/>
              <a:t> Capital Budgeting and the </a:t>
            </a:r>
            <a:r>
              <a:rPr lang="en-US" dirty="0" err="1" smtClean="0"/>
              <a:t>NPV</a:t>
            </a:r>
            <a:r>
              <a:rPr lang="en-US" dirty="0" smtClean="0"/>
              <a:t> Investment Decision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marL="573088" indent="-573088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10.1</a:t>
            </a:r>
            <a:r>
              <a:rPr lang="en-US" dirty="0" smtClean="0"/>
              <a:t> 	Relation Between Return Expectations and Property Values in the Asset Market</a:t>
            </a:r>
          </a:p>
          <a:p>
            <a:pPr marL="573088" indent="-573088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10.2</a:t>
            </a:r>
            <a:r>
              <a:rPr lang="en-US" dirty="0" smtClean="0"/>
              <a:t> 	Discounted Cash Flow Valuation Procedure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10.2.1</a:t>
            </a:r>
            <a:r>
              <a:rPr lang="en-US" dirty="0" smtClean="0"/>
              <a:t> 	Match the Discount Rate to the Risk: </a:t>
            </a:r>
            <a:r>
              <a:rPr lang="en-US" dirty="0" err="1" smtClean="0"/>
              <a:t>Intralease</a:t>
            </a:r>
            <a:r>
              <a:rPr lang="en-US" dirty="0" smtClean="0"/>
              <a:t> and </a:t>
            </a:r>
            <a:r>
              <a:rPr lang="en-US" dirty="0" err="1" smtClean="0"/>
              <a:t>Interlease</a:t>
            </a:r>
            <a:r>
              <a:rPr lang="en-US" dirty="0" smtClean="0"/>
              <a:t> Discount Rates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10.2.2</a:t>
            </a:r>
            <a:r>
              <a:rPr lang="en-US" dirty="0" smtClean="0"/>
              <a:t> 	Blended </a:t>
            </a:r>
            <a:r>
              <a:rPr lang="en-US" dirty="0" err="1" smtClean="0"/>
              <a:t>IRR</a:t>
            </a:r>
            <a:r>
              <a:rPr lang="en-US" dirty="0" smtClean="0"/>
              <a:t>: A Single Discount Rate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10.2.3</a:t>
            </a:r>
            <a:r>
              <a:rPr lang="en-US" dirty="0" smtClean="0"/>
              <a:t> 	Unbundling Cash Flows: An Example</a:t>
            </a:r>
          </a:p>
          <a:p>
            <a:pPr marL="573088" indent="-573088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10.3</a:t>
            </a:r>
            <a:r>
              <a:rPr lang="en-US" dirty="0" smtClean="0"/>
              <a:t> 	Ratio Valuation Procedures: Direct Capitalization and </a:t>
            </a:r>
            <a:r>
              <a:rPr lang="en-US" dirty="0" err="1" smtClean="0"/>
              <a:t>GIM</a:t>
            </a:r>
            <a:r>
              <a:rPr lang="en-US" dirty="0" smtClean="0"/>
              <a:t> as Shortcuts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10.3.1</a:t>
            </a:r>
            <a:r>
              <a:rPr lang="en-US" dirty="0" smtClean="0"/>
              <a:t> 	Relationship of the Cap Rate to the Total Return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10.3.2</a:t>
            </a:r>
            <a:r>
              <a:rPr lang="en-US" dirty="0" smtClean="0"/>
              <a:t> 	Empirical Cap Rates and Market Values</a:t>
            </a:r>
          </a:p>
          <a:p>
            <a:pPr marL="573088" indent="-573088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10.4</a:t>
            </a:r>
            <a:r>
              <a:rPr lang="en-US" dirty="0" smtClean="0"/>
              <a:t> 	Typical Mistakes in </a:t>
            </a:r>
            <a:r>
              <a:rPr lang="en-US" dirty="0" err="1" smtClean="0"/>
              <a:t>DCF</a:t>
            </a:r>
            <a:r>
              <a:rPr lang="en-US" dirty="0" smtClean="0"/>
              <a:t> Application to Commercial Property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10.4.1</a:t>
            </a:r>
            <a:r>
              <a:rPr lang="en-US" dirty="0" smtClean="0"/>
              <a:t> 	If Your Case Lacks Merit, Dazzle Them with Numbers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10.4.2</a:t>
            </a:r>
            <a:r>
              <a:rPr lang="en-US" dirty="0" smtClean="0"/>
              <a:t> 	Excessive Laziness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10.4.3</a:t>
            </a:r>
            <a:r>
              <a:rPr lang="en-US" dirty="0" smtClean="0"/>
              <a:t> 	Watch Out for the Cycle</a:t>
            </a:r>
          </a:p>
          <a:p>
            <a:pPr marL="573088" indent="-573088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10.5</a:t>
            </a:r>
            <a:r>
              <a:rPr lang="en-US" dirty="0" smtClean="0"/>
              <a:t> 	Underwriting Haircuts</a:t>
            </a:r>
          </a:p>
          <a:p>
            <a:pPr marL="573088" indent="-573088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10.6</a:t>
            </a:r>
            <a:r>
              <a:rPr lang="en-US" dirty="0" smtClean="0"/>
              <a:t> 	Capital Budgeting and the </a:t>
            </a:r>
            <a:r>
              <a:rPr lang="en-US" dirty="0" err="1" smtClean="0"/>
              <a:t>NPV</a:t>
            </a:r>
            <a:r>
              <a:rPr lang="en-US" dirty="0" smtClean="0"/>
              <a:t> Investment Decision Rule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10.6.1</a:t>
            </a:r>
            <a:r>
              <a:rPr lang="en-US" dirty="0" smtClean="0"/>
              <a:t> 	</a:t>
            </a:r>
            <a:r>
              <a:rPr lang="en-US" dirty="0" err="1" smtClean="0"/>
              <a:t>NPV</a:t>
            </a:r>
            <a:r>
              <a:rPr lang="en-US" dirty="0" smtClean="0"/>
              <a:t> Rule Corollary: Zero-</a:t>
            </a:r>
            <a:r>
              <a:rPr lang="en-US" dirty="0" err="1" smtClean="0"/>
              <a:t>NPV</a:t>
            </a:r>
            <a:r>
              <a:rPr lang="en-US" dirty="0" smtClean="0"/>
              <a:t> Deals Are OK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10.6.2</a:t>
            </a:r>
            <a:r>
              <a:rPr lang="en-US" dirty="0" smtClean="0"/>
              <a:t> 	Choosing Among Alternative Zero-</a:t>
            </a:r>
            <a:r>
              <a:rPr lang="en-US" dirty="0" err="1" smtClean="0"/>
              <a:t>NPV</a:t>
            </a:r>
            <a:r>
              <a:rPr lang="en-US" dirty="0" smtClean="0"/>
              <a:t> Investments</a:t>
            </a:r>
          </a:p>
          <a:p>
            <a:pPr marL="1147763" lvl="1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10.6.3</a:t>
            </a:r>
            <a:r>
              <a:rPr lang="en-US" dirty="0" smtClean="0"/>
              <a:t> 	Hurdle Rate Version of the Decision Rule</a:t>
            </a:r>
          </a:p>
          <a:p>
            <a:pPr marL="573088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10.7 </a:t>
            </a:r>
            <a:r>
              <a:rPr lang="en-US" dirty="0" smtClean="0"/>
              <a:t>	Chapter Summary</a:t>
            </a:r>
          </a:p>
          <a:p>
            <a:pPr>
              <a:buNone/>
            </a:pPr>
            <a:r>
              <a:rPr lang="en-US" b="1" dirty="0" smtClean="0">
                <a:solidFill>
                  <a:srgbClr val="1C3F94"/>
                </a:solidFill>
              </a:rPr>
              <a:t>Appendix 10A </a:t>
            </a:r>
            <a:r>
              <a:rPr lang="en-US" dirty="0" smtClean="0"/>
              <a:t>Micro-Level Investment Performance Attribution: Parsing the </a:t>
            </a:r>
            <a:r>
              <a:rPr lang="en-US" dirty="0" err="1" smtClean="0"/>
              <a:t>IRR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lvl="0"/>
            <a:r>
              <a:rPr lang="en-US" b="1" dirty="0" smtClean="0"/>
              <a:t>10.6.1</a:t>
            </a:r>
            <a:r>
              <a:rPr lang="en-US" dirty="0" smtClean="0"/>
              <a:t> </a:t>
            </a:r>
            <a:r>
              <a:rPr lang="en-US" dirty="0" err="1" smtClean="0"/>
              <a:t>NPV</a:t>
            </a:r>
            <a:r>
              <a:rPr lang="en-US" dirty="0" smtClean="0"/>
              <a:t> Rule Corollary: Zero-</a:t>
            </a:r>
            <a:r>
              <a:rPr lang="en-US" dirty="0" err="1" smtClean="0"/>
              <a:t>NPV</a:t>
            </a:r>
            <a:r>
              <a:rPr lang="en-US" dirty="0" smtClean="0"/>
              <a:t> Deals Are 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10.6.2</a:t>
            </a:r>
            <a:r>
              <a:rPr lang="en-US" dirty="0" smtClean="0"/>
              <a:t> Choosing Among Alternative Zero-</a:t>
            </a:r>
            <a:r>
              <a:rPr lang="en-US" dirty="0" err="1" smtClean="0"/>
              <a:t>NPV</a:t>
            </a:r>
            <a:r>
              <a:rPr lang="en-US" dirty="0" smtClean="0"/>
              <a:t>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lvl="0"/>
            <a:r>
              <a:rPr lang="en-US" b="1" dirty="0" smtClean="0"/>
              <a:t>10.6.3</a:t>
            </a:r>
            <a:r>
              <a:rPr lang="en-US" dirty="0" smtClean="0"/>
              <a:t> Hurdle Rate Version of the Decision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10.7</a:t>
            </a:r>
            <a:r>
              <a:rPr lang="en-US" dirty="0" smtClean="0"/>
              <a:t> 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Appendix 10A </a:t>
            </a:r>
            <a:r>
              <a:rPr lang="en-US" dirty="0" smtClean="0"/>
              <a:t>Micro-Level Investment Performance Attribution: Parsing the </a:t>
            </a:r>
            <a:r>
              <a:rPr lang="en-US" dirty="0" err="1" smtClean="0"/>
              <a:t>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 smtClean="0"/>
              <a:t>EXHIBIT 10A-1 </a:t>
            </a:r>
            <a:r>
              <a:rPr lang="en-US" dirty="0" smtClean="0"/>
              <a:t>Example Property Investment Cash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8655" y="1341625"/>
            <a:ext cx="8308166" cy="4928291"/>
            <a:chOff x="548655" y="1341625"/>
            <a:chExt cx="8308166" cy="4928291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8062694" y="51961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2007"/>
            <a:stretch>
              <a:fillRect/>
            </a:stretch>
          </p:blipFill>
          <p:spPr bwMode="auto">
            <a:xfrm>
              <a:off x="548655" y="1341625"/>
              <a:ext cx="8028777" cy="4928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 spcCol="182880">
            <a:normAutofit fontScale="70000" lnSpcReduction="20000"/>
          </a:bodyPr>
          <a:lstStyle/>
          <a:p>
            <a:r>
              <a:rPr lang="en-US" dirty="0" smtClean="0"/>
              <a:t>returns and values</a:t>
            </a:r>
          </a:p>
          <a:p>
            <a:r>
              <a:rPr lang="en-US" dirty="0" smtClean="0"/>
              <a:t>expected cash flows (numerators)</a:t>
            </a:r>
          </a:p>
          <a:p>
            <a:r>
              <a:rPr lang="en-US" dirty="0" smtClean="0"/>
              <a:t>Greater Fool Theory</a:t>
            </a:r>
          </a:p>
          <a:p>
            <a:r>
              <a:rPr lang="en-US" dirty="0" smtClean="0"/>
              <a:t>discounted cash flow (</a:t>
            </a:r>
            <a:r>
              <a:rPr lang="en-US" dirty="0" err="1" smtClean="0"/>
              <a:t>DCF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opportunity cost of capital (OCC)</a:t>
            </a:r>
          </a:p>
          <a:p>
            <a:r>
              <a:rPr lang="en-US" dirty="0" smtClean="0"/>
              <a:t>going-in </a:t>
            </a:r>
            <a:r>
              <a:rPr lang="en-US" dirty="0" err="1" smtClean="0"/>
              <a:t>IRR</a:t>
            </a:r>
            <a:endParaRPr lang="en-US" dirty="0" smtClean="0"/>
          </a:p>
          <a:p>
            <a:r>
              <a:rPr lang="en-US" dirty="0" err="1" smtClean="0"/>
              <a:t>intralease</a:t>
            </a:r>
            <a:r>
              <a:rPr lang="en-US" dirty="0" smtClean="0"/>
              <a:t> discount rate</a:t>
            </a:r>
          </a:p>
          <a:p>
            <a:r>
              <a:rPr lang="en-US" dirty="0" err="1" smtClean="0"/>
              <a:t>interlease</a:t>
            </a:r>
            <a:r>
              <a:rPr lang="en-US" dirty="0" smtClean="0"/>
              <a:t> discount rate</a:t>
            </a:r>
          </a:p>
          <a:p>
            <a:r>
              <a:rPr lang="en-US" dirty="0" smtClean="0"/>
              <a:t>reversion cash flow</a:t>
            </a:r>
          </a:p>
          <a:p>
            <a:r>
              <a:rPr lang="en-US" dirty="0" smtClean="0"/>
              <a:t>expected returns (denominators)</a:t>
            </a:r>
          </a:p>
          <a:p>
            <a:r>
              <a:rPr lang="en-US" dirty="0" smtClean="0"/>
              <a:t>blended </a:t>
            </a:r>
            <a:r>
              <a:rPr lang="en-US" dirty="0" err="1" smtClean="0"/>
              <a:t>IRR</a:t>
            </a:r>
            <a:endParaRPr lang="en-US" dirty="0" smtClean="0"/>
          </a:p>
          <a:p>
            <a:r>
              <a:rPr lang="en-US" dirty="0" smtClean="0"/>
              <a:t>unbundled cash flows</a:t>
            </a:r>
          </a:p>
          <a:p>
            <a:r>
              <a:rPr lang="en-US" dirty="0" smtClean="0"/>
              <a:t>direct capitalization</a:t>
            </a:r>
          </a:p>
          <a:p>
            <a:r>
              <a:rPr lang="en-US" dirty="0" smtClean="0"/>
              <a:t>gross income multiplier (</a:t>
            </a:r>
            <a:r>
              <a:rPr lang="en-US" dirty="0" err="1" smtClean="0"/>
              <a:t>GIM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ratio valuation</a:t>
            </a:r>
          </a:p>
          <a:p>
            <a:r>
              <a:rPr lang="en-US" dirty="0" smtClean="0"/>
              <a:t>empirical cap rates</a:t>
            </a:r>
          </a:p>
          <a:p>
            <a:r>
              <a:rPr lang="en-US" dirty="0" smtClean="0"/>
              <a:t>GIGO</a:t>
            </a:r>
          </a:p>
          <a:p>
            <a:r>
              <a:rPr lang="en-US" dirty="0" smtClean="0"/>
              <a:t>discount rate</a:t>
            </a:r>
          </a:p>
          <a:p>
            <a:r>
              <a:rPr lang="en-US" dirty="0" smtClean="0"/>
              <a:t>net present value (</a:t>
            </a:r>
            <a:r>
              <a:rPr lang="en-US" dirty="0" err="1" smtClean="0"/>
              <a:t>NPV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wealth maximization</a:t>
            </a:r>
          </a:p>
          <a:p>
            <a:r>
              <a:rPr lang="en-US" dirty="0" smtClean="0"/>
              <a:t>market value</a:t>
            </a:r>
          </a:p>
          <a:p>
            <a:r>
              <a:rPr lang="en-US" dirty="0" smtClean="0"/>
              <a:t>hurdle rate</a:t>
            </a:r>
          </a:p>
          <a:p>
            <a:r>
              <a:rPr lang="en-US" dirty="0" smtClean="0"/>
              <a:t>performance attribution</a:t>
            </a:r>
          </a:p>
          <a:p>
            <a:r>
              <a:rPr lang="en-US" dirty="0" smtClean="0"/>
              <a:t>initial yield component (</a:t>
            </a:r>
            <a:r>
              <a:rPr lang="en-US" dirty="0" err="1" smtClean="0"/>
              <a:t>IY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cash flow change return component (CFC)</a:t>
            </a:r>
          </a:p>
          <a:p>
            <a:r>
              <a:rPr lang="en-US" dirty="0" smtClean="0"/>
              <a:t>yield-change component (</a:t>
            </a:r>
            <a:r>
              <a:rPr lang="en-US" dirty="0" err="1" smtClean="0"/>
              <a:t>YC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The relationship between investor return expectations and asset prices.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DCF</a:t>
            </a:r>
            <a:r>
              <a:rPr lang="en-US" dirty="0" smtClean="0"/>
              <a:t> valuation procedure and how to use it.</a:t>
            </a:r>
          </a:p>
          <a:p>
            <a:r>
              <a:rPr lang="en-US" dirty="0" smtClean="0"/>
              <a:t>The relationship between </a:t>
            </a:r>
            <a:r>
              <a:rPr lang="en-US" dirty="0" err="1" smtClean="0"/>
              <a:t>DCF</a:t>
            </a:r>
            <a:r>
              <a:rPr lang="en-US" dirty="0" smtClean="0"/>
              <a:t> and ratio shortcut procedures such as direct capitalization.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NPV</a:t>
            </a:r>
            <a:r>
              <a:rPr lang="en-US" dirty="0" smtClean="0"/>
              <a:t> investment decision rule (including the hurdle rate).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10.1</a:t>
            </a:r>
            <a:r>
              <a:rPr lang="en-US" dirty="0" smtClean="0"/>
              <a:t> Relation Between Return Expectations and Property Values in the Asset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10.2</a:t>
            </a:r>
            <a:r>
              <a:rPr lang="en-US" dirty="0" smtClean="0"/>
              <a:t> Discounted Cash Flow Valuation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10.2.1</a:t>
            </a:r>
            <a:r>
              <a:rPr lang="en-US" dirty="0" smtClean="0"/>
              <a:t> Match the Discount Rate to the Risk: </a:t>
            </a:r>
            <a:r>
              <a:rPr lang="en-US" dirty="0" err="1" smtClean="0"/>
              <a:t>Intralease</a:t>
            </a:r>
            <a:r>
              <a:rPr lang="en-US" dirty="0" smtClean="0"/>
              <a:t> and </a:t>
            </a:r>
            <a:r>
              <a:rPr lang="en-US" dirty="0" err="1" smtClean="0"/>
              <a:t>Interlease</a:t>
            </a:r>
            <a:r>
              <a:rPr lang="en-US" dirty="0" smtClean="0"/>
              <a:t> Discount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10-1 </a:t>
            </a:r>
            <a:r>
              <a:rPr lang="en-US" dirty="0" smtClean="0"/>
              <a:t>Hypothetical Office Building Net Cash Flows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3121025"/>
            <a:ext cx="83439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10.2.2</a:t>
            </a:r>
            <a:r>
              <a:rPr lang="en-US" dirty="0" smtClean="0"/>
              <a:t> Blended </a:t>
            </a:r>
            <a:r>
              <a:rPr lang="en-US" dirty="0" err="1" smtClean="0"/>
              <a:t>IRR</a:t>
            </a:r>
            <a:r>
              <a:rPr lang="en-US" dirty="0" smtClean="0"/>
              <a:t>: A Single Discount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10.2.3</a:t>
            </a:r>
            <a:r>
              <a:rPr lang="en-US" dirty="0" smtClean="0"/>
              <a:t> Unbundling Cash Flows: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414</Words>
  <Application>Microsoft Office PowerPoint</Application>
  <PresentationFormat>On-screen Show (4:3)</PresentationFormat>
  <Paragraphs>108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Chapter 10</vt:lpstr>
      <vt:lpstr>CHAPTER OUTLINE</vt:lpstr>
      <vt:lpstr>LEARNING OBJECTIVES</vt:lpstr>
      <vt:lpstr>10.1 Relation Between Return Expectations and Property Values in the Asset Market</vt:lpstr>
      <vt:lpstr>10.2 Discounted Cash Flow Valuation Procedure</vt:lpstr>
      <vt:lpstr>10.2.1 Match the Discount Rate to the Risk: Intralease and Interlease Discount Rates</vt:lpstr>
      <vt:lpstr>EXHIBIT 10-1 Hypothetical Office Building Net Cash Flows</vt:lpstr>
      <vt:lpstr>10.2.2 Blended IRR: A Single Discount Rate</vt:lpstr>
      <vt:lpstr>10.2.3 Unbundling Cash Flows: An Example</vt:lpstr>
      <vt:lpstr>10.3 Ratio Valuation Procedures: Direct Capitalization and GIM as Shortcuts</vt:lpstr>
      <vt:lpstr>10.3.1 Relationship of the Cap Rate to the Total Return</vt:lpstr>
      <vt:lpstr>EXHIBIT 10-2 Annual Net Cash Flow Projections for Two Identical-Risk Buildings ($ millions)</vt:lpstr>
      <vt:lpstr>10.3.2 Empirical Cap Rates and Market Values</vt:lpstr>
      <vt:lpstr>10.4 Typical Mistakes in DCF Application to Commercial Property</vt:lpstr>
      <vt:lpstr>10.4.1 If Your Case Lacks Merit, Dazzle Them with Numbers</vt:lpstr>
      <vt:lpstr>10.4.2 Excessive Laziness</vt:lpstr>
      <vt:lpstr>10.4.3 Watch Out for the Cycle</vt:lpstr>
      <vt:lpstr>10.5 Underwriting Haircuts</vt:lpstr>
      <vt:lpstr>10.6 Capital Budgeting and the NPV Investment Decision Rule</vt:lpstr>
      <vt:lpstr>10.6.1 NPV Rule Corollary: Zero-NPV Deals Are OK</vt:lpstr>
      <vt:lpstr>10.6.2 Choosing Among Alternative Zero-NPV Investments</vt:lpstr>
      <vt:lpstr>10.6.3 Hurdle Rate Version of the Decision Rule</vt:lpstr>
      <vt:lpstr>10.7 Chapter Summary</vt:lpstr>
      <vt:lpstr>Appendix 10A Micro-Level Investment Performance Attribution: Parsing the IRR</vt:lpstr>
      <vt:lpstr>EXHIBIT 10A-1 Example Property Investment Cash Flow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77</cp:revision>
  <dcterms:created xsi:type="dcterms:W3CDTF">2013-02-04T22:06:42Z</dcterms:created>
  <dcterms:modified xsi:type="dcterms:W3CDTF">2013-02-20T23:13:44Z</dcterms:modified>
</cp:coreProperties>
</file>