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47"/>
  </p:notesMasterIdLst>
  <p:sldIdLst>
    <p:sldId id="308" r:id="rId2"/>
    <p:sldId id="354" r:id="rId3"/>
    <p:sldId id="310" r:id="rId4"/>
    <p:sldId id="311" r:id="rId5"/>
    <p:sldId id="355" r:id="rId6"/>
    <p:sldId id="312" r:id="rId7"/>
    <p:sldId id="313" r:id="rId8"/>
    <p:sldId id="314" r:id="rId9"/>
    <p:sldId id="315" r:id="rId10"/>
    <p:sldId id="316" r:id="rId11"/>
    <p:sldId id="317" r:id="rId12"/>
    <p:sldId id="318" r:id="rId13"/>
    <p:sldId id="319" r:id="rId14"/>
    <p:sldId id="320" r:id="rId15"/>
    <p:sldId id="321" r:id="rId16"/>
    <p:sldId id="323" r:id="rId17"/>
    <p:sldId id="324" r:id="rId18"/>
    <p:sldId id="325" r:id="rId19"/>
    <p:sldId id="326" r:id="rId20"/>
    <p:sldId id="327" r:id="rId21"/>
    <p:sldId id="329" r:id="rId22"/>
    <p:sldId id="330" r:id="rId23"/>
    <p:sldId id="331" r:id="rId24"/>
    <p:sldId id="332" r:id="rId25"/>
    <p:sldId id="333" r:id="rId26"/>
    <p:sldId id="334" r:id="rId27"/>
    <p:sldId id="335" r:id="rId28"/>
    <p:sldId id="336" r:id="rId29"/>
    <p:sldId id="337" r:id="rId30"/>
    <p:sldId id="338" r:id="rId31"/>
    <p:sldId id="339" r:id="rId32"/>
    <p:sldId id="340" r:id="rId33"/>
    <p:sldId id="341" r:id="rId34"/>
    <p:sldId id="342" r:id="rId35"/>
    <p:sldId id="343" r:id="rId36"/>
    <p:sldId id="344" r:id="rId37"/>
    <p:sldId id="345" r:id="rId38"/>
    <p:sldId id="346" r:id="rId39"/>
    <p:sldId id="347" r:id="rId40"/>
    <p:sldId id="348" r:id="rId41"/>
    <p:sldId id="349" r:id="rId42"/>
    <p:sldId id="350" r:id="rId43"/>
    <p:sldId id="351" r:id="rId44"/>
    <p:sldId id="352" r:id="rId45"/>
    <p:sldId id="353" r:id="rId46"/>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CCFFFF"/>
    <a:srgbClr val="FF5050"/>
    <a:srgbClr val="FF7C80"/>
    <a:srgbClr val="0000FF"/>
    <a:srgbClr val="CC0099"/>
    <a:srgbClr val="FF0000"/>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3407" autoAdjust="0"/>
  </p:normalViewPr>
  <p:slideViewPr>
    <p:cSldViewPr>
      <p:cViewPr varScale="1">
        <p:scale>
          <a:sx n="77" d="100"/>
          <a:sy n="77" d="100"/>
        </p:scale>
        <p:origin x="-1502"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image" Target="../media/image3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eaLnBrk="1" hangingPunct="1">
              <a:defRPr sz="1300" smtClean="0">
                <a:latin typeface="Times New Roman" panose="02020603050405020304" pitchFamily="18" charset="0"/>
              </a:defRPr>
            </a:lvl1pPr>
          </a:lstStyle>
          <a:p>
            <a:pPr>
              <a:defRPr/>
            </a:pPr>
            <a:endParaRPr lang="en-US"/>
          </a:p>
        </p:txBody>
      </p:sp>
      <p:sp>
        <p:nvSpPr>
          <p:cNvPr id="86019" name="Rectangle 3"/>
          <p:cNvSpPr>
            <a:spLocks noGrp="1" noChangeArrowheads="1"/>
          </p:cNvSpPr>
          <p:nvPr>
            <p:ph type="dt" idx="1"/>
          </p:nvPr>
        </p:nvSpPr>
        <p:spPr bwMode="auto">
          <a:xfrm>
            <a:off x="4143375" y="0"/>
            <a:ext cx="3170238" cy="479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defTabSz="966788" eaLnBrk="1" hangingPunct="1">
              <a:defRPr sz="1300" smtClean="0">
                <a:latin typeface="Times New Roman" panose="02020603050405020304" pitchFamily="18" charset="0"/>
              </a:defRPr>
            </a:lvl1pPr>
          </a:lstStyle>
          <a:p>
            <a:pPr>
              <a:defRPr/>
            </a:pPr>
            <a:endParaRPr lang="en-US"/>
          </a:p>
        </p:txBody>
      </p:sp>
      <p:sp>
        <p:nvSpPr>
          <p:cNvPr id="2052" name="Rectangle 4"/>
          <p:cNvSpPr>
            <a:spLocks noRo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86021" name="Rectangle 5"/>
          <p:cNvSpPr>
            <a:spLocks noGrp="1" noChangeArrowheads="1"/>
          </p:cNvSpPr>
          <p:nvPr>
            <p:ph type="body" sz="quarter" idx="3"/>
          </p:nvPr>
        </p:nvSpPr>
        <p:spPr bwMode="auto">
          <a:xfrm>
            <a:off x="731838" y="4560888"/>
            <a:ext cx="5851525" cy="43195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6022" name="Rectangle 6"/>
          <p:cNvSpPr>
            <a:spLocks noGrp="1" noChangeArrowheads="1"/>
          </p:cNvSpPr>
          <p:nvPr>
            <p:ph type="ftr" sz="quarter" idx="4"/>
          </p:nvPr>
        </p:nvSpPr>
        <p:spPr bwMode="auto">
          <a:xfrm>
            <a:off x="0" y="9120188"/>
            <a:ext cx="3170238" cy="479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eaLnBrk="1" hangingPunct="1">
              <a:defRPr sz="1300" smtClean="0">
                <a:latin typeface="Times New Roman" panose="02020603050405020304" pitchFamily="18" charset="0"/>
              </a:defRPr>
            </a:lvl1pPr>
          </a:lstStyle>
          <a:p>
            <a:pPr>
              <a:defRPr/>
            </a:pPr>
            <a:endParaRPr lang="en-US"/>
          </a:p>
        </p:txBody>
      </p:sp>
      <p:sp>
        <p:nvSpPr>
          <p:cNvPr id="86023" name="Rectangle 7"/>
          <p:cNvSpPr>
            <a:spLocks noGrp="1" noChangeArrowheads="1"/>
          </p:cNvSpPr>
          <p:nvPr>
            <p:ph type="sldNum" sz="quarter" idx="5"/>
          </p:nvPr>
        </p:nvSpPr>
        <p:spPr bwMode="auto">
          <a:xfrm>
            <a:off x="4143375" y="9120188"/>
            <a:ext cx="3170238" cy="479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defTabSz="966788" eaLnBrk="1" hangingPunct="1">
              <a:defRPr sz="1300">
                <a:latin typeface="Times New Roman" pitchFamily="18" charset="0"/>
              </a:defRPr>
            </a:lvl1pPr>
          </a:lstStyle>
          <a:p>
            <a:fld id="{FB65525E-6454-436F-82BE-26A8003C5087}"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miter lim="800000"/>
            <a:headEnd/>
            <a:tailEnd/>
          </a:ln>
        </p:spPr>
        <p:txBody>
          <a:bodyPr/>
          <a:lstStyle/>
          <a:p>
            <a:fld id="{68104A23-932B-44C8-972C-5078BAFC86FA}" type="slidenum">
              <a:rPr lang="en-US"/>
              <a:pPr/>
              <a:t>1</a:t>
            </a:fld>
            <a:endParaRPr 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miter lim="800000"/>
            <a:headEnd/>
            <a:tailEnd/>
          </a:ln>
        </p:spPr>
        <p:txBody>
          <a:bodyPr/>
          <a:lstStyle/>
          <a:p>
            <a:fld id="{FF122E76-6983-4109-8799-B33ADD2385DC}" type="slidenum">
              <a:rPr lang="en-US"/>
              <a:pPr/>
              <a:t>14</a:t>
            </a:fld>
            <a:endParaRPr 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0D25E6B8-6BA7-4D9F-A675-F9830AB01B86}" type="slidenum">
              <a:rPr lang="en-US"/>
              <a:pPr/>
              <a:t>18</a:t>
            </a:fld>
            <a:endParaRPr lang="en-US"/>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r>
              <a:rPr lang="en-US" smtClean="0"/>
              <a:t>Lease has rent pmts in advance, but 1</a:t>
            </a:r>
            <a:r>
              <a:rPr lang="en-US" baseline="30000" smtClean="0"/>
              <a:t>st</a:t>
            </a:r>
            <a:r>
              <a:rPr lang="en-US" smtClean="0"/>
              <a:t> lease will be signed 1 yr from present.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miter lim="800000"/>
            <a:headEnd/>
            <a:tailEnd/>
          </a:ln>
        </p:spPr>
        <p:txBody>
          <a:bodyPr/>
          <a:lstStyle/>
          <a:p>
            <a:fld id="{EB5340BE-2BC4-48DD-9A6E-0D5E766A70F1}" type="slidenum">
              <a:rPr lang="en-US"/>
              <a:pPr/>
              <a:t>23</a:t>
            </a:fld>
            <a:endParaRPr lang="en-US"/>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r>
              <a:rPr lang="en-US" smtClean="0"/>
              <a:t>If releasing costs are not symmetric, then there can be a rent term structure effect, but in general this seems not to be the case.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miter lim="800000"/>
            <a:headEnd/>
            <a:tailEnd/>
          </a:ln>
        </p:spPr>
        <p:txBody>
          <a:bodyPr/>
          <a:lstStyle/>
          <a:p>
            <a:fld id="{6778B3EF-CD86-4526-9C94-1D32220421C5}" type="slidenum">
              <a:rPr lang="en-US"/>
              <a:pPr/>
              <a:t>26</a:t>
            </a:fld>
            <a:endParaRPr lang="en-US"/>
          </a:p>
        </p:txBody>
      </p:sp>
      <p:sp>
        <p:nvSpPr>
          <p:cNvPr id="33795" name="Rectangle 2"/>
          <p:cNvSpPr>
            <a:spLocks noRo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r>
              <a:rPr lang="en-US" smtClean="0"/>
              <a:t>Can also be served by a landlord cancellation option in lease, allowing LL to cancel tenant’s lease.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miter lim="800000"/>
            <a:headEnd/>
            <a:tailEnd/>
          </a:ln>
        </p:spPr>
        <p:txBody>
          <a:bodyPr/>
          <a:lstStyle/>
          <a:p>
            <a:fld id="{0A28F452-09FF-4BB7-B4C3-4FB635C0085C}" type="slidenum">
              <a:rPr lang="en-US"/>
              <a:pPr/>
              <a:t>30</a:t>
            </a:fld>
            <a:endParaRPr lang="en-US"/>
          </a:p>
        </p:txBody>
      </p:sp>
      <p:sp>
        <p:nvSpPr>
          <p:cNvPr id="38915" name="Rectangle 2"/>
          <p:cNvSpPr>
            <a:spLocks noRo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marL="228600" indent="-228600" eaLnBrk="1" hangingPunct="1"/>
            <a:r>
              <a:rPr lang="en-US" dirty="0" smtClean="0"/>
              <a:t>In (1), </a:t>
            </a:r>
          </a:p>
          <a:p>
            <a:pPr marL="228600" indent="-228600" eaLnBrk="1" hangingPunct="1"/>
            <a:r>
              <a:rPr lang="en-US" dirty="0" smtClean="0"/>
              <a:t>Re-leasing risk declining term structure of rents is analogous to “preferred habitat” model of bond yield curve (why upward-sloping, borrowers prefer LT debt &amp; lenders prefer ST loans, to preserve flexibility in context of interest rate risk and refinancing costs).</a:t>
            </a:r>
          </a:p>
          <a:p>
            <a:pPr marL="228600" indent="-228600" eaLnBrk="1" hangingPunct="1"/>
            <a:r>
              <a:rPr lang="en-US" dirty="0" smtClean="0"/>
              <a:t>Relation to expectations about future rental </a:t>
            </a:r>
            <a:r>
              <a:rPr lang="en-US" dirty="0" err="1" smtClean="0"/>
              <a:t>mkt</a:t>
            </a:r>
            <a:r>
              <a:rPr lang="en-US" dirty="0" smtClean="0"/>
              <a:t> spot rent is analogous to “expectations theory” of bond yield curve, in which LT interest rates reflect expectation of likely future short-term interest rates (reinvestment opportunity cost).</a:t>
            </a:r>
          </a:p>
          <a:p>
            <a:pPr marL="228600" indent="-228600"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miter lim="800000"/>
            <a:headEnd/>
            <a:tailEnd/>
          </a:ln>
        </p:spPr>
        <p:txBody>
          <a:bodyPr/>
          <a:lstStyle/>
          <a:p>
            <a:fld id="{38BDC0A5-F442-493F-BBA4-CC9192331599}" type="slidenum">
              <a:rPr lang="en-US"/>
              <a:pPr/>
              <a:t>33</a:t>
            </a:fld>
            <a:endParaRPr lang="en-US"/>
          </a:p>
        </p:txBody>
      </p:sp>
      <p:sp>
        <p:nvSpPr>
          <p:cNvPr id="43011" name="Rectangle 2"/>
          <p:cNvSpPr>
            <a:spLocks noRo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r>
              <a:rPr lang="en-US" smtClean="0"/>
              <a:t>Anchor tenants in retail centers often are required to sign “operating covenants” that require them to operate the store (they can’t “go dark”). This is like the opposite of an option for the tenant, that is, they give up a right and the flexibility that right confers that normally any tenant has (to vacate the space while still paying rent). Some anchor leases do not include the operating covenant, hence do not remove the “go dark” ability. The operating covenant should reduce the rent in the lease, cet.par.</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miter lim="800000"/>
            <a:headEnd/>
            <a:tailEnd/>
          </a:ln>
        </p:spPr>
        <p:txBody>
          <a:bodyPr/>
          <a:lstStyle/>
          <a:p>
            <a:fld id="{E46CA6C4-C4D7-43FE-BA1F-70F9CF2E8E62}" type="slidenum">
              <a:rPr lang="en-US"/>
              <a:pPr/>
              <a:t>45</a:t>
            </a:fld>
            <a:endParaRPr lang="en-US"/>
          </a:p>
        </p:txBody>
      </p:sp>
      <p:sp>
        <p:nvSpPr>
          <p:cNvPr id="56323" name="Rectangle 2"/>
          <p:cNvSpPr>
            <a:spLocks noRo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r>
              <a:rPr lang="en-US" smtClean="0"/>
              <a:t>CAVEAT: This is an “operations research” or “decision science” model, not an “economic” model. In particular, there is no consideration of EQUILIBRIUM in the rental market. What happens to all those tenants who don’t get served below the LL’s optimal asking rent? Presumably tenants are also doing an optimal search from their side of the market. Why then, in equilibrium, would the mean of the tenant reservation rent probability distribution differ from the mean of the LL reservation rent probability distribution? </a:t>
            </a:r>
            <a:r>
              <a:rPr lang="en-US" smtClean="0">
                <a:sym typeface="Wingdings" pitchFamily="2" charset="2"/>
              </a:rPr>
              <a:t> There is a market rent that both sides must expect to rent at, but which can only be observed with “noise”, hence some deals get done above and below the “true” market rent.</a:t>
            </a: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6" name="Rectangle 6"/>
          <p:cNvSpPr>
            <a:spLocks noGrp="1" noChangeArrowheads="1"/>
          </p:cNvSpPr>
          <p:nvPr>
            <p:ph type="sldNum" sz="quarter" idx="12"/>
          </p:nvPr>
        </p:nvSpPr>
        <p:spPr>
          <a:ln/>
        </p:spPr>
        <p:txBody>
          <a:bodyPr/>
          <a:lstStyle>
            <a:lvl1pPr>
              <a:defRPr/>
            </a:lvl1pPr>
          </a:lstStyle>
          <a:p>
            <a:fld id="{0FAD2066-DE6A-4DCF-9018-3EE85574481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6" name="Rectangle 6"/>
          <p:cNvSpPr>
            <a:spLocks noGrp="1" noChangeArrowheads="1"/>
          </p:cNvSpPr>
          <p:nvPr>
            <p:ph type="sldNum" sz="quarter" idx="12"/>
          </p:nvPr>
        </p:nvSpPr>
        <p:spPr>
          <a:ln/>
        </p:spPr>
        <p:txBody>
          <a:bodyPr/>
          <a:lstStyle>
            <a:lvl1pPr>
              <a:defRPr/>
            </a:lvl1pPr>
          </a:lstStyle>
          <a:p>
            <a:fld id="{5ABDC45C-FD13-42D7-B720-4A64321A145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6" name="Rectangle 6"/>
          <p:cNvSpPr>
            <a:spLocks noGrp="1" noChangeArrowheads="1"/>
          </p:cNvSpPr>
          <p:nvPr>
            <p:ph type="sldNum" sz="quarter" idx="12"/>
          </p:nvPr>
        </p:nvSpPr>
        <p:spPr>
          <a:ln/>
        </p:spPr>
        <p:txBody>
          <a:bodyPr/>
          <a:lstStyle>
            <a:lvl1pPr>
              <a:defRPr/>
            </a:lvl1pPr>
          </a:lstStyle>
          <a:p>
            <a:fld id="{5FEFC5EA-4A4C-4D1A-9E07-75DE1F1405F6}"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5" name="Rectangle 6"/>
          <p:cNvSpPr>
            <a:spLocks noGrp="1" noChangeArrowheads="1"/>
          </p:cNvSpPr>
          <p:nvPr>
            <p:ph type="sldNum" sz="quarter" idx="12"/>
          </p:nvPr>
        </p:nvSpPr>
        <p:spPr>
          <a:ln/>
        </p:spPr>
        <p:txBody>
          <a:bodyPr/>
          <a:lstStyle>
            <a:lvl1pPr>
              <a:defRPr/>
            </a:lvl1pPr>
          </a:lstStyle>
          <a:p>
            <a:fld id="{69412D24-2FFC-49CC-A27F-A3C4248EE51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6" name="Rectangle 6"/>
          <p:cNvSpPr>
            <a:spLocks noGrp="1" noChangeArrowheads="1"/>
          </p:cNvSpPr>
          <p:nvPr>
            <p:ph type="sldNum" sz="quarter" idx="12"/>
          </p:nvPr>
        </p:nvSpPr>
        <p:spPr>
          <a:ln/>
        </p:spPr>
        <p:txBody>
          <a:bodyPr/>
          <a:lstStyle>
            <a:lvl1pPr>
              <a:defRPr/>
            </a:lvl1pPr>
          </a:lstStyle>
          <a:p>
            <a:fld id="{E750975A-1BC8-412E-AC17-2A490E04680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6" name="Rectangle 6"/>
          <p:cNvSpPr>
            <a:spLocks noGrp="1" noChangeArrowheads="1"/>
          </p:cNvSpPr>
          <p:nvPr>
            <p:ph type="sldNum" sz="quarter" idx="12"/>
          </p:nvPr>
        </p:nvSpPr>
        <p:spPr>
          <a:ln/>
        </p:spPr>
        <p:txBody>
          <a:bodyPr/>
          <a:lstStyle>
            <a:lvl1pPr>
              <a:defRPr/>
            </a:lvl1pPr>
          </a:lstStyle>
          <a:p>
            <a:fld id="{B8F2D40A-1FA4-460A-B73C-DC257EC1604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7" name="Rectangle 6"/>
          <p:cNvSpPr>
            <a:spLocks noGrp="1" noChangeArrowheads="1"/>
          </p:cNvSpPr>
          <p:nvPr>
            <p:ph type="sldNum" sz="quarter" idx="12"/>
          </p:nvPr>
        </p:nvSpPr>
        <p:spPr>
          <a:ln/>
        </p:spPr>
        <p:txBody>
          <a:bodyPr/>
          <a:lstStyle>
            <a:lvl1pPr>
              <a:defRPr/>
            </a:lvl1pPr>
          </a:lstStyle>
          <a:p>
            <a:fld id="{53FC9622-FE0A-4D79-AFE3-0B58A4679FCC}"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9" name="Rectangle 6"/>
          <p:cNvSpPr>
            <a:spLocks noGrp="1" noChangeArrowheads="1"/>
          </p:cNvSpPr>
          <p:nvPr>
            <p:ph type="sldNum" sz="quarter" idx="12"/>
          </p:nvPr>
        </p:nvSpPr>
        <p:spPr>
          <a:ln/>
        </p:spPr>
        <p:txBody>
          <a:bodyPr/>
          <a:lstStyle>
            <a:lvl1pPr>
              <a:defRPr/>
            </a:lvl1pPr>
          </a:lstStyle>
          <a:p>
            <a:fld id="{386096D6-2410-498A-915E-05A6D5EDA0A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5" name="Rectangle 6"/>
          <p:cNvSpPr>
            <a:spLocks noGrp="1" noChangeArrowheads="1"/>
          </p:cNvSpPr>
          <p:nvPr>
            <p:ph type="sldNum" sz="quarter" idx="12"/>
          </p:nvPr>
        </p:nvSpPr>
        <p:spPr>
          <a:ln/>
        </p:spPr>
        <p:txBody>
          <a:bodyPr/>
          <a:lstStyle>
            <a:lvl1pPr>
              <a:defRPr/>
            </a:lvl1pPr>
          </a:lstStyle>
          <a:p>
            <a:fld id="{BCF4A6EB-AC19-49ED-B453-1255E918452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4" name="Rectangle 6"/>
          <p:cNvSpPr>
            <a:spLocks noGrp="1" noChangeArrowheads="1"/>
          </p:cNvSpPr>
          <p:nvPr>
            <p:ph type="sldNum" sz="quarter" idx="12"/>
          </p:nvPr>
        </p:nvSpPr>
        <p:spPr>
          <a:ln/>
        </p:spPr>
        <p:txBody>
          <a:bodyPr/>
          <a:lstStyle>
            <a:lvl1pPr>
              <a:defRPr/>
            </a:lvl1pPr>
          </a:lstStyle>
          <a:p>
            <a:fld id="{ED748C47-A5B4-4FE8-BA74-B1457B8941D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7" name="Rectangle 6"/>
          <p:cNvSpPr>
            <a:spLocks noGrp="1" noChangeArrowheads="1"/>
          </p:cNvSpPr>
          <p:nvPr>
            <p:ph type="sldNum" sz="quarter" idx="12"/>
          </p:nvPr>
        </p:nvSpPr>
        <p:spPr>
          <a:ln/>
        </p:spPr>
        <p:txBody>
          <a:bodyPr/>
          <a:lstStyle>
            <a:lvl1pPr>
              <a:defRPr/>
            </a:lvl1pPr>
          </a:lstStyle>
          <a:p>
            <a:fld id="{5020E4A5-7D0D-48D4-B37F-5791039B2B2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7" name="Rectangle 6"/>
          <p:cNvSpPr>
            <a:spLocks noGrp="1" noChangeArrowheads="1"/>
          </p:cNvSpPr>
          <p:nvPr>
            <p:ph type="sldNum" sz="quarter" idx="12"/>
          </p:nvPr>
        </p:nvSpPr>
        <p:spPr>
          <a:ln/>
        </p:spPr>
        <p:txBody>
          <a:bodyPr/>
          <a:lstStyle>
            <a:lvl1pPr>
              <a:defRPr/>
            </a:lvl1pPr>
          </a:lstStyle>
          <a:p>
            <a:fld id="{06DB663D-4563-4B8C-9A5B-545E0A0D32D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8597" name="Rectangle 5"/>
          <p:cNvSpPr>
            <a:spLocks noGrp="1" noChangeArrowheads="1"/>
          </p:cNvSpPr>
          <p:nvPr>
            <p:ph type="ftr" sz="quarter" idx="3"/>
          </p:nvPr>
        </p:nvSpPr>
        <p:spPr bwMode="auto">
          <a:xfrm>
            <a:off x="1828800" y="6400800"/>
            <a:ext cx="54864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smtClean="0">
                <a:latin typeface="Arial" panose="020B0604020202090204" pitchFamily="34" charset="0"/>
              </a:defRPr>
            </a:lvl1pPr>
          </a:lstStyle>
          <a:p>
            <a:pPr>
              <a:defRPr/>
            </a:pPr>
            <a:r>
              <a:rPr lang="en-US" smtClean="0"/>
              <a:t>© 2014 OnCourse Learning. All Rights Reserved.</a:t>
            </a:r>
            <a:endParaRPr lang="en-US"/>
          </a:p>
        </p:txBody>
      </p:sp>
      <p:sp>
        <p:nvSpPr>
          <p:cNvPr id="238598" name="Rectangle 6"/>
          <p:cNvSpPr>
            <a:spLocks noGrp="1" noChangeArrowheads="1"/>
          </p:cNvSpPr>
          <p:nvPr>
            <p:ph type="sldNum" sz="quarter" idx="4"/>
          </p:nvPr>
        </p:nvSpPr>
        <p:spPr bwMode="auto">
          <a:xfrm>
            <a:off x="6553200" y="64008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56833F9A-F0EB-4BC0-9DEC-CF1FC77A187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hf hd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90204" pitchFamily="34" charset="0"/>
        </a:defRPr>
      </a:lvl2pPr>
      <a:lvl3pPr algn="ctr" rtl="0" eaLnBrk="0" fontAlgn="base" hangingPunct="0">
        <a:spcBef>
          <a:spcPct val="0"/>
        </a:spcBef>
        <a:spcAft>
          <a:spcPct val="0"/>
        </a:spcAft>
        <a:defRPr sz="4400">
          <a:solidFill>
            <a:schemeClr val="tx2"/>
          </a:solidFill>
          <a:latin typeface="Arial" panose="020B0604020202090204" pitchFamily="34" charset="0"/>
        </a:defRPr>
      </a:lvl3pPr>
      <a:lvl4pPr algn="ctr" rtl="0" eaLnBrk="0" fontAlgn="base" hangingPunct="0">
        <a:spcBef>
          <a:spcPct val="0"/>
        </a:spcBef>
        <a:spcAft>
          <a:spcPct val="0"/>
        </a:spcAft>
        <a:defRPr sz="4400">
          <a:solidFill>
            <a:schemeClr val="tx2"/>
          </a:solidFill>
          <a:latin typeface="Arial" panose="020B0604020202090204" pitchFamily="34" charset="0"/>
        </a:defRPr>
      </a:lvl4pPr>
      <a:lvl5pPr algn="ctr" rtl="0" eaLnBrk="0" fontAlgn="base" hangingPunct="0">
        <a:spcBef>
          <a:spcPct val="0"/>
        </a:spcBef>
        <a:spcAft>
          <a:spcPct val="0"/>
        </a:spcAft>
        <a:defRPr sz="4400">
          <a:solidFill>
            <a:schemeClr val="tx2"/>
          </a:solidFill>
          <a:latin typeface="Arial" panose="020B0604020202090204" pitchFamily="34" charset="0"/>
        </a:defRPr>
      </a:lvl5pPr>
      <a:lvl6pPr marL="457200" algn="ctr" rtl="0" fontAlgn="base">
        <a:spcBef>
          <a:spcPct val="0"/>
        </a:spcBef>
        <a:spcAft>
          <a:spcPct val="0"/>
        </a:spcAft>
        <a:defRPr sz="4400">
          <a:solidFill>
            <a:schemeClr val="tx2"/>
          </a:solidFill>
          <a:latin typeface="Arial" panose="020B0604020202090204" pitchFamily="34" charset="0"/>
        </a:defRPr>
      </a:lvl6pPr>
      <a:lvl7pPr marL="914400" algn="ctr" rtl="0" fontAlgn="base">
        <a:spcBef>
          <a:spcPct val="0"/>
        </a:spcBef>
        <a:spcAft>
          <a:spcPct val="0"/>
        </a:spcAft>
        <a:defRPr sz="4400">
          <a:solidFill>
            <a:schemeClr val="tx2"/>
          </a:solidFill>
          <a:latin typeface="Arial" panose="020B0604020202090204" pitchFamily="34" charset="0"/>
        </a:defRPr>
      </a:lvl7pPr>
      <a:lvl8pPr marL="1371600" algn="ctr" rtl="0" fontAlgn="base">
        <a:spcBef>
          <a:spcPct val="0"/>
        </a:spcBef>
        <a:spcAft>
          <a:spcPct val="0"/>
        </a:spcAft>
        <a:defRPr sz="4400">
          <a:solidFill>
            <a:schemeClr val="tx2"/>
          </a:solidFill>
          <a:latin typeface="Arial" panose="020B0604020202090204" pitchFamily="34" charset="0"/>
        </a:defRPr>
      </a:lvl8pPr>
      <a:lvl9pPr marL="1828800" algn="ctr" rtl="0" fontAlgn="base">
        <a:spcBef>
          <a:spcPct val="0"/>
        </a:spcBef>
        <a:spcAft>
          <a:spcPct val="0"/>
        </a:spcAft>
        <a:defRPr sz="4400">
          <a:solidFill>
            <a:schemeClr val="tx2"/>
          </a:solidFill>
          <a:latin typeface="Arial" panose="020B060402020209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12.wmf"/><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41.wmf"/><Relationship Id="rId4" Type="http://schemas.openxmlformats.org/officeDocument/2006/relationships/oleObject" Target="../embeddings/Microsoft_Office_Word_97_-_2003_Document2.doc"/></Relationships>
</file>

<file path=ppt/slides/_rels/slide44.x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dirty="0">
              <a:latin typeface="Arial" charset="0"/>
            </a:endParaRPr>
          </a:p>
        </p:txBody>
      </p:sp>
      <p:sp>
        <p:nvSpPr>
          <p:cNvPr id="3075" name="Rectangle 2"/>
          <p:cNvSpPr>
            <a:spLocks noGrp="1" noChangeArrowheads="1"/>
          </p:cNvSpPr>
          <p:nvPr>
            <p:ph type="ctrTitle"/>
          </p:nvPr>
        </p:nvSpPr>
        <p:spPr>
          <a:xfrm>
            <a:off x="685800" y="838200"/>
            <a:ext cx="7772400" cy="1143000"/>
          </a:xfrm>
        </p:spPr>
        <p:txBody>
          <a:bodyPr anchor="ctr"/>
          <a:lstStyle/>
          <a:p>
            <a:pPr eaLnBrk="1" hangingPunct="1"/>
            <a:r>
              <a:rPr lang="en-US" sz="4400" dirty="0" smtClean="0"/>
              <a:t>Chapter </a:t>
            </a:r>
            <a:r>
              <a:rPr lang="en-US" sz="4400" dirty="0" smtClean="0"/>
              <a:t>30</a:t>
            </a:r>
            <a:endParaRPr lang="en-US" sz="4400" dirty="0" smtClean="0"/>
          </a:p>
        </p:txBody>
      </p:sp>
      <p:sp>
        <p:nvSpPr>
          <p:cNvPr id="3076" name="Rectangle 3"/>
          <p:cNvSpPr>
            <a:spLocks noChangeArrowheads="1"/>
          </p:cNvSpPr>
          <p:nvPr/>
        </p:nvSpPr>
        <p:spPr bwMode="auto">
          <a:xfrm>
            <a:off x="685800" y="2209800"/>
            <a:ext cx="7772400" cy="1143000"/>
          </a:xfrm>
          <a:prstGeom prst="rect">
            <a:avLst/>
          </a:prstGeom>
          <a:noFill/>
          <a:ln w="9525">
            <a:noFill/>
            <a:miter lim="800000"/>
            <a:headEnd/>
            <a:tailEnd/>
          </a:ln>
          <a:effectLst/>
        </p:spPr>
        <p:txBody>
          <a:bodyPr lIns="92075" tIns="46038" rIns="92075" bIns="46038" anchor="ctr"/>
          <a:lstStyle/>
          <a:p>
            <a:pPr algn="ctr" eaLnBrk="1" hangingPunct="1"/>
            <a:r>
              <a:rPr lang="en-US" sz="3200" b="1" dirty="0">
                <a:solidFill>
                  <a:schemeClr val="tx2"/>
                </a:solidFill>
              </a:rPr>
              <a:t>LEASES &amp; LEASING </a:t>
            </a:r>
            <a:r>
              <a:rPr lang="en-US" sz="3200" b="1" dirty="0" smtClean="0">
                <a:solidFill>
                  <a:schemeClr val="tx2"/>
                </a:solidFill>
              </a:rPr>
              <a:t>STRATEGY</a:t>
            </a:r>
            <a:r>
              <a:rPr lang="en-US" sz="4400" dirty="0" smtClean="0">
                <a:solidFill>
                  <a:schemeClr val="tx2"/>
                </a:solidFill>
              </a:rPr>
              <a:t> </a:t>
            </a:r>
            <a:endParaRPr lang="en-US" sz="4400" dirty="0">
              <a:solidFill>
                <a:schemeClr val="tx2"/>
              </a:solidFill>
            </a:endParaRPr>
          </a:p>
        </p:txBody>
      </p:sp>
      <p:sp>
        <p:nvSpPr>
          <p:cNvPr id="5" name="Slide Number Placeholder 4"/>
          <p:cNvSpPr>
            <a:spLocks noGrp="1"/>
          </p:cNvSpPr>
          <p:nvPr>
            <p:ph type="sldNum" sz="quarter" idx="12"/>
          </p:nvPr>
        </p:nvSpPr>
        <p:spPr/>
        <p:txBody>
          <a:bodyPr/>
          <a:lstStyle/>
          <a:p>
            <a:fld id="{0FAD2066-DE6A-4DCF-9018-3EE855744819}"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pic>
        <p:nvPicPr>
          <p:cNvPr id="13315" name="Picture 4"/>
          <p:cNvPicPr>
            <a:picLocks noChangeAspect="1" noChangeArrowheads="1"/>
          </p:cNvPicPr>
          <p:nvPr/>
        </p:nvPicPr>
        <p:blipFill>
          <a:blip r:embed="rId2" cstate="print"/>
          <a:srcRect/>
          <a:stretch>
            <a:fillRect/>
          </a:stretch>
        </p:blipFill>
        <p:spPr bwMode="auto">
          <a:xfrm>
            <a:off x="1140714" y="187326"/>
            <a:ext cx="6862572" cy="6067044"/>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ED748C47-A5B4-4FE8-BA74-B1457B8941D4}"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pic>
        <p:nvPicPr>
          <p:cNvPr id="14339" name="Picture 4"/>
          <p:cNvPicPr>
            <a:picLocks noChangeAspect="1" noChangeArrowheads="1"/>
          </p:cNvPicPr>
          <p:nvPr/>
        </p:nvPicPr>
        <p:blipFill>
          <a:blip r:embed="rId2" cstate="print"/>
          <a:srcRect/>
          <a:stretch>
            <a:fillRect/>
          </a:stretch>
        </p:blipFill>
        <p:spPr bwMode="auto">
          <a:xfrm>
            <a:off x="838200" y="312738"/>
            <a:ext cx="7391400" cy="6169025"/>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ED748C47-A5B4-4FE8-BA74-B1457B8941D4}"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pic>
        <p:nvPicPr>
          <p:cNvPr id="15363" name="Picture 5"/>
          <p:cNvPicPr>
            <a:picLocks noChangeAspect="1" noChangeArrowheads="1"/>
          </p:cNvPicPr>
          <p:nvPr/>
        </p:nvPicPr>
        <p:blipFill>
          <a:blip r:embed="rId3" cstate="print"/>
          <a:srcRect/>
          <a:stretch>
            <a:fillRect/>
          </a:stretch>
        </p:blipFill>
        <p:spPr bwMode="auto">
          <a:xfrm>
            <a:off x="533400" y="304800"/>
            <a:ext cx="7391400" cy="1258888"/>
          </a:xfrm>
          <a:prstGeom prst="rect">
            <a:avLst/>
          </a:prstGeom>
          <a:noFill/>
          <a:ln w="9525">
            <a:noFill/>
            <a:miter lim="800000"/>
            <a:headEnd/>
            <a:tailEnd/>
          </a:ln>
          <a:effectLst/>
        </p:spPr>
      </p:pic>
      <p:graphicFrame>
        <p:nvGraphicFramePr>
          <p:cNvPr id="15364" name="Object 6"/>
          <p:cNvGraphicFramePr>
            <a:graphicFrameLocks noChangeAspect="1"/>
          </p:cNvGraphicFramePr>
          <p:nvPr/>
        </p:nvGraphicFramePr>
        <p:xfrm>
          <a:off x="2133600" y="1447800"/>
          <a:ext cx="5638800" cy="542925"/>
        </p:xfrm>
        <a:graphic>
          <a:graphicData uri="http://schemas.openxmlformats.org/presentationml/2006/ole">
            <p:oleObj spid="_x0000_s15364" name="Equation" r:id="rId4" imgW="4089400" imgH="393700" progId="Equation.3">
              <p:embed/>
            </p:oleObj>
          </a:graphicData>
        </a:graphic>
      </p:graphicFrame>
      <p:pic>
        <p:nvPicPr>
          <p:cNvPr id="15365" name="Picture 7"/>
          <p:cNvPicPr>
            <a:picLocks noChangeAspect="1" noChangeArrowheads="1"/>
          </p:cNvPicPr>
          <p:nvPr/>
        </p:nvPicPr>
        <p:blipFill>
          <a:blip r:embed="rId5" cstate="print"/>
          <a:srcRect/>
          <a:stretch>
            <a:fillRect/>
          </a:stretch>
        </p:blipFill>
        <p:spPr bwMode="auto">
          <a:xfrm>
            <a:off x="533400" y="2124075"/>
            <a:ext cx="7239000" cy="4068763"/>
          </a:xfrm>
          <a:prstGeom prst="rect">
            <a:avLst/>
          </a:prstGeom>
          <a:noFill/>
          <a:ln w="9525">
            <a:noFill/>
            <a:miter lim="800000"/>
            <a:headEnd/>
            <a:tailEnd/>
          </a:ln>
          <a:effectLst/>
        </p:spPr>
      </p:pic>
      <p:sp>
        <p:nvSpPr>
          <p:cNvPr id="6" name="Slide Number Placeholder 5"/>
          <p:cNvSpPr>
            <a:spLocks noGrp="1"/>
          </p:cNvSpPr>
          <p:nvPr>
            <p:ph type="sldNum" sz="quarter" idx="12"/>
          </p:nvPr>
        </p:nvSpPr>
        <p:spPr/>
        <p:txBody>
          <a:bodyPr/>
          <a:lstStyle/>
          <a:p>
            <a:fld id="{ED748C47-A5B4-4FE8-BA74-B1457B8941D4}"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pic>
        <p:nvPicPr>
          <p:cNvPr id="16387" name="Picture 5"/>
          <p:cNvPicPr>
            <a:picLocks noChangeAspect="1" noChangeArrowheads="1"/>
          </p:cNvPicPr>
          <p:nvPr/>
        </p:nvPicPr>
        <p:blipFill>
          <a:blip r:embed="rId2" cstate="print"/>
          <a:srcRect/>
          <a:stretch>
            <a:fillRect/>
          </a:stretch>
        </p:blipFill>
        <p:spPr bwMode="auto">
          <a:xfrm>
            <a:off x="762000" y="346075"/>
            <a:ext cx="7543800" cy="6103938"/>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ED748C47-A5B4-4FE8-BA74-B1457B8941D4}"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pic>
        <p:nvPicPr>
          <p:cNvPr id="17411" name="Picture 4"/>
          <p:cNvPicPr>
            <a:picLocks noChangeAspect="1" noChangeArrowheads="1"/>
          </p:cNvPicPr>
          <p:nvPr/>
        </p:nvPicPr>
        <p:blipFill>
          <a:blip r:embed="rId3" cstate="print"/>
          <a:srcRect/>
          <a:stretch>
            <a:fillRect/>
          </a:stretch>
        </p:blipFill>
        <p:spPr bwMode="auto">
          <a:xfrm>
            <a:off x="457200" y="1219200"/>
            <a:ext cx="8001000" cy="2725738"/>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ED748C47-A5B4-4FE8-BA74-B1457B8941D4}"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sp>
        <p:nvSpPr>
          <p:cNvPr id="19459" name="Rectangle 4"/>
          <p:cNvSpPr>
            <a:spLocks noChangeArrowheads="1"/>
          </p:cNvSpPr>
          <p:nvPr/>
        </p:nvSpPr>
        <p:spPr bwMode="auto">
          <a:xfrm>
            <a:off x="457200" y="304800"/>
            <a:ext cx="8229600" cy="1920875"/>
          </a:xfrm>
          <a:prstGeom prst="rect">
            <a:avLst/>
          </a:prstGeom>
          <a:noFill/>
          <a:ln w="9525">
            <a:noFill/>
            <a:miter lim="800000"/>
            <a:headEnd/>
            <a:tailEnd/>
          </a:ln>
          <a:effectLst/>
        </p:spPr>
        <p:txBody>
          <a:bodyPr>
            <a:spAutoFit/>
          </a:bodyPr>
          <a:lstStyle/>
          <a:p>
            <a:pPr eaLnBrk="1" hangingPunct="1">
              <a:spcBef>
                <a:spcPct val="50000"/>
              </a:spcBef>
            </a:pPr>
            <a:r>
              <a:rPr lang="en-US" sz="2000" b="1">
                <a:latin typeface="Times New Roman" pitchFamily="18" charset="0"/>
              </a:rPr>
              <a:t>BROADER LEASING STRATEGY CONSIDERATIONS (aka: things left out of the effective rent calculation): </a:t>
            </a:r>
          </a:p>
          <a:p>
            <a:pPr eaLnBrk="1" hangingPunct="1">
              <a:spcBef>
                <a:spcPct val="50000"/>
              </a:spcBef>
            </a:pPr>
            <a:r>
              <a:rPr lang="en-US" sz="2000" b="1">
                <a:latin typeface="Times New Roman" pitchFamily="18" charset="0"/>
              </a:rPr>
              <a:t>30.4. IMPLICATIONS FOR OPTIMAL TERM LENGTH &amp; THE TERM STRUCTURE OF RENT...</a:t>
            </a:r>
          </a:p>
          <a:p>
            <a:pPr eaLnBrk="1" hangingPunct="1">
              <a:spcBef>
                <a:spcPct val="50000"/>
              </a:spcBef>
            </a:pPr>
            <a:r>
              <a:rPr lang="en-US" sz="2000" i="1">
                <a:latin typeface="Times New Roman" pitchFamily="18" charset="0"/>
              </a:rPr>
              <a:t>Should you always choose the lease with the best effective rent?</a:t>
            </a:r>
          </a:p>
        </p:txBody>
      </p:sp>
      <p:sp>
        <p:nvSpPr>
          <p:cNvPr id="196613" name="Rectangle 5"/>
          <p:cNvSpPr>
            <a:spLocks noChangeArrowheads="1"/>
          </p:cNvSpPr>
          <p:nvPr/>
        </p:nvSpPr>
        <p:spPr bwMode="auto">
          <a:xfrm>
            <a:off x="457200" y="2286000"/>
            <a:ext cx="8077200" cy="854075"/>
          </a:xfrm>
          <a:prstGeom prst="rect">
            <a:avLst/>
          </a:prstGeom>
          <a:noFill/>
          <a:ln w="9525">
            <a:noFill/>
            <a:miter lim="800000"/>
            <a:headEnd/>
            <a:tailEnd/>
          </a:ln>
          <a:effectLst/>
        </p:spPr>
        <p:txBody>
          <a:bodyPr>
            <a:spAutoFit/>
          </a:bodyPr>
          <a:lstStyle/>
          <a:p>
            <a:pPr eaLnBrk="1" hangingPunct="1">
              <a:spcBef>
                <a:spcPct val="50000"/>
              </a:spcBef>
            </a:pPr>
            <a:r>
              <a:rPr lang="en-US" sz="2000" i="1">
                <a:latin typeface="Times New Roman" pitchFamily="18" charset="0"/>
              </a:rPr>
              <a:t>Answer:</a:t>
            </a:r>
            <a:r>
              <a:rPr lang="en-US" sz="2000" b="1" i="1">
                <a:latin typeface="Times New Roman" pitchFamily="18" charset="0"/>
              </a:rPr>
              <a:t> No!</a:t>
            </a:r>
          </a:p>
          <a:p>
            <a:pPr eaLnBrk="1" hangingPunct="1">
              <a:spcBef>
                <a:spcPct val="50000"/>
              </a:spcBef>
            </a:pPr>
            <a:r>
              <a:rPr lang="en-US" sz="2000" i="1">
                <a:latin typeface="Times New Roman" pitchFamily="18" charset="0"/>
              </a:rPr>
              <a:t>So, What's left out of the effective rent calculation ?</a:t>
            </a:r>
          </a:p>
        </p:txBody>
      </p:sp>
      <p:pic>
        <p:nvPicPr>
          <p:cNvPr id="196614" name="Picture 6"/>
          <p:cNvPicPr>
            <a:picLocks noChangeAspect="1" noChangeArrowheads="1"/>
          </p:cNvPicPr>
          <p:nvPr/>
        </p:nvPicPr>
        <p:blipFill>
          <a:blip r:embed="rId2" cstate="print"/>
          <a:srcRect/>
          <a:stretch>
            <a:fillRect/>
          </a:stretch>
        </p:blipFill>
        <p:spPr bwMode="auto">
          <a:xfrm>
            <a:off x="457200" y="3276600"/>
            <a:ext cx="8382000" cy="1428750"/>
          </a:xfrm>
          <a:prstGeom prst="rect">
            <a:avLst/>
          </a:prstGeom>
          <a:noFill/>
          <a:ln w="9525">
            <a:noFill/>
            <a:miter lim="800000"/>
            <a:headEnd/>
            <a:tailEnd/>
          </a:ln>
          <a:effectLst/>
        </p:spPr>
      </p:pic>
      <p:sp>
        <p:nvSpPr>
          <p:cNvPr id="6" name="Slide Number Placeholder 5"/>
          <p:cNvSpPr>
            <a:spLocks noGrp="1"/>
          </p:cNvSpPr>
          <p:nvPr>
            <p:ph type="sldNum" sz="quarter" idx="12"/>
          </p:nvPr>
        </p:nvSpPr>
        <p:spPr/>
        <p:txBody>
          <a:bodyPr/>
          <a:lstStyle/>
          <a:p>
            <a:fld id="{ED748C47-A5B4-4FE8-BA74-B1457B8941D4}" type="slidenum">
              <a:rPr lang="en-US" smtClean="0"/>
              <a:pPr/>
              <a:t>15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96613"/>
                                        </p:tgtEl>
                                        <p:attrNameLst>
                                          <p:attrName>style.visibility</p:attrName>
                                        </p:attrNameLst>
                                      </p:cBhvr>
                                      <p:to>
                                        <p:strVal val="visible"/>
                                      </p:to>
                                    </p:set>
                                    <p:anim calcmode="lin" valueType="num">
                                      <p:cBhvr additive="base">
                                        <p:cTn id="7" dur="500" fill="hold"/>
                                        <p:tgtEl>
                                          <p:spTgt spid="196613"/>
                                        </p:tgtEl>
                                        <p:attrNameLst>
                                          <p:attrName>ppt_x</p:attrName>
                                        </p:attrNameLst>
                                      </p:cBhvr>
                                      <p:tavLst>
                                        <p:tav tm="0">
                                          <p:val>
                                            <p:strVal val="1+#ppt_w/2"/>
                                          </p:val>
                                        </p:tav>
                                        <p:tav tm="100000">
                                          <p:val>
                                            <p:strVal val="#ppt_x"/>
                                          </p:val>
                                        </p:tav>
                                      </p:tavLst>
                                    </p:anim>
                                    <p:anim calcmode="lin" valueType="num">
                                      <p:cBhvr additive="base">
                                        <p:cTn id="8" dur="500" fill="hold"/>
                                        <p:tgtEl>
                                          <p:spTgt spid="19661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196614"/>
                                        </p:tgtEl>
                                        <p:attrNameLst>
                                          <p:attrName>style.visibility</p:attrName>
                                        </p:attrNameLst>
                                      </p:cBhvr>
                                      <p:to>
                                        <p:strVal val="visible"/>
                                      </p:to>
                                    </p:set>
                                    <p:anim calcmode="lin" valueType="num">
                                      <p:cBhvr additive="base">
                                        <p:cTn id="13" dur="500" fill="hold"/>
                                        <p:tgtEl>
                                          <p:spTgt spid="196614"/>
                                        </p:tgtEl>
                                        <p:attrNameLst>
                                          <p:attrName>ppt_x</p:attrName>
                                        </p:attrNameLst>
                                      </p:cBhvr>
                                      <p:tavLst>
                                        <p:tav tm="0">
                                          <p:val>
                                            <p:strVal val="1+#ppt_w/2"/>
                                          </p:val>
                                        </p:tav>
                                        <p:tav tm="100000">
                                          <p:val>
                                            <p:strVal val="#ppt_x"/>
                                          </p:val>
                                        </p:tav>
                                      </p:tavLst>
                                    </p:anim>
                                    <p:anim calcmode="lin" valueType="num">
                                      <p:cBhvr additive="base">
                                        <p:cTn id="14" dur="500" fill="hold"/>
                                        <p:tgtEl>
                                          <p:spTgt spid="1966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sp>
        <p:nvSpPr>
          <p:cNvPr id="20483" name="Rectangle 2"/>
          <p:cNvSpPr>
            <a:spLocks noChangeArrowheads="1"/>
          </p:cNvSpPr>
          <p:nvPr/>
        </p:nvSpPr>
        <p:spPr bwMode="auto">
          <a:xfrm>
            <a:off x="457200" y="304800"/>
            <a:ext cx="8382000" cy="1004888"/>
          </a:xfrm>
          <a:prstGeom prst="rect">
            <a:avLst/>
          </a:prstGeom>
          <a:noFill/>
          <a:ln w="9525">
            <a:noFill/>
            <a:miter lim="800000"/>
            <a:headEnd/>
            <a:tailEnd/>
          </a:ln>
          <a:effectLst/>
        </p:spPr>
        <p:txBody>
          <a:bodyPr>
            <a:spAutoFit/>
          </a:bodyPr>
          <a:lstStyle/>
          <a:p>
            <a:pPr eaLnBrk="1" hangingPunct="1">
              <a:spcBef>
                <a:spcPct val="50000"/>
              </a:spcBef>
            </a:pPr>
            <a:r>
              <a:rPr lang="en-US" sz="2400" b="1">
                <a:latin typeface="Times New Roman" pitchFamily="18" charset="0"/>
              </a:rPr>
              <a:t>30.4.1) Interlease risk</a:t>
            </a:r>
            <a:endParaRPr lang="en-US" sz="2400">
              <a:latin typeface="Times New Roman" pitchFamily="18" charset="0"/>
            </a:endParaRPr>
          </a:p>
          <a:p>
            <a:pPr lvl="1" eaLnBrk="1" hangingPunct="1">
              <a:spcBef>
                <a:spcPct val="50000"/>
              </a:spcBef>
            </a:pPr>
            <a:r>
              <a:rPr lang="en-US" sz="2400" i="1">
                <a:solidFill>
                  <a:srgbClr val="FF0000"/>
                </a:solidFill>
                <a:latin typeface="Times New Roman" pitchFamily="18" charset="0"/>
              </a:rPr>
              <a:t>Has risk been included at all in the effective rent calculation?</a:t>
            </a:r>
          </a:p>
        </p:txBody>
      </p:sp>
      <p:sp>
        <p:nvSpPr>
          <p:cNvPr id="211971" name="Text Box 3"/>
          <p:cNvSpPr txBox="1">
            <a:spLocks noChangeArrowheads="1"/>
          </p:cNvSpPr>
          <p:nvPr/>
        </p:nvSpPr>
        <p:spPr bwMode="auto">
          <a:xfrm>
            <a:off x="304800" y="1905000"/>
            <a:ext cx="8534400" cy="4359275"/>
          </a:xfrm>
          <a:prstGeom prst="rect">
            <a:avLst/>
          </a:prstGeom>
          <a:noFill/>
          <a:ln w="9525">
            <a:noFill/>
            <a:miter lim="800000"/>
            <a:headEnd/>
            <a:tailEnd/>
          </a:ln>
          <a:effectLst/>
        </p:spPr>
        <p:txBody>
          <a:bodyPr>
            <a:spAutoFit/>
          </a:bodyPr>
          <a:lstStyle/>
          <a:p>
            <a:pPr eaLnBrk="1" hangingPunct="1"/>
            <a:r>
              <a:rPr lang="en-US" sz="2000" i="1">
                <a:latin typeface="Times New Roman" pitchFamily="18" charset="0"/>
              </a:rPr>
              <a:t>(It depends on the “k” value that is used.)</a:t>
            </a:r>
          </a:p>
          <a:p>
            <a:pPr eaLnBrk="1" hangingPunct="1"/>
            <a:endParaRPr lang="en-US" sz="2000">
              <a:latin typeface="Times New Roman" pitchFamily="18" charset="0"/>
            </a:endParaRPr>
          </a:p>
          <a:p>
            <a:pPr eaLnBrk="1" hangingPunct="1"/>
            <a:r>
              <a:rPr lang="en-US" sz="2000">
                <a:latin typeface="Times New Roman" pitchFamily="18" charset="0"/>
              </a:rPr>
              <a:t>If “k” based on tenant's borrowing rate, then risk factors included in loan OCC will have already been included and accounted for, that is, risk </a:t>
            </a:r>
            <a:r>
              <a:rPr lang="en-US" sz="2000" i="1" u="sng">
                <a:latin typeface="Times New Roman" pitchFamily="18" charset="0"/>
              </a:rPr>
              <a:t>within</a:t>
            </a:r>
            <a:r>
              <a:rPr lang="en-US" sz="2000">
                <a:latin typeface="Times New Roman" pitchFamily="18" charset="0"/>
              </a:rPr>
              <a:t> the lease (relevant to “intra-lease discount rate”), including:</a:t>
            </a:r>
          </a:p>
          <a:p>
            <a:pPr eaLnBrk="1" hangingPunct="1"/>
            <a:r>
              <a:rPr lang="en-US" sz="2000">
                <a:latin typeface="Times New Roman" pitchFamily="18" charset="0"/>
              </a:rPr>
              <a:t>			1. </a:t>
            </a:r>
            <a:r>
              <a:rPr lang="en-US" sz="2000" b="1">
                <a:latin typeface="Times New Roman" pitchFamily="18" charset="0"/>
              </a:rPr>
              <a:t>Interest rate risk</a:t>
            </a:r>
            <a:r>
              <a:rPr lang="en-US" sz="2000">
                <a:latin typeface="Times New Roman" pitchFamily="18" charset="0"/>
              </a:rPr>
              <a:t> </a:t>
            </a:r>
          </a:p>
          <a:p>
            <a:pPr eaLnBrk="1" hangingPunct="1"/>
            <a:r>
              <a:rPr lang="en-US" sz="2000">
                <a:latin typeface="Times New Roman" pitchFamily="18" charset="0"/>
              </a:rPr>
              <a:t>			2. </a:t>
            </a:r>
            <a:r>
              <a:rPr lang="en-US" sz="2000" b="1">
                <a:latin typeface="Times New Roman" pitchFamily="18" charset="0"/>
              </a:rPr>
              <a:t>Tenant default risk</a:t>
            </a:r>
            <a:endParaRPr lang="en-US" sz="2000">
              <a:latin typeface="Times New Roman" pitchFamily="18" charset="0"/>
            </a:endParaRPr>
          </a:p>
          <a:p>
            <a:pPr eaLnBrk="1" hangingPunct="1"/>
            <a:endParaRPr lang="en-US" sz="2000">
              <a:latin typeface="Times New Roman" pitchFamily="18" charset="0"/>
            </a:endParaRPr>
          </a:p>
          <a:p>
            <a:pPr eaLnBrk="1" hangingPunct="1"/>
            <a:r>
              <a:rPr lang="en-US" sz="2000">
                <a:latin typeface="Times New Roman" pitchFamily="18" charset="0"/>
              </a:rPr>
              <a:t>(</a:t>
            </a:r>
            <a:r>
              <a:rPr lang="en-US" sz="2000" b="1">
                <a:latin typeface="Times New Roman" pitchFamily="18" charset="0"/>
              </a:rPr>
              <a:t>Note:</a:t>
            </a:r>
            <a:r>
              <a:rPr lang="en-US" sz="2000">
                <a:latin typeface="Times New Roman" pitchFamily="18" charset="0"/>
              </a:rPr>
              <a:t> Default risk to the lessor may be less than default risk to lender: Landlord can lease space to another tenant.)</a:t>
            </a:r>
          </a:p>
          <a:p>
            <a:pPr eaLnBrk="1" hangingPunct="1"/>
            <a:endParaRPr lang="en-US" sz="2000" b="1">
              <a:latin typeface="Times New Roman" pitchFamily="18" charset="0"/>
            </a:endParaRPr>
          </a:p>
          <a:p>
            <a:pPr eaLnBrk="1" hangingPunct="1"/>
            <a:r>
              <a:rPr lang="en-US" sz="2000" b="1">
                <a:latin typeface="Times New Roman" pitchFamily="18" charset="0"/>
              </a:rPr>
              <a:t>However</a:t>
            </a:r>
            <a:r>
              <a:rPr lang="en-US" sz="2000">
                <a:latin typeface="Times New Roman" pitchFamily="18" charset="0"/>
              </a:rPr>
              <a:t>, tenant's borrowing rate will not well reflect some other sources of risk for landlord (and tenant), in particular, sources which influence risk </a:t>
            </a:r>
            <a:r>
              <a:rPr lang="en-US" sz="2000" i="1" u="sng">
                <a:latin typeface="Times New Roman" pitchFamily="18" charset="0"/>
              </a:rPr>
              <a:t>between</a:t>
            </a:r>
            <a:r>
              <a:rPr lang="en-US" sz="2000">
                <a:latin typeface="Times New Roman" pitchFamily="18" charset="0"/>
              </a:rPr>
              <a:t> leases (relevant for </a:t>
            </a:r>
            <a:r>
              <a:rPr lang="en-US" sz="2000" i="1" u="sng">
                <a:latin typeface="Times New Roman" pitchFamily="18" charset="0"/>
              </a:rPr>
              <a:t>inter-lease discount rate</a:t>
            </a:r>
            <a:r>
              <a:rPr lang="en-US" sz="2000">
                <a:latin typeface="Times New Roman" pitchFamily="18" charset="0"/>
              </a:rPr>
              <a:t>)… </a:t>
            </a:r>
          </a:p>
        </p:txBody>
      </p:sp>
      <p:sp>
        <p:nvSpPr>
          <p:cNvPr id="5" name="Slide Number Placeholder 4"/>
          <p:cNvSpPr>
            <a:spLocks noGrp="1"/>
          </p:cNvSpPr>
          <p:nvPr>
            <p:ph type="sldNum" sz="quarter" idx="12"/>
          </p:nvPr>
        </p:nvSpPr>
        <p:spPr/>
        <p:txBody>
          <a:bodyPr/>
          <a:lstStyle/>
          <a:p>
            <a:fld id="{ED748C47-A5B4-4FE8-BA74-B1457B8941D4}" type="slidenum">
              <a:rPr lang="en-US" smtClean="0"/>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11971"/>
                                        </p:tgtEl>
                                        <p:attrNameLst>
                                          <p:attrName>style.visibility</p:attrName>
                                        </p:attrNameLst>
                                      </p:cBhvr>
                                      <p:to>
                                        <p:strVal val="visible"/>
                                      </p:to>
                                    </p:set>
                                    <p:anim calcmode="lin" valueType="num">
                                      <p:cBhvr additive="base">
                                        <p:cTn id="7" dur="500" fill="hold"/>
                                        <p:tgtEl>
                                          <p:spTgt spid="211971"/>
                                        </p:tgtEl>
                                        <p:attrNameLst>
                                          <p:attrName>ppt_x</p:attrName>
                                        </p:attrNameLst>
                                      </p:cBhvr>
                                      <p:tavLst>
                                        <p:tav tm="0">
                                          <p:val>
                                            <p:strVal val="1+#ppt_w/2"/>
                                          </p:val>
                                        </p:tav>
                                        <p:tav tm="100000">
                                          <p:val>
                                            <p:strVal val="#ppt_x"/>
                                          </p:val>
                                        </p:tav>
                                      </p:tavLst>
                                    </p:anim>
                                    <p:anim calcmode="lin" valueType="num">
                                      <p:cBhvr additive="base">
                                        <p:cTn id="8" dur="500" fill="hold"/>
                                        <p:tgtEl>
                                          <p:spTgt spid="21197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sp>
        <p:nvSpPr>
          <p:cNvPr id="210946" name="Text Box 2"/>
          <p:cNvSpPr txBox="1">
            <a:spLocks noChangeArrowheads="1"/>
          </p:cNvSpPr>
          <p:nvPr/>
        </p:nvSpPr>
        <p:spPr bwMode="auto">
          <a:xfrm>
            <a:off x="304800" y="457200"/>
            <a:ext cx="8305800" cy="4965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defRPr/>
            </a:pPr>
            <a:r>
              <a:rPr lang="en-US" sz="2400" b="1" u="sng">
                <a:effectLst>
                  <a:outerShdw blurRad="38100" dist="38100" dir="2700000" algn="tl">
                    <a:srgbClr val="FFFFFF"/>
                  </a:outerShdw>
                </a:effectLst>
                <a:latin typeface="Times New Roman" panose="02020603050405020304" pitchFamily="18" charset="0"/>
              </a:rPr>
              <a:t>Sources of inter-lease risk (in OCC):</a:t>
            </a:r>
          </a:p>
          <a:p>
            <a:pPr eaLnBrk="1" hangingPunct="1">
              <a:spcBef>
                <a:spcPct val="20000"/>
              </a:spcBef>
              <a:buFontTx/>
              <a:buChar char="•"/>
              <a:defRPr/>
            </a:pPr>
            <a:r>
              <a:rPr lang="en-US" sz="2000" b="1">
                <a:effectLst>
                  <a:outerShdw blurRad="38100" dist="38100" dir="2700000" algn="tl">
                    <a:srgbClr val="FFFFFF"/>
                  </a:outerShdw>
                </a:effectLst>
                <a:latin typeface="Times New Roman" panose="02020603050405020304" pitchFamily="18" charset="0"/>
              </a:rPr>
              <a:t>Space market risk (uncertainty re future contract rental rate in lease).</a:t>
            </a:r>
          </a:p>
          <a:p>
            <a:pPr eaLnBrk="1" hangingPunct="1">
              <a:spcBef>
                <a:spcPct val="20000"/>
              </a:spcBef>
              <a:buFontTx/>
              <a:buChar char="•"/>
              <a:defRPr/>
            </a:pPr>
            <a:r>
              <a:rPr lang="en-US" sz="2000" b="1">
                <a:effectLst>
                  <a:outerShdw blurRad="38100" dist="38100" dir="2700000" algn="tl">
                    <a:srgbClr val="FFFFFF"/>
                  </a:outerShdw>
                </a:effectLst>
                <a:latin typeface="Times New Roman" panose="02020603050405020304" pitchFamily="18" charset="0"/>
              </a:rPr>
              <a:t>Term structure of interest rates in bond market (duration </a:t>
            </a:r>
            <a:r>
              <a:rPr lang="en-US" sz="2000" b="1" i="1">
                <a:effectLst>
                  <a:outerShdw blurRad="38100" dist="38100" dir="2700000" algn="tl">
                    <a:srgbClr val="FFFFFF"/>
                  </a:outerShdw>
                </a:effectLst>
                <a:latin typeface="Times New Roman" panose="02020603050405020304" pitchFamily="18" charset="0"/>
              </a:rPr>
              <a:t>between</a:t>
            </a:r>
            <a:r>
              <a:rPr lang="en-US" sz="2000" b="1">
                <a:effectLst>
                  <a:outerShdw blurRad="38100" dist="38100" dir="2700000" algn="tl">
                    <a:srgbClr val="FFFFFF"/>
                  </a:outerShdw>
                </a:effectLst>
                <a:latin typeface="Times New Roman" panose="02020603050405020304" pitchFamily="18" charset="0"/>
              </a:rPr>
              <a:t> leases &gt; duration </a:t>
            </a:r>
            <a:r>
              <a:rPr lang="en-US" sz="2000" b="1" i="1">
                <a:effectLst>
                  <a:outerShdw blurRad="38100" dist="38100" dir="2700000" algn="tl">
                    <a:srgbClr val="FFFFFF"/>
                  </a:outerShdw>
                </a:effectLst>
                <a:latin typeface="Times New Roman" panose="02020603050405020304" pitchFamily="18" charset="0"/>
              </a:rPr>
              <a:t>within</a:t>
            </a:r>
            <a:r>
              <a:rPr lang="en-US" sz="2000" b="1">
                <a:effectLst>
                  <a:outerShdw blurRad="38100" dist="38100" dir="2700000" algn="tl">
                    <a:srgbClr val="FFFFFF"/>
                  </a:outerShdw>
                </a:effectLst>
                <a:latin typeface="Times New Roman" panose="02020603050405020304" pitchFamily="18" charset="0"/>
              </a:rPr>
              <a:t> leases, due to level CFs in leases, no “balloon”, &amp; bond mkt yield curve usually rises with duration, reflecting “interest rate risk” &amp; “preferred habitat”).</a:t>
            </a:r>
          </a:p>
          <a:p>
            <a:pPr eaLnBrk="1" hangingPunct="1">
              <a:spcBef>
                <a:spcPct val="20000"/>
              </a:spcBef>
              <a:buFontTx/>
              <a:buChar char="•"/>
              <a:defRPr/>
            </a:pPr>
            <a:r>
              <a:rPr lang="en-US" sz="2000" b="1">
                <a:effectLst>
                  <a:outerShdw blurRad="38100" dist="38100" dir="2700000" algn="tl">
                    <a:srgbClr val="FFFFFF"/>
                  </a:outerShdw>
                </a:effectLst>
                <a:latin typeface="Times New Roman" panose="02020603050405020304" pitchFamily="18" charset="0"/>
              </a:rPr>
              <a:t>Note: The former is more important than the latter.</a:t>
            </a:r>
          </a:p>
          <a:p>
            <a:pPr eaLnBrk="1" hangingPunct="1">
              <a:buFontTx/>
              <a:buChar char="•"/>
              <a:defRPr/>
            </a:pPr>
            <a:endParaRPr lang="en-US" sz="2000">
              <a:latin typeface="Times New Roman" panose="02020603050405020304" pitchFamily="18" charset="0"/>
            </a:endParaRPr>
          </a:p>
          <a:p>
            <a:pPr eaLnBrk="1" hangingPunct="1">
              <a:defRPr/>
            </a:pPr>
            <a:r>
              <a:rPr lang="en-US" sz="2000" b="1">
                <a:solidFill>
                  <a:srgbClr val="0000FF"/>
                </a:solidFill>
                <a:effectLst>
                  <a:outerShdw blurRad="38100" dist="38100" dir="2700000" algn="tl">
                    <a:srgbClr val="000000"/>
                  </a:outerShdw>
                </a:effectLst>
                <a:latin typeface="Times New Roman" panose="02020603050405020304" pitchFamily="18" charset="0"/>
              </a:rPr>
              <a:t>Implication: longer-term leases reduce risk in a way that is not reflected in the effective rent calculation:</a:t>
            </a:r>
            <a:r>
              <a:rPr lang="en-US" sz="2000">
                <a:latin typeface="Times New Roman" panose="02020603050405020304" pitchFamily="18" charset="0"/>
              </a:rPr>
              <a:t> </a:t>
            </a:r>
          </a:p>
          <a:p>
            <a:pPr eaLnBrk="1" hangingPunct="1">
              <a:spcBef>
                <a:spcPct val="20000"/>
              </a:spcBef>
              <a:buFontTx/>
              <a:buChar char="•"/>
              <a:defRPr/>
            </a:pPr>
            <a:r>
              <a:rPr lang="en-US" sz="2000" b="1">
                <a:effectLst>
                  <a:outerShdw blurRad="38100" dist="38100" dir="2700000" algn="tl">
                    <a:srgbClr val="FFFFFF"/>
                  </a:outerShdw>
                </a:effectLst>
                <a:latin typeface="Times New Roman" panose="02020603050405020304" pitchFamily="18" charset="0"/>
              </a:rPr>
              <a:t> Cet.Par., landlord prefers longer-term lease at same eff. rent, or is willing to accept lower eff. rent for longer-term lease, </a:t>
            </a:r>
            <a:r>
              <a:rPr lang="en-US" sz="2000" b="1" u="sng">
                <a:effectLst>
                  <a:outerShdw blurRad="38100" dist="38100" dir="2700000" algn="tl">
                    <a:srgbClr val="FFFFFF"/>
                  </a:outerShdw>
                </a:effectLst>
                <a:latin typeface="Times New Roman" panose="02020603050405020304" pitchFamily="18" charset="0"/>
              </a:rPr>
              <a:t>relative</a:t>
            </a:r>
            <a:r>
              <a:rPr lang="en-US" sz="2000" b="1">
                <a:effectLst>
                  <a:outerShdw blurRad="38100" dist="38100" dir="2700000" algn="tl">
                    <a:srgbClr val="FFFFFF"/>
                  </a:outerShdw>
                </a:effectLst>
                <a:latin typeface="Times New Roman" panose="02020603050405020304" pitchFamily="18" charset="0"/>
              </a:rPr>
              <a:t> to a projection of what the future short-term (or "spot") rents will be.</a:t>
            </a:r>
          </a:p>
          <a:p>
            <a:pPr eaLnBrk="1" hangingPunct="1">
              <a:defRPr/>
            </a:pPr>
            <a:endParaRPr lang="en-US" sz="2000" b="1">
              <a:effectLst>
                <a:outerShdw blurRad="38100" dist="38100" dir="2700000" algn="tl">
                  <a:srgbClr val="FFFFFF"/>
                </a:outerShdw>
              </a:effectLst>
              <a:latin typeface="Times New Roman" panose="02020603050405020304" pitchFamily="18" charset="0"/>
            </a:endParaRPr>
          </a:p>
          <a:p>
            <a:pPr eaLnBrk="1" hangingPunct="1">
              <a:buFontTx/>
              <a:buChar char="•"/>
              <a:defRPr/>
            </a:pPr>
            <a:r>
              <a:rPr lang="en-US" sz="2000" b="1">
                <a:effectLst>
                  <a:outerShdw blurRad="38100" dist="38100" dir="2700000" algn="tl">
                    <a:srgbClr val="FFFFFF"/>
                  </a:outerShdw>
                </a:effectLst>
                <a:latin typeface="Times New Roman" panose="02020603050405020304" pitchFamily="18" charset="0"/>
              </a:rPr>
              <a:t> Tenant feels same way.</a:t>
            </a:r>
          </a:p>
        </p:txBody>
      </p:sp>
      <p:sp>
        <p:nvSpPr>
          <p:cNvPr id="4" name="Slide Number Placeholder 3"/>
          <p:cNvSpPr>
            <a:spLocks noGrp="1"/>
          </p:cNvSpPr>
          <p:nvPr>
            <p:ph type="sldNum" sz="quarter" idx="12"/>
          </p:nvPr>
        </p:nvSpPr>
        <p:spPr/>
        <p:txBody>
          <a:bodyPr/>
          <a:lstStyle/>
          <a:p>
            <a:fld id="{ED748C47-A5B4-4FE8-BA74-B1457B8941D4}"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pic>
        <p:nvPicPr>
          <p:cNvPr id="22531" name="Picture 2"/>
          <p:cNvPicPr>
            <a:picLocks noChangeAspect="1" noChangeArrowheads="1"/>
          </p:cNvPicPr>
          <p:nvPr/>
        </p:nvPicPr>
        <p:blipFill>
          <a:blip r:embed="rId3" cstate="print"/>
          <a:srcRect/>
          <a:stretch>
            <a:fillRect/>
          </a:stretch>
        </p:blipFill>
        <p:spPr bwMode="auto">
          <a:xfrm>
            <a:off x="609600" y="76200"/>
            <a:ext cx="8001000" cy="6553200"/>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ED748C47-A5B4-4FE8-BA74-B1457B8941D4}"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pic>
        <p:nvPicPr>
          <p:cNvPr id="24579" name="Picture 2"/>
          <p:cNvPicPr>
            <a:picLocks noChangeAspect="1" noChangeArrowheads="1"/>
          </p:cNvPicPr>
          <p:nvPr/>
        </p:nvPicPr>
        <p:blipFill>
          <a:blip r:embed="rId2" cstate="print"/>
          <a:srcRect/>
          <a:stretch>
            <a:fillRect/>
          </a:stretch>
        </p:blipFill>
        <p:spPr bwMode="auto">
          <a:xfrm>
            <a:off x="457200" y="609600"/>
            <a:ext cx="8229600" cy="4421188"/>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ED748C47-A5B4-4FE8-BA74-B1457B8941D4}"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dirty="0">
              <a:latin typeface="Arial" charset="0"/>
            </a:endParaRPr>
          </a:p>
        </p:txBody>
      </p:sp>
      <p:sp>
        <p:nvSpPr>
          <p:cNvPr id="5123" name="TextBox 3"/>
          <p:cNvSpPr txBox="1">
            <a:spLocks noChangeArrowheads="1"/>
          </p:cNvSpPr>
          <p:nvPr/>
        </p:nvSpPr>
        <p:spPr bwMode="auto">
          <a:xfrm>
            <a:off x="609600" y="76200"/>
            <a:ext cx="7696200" cy="6340475"/>
          </a:xfrm>
          <a:prstGeom prst="rect">
            <a:avLst/>
          </a:prstGeom>
          <a:noFill/>
          <a:ln w="9525">
            <a:noFill/>
            <a:miter lim="800000"/>
            <a:headEnd/>
            <a:tailEnd/>
          </a:ln>
        </p:spPr>
        <p:txBody>
          <a:bodyPr>
            <a:spAutoFit/>
          </a:bodyPr>
          <a:lstStyle/>
          <a:p>
            <a:pPr algn="ctr" eaLnBrk="1" hangingPunct="1"/>
            <a:r>
              <a:rPr lang="en-US" sz="1400" b="1"/>
              <a:t>Chapter 30</a:t>
            </a:r>
          </a:p>
          <a:p>
            <a:pPr algn="ctr" eaLnBrk="1" hangingPunct="1"/>
            <a:r>
              <a:rPr lang="en-US" sz="1400" b="1"/>
              <a:t>Leases and Leasing Strategy</a:t>
            </a:r>
          </a:p>
          <a:p>
            <a:pPr eaLnBrk="1" hangingPunct="1"/>
            <a:endParaRPr lang="en-US" sz="1400" b="1"/>
          </a:p>
          <a:p>
            <a:pPr eaLnBrk="1" hangingPunct="1"/>
            <a:r>
              <a:rPr lang="en-US" sz="1400" b="1"/>
              <a:t>30.1</a:t>
            </a:r>
            <a:r>
              <a:rPr lang="en-US" sz="1400"/>
              <a:t>	</a:t>
            </a:r>
            <a:r>
              <a:rPr lang="en-US" sz="1400" b="1"/>
              <a:t>Commercial Property Lease Terminology and Typology</a:t>
            </a:r>
            <a:endParaRPr lang="en-US" sz="1400"/>
          </a:p>
          <a:p>
            <a:pPr eaLnBrk="1" hangingPunct="1"/>
            <a:r>
              <a:rPr lang="en-US" sz="1400"/>
              <a:t>	30.1.1 Basic Lease Typology: The Responsibility for Expenses</a:t>
            </a:r>
          </a:p>
          <a:p>
            <a:pPr eaLnBrk="1" hangingPunct="1"/>
            <a:r>
              <a:rPr lang="en-US" sz="1400"/>
              <a:t>	30.1.2 Types of Rent Changes in Leases</a:t>
            </a:r>
          </a:p>
          <a:p>
            <a:pPr eaLnBrk="1" hangingPunct="1"/>
            <a:r>
              <a:rPr lang="en-US" sz="1400" b="1"/>
              <a:t>30.2</a:t>
            </a:r>
            <a:r>
              <a:rPr lang="en-US" sz="1400"/>
              <a:t>	</a:t>
            </a:r>
            <a:r>
              <a:rPr lang="en-US" sz="1400" b="1"/>
              <a:t>Lease Characteristics Affecting Value or Rent</a:t>
            </a:r>
            <a:endParaRPr lang="en-US" sz="1400"/>
          </a:p>
          <a:p>
            <a:pPr eaLnBrk="1" hangingPunct="1"/>
            <a:r>
              <a:rPr lang="en-US" sz="1400" b="1"/>
              <a:t>30.3</a:t>
            </a:r>
            <a:r>
              <a:rPr lang="en-US" sz="1400"/>
              <a:t>	</a:t>
            </a:r>
            <a:r>
              <a:rPr lang="en-US" sz="1400" b="1"/>
              <a:t>Annuitized Lease Value and Effective Rent</a:t>
            </a:r>
            <a:endParaRPr lang="en-US" sz="1400"/>
          </a:p>
          <a:p>
            <a:pPr eaLnBrk="1" hangingPunct="1"/>
            <a:r>
              <a:rPr lang="en-US" sz="1400"/>
              <a:t>	30.3.1 Discount Rate in the ALV</a:t>
            </a:r>
          </a:p>
          <a:p>
            <a:pPr eaLnBrk="1" hangingPunct="1"/>
            <a:r>
              <a:rPr lang="en-US" sz="1400"/>
              <a:t>	30.3.2 ALV Numerical Examples</a:t>
            </a:r>
          </a:p>
          <a:p>
            <a:pPr eaLnBrk="1" hangingPunct="1"/>
            <a:r>
              <a:rPr lang="en-US" sz="1400"/>
              <a:t>	30.3.3 Summarizing ALV and Effective Rent</a:t>
            </a:r>
          </a:p>
          <a:p>
            <a:pPr eaLnBrk="1" hangingPunct="1"/>
            <a:r>
              <a:rPr lang="en-US" sz="1400" b="1"/>
              <a:t>30.4</a:t>
            </a:r>
            <a:r>
              <a:rPr lang="en-US" sz="1400"/>
              <a:t>	</a:t>
            </a:r>
            <a:r>
              <a:rPr lang="en-US" sz="1400" b="1"/>
              <a:t>Broader Leasing Strategy Considerations: Term Length and the Space Market 	Term Structure of Rent</a:t>
            </a:r>
            <a:endParaRPr lang="en-US" sz="1400"/>
          </a:p>
          <a:p>
            <a:pPr eaLnBrk="1" hangingPunct="1"/>
            <a:r>
              <a:rPr lang="en-US" sz="1400"/>
              <a:t>	30.4.1 Interlease Risk</a:t>
            </a:r>
          </a:p>
          <a:p>
            <a:pPr eaLnBrk="1" hangingPunct="1"/>
            <a:r>
              <a:rPr lang="en-US" sz="1400"/>
              <a:t>	30.4.2 Releasing Costs</a:t>
            </a:r>
          </a:p>
          <a:p>
            <a:pPr eaLnBrk="1" hangingPunct="1"/>
            <a:r>
              <a:rPr lang="en-US" sz="1400"/>
              <a:t>	30.4.3 Expectations About the Future Rental Market</a:t>
            </a:r>
          </a:p>
          <a:p>
            <a:pPr eaLnBrk="1" hangingPunct="1"/>
            <a:r>
              <a:rPr lang="en-US" sz="1400"/>
              <a:t>	30.4.4 Uncertainty and the Value of Flexibility and Options in Leases</a:t>
            </a:r>
          </a:p>
          <a:p>
            <a:pPr eaLnBrk="1" hangingPunct="1"/>
            <a:r>
              <a:rPr lang="en-US" sz="1400"/>
              <a:t>	30.4.5 Staggered Lease Expirations and Releasing Risk</a:t>
            </a:r>
          </a:p>
          <a:p>
            <a:pPr eaLnBrk="1" hangingPunct="1"/>
            <a:r>
              <a:rPr lang="en-US" sz="1400"/>
              <a:t>	30.4.6 Summary: Rent Term Structure and Optimal Lease Term Length</a:t>
            </a:r>
          </a:p>
          <a:p>
            <a:pPr eaLnBrk="1" hangingPunct="1"/>
            <a:r>
              <a:rPr lang="en-US" sz="1400" b="1"/>
              <a:t>30.5</a:t>
            </a:r>
            <a:r>
              <a:rPr lang="en-US" sz="1400"/>
              <a:t>	</a:t>
            </a:r>
            <a:r>
              <a:rPr lang="en-US" sz="1400" b="1"/>
              <a:t>Other Leasing and Rent Issues</a:t>
            </a:r>
            <a:endParaRPr lang="en-US" sz="1400"/>
          </a:p>
          <a:p>
            <a:pPr eaLnBrk="1" hangingPunct="1"/>
            <a:r>
              <a:rPr lang="en-US" sz="1400"/>
              <a:t>	30.5.1 Microspatial Trade-Offs and Synergies</a:t>
            </a:r>
          </a:p>
          <a:p>
            <a:pPr eaLnBrk="1" hangingPunct="1"/>
            <a:r>
              <a:rPr lang="en-US" sz="1400"/>
              <a:t>	30.5.2 Why Percentage Rents? (Consideration of Optimal Rent Structure)</a:t>
            </a:r>
          </a:p>
          <a:p>
            <a:pPr eaLnBrk="1" hangingPunct="1"/>
            <a:r>
              <a:rPr lang="en-US" sz="1400"/>
              <a:t>	30.5.3 Why Concessions?</a:t>
            </a:r>
          </a:p>
          <a:p>
            <a:pPr eaLnBrk="1" hangingPunct="1"/>
            <a:r>
              <a:rPr lang="en-US" sz="1400"/>
              <a:t>	30.5.4 Optimal Asking Rent and Optimal Vacancy</a:t>
            </a:r>
          </a:p>
          <a:p>
            <a:pPr eaLnBrk="1" hangingPunct="1"/>
            <a:r>
              <a:rPr lang="en-US" sz="1400" b="1"/>
              <a:t>30.6</a:t>
            </a:r>
            <a:r>
              <a:rPr lang="en-US" sz="1400"/>
              <a:t>	</a:t>
            </a:r>
            <a:r>
              <a:rPr lang="en-US" sz="1400" b="1"/>
              <a:t>Chapter Summary</a:t>
            </a:r>
            <a:endParaRPr lang="en-US" sz="1400"/>
          </a:p>
          <a:p>
            <a:pPr eaLnBrk="1" hangingPunct="1"/>
            <a:r>
              <a:rPr lang="en-US" sz="1400" b="1" i="1"/>
              <a:t>On the Accompanying CD ...</a:t>
            </a:r>
            <a:endParaRPr lang="en-US" sz="1400"/>
          </a:p>
          <a:p>
            <a:pPr eaLnBrk="1" hangingPunct="1"/>
            <a:r>
              <a:rPr lang="en-US" sz="1400"/>
              <a:t>	</a:t>
            </a:r>
            <a:r>
              <a:rPr lang="en-US" sz="1400" b="1"/>
              <a:t>Appendix 30A: Valuing a Lease Renewal Option</a:t>
            </a:r>
            <a:endParaRPr lang="en-US" sz="1400"/>
          </a:p>
          <a:p>
            <a:pPr eaLnBrk="1" hangingPunct="1"/>
            <a:r>
              <a:rPr lang="en-US" sz="1400"/>
              <a:t>	</a:t>
            </a:r>
            <a:r>
              <a:rPr lang="en-US" sz="1400" b="1"/>
              <a:t>Appendix 30B: Numerical Example of Landlord Lease Term Indifference Rent</a:t>
            </a:r>
            <a:endParaRPr lang="en-US" sz="1400"/>
          </a:p>
          <a:p>
            <a:pPr eaLnBrk="1" hangingPunct="1"/>
            <a:r>
              <a:rPr lang="en-US" sz="1400"/>
              <a:t>	</a:t>
            </a:r>
            <a:r>
              <a:rPr lang="en-US" sz="1400" b="1"/>
              <a:t>Appendix 30C: Simple Model of Optimal Landlord Search for Tenants</a:t>
            </a:r>
            <a:endParaRPr lang="en-US" sz="1400"/>
          </a:p>
        </p:txBody>
      </p:sp>
      <p:sp>
        <p:nvSpPr>
          <p:cNvPr id="4" name="Slide Number Placeholder 3"/>
          <p:cNvSpPr>
            <a:spLocks noGrp="1"/>
          </p:cNvSpPr>
          <p:nvPr>
            <p:ph type="sldNum" sz="quarter" idx="12"/>
          </p:nvPr>
        </p:nvSpPr>
        <p:spPr/>
        <p:txBody>
          <a:bodyPr/>
          <a:lstStyle/>
          <a:p>
            <a:fld id="{ED748C47-A5B4-4FE8-BA74-B1457B8941D4}"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sp>
        <p:nvSpPr>
          <p:cNvPr id="25603" name="Text Box 2"/>
          <p:cNvSpPr txBox="1">
            <a:spLocks noChangeArrowheads="1"/>
          </p:cNvSpPr>
          <p:nvPr/>
        </p:nvSpPr>
        <p:spPr bwMode="auto">
          <a:xfrm>
            <a:off x="533400" y="838200"/>
            <a:ext cx="8153400" cy="1016000"/>
          </a:xfrm>
          <a:prstGeom prst="rect">
            <a:avLst/>
          </a:prstGeom>
          <a:solidFill>
            <a:srgbClr val="CCFFFF"/>
          </a:solidFill>
          <a:ln w="9525">
            <a:solidFill>
              <a:schemeClr val="tx1"/>
            </a:solidFill>
            <a:miter lim="800000"/>
            <a:headEnd/>
            <a:tailEnd/>
          </a:ln>
          <a:effectLst/>
        </p:spPr>
        <p:txBody>
          <a:bodyPr>
            <a:spAutoFit/>
          </a:bodyPr>
          <a:lstStyle/>
          <a:p>
            <a:pPr eaLnBrk="1" hangingPunct="1">
              <a:spcBef>
                <a:spcPct val="50000"/>
              </a:spcBef>
            </a:pPr>
            <a:r>
              <a:rPr lang="en-US" sz="2000">
                <a:latin typeface="Times New Roman" pitchFamily="18" charset="0"/>
              </a:rPr>
              <a:t>If future spot rents are projected to remain constant at the current level, then the indifference rent will assume a downward-sloping curve as a function of the lease term…</a:t>
            </a:r>
          </a:p>
        </p:txBody>
      </p:sp>
      <p:sp>
        <p:nvSpPr>
          <p:cNvPr id="207875" name="Text Box 3"/>
          <p:cNvSpPr txBox="1">
            <a:spLocks noChangeArrowheads="1"/>
          </p:cNvSpPr>
          <p:nvPr/>
        </p:nvSpPr>
        <p:spPr bwMode="auto">
          <a:xfrm>
            <a:off x="533400" y="304800"/>
            <a:ext cx="65532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a:effectLst>
                  <a:outerShdw blurRad="38100" dist="38100" dir="2700000" algn="tl">
                    <a:srgbClr val="FFFFFF"/>
                  </a:outerShdw>
                </a:effectLst>
                <a:latin typeface="Times New Roman" panose="02020603050405020304" pitchFamily="18" charset="0"/>
              </a:rPr>
              <a:t>Implication for landlord lease term indifference rents:</a:t>
            </a:r>
          </a:p>
        </p:txBody>
      </p:sp>
      <p:pic>
        <p:nvPicPr>
          <p:cNvPr id="25605" name="Picture 5"/>
          <p:cNvPicPr>
            <a:picLocks noChangeAspect="1" noChangeArrowheads="1"/>
          </p:cNvPicPr>
          <p:nvPr/>
        </p:nvPicPr>
        <p:blipFill>
          <a:blip r:embed="rId2" cstate="print"/>
          <a:srcRect/>
          <a:stretch>
            <a:fillRect/>
          </a:stretch>
        </p:blipFill>
        <p:spPr bwMode="auto">
          <a:xfrm>
            <a:off x="1752600" y="2057400"/>
            <a:ext cx="5867400" cy="3757613"/>
          </a:xfrm>
          <a:prstGeom prst="rect">
            <a:avLst/>
          </a:prstGeom>
          <a:noFill/>
          <a:ln w="9525">
            <a:noFill/>
            <a:miter lim="800000"/>
            <a:headEnd/>
            <a:tailEnd/>
          </a:ln>
          <a:effectLst/>
        </p:spPr>
      </p:pic>
      <p:sp>
        <p:nvSpPr>
          <p:cNvPr id="6" name="Slide Number Placeholder 5"/>
          <p:cNvSpPr>
            <a:spLocks noGrp="1"/>
          </p:cNvSpPr>
          <p:nvPr>
            <p:ph type="sldNum" sz="quarter" idx="12"/>
          </p:nvPr>
        </p:nvSpPr>
        <p:spPr/>
        <p:txBody>
          <a:bodyPr/>
          <a:lstStyle/>
          <a:p>
            <a:fld id="{ED748C47-A5B4-4FE8-BA74-B1457B8941D4}"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sp>
        <p:nvSpPr>
          <p:cNvPr id="205826" name="Rectangle 2"/>
          <p:cNvSpPr>
            <a:spLocks noChangeArrowheads="1"/>
          </p:cNvSpPr>
          <p:nvPr/>
        </p:nvSpPr>
        <p:spPr bwMode="auto">
          <a:xfrm>
            <a:off x="533400" y="457200"/>
            <a:ext cx="8229600" cy="41703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800" b="1" i="1">
                <a:effectLst>
                  <a:outerShdw blurRad="38100" dist="38100" dir="2700000" algn="tl">
                    <a:srgbClr val="FFFFFF"/>
                  </a:outerShdw>
                </a:effectLst>
                <a:latin typeface="Times New Roman" panose="02020603050405020304" pitchFamily="18" charset="0"/>
              </a:rPr>
              <a:t>What about tenant’s perspective? </a:t>
            </a:r>
          </a:p>
          <a:p>
            <a:pPr eaLnBrk="1" hangingPunct="1">
              <a:spcBef>
                <a:spcPct val="50000"/>
              </a:spcBef>
              <a:defRPr/>
            </a:pPr>
            <a:r>
              <a:rPr lang="en-US" sz="2400">
                <a:effectLst>
                  <a:outerShdw blurRad="38100" dist="38100" dir="2700000" algn="tl">
                    <a:srgbClr val="FFFFFF"/>
                  </a:outerShdw>
                </a:effectLst>
                <a:latin typeface="Times New Roman" panose="02020603050405020304" pitchFamily="18" charset="0"/>
              </a:rPr>
              <a:t>Tenants preferences are symmetric to landlords: </a:t>
            </a:r>
          </a:p>
          <a:p>
            <a:pPr lvl="1" eaLnBrk="1" hangingPunct="1">
              <a:spcBef>
                <a:spcPct val="50000"/>
              </a:spcBef>
              <a:buFontTx/>
              <a:buChar char="•"/>
              <a:defRPr/>
            </a:pPr>
            <a:r>
              <a:rPr lang="en-US" sz="2400">
                <a:effectLst>
                  <a:outerShdw blurRad="38100" dist="38100" dir="2700000" algn="tl">
                    <a:srgbClr val="FFFFFF"/>
                  </a:outerShdw>
                </a:effectLst>
                <a:latin typeface="Times New Roman" panose="02020603050405020304" pitchFamily="18" charset="0"/>
              </a:rPr>
              <a:t> At same rent, tenants prefer shorter-term leases (by same dollar amount as landlords prefer longer-term leases).</a:t>
            </a:r>
          </a:p>
          <a:p>
            <a:pPr eaLnBrk="1" hangingPunct="1">
              <a:spcBef>
                <a:spcPct val="50000"/>
              </a:spcBef>
              <a:defRPr/>
            </a:pPr>
            <a:r>
              <a:rPr lang="en-US" sz="2400">
                <a:effectLst>
                  <a:outerShdw blurRad="38100" dist="38100" dir="2700000" algn="tl">
                    <a:srgbClr val="FFFFFF"/>
                  </a:outerShdw>
                </a:effectLst>
                <a:latin typeface="Times New Roman" panose="02020603050405020304" pitchFamily="18" charset="0"/>
              </a:rPr>
              <a:t>PV of perpetual stream of rent payments is same to tenant as to landlord (only it’s a cost instead of a value: negative instead of positive).</a:t>
            </a:r>
          </a:p>
          <a:p>
            <a:pPr eaLnBrk="1" hangingPunct="1">
              <a:spcBef>
                <a:spcPct val="50000"/>
              </a:spcBef>
              <a:defRPr/>
            </a:pPr>
            <a:r>
              <a:rPr lang="en-US" sz="2400">
                <a:effectLst>
                  <a:outerShdw blurRad="38100" dist="38100" dir="2700000" algn="tl">
                    <a:srgbClr val="FFFFFF"/>
                  </a:outerShdw>
                </a:effectLst>
                <a:latin typeface="Times New Roman" panose="02020603050405020304" pitchFamily="18" charset="0"/>
              </a:rPr>
              <a:t>So tenants have same downward-sloping lease term indifference rent curve (with constant spot rents)…</a:t>
            </a:r>
          </a:p>
        </p:txBody>
      </p:sp>
      <p:sp>
        <p:nvSpPr>
          <p:cNvPr id="4" name="Slide Number Placeholder 3"/>
          <p:cNvSpPr>
            <a:spLocks noGrp="1"/>
          </p:cNvSpPr>
          <p:nvPr>
            <p:ph type="sldNum" sz="quarter" idx="12"/>
          </p:nvPr>
        </p:nvSpPr>
        <p:spPr/>
        <p:txBody>
          <a:bodyPr/>
          <a:lstStyle/>
          <a:p>
            <a:fld id="{ED748C47-A5B4-4FE8-BA74-B1457B8941D4}"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sp>
        <p:nvSpPr>
          <p:cNvPr id="204802" name="Text Box 2"/>
          <p:cNvSpPr txBox="1">
            <a:spLocks noChangeArrowheads="1"/>
          </p:cNvSpPr>
          <p:nvPr/>
        </p:nvSpPr>
        <p:spPr bwMode="auto">
          <a:xfrm>
            <a:off x="457200" y="381000"/>
            <a:ext cx="8305800" cy="61880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defRPr/>
            </a:pPr>
            <a:r>
              <a:rPr lang="en-US" sz="2000" b="1">
                <a:effectLst>
                  <a:outerShdw blurRad="38100" dist="38100" dir="2700000" algn="tl">
                    <a:srgbClr val="FFFFFF"/>
                  </a:outerShdw>
                </a:effectLst>
                <a:latin typeface="Times New Roman" panose="02020603050405020304" pitchFamily="18" charset="0"/>
              </a:rPr>
              <a:t>Example: </a:t>
            </a:r>
          </a:p>
          <a:p>
            <a:pPr eaLnBrk="1" hangingPunct="1">
              <a:buFontTx/>
              <a:buChar char="•"/>
              <a:defRPr/>
            </a:pPr>
            <a:r>
              <a:rPr lang="en-US" sz="2000" b="1">
                <a:effectLst>
                  <a:outerShdw blurRad="38100" dist="38100" dir="2700000" algn="tl">
                    <a:srgbClr val="FFFFFF"/>
                  </a:outerShdw>
                </a:effectLst>
                <a:latin typeface="Times New Roman" panose="02020603050405020304" pitchFamily="18" charset="0"/>
              </a:rPr>
              <a:t> Tenant produces widgets which are sold for $1 each with a variable production cost of $0.50 each. </a:t>
            </a:r>
          </a:p>
          <a:p>
            <a:pPr eaLnBrk="1" hangingPunct="1">
              <a:buFontTx/>
              <a:buChar char="•"/>
              <a:defRPr/>
            </a:pPr>
            <a:r>
              <a:rPr lang="en-US" sz="2000" b="1">
                <a:effectLst>
                  <a:outerShdw blurRad="38100" dist="38100" dir="2700000" algn="tl">
                    <a:srgbClr val="FFFFFF"/>
                  </a:outerShdw>
                </a:effectLst>
                <a:latin typeface="Times New Roman" panose="02020603050405020304" pitchFamily="18" charset="0"/>
              </a:rPr>
              <a:t> Expected production is 1000 widgets per year in perpetuity. </a:t>
            </a:r>
          </a:p>
          <a:p>
            <a:pPr eaLnBrk="1" hangingPunct="1">
              <a:buFontTx/>
              <a:buChar char="•"/>
              <a:defRPr/>
            </a:pPr>
            <a:r>
              <a:rPr lang="en-US" sz="2000" b="1">
                <a:effectLst>
                  <a:outerShdw blurRad="38100" dist="38100" dir="2700000" algn="tl">
                    <a:srgbClr val="FFFFFF"/>
                  </a:outerShdw>
                </a:effectLst>
                <a:latin typeface="Times New Roman" panose="02020603050405020304" pitchFamily="18" charset="0"/>
              </a:rPr>
              <a:t> Opportunity cost of capital for widget production investment (apart from rent) is 10% per year. </a:t>
            </a:r>
          </a:p>
          <a:p>
            <a:pPr eaLnBrk="1" hangingPunct="1">
              <a:defRPr/>
            </a:pPr>
            <a:endParaRPr lang="en-US" sz="2000" b="1">
              <a:effectLst>
                <a:outerShdw blurRad="38100" dist="38100" dir="2700000" algn="tl">
                  <a:srgbClr val="FFFFFF"/>
                </a:outerShdw>
              </a:effectLst>
              <a:latin typeface="Times New Roman" panose="02020603050405020304" pitchFamily="18" charset="0"/>
            </a:endParaRPr>
          </a:p>
          <a:p>
            <a:pPr eaLnBrk="1" hangingPunct="1">
              <a:defRPr/>
            </a:pPr>
            <a:r>
              <a:rPr lang="en-US" sz="2000" b="1">
                <a:effectLst>
                  <a:outerShdw blurRad="38100" dist="38100" dir="2700000" algn="tl">
                    <a:srgbClr val="FFFFFF"/>
                  </a:outerShdw>
                </a:effectLst>
                <a:latin typeface="Times New Roman" panose="02020603050405020304" pitchFamily="18" charset="0"/>
              </a:rPr>
              <a:t>If rent is $100/yr then value of tenant firm is:</a:t>
            </a:r>
          </a:p>
          <a:p>
            <a:pPr eaLnBrk="1" hangingPunct="1">
              <a:defRPr/>
            </a:pPr>
            <a:r>
              <a:rPr lang="en-US" sz="2000" b="1">
                <a:effectLst>
                  <a:outerShdw blurRad="38100" dist="38100" dir="2700000" algn="tl">
                    <a:srgbClr val="FFFFFF"/>
                  </a:outerShdw>
                </a:effectLst>
                <a:latin typeface="Times New Roman" panose="02020603050405020304" pitchFamily="18" charset="0"/>
              </a:rPr>
              <a:t>	V 	= PV(widget net income) – PV(rent)</a:t>
            </a:r>
          </a:p>
          <a:p>
            <a:pPr eaLnBrk="1" hangingPunct="1">
              <a:defRPr/>
            </a:pPr>
            <a:r>
              <a:rPr lang="en-US" sz="2000" b="1">
                <a:effectLst>
                  <a:outerShdw blurRad="38100" dist="38100" dir="2700000" algn="tl">
                    <a:srgbClr val="FFFFFF"/>
                  </a:outerShdw>
                </a:effectLst>
                <a:latin typeface="Times New Roman" panose="02020603050405020304" pitchFamily="18" charset="0"/>
              </a:rPr>
              <a:t>	    	= $500/0.10 – PV(rent)</a:t>
            </a:r>
          </a:p>
          <a:p>
            <a:pPr eaLnBrk="1" hangingPunct="1">
              <a:defRPr/>
            </a:pPr>
            <a:r>
              <a:rPr lang="en-US" sz="2000" b="1">
                <a:effectLst>
                  <a:outerShdw blurRad="38100" dist="38100" dir="2700000" algn="tl">
                    <a:srgbClr val="FFFFFF"/>
                  </a:outerShdw>
                </a:effectLst>
                <a:latin typeface="Times New Roman" panose="02020603050405020304" pitchFamily="18" charset="0"/>
              </a:rPr>
              <a:t>		= $5000 - $833	= $4,167, if 1-yr leases @$100/yr</a:t>
            </a:r>
          </a:p>
          <a:p>
            <a:pPr eaLnBrk="1" hangingPunct="1">
              <a:defRPr/>
            </a:pPr>
            <a:r>
              <a:rPr lang="en-US" sz="2000" b="1">
                <a:effectLst>
                  <a:outerShdw blurRad="38100" dist="38100" dir="2700000" algn="tl">
                    <a:srgbClr val="FFFFFF"/>
                  </a:outerShdw>
                </a:effectLst>
                <a:latin typeface="Times New Roman" panose="02020603050405020304" pitchFamily="18" charset="0"/>
              </a:rPr>
              <a:t>		= $5000 - $954	= $4,046, if 10-yr leases @$100/yr</a:t>
            </a:r>
          </a:p>
          <a:p>
            <a:pPr eaLnBrk="1" hangingPunct="1">
              <a:defRPr/>
            </a:pPr>
            <a:r>
              <a:rPr lang="en-US" sz="2000" b="1">
                <a:effectLst>
                  <a:outerShdw blurRad="38100" dist="38100" dir="2700000" algn="tl">
                    <a:srgbClr val="FFFFFF"/>
                  </a:outerShdw>
                </a:effectLst>
                <a:latin typeface="Times New Roman" panose="02020603050405020304" pitchFamily="18" charset="0"/>
              </a:rPr>
              <a:t>Tenant prefers short-term leases.</a:t>
            </a:r>
          </a:p>
          <a:p>
            <a:pPr eaLnBrk="1" hangingPunct="1">
              <a:defRPr/>
            </a:pPr>
            <a:endParaRPr lang="en-US" sz="2000" b="1">
              <a:effectLst>
                <a:outerShdw blurRad="38100" dist="38100" dir="2700000" algn="tl">
                  <a:srgbClr val="FFFFFF"/>
                </a:outerShdw>
              </a:effectLst>
              <a:latin typeface="Times New Roman" panose="02020603050405020304" pitchFamily="18" charset="0"/>
            </a:endParaRPr>
          </a:p>
          <a:p>
            <a:pPr eaLnBrk="1" hangingPunct="1">
              <a:buFont typeface="Wingdings" panose="05000000000000000000" pitchFamily="2" charset="2"/>
              <a:buChar char="è"/>
              <a:defRPr/>
            </a:pPr>
            <a:r>
              <a:rPr lang="en-US" sz="2000" b="1">
                <a:effectLst>
                  <a:outerShdw blurRad="38100" dist="38100" dir="2700000" algn="tl">
                    <a:srgbClr val="FFFFFF"/>
                  </a:outerShdw>
                </a:effectLst>
                <a:latin typeface="Times New Roman" panose="02020603050405020304" pitchFamily="18" charset="0"/>
                <a:sym typeface="Wingdings" panose="05000000000000000000" pitchFamily="2" charset="2"/>
              </a:rPr>
              <a:t>E</a:t>
            </a:r>
            <a:r>
              <a:rPr lang="en-US" sz="2000" b="1">
                <a:effectLst>
                  <a:outerShdw blurRad="38100" dist="38100" dir="2700000" algn="tl">
                    <a:srgbClr val="FFFFFF"/>
                  </a:outerShdw>
                </a:effectLst>
                <a:latin typeface="Times New Roman" panose="02020603050405020304" pitchFamily="18" charset="0"/>
              </a:rPr>
              <a:t>quilibrium rent term structure that would allow both landlords and tenants to be indifferent across leases of different term lengths is downward-sloping. </a:t>
            </a:r>
          </a:p>
          <a:p>
            <a:pPr eaLnBrk="1" hangingPunct="1">
              <a:buFont typeface="Wingdings" panose="05000000000000000000" pitchFamily="2" charset="2"/>
              <a:buNone/>
              <a:defRPr/>
            </a:pPr>
            <a:r>
              <a:rPr lang="en-US" sz="2000" b="1">
                <a:effectLst>
                  <a:outerShdw blurRad="38100" dist="38100" dir="2700000" algn="tl">
                    <a:srgbClr val="FFFFFF"/>
                  </a:outerShdw>
                </a:effectLst>
                <a:latin typeface="Times New Roman" panose="02020603050405020304" pitchFamily="18" charset="0"/>
              </a:rPr>
              <a:t>Tenant firm value:</a:t>
            </a:r>
          </a:p>
          <a:p>
            <a:pPr eaLnBrk="1" hangingPunct="1">
              <a:defRPr/>
            </a:pPr>
            <a:r>
              <a:rPr lang="en-US" sz="2000" b="1">
                <a:effectLst>
                  <a:outerShdw blurRad="38100" dist="38100" dir="2700000" algn="tl">
                    <a:srgbClr val="FFFFFF"/>
                  </a:outerShdw>
                </a:effectLst>
                <a:latin typeface="Times New Roman" panose="02020603050405020304" pitchFamily="18" charset="0"/>
              </a:rPr>
              <a:t>	V	= $5000 - $833	= $4,167, if 1-yr leases @$100/yr</a:t>
            </a:r>
          </a:p>
          <a:p>
            <a:pPr eaLnBrk="1" hangingPunct="1">
              <a:defRPr/>
            </a:pPr>
            <a:r>
              <a:rPr lang="en-US" sz="2000" b="1">
                <a:effectLst>
                  <a:outerShdw blurRad="38100" dist="38100" dir="2700000" algn="tl">
                    <a:srgbClr val="FFFFFF"/>
                  </a:outerShdw>
                </a:effectLst>
                <a:latin typeface="Times New Roman" panose="02020603050405020304" pitchFamily="18" charset="0"/>
              </a:rPr>
              <a:t>		= $5000 - $833	= $4,167, if 10-yr leases @$87.32/yr</a:t>
            </a:r>
            <a:endParaRPr lang="en-US" sz="2000">
              <a:latin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ED748C47-A5B4-4FE8-BA74-B1457B8941D4}"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pic>
        <p:nvPicPr>
          <p:cNvPr id="28675" name="Picture 2"/>
          <p:cNvPicPr>
            <a:picLocks noChangeAspect="1" noChangeArrowheads="1"/>
          </p:cNvPicPr>
          <p:nvPr/>
        </p:nvPicPr>
        <p:blipFill>
          <a:blip r:embed="rId3" cstate="print"/>
          <a:srcRect/>
          <a:stretch>
            <a:fillRect/>
          </a:stretch>
        </p:blipFill>
        <p:spPr bwMode="auto">
          <a:xfrm>
            <a:off x="609600" y="306388"/>
            <a:ext cx="7848600" cy="6184900"/>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ED748C47-A5B4-4FE8-BA74-B1457B8941D4}"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sp>
        <p:nvSpPr>
          <p:cNvPr id="202755" name="Text Box 3"/>
          <p:cNvSpPr txBox="1">
            <a:spLocks noChangeArrowheads="1"/>
          </p:cNvSpPr>
          <p:nvPr/>
        </p:nvSpPr>
        <p:spPr bwMode="auto">
          <a:xfrm>
            <a:off x="304800" y="5905500"/>
            <a:ext cx="8610600" cy="952500"/>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400" b="1" dirty="0">
                <a:effectLst>
                  <a:outerShdw blurRad="38100" dist="38100" dir="2700000" algn="tl">
                    <a:srgbClr val="FFFFFF"/>
                  </a:outerShdw>
                </a:effectLst>
                <a:latin typeface="Times New Roman" panose="02020603050405020304" pitchFamily="18" charset="0"/>
              </a:rPr>
              <a:t>If space market expectations are </a:t>
            </a:r>
            <a:r>
              <a:rPr lang="en-US" sz="1400" b="1" i="1" u="sng" dirty="0">
                <a:effectLst>
                  <a:outerShdw blurRad="38100" dist="38100" dir="2700000" algn="tl">
                    <a:srgbClr val="FFFFFF"/>
                  </a:outerShdw>
                </a:effectLst>
                <a:latin typeface="Times New Roman" panose="02020603050405020304" pitchFamily="18" charset="0"/>
              </a:rPr>
              <a:t>conflicting </a:t>
            </a:r>
            <a:r>
              <a:rPr lang="en-US" sz="1400" b="1" dirty="0">
                <a:effectLst>
                  <a:outerShdw blurRad="38100" dist="38100" dir="2700000" algn="tl">
                    <a:srgbClr val="FFFFFF"/>
                  </a:outerShdw>
                </a:effectLst>
                <a:latin typeface="Times New Roman" panose="02020603050405020304" pitchFamily="18" charset="0"/>
              </a:rPr>
              <a:t>and not reconcilable, then agreement will be facilitated by </a:t>
            </a:r>
            <a:r>
              <a:rPr lang="en-US" sz="1400" b="1" i="1" u="sng" dirty="0">
                <a:effectLst>
                  <a:outerShdw blurRad="38100" dist="38100" dir="2700000" algn="tl">
                    <a:srgbClr val="FFFFFF"/>
                  </a:outerShdw>
                </a:effectLst>
                <a:latin typeface="Times New Roman" panose="02020603050405020304" pitchFamily="18" charset="0"/>
              </a:rPr>
              <a:t>reducing the lease term length</a:t>
            </a:r>
            <a:r>
              <a:rPr lang="en-US" sz="1400" b="1" dirty="0">
                <a:effectLst>
                  <a:outerShdw blurRad="38100" dist="38100" dir="2700000" algn="tl">
                    <a:srgbClr val="FFFFFF"/>
                  </a:outerShdw>
                </a:effectLst>
                <a:latin typeface="Times New Roman" panose="02020603050405020304" pitchFamily="18" charset="0"/>
              </a:rPr>
              <a:t>, thereby reducing the impact of future changes in market rents on the opportunity cost of the lease, and providing more flexibility to either side to take advantage of favorable developments in the rental market.</a:t>
            </a:r>
          </a:p>
        </p:txBody>
      </p:sp>
      <p:pic>
        <p:nvPicPr>
          <p:cNvPr id="30724" name="Picture 4"/>
          <p:cNvPicPr>
            <a:picLocks noChangeAspect="1" noChangeArrowheads="1"/>
          </p:cNvPicPr>
          <p:nvPr/>
        </p:nvPicPr>
        <p:blipFill>
          <a:blip r:embed="rId2" cstate="print"/>
          <a:srcRect/>
          <a:stretch>
            <a:fillRect/>
          </a:stretch>
        </p:blipFill>
        <p:spPr bwMode="auto">
          <a:xfrm>
            <a:off x="1524000" y="152400"/>
            <a:ext cx="5794375" cy="55213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pic>
        <p:nvPicPr>
          <p:cNvPr id="31747" name="Picture 3"/>
          <p:cNvPicPr>
            <a:picLocks noChangeAspect="1" noChangeArrowheads="1"/>
          </p:cNvPicPr>
          <p:nvPr/>
        </p:nvPicPr>
        <p:blipFill>
          <a:blip r:embed="rId2" cstate="print"/>
          <a:srcRect/>
          <a:stretch>
            <a:fillRect/>
          </a:stretch>
        </p:blipFill>
        <p:spPr bwMode="auto">
          <a:xfrm>
            <a:off x="799626" y="195263"/>
            <a:ext cx="7544749" cy="6168994"/>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ED748C47-A5B4-4FE8-BA74-B1457B8941D4}"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pic>
        <p:nvPicPr>
          <p:cNvPr id="32771" name="Picture 4"/>
          <p:cNvPicPr>
            <a:picLocks noChangeAspect="1" noChangeArrowheads="1"/>
          </p:cNvPicPr>
          <p:nvPr/>
        </p:nvPicPr>
        <p:blipFill>
          <a:blip r:embed="rId3" cstate="print"/>
          <a:srcRect/>
          <a:stretch>
            <a:fillRect/>
          </a:stretch>
        </p:blipFill>
        <p:spPr bwMode="auto">
          <a:xfrm>
            <a:off x="304800" y="990600"/>
            <a:ext cx="8534400" cy="2613025"/>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ED748C47-A5B4-4FE8-BA74-B1457B8941D4}"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sp>
        <p:nvSpPr>
          <p:cNvPr id="199682" name="Text Box 2"/>
          <p:cNvSpPr txBox="1">
            <a:spLocks noChangeArrowheads="1"/>
          </p:cNvSpPr>
          <p:nvPr/>
        </p:nvSpPr>
        <p:spPr bwMode="auto">
          <a:xfrm>
            <a:off x="381000" y="609600"/>
            <a:ext cx="8305800" cy="2873375"/>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800" b="1">
                <a:solidFill>
                  <a:srgbClr val="FF7C80"/>
                </a:solidFill>
                <a:effectLst>
                  <a:outerShdw blurRad="38100" dist="38100" dir="2700000" algn="tl">
                    <a:srgbClr val="000000"/>
                  </a:outerShdw>
                </a:effectLst>
                <a:latin typeface="Times New Roman" panose="02020603050405020304" pitchFamily="18" charset="0"/>
              </a:rPr>
              <a:t>General “bottom line” from </a:t>
            </a:r>
            <a:r>
              <a:rPr lang="en-US" sz="2800" b="1" u="sng">
                <a:solidFill>
                  <a:srgbClr val="FF7C80"/>
                </a:solidFill>
                <a:effectLst>
                  <a:outerShdw blurRad="38100" dist="38100" dir="2700000" algn="tl">
                    <a:srgbClr val="000000"/>
                  </a:outerShdw>
                </a:effectLst>
                <a:latin typeface="Times New Roman" panose="02020603050405020304" pitchFamily="18" charset="0"/>
              </a:rPr>
              <a:t>flexibility considerations</a:t>
            </a:r>
            <a:r>
              <a:rPr lang="en-US" sz="2800" b="1">
                <a:solidFill>
                  <a:srgbClr val="FF7C80"/>
                </a:solidFill>
                <a:effectLst>
                  <a:outerShdw blurRad="38100" dist="38100" dir="2700000" algn="tl">
                    <a:srgbClr val="000000"/>
                  </a:outerShdw>
                </a:effectLst>
                <a:latin typeface="Times New Roman" panose="02020603050405020304" pitchFamily="18" charset="0"/>
              </a:rPr>
              <a:t>:</a:t>
            </a:r>
            <a:r>
              <a:rPr lang="en-US" sz="2000" b="1">
                <a:latin typeface="Times New Roman" panose="02020603050405020304" pitchFamily="18" charset="0"/>
              </a:rPr>
              <a:t> </a:t>
            </a:r>
          </a:p>
          <a:p>
            <a:pPr algn="ctr" eaLnBrk="1" hangingPunct="1">
              <a:spcBef>
                <a:spcPct val="50000"/>
              </a:spcBef>
              <a:defRPr/>
            </a:pPr>
            <a:endParaRPr lang="en-US" sz="2000" b="1">
              <a:latin typeface="Times New Roman" panose="02020603050405020304" pitchFamily="18" charset="0"/>
            </a:endParaRPr>
          </a:p>
          <a:p>
            <a:pPr algn="ctr" eaLnBrk="1" hangingPunct="1">
              <a:spcBef>
                <a:spcPct val="50000"/>
              </a:spcBef>
              <a:defRPr/>
            </a:pPr>
            <a:r>
              <a:rPr lang="en-US" sz="2400" b="1">
                <a:effectLst>
                  <a:outerShdw blurRad="38100" dist="38100" dir="2700000" algn="tl">
                    <a:srgbClr val="FFFFFF"/>
                  </a:outerShdw>
                </a:effectLst>
                <a:latin typeface="Times New Roman" panose="02020603050405020304" pitchFamily="18" charset="0"/>
              </a:rPr>
              <a:t>Shorter lease terms increase flexibility value (though mitigated by explicit lease options and sublease rights).</a:t>
            </a:r>
          </a:p>
          <a:p>
            <a:pPr algn="ctr" eaLnBrk="1" hangingPunct="1">
              <a:spcBef>
                <a:spcPct val="50000"/>
              </a:spcBef>
              <a:defRPr/>
            </a:pPr>
            <a:endParaRPr lang="en-US" sz="2400" b="1">
              <a:effectLst>
                <a:outerShdw blurRad="38100" dist="38100" dir="2700000" algn="tl">
                  <a:srgbClr val="FFFFFF"/>
                </a:outerShdw>
              </a:effectLst>
              <a:latin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ED748C47-A5B4-4FE8-BA74-B1457B8941D4}"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pic>
        <p:nvPicPr>
          <p:cNvPr id="35843" name="Picture 3"/>
          <p:cNvPicPr>
            <a:picLocks noChangeAspect="1" noChangeArrowheads="1"/>
          </p:cNvPicPr>
          <p:nvPr/>
        </p:nvPicPr>
        <p:blipFill>
          <a:blip r:embed="rId2" cstate="print"/>
          <a:srcRect/>
          <a:stretch>
            <a:fillRect/>
          </a:stretch>
        </p:blipFill>
        <p:spPr bwMode="auto">
          <a:xfrm>
            <a:off x="457200" y="685800"/>
            <a:ext cx="8153400" cy="3606800"/>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ED748C47-A5B4-4FE8-BA74-B1457B8941D4}"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pic>
        <p:nvPicPr>
          <p:cNvPr id="36867" name="Picture 3"/>
          <p:cNvPicPr>
            <a:picLocks noChangeAspect="1" noChangeArrowheads="1"/>
          </p:cNvPicPr>
          <p:nvPr/>
        </p:nvPicPr>
        <p:blipFill>
          <a:blip r:embed="rId2" cstate="print"/>
          <a:srcRect/>
          <a:stretch>
            <a:fillRect/>
          </a:stretch>
        </p:blipFill>
        <p:spPr bwMode="auto">
          <a:xfrm>
            <a:off x="457200" y="747713"/>
            <a:ext cx="8305800" cy="4575175"/>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ED748C47-A5B4-4FE8-BA74-B1457B8941D4}"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pic>
        <p:nvPicPr>
          <p:cNvPr id="6147" name="Picture 5"/>
          <p:cNvPicPr>
            <a:picLocks noChangeAspect="1" noChangeArrowheads="1"/>
          </p:cNvPicPr>
          <p:nvPr/>
        </p:nvPicPr>
        <p:blipFill>
          <a:blip r:embed="rId2" cstate="print"/>
          <a:srcRect/>
          <a:stretch>
            <a:fillRect/>
          </a:stretch>
        </p:blipFill>
        <p:spPr bwMode="auto">
          <a:xfrm>
            <a:off x="685800" y="357188"/>
            <a:ext cx="7620000" cy="6021387"/>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ED748C47-A5B4-4FE8-BA74-B1457B8941D4}"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pic>
        <p:nvPicPr>
          <p:cNvPr id="37891" name="Picture 3"/>
          <p:cNvPicPr>
            <a:picLocks noChangeAspect="1" noChangeArrowheads="1"/>
          </p:cNvPicPr>
          <p:nvPr/>
        </p:nvPicPr>
        <p:blipFill>
          <a:blip r:embed="rId3" cstate="print"/>
          <a:srcRect/>
          <a:stretch>
            <a:fillRect/>
          </a:stretch>
        </p:blipFill>
        <p:spPr bwMode="auto">
          <a:xfrm>
            <a:off x="1143000" y="152400"/>
            <a:ext cx="6864350" cy="6307138"/>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ED748C47-A5B4-4FE8-BA74-B1457B8941D4}"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pic>
        <p:nvPicPr>
          <p:cNvPr id="39939" name="Picture 3"/>
          <p:cNvPicPr>
            <a:picLocks noChangeAspect="1" noChangeArrowheads="1"/>
          </p:cNvPicPr>
          <p:nvPr/>
        </p:nvPicPr>
        <p:blipFill>
          <a:blip r:embed="rId2" cstate="print"/>
          <a:srcRect/>
          <a:stretch>
            <a:fillRect/>
          </a:stretch>
        </p:blipFill>
        <p:spPr bwMode="auto">
          <a:xfrm>
            <a:off x="381000" y="762000"/>
            <a:ext cx="8382000" cy="4140200"/>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ED748C47-A5B4-4FE8-BA74-B1457B8941D4}"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pic>
        <p:nvPicPr>
          <p:cNvPr id="40963" name="Picture 2"/>
          <p:cNvPicPr>
            <a:picLocks noChangeAspect="1" noChangeArrowheads="1"/>
          </p:cNvPicPr>
          <p:nvPr/>
        </p:nvPicPr>
        <p:blipFill>
          <a:blip r:embed="rId2" cstate="print"/>
          <a:srcRect/>
          <a:stretch>
            <a:fillRect/>
          </a:stretch>
        </p:blipFill>
        <p:spPr bwMode="auto">
          <a:xfrm>
            <a:off x="533400" y="415925"/>
            <a:ext cx="7848600" cy="5349875"/>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ED748C47-A5B4-4FE8-BA74-B1457B8941D4}"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sp>
        <p:nvSpPr>
          <p:cNvPr id="218114" name="Text Box 2"/>
          <p:cNvSpPr txBox="1">
            <a:spLocks noChangeArrowheads="1"/>
          </p:cNvSpPr>
          <p:nvPr/>
        </p:nvSpPr>
        <p:spPr bwMode="auto">
          <a:xfrm>
            <a:off x="533400" y="609600"/>
            <a:ext cx="8077200" cy="2235200"/>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i="1">
                <a:effectLst>
                  <a:outerShdw blurRad="38100" dist="38100" dir="2700000" algn="tl">
                    <a:srgbClr val="FFFFFF"/>
                  </a:outerShdw>
                </a:effectLst>
                <a:latin typeface="Times New Roman" panose="02020603050405020304" pitchFamily="18" charset="0"/>
              </a:rPr>
              <a:t>The art of tenant mixing extends not only to matching the right sort of anchors together with the right sort of non-anchor tenants, but also includes optimal mixing, matching, and location of the non-anchor stores. Use of short lease terms and/or renewal and cancellation options on both sides is common in many retail centers to enable tenant mix to be constantly optimized in the dynamic retail market where flexibility is particularly important.</a:t>
            </a:r>
            <a:r>
              <a:rPr lang="en-US" sz="2000">
                <a:latin typeface="Times New Roman" panose="02020603050405020304" pitchFamily="18" charset="0"/>
              </a:rPr>
              <a:t> </a:t>
            </a:r>
          </a:p>
        </p:txBody>
      </p:sp>
      <p:sp>
        <p:nvSpPr>
          <p:cNvPr id="4" name="Slide Number Placeholder 3"/>
          <p:cNvSpPr>
            <a:spLocks noGrp="1"/>
          </p:cNvSpPr>
          <p:nvPr>
            <p:ph type="sldNum" sz="quarter" idx="12"/>
          </p:nvPr>
        </p:nvSpPr>
        <p:spPr/>
        <p:txBody>
          <a:bodyPr/>
          <a:lstStyle/>
          <a:p>
            <a:fld id="{ED748C47-A5B4-4FE8-BA74-B1457B8941D4}"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pic>
        <p:nvPicPr>
          <p:cNvPr id="44035" name="Picture 2"/>
          <p:cNvPicPr>
            <a:picLocks noChangeAspect="1" noChangeArrowheads="1"/>
          </p:cNvPicPr>
          <p:nvPr/>
        </p:nvPicPr>
        <p:blipFill>
          <a:blip r:embed="rId2" cstate="print"/>
          <a:srcRect/>
          <a:stretch>
            <a:fillRect/>
          </a:stretch>
        </p:blipFill>
        <p:spPr bwMode="auto">
          <a:xfrm>
            <a:off x="304800" y="304800"/>
            <a:ext cx="6858000" cy="3271838"/>
          </a:xfrm>
          <a:prstGeom prst="rect">
            <a:avLst/>
          </a:prstGeom>
          <a:noFill/>
          <a:ln w="9525">
            <a:noFill/>
            <a:miter lim="800000"/>
            <a:headEnd/>
            <a:tailEnd/>
          </a:ln>
          <a:effectLst/>
        </p:spPr>
      </p:pic>
      <p:grpSp>
        <p:nvGrpSpPr>
          <p:cNvPr id="217094" name="Group 6"/>
          <p:cNvGrpSpPr>
            <a:grpSpLocks/>
          </p:cNvGrpSpPr>
          <p:nvPr/>
        </p:nvGrpSpPr>
        <p:grpSpPr bwMode="auto">
          <a:xfrm>
            <a:off x="609600" y="3505200"/>
            <a:ext cx="6553200" cy="2940050"/>
            <a:chOff x="384" y="2208"/>
            <a:chExt cx="4128" cy="1852"/>
          </a:xfrm>
        </p:grpSpPr>
        <p:pic>
          <p:nvPicPr>
            <p:cNvPr id="44037" name="Picture 3"/>
            <p:cNvPicPr>
              <a:picLocks noChangeAspect="1" noChangeArrowheads="1"/>
            </p:cNvPicPr>
            <p:nvPr/>
          </p:nvPicPr>
          <p:blipFill>
            <a:blip r:embed="rId3" cstate="print"/>
            <a:srcRect/>
            <a:stretch>
              <a:fillRect/>
            </a:stretch>
          </p:blipFill>
          <p:spPr bwMode="auto">
            <a:xfrm>
              <a:off x="2016" y="2208"/>
              <a:ext cx="2496" cy="1852"/>
            </a:xfrm>
            <a:prstGeom prst="rect">
              <a:avLst/>
            </a:prstGeom>
            <a:noFill/>
            <a:ln w="9525">
              <a:noFill/>
              <a:miter lim="800000"/>
              <a:headEnd/>
              <a:tailEnd/>
            </a:ln>
            <a:effectLst/>
          </p:spPr>
        </p:pic>
        <p:sp>
          <p:nvSpPr>
            <p:cNvPr id="44038" name="Text Box 5"/>
            <p:cNvSpPr txBox="1">
              <a:spLocks noChangeArrowheads="1"/>
            </p:cNvSpPr>
            <p:nvPr/>
          </p:nvSpPr>
          <p:spPr bwMode="auto">
            <a:xfrm>
              <a:off x="384" y="3312"/>
              <a:ext cx="1632" cy="594"/>
            </a:xfrm>
            <a:prstGeom prst="rect">
              <a:avLst/>
            </a:prstGeom>
            <a:solidFill>
              <a:srgbClr val="CCFFFF"/>
            </a:solidFill>
            <a:ln w="9525">
              <a:noFill/>
              <a:miter lim="800000"/>
              <a:headEnd/>
              <a:tailEnd/>
            </a:ln>
            <a:effectLst/>
          </p:spPr>
          <p:txBody>
            <a:bodyPr>
              <a:spAutoFit/>
            </a:bodyPr>
            <a:lstStyle/>
            <a:p>
              <a:pPr eaLnBrk="1" hangingPunct="1"/>
              <a:r>
                <a:rPr lang="en-US" sz="1400" b="1">
                  <a:latin typeface="Times New Roman" pitchFamily="18" charset="0"/>
                </a:rPr>
                <a:t>Heavy solid line = Tenant store operating margin</a:t>
              </a:r>
            </a:p>
            <a:p>
              <a:pPr eaLnBrk="1" hangingPunct="1"/>
              <a:r>
                <a:rPr lang="en-US" sz="1400" b="1">
                  <a:latin typeface="Times New Roman" pitchFamily="18" charset="0"/>
                </a:rPr>
                <a:t>Light straight line = Fixed rent</a:t>
              </a:r>
            </a:p>
            <a:p>
              <a:pPr eaLnBrk="1" hangingPunct="1"/>
              <a:r>
                <a:rPr lang="en-US" sz="1400" b="1">
                  <a:latin typeface="Times New Roman" pitchFamily="18" charset="0"/>
                </a:rPr>
                <a:t>Dashed line = Percentage rent</a:t>
              </a:r>
            </a:p>
          </p:txBody>
        </p:sp>
      </p:grpSp>
      <p:sp>
        <p:nvSpPr>
          <p:cNvPr id="7" name="Slide Number Placeholder 6"/>
          <p:cNvSpPr>
            <a:spLocks noGrp="1"/>
          </p:cNvSpPr>
          <p:nvPr>
            <p:ph type="sldNum" sz="quarter" idx="12"/>
          </p:nvPr>
        </p:nvSpPr>
        <p:spPr/>
        <p:txBody>
          <a:bodyPr/>
          <a:lstStyle/>
          <a:p>
            <a:fld id="{ED748C47-A5B4-4FE8-BA74-B1457B8941D4}" type="slidenum">
              <a:rPr lang="en-US" smtClean="0"/>
              <a:pPr/>
              <a:t>34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217094"/>
                                        </p:tgtEl>
                                        <p:attrNameLst>
                                          <p:attrName>style.visibility</p:attrName>
                                        </p:attrNameLst>
                                      </p:cBhvr>
                                      <p:to>
                                        <p:strVal val="visible"/>
                                      </p:to>
                                    </p:set>
                                    <p:anim calcmode="lin" valueType="num">
                                      <p:cBhvr additive="base">
                                        <p:cTn id="7" dur="500" fill="hold"/>
                                        <p:tgtEl>
                                          <p:spTgt spid="217094"/>
                                        </p:tgtEl>
                                        <p:attrNameLst>
                                          <p:attrName>ppt_x</p:attrName>
                                        </p:attrNameLst>
                                      </p:cBhvr>
                                      <p:tavLst>
                                        <p:tav tm="0">
                                          <p:val>
                                            <p:strVal val="1+#ppt_w/2"/>
                                          </p:val>
                                        </p:tav>
                                        <p:tav tm="100000">
                                          <p:val>
                                            <p:strVal val="#ppt_x"/>
                                          </p:val>
                                        </p:tav>
                                      </p:tavLst>
                                    </p:anim>
                                    <p:anim calcmode="lin" valueType="num">
                                      <p:cBhvr additive="base">
                                        <p:cTn id="8" dur="500" fill="hold"/>
                                        <p:tgtEl>
                                          <p:spTgt spid="21709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pic>
        <p:nvPicPr>
          <p:cNvPr id="45059" name="Picture 2"/>
          <p:cNvPicPr>
            <a:picLocks noChangeAspect="1" noChangeArrowheads="1"/>
          </p:cNvPicPr>
          <p:nvPr/>
        </p:nvPicPr>
        <p:blipFill>
          <a:blip r:embed="rId2" cstate="print"/>
          <a:srcRect/>
          <a:stretch>
            <a:fillRect/>
          </a:stretch>
        </p:blipFill>
        <p:spPr bwMode="auto">
          <a:xfrm>
            <a:off x="685800" y="1584325"/>
            <a:ext cx="7848600" cy="3275013"/>
          </a:xfrm>
          <a:prstGeom prst="rect">
            <a:avLst/>
          </a:prstGeom>
          <a:solidFill>
            <a:srgbClr val="CCFFFF"/>
          </a:solidFill>
          <a:ln w="9525">
            <a:noFill/>
            <a:miter lim="800000"/>
            <a:headEnd/>
            <a:tailEnd/>
          </a:ln>
          <a:effectLst/>
        </p:spPr>
      </p:pic>
      <p:sp>
        <p:nvSpPr>
          <p:cNvPr id="4" name="Slide Number Placeholder 3"/>
          <p:cNvSpPr>
            <a:spLocks noGrp="1"/>
          </p:cNvSpPr>
          <p:nvPr>
            <p:ph type="sldNum" sz="quarter" idx="12"/>
          </p:nvPr>
        </p:nvSpPr>
        <p:spPr/>
        <p:txBody>
          <a:bodyPr/>
          <a:lstStyle/>
          <a:p>
            <a:fld id="{ED748C47-A5B4-4FE8-BA74-B1457B8941D4}"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sp>
        <p:nvSpPr>
          <p:cNvPr id="215043" name="Text Box 3"/>
          <p:cNvSpPr txBox="1">
            <a:spLocks noChangeArrowheads="1"/>
          </p:cNvSpPr>
          <p:nvPr/>
        </p:nvSpPr>
        <p:spPr bwMode="auto">
          <a:xfrm>
            <a:off x="457200" y="304800"/>
            <a:ext cx="8153400" cy="1676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defRPr/>
            </a:pPr>
            <a:r>
              <a:rPr lang="en-US" sz="2400" b="1">
                <a:solidFill>
                  <a:srgbClr val="FF0000"/>
                </a:solidFill>
                <a:effectLst>
                  <a:outerShdw blurRad="38100" dist="38100" dir="2700000" algn="tl">
                    <a:srgbClr val="000000"/>
                  </a:outerShdw>
                </a:effectLst>
                <a:latin typeface="Times New Roman" panose="02020603050405020304" pitchFamily="18" charset="0"/>
              </a:rPr>
              <a:t>30.5.3) Why concessions?</a:t>
            </a:r>
            <a:endParaRPr lang="en-US" sz="2400">
              <a:solidFill>
                <a:srgbClr val="FF0000"/>
              </a:solidFill>
              <a:effectLst>
                <a:outerShdw blurRad="38100" dist="38100" dir="2700000" algn="tl">
                  <a:srgbClr val="000000"/>
                </a:outerShdw>
              </a:effectLst>
              <a:latin typeface="Times New Roman" panose="02020603050405020304" pitchFamily="18" charset="0"/>
            </a:endParaRPr>
          </a:p>
          <a:p>
            <a:pPr eaLnBrk="1" hangingPunct="1">
              <a:defRPr/>
            </a:pPr>
            <a:r>
              <a:rPr lang="en-US" sz="2000" b="1">
                <a:effectLst>
                  <a:outerShdw blurRad="38100" dist="38100" dir="2700000" algn="tl">
                    <a:srgbClr val="FFFFFF"/>
                  </a:outerShdw>
                </a:effectLst>
                <a:latin typeface="Times New Roman" panose="02020603050405020304" pitchFamily="18" charset="0"/>
              </a:rPr>
              <a:t>e.g., why does the $20/SF Lease "A" not simply charge the tenant $15.44/SF every year for 5 years starting immediately, rather than take no cash flow at all for the first year?... </a:t>
            </a:r>
          </a:p>
          <a:p>
            <a:pPr eaLnBrk="1" hangingPunct="1">
              <a:defRPr/>
            </a:pPr>
            <a:r>
              <a:rPr lang="en-US" sz="2000" b="1" i="1">
                <a:effectLst>
                  <a:outerShdw blurRad="38100" dist="38100" dir="2700000" algn="tl">
                    <a:srgbClr val="FFFFFF"/>
                  </a:outerShdw>
                </a:effectLst>
                <a:latin typeface="Times New Roman" panose="02020603050405020304" pitchFamily="18" charset="0"/>
              </a:rPr>
              <a:t>Recall:</a:t>
            </a:r>
          </a:p>
        </p:txBody>
      </p:sp>
      <p:pic>
        <p:nvPicPr>
          <p:cNvPr id="215044" name="Picture 4"/>
          <p:cNvPicPr>
            <a:picLocks noChangeAspect="1" noChangeArrowheads="1"/>
          </p:cNvPicPr>
          <p:nvPr/>
        </p:nvPicPr>
        <p:blipFill>
          <a:blip r:embed="rId2" cstate="print"/>
          <a:srcRect/>
          <a:stretch>
            <a:fillRect/>
          </a:stretch>
        </p:blipFill>
        <p:spPr bwMode="auto">
          <a:xfrm>
            <a:off x="381000" y="4953000"/>
            <a:ext cx="8382000" cy="1160463"/>
          </a:xfrm>
          <a:prstGeom prst="rect">
            <a:avLst/>
          </a:prstGeom>
          <a:noFill/>
          <a:ln w="9525">
            <a:noFill/>
            <a:miter lim="800000"/>
            <a:headEnd/>
            <a:tailEnd/>
          </a:ln>
          <a:effectLst/>
        </p:spPr>
      </p:pic>
      <p:pic>
        <p:nvPicPr>
          <p:cNvPr id="46085" name="Picture 5"/>
          <p:cNvPicPr>
            <a:picLocks noChangeAspect="1" noChangeArrowheads="1"/>
          </p:cNvPicPr>
          <p:nvPr/>
        </p:nvPicPr>
        <p:blipFill>
          <a:blip r:embed="rId3" cstate="print"/>
          <a:srcRect/>
          <a:stretch>
            <a:fillRect/>
          </a:stretch>
        </p:blipFill>
        <p:spPr bwMode="auto">
          <a:xfrm>
            <a:off x="533400" y="2057400"/>
            <a:ext cx="8001000" cy="2214563"/>
          </a:xfrm>
          <a:prstGeom prst="rect">
            <a:avLst/>
          </a:prstGeom>
          <a:noFill/>
          <a:ln w="9525">
            <a:noFill/>
            <a:miter lim="800000"/>
            <a:headEnd/>
            <a:tailEnd/>
          </a:ln>
          <a:effectLst/>
        </p:spPr>
      </p:pic>
      <p:sp>
        <p:nvSpPr>
          <p:cNvPr id="215046" name="Text Box 6"/>
          <p:cNvSpPr txBox="1">
            <a:spLocks noChangeArrowheads="1"/>
          </p:cNvSpPr>
          <p:nvPr/>
        </p:nvSpPr>
        <p:spPr bwMode="auto">
          <a:xfrm>
            <a:off x="533400" y="4495800"/>
            <a:ext cx="35052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a:effectLst>
                  <a:outerShdw blurRad="38100" dist="38100" dir="2700000" algn="tl">
                    <a:srgbClr val="FFFFFF"/>
                  </a:outerShdw>
                </a:effectLst>
                <a:latin typeface="Times New Roman" panose="02020603050405020304" pitchFamily="18" charset="0"/>
              </a:rPr>
              <a:t>Reasons:</a:t>
            </a:r>
          </a:p>
        </p:txBody>
      </p:sp>
      <p:sp>
        <p:nvSpPr>
          <p:cNvPr id="7" name="Slide Number Placeholder 6"/>
          <p:cNvSpPr>
            <a:spLocks noGrp="1"/>
          </p:cNvSpPr>
          <p:nvPr>
            <p:ph type="sldNum" sz="quarter" idx="12"/>
          </p:nvPr>
        </p:nvSpPr>
        <p:spPr/>
        <p:txBody>
          <a:bodyPr/>
          <a:lstStyle/>
          <a:p>
            <a:fld id="{ED748C47-A5B4-4FE8-BA74-B1457B8941D4}" type="slidenum">
              <a:rPr lang="en-US" smtClean="0"/>
              <a:pPr/>
              <a:t>36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215044"/>
                                        </p:tgtEl>
                                        <p:attrNameLst>
                                          <p:attrName>style.visibility</p:attrName>
                                        </p:attrNameLst>
                                      </p:cBhvr>
                                      <p:to>
                                        <p:strVal val="visible"/>
                                      </p:to>
                                    </p:set>
                                    <p:anim calcmode="lin" valueType="num">
                                      <p:cBhvr additive="base">
                                        <p:cTn id="7" dur="500" fill="hold"/>
                                        <p:tgtEl>
                                          <p:spTgt spid="215044"/>
                                        </p:tgtEl>
                                        <p:attrNameLst>
                                          <p:attrName>ppt_x</p:attrName>
                                        </p:attrNameLst>
                                      </p:cBhvr>
                                      <p:tavLst>
                                        <p:tav tm="0">
                                          <p:val>
                                            <p:strVal val="1+#ppt_w/2"/>
                                          </p:val>
                                        </p:tav>
                                        <p:tav tm="100000">
                                          <p:val>
                                            <p:strVal val="#ppt_x"/>
                                          </p:val>
                                        </p:tav>
                                      </p:tavLst>
                                    </p:anim>
                                    <p:anim calcmode="lin" valueType="num">
                                      <p:cBhvr additive="base">
                                        <p:cTn id="8" dur="500" fill="hold"/>
                                        <p:tgtEl>
                                          <p:spTgt spid="2150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pic>
        <p:nvPicPr>
          <p:cNvPr id="47107" name="Picture 4"/>
          <p:cNvPicPr>
            <a:picLocks noChangeAspect="1" noChangeArrowheads="1"/>
          </p:cNvPicPr>
          <p:nvPr/>
        </p:nvPicPr>
        <p:blipFill>
          <a:blip r:embed="rId2" cstate="print"/>
          <a:srcRect/>
          <a:stretch>
            <a:fillRect/>
          </a:stretch>
        </p:blipFill>
        <p:spPr bwMode="auto">
          <a:xfrm>
            <a:off x="381000" y="914400"/>
            <a:ext cx="8153400" cy="4808538"/>
          </a:xfrm>
          <a:prstGeom prst="rect">
            <a:avLst/>
          </a:prstGeom>
          <a:noFill/>
          <a:ln w="9525">
            <a:noFill/>
            <a:miter lim="800000"/>
            <a:headEnd/>
            <a:tailEnd/>
          </a:ln>
          <a:effectLst/>
        </p:spPr>
      </p:pic>
      <p:sp>
        <p:nvSpPr>
          <p:cNvPr id="221189" name="Text Box 5"/>
          <p:cNvSpPr txBox="1">
            <a:spLocks noChangeArrowheads="1"/>
          </p:cNvSpPr>
          <p:nvPr/>
        </p:nvSpPr>
        <p:spPr bwMode="auto">
          <a:xfrm>
            <a:off x="457200" y="304800"/>
            <a:ext cx="81534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defRPr/>
            </a:pPr>
            <a:r>
              <a:rPr lang="en-US" sz="2400" b="1">
                <a:solidFill>
                  <a:srgbClr val="FF0000"/>
                </a:solidFill>
                <a:effectLst>
                  <a:outerShdw blurRad="38100" dist="38100" dir="2700000" algn="tl">
                    <a:srgbClr val="000000"/>
                  </a:outerShdw>
                </a:effectLst>
                <a:latin typeface="Times New Roman" panose="02020603050405020304" pitchFamily="18" charset="0"/>
              </a:rPr>
              <a:t>30.5.3) Why concessions?</a:t>
            </a:r>
            <a:endParaRPr lang="en-US" sz="2400">
              <a:solidFill>
                <a:srgbClr val="FF0000"/>
              </a:solidFill>
              <a:effectLst>
                <a:outerShdw blurRad="38100" dist="38100" dir="2700000" algn="tl">
                  <a:srgbClr val="000000"/>
                </a:outerShdw>
              </a:effectLst>
              <a:latin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ED748C47-A5B4-4FE8-BA74-B1457B8941D4}"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pic>
        <p:nvPicPr>
          <p:cNvPr id="48131" name="Picture 4"/>
          <p:cNvPicPr>
            <a:picLocks noChangeAspect="1" noChangeArrowheads="1"/>
          </p:cNvPicPr>
          <p:nvPr/>
        </p:nvPicPr>
        <p:blipFill>
          <a:blip r:embed="rId2" cstate="print"/>
          <a:srcRect/>
          <a:stretch>
            <a:fillRect/>
          </a:stretch>
        </p:blipFill>
        <p:spPr bwMode="auto">
          <a:xfrm>
            <a:off x="228600" y="1143000"/>
            <a:ext cx="8610600" cy="2693988"/>
          </a:xfrm>
          <a:prstGeom prst="rect">
            <a:avLst/>
          </a:prstGeom>
          <a:noFill/>
          <a:ln w="9525">
            <a:noFill/>
            <a:miter lim="800000"/>
            <a:headEnd/>
            <a:tailEnd/>
          </a:ln>
          <a:effectLst/>
        </p:spPr>
      </p:pic>
      <p:sp>
        <p:nvSpPr>
          <p:cNvPr id="222213" name="Text Box 5"/>
          <p:cNvSpPr txBox="1">
            <a:spLocks noChangeArrowheads="1"/>
          </p:cNvSpPr>
          <p:nvPr/>
        </p:nvSpPr>
        <p:spPr bwMode="auto">
          <a:xfrm>
            <a:off x="457200" y="304800"/>
            <a:ext cx="81534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defRPr/>
            </a:pPr>
            <a:r>
              <a:rPr lang="en-US" sz="2400" b="1">
                <a:solidFill>
                  <a:srgbClr val="FF0000"/>
                </a:solidFill>
                <a:effectLst>
                  <a:outerShdw blurRad="38100" dist="38100" dir="2700000" algn="tl">
                    <a:srgbClr val="000000"/>
                  </a:outerShdw>
                </a:effectLst>
                <a:latin typeface="Times New Roman" panose="02020603050405020304" pitchFamily="18" charset="0"/>
              </a:rPr>
              <a:t>30.5.3) Why concessions?</a:t>
            </a:r>
            <a:endParaRPr lang="en-US" sz="2400">
              <a:solidFill>
                <a:srgbClr val="FF0000"/>
              </a:solidFill>
              <a:effectLst>
                <a:outerShdw blurRad="38100" dist="38100" dir="2700000" algn="tl">
                  <a:srgbClr val="000000"/>
                </a:outerShdw>
              </a:effectLst>
              <a:latin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ED748C47-A5B4-4FE8-BA74-B1457B8941D4}" type="slidenum">
              <a:rPr lang="en-US" smtClean="0"/>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pic>
        <p:nvPicPr>
          <p:cNvPr id="49155" name="Picture 3"/>
          <p:cNvPicPr>
            <a:picLocks noChangeArrowheads="1"/>
          </p:cNvPicPr>
          <p:nvPr/>
        </p:nvPicPr>
        <p:blipFill>
          <a:blip r:embed="rId2" cstate="print"/>
          <a:srcRect/>
          <a:stretch>
            <a:fillRect/>
          </a:stretch>
        </p:blipFill>
        <p:spPr bwMode="auto">
          <a:xfrm>
            <a:off x="1676403" y="152400"/>
            <a:ext cx="5791195" cy="5943600"/>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ED748C47-A5B4-4FE8-BA74-B1457B8941D4}"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sp>
        <p:nvSpPr>
          <p:cNvPr id="186373" name="Rectangle 5"/>
          <p:cNvSpPr>
            <a:spLocks noChangeArrowheads="1"/>
          </p:cNvSpPr>
          <p:nvPr/>
        </p:nvSpPr>
        <p:spPr bwMode="auto">
          <a:xfrm>
            <a:off x="381000" y="304800"/>
            <a:ext cx="8458200" cy="4359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lvl="1" eaLnBrk="1" hangingPunct="1">
              <a:spcBef>
                <a:spcPct val="50000"/>
              </a:spcBef>
              <a:defRPr/>
            </a:pPr>
            <a:r>
              <a:rPr lang="en-US" sz="2000" b="1" dirty="0">
                <a:latin typeface="Times New Roman" panose="02020603050405020304" pitchFamily="18" charset="0"/>
              </a:rPr>
              <a:t>30.2 LEASE CHARACTERISTICS AFFECTING VALUE OR RENT:</a:t>
            </a:r>
          </a:p>
          <a:p>
            <a:pPr lvl="1" eaLnBrk="1" hangingPunct="1">
              <a:spcBef>
                <a:spcPct val="50000"/>
              </a:spcBef>
              <a:buFontTx/>
              <a:buChar char="•"/>
              <a:defRPr/>
            </a:pPr>
            <a:r>
              <a:rPr lang="en-US" sz="2000" b="1" dirty="0">
                <a:effectLst>
                  <a:outerShdw blurRad="38100" dist="38100" dir="2700000" algn="tl">
                    <a:srgbClr val="FFFFFF"/>
                  </a:outerShdw>
                </a:effectLst>
                <a:latin typeface="Times New Roman" panose="02020603050405020304" pitchFamily="18" charset="0"/>
              </a:rPr>
              <a:t>	Space - location, size, shape, adjacent uses (synergy, externality).</a:t>
            </a:r>
          </a:p>
          <a:p>
            <a:pPr lvl="1" eaLnBrk="1" hangingPunct="1">
              <a:spcBef>
                <a:spcPct val="50000"/>
              </a:spcBef>
              <a:buFontTx/>
              <a:buChar char="•"/>
              <a:defRPr/>
            </a:pPr>
            <a:r>
              <a:rPr lang="en-US" sz="2000" b="1" dirty="0">
                <a:effectLst>
                  <a:outerShdw blurRad="38100" dist="38100" dir="2700000" algn="tl">
                    <a:srgbClr val="FFFFFF"/>
                  </a:outerShdw>
                </a:effectLst>
                <a:latin typeface="Times New Roman" panose="02020603050405020304" pitchFamily="18" charset="0"/>
              </a:rPr>
              <a:t>	Lessee - credit quality, prestige, externalities.</a:t>
            </a:r>
          </a:p>
          <a:p>
            <a:pPr lvl="1" eaLnBrk="1" hangingPunct="1">
              <a:spcBef>
                <a:spcPct val="50000"/>
              </a:spcBef>
              <a:buFontTx/>
              <a:buChar char="•"/>
              <a:defRPr/>
            </a:pPr>
            <a:r>
              <a:rPr lang="en-US" sz="2000" b="1" dirty="0">
                <a:effectLst>
                  <a:outerShdw blurRad="38100" dist="38100" dir="2700000" algn="tl">
                    <a:srgbClr val="FFFFFF"/>
                  </a:outerShdw>
                </a:effectLst>
                <a:latin typeface="Times New Roman" panose="02020603050405020304" pitchFamily="18" charset="0"/>
              </a:rPr>
              <a:t>	Date &amp; Term (length of period covered).</a:t>
            </a:r>
          </a:p>
          <a:p>
            <a:pPr lvl="1" eaLnBrk="1" hangingPunct="1">
              <a:spcBef>
                <a:spcPct val="50000"/>
              </a:spcBef>
              <a:buFontTx/>
              <a:buChar char="•"/>
              <a:defRPr/>
            </a:pPr>
            <a:r>
              <a:rPr lang="en-US" sz="2000" b="1" dirty="0">
                <a:effectLst>
                  <a:outerShdw blurRad="38100" dist="38100" dir="2700000" algn="tl">
                    <a:srgbClr val="FFFFFF"/>
                  </a:outerShdw>
                </a:effectLst>
                <a:latin typeface="Times New Roman" panose="02020603050405020304" pitchFamily="18" charset="0"/>
              </a:rPr>
              <a:t>	Rent terms.</a:t>
            </a:r>
          </a:p>
          <a:p>
            <a:pPr lvl="1" eaLnBrk="1" hangingPunct="1">
              <a:spcBef>
                <a:spcPct val="50000"/>
              </a:spcBef>
              <a:buFontTx/>
              <a:buChar char="•"/>
              <a:defRPr/>
            </a:pPr>
            <a:r>
              <a:rPr lang="en-US" sz="2000" b="1" dirty="0">
                <a:effectLst>
                  <a:outerShdw blurRad="38100" dist="38100" dir="2700000" algn="tl">
                    <a:srgbClr val="FFFFFF"/>
                  </a:outerShdw>
                </a:effectLst>
                <a:latin typeface="Times New Roman" panose="02020603050405020304" pitchFamily="18" charset="0"/>
              </a:rPr>
              <a:t>	Concessions - e.g., free rent, tenant improvement allowance (TI), ...</a:t>
            </a:r>
          </a:p>
          <a:p>
            <a:pPr lvl="1" eaLnBrk="1" hangingPunct="1">
              <a:spcBef>
                <a:spcPct val="50000"/>
              </a:spcBef>
              <a:buFontTx/>
              <a:buChar char="•"/>
              <a:defRPr/>
            </a:pPr>
            <a:r>
              <a:rPr lang="en-US" sz="2000" b="1" dirty="0">
                <a:effectLst>
                  <a:outerShdw blurRad="38100" dist="38100" dir="2700000" algn="tl">
                    <a:srgbClr val="FFFFFF"/>
                  </a:outerShdw>
                </a:effectLst>
                <a:latin typeface="Times New Roman" panose="02020603050405020304" pitchFamily="18" charset="0"/>
              </a:rPr>
              <a:t>	Covenants (who is responsible for what).</a:t>
            </a:r>
          </a:p>
          <a:p>
            <a:pPr lvl="1" eaLnBrk="1" hangingPunct="1">
              <a:spcBef>
                <a:spcPct val="50000"/>
              </a:spcBef>
              <a:buFontTx/>
              <a:buChar char="•"/>
              <a:defRPr/>
            </a:pPr>
            <a:r>
              <a:rPr lang="en-US" sz="2000" b="1" dirty="0">
                <a:effectLst>
                  <a:outerShdw blurRad="38100" dist="38100" dir="2700000" algn="tl">
                    <a:srgbClr val="FFFFFF"/>
                  </a:outerShdw>
                </a:effectLst>
                <a:latin typeface="Times New Roman" panose="02020603050405020304" pitchFamily="18" charset="0"/>
              </a:rPr>
              <a:t>	Sublet (assignment) rights - permitted unless explicitly negated in contract.</a:t>
            </a:r>
          </a:p>
          <a:p>
            <a:pPr lvl="1" eaLnBrk="1" hangingPunct="1">
              <a:spcBef>
                <a:spcPct val="50000"/>
              </a:spcBef>
              <a:buFontTx/>
              <a:buChar char="•"/>
              <a:defRPr/>
            </a:pPr>
            <a:r>
              <a:rPr lang="en-US" sz="2000" b="1" dirty="0">
                <a:effectLst>
                  <a:outerShdw blurRad="38100" dist="38100" dir="2700000" algn="tl">
                    <a:srgbClr val="FFFFFF"/>
                  </a:outerShdw>
                </a:effectLst>
                <a:latin typeface="Times New Roman" panose="02020603050405020304" pitchFamily="18" charset="0"/>
              </a:rPr>
              <a:t>	Options - e.g., renewal, cancellation, 1st refusal, etc.</a:t>
            </a:r>
          </a:p>
        </p:txBody>
      </p:sp>
      <p:sp>
        <p:nvSpPr>
          <p:cNvPr id="4" name="Slide Number Placeholder 3"/>
          <p:cNvSpPr>
            <a:spLocks noGrp="1"/>
          </p:cNvSpPr>
          <p:nvPr>
            <p:ph type="sldNum" sz="quarter" idx="12"/>
          </p:nvPr>
        </p:nvSpPr>
        <p:spPr/>
        <p:txBody>
          <a:bodyPr/>
          <a:lstStyle/>
          <a:p>
            <a:fld id="{ED748C47-A5B4-4FE8-BA74-B1457B8941D4}" type="slidenum">
              <a:rPr lang="en-US" smtClean="0"/>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pic>
        <p:nvPicPr>
          <p:cNvPr id="50179" name="Picture 2"/>
          <p:cNvPicPr>
            <a:picLocks noChangeAspect="1" noChangeArrowheads="1"/>
          </p:cNvPicPr>
          <p:nvPr/>
        </p:nvPicPr>
        <p:blipFill>
          <a:blip r:embed="rId2" cstate="print"/>
          <a:srcRect/>
          <a:stretch>
            <a:fillRect/>
          </a:stretch>
        </p:blipFill>
        <p:spPr bwMode="auto">
          <a:xfrm>
            <a:off x="457200" y="1050925"/>
            <a:ext cx="8305800" cy="4048125"/>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ED748C47-A5B4-4FE8-BA74-B1457B8941D4}"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pic>
        <p:nvPicPr>
          <p:cNvPr id="51203" name="Picture 2"/>
          <p:cNvPicPr>
            <a:picLocks noChangeAspect="1" noChangeArrowheads="1"/>
          </p:cNvPicPr>
          <p:nvPr/>
        </p:nvPicPr>
        <p:blipFill>
          <a:blip r:embed="rId2" cstate="print"/>
          <a:srcRect/>
          <a:stretch>
            <a:fillRect/>
          </a:stretch>
        </p:blipFill>
        <p:spPr bwMode="auto">
          <a:xfrm>
            <a:off x="381000" y="1184275"/>
            <a:ext cx="8305800" cy="3821113"/>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ED748C47-A5B4-4FE8-BA74-B1457B8941D4}" type="slidenum">
              <a:rPr lang="en-US" smtClean="0"/>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pic>
        <p:nvPicPr>
          <p:cNvPr id="52227" name="Picture 2"/>
          <p:cNvPicPr>
            <a:picLocks noChangeAspect="1" noChangeArrowheads="1"/>
          </p:cNvPicPr>
          <p:nvPr/>
        </p:nvPicPr>
        <p:blipFill>
          <a:blip r:embed="rId2" cstate="print"/>
          <a:srcRect/>
          <a:stretch>
            <a:fillRect/>
          </a:stretch>
        </p:blipFill>
        <p:spPr bwMode="auto">
          <a:xfrm>
            <a:off x="228600" y="1416050"/>
            <a:ext cx="8534400" cy="3384550"/>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ED748C47-A5B4-4FE8-BA74-B1457B8941D4}" type="slidenum">
              <a:rPr lang="en-US" smtClean="0"/>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graphicFrame>
        <p:nvGraphicFramePr>
          <p:cNvPr id="53251" name="Object 2"/>
          <p:cNvGraphicFramePr>
            <a:graphicFrameLocks noChangeAspect="1"/>
          </p:cNvGraphicFramePr>
          <p:nvPr/>
        </p:nvGraphicFramePr>
        <p:xfrm>
          <a:off x="533400" y="381000"/>
          <a:ext cx="8229600" cy="1679575"/>
        </p:xfrm>
        <a:graphic>
          <a:graphicData uri="http://schemas.openxmlformats.org/presentationml/2006/ole">
            <p:oleObj spid="_x0000_s53251" name="Document" r:id="rId3" imgW="6860776" imgH="1399384" progId="Word.Document.8">
              <p:embed/>
            </p:oleObj>
          </a:graphicData>
        </a:graphic>
      </p:graphicFrame>
      <p:graphicFrame>
        <p:nvGraphicFramePr>
          <p:cNvPr id="53252" name="Object 3"/>
          <p:cNvGraphicFramePr>
            <a:graphicFrameLocks noChangeAspect="1"/>
          </p:cNvGraphicFramePr>
          <p:nvPr/>
        </p:nvGraphicFramePr>
        <p:xfrm>
          <a:off x="533400" y="2362200"/>
          <a:ext cx="8153400" cy="831850"/>
        </p:xfrm>
        <a:graphic>
          <a:graphicData uri="http://schemas.openxmlformats.org/presentationml/2006/ole">
            <p:oleObj spid="_x0000_s53252" name="Document" r:id="rId4" imgW="6860776" imgH="699512" progId="Word.Document.8">
              <p:embed/>
            </p:oleObj>
          </a:graphicData>
        </a:graphic>
      </p:graphicFrame>
      <p:pic>
        <p:nvPicPr>
          <p:cNvPr id="53253" name="Picture 4"/>
          <p:cNvPicPr>
            <a:picLocks noChangeAspect="1" noChangeArrowheads="1"/>
          </p:cNvPicPr>
          <p:nvPr/>
        </p:nvPicPr>
        <p:blipFill>
          <a:blip r:embed="rId5" cstate="print"/>
          <a:srcRect/>
          <a:stretch>
            <a:fillRect/>
          </a:stretch>
        </p:blipFill>
        <p:spPr bwMode="auto">
          <a:xfrm>
            <a:off x="1905000" y="3276600"/>
            <a:ext cx="5334000" cy="3260725"/>
          </a:xfrm>
          <a:prstGeom prst="rect">
            <a:avLst/>
          </a:prstGeom>
          <a:noFill/>
          <a:ln w="9525">
            <a:noFill/>
            <a:miter lim="800000"/>
            <a:headEnd/>
            <a:tailEnd/>
          </a:ln>
          <a:effectLst/>
        </p:spPr>
      </p:pic>
      <p:sp>
        <p:nvSpPr>
          <p:cNvPr id="6" name="Slide Number Placeholder 5"/>
          <p:cNvSpPr>
            <a:spLocks noGrp="1"/>
          </p:cNvSpPr>
          <p:nvPr>
            <p:ph type="sldNum" sz="quarter" idx="12"/>
          </p:nvPr>
        </p:nvSpPr>
        <p:spPr/>
        <p:txBody>
          <a:bodyPr/>
          <a:lstStyle/>
          <a:p>
            <a:fld id="{ED748C47-A5B4-4FE8-BA74-B1457B8941D4}" type="slidenum">
              <a:rPr lang="en-US" smtClean="0"/>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pic>
        <p:nvPicPr>
          <p:cNvPr id="54275" name="Picture 2"/>
          <p:cNvPicPr>
            <a:picLocks noChangeAspect="1" noChangeArrowheads="1"/>
          </p:cNvPicPr>
          <p:nvPr/>
        </p:nvPicPr>
        <p:blipFill>
          <a:blip r:embed="rId2" cstate="print"/>
          <a:srcRect/>
          <a:stretch>
            <a:fillRect/>
          </a:stretch>
        </p:blipFill>
        <p:spPr bwMode="auto">
          <a:xfrm>
            <a:off x="304800" y="1276350"/>
            <a:ext cx="8382000" cy="3641725"/>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ED748C47-A5B4-4FE8-BA74-B1457B8941D4}" type="slidenum">
              <a:rPr lang="en-US" smtClean="0"/>
              <a:pPr/>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pic>
        <p:nvPicPr>
          <p:cNvPr id="55299" name="Picture 2"/>
          <p:cNvPicPr>
            <a:picLocks noChangeAspect="1" noChangeArrowheads="1"/>
          </p:cNvPicPr>
          <p:nvPr/>
        </p:nvPicPr>
        <p:blipFill>
          <a:blip r:embed="rId3" cstate="print"/>
          <a:srcRect/>
          <a:stretch>
            <a:fillRect/>
          </a:stretch>
        </p:blipFill>
        <p:spPr bwMode="auto">
          <a:xfrm>
            <a:off x="381000" y="1143000"/>
            <a:ext cx="8458200" cy="2376488"/>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ED748C47-A5B4-4FE8-BA74-B1457B8941D4}" type="slidenum">
              <a:rPr lang="en-US" smtClean="0"/>
              <a:pPr/>
              <a:t>45</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1"/>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pic>
        <p:nvPicPr>
          <p:cNvPr id="8195" name="Picture 2"/>
          <p:cNvPicPr>
            <a:picLocks noChangeAspect="1"/>
          </p:cNvPicPr>
          <p:nvPr/>
        </p:nvPicPr>
        <p:blipFill>
          <a:blip r:embed="rId2" cstate="print"/>
          <a:srcRect/>
          <a:stretch>
            <a:fillRect/>
          </a:stretch>
        </p:blipFill>
        <p:spPr bwMode="auto">
          <a:xfrm>
            <a:off x="1181100" y="762000"/>
            <a:ext cx="6858000" cy="4927600"/>
          </a:xfrm>
          <a:prstGeom prst="rect">
            <a:avLst/>
          </a:prstGeom>
          <a:noFill/>
          <a:ln w="9525">
            <a:noFill/>
            <a:miter lim="800000"/>
            <a:headEnd/>
            <a:tailEnd/>
          </a:ln>
        </p:spPr>
      </p:pic>
      <p:sp>
        <p:nvSpPr>
          <p:cNvPr id="8196" name="TextBox 3"/>
          <p:cNvSpPr txBox="1">
            <a:spLocks noChangeArrowheads="1"/>
          </p:cNvSpPr>
          <p:nvPr/>
        </p:nvSpPr>
        <p:spPr bwMode="auto">
          <a:xfrm>
            <a:off x="381000" y="228600"/>
            <a:ext cx="8458200" cy="461963"/>
          </a:xfrm>
          <a:prstGeom prst="rect">
            <a:avLst/>
          </a:prstGeom>
          <a:noFill/>
          <a:ln w="9525">
            <a:noFill/>
            <a:miter lim="800000"/>
            <a:headEnd/>
            <a:tailEnd/>
          </a:ln>
        </p:spPr>
        <p:txBody>
          <a:bodyPr>
            <a:spAutoFit/>
          </a:bodyPr>
          <a:lstStyle/>
          <a:p>
            <a:pPr eaLnBrk="1" hangingPunct="1"/>
            <a:r>
              <a:rPr lang="en-US" sz="2400"/>
              <a:t>How rent is related to the size of the space being rented…</a:t>
            </a:r>
          </a:p>
        </p:txBody>
      </p:sp>
      <p:sp>
        <p:nvSpPr>
          <p:cNvPr id="8197" name="TextBox 4"/>
          <p:cNvSpPr txBox="1">
            <a:spLocks noChangeArrowheads="1"/>
          </p:cNvSpPr>
          <p:nvPr/>
        </p:nvSpPr>
        <p:spPr bwMode="auto">
          <a:xfrm>
            <a:off x="533400" y="5707063"/>
            <a:ext cx="8458200" cy="830262"/>
          </a:xfrm>
          <a:prstGeom prst="rect">
            <a:avLst/>
          </a:prstGeom>
          <a:noFill/>
          <a:ln w="9525">
            <a:noFill/>
            <a:miter lim="800000"/>
            <a:headEnd/>
            <a:tailEnd/>
          </a:ln>
        </p:spPr>
        <p:txBody>
          <a:bodyPr>
            <a:spAutoFit/>
          </a:bodyPr>
          <a:lstStyle/>
          <a:p>
            <a:pPr eaLnBrk="1" hangingPunct="1"/>
            <a:r>
              <a:rPr lang="en-US" sz="2400"/>
              <a:t>Here the most common space size preferred by tenants in the market is 25-30,000 SF.</a:t>
            </a:r>
          </a:p>
        </p:txBody>
      </p:sp>
      <p:sp>
        <p:nvSpPr>
          <p:cNvPr id="6" name="Slide Number Placeholder 5"/>
          <p:cNvSpPr>
            <a:spLocks noGrp="1"/>
          </p:cNvSpPr>
          <p:nvPr>
            <p:ph type="sldNum" sz="quarter" idx="12"/>
          </p:nvPr>
        </p:nvSpPr>
        <p:spPr/>
        <p:txBody>
          <a:bodyPr/>
          <a:lstStyle/>
          <a:p>
            <a:fld id="{ED748C47-A5B4-4FE8-BA74-B1457B8941D4}"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pic>
        <p:nvPicPr>
          <p:cNvPr id="9219" name="Picture 4"/>
          <p:cNvPicPr>
            <a:picLocks noChangeAspect="1" noChangeArrowheads="1"/>
          </p:cNvPicPr>
          <p:nvPr/>
        </p:nvPicPr>
        <p:blipFill>
          <a:blip r:embed="rId2" cstate="print"/>
          <a:srcRect/>
          <a:stretch>
            <a:fillRect/>
          </a:stretch>
        </p:blipFill>
        <p:spPr bwMode="auto">
          <a:xfrm>
            <a:off x="457200" y="838200"/>
            <a:ext cx="8153400" cy="2692400"/>
          </a:xfrm>
          <a:prstGeom prst="rect">
            <a:avLst/>
          </a:prstGeom>
          <a:noFill/>
          <a:ln w="9525">
            <a:noFill/>
            <a:miter lim="800000"/>
            <a:headEnd/>
            <a:tailEnd/>
          </a:ln>
          <a:effectLst/>
        </p:spPr>
      </p:pic>
      <p:sp>
        <p:nvSpPr>
          <p:cNvPr id="9220" name="TextBox 1"/>
          <p:cNvSpPr txBox="1">
            <a:spLocks noChangeArrowheads="1"/>
          </p:cNvSpPr>
          <p:nvPr/>
        </p:nvSpPr>
        <p:spPr bwMode="auto">
          <a:xfrm>
            <a:off x="304800" y="182563"/>
            <a:ext cx="8686800" cy="461962"/>
          </a:xfrm>
          <a:prstGeom prst="rect">
            <a:avLst/>
          </a:prstGeom>
          <a:noFill/>
          <a:ln w="9525">
            <a:noFill/>
            <a:miter lim="800000"/>
            <a:headEnd/>
            <a:tailEnd/>
          </a:ln>
        </p:spPr>
        <p:txBody>
          <a:bodyPr>
            <a:spAutoFit/>
          </a:bodyPr>
          <a:lstStyle/>
          <a:p>
            <a:pPr eaLnBrk="1" hangingPunct="1"/>
            <a:r>
              <a:rPr lang="en-US" sz="2400" b="1"/>
              <a:t>30.3: Annuitized Lease Value (ALV) &amp; Effective Rent…</a:t>
            </a:r>
          </a:p>
        </p:txBody>
      </p:sp>
      <p:sp>
        <p:nvSpPr>
          <p:cNvPr id="5" name="Slide Number Placeholder 4"/>
          <p:cNvSpPr>
            <a:spLocks noGrp="1"/>
          </p:cNvSpPr>
          <p:nvPr>
            <p:ph type="sldNum" sz="quarter" idx="12"/>
          </p:nvPr>
        </p:nvSpPr>
        <p:spPr/>
        <p:txBody>
          <a:bodyPr/>
          <a:lstStyle/>
          <a:p>
            <a:fld id="{ED748C47-A5B4-4FE8-BA74-B1457B8941D4}"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graphicFrame>
        <p:nvGraphicFramePr>
          <p:cNvPr id="10243" name="Object 7"/>
          <p:cNvGraphicFramePr>
            <a:graphicFrameLocks noChangeAspect="1"/>
          </p:cNvGraphicFramePr>
          <p:nvPr/>
        </p:nvGraphicFramePr>
        <p:xfrm>
          <a:off x="2286000" y="6172200"/>
          <a:ext cx="4572000" cy="360363"/>
        </p:xfrm>
        <a:graphic>
          <a:graphicData uri="http://schemas.openxmlformats.org/presentationml/2006/ole">
            <p:oleObj spid="_x0000_s10243" name="Equation" r:id="rId3" imgW="2908300" imgH="228600" progId="Equation.3">
              <p:embed/>
            </p:oleObj>
          </a:graphicData>
        </a:graphic>
      </p:graphicFrame>
      <p:pic>
        <p:nvPicPr>
          <p:cNvPr id="10244" name="Picture 8"/>
          <p:cNvPicPr>
            <a:picLocks noChangeAspect="1" noChangeArrowheads="1"/>
          </p:cNvPicPr>
          <p:nvPr/>
        </p:nvPicPr>
        <p:blipFill>
          <a:blip r:embed="rId4" cstate="print"/>
          <a:srcRect/>
          <a:stretch>
            <a:fillRect/>
          </a:stretch>
        </p:blipFill>
        <p:spPr bwMode="auto">
          <a:xfrm>
            <a:off x="1312279" y="76201"/>
            <a:ext cx="6519443" cy="6096686"/>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ED748C47-A5B4-4FE8-BA74-B1457B8941D4}"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pic>
        <p:nvPicPr>
          <p:cNvPr id="11267" name="Picture 4"/>
          <p:cNvPicPr>
            <a:picLocks noChangeAspect="1" noChangeArrowheads="1"/>
          </p:cNvPicPr>
          <p:nvPr/>
        </p:nvPicPr>
        <p:blipFill>
          <a:blip r:embed="rId2" cstate="print"/>
          <a:srcRect/>
          <a:stretch>
            <a:fillRect/>
          </a:stretch>
        </p:blipFill>
        <p:spPr bwMode="auto">
          <a:xfrm>
            <a:off x="533400" y="609600"/>
            <a:ext cx="8077200" cy="2752725"/>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ED748C47-A5B4-4FE8-BA74-B1457B8941D4}"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2"/>
          <p:cNvSpPr>
            <a:spLocks noGrp="1"/>
          </p:cNvSpPr>
          <p:nvPr>
            <p:ph type="ftr" sz="quarter" idx="11"/>
          </p:nvPr>
        </p:nvSpPr>
        <p:spPr>
          <a:noFill/>
          <a:ln>
            <a:miter lim="800000"/>
            <a:headEnd/>
            <a:tailEnd/>
          </a:ln>
        </p:spPr>
        <p:txBody>
          <a:bodyPr/>
          <a:lstStyle/>
          <a:p>
            <a:r>
              <a:rPr lang="en-US" smtClean="0">
                <a:latin typeface="Arial" charset="0"/>
              </a:rPr>
              <a:t>© 2014 OnCourse Learning. All Rights Reserved.</a:t>
            </a:r>
            <a:endParaRPr lang="en-US">
              <a:latin typeface="Arial" charset="0"/>
            </a:endParaRPr>
          </a:p>
        </p:txBody>
      </p:sp>
      <p:pic>
        <p:nvPicPr>
          <p:cNvPr id="12291" name="Picture 4"/>
          <p:cNvPicPr>
            <a:picLocks noChangeAspect="1" noChangeArrowheads="1"/>
          </p:cNvPicPr>
          <p:nvPr/>
        </p:nvPicPr>
        <p:blipFill>
          <a:blip r:embed="rId2" cstate="print"/>
          <a:srcRect/>
          <a:stretch>
            <a:fillRect/>
          </a:stretch>
        </p:blipFill>
        <p:spPr bwMode="auto">
          <a:xfrm>
            <a:off x="609600" y="685800"/>
            <a:ext cx="7848600" cy="4479925"/>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ED748C47-A5B4-4FE8-BA74-B1457B8941D4}" type="slidenum">
              <a:rPr lang="en-US" smtClean="0"/>
              <a:pPr/>
              <a:t>9</a:t>
            </a:fld>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anose="020B060402020209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anose="020B060402020209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1547</TotalTime>
  <Words>1612</Words>
  <Application>Microsoft Office PowerPoint</Application>
  <PresentationFormat>On-screen Show (4:3)</PresentationFormat>
  <Paragraphs>209</Paragraphs>
  <Slides>45</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45</vt:i4>
      </vt:variant>
    </vt:vector>
  </HeadingPairs>
  <TitlesOfParts>
    <vt:vector size="51" baseType="lpstr">
      <vt:lpstr>Arial</vt:lpstr>
      <vt:lpstr>Times New Roman</vt:lpstr>
      <vt:lpstr>Wingdings</vt:lpstr>
      <vt:lpstr>Default Design</vt:lpstr>
      <vt:lpstr>Microsoft Equation 3.0</vt:lpstr>
      <vt:lpstr>Microsoft Word Document</vt:lpstr>
      <vt:lpstr>Chapter 30</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vector>
  </TitlesOfParts>
  <Company>The Yates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12 Lecture:</dc:title>
  <dc:creator>Stephanie R. Yates</dc:creator>
  <cp:lastModifiedBy>McLaughlin</cp:lastModifiedBy>
  <cp:revision>199</cp:revision>
  <dcterms:created xsi:type="dcterms:W3CDTF">2001-01-07T23:38:35Z</dcterms:created>
  <dcterms:modified xsi:type="dcterms:W3CDTF">2013-02-24T01:06:13Z</dcterms:modified>
</cp:coreProperties>
</file>