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365" r:id="rId3"/>
    <p:sldId id="366" r:id="rId4"/>
    <p:sldId id="367" r:id="rId5"/>
    <p:sldId id="368" r:id="rId6"/>
    <p:sldId id="369" r:id="rId7"/>
    <p:sldId id="370" r:id="rId8"/>
    <p:sldId id="371" r:id="rId9"/>
    <p:sldId id="372" r:id="rId10"/>
    <p:sldId id="373" r:id="rId11"/>
    <p:sldId id="420" r:id="rId12"/>
    <p:sldId id="375" r:id="rId13"/>
    <p:sldId id="376" r:id="rId14"/>
    <p:sldId id="377" r:id="rId15"/>
    <p:sldId id="378" r:id="rId16"/>
    <p:sldId id="379" r:id="rId17"/>
    <p:sldId id="380" r:id="rId18"/>
    <p:sldId id="381" r:id="rId19"/>
    <p:sldId id="382" r:id="rId20"/>
    <p:sldId id="383" r:id="rId21"/>
    <p:sldId id="384" r:id="rId22"/>
    <p:sldId id="385" r:id="rId23"/>
    <p:sldId id="386" r:id="rId24"/>
    <p:sldId id="387" r:id="rId25"/>
    <p:sldId id="388" r:id="rId26"/>
    <p:sldId id="421" r:id="rId27"/>
    <p:sldId id="390" r:id="rId28"/>
    <p:sldId id="391" r:id="rId29"/>
    <p:sldId id="392" r:id="rId30"/>
    <p:sldId id="393" r:id="rId31"/>
    <p:sldId id="394" r:id="rId32"/>
    <p:sldId id="395" r:id="rId33"/>
    <p:sldId id="396" r:id="rId34"/>
    <p:sldId id="397" r:id="rId35"/>
    <p:sldId id="398" r:id="rId36"/>
    <p:sldId id="286" r:id="rId37"/>
    <p:sldId id="287" r:id="rId38"/>
    <p:sldId id="415" r:id="rId39"/>
    <p:sldId id="416" r:id="rId40"/>
    <p:sldId id="417" r:id="rId41"/>
    <p:sldId id="418" r:id="rId42"/>
    <p:sldId id="419"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Lst>
  <p:sldSz cx="9144000" cy="6858000" type="screen4x3"/>
  <p:notesSz cx="7315200" cy="9601200"/>
  <p:defaultTextStyle>
    <a:defPPr>
      <a:defRPr lang="en-US"/>
    </a:defPPr>
    <a:lvl1pPr algn="l" rtl="0" eaLnBrk="0" fontAlgn="base" hangingPunct="0">
      <a:spcBef>
        <a:spcPct val="0"/>
      </a:spcBef>
      <a:spcAft>
        <a:spcPct val="0"/>
      </a:spcAft>
      <a:defRPr sz="2000" b="1" i="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b="1" i="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b="1" i="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b="1" i="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b="1" i="1" kern="1200">
        <a:solidFill>
          <a:schemeClr val="tx1"/>
        </a:solidFill>
        <a:latin typeface="Times New Roman" pitchFamily="18" charset="0"/>
        <a:ea typeface="+mn-ea"/>
        <a:cs typeface="+mn-cs"/>
      </a:defRPr>
    </a:lvl5pPr>
    <a:lvl6pPr marL="2286000" algn="l" defTabSz="914400" rtl="0" eaLnBrk="1" latinLnBrk="0" hangingPunct="1">
      <a:defRPr sz="2000" b="1" i="1" kern="1200">
        <a:solidFill>
          <a:schemeClr val="tx1"/>
        </a:solidFill>
        <a:latin typeface="Times New Roman" pitchFamily="18" charset="0"/>
        <a:ea typeface="+mn-ea"/>
        <a:cs typeface="+mn-cs"/>
      </a:defRPr>
    </a:lvl6pPr>
    <a:lvl7pPr marL="2743200" algn="l" defTabSz="914400" rtl="0" eaLnBrk="1" latinLnBrk="0" hangingPunct="1">
      <a:defRPr sz="2000" b="1" i="1" kern="1200">
        <a:solidFill>
          <a:schemeClr val="tx1"/>
        </a:solidFill>
        <a:latin typeface="Times New Roman" pitchFamily="18" charset="0"/>
        <a:ea typeface="+mn-ea"/>
        <a:cs typeface="+mn-cs"/>
      </a:defRPr>
    </a:lvl7pPr>
    <a:lvl8pPr marL="3200400" algn="l" defTabSz="914400" rtl="0" eaLnBrk="1" latinLnBrk="0" hangingPunct="1">
      <a:defRPr sz="2000" b="1" i="1" kern="1200">
        <a:solidFill>
          <a:schemeClr val="tx1"/>
        </a:solidFill>
        <a:latin typeface="Times New Roman" pitchFamily="18" charset="0"/>
        <a:ea typeface="+mn-ea"/>
        <a:cs typeface="+mn-cs"/>
      </a:defRPr>
    </a:lvl8pPr>
    <a:lvl9pPr marL="3657600" algn="l" defTabSz="914400" rtl="0" eaLnBrk="1" latinLnBrk="0" hangingPunct="1">
      <a:defRPr sz="2000" b="1"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00FF"/>
    <a:srgbClr val="33CC33"/>
    <a:srgbClr val="FFFFCC"/>
    <a:srgbClr val="00FF00"/>
    <a:srgbClr val="F8F8F8"/>
    <a:srgbClr val="FFCCFF"/>
    <a:srgbClr val="FF00FF"/>
    <a:srgbClr val="00FFFF"/>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132" autoAdjust="0"/>
    <p:restoredTop sz="83092" autoAdjust="0"/>
  </p:normalViewPr>
  <p:slideViewPr>
    <p:cSldViewPr>
      <p:cViewPr varScale="1">
        <p:scale>
          <a:sx n="85" d="100"/>
          <a:sy n="85" d="100"/>
        </p:scale>
        <p:origin x="-202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25.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e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dirty="0"/>
          </a:p>
        </p:txBody>
      </p:sp>
      <p:sp>
        <p:nvSpPr>
          <p:cNvPr id="59395"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b="0" i="0">
                <a:effectLst/>
                <a:latin typeface="Arial" panose="020B0604020202090204" pitchFamily="34" charset="0"/>
              </a:defRPr>
            </a:lvl1pPr>
          </a:lstStyle>
          <a:p>
            <a:pPr>
              <a:defRPr/>
            </a:pPr>
            <a:endParaRPr lang="en-US" dirty="0"/>
          </a:p>
        </p:txBody>
      </p:sp>
      <p:sp>
        <p:nvSpPr>
          <p:cNvPr id="389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dirty="0"/>
          </a:p>
        </p:txBody>
      </p:sp>
      <p:sp>
        <p:nvSpPr>
          <p:cNvPr id="59399"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b="0" i="0">
                <a:latin typeface="Arial" charset="0"/>
              </a:defRPr>
            </a:lvl1pPr>
          </a:lstStyle>
          <a:p>
            <a:fld id="{E88FE050-9874-4BE6-BAAD-EA789382B241}"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66766C46-3C42-4A29-A829-553EB3BC2E47}" type="slidenum">
              <a:rPr lang="en-US"/>
              <a:pPr/>
              <a:t>1</a:t>
            </a:fld>
            <a:endParaRPr lang="en-US"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s-E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miter lim="800000"/>
            <a:headEnd/>
            <a:tailEnd/>
          </a:ln>
        </p:spPr>
        <p:txBody>
          <a:bodyPr/>
          <a:lstStyle/>
          <a:p>
            <a:fld id="{0E474BB0-61EB-480E-B512-0CD62D326332}" type="slidenum">
              <a:rPr lang="en-US"/>
              <a:pPr/>
              <a:t>36</a:t>
            </a:fld>
            <a:endParaRPr lang="en-US" dirty="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r>
              <a:rPr lang="en-US" dirty="0" smtClean="0">
                <a:latin typeface="Arial" charset="0"/>
              </a:rPr>
              <a:t>In any case, clearly the NPV Rule is based on rational, rigorous economic decision principles, and therefore serves as the basic normative framework for development investment evaluation and decision making.</a:t>
            </a:r>
          </a:p>
          <a:p>
            <a:pPr eaLnBrk="1" hangingPunct="1"/>
            <a:endParaRPr lang="en-US" dirty="0" smtClean="0">
              <a:latin typeface="Arial" charset="0"/>
            </a:endParaRPr>
          </a:p>
          <a:p>
            <a:pPr eaLnBrk="1" hangingPunct="1"/>
            <a:r>
              <a:rPr lang="en-US" dirty="0" smtClean="0">
                <a:latin typeface="Arial" charset="0"/>
              </a:rPr>
              <a:t>Proof that Wealth Maximization implies the </a:t>
            </a:r>
            <a:r>
              <a:rPr lang="en-US" dirty="0" smtClean="0">
                <a:latin typeface="Arial" charset="0"/>
                <a:sym typeface="Wingdings" pitchFamily="2" charset="2"/>
              </a:rPr>
              <a:t>NPV Decision Rule:</a:t>
            </a:r>
          </a:p>
          <a:p>
            <a:pPr eaLnBrk="1" hangingPunct="1"/>
            <a:r>
              <a:rPr lang="en-US" dirty="0" smtClean="0">
                <a:latin typeface="Arial" charset="0"/>
                <a:sym typeface="Wingdings" pitchFamily="2" charset="2"/>
              </a:rPr>
              <a:t>Suppose not.</a:t>
            </a:r>
          </a:p>
          <a:p>
            <a:pPr eaLnBrk="1" hangingPunct="1"/>
            <a:r>
              <a:rPr lang="en-US" dirty="0" smtClean="0">
                <a:latin typeface="Arial" charset="0"/>
                <a:sym typeface="Wingdings" pitchFamily="2" charset="2"/>
              </a:rPr>
              <a:t>Then I could maximize my wealth and still contradict NPV Rule.</a:t>
            </a:r>
          </a:p>
          <a:p>
            <a:pPr eaLnBrk="1" hangingPunct="1"/>
            <a:r>
              <a:rPr lang="en-US" dirty="0" smtClean="0">
                <a:latin typeface="Arial" charset="0"/>
                <a:sym typeface="Wingdings" pitchFamily="2" charset="2"/>
              </a:rPr>
              <a:t>I could choose a project with NPV &lt; 0, or with NPV less than that of another mutually-exclusive feasible alternative.</a:t>
            </a:r>
          </a:p>
          <a:p>
            <a:pPr eaLnBrk="1" hangingPunct="1"/>
            <a:r>
              <a:rPr lang="en-US" dirty="0" smtClean="0">
                <a:latin typeface="Arial" charset="0"/>
                <a:sym typeface="Wingdings" pitchFamily="2" charset="2"/>
              </a:rPr>
              <a:t>But if I did that I would be “leaving money (i.e. “wealth”) on the </a:t>
            </a:r>
            <a:r>
              <a:rPr lang="en-US" dirty="0" smtClean="0">
                <a:latin typeface="Arial" charset="0"/>
                <a:sym typeface="Wingdings" pitchFamily="2" charset="2"/>
              </a:rPr>
              <a:t>table," </a:t>
            </a:r>
            <a:r>
              <a:rPr lang="en-US" dirty="0" smtClean="0">
                <a:latin typeface="Arial" charset="0"/>
                <a:sym typeface="Wingdings" pitchFamily="2" charset="2"/>
              </a:rPr>
              <a:t>taking less wealth when I could have more.</a:t>
            </a:r>
          </a:p>
          <a:p>
            <a:pPr eaLnBrk="1" hangingPunct="1"/>
            <a:r>
              <a:rPr lang="en-US" dirty="0" smtClean="0">
                <a:latin typeface="Arial" charset="0"/>
                <a:sym typeface="Wingdings" pitchFamily="2" charset="2"/>
              </a:rPr>
              <a:t>This would not be wealth-maximization.</a:t>
            </a:r>
          </a:p>
          <a:p>
            <a:pPr eaLnBrk="1" hangingPunct="1"/>
            <a:r>
              <a:rPr lang="en-US" dirty="0" smtClean="0">
                <a:latin typeface="Arial" charset="0"/>
                <a:sym typeface="Wingdings" pitchFamily="2" charset="2"/>
              </a:rPr>
              <a:t>Hence: Contradiction.</a:t>
            </a:r>
          </a:p>
          <a:p>
            <a:pPr eaLnBrk="1" hangingPunct="1"/>
            <a:r>
              <a:rPr lang="en-US" dirty="0" smtClean="0">
                <a:latin typeface="Arial" charset="0"/>
                <a:sym typeface="Wingdings" pitchFamily="2" charset="2"/>
              </a:rPr>
              <a:t>QED (“Proof by Contradiction”).</a:t>
            </a:r>
          </a:p>
          <a:p>
            <a:pPr eaLnBrk="1" hangingPunct="1"/>
            <a:endParaRPr lang="en-US" dirty="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miter lim="800000"/>
            <a:headEnd/>
            <a:tailEnd/>
          </a:ln>
        </p:spPr>
        <p:txBody>
          <a:bodyPr/>
          <a:lstStyle/>
          <a:p>
            <a:fld id="{572F6D9B-1275-4013-B5AE-4B665790859D}" type="slidenum">
              <a:rPr lang="en-US"/>
              <a:pPr/>
              <a:t>37</a:t>
            </a:fld>
            <a:endParaRPr lang="en-US" dirty="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r>
              <a:rPr lang="en-US" dirty="0" smtClean="0">
                <a:latin typeface="Arial" charset="0"/>
              </a:rPr>
              <a:t>It is important to break down investment analysis into separate components that correspond to different risk regimes. Otherwise, blending of different risk regimes “muddies the waters” of the analysis, makes it difficult to rigorously identify the appropriate opportunity cost of capital (OCC) beforehand (ex ante), and difficult to “benchmark” achieved investment performance (compare against comparable risk alternatives) afterwards (ex post). Development investments should provide expected returns appropriate to development investments (not to stabilized investments or some mixture), and stabilized investments should provide expected returns appropriate to stabilized investments. “Apples” should be compared to “</a:t>
            </a:r>
            <a:r>
              <a:rPr lang="en-US" dirty="0" smtClean="0">
                <a:latin typeface="Arial" charset="0"/>
              </a:rPr>
              <a:t>apples,” </a:t>
            </a:r>
            <a:r>
              <a:rPr lang="en-US" dirty="0" smtClean="0">
                <a:latin typeface="Arial" charset="0"/>
              </a:rPr>
              <a:t>not to “</a:t>
            </a:r>
            <a:r>
              <a:rPr lang="en-US" dirty="0" smtClean="0">
                <a:latin typeface="Arial" charset="0"/>
              </a:rPr>
              <a:t>oranges.” </a:t>
            </a:r>
            <a:r>
              <a:rPr lang="en-US" dirty="0" smtClean="0">
                <a:latin typeface="Arial" charset="0"/>
              </a:rPr>
              <a:t>More and more, the capital markets are organized along such lines, to group similar risk type investments together in specialized pools of capital and investment management. The real estate industry must conform to this trend or risk losing out to other uses of capital.</a:t>
            </a:r>
          </a:p>
          <a:p>
            <a:pPr eaLnBrk="1" hangingPunct="1"/>
            <a:endParaRPr lang="en-US" dirty="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miter lim="800000"/>
            <a:headEnd/>
            <a:tailEnd/>
          </a:ln>
        </p:spPr>
        <p:txBody>
          <a:bodyPr/>
          <a:lstStyle/>
          <a:p>
            <a:fld id="{5503AE97-04F2-4478-B974-714A09993563}" type="slidenum">
              <a:rPr lang="en-US"/>
              <a:pPr/>
              <a:t>55</a:t>
            </a:fld>
            <a:endParaRPr lang="en-US" dirty="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p:spPr>
        <p:txBody>
          <a:bodyPr/>
          <a:lstStyle/>
          <a:p>
            <a:pPr eaLnBrk="1" hangingPunct="1"/>
            <a:r>
              <a:rPr lang="en-US" dirty="0" smtClean="0">
                <a:latin typeface="Arial" charset="0"/>
              </a:rPr>
              <a:t>Obviously, this is a simplified tree. A more complete representation would allow, in essence, that the decisions represented here could be taken anytime during the first three years in the case of the decision to build Phase I, or anytime between the completion of Phase I and the end of year 5 in the case of the decision to build Phase II. Across time between each of the decision nodes that are under the control of the landowner (rectangular boxes) there occurs an outcome node (circles) that is not under the landowner’s control that reflects the movements in the market for apartments in Wheatonville. Our real options based methodology will allow the consideration of all of these possibilities.</a:t>
            </a:r>
          </a:p>
          <a:p>
            <a:pPr eaLnBrk="1" hangingPunct="1"/>
            <a:endParaRPr lang="en-US" dirty="0" smtClean="0">
              <a:latin typeface="Arial" charset="0"/>
            </a:endParaRPr>
          </a:p>
          <a:p>
            <a:pPr eaLnBrk="1" hangingPunct="1"/>
            <a:r>
              <a:rPr lang="en-US" dirty="0" smtClean="0">
                <a:latin typeface="Arial" charset="0"/>
              </a:rPr>
              <a:t>Note also that if Phase I is built but the Phase II option expires unexercised, then the value of the property is based purely on the Phase I build-out, without any further residual land value, as the Phase I build-out already exceeds the density allowance in the as-of-right zoning.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miter lim="800000"/>
            <a:headEnd/>
            <a:tailEnd/>
          </a:ln>
        </p:spPr>
        <p:txBody>
          <a:bodyPr/>
          <a:lstStyle/>
          <a:p>
            <a:fld id="{2ACE84F4-01B5-4737-B2E6-BFE7515D3080}" type="slidenum">
              <a:rPr lang="en-US"/>
              <a:pPr/>
              <a:t>56</a:t>
            </a:fld>
            <a:endParaRPr lang="en-US" dirty="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pPr eaLnBrk="1" hangingPunct="1"/>
            <a:r>
              <a:rPr lang="en-US" dirty="0" smtClean="0">
                <a:latin typeface="Arial" charset="0"/>
              </a:rPr>
              <a:t>These NOI estimates include the effect of the below-market units.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miter lim="800000"/>
            <a:headEnd/>
            <a:tailEnd/>
          </a:ln>
        </p:spPr>
        <p:txBody>
          <a:bodyPr/>
          <a:lstStyle/>
          <a:p>
            <a:fld id="{E8B05A05-FB6A-40BF-940D-84D1422C2F60}" type="slidenum">
              <a:rPr lang="en-US"/>
              <a:pPr/>
              <a:t>58</a:t>
            </a:fld>
            <a:endParaRPr lang="en-US" dirty="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p:spPr>
        <p:txBody>
          <a:bodyPr/>
          <a:lstStyle/>
          <a:p>
            <a:pPr eaLnBrk="1" hangingPunct="1"/>
            <a:r>
              <a:rPr lang="en-US" dirty="0" smtClean="0">
                <a:latin typeface="Arial" charset="0"/>
              </a:rPr>
              <a:t>All of these questions can be answered rigorously using the real options framework presented in this lecture. Arguably, these questions can </a:t>
            </a:r>
            <a:r>
              <a:rPr lang="en-US" i="1" u="sng" dirty="0" smtClean="0">
                <a:latin typeface="Arial" charset="0"/>
              </a:rPr>
              <a:t>only</a:t>
            </a:r>
            <a:r>
              <a:rPr lang="en-US" dirty="0" smtClean="0">
                <a:latin typeface="Arial" charset="0"/>
              </a:rPr>
              <a:t> be answered </a:t>
            </a:r>
            <a:r>
              <a:rPr lang="en-US" i="1" u="sng" dirty="0" smtClean="0">
                <a:latin typeface="Arial" charset="0"/>
              </a:rPr>
              <a:t>rigorously</a:t>
            </a:r>
            <a:r>
              <a:rPr lang="en-US" dirty="0" smtClean="0">
                <a:latin typeface="Arial" charset="0"/>
              </a:rPr>
              <a:t> by using the real options theory.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miter lim="800000"/>
            <a:headEnd/>
            <a:tailEnd/>
          </a:ln>
        </p:spPr>
        <p:txBody>
          <a:bodyPr/>
          <a:lstStyle/>
          <a:p>
            <a:fld id="{579750E2-4ADB-42EA-8DF6-7C2343D48037}" type="slidenum">
              <a:rPr lang="en-US"/>
              <a:pPr/>
              <a:t>60</a:t>
            </a:fld>
            <a:endParaRPr lang="en-US" dirty="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r>
              <a:rPr lang="en-US" dirty="0" smtClean="0">
                <a:latin typeface="Arial" charset="0"/>
              </a:rPr>
              <a:t>Note:</a:t>
            </a:r>
          </a:p>
          <a:p>
            <a:pPr eaLnBrk="1" hangingPunct="1"/>
            <a:r>
              <a:rPr lang="en-US" dirty="0" smtClean="0">
                <a:latin typeface="Arial" charset="0"/>
              </a:rPr>
              <a:t>$37.04 also equals $40.37/1.09, the expected value of the completed project in 1 year discounted to PV at the 9% OCC.</a:t>
            </a:r>
          </a:p>
          <a:p>
            <a:pPr eaLnBrk="1" hangingPunct="1"/>
            <a:r>
              <a:rPr lang="en-US" dirty="0" smtClean="0">
                <a:latin typeface="Arial" charset="0"/>
              </a:rPr>
              <a:t>$31.38 also equals $32.64/1.04, the construction cost in 1 year discounted to PV at its 4% (riskless) OCC.</a:t>
            </a:r>
          </a:p>
          <a:p>
            <a:pPr eaLnBrk="1" hangingPunct="1"/>
            <a:r>
              <a:rPr lang="en-US" dirty="0" smtClean="0">
                <a:latin typeface="Arial" charset="0"/>
              </a:rPr>
              <a:t>Implied OCC of devlpt project: (40.37-32.64)/5.65 - 1 = 37%.</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miter lim="800000"/>
            <a:headEnd/>
            <a:tailEnd/>
          </a:ln>
        </p:spPr>
        <p:txBody>
          <a:bodyPr/>
          <a:lstStyle/>
          <a:p>
            <a:fld id="{DB0C21B8-3D12-49B7-99B6-843019C4262D}" type="slidenum">
              <a:rPr lang="en-US"/>
              <a:pPr/>
              <a:t>64</a:t>
            </a:fld>
            <a:endParaRPr lang="en-US" dirty="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p:spPr>
        <p:txBody>
          <a:bodyPr/>
          <a:lstStyle/>
          <a:p>
            <a:pPr eaLnBrk="1" hangingPunct="1"/>
            <a:endParaRPr lang="en-US" dirty="0"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miter lim="800000"/>
            <a:headEnd/>
            <a:tailEnd/>
          </a:ln>
        </p:spPr>
        <p:txBody>
          <a:bodyPr/>
          <a:lstStyle/>
          <a:p>
            <a:fld id="{37678A94-6277-4DB5-8B04-6ADD9D7C8BE0}" type="slidenum">
              <a:rPr lang="en-US"/>
              <a:pPr/>
              <a:t>66</a:t>
            </a:fld>
            <a:endParaRPr lang="en-US" dirty="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p:spPr>
        <p:txBody>
          <a:bodyPr/>
          <a:lstStyle/>
          <a:p>
            <a:pPr eaLnBrk="1" hangingPunct="1"/>
            <a:r>
              <a:rPr lang="en-US" dirty="0" smtClean="0">
                <a:latin typeface="Arial" charset="0"/>
              </a:rPr>
              <a:t>Note: The Phase II option does not include a residual land sell-out abandonment option, because Phase I would already have been built (otherwise the Phase II option would not exist), and Phase I already includes a density greater than the As-Of-Right allowance on the land. If Phase II is not built, the value of the property will be based on either Phase I alone (if it is built) or the As-Of-Right value (if Phase I not built). In any case, these sources of value will be fully accounted for in the valuation of the overall Roth Harbor Place option as described in the Phase I option value in the following slides.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miter lim="800000"/>
            <a:headEnd/>
            <a:tailEnd/>
          </a:ln>
        </p:spPr>
        <p:txBody>
          <a:bodyPr/>
          <a:lstStyle/>
          <a:p>
            <a:fld id="{AC3398B3-04B6-4A35-95E4-C00B39AC11B7}" type="slidenum">
              <a:rPr lang="en-US"/>
              <a:pPr/>
              <a:t>70</a:t>
            </a:fld>
            <a:endParaRPr lang="en-US" dirty="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p:spPr>
        <p:txBody>
          <a:bodyPr/>
          <a:lstStyle/>
          <a:p>
            <a:pPr eaLnBrk="1" hangingPunct="1"/>
            <a:endParaRPr lang="en-US" dirty="0"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miter lim="800000"/>
            <a:headEnd/>
            <a:tailEnd/>
          </a:ln>
        </p:spPr>
        <p:txBody>
          <a:bodyPr/>
          <a:lstStyle/>
          <a:p>
            <a:fld id="{828CA9AB-75DE-4FD3-A642-1D0A6848FA70}" type="slidenum">
              <a:rPr lang="en-US"/>
              <a:pPr/>
              <a:t>71</a:t>
            </a:fld>
            <a:endParaRPr lang="en-US" dirty="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p:spPr>
        <p:txBody>
          <a:bodyPr/>
          <a:lstStyle/>
          <a:p>
            <a:pPr eaLnBrk="1" hangingPunct="1"/>
            <a:r>
              <a:rPr lang="en-US" dirty="0" smtClean="0">
                <a:latin typeface="Arial" charset="0"/>
              </a:rPr>
              <a:t>Note: Since the option includes the right to sell the land, and the PV today of the right to sell the land next period equals the Sam-McK PV of the land today, the value of holding the option is the MAX of either the cert-equiv option valuation or the current Sam-McK land value. However, the future sell-out option in the MAX function in the option value is redundant with the ability to sell the land directly today, which also exists and is already accounted for in the first term of the MAX function, and so can be ignored.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4471989E-42F2-4E94-AFE1-92593BE0DC65}" type="slidenum">
              <a:rPr lang="en-US">
                <a:solidFill>
                  <a:srgbClr val="000000"/>
                </a:solidFill>
              </a:rPr>
              <a:pPr/>
              <a:t>3</a:t>
            </a:fld>
            <a:endParaRPr lang="en-US" dirty="0">
              <a:solidFill>
                <a:srgbClr val="000000"/>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dirty="0" smtClean="0">
                <a:latin typeface="Arial" charset="0"/>
              </a:rPr>
              <a:t>As always, and no matter in which direction the “discounting” is being done (e.g., forward in time growth or backward in time discounting), the </a:t>
            </a:r>
            <a:r>
              <a:rPr lang="en-US" i="1" dirty="0" smtClean="0">
                <a:latin typeface="Arial" charset="0"/>
              </a:rPr>
              <a:t>rate</a:t>
            </a:r>
            <a:r>
              <a:rPr lang="en-US" dirty="0" smtClean="0">
                <a:latin typeface="Arial" charset="0"/>
              </a:rPr>
              <a:t> that is used should be the </a:t>
            </a:r>
            <a:r>
              <a:rPr lang="en-US" i="1" dirty="0" smtClean="0">
                <a:latin typeface="Arial" charset="0"/>
              </a:rPr>
              <a:t>opportunity cost of capital</a:t>
            </a:r>
            <a:r>
              <a:rPr lang="en-US" dirty="0" smtClean="0">
                <a:latin typeface="Arial" charset="0"/>
              </a:rPr>
              <a:t> (OCC) relevant for the particular cash flows being discounted (or grown forward). That is, the rate should match the risk of the cash flows in question.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miter lim="800000"/>
            <a:headEnd/>
            <a:tailEnd/>
          </a:ln>
        </p:spPr>
        <p:txBody>
          <a:bodyPr/>
          <a:lstStyle/>
          <a:p>
            <a:fld id="{83FC38B7-2C0C-4684-892C-A4DF67CAF539}" type="slidenum">
              <a:rPr lang="en-US"/>
              <a:pPr/>
              <a:t>75</a:t>
            </a:fld>
            <a:endParaRPr lang="en-US" dirty="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p:spPr>
        <p:txBody>
          <a:bodyPr/>
          <a:lstStyle/>
          <a:p>
            <a:pPr eaLnBrk="1" hangingPunct="1"/>
            <a:r>
              <a:rPr lang="en-US" dirty="0" smtClean="0">
                <a:latin typeface="Arial" charset="0"/>
              </a:rPr>
              <a:t>*Since the equilibrium (Sam-McK) value of the as-of-right land today equals the PV of holding the as-of-right land for sale later, there is decision indifference between selling the land today vs holding it for future speculation.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miter lim="800000"/>
            <a:headEnd/>
            <a:tailEnd/>
          </a:ln>
        </p:spPr>
        <p:txBody>
          <a:bodyPr/>
          <a:lstStyle/>
          <a:p>
            <a:fld id="{69711616-304A-4DF8-B9F2-905DE856F440}" type="slidenum">
              <a:rPr lang="en-US"/>
              <a:pPr/>
              <a:t>80</a:t>
            </a:fld>
            <a:endParaRPr lang="en-US" dirty="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p:spPr>
        <p:txBody>
          <a:bodyPr/>
          <a:lstStyle/>
          <a:p>
            <a:pPr eaLnBrk="1" hangingPunct="1"/>
            <a:r>
              <a:rPr lang="en-US" dirty="0" smtClean="0">
                <a:latin typeface="Arial" charset="0"/>
              </a:rPr>
              <a:t>*In this case, because of our simplification using relatively few, long periods (annual periods) in our binomial model (for illustrative purposes), the difference between the conventional value estimate and the real options estimate may also be due to some extent to </a:t>
            </a:r>
            <a:r>
              <a:rPr lang="en-US" i="1" dirty="0" smtClean="0">
                <a:latin typeface="Arial" charset="0"/>
              </a:rPr>
              <a:t>“discreteness </a:t>
            </a:r>
            <a:r>
              <a:rPr lang="en-US" i="1" dirty="0" smtClean="0">
                <a:latin typeface="Arial" charset="0"/>
              </a:rPr>
              <a:t>bias.”</a:t>
            </a:r>
            <a:r>
              <a:rPr lang="en-US" dirty="0" smtClean="0">
                <a:latin typeface="Arial" charset="0"/>
              </a:rPr>
              <a:t>  If </a:t>
            </a:r>
            <a:r>
              <a:rPr lang="en-US" dirty="0" smtClean="0">
                <a:latin typeface="Arial" charset="0"/>
              </a:rPr>
              <a:t>we had constructed the model with shorter periods (</a:t>
            </a:r>
            <a:r>
              <a:rPr lang="en-US" i="1" dirty="0" smtClean="0">
                <a:latin typeface="Arial" charset="0"/>
              </a:rPr>
              <a:t>T/n</a:t>
            </a:r>
            <a:r>
              <a:rPr lang="en-US" dirty="0" smtClean="0">
                <a:latin typeface="Arial" charset="0"/>
              </a:rPr>
              <a:t> smaller, larger number of periods </a:t>
            </a:r>
            <a:r>
              <a:rPr lang="en-US" i="1" dirty="0" smtClean="0">
                <a:latin typeface="Arial" charset="0"/>
              </a:rPr>
              <a:t>n</a:t>
            </a:r>
            <a:r>
              <a:rPr lang="en-US" dirty="0" smtClean="0">
                <a:latin typeface="Arial" charset="0"/>
              </a:rPr>
              <a:t> ), we might have obtained a higher value for the option (and a corresponding lower implied OCC). (See Omberg, </a:t>
            </a:r>
            <a:r>
              <a:rPr lang="en-US" i="1" dirty="0" smtClean="0">
                <a:latin typeface="Arial" charset="0"/>
              </a:rPr>
              <a:t>JF</a:t>
            </a:r>
            <a:r>
              <a:rPr lang="en-US" dirty="0" smtClean="0">
                <a:latin typeface="Arial" charset="0"/>
              </a:rPr>
              <a:t>, June 1987: Unlike the case of simple options, the binomial model of compound options converges from below to the continuous time valuation.)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miter lim="800000"/>
            <a:headEnd/>
            <a:tailEnd/>
          </a:ln>
        </p:spPr>
        <p:txBody>
          <a:bodyPr/>
          <a:lstStyle/>
          <a:p>
            <a:fld id="{ADA07D6B-6CF7-47D4-99C3-37E308860372}" type="slidenum">
              <a:rPr lang="en-US"/>
              <a:pPr/>
              <a:t>82</a:t>
            </a:fld>
            <a:endParaRPr lang="en-US" dirty="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r>
              <a:rPr lang="en-US" dirty="0" smtClean="0">
                <a:latin typeface="Arial" charset="0"/>
              </a:rPr>
              <a:t>In other words, the real options approach presents an evaluation and analysis methodology that is both </a:t>
            </a:r>
            <a:r>
              <a:rPr lang="en-US" i="1" u="sng" dirty="0" smtClean="0">
                <a:latin typeface="Arial" charset="0"/>
              </a:rPr>
              <a:t>normative</a:t>
            </a:r>
            <a:r>
              <a:rPr lang="en-US" dirty="0" smtClean="0">
                <a:latin typeface="Arial" charset="0"/>
              </a:rPr>
              <a:t> (“correct” based on fundamental economic principles), as well as </a:t>
            </a:r>
            <a:r>
              <a:rPr lang="en-US" i="1" u="sng" dirty="0" smtClean="0">
                <a:latin typeface="Arial" charset="0"/>
              </a:rPr>
              <a:t>positive</a:t>
            </a:r>
            <a:r>
              <a:rPr lang="en-US" dirty="0" smtClean="0">
                <a:latin typeface="Arial" charset="0"/>
              </a:rPr>
              <a:t> (should be empirically accurate), because the cross-market equilibrium condition that forms the basis of the model (e.g., our earlier “arbitrage” analysis with the replicating portfolio) is fundamentally realistic in a market economy where markets are relatively complete (widespread) and competition tends to drive away super-normal profits.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miter lim="800000"/>
            <a:headEnd/>
            <a:tailEnd/>
          </a:ln>
        </p:spPr>
        <p:txBody>
          <a:bodyPr/>
          <a:lstStyle/>
          <a:p>
            <a:fld id="{CCBB392E-DBBF-49D2-AAC3-0C8167CA81A4}" type="slidenum">
              <a:rPr lang="en-US"/>
              <a:pPr/>
              <a:t>86</a:t>
            </a:fld>
            <a:endParaRPr lang="en-US" dirty="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p:spPr>
        <p:txBody>
          <a:bodyPr/>
          <a:lstStyle/>
          <a:p>
            <a:pPr eaLnBrk="1" hangingPunct="1"/>
            <a:r>
              <a:rPr lang="en-US" dirty="0" smtClean="0">
                <a:latin typeface="Arial" charset="0"/>
              </a:rPr>
              <a:t>*See on-going research by faculty and students in MIT’s Engineering Systems Division (ESD), such as that by Professors Richard de Neufville and Oliver deWeck, and by recent students such as Konstantinos Kalligeros and Lara Greden (in Arch BT Program).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C0935CDD-2879-438E-8301-0E95F0B46D68}" type="slidenum">
              <a:rPr lang="en-US">
                <a:solidFill>
                  <a:srgbClr val="000000"/>
                </a:solidFill>
              </a:rPr>
              <a:pPr/>
              <a:t>6</a:t>
            </a:fld>
            <a:endParaRPr lang="en-US" dirty="0">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dirty="0" smtClean="0">
                <a:latin typeface="Arial" charset="0"/>
              </a:rPr>
              <a:t>Note: Futurespace’s lower PV is NOT because of leasing risk, as Futurespace is pre-leased.</a:t>
            </a:r>
          </a:p>
          <a:p>
            <a:pPr eaLnBrk="1" hangingPunct="1"/>
            <a:r>
              <a:rPr lang="en-US" dirty="0" smtClean="0">
                <a:latin typeface="Arial" charset="0"/>
              </a:rPr>
              <a:t>If Futurespace were not pre-leased (i.e., if it did have leasing risk), then this would give it a higher OCC than Hereandnow Place (higher than 9% - see Section 29.3.2).</a:t>
            </a:r>
          </a:p>
          <a:p>
            <a:pPr eaLnBrk="1" hangingPunct="1"/>
            <a:r>
              <a:rPr lang="en-US" dirty="0" smtClean="0">
                <a:latin typeface="Arial" charset="0"/>
              </a:rPr>
              <a:t>As it is, Futurespace is worth less than Hereandnow because Futurespace won’t exist until the future, whereas Hereandnow Place is already in existence and providing income (positive cash flow). Futurespace will not earn provide income until it is completed. The development project is a “forward purchase” of the underlying asset (the building).</a:t>
            </a:r>
          </a:p>
          <a:p>
            <a:pPr eaLnBrk="1" hangingPunct="1"/>
            <a:r>
              <a:rPr lang="en-US" dirty="0" smtClean="0">
                <a:latin typeface="Arial" charset="0"/>
              </a:rPr>
              <a:t>We cut off the analysis at the end of month 12 because that is the end of the development phase of the investment, hence, the point where the nature of the investment risk changes, placing the asset into a different category or different market or sector within the capital market and investment industry.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FBA341A4-29B7-4C03-9429-D44C271EEE6F}" type="slidenum">
              <a:rPr lang="en-US">
                <a:solidFill>
                  <a:srgbClr val="000000"/>
                </a:solidFill>
              </a:rPr>
              <a:pPr/>
              <a:t>7</a:t>
            </a:fld>
            <a:endParaRPr lang="en-US" dirty="0">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lnSpc>
                <a:spcPct val="80000"/>
              </a:lnSpc>
            </a:pPr>
            <a:r>
              <a:rPr lang="en-US" sz="800" dirty="0" smtClean="0">
                <a:latin typeface="Arial" charset="0"/>
              </a:rPr>
              <a:t>Note that 3% is </a:t>
            </a:r>
            <a:r>
              <a:rPr lang="en-US" sz="800" i="1" u="sng" dirty="0" smtClean="0">
                <a:latin typeface="Arial" charset="0"/>
              </a:rPr>
              <a:t>not</a:t>
            </a:r>
            <a:r>
              <a:rPr lang="en-US" sz="800" dirty="0" smtClean="0">
                <a:latin typeface="Arial" charset="0"/>
              </a:rPr>
              <a:t> the interest rate on the construction loan (if any).</a:t>
            </a:r>
          </a:p>
          <a:p>
            <a:pPr eaLnBrk="1" hangingPunct="1">
              <a:lnSpc>
                <a:spcPct val="80000"/>
              </a:lnSpc>
            </a:pPr>
            <a:r>
              <a:rPr lang="en-US" sz="800" dirty="0" smtClean="0">
                <a:latin typeface="Arial" charset="0"/>
              </a:rPr>
              <a:t>The interest rate on the loan needs to consider the possibility of default and credit losses, to still provide the lender with an expected return of 3%.</a:t>
            </a:r>
          </a:p>
          <a:p>
            <a:pPr eaLnBrk="1" hangingPunct="1">
              <a:lnSpc>
                <a:spcPct val="80000"/>
              </a:lnSpc>
            </a:pPr>
            <a:r>
              <a:rPr lang="en-US" sz="800" dirty="0" smtClean="0">
                <a:latin typeface="Arial" charset="0"/>
              </a:rPr>
              <a:t>To see how this might relate to a construction loan, suppose that the lender expects a 5% probability of default when the loan comes due at the end of construction in 12 months, and suppose that in the event of default the loss severity would be 25% (that is, 25% of the outstanding loan balance would not be recoverable through the foreclosure process). Then a contractual interest rate of 6.335% on the construction loan might well result in the loan issuance being a zero NPV event, as follows…</a:t>
            </a:r>
          </a:p>
          <a:p>
            <a:pPr eaLnBrk="1" hangingPunct="1">
              <a:lnSpc>
                <a:spcPct val="80000"/>
              </a:lnSpc>
            </a:pPr>
            <a:r>
              <a:rPr lang="en-US" sz="800" dirty="0" smtClean="0">
                <a:latin typeface="Arial" charset="0"/>
              </a:rPr>
              <a:t> </a:t>
            </a:r>
          </a:p>
          <a:p>
            <a:pPr eaLnBrk="1" hangingPunct="1">
              <a:lnSpc>
                <a:spcPct val="80000"/>
              </a:lnSpc>
            </a:pPr>
            <a:r>
              <a:rPr lang="en-US" sz="800" dirty="0" smtClean="0">
                <a:latin typeface="Arial" charset="0"/>
              </a:rPr>
              <a:t>Assuming interest accrues from the time each construction draw is made, the OLB on the loan at the end of 12 months would be:</a:t>
            </a:r>
          </a:p>
          <a:p>
            <a:pPr algn="ctr" eaLnBrk="1" hangingPunct="1">
              <a:lnSpc>
                <a:spcPct val="80000"/>
              </a:lnSpc>
            </a:pPr>
            <a:r>
              <a:rPr lang="en-US" sz="800" dirty="0" smtClean="0">
                <a:latin typeface="Arial" charset="0"/>
              </a:rPr>
              <a:t>$1,500,000(1 + .0633/12)</a:t>
            </a:r>
            <a:r>
              <a:rPr lang="en-US" sz="800" baseline="30000" dirty="0" smtClean="0">
                <a:latin typeface="Arial" charset="0"/>
              </a:rPr>
              <a:t>9</a:t>
            </a:r>
            <a:r>
              <a:rPr lang="en-US" sz="800" dirty="0" smtClean="0">
                <a:latin typeface="Arial" charset="0"/>
              </a:rPr>
              <a:t> + $1,500,000(1 + .0633/12)</a:t>
            </a:r>
            <a:r>
              <a:rPr lang="en-US" sz="800" baseline="30000" dirty="0" smtClean="0">
                <a:latin typeface="Arial" charset="0"/>
              </a:rPr>
              <a:t>6</a:t>
            </a:r>
            <a:r>
              <a:rPr lang="en-US" sz="800" dirty="0" smtClean="0">
                <a:latin typeface="Arial" charset="0"/>
              </a:rPr>
              <a:t> + $1,500,000(1 + .0633/12)</a:t>
            </a:r>
            <a:r>
              <a:rPr lang="en-US" sz="800" baseline="30000" dirty="0" smtClean="0">
                <a:latin typeface="Arial" charset="0"/>
              </a:rPr>
              <a:t>3</a:t>
            </a:r>
            <a:r>
              <a:rPr lang="en-US" sz="800" dirty="0" smtClean="0">
                <a:latin typeface="Arial" charset="0"/>
              </a:rPr>
              <a:t> + $1,500,000 = $6,145,000. </a:t>
            </a:r>
          </a:p>
          <a:p>
            <a:pPr eaLnBrk="1" hangingPunct="1">
              <a:lnSpc>
                <a:spcPct val="80000"/>
              </a:lnSpc>
            </a:pPr>
            <a:r>
              <a:rPr lang="en-US" sz="800" dirty="0" smtClean="0">
                <a:latin typeface="Arial" charset="0"/>
              </a:rPr>
              <a:t>The bank’s expected cash flow in month 12 from this credit, given the default probability and conditional loss severity would be:</a:t>
            </a:r>
          </a:p>
          <a:p>
            <a:pPr algn="ctr" eaLnBrk="1" hangingPunct="1">
              <a:lnSpc>
                <a:spcPct val="80000"/>
              </a:lnSpc>
            </a:pPr>
            <a:r>
              <a:rPr lang="en-US" sz="800" dirty="0" smtClean="0">
                <a:latin typeface="Arial" charset="0"/>
              </a:rPr>
              <a:t>(0.95)$6,145,000 + (0.05)(1 – 0.25)$6,145,000 = $6,068,000.</a:t>
            </a:r>
          </a:p>
          <a:p>
            <a:pPr eaLnBrk="1" hangingPunct="1">
              <a:lnSpc>
                <a:spcPct val="80000"/>
              </a:lnSpc>
            </a:pPr>
            <a:r>
              <a:rPr lang="en-US" sz="800" dirty="0" smtClean="0">
                <a:latin typeface="Arial" charset="0"/>
              </a:rPr>
              <a:t>The bank’s expected future value of its construction cost liabilities evaluated as of month 12, based on the riskfree OCC of the construction cost outflows themselves, would be:</a:t>
            </a:r>
          </a:p>
          <a:p>
            <a:pPr algn="ctr" eaLnBrk="1" hangingPunct="1">
              <a:lnSpc>
                <a:spcPct val="80000"/>
              </a:lnSpc>
            </a:pPr>
            <a:r>
              <a:rPr lang="en-US" sz="800" dirty="0" smtClean="0">
                <a:latin typeface="Arial" charset="0"/>
              </a:rPr>
              <a:t>$1,500,000(1 + .03/12)</a:t>
            </a:r>
            <a:r>
              <a:rPr lang="en-US" sz="800" baseline="30000" dirty="0" smtClean="0">
                <a:latin typeface="Arial" charset="0"/>
              </a:rPr>
              <a:t>9</a:t>
            </a:r>
            <a:r>
              <a:rPr lang="en-US" sz="800" dirty="0" smtClean="0">
                <a:latin typeface="Arial" charset="0"/>
              </a:rPr>
              <a:t> + $1,500,000(1 + .03/12)</a:t>
            </a:r>
            <a:r>
              <a:rPr lang="en-US" sz="800" baseline="30000" dirty="0" smtClean="0">
                <a:latin typeface="Arial" charset="0"/>
              </a:rPr>
              <a:t>6</a:t>
            </a:r>
            <a:r>
              <a:rPr lang="en-US" sz="800" dirty="0" smtClean="0">
                <a:latin typeface="Arial" charset="0"/>
              </a:rPr>
              <a:t> + $1,500,000(1 + .03/12)</a:t>
            </a:r>
            <a:r>
              <a:rPr lang="en-US" sz="800" baseline="30000" dirty="0" smtClean="0">
                <a:latin typeface="Arial" charset="0"/>
              </a:rPr>
              <a:t>3</a:t>
            </a:r>
            <a:r>
              <a:rPr lang="en-US" sz="800" dirty="0" smtClean="0">
                <a:latin typeface="Arial" charset="0"/>
              </a:rPr>
              <a:t> + $1,500,000 = $6,068,000.</a:t>
            </a:r>
          </a:p>
          <a:p>
            <a:pPr eaLnBrk="1" hangingPunct="1">
              <a:lnSpc>
                <a:spcPct val="80000"/>
              </a:lnSpc>
            </a:pPr>
            <a:r>
              <a:rPr lang="en-US" sz="800" dirty="0" smtClean="0">
                <a:latin typeface="Arial" charset="0"/>
              </a:rPr>
              <a:t>Thus, the projected NPV for the bank at month 12 would be: $6,068,000 – $6,068,000 = 0, which would also imply a zero NPV at the time of loan issuance at time zero, provided the default-based credit losses are uncorrelated with capital market returns (such that the expected month 12 inflow to the bank can be discounted to time </a:t>
            </a:r>
            <a:r>
              <a:rPr lang="en-US" sz="800" i="1" dirty="0" smtClean="0">
                <a:latin typeface="Arial" charset="0"/>
              </a:rPr>
              <a:t>0</a:t>
            </a:r>
            <a:r>
              <a:rPr lang="en-US" sz="800" dirty="0" smtClean="0">
                <a:latin typeface="Arial" charset="0"/>
              </a:rPr>
              <a:t> at the same 3% riskfree rate as the construction outflows). </a:t>
            </a:r>
          </a:p>
          <a:p>
            <a:pPr eaLnBrk="1" hangingPunct="1">
              <a:lnSpc>
                <a:spcPct val="80000"/>
              </a:lnSpc>
            </a:pPr>
            <a:endParaRPr lang="en-US" sz="800" dirty="0" smtClean="0">
              <a:latin typeface="Arial" charset="0"/>
            </a:endParaRPr>
          </a:p>
          <a:p>
            <a:pPr eaLnBrk="1" hangingPunct="1">
              <a:lnSpc>
                <a:spcPct val="80000"/>
              </a:lnSpc>
            </a:pPr>
            <a:r>
              <a:rPr lang="en-US" sz="800" dirty="0" smtClean="0">
                <a:latin typeface="Arial" charset="0"/>
              </a:rPr>
              <a:t>If credit loss incidence in the loan is positively correlated with capital market variables, then the OCC appropriate for discounting the bank’s expected cash inflow of $6,068,000 at month 12 would be greater than the 3% rate applicable to the construction costs (because of the bank’s inability to diversify away all of the default risk). This would result in a lower present value for the inflow to the bank, and hence a negative time </a:t>
            </a:r>
            <a:r>
              <a:rPr lang="en-US" sz="800" i="1" dirty="0" smtClean="0">
                <a:latin typeface="Arial" charset="0"/>
              </a:rPr>
              <a:t>0</a:t>
            </a:r>
            <a:r>
              <a:rPr lang="en-US" sz="800" dirty="0" smtClean="0">
                <a:latin typeface="Arial" charset="0"/>
              </a:rPr>
              <a:t> NPV for the lender. This might be overcome by an up-front loan origination fee in addition to the interest charge in the loan. Alternatively, an interest rate higher than 6.335% could equate the time </a:t>
            </a:r>
            <a:r>
              <a:rPr lang="en-US" sz="800" i="1" dirty="0" smtClean="0">
                <a:latin typeface="Arial" charset="0"/>
              </a:rPr>
              <a:t>0</a:t>
            </a:r>
            <a:r>
              <a:rPr lang="en-US" sz="800" dirty="0" smtClean="0">
                <a:latin typeface="Arial" charset="0"/>
              </a:rPr>
              <a:t> values of the expected inflows and outflows on the loan. </a:t>
            </a:r>
          </a:p>
          <a:p>
            <a:pPr eaLnBrk="1" hangingPunct="1">
              <a:lnSpc>
                <a:spcPct val="80000"/>
              </a:lnSpc>
            </a:pPr>
            <a:endParaRPr lang="en-US" sz="800" dirty="0" smtClean="0">
              <a:latin typeface="Arial" charset="0"/>
            </a:endParaRPr>
          </a:p>
          <a:p>
            <a:pPr eaLnBrk="1" hangingPunct="1">
              <a:lnSpc>
                <a:spcPct val="80000"/>
              </a:lnSpc>
            </a:pPr>
            <a:r>
              <a:rPr lang="en-US" sz="800" dirty="0" smtClean="0">
                <a:latin typeface="Arial" charset="0"/>
              </a:rPr>
              <a:t>It is important to note, however, that such credit losses on the loan are not deadweight losses to the construction project as a whole, but rather “internal” transfer payments from the debt investors to the equity investors in the project, as the borrowers exercise their “put option” right to default with limited liability (assuming lack of lender recourse). </a:t>
            </a:r>
          </a:p>
          <a:p>
            <a:pPr eaLnBrk="1" hangingPunct="1">
              <a:lnSpc>
                <a:spcPct val="80000"/>
              </a:lnSpc>
            </a:pPr>
            <a:endParaRPr lang="en-US" sz="800" dirty="0" smtClean="0">
              <a:latin typeface="Arial" charset="0"/>
            </a:endParaRPr>
          </a:p>
          <a:p>
            <a:pPr eaLnBrk="1" hangingPunct="1">
              <a:lnSpc>
                <a:spcPct val="80000"/>
              </a:lnSpc>
            </a:pPr>
            <a:r>
              <a:rPr lang="en-US" sz="800" dirty="0" smtClean="0">
                <a:latin typeface="Arial" charset="0"/>
              </a:rPr>
              <a:t>In any case, competition in the construction lending market must result in an </a:t>
            </a:r>
            <a:r>
              <a:rPr lang="en-US" sz="800" i="1" dirty="0" smtClean="0">
                <a:latin typeface="Arial" charset="0"/>
              </a:rPr>
              <a:t>ex ante</a:t>
            </a:r>
            <a:r>
              <a:rPr lang="en-US" sz="800" dirty="0" smtClean="0">
                <a:latin typeface="Arial" charset="0"/>
              </a:rPr>
              <a:t> zero NPV for the loan transaction as of time </a:t>
            </a:r>
            <a:r>
              <a:rPr lang="en-US" sz="800" i="1" dirty="0" smtClean="0">
                <a:latin typeface="Arial" charset="0"/>
              </a:rPr>
              <a:t>0 </a:t>
            </a:r>
            <a:r>
              <a:rPr lang="en-US" sz="800" dirty="0" smtClean="0">
                <a:latin typeface="Arial" charset="0"/>
              </a:rPr>
              <a:t>(when the loan decision is made). This implies a time </a:t>
            </a:r>
            <a:r>
              <a:rPr lang="en-US" sz="800" i="1" dirty="0" smtClean="0">
                <a:latin typeface="Arial" charset="0"/>
              </a:rPr>
              <a:t>0</a:t>
            </a:r>
            <a:r>
              <a:rPr lang="en-US" sz="800" dirty="0" smtClean="0">
                <a:latin typeface="Arial" charset="0"/>
              </a:rPr>
              <a:t> present value of the loan’s expected cash inflows (payments from the developer to the lender) equal to the present value of the loan’s expected outflows (payments from the bank to the construction contractor), which equals: $6,068,000/(1+.03/12)</a:t>
            </a:r>
            <a:r>
              <a:rPr lang="en-US" sz="800" baseline="30000" dirty="0" smtClean="0">
                <a:latin typeface="Arial" charset="0"/>
              </a:rPr>
              <a:t>12</a:t>
            </a:r>
            <a:r>
              <a:rPr lang="en-US" sz="800" dirty="0" smtClean="0">
                <a:latin typeface="Arial" charset="0"/>
              </a:rPr>
              <a:t> = $5,889,000, based on the construction cost OCC of 3%. Thus, we arrive at the same time </a:t>
            </a:r>
            <a:r>
              <a:rPr lang="en-US" sz="800" i="1" dirty="0" smtClean="0">
                <a:latin typeface="Arial" charset="0"/>
              </a:rPr>
              <a:t>0</a:t>
            </a:r>
            <a:r>
              <a:rPr lang="en-US" sz="800" dirty="0" smtClean="0">
                <a:latin typeface="Arial" charset="0"/>
              </a:rPr>
              <a:t> present value of the construction costs faced by the developer, whether or not a loan is actually used to finance the construction.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6A94C3A8-F0A2-4258-B494-48D551D06211}" type="slidenum">
              <a:rPr lang="en-US">
                <a:solidFill>
                  <a:srgbClr val="000000"/>
                </a:solidFill>
              </a:rPr>
              <a:pPr/>
              <a:t>8</a:t>
            </a:fld>
            <a:endParaRPr lang="en-US" dirty="0">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dirty="0" smtClean="0">
                <a:latin typeface="Arial" charset="0"/>
              </a:rPr>
              <a:t>Recall from Chapter 28 that consideration of option value could make it optimal to wait before investing in the development project. Such “option premium” value and optimal waiting should normally be reflected in the market value of the land. Hence, in this case it would be reflected in a value of </a:t>
            </a:r>
            <a:r>
              <a:rPr lang="en-US" i="1" dirty="0" smtClean="0">
                <a:latin typeface="Arial" charset="0"/>
              </a:rPr>
              <a:t>x</a:t>
            </a:r>
            <a:r>
              <a:rPr lang="en-US" dirty="0" smtClean="0">
                <a:latin typeface="Arial" charset="0"/>
              </a:rPr>
              <a:t> greater than $3,463,000. However, recall that at the outset of our discussion of this example we posited that it was indeed optimal to commit irreversibly to immediate development of the FutureSpace Centre project. To relate this to the discussion in Chapter 28, the current underlying asset value of $9,352,000 (signaled by an observable comparable completed asset current value of $10,000,000 as seen in the value of Hereandnow Place) apparently equals at least the “hurdle value” that makes immediate development optimal as described in section 28.5.1 of the preceding chapter.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E08C5F17-814D-4100-8CEA-229723F90C3B}" type="slidenum">
              <a:rPr lang="en-US">
                <a:solidFill>
                  <a:srgbClr val="000000"/>
                </a:solidFill>
              </a:rPr>
              <a:pPr/>
              <a:t>16</a:t>
            </a:fld>
            <a:endParaRPr lang="en-US" dirty="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dirty="0" smtClean="0">
                <a:latin typeface="Arial" charset="0"/>
              </a:rPr>
              <a:t>This ratio is greater than the 2.14 ratio in the ex ante risk premia computed earlier because here we are making a bit of “apples vs oranges” comparison. We are hypothesizing that the Hereandnow investment does not take the “hit” until 12 months from now in its asset value at that time, while the FutureSpace investment takes half of the hit (in the FutureSpace One building value) upon its completion in only 6 months and the other half in 12 months. The earlier registration of the loss causes a larger impact on the return. But of course, the value of the asset actually changed at the same moment for both properties, due to the arrival of some exogenous news that affects each property identically.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DECCA86D-3267-4012-9E69-C48EF512DAFE}" type="slidenum">
              <a:rPr lang="en-US">
                <a:solidFill>
                  <a:srgbClr val="000000"/>
                </a:solidFill>
              </a:rPr>
              <a:pPr/>
              <a:t>24</a:t>
            </a:fld>
            <a:endParaRPr lang="en-US" dirty="0">
              <a:solidFill>
                <a:srgbClr val="000000"/>
              </a:solidFill>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dirty="0" smtClean="0">
                <a:latin typeface="Arial" charset="0"/>
              </a:rPr>
              <a:t>Note that we’ve made a slight change of notation, from </a:t>
            </a:r>
            <a:r>
              <a:rPr lang="en-US" i="1" dirty="0" smtClean="0">
                <a:latin typeface="Arial" charset="0"/>
              </a:rPr>
              <a:t>r</a:t>
            </a:r>
            <a:r>
              <a:rPr lang="en-US" i="1" baseline="-25000" dirty="0" smtClean="0">
                <a:latin typeface="Arial" charset="0"/>
              </a:rPr>
              <a:t>K</a:t>
            </a:r>
            <a:r>
              <a:rPr lang="en-US" i="1" dirty="0" smtClean="0">
                <a:latin typeface="Arial" charset="0"/>
              </a:rPr>
              <a:t> </a:t>
            </a:r>
            <a:r>
              <a:rPr lang="en-US" dirty="0" smtClean="0">
                <a:latin typeface="Arial" charset="0"/>
              </a:rPr>
              <a:t>to </a:t>
            </a:r>
            <a:r>
              <a:rPr lang="en-US" i="1" dirty="0" smtClean="0">
                <a:latin typeface="Arial" charset="0"/>
              </a:rPr>
              <a:t>r</a:t>
            </a:r>
            <a:r>
              <a:rPr lang="en-US" i="1" baseline="-25000" dirty="0" smtClean="0">
                <a:latin typeface="Arial" charset="0"/>
              </a:rPr>
              <a:t>D</a:t>
            </a:r>
            <a:r>
              <a:rPr lang="en-US" dirty="0" smtClean="0">
                <a:latin typeface="Arial" charset="0"/>
              </a:rPr>
              <a:t> . </a:t>
            </a:r>
          </a:p>
          <a:p>
            <a:pPr eaLnBrk="1" hangingPunct="1"/>
            <a:r>
              <a:rPr lang="en-US" dirty="0" smtClean="0">
                <a:latin typeface="Arial" charset="0"/>
              </a:rPr>
              <a:t>As described previously, it is probably good to think of construction cost cash flows as having “debt-like” characteristics, relative to real estate asset based cash flows.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miter lim="800000"/>
            <a:headEnd/>
            <a:tailEnd/>
          </a:ln>
        </p:spPr>
        <p:txBody>
          <a:bodyPr/>
          <a:lstStyle/>
          <a:p>
            <a:fld id="{22C6C20D-0731-44BA-9D82-58C6D0370860}" type="slidenum">
              <a:rPr lang="en-US">
                <a:solidFill>
                  <a:srgbClr val="000000"/>
                </a:solidFill>
              </a:rPr>
              <a:pPr/>
              <a:t>25</a:t>
            </a:fld>
            <a:endParaRPr lang="en-US" dirty="0">
              <a:solidFill>
                <a:srgbClr val="000000"/>
              </a:solidFill>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r>
              <a:rPr lang="en-US" dirty="0" smtClean="0">
                <a:latin typeface="Arial" charset="0"/>
              </a:rPr>
              <a:t>In constructing the duplicating portfolio, you would actually have to purchase a </a:t>
            </a:r>
            <a:r>
              <a:rPr lang="en-US" i="1" u="sng" dirty="0" smtClean="0">
                <a:latin typeface="Arial" charset="0"/>
              </a:rPr>
              <a:t>forward</a:t>
            </a:r>
            <a:r>
              <a:rPr lang="en-US" dirty="0" smtClean="0">
                <a:latin typeface="Arial" charset="0"/>
              </a:rPr>
              <a:t>  claim on the existing stabilized building </a:t>
            </a:r>
            <a:r>
              <a:rPr lang="en-US" i="1" dirty="0" smtClean="0">
                <a:latin typeface="Arial" charset="0"/>
              </a:rPr>
              <a:t>T</a:t>
            </a:r>
            <a:r>
              <a:rPr lang="en-US" dirty="0" smtClean="0">
                <a:latin typeface="Arial" charset="0"/>
              </a:rPr>
              <a:t> periods from now, using borrowed money in a zero-coupon loan that will owe </a:t>
            </a:r>
            <a:r>
              <a:rPr lang="en-US" i="1" dirty="0" smtClean="0">
                <a:latin typeface="Arial" charset="0"/>
              </a:rPr>
              <a:t>K</a:t>
            </a:r>
            <a:r>
              <a:rPr lang="en-US" i="1" baseline="-25000" dirty="0" smtClean="0">
                <a:latin typeface="Arial" charset="0"/>
              </a:rPr>
              <a:t>T</a:t>
            </a:r>
            <a:r>
              <a:rPr lang="en-US" dirty="0" smtClean="0">
                <a:latin typeface="Arial" charset="0"/>
              </a:rPr>
              <a:t> dollars at time </a:t>
            </a:r>
            <a:r>
              <a:rPr lang="en-US" i="1" dirty="0" smtClean="0">
                <a:latin typeface="Arial" charset="0"/>
              </a:rPr>
              <a:t>T</a:t>
            </a:r>
            <a:r>
              <a:rPr lang="en-US" dirty="0" smtClean="0">
                <a:latin typeface="Arial" charset="0"/>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miter lim="800000"/>
            <a:headEnd/>
            <a:tailEnd/>
          </a:ln>
        </p:spPr>
        <p:txBody>
          <a:bodyPr/>
          <a:lstStyle/>
          <a:p>
            <a:fld id="{61827814-C47B-4EF8-A6CD-F4FD2D219962}" type="slidenum">
              <a:rPr lang="en-US">
                <a:solidFill>
                  <a:srgbClr val="000000"/>
                </a:solidFill>
              </a:rPr>
              <a:pPr/>
              <a:t>35</a:t>
            </a:fld>
            <a:endParaRPr lang="en-US" dirty="0">
              <a:solidFill>
                <a:srgbClr val="000000"/>
              </a:solidFill>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r>
              <a:rPr lang="en-US" dirty="0" smtClean="0">
                <a:latin typeface="Arial" charset="0"/>
              </a:rPr>
              <a:t>The procedure described here is also consistent with real options valuation theory as described in Chapter 27, provided that the opportunity value of the land incorporates the development option value. As noted, this will normally be the case as far as market value is concerned, the so-called “second best developer” valuation of the land. Depending on the degree of uniqueness in a developer’s ability to use a given land parcel, it may be necessary for the “first best” developer to explicitly consider the value of waiting to build. In other words, a “first best” developer who obtains an apparent positive NPV from development at time zero using the procedure described in this section based on the market value of the land should also consider the NPV of the mutually-exclusive alternative of waiting to build the same (or better) project at a future point in time. (See sections 27.2 and 27.3 in Chapter 27.)</a:t>
            </a:r>
          </a:p>
          <a:p>
            <a:pPr eaLnBrk="1" hangingPunct="1"/>
            <a:endParaRPr lang="en-US" dirty="0" smtClean="0">
              <a:latin typeface="Arial" charset="0"/>
            </a:endParaRPr>
          </a:p>
          <a:p>
            <a:pPr eaLnBrk="1" hangingPunct="1"/>
            <a:r>
              <a:rPr lang="en-US" dirty="0" smtClean="0">
                <a:latin typeface="Arial" charset="0"/>
              </a:rPr>
              <a:t>By quantifying the developer's total return we are developing a measure which can be easily compared with the returns one can expect to earn in other risky ventures, such as investment in small growth stocks or venture capital funds. Returns in the 15% to 30% range are not uncommon for such risky investments. Viewed from a macro-level investment allocation perspective, real estate development should provide expected returns that are comparable on an "apples-to-apples" basis with the expected returns provided by other high-risk alternative allocations of capital.</a:t>
            </a:r>
          </a:p>
          <a:p>
            <a:pPr eaLnBrk="1" hangingPunct="1"/>
            <a:endParaRPr 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sz="1200"/>
            </a:lvl1pPr>
          </a:lstStyle>
          <a:p>
            <a:pPr>
              <a:defRPr/>
            </a:pPr>
            <a:r>
              <a:rPr lang="en-US" dirty="0" smtClean="0"/>
              <a:t>© 2014 OnCourse Learning. All Rights Reserved.</a:t>
            </a:r>
            <a:endParaRPr lang="en-US" dirty="0"/>
          </a:p>
        </p:txBody>
      </p:sp>
      <p:sp>
        <p:nvSpPr>
          <p:cNvPr id="6" name="Rectangle 6"/>
          <p:cNvSpPr>
            <a:spLocks noGrp="1" noChangeArrowheads="1"/>
          </p:cNvSpPr>
          <p:nvPr>
            <p:ph type="sldNum" sz="quarter" idx="12"/>
          </p:nvPr>
        </p:nvSpPr>
        <p:spPr>
          <a:ln/>
        </p:spPr>
        <p:txBody>
          <a:bodyPr/>
          <a:lstStyle>
            <a:lvl1pPr>
              <a:defRPr sz="1200"/>
            </a:lvl1pPr>
          </a:lstStyle>
          <a:p>
            <a:fld id="{AA66F4E0-FC86-45BF-9A81-946197AEF0D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sz="1200"/>
            </a:lvl1pPr>
          </a:lstStyle>
          <a:p>
            <a:pPr>
              <a:defRPr/>
            </a:pPr>
            <a:r>
              <a:rPr lang="en-US" dirty="0" smtClean="0"/>
              <a:t>© 2014 OnCourse Learning. All Rights Reserved.</a:t>
            </a:r>
            <a:endParaRPr lang="en-US" dirty="0"/>
          </a:p>
        </p:txBody>
      </p:sp>
      <p:sp>
        <p:nvSpPr>
          <p:cNvPr id="6" name="Rectangle 6"/>
          <p:cNvSpPr>
            <a:spLocks noGrp="1" noChangeArrowheads="1"/>
          </p:cNvSpPr>
          <p:nvPr>
            <p:ph type="sldNum" sz="quarter" idx="12"/>
          </p:nvPr>
        </p:nvSpPr>
        <p:spPr>
          <a:ln/>
        </p:spPr>
        <p:txBody>
          <a:bodyPr/>
          <a:lstStyle>
            <a:lvl1pPr>
              <a:defRPr sz="1200"/>
            </a:lvl1pPr>
          </a:lstStyle>
          <a:p>
            <a:fld id="{E0CBCAEF-2D77-4B1A-921E-5235334A7B9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7" name="Rectangle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8" name="Rectangle 6"/>
          <p:cNvSpPr>
            <a:spLocks noGrp="1" noChangeArrowheads="1"/>
          </p:cNvSpPr>
          <p:nvPr>
            <p:ph type="sldNum" sz="quarter" idx="4"/>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9" name="Rectangle 6"/>
          <p:cNvSpPr>
            <a:spLocks noGrp="1" noChangeArrowheads="1"/>
          </p:cNvSpPr>
          <p:nvPr>
            <p:ph type="sldNum" sz="quarter" idx="4"/>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5"/>
          <p:cNvSpPr>
            <a:spLocks noGrp="1" noChangeArrowheads="1"/>
          </p:cNvSpPr>
          <p:nvPr>
            <p:ph type="ftr" sz="quarter" idx="10"/>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11" name="Rectangle 6"/>
          <p:cNvSpPr>
            <a:spLocks noGrp="1" noChangeArrowheads="1"/>
          </p:cNvSpPr>
          <p:nvPr>
            <p:ph type="sldNum" sz="quarter" idx="11"/>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7" name="Slide Number Placeholder 6"/>
          <p:cNvSpPr>
            <a:spLocks noGrp="1" noChangeArrowheads="1"/>
          </p:cNvSpPr>
          <p:nvPr>
            <p:ph type="sldNum" sz="quarter" idx="4"/>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6" name="Rectangle 6"/>
          <p:cNvSpPr>
            <a:spLocks noGrp="1" noChangeArrowheads="1"/>
          </p:cNvSpPr>
          <p:nvPr>
            <p:ph type="sldNum" sz="quarter" idx="4"/>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Calibri" pitchFamily="34" charset="0"/>
              </a:defRPr>
            </a:lvl1pPr>
          </a:lstStyle>
          <a:p>
            <a:pPr>
              <a:defRPr/>
            </a:pPr>
            <a:r>
              <a:rPr lang="en-US" dirty="0" smtClean="0"/>
              <a:t>© 2014 OnCourse Learning. All Rights Reserved.</a:t>
            </a:r>
            <a:endParaRPr lang="en-US" dirty="0"/>
          </a:p>
        </p:txBody>
      </p:sp>
      <p:sp>
        <p:nvSpPr>
          <p:cNvPr id="1030" name="Rectangle 6"/>
          <p:cNvSpPr>
            <a:spLocks noGrp="1" noChangeArrowheads="1"/>
          </p:cNvSpPr>
          <p:nvPr>
            <p:ph type="sldNum" sz="quarter" idx="4"/>
          </p:nvPr>
        </p:nvSpPr>
        <p:spPr bwMode="auto">
          <a:xfrm>
            <a:off x="7315200" y="6400800"/>
            <a:ext cx="1371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6F8743D3-FF62-4C5F-B8FA-357493ECE60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1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6.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19.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4.vml"/></Relationships>
</file>

<file path=ppt/slides/_rels/slide3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5.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23.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oleObject" Target="../embeddings/oleObject25.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oleObject" Target="../embeddings/oleObject27.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31.png"/></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oleObject" Target="../embeddings/oleObject30.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21.v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7.xml"/><Relationship Id="rId4" Type="http://schemas.openxmlformats.org/officeDocument/2006/relationships/image" Target="../media/image38.wmf"/></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41.wmf"/><Relationship Id="rId4" Type="http://schemas.openxmlformats.org/officeDocument/2006/relationships/image" Target="../media/image40.w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oleObject" Target="../embeddings/oleObject36.bin"/></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70.x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52.wmf"/></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26.vml"/><Relationship Id="rId4" Type="http://schemas.openxmlformats.org/officeDocument/2006/relationships/oleObject" Target="../embeddings/oleObject42.bin"/></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57.wmf"/><Relationship Id="rId4" Type="http://schemas.openxmlformats.org/officeDocument/2006/relationships/image" Target="../media/image56.wmf"/></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oleObject" Target="../embeddings/oleObject44.bin"/><Relationship Id="rId4" Type="http://schemas.openxmlformats.org/officeDocument/2006/relationships/image" Target="../media/image60.wmf"/></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28.v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29.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30.vml"/><Relationship Id="rId4" Type="http://schemas.openxmlformats.org/officeDocument/2006/relationships/oleObject" Target="../embeddings/oleObject48.bin"/></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3"/>
          </p:nvPr>
        </p:nvSpPr>
        <p:spPr/>
        <p:txBody>
          <a:bodyPr/>
          <a:lstStyle/>
          <a:p>
            <a:r>
              <a:rPr lang="en-US" smtClean="0"/>
              <a:t>© 2014 OnCourse Learning. All Rights Reserved.</a:t>
            </a:r>
            <a:endParaRPr lang="en-US" dirty="0"/>
          </a:p>
        </p:txBody>
      </p:sp>
      <p:sp>
        <p:nvSpPr>
          <p:cNvPr id="2052" name="Text Box 4"/>
          <p:cNvSpPr txBox="1">
            <a:spLocks noChangeArrowheads="1"/>
          </p:cNvSpPr>
          <p:nvPr/>
        </p:nvSpPr>
        <p:spPr bwMode="auto">
          <a:xfrm>
            <a:off x="990600" y="990600"/>
            <a:ext cx="7239000" cy="2228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i="0" dirty="0">
                <a:effectLst>
                  <a:outerShdw blurRad="38100" dist="38100" dir="2700000" algn="tl">
                    <a:srgbClr val="FFFFFF"/>
                  </a:outerShdw>
                </a:effectLst>
              </a:rPr>
              <a:t>Chapter 29:</a:t>
            </a:r>
          </a:p>
          <a:p>
            <a:pPr algn="ctr" eaLnBrk="1" hangingPunct="1">
              <a:spcBef>
                <a:spcPct val="50000"/>
              </a:spcBef>
              <a:defRPr/>
            </a:pPr>
            <a:r>
              <a:rPr lang="en-US" sz="2800" i="0" dirty="0">
                <a:effectLst>
                  <a:outerShdw blurRad="38100" dist="38100" dir="2700000" algn="tl">
                    <a:srgbClr val="FFFFFF"/>
                  </a:outerShdw>
                </a:effectLst>
              </a:rPr>
              <a:t>Investment Analysis of Investment in Real Estate Development Projects,</a:t>
            </a:r>
          </a:p>
          <a:p>
            <a:pPr algn="ctr" eaLnBrk="1" hangingPunct="1">
              <a:spcBef>
                <a:spcPct val="50000"/>
              </a:spcBef>
              <a:defRPr/>
            </a:pPr>
            <a:r>
              <a:rPr lang="en-US" sz="2800" i="0" dirty="0">
                <a:effectLst>
                  <a:outerShdw blurRad="38100" dist="38100" dir="2700000" algn="tl">
                    <a:srgbClr val="FFFFFF"/>
                  </a:outerShdw>
                </a:effectLst>
              </a:rPr>
              <a:t>Part 2: Economic Analysis</a:t>
            </a:r>
            <a:endParaRPr lang="en-US" sz="2800" b="0" dirty="0"/>
          </a:p>
        </p:txBody>
      </p:sp>
      <p:sp>
        <p:nvSpPr>
          <p:cNvPr id="9" name="Slide Number Placeholder 8"/>
          <p:cNvSpPr>
            <a:spLocks noGrp="1"/>
          </p:cNvSpPr>
          <p:nvPr>
            <p:ph type="sldNum" sz="quarter" idx="4"/>
          </p:nvPr>
        </p:nvSpPr>
        <p:spPr/>
        <p:txBody>
          <a:bodyPr/>
          <a:lstStyle/>
          <a:p>
            <a:fld id="{6F8743D3-FF62-4C5F-B8FA-357493ECE607}"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006116BB-0B21-414B-B0F4-367DADCC5D40}" type="slidenum">
              <a:rPr lang="en-US" smtClean="0"/>
              <a:pPr/>
              <a:t>10</a:t>
            </a:fld>
            <a:endParaRPr lang="en-US" dirty="0"/>
          </a:p>
        </p:txBody>
      </p:sp>
      <p:sp>
        <p:nvSpPr>
          <p:cNvPr id="851970" name="Text Box 2"/>
          <p:cNvSpPr txBox="1">
            <a:spLocks noChangeArrowheads="1"/>
          </p:cNvSpPr>
          <p:nvPr/>
        </p:nvSpPr>
        <p:spPr bwMode="auto">
          <a:xfrm>
            <a:off x="457200" y="0"/>
            <a:ext cx="7696200" cy="1384995"/>
          </a:xfrm>
          <a:prstGeom prst="rect">
            <a:avLst/>
          </a:prstGeom>
          <a:noFill/>
          <a:ln w="9525">
            <a:noFill/>
            <a:miter lim="800000"/>
            <a:headEnd/>
            <a:tailEnd/>
          </a:ln>
          <a:effectLst/>
        </p:spPr>
        <p:txBody>
          <a:bodyPr wrap="square">
            <a:spAutoFit/>
          </a:bodyPr>
          <a:lstStyle/>
          <a:p>
            <a:pPr eaLnBrk="1" hangingPunct="1">
              <a:spcBef>
                <a:spcPct val="50000"/>
              </a:spcBef>
              <a:defRPr/>
            </a:pPr>
            <a:r>
              <a:rPr lang="en-US" sz="2400" b="0" dirty="0">
                <a:solidFill>
                  <a:srgbClr val="000000"/>
                </a:solidFill>
              </a:rPr>
              <a:t>Further investment analysis . . .</a:t>
            </a:r>
            <a:endParaRPr lang="en-US" sz="2400" b="0" i="0" dirty="0">
              <a:solidFill>
                <a:srgbClr val="000000"/>
              </a:solidFill>
            </a:endParaRPr>
          </a:p>
          <a:p>
            <a:pPr eaLnBrk="1" hangingPunct="1">
              <a:spcBef>
                <a:spcPct val="50000"/>
              </a:spcBef>
              <a:defRPr/>
            </a:pPr>
            <a:r>
              <a:rPr lang="en-US" sz="2400" i="0" dirty="0">
                <a:solidFill>
                  <a:srgbClr val="000000"/>
                </a:solidFill>
              </a:rPr>
              <a:t>29.1.2. Operational Leverage and Estimation of the OCC for Development </a:t>
            </a:r>
            <a:r>
              <a:rPr lang="en-US" sz="2400" i="0" dirty="0" smtClean="0">
                <a:solidFill>
                  <a:srgbClr val="000000"/>
                </a:solidFill>
              </a:rPr>
              <a:t>Investments</a:t>
            </a:r>
            <a:endParaRPr lang="en-US" sz="2400" dirty="0">
              <a:solidFill>
                <a:srgbClr val="000000"/>
              </a:solidFill>
              <a:effectLst>
                <a:outerShdw blurRad="38100" dist="38100" dir="2700000" algn="tl">
                  <a:srgbClr val="FFFFFF"/>
                </a:outerShdw>
              </a:effectLst>
            </a:endParaRPr>
          </a:p>
        </p:txBody>
      </p:sp>
      <p:pic>
        <p:nvPicPr>
          <p:cNvPr id="65537" name="Picture 1"/>
          <p:cNvPicPr>
            <a:picLocks noChangeAspect="1" noChangeArrowheads="1"/>
          </p:cNvPicPr>
          <p:nvPr/>
        </p:nvPicPr>
        <p:blipFill>
          <a:blip r:embed="rId2" cstate="print"/>
          <a:srcRect/>
          <a:stretch>
            <a:fillRect/>
          </a:stretch>
        </p:blipFill>
        <p:spPr bwMode="auto">
          <a:xfrm>
            <a:off x="457200" y="1447800"/>
            <a:ext cx="7772400" cy="4981270"/>
          </a:xfrm>
          <a:prstGeom prst="rect">
            <a:avLst/>
          </a:prstGeom>
          <a:noFill/>
          <a:ln w="9525">
            <a:solidFill>
              <a:srgbClr val="00B0F0"/>
            </a:solidFill>
            <a:miter lim="800000"/>
            <a:headEnd/>
            <a:tailEnd/>
          </a:ln>
        </p:spPr>
      </p:pic>
      <p:sp>
        <p:nvSpPr>
          <p:cNvPr id="15" name="Freeform 14"/>
          <p:cNvSpPr>
            <a:spLocks noChangeAspect="1"/>
          </p:cNvSpPr>
          <p:nvPr/>
        </p:nvSpPr>
        <p:spPr bwMode="auto">
          <a:xfrm>
            <a:off x="1110343" y="2743199"/>
            <a:ext cx="516359" cy="3434443"/>
          </a:xfrm>
          <a:custGeom>
            <a:avLst/>
            <a:gdLst>
              <a:gd name="connsiteX0" fmla="*/ 506185 w 506185"/>
              <a:gd name="connsiteY0" fmla="*/ 3439886 h 3445329"/>
              <a:gd name="connsiteX1" fmla="*/ 506185 w 506185"/>
              <a:gd name="connsiteY1" fmla="*/ 3439886 h 3445329"/>
              <a:gd name="connsiteX2" fmla="*/ 397328 w 506185"/>
              <a:gd name="connsiteY2" fmla="*/ 3445329 h 3445329"/>
              <a:gd name="connsiteX3" fmla="*/ 136071 w 506185"/>
              <a:gd name="connsiteY3" fmla="*/ 3439886 h 3445329"/>
              <a:gd name="connsiteX4" fmla="*/ 0 w 506185"/>
              <a:gd name="connsiteY4" fmla="*/ 3439886 h 3445329"/>
              <a:gd name="connsiteX5" fmla="*/ 0 w 506185"/>
              <a:gd name="connsiteY5" fmla="*/ 0 h 3445329"/>
              <a:gd name="connsiteX6" fmla="*/ 266700 w 506185"/>
              <a:gd name="connsiteY6" fmla="*/ 859972 h 3445329"/>
              <a:gd name="connsiteX7" fmla="*/ 446314 w 506185"/>
              <a:gd name="connsiteY7" fmla="*/ 1338943 h 3445329"/>
              <a:gd name="connsiteX8" fmla="*/ 506185 w 506185"/>
              <a:gd name="connsiteY8" fmla="*/ 1464129 h 3445329"/>
              <a:gd name="connsiteX9" fmla="*/ 506185 w 506185"/>
              <a:gd name="connsiteY9" fmla="*/ 3439886 h 344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6185" h="3445329">
                <a:moveTo>
                  <a:pt x="506185" y="3439886"/>
                </a:moveTo>
                <a:lnTo>
                  <a:pt x="506185" y="3439886"/>
                </a:lnTo>
                <a:cubicBezTo>
                  <a:pt x="469899" y="3441700"/>
                  <a:pt x="433659" y="3445329"/>
                  <a:pt x="397328" y="3445329"/>
                </a:cubicBezTo>
                <a:cubicBezTo>
                  <a:pt x="310223" y="3445329"/>
                  <a:pt x="223167" y="3441079"/>
                  <a:pt x="136071" y="3439886"/>
                </a:cubicBezTo>
                <a:cubicBezTo>
                  <a:pt x="90718" y="3439265"/>
                  <a:pt x="45357" y="3439886"/>
                  <a:pt x="0" y="3439886"/>
                </a:cubicBezTo>
                <a:lnTo>
                  <a:pt x="0" y="0"/>
                </a:lnTo>
                <a:lnTo>
                  <a:pt x="266700" y="859972"/>
                </a:lnTo>
                <a:lnTo>
                  <a:pt x="446314" y="1338943"/>
                </a:lnTo>
                <a:lnTo>
                  <a:pt x="506185" y="1464129"/>
                </a:lnTo>
                <a:lnTo>
                  <a:pt x="506185" y="3439886"/>
                </a:lnTo>
                <a:close/>
              </a:path>
            </a:pathLst>
          </a:custGeom>
          <a:solidFill>
            <a:srgbClr val="7030A0"/>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21" name="Rectangle 20"/>
          <p:cNvSpPr/>
          <p:nvPr/>
        </p:nvSpPr>
        <p:spPr>
          <a:xfrm rot="16200000">
            <a:off x="860416" y="5480303"/>
            <a:ext cx="1056123" cy="338554"/>
          </a:xfrm>
          <a:prstGeom prst="rect">
            <a:avLst/>
          </a:prstGeom>
        </p:spPr>
        <p:txBody>
          <a:bodyPr wrap="none">
            <a:spAutoFit/>
          </a:bodyPr>
          <a:lstStyle/>
          <a:p>
            <a:r>
              <a:rPr lang="en-US" sz="1600" b="0" i="0" dirty="0" smtClean="0">
                <a:solidFill>
                  <a:schemeClr val="bg1"/>
                </a:solidFill>
                <a:latin typeface="Calibri" pitchFamily="34" charset="0"/>
              </a:rPr>
              <a:t>Permitting</a:t>
            </a:r>
            <a:endParaRPr lang="en-US" sz="1600" b="0" i="0" dirty="0">
              <a:solidFill>
                <a:schemeClr val="bg1"/>
              </a:solidFill>
              <a:latin typeface="Calibri" pitchFamily="34" charset="0"/>
            </a:endParaRPr>
          </a:p>
        </p:txBody>
      </p:sp>
      <p:sp>
        <p:nvSpPr>
          <p:cNvPr id="19" name="Freeform 18"/>
          <p:cNvSpPr/>
          <p:nvPr/>
        </p:nvSpPr>
        <p:spPr bwMode="auto">
          <a:xfrm>
            <a:off x="1649186" y="4256313"/>
            <a:ext cx="544285" cy="1921329"/>
          </a:xfrm>
          <a:custGeom>
            <a:avLst/>
            <a:gdLst>
              <a:gd name="connsiteX0" fmla="*/ 544285 w 544285"/>
              <a:gd name="connsiteY0" fmla="*/ 473529 h 1921329"/>
              <a:gd name="connsiteX1" fmla="*/ 538843 w 544285"/>
              <a:gd name="connsiteY1" fmla="*/ 1921329 h 1921329"/>
              <a:gd name="connsiteX2" fmla="*/ 0 w 544285"/>
              <a:gd name="connsiteY2" fmla="*/ 1921329 h 1921329"/>
              <a:gd name="connsiteX3" fmla="*/ 21771 w 544285"/>
              <a:gd name="connsiteY3" fmla="*/ 0 h 1921329"/>
              <a:gd name="connsiteX4" fmla="*/ 375557 w 544285"/>
              <a:gd name="connsiteY4" fmla="*/ 332015 h 1921329"/>
              <a:gd name="connsiteX5" fmla="*/ 544285 w 544285"/>
              <a:gd name="connsiteY5" fmla="*/ 473529 h 1921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4285" h="1921329">
                <a:moveTo>
                  <a:pt x="544285" y="473529"/>
                </a:moveTo>
                <a:lnTo>
                  <a:pt x="538843" y="1921329"/>
                </a:lnTo>
                <a:lnTo>
                  <a:pt x="0" y="1921329"/>
                </a:lnTo>
                <a:lnTo>
                  <a:pt x="21771" y="0"/>
                </a:lnTo>
                <a:lnTo>
                  <a:pt x="375557" y="332015"/>
                </a:lnTo>
                <a:lnTo>
                  <a:pt x="544285" y="473529"/>
                </a:lnTo>
                <a:close/>
              </a:path>
            </a:pathLst>
          </a:custGeom>
          <a:solidFill>
            <a:srgbClr val="FFFF00"/>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22" name="Rectangle 21"/>
          <p:cNvSpPr/>
          <p:nvPr/>
        </p:nvSpPr>
        <p:spPr>
          <a:xfrm rot="16200000">
            <a:off x="1294494" y="5380981"/>
            <a:ext cx="1254767" cy="338554"/>
          </a:xfrm>
          <a:prstGeom prst="rect">
            <a:avLst/>
          </a:prstGeom>
        </p:spPr>
        <p:txBody>
          <a:bodyPr wrap="none">
            <a:spAutoFit/>
          </a:bodyPr>
          <a:lstStyle/>
          <a:p>
            <a:r>
              <a:rPr lang="en-US" sz="1600" b="0" i="0" dirty="0" smtClean="0">
                <a:latin typeface="Calibri" pitchFamily="34" charset="0"/>
              </a:rPr>
              <a:t>Construction</a:t>
            </a:r>
            <a:endParaRPr lang="en-US" sz="1600" b="0" i="0" dirty="0">
              <a:latin typeface="Calibri" pitchFamily="34" charset="0"/>
            </a:endParaRPr>
          </a:p>
        </p:txBody>
      </p:sp>
      <p:sp>
        <p:nvSpPr>
          <p:cNvPr id="20" name="Freeform 19"/>
          <p:cNvSpPr/>
          <p:nvPr/>
        </p:nvSpPr>
        <p:spPr bwMode="auto">
          <a:xfrm>
            <a:off x="2782824" y="4971288"/>
            <a:ext cx="5094514" cy="1197428"/>
          </a:xfrm>
          <a:custGeom>
            <a:avLst/>
            <a:gdLst>
              <a:gd name="connsiteX0" fmla="*/ 5094514 w 5094514"/>
              <a:gd name="connsiteY0" fmla="*/ 1197428 h 1197428"/>
              <a:gd name="connsiteX1" fmla="*/ 0 w 5094514"/>
              <a:gd name="connsiteY1" fmla="*/ 1197428 h 1197428"/>
              <a:gd name="connsiteX2" fmla="*/ 43543 w 5094514"/>
              <a:gd name="connsiteY2" fmla="*/ 0 h 1197428"/>
              <a:gd name="connsiteX3" fmla="*/ 5089071 w 5094514"/>
              <a:gd name="connsiteY3" fmla="*/ 5442 h 1197428"/>
              <a:gd name="connsiteX4" fmla="*/ 5094514 w 5094514"/>
              <a:gd name="connsiteY4" fmla="*/ 1197428 h 1197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4514" h="1197428">
                <a:moveTo>
                  <a:pt x="5094514" y="1197428"/>
                </a:moveTo>
                <a:lnTo>
                  <a:pt x="0" y="1197428"/>
                </a:lnTo>
                <a:lnTo>
                  <a:pt x="43543" y="0"/>
                </a:lnTo>
                <a:lnTo>
                  <a:pt x="5089071" y="5442"/>
                </a:lnTo>
                <a:cubicBezTo>
                  <a:pt x="5090885" y="402771"/>
                  <a:pt x="5092700" y="800099"/>
                  <a:pt x="5094514" y="1197428"/>
                </a:cubicBezTo>
                <a:close/>
              </a:path>
            </a:pathLst>
          </a:custGeom>
          <a:solidFill>
            <a:srgbClr val="33CC33"/>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23" name="Rectangle 22"/>
          <p:cNvSpPr/>
          <p:nvPr/>
        </p:nvSpPr>
        <p:spPr>
          <a:xfrm>
            <a:off x="4325112" y="5370350"/>
            <a:ext cx="1945917" cy="338554"/>
          </a:xfrm>
          <a:prstGeom prst="rect">
            <a:avLst/>
          </a:prstGeom>
        </p:spPr>
        <p:txBody>
          <a:bodyPr wrap="none">
            <a:spAutoFit/>
          </a:bodyPr>
          <a:lstStyle/>
          <a:p>
            <a:r>
              <a:rPr lang="en-US" sz="1600" b="0" i="0" dirty="0" smtClean="0">
                <a:latin typeface="Calibri" pitchFamily="34" charset="0"/>
              </a:rPr>
              <a:t>Stabilized Operations</a:t>
            </a:r>
            <a:endParaRPr lang="en-US" sz="1600" b="0" i="0" dirty="0">
              <a:latin typeface="Calibri" pitchFamily="34" charset="0"/>
            </a:endParaRPr>
          </a:p>
        </p:txBody>
      </p:sp>
      <p:grpSp>
        <p:nvGrpSpPr>
          <p:cNvPr id="33" name="Group 32"/>
          <p:cNvGrpSpPr/>
          <p:nvPr/>
        </p:nvGrpSpPr>
        <p:grpSpPr>
          <a:xfrm>
            <a:off x="2133600" y="1143000"/>
            <a:ext cx="6781800" cy="3733800"/>
            <a:chOff x="2133600" y="1143000"/>
            <a:chExt cx="6781800" cy="3733800"/>
          </a:xfrm>
        </p:grpSpPr>
        <p:cxnSp>
          <p:nvCxnSpPr>
            <p:cNvPr id="26" name="Straight Arrow Connector 25"/>
            <p:cNvCxnSpPr/>
            <p:nvPr/>
          </p:nvCxnSpPr>
          <p:spPr bwMode="auto">
            <a:xfrm flipH="1">
              <a:off x="2667000" y="2286000"/>
              <a:ext cx="4191000" cy="25908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8" name="Straight Arrow Connector 27"/>
            <p:cNvCxnSpPr/>
            <p:nvPr/>
          </p:nvCxnSpPr>
          <p:spPr bwMode="auto">
            <a:xfrm flipH="1">
              <a:off x="2133600" y="2286000"/>
              <a:ext cx="4724400" cy="228600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6553200" y="1143000"/>
              <a:ext cx="2362200" cy="2246769"/>
            </a:xfrm>
            <a:prstGeom prst="rect">
              <a:avLst/>
            </a:prstGeom>
            <a:solidFill>
              <a:schemeClr val="accent1"/>
            </a:solidFill>
            <a:ln>
              <a:solidFill>
                <a:srgbClr val="00B0F0"/>
              </a:solidFill>
            </a:ln>
            <a:effectLst>
              <a:outerShdw blurRad="50800" dist="38100" dir="8100000" algn="tr" rotWithShape="0">
                <a:prstClr val="black">
                  <a:alpha val="40000"/>
                </a:prstClr>
              </a:outerShdw>
            </a:effectLst>
          </p:spPr>
          <p:txBody>
            <a:bodyPr wrap="square" rtlCol="0">
              <a:spAutoFit/>
            </a:bodyPr>
            <a:lstStyle/>
            <a:p>
              <a:pPr eaLnBrk="1" hangingPunct="1">
                <a:spcBef>
                  <a:spcPct val="50000"/>
                </a:spcBef>
                <a:defRPr/>
              </a:pPr>
              <a:r>
                <a:rPr lang="en-US" b="0" i="0" dirty="0" smtClean="0">
                  <a:solidFill>
                    <a:srgbClr val="000000"/>
                  </a:solidFill>
                  <a:latin typeface="Calibri" pitchFamily="34" charset="0"/>
                </a:rPr>
                <a:t>Recall </a:t>
              </a:r>
              <a:r>
                <a:rPr lang="en-US" b="0" i="0" dirty="0" smtClean="0">
                  <a:solidFill>
                    <a:srgbClr val="000000"/>
                  </a:solidFill>
                  <a:latin typeface="Calibri" pitchFamily="34" charset="0"/>
                </a:rPr>
                <a:t>that we are dealing with a high-risk/high-return phase (“style”) of investment (the yellow or yellow </a:t>
              </a:r>
              <a:r>
                <a:rPr lang="en-US" b="0" i="0" dirty="0" smtClean="0">
                  <a:solidFill>
                    <a:srgbClr val="000000"/>
                  </a:solidFill>
                  <a:latin typeface="Calibri" pitchFamily="34" charset="0"/>
                </a:rPr>
                <a:t>and </a:t>
              </a:r>
              <a:r>
                <a:rPr lang="en-US" b="0" i="0" dirty="0" smtClean="0">
                  <a:solidFill>
                    <a:srgbClr val="000000"/>
                  </a:solidFill>
                  <a:latin typeface="Calibri" pitchFamily="34" charset="0"/>
                </a:rPr>
                <a:t>blue phases</a:t>
              </a:r>
              <a:r>
                <a:rPr lang="en-US" b="0" i="0" dirty="0" smtClean="0">
                  <a:solidFill>
                    <a:srgbClr val="000000"/>
                  </a:solidFill>
                  <a:latin typeface="Calibri" pitchFamily="34" charset="0"/>
                </a:rPr>
                <a:t>):</a:t>
              </a:r>
              <a:endParaRPr lang="en-US" dirty="0">
                <a:latin typeface="Calibri" pitchFamily="34" charset="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1828800" y="6400800"/>
            <a:ext cx="5486400" cy="457200"/>
          </a:xfrm>
        </p:spPr>
        <p:txBody>
          <a:bodyPr/>
          <a:lstStyle/>
          <a:p>
            <a:r>
              <a:rPr lang="en-US" dirty="0" smtClean="0"/>
              <a:t>© 2014 OnCourse Learning. All Rights Reserved.</a:t>
            </a:r>
            <a:endParaRPr lang="en-US" dirty="0"/>
          </a:p>
        </p:txBody>
      </p:sp>
      <p:sp>
        <p:nvSpPr>
          <p:cNvPr id="3" name="Slide Number Placeholder 2"/>
          <p:cNvSpPr>
            <a:spLocks noGrp="1"/>
          </p:cNvSpPr>
          <p:nvPr>
            <p:ph type="sldNum" sz="quarter" idx="4"/>
          </p:nvPr>
        </p:nvSpPr>
        <p:spPr>
          <a:xfrm>
            <a:off x="7315200" y="6400800"/>
            <a:ext cx="1371600" cy="457200"/>
          </a:xfrm>
        </p:spPr>
        <p:txBody>
          <a:bodyPr/>
          <a:lstStyle/>
          <a:p>
            <a:fld id="{A3482743-A1AD-4248-9E97-009EAF289FAC}" type="slidenum">
              <a:rPr lang="en-US" smtClean="0"/>
              <a:pPr/>
              <a:t>11</a:t>
            </a:fld>
            <a:endParaRPr lang="en-US" dirty="0"/>
          </a:p>
        </p:txBody>
      </p:sp>
      <p:sp>
        <p:nvSpPr>
          <p:cNvPr id="6" name="Rectangle 5"/>
          <p:cNvSpPr/>
          <p:nvPr/>
        </p:nvSpPr>
        <p:spPr>
          <a:xfrm>
            <a:off x="838200" y="0"/>
            <a:ext cx="7315200" cy="646331"/>
          </a:xfrm>
          <a:prstGeom prst="rect">
            <a:avLst/>
          </a:prstGeom>
        </p:spPr>
        <p:txBody>
          <a:bodyPr wrap="square">
            <a:spAutoFit/>
          </a:bodyPr>
          <a:lstStyle/>
          <a:p>
            <a:r>
              <a:rPr lang="en-US" sz="1800" i="0" dirty="0" smtClean="0">
                <a:solidFill>
                  <a:schemeClr val="accent6"/>
                </a:solidFill>
                <a:latin typeface="Calibri" pitchFamily="34" charset="0"/>
              </a:rPr>
              <a:t>EXHIBIT 28-2 </a:t>
            </a:r>
            <a:r>
              <a:rPr lang="en-US" sz="1800" b="0" i="0" dirty="0" smtClean="0">
                <a:latin typeface="Calibri" pitchFamily="34" charset="0"/>
              </a:rPr>
              <a:t>Development Project Phases: Typical Cumulative Capital Investment Profile and Investment Risk Regimes</a:t>
            </a:r>
          </a:p>
        </p:txBody>
      </p:sp>
      <p:grpSp>
        <p:nvGrpSpPr>
          <p:cNvPr id="14" name="Group 13"/>
          <p:cNvGrpSpPr/>
          <p:nvPr/>
        </p:nvGrpSpPr>
        <p:grpSpPr>
          <a:xfrm>
            <a:off x="828675" y="381000"/>
            <a:ext cx="8162925" cy="6096000"/>
            <a:chOff x="828675" y="381000"/>
            <a:chExt cx="8162925" cy="6096000"/>
          </a:xfrm>
        </p:grpSpPr>
        <p:pic>
          <p:nvPicPr>
            <p:cNvPr id="163843" name="Picture 3"/>
            <p:cNvPicPr>
              <a:picLocks noChangeAspect="1" noChangeArrowheads="1"/>
            </p:cNvPicPr>
            <p:nvPr/>
          </p:nvPicPr>
          <p:blipFill>
            <a:blip r:embed="rId2" cstate="print"/>
            <a:srcRect/>
            <a:stretch>
              <a:fillRect/>
            </a:stretch>
          </p:blipFill>
          <p:spPr bwMode="auto">
            <a:xfrm>
              <a:off x="828675" y="1098550"/>
              <a:ext cx="7486650" cy="5378450"/>
            </a:xfrm>
            <a:prstGeom prst="rect">
              <a:avLst/>
            </a:prstGeom>
            <a:noFill/>
            <a:ln w="9525">
              <a:solidFill>
                <a:srgbClr val="00B0F0"/>
              </a:solidFill>
              <a:miter lim="800000"/>
              <a:headEnd/>
              <a:tailEnd/>
            </a:ln>
          </p:spPr>
        </p:pic>
        <p:sp>
          <p:nvSpPr>
            <p:cNvPr id="7" name="Rectangle 45"/>
            <p:cNvSpPr>
              <a:spLocks noChangeArrowheads="1"/>
            </p:cNvSpPr>
            <p:nvPr/>
          </p:nvSpPr>
          <p:spPr bwMode="auto">
            <a:xfrm>
              <a:off x="2743200" y="1044575"/>
              <a:ext cx="3733800" cy="4876800"/>
            </a:xfrm>
            <a:prstGeom prst="rect">
              <a:avLst/>
            </a:prstGeom>
            <a:noFill/>
            <a:ln w="28575">
              <a:solidFill>
                <a:srgbClr val="FF0000"/>
              </a:solidFill>
              <a:miter lim="800000"/>
              <a:headEnd/>
              <a:tailEnd/>
            </a:ln>
          </p:spPr>
          <p:txBody>
            <a:bodyPr wrap="none" anchor="ctr"/>
            <a:lstStyle/>
            <a:p>
              <a:pPr eaLnBrk="1" hangingPunct="1"/>
              <a:endParaRPr lang="en-US" sz="1400" b="0" i="0" dirty="0">
                <a:solidFill>
                  <a:srgbClr val="000000"/>
                </a:solidFill>
              </a:endParaRPr>
            </a:p>
          </p:txBody>
        </p:sp>
        <p:sp>
          <p:nvSpPr>
            <p:cNvPr id="8" name="Oval 46"/>
            <p:cNvSpPr>
              <a:spLocks noChangeArrowheads="1"/>
            </p:cNvSpPr>
            <p:nvPr/>
          </p:nvSpPr>
          <p:spPr bwMode="auto">
            <a:xfrm>
              <a:off x="2667000" y="2873375"/>
              <a:ext cx="5638800" cy="1219200"/>
            </a:xfrm>
            <a:prstGeom prst="ellipse">
              <a:avLst/>
            </a:prstGeom>
            <a:noFill/>
            <a:ln w="9525">
              <a:solidFill>
                <a:srgbClr val="FF0000"/>
              </a:solidFill>
              <a:round/>
              <a:headEnd/>
              <a:tailEnd/>
            </a:ln>
          </p:spPr>
          <p:txBody>
            <a:bodyPr wrap="none" anchor="ctr"/>
            <a:lstStyle/>
            <a:p>
              <a:pPr eaLnBrk="1" hangingPunct="1"/>
              <a:endParaRPr lang="en-US" sz="1400" b="0" i="0" dirty="0">
                <a:solidFill>
                  <a:srgbClr val="000000"/>
                </a:solidFill>
              </a:endParaRPr>
            </a:p>
          </p:txBody>
        </p:sp>
        <p:sp>
          <p:nvSpPr>
            <p:cNvPr id="10" name="Line 48"/>
            <p:cNvSpPr>
              <a:spLocks noChangeShapeType="1"/>
            </p:cNvSpPr>
            <p:nvPr/>
          </p:nvSpPr>
          <p:spPr bwMode="auto">
            <a:xfrm flipH="1">
              <a:off x="6477000" y="838200"/>
              <a:ext cx="1447800" cy="457200"/>
            </a:xfrm>
            <a:prstGeom prst="line">
              <a:avLst/>
            </a:prstGeom>
            <a:noFill/>
            <a:ln w="9525">
              <a:solidFill>
                <a:srgbClr val="FF0000"/>
              </a:solidFill>
              <a:round/>
              <a:headEnd/>
              <a:tailEnd type="triangle" w="med" len="med"/>
            </a:ln>
          </p:spPr>
          <p:txBody>
            <a:bodyPr wrap="none"/>
            <a:lstStyle/>
            <a:p>
              <a:endParaRPr lang="en-US" dirty="0"/>
            </a:p>
          </p:txBody>
        </p:sp>
        <p:sp>
          <p:nvSpPr>
            <p:cNvPr id="11" name="Line 49"/>
            <p:cNvSpPr>
              <a:spLocks noChangeShapeType="1"/>
            </p:cNvSpPr>
            <p:nvPr/>
          </p:nvSpPr>
          <p:spPr bwMode="auto">
            <a:xfrm flipH="1">
              <a:off x="7086600" y="838200"/>
              <a:ext cx="838200" cy="2133600"/>
            </a:xfrm>
            <a:prstGeom prst="line">
              <a:avLst/>
            </a:prstGeom>
            <a:noFill/>
            <a:ln w="9525">
              <a:solidFill>
                <a:srgbClr val="FF0000"/>
              </a:solidFill>
              <a:round/>
              <a:headEnd/>
              <a:tailEnd type="triangle" w="med" len="med"/>
            </a:ln>
          </p:spPr>
          <p:txBody>
            <a:bodyPr wrap="none"/>
            <a:lstStyle/>
            <a:p>
              <a:endParaRPr lang="en-US" dirty="0"/>
            </a:p>
          </p:txBody>
        </p:sp>
        <p:sp>
          <p:nvSpPr>
            <p:cNvPr id="9" name="Text Box 47"/>
            <p:cNvSpPr txBox="1">
              <a:spLocks noChangeArrowheads="1"/>
            </p:cNvSpPr>
            <p:nvPr/>
          </p:nvSpPr>
          <p:spPr bwMode="auto">
            <a:xfrm>
              <a:off x="6400800" y="381000"/>
              <a:ext cx="2590800" cy="523220"/>
            </a:xfrm>
            <a:prstGeom prst="rect">
              <a:avLst/>
            </a:prstGeom>
            <a:solidFill>
              <a:schemeClr val="accent5"/>
            </a:solidFill>
            <a:ln w="9525">
              <a:noFill/>
              <a:miter lim="800000"/>
              <a:headEnd/>
              <a:tailEnd/>
            </a:ln>
            <a:effectLst>
              <a:outerShdw blurRad="50800" dist="38100" dir="8100000" algn="tr" rotWithShape="0">
                <a:prstClr val="black">
                  <a:alpha val="40000"/>
                </a:prstClr>
              </a:outerShdw>
            </a:effectLst>
          </p:spPr>
          <p:txBody>
            <a:bodyPr wrap="square">
              <a:spAutoFit/>
            </a:bodyPr>
            <a:lstStyle/>
            <a:p>
              <a:pPr algn="ctr" eaLnBrk="1" hangingPunct="1">
                <a:spcBef>
                  <a:spcPct val="50000"/>
                </a:spcBef>
              </a:pPr>
              <a:r>
                <a:rPr lang="en-US" sz="1400" b="0" i="0" dirty="0">
                  <a:solidFill>
                    <a:srgbClr val="FF0000"/>
                  </a:solidFill>
                  <a:latin typeface="Arial" charset="0"/>
                </a:rPr>
                <a:t>We’re dealing with this phase: </a:t>
              </a:r>
              <a:r>
                <a:rPr lang="en-US" sz="1400" b="0" i="0" dirty="0" smtClean="0">
                  <a:solidFill>
                    <a:srgbClr val="FF0000"/>
                  </a:solidFill>
                  <a:latin typeface="Arial" charset="0"/>
                </a:rPr>
                <a:t/>
              </a:r>
              <a:br>
                <a:rPr lang="en-US" sz="1400" b="0" i="0" dirty="0" smtClean="0">
                  <a:solidFill>
                    <a:srgbClr val="FF0000"/>
                  </a:solidFill>
                  <a:latin typeface="Arial" charset="0"/>
                </a:rPr>
              </a:br>
              <a:r>
                <a:rPr lang="en-US" sz="1400" b="0" i="0" dirty="0" smtClean="0">
                  <a:solidFill>
                    <a:srgbClr val="FF0000"/>
                  </a:solidFill>
                  <a:latin typeface="Arial" charset="0"/>
                </a:rPr>
                <a:t>From </a:t>
              </a:r>
              <a:r>
                <a:rPr lang="en-US" sz="1400" b="0" i="0" dirty="0">
                  <a:solidFill>
                    <a:srgbClr val="FF0000"/>
                  </a:solidFill>
                  <a:latin typeface="Arial" charset="0"/>
                </a:rPr>
                <a:t>Time 0 to Time T…</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17"/>
          <p:cNvSpPr>
            <a:spLocks noGrp="1"/>
          </p:cNvSpPr>
          <p:nvPr>
            <p:ph type="ftr" sz="quarter" idx="3"/>
          </p:nvPr>
        </p:nvSpPr>
        <p:spPr/>
        <p:txBody>
          <a:bodyPr/>
          <a:lstStyle/>
          <a:p>
            <a:r>
              <a:rPr lang="en-US" dirty="0" smtClean="0"/>
              <a:t>© 2014 OnCourse Learning. All Rights Reserved.</a:t>
            </a:r>
            <a:endParaRPr lang="en-US" dirty="0"/>
          </a:p>
        </p:txBody>
      </p:sp>
      <p:sp>
        <p:nvSpPr>
          <p:cNvPr id="17" name="Slide Number Placeholder 3"/>
          <p:cNvSpPr>
            <a:spLocks noGrp="1"/>
          </p:cNvSpPr>
          <p:nvPr>
            <p:ph type="sldNum" sz="quarter" idx="4"/>
          </p:nvPr>
        </p:nvSpPr>
        <p:spPr/>
        <p:txBody>
          <a:bodyPr/>
          <a:lstStyle/>
          <a:p>
            <a:fld id="{E8EA6DF2-E3DF-4F0F-A627-646AB25A08BC}" type="slidenum">
              <a:rPr lang="en-US" smtClean="0"/>
              <a:pPr/>
              <a:t>12</a:t>
            </a:fld>
            <a:endParaRPr lang="en-US" dirty="0"/>
          </a:p>
        </p:txBody>
      </p:sp>
      <p:graphicFrame>
        <p:nvGraphicFramePr>
          <p:cNvPr id="56323" name="Object 2"/>
          <p:cNvGraphicFramePr>
            <a:graphicFrameLocks noChangeAspect="1"/>
          </p:cNvGraphicFramePr>
          <p:nvPr/>
        </p:nvGraphicFramePr>
        <p:xfrm>
          <a:off x="457200" y="2438400"/>
          <a:ext cx="8101013" cy="1130300"/>
        </p:xfrm>
        <a:graphic>
          <a:graphicData uri="http://schemas.openxmlformats.org/presentationml/2006/ole">
            <p:oleObj spid="_x0000_s56323" name="Equation" r:id="rId3" imgW="4914900" imgH="685800" progId="Equation.3">
              <p:embed/>
            </p:oleObj>
          </a:graphicData>
        </a:graphic>
      </p:graphicFrame>
      <p:sp>
        <p:nvSpPr>
          <p:cNvPr id="56324" name="Text Box 3"/>
          <p:cNvSpPr txBox="1">
            <a:spLocks noChangeArrowheads="1"/>
          </p:cNvSpPr>
          <p:nvPr/>
        </p:nvSpPr>
        <p:spPr bwMode="auto">
          <a:xfrm>
            <a:off x="533400" y="152400"/>
            <a:ext cx="8153400" cy="877888"/>
          </a:xfrm>
          <a:prstGeom prst="rect">
            <a:avLst/>
          </a:prstGeom>
          <a:noFill/>
          <a:ln w="9525">
            <a:noFill/>
            <a:miter lim="800000"/>
            <a:headEnd/>
            <a:tailEnd/>
          </a:ln>
        </p:spPr>
        <p:txBody>
          <a:bodyPr>
            <a:spAutoFit/>
          </a:bodyPr>
          <a:lstStyle/>
          <a:p>
            <a:pPr eaLnBrk="1" hangingPunct="1">
              <a:spcBef>
                <a:spcPct val="50000"/>
              </a:spcBef>
            </a:pPr>
            <a:r>
              <a:rPr lang="en-US" sz="2400" b="0" dirty="0">
                <a:solidFill>
                  <a:srgbClr val="000000"/>
                </a:solidFill>
              </a:rPr>
              <a:t>How risky is this development project investment ? . . .</a:t>
            </a:r>
          </a:p>
          <a:p>
            <a:pPr algn="ctr" eaLnBrk="1" hangingPunct="1">
              <a:spcBef>
                <a:spcPct val="15000"/>
              </a:spcBef>
            </a:pPr>
            <a:r>
              <a:rPr lang="en-US" sz="2400" b="0" i="0" dirty="0">
                <a:solidFill>
                  <a:srgbClr val="000000"/>
                </a:solidFill>
              </a:rPr>
              <a:t>We can quantify the answer to this question.</a:t>
            </a:r>
          </a:p>
        </p:txBody>
      </p:sp>
      <p:sp>
        <p:nvSpPr>
          <p:cNvPr id="56325" name="Text Box 4"/>
          <p:cNvSpPr txBox="1">
            <a:spLocks noChangeArrowheads="1"/>
          </p:cNvSpPr>
          <p:nvPr/>
        </p:nvSpPr>
        <p:spPr bwMode="auto">
          <a:xfrm>
            <a:off x="533400" y="3581400"/>
            <a:ext cx="8153400" cy="701675"/>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00"/>
                </a:solidFill>
              </a:rPr>
              <a:t>The 16.59% going-in IRR for the development investment phase itself reflects the capital market’s required </a:t>
            </a:r>
            <a:r>
              <a:rPr lang="en-US" b="0" dirty="0">
                <a:solidFill>
                  <a:srgbClr val="000000"/>
                </a:solidFill>
              </a:rPr>
              <a:t>ex ante</a:t>
            </a:r>
            <a:r>
              <a:rPr lang="en-US" b="0" i="0" dirty="0">
                <a:solidFill>
                  <a:srgbClr val="000000"/>
                </a:solidFill>
              </a:rPr>
              <a:t> risk premium:</a:t>
            </a:r>
          </a:p>
        </p:txBody>
      </p:sp>
      <p:sp>
        <p:nvSpPr>
          <p:cNvPr id="56326" name="Line 5"/>
          <p:cNvSpPr>
            <a:spLocks noChangeShapeType="1"/>
          </p:cNvSpPr>
          <p:nvPr/>
        </p:nvSpPr>
        <p:spPr bwMode="auto">
          <a:xfrm>
            <a:off x="3352800" y="4343400"/>
            <a:ext cx="0" cy="1981200"/>
          </a:xfrm>
          <a:prstGeom prst="line">
            <a:avLst/>
          </a:prstGeom>
          <a:noFill/>
          <a:ln w="9525">
            <a:solidFill>
              <a:schemeClr val="tx1"/>
            </a:solidFill>
            <a:round/>
            <a:headEnd/>
            <a:tailEnd/>
          </a:ln>
        </p:spPr>
        <p:txBody>
          <a:bodyPr/>
          <a:lstStyle/>
          <a:p>
            <a:endParaRPr lang="en-US" dirty="0"/>
          </a:p>
        </p:txBody>
      </p:sp>
      <p:sp>
        <p:nvSpPr>
          <p:cNvPr id="56327" name="Line 6"/>
          <p:cNvSpPr>
            <a:spLocks noChangeShapeType="1"/>
          </p:cNvSpPr>
          <p:nvPr/>
        </p:nvSpPr>
        <p:spPr bwMode="auto">
          <a:xfrm>
            <a:off x="3352800" y="6324600"/>
            <a:ext cx="3886200" cy="0"/>
          </a:xfrm>
          <a:prstGeom prst="line">
            <a:avLst/>
          </a:prstGeom>
          <a:noFill/>
          <a:ln w="9525">
            <a:solidFill>
              <a:schemeClr val="tx1"/>
            </a:solidFill>
            <a:round/>
            <a:headEnd/>
            <a:tailEnd/>
          </a:ln>
        </p:spPr>
        <p:txBody>
          <a:bodyPr/>
          <a:lstStyle/>
          <a:p>
            <a:endParaRPr lang="en-US" dirty="0"/>
          </a:p>
        </p:txBody>
      </p:sp>
      <p:sp>
        <p:nvSpPr>
          <p:cNvPr id="56328" name="Line 7"/>
          <p:cNvSpPr>
            <a:spLocks noChangeShapeType="1"/>
          </p:cNvSpPr>
          <p:nvPr/>
        </p:nvSpPr>
        <p:spPr bwMode="auto">
          <a:xfrm flipV="1">
            <a:off x="3352800" y="4343400"/>
            <a:ext cx="3657600" cy="1447800"/>
          </a:xfrm>
          <a:prstGeom prst="line">
            <a:avLst/>
          </a:prstGeom>
          <a:noFill/>
          <a:ln w="9525">
            <a:solidFill>
              <a:schemeClr val="tx1"/>
            </a:solidFill>
            <a:round/>
            <a:headEnd/>
            <a:tailEnd/>
          </a:ln>
        </p:spPr>
        <p:txBody>
          <a:bodyPr/>
          <a:lstStyle/>
          <a:p>
            <a:endParaRPr lang="en-US" dirty="0"/>
          </a:p>
        </p:txBody>
      </p:sp>
      <p:sp>
        <p:nvSpPr>
          <p:cNvPr id="56329" name="Text Box 8"/>
          <p:cNvSpPr txBox="1">
            <a:spLocks noChangeArrowheads="1"/>
          </p:cNvSpPr>
          <p:nvPr/>
        </p:nvSpPr>
        <p:spPr bwMode="auto">
          <a:xfrm>
            <a:off x="6553200" y="6400800"/>
            <a:ext cx="914400" cy="304800"/>
          </a:xfrm>
          <a:prstGeom prst="rect">
            <a:avLst/>
          </a:prstGeom>
          <a:noFill/>
          <a:ln w="9525">
            <a:noFill/>
            <a:miter lim="800000"/>
            <a:headEnd/>
            <a:tailEnd/>
          </a:ln>
        </p:spPr>
        <p:txBody>
          <a:bodyPr>
            <a:spAutoFit/>
          </a:bodyPr>
          <a:lstStyle/>
          <a:p>
            <a:pPr algn="r" eaLnBrk="1" hangingPunct="1">
              <a:spcBef>
                <a:spcPct val="50000"/>
              </a:spcBef>
            </a:pPr>
            <a:r>
              <a:rPr lang="en-US" sz="1400" b="0" i="0" dirty="0">
                <a:solidFill>
                  <a:srgbClr val="000000"/>
                </a:solidFill>
              </a:rPr>
              <a:t>Risk</a:t>
            </a:r>
          </a:p>
        </p:txBody>
      </p:sp>
      <p:sp>
        <p:nvSpPr>
          <p:cNvPr id="56330" name="Text Box 9"/>
          <p:cNvSpPr txBox="1">
            <a:spLocks noChangeArrowheads="1"/>
          </p:cNvSpPr>
          <p:nvPr/>
        </p:nvSpPr>
        <p:spPr bwMode="auto">
          <a:xfrm>
            <a:off x="2438400" y="4267200"/>
            <a:ext cx="914400" cy="304800"/>
          </a:xfrm>
          <a:prstGeom prst="rect">
            <a:avLst/>
          </a:prstGeom>
          <a:noFill/>
          <a:ln w="9525">
            <a:noFill/>
            <a:miter lim="800000"/>
            <a:headEnd/>
            <a:tailEnd/>
          </a:ln>
        </p:spPr>
        <p:txBody>
          <a:bodyPr>
            <a:spAutoFit/>
          </a:bodyPr>
          <a:lstStyle/>
          <a:p>
            <a:pPr algn="r" eaLnBrk="1" hangingPunct="1">
              <a:spcBef>
                <a:spcPct val="50000"/>
              </a:spcBef>
            </a:pPr>
            <a:r>
              <a:rPr lang="en-US" sz="1400" b="0" dirty="0">
                <a:solidFill>
                  <a:srgbClr val="000000"/>
                </a:solidFill>
              </a:rPr>
              <a:t>E</a:t>
            </a:r>
            <a:r>
              <a:rPr lang="en-US" sz="1400" b="0" i="0" dirty="0">
                <a:solidFill>
                  <a:srgbClr val="000000"/>
                </a:solidFill>
              </a:rPr>
              <a:t>[</a:t>
            </a:r>
            <a:r>
              <a:rPr lang="en-US" sz="1400" b="0" dirty="0">
                <a:solidFill>
                  <a:srgbClr val="000000"/>
                </a:solidFill>
              </a:rPr>
              <a:t>r</a:t>
            </a:r>
            <a:r>
              <a:rPr lang="en-US" sz="1400" b="0" i="0" dirty="0">
                <a:solidFill>
                  <a:srgbClr val="000000"/>
                </a:solidFill>
              </a:rPr>
              <a:t>]</a:t>
            </a:r>
          </a:p>
        </p:txBody>
      </p:sp>
      <p:sp>
        <p:nvSpPr>
          <p:cNvPr id="56331" name="Text Box 10"/>
          <p:cNvSpPr txBox="1">
            <a:spLocks noChangeArrowheads="1"/>
          </p:cNvSpPr>
          <p:nvPr/>
        </p:nvSpPr>
        <p:spPr bwMode="auto">
          <a:xfrm>
            <a:off x="2514600" y="5638800"/>
            <a:ext cx="9144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r</a:t>
            </a:r>
            <a:r>
              <a:rPr lang="en-US" sz="1800" b="0" baseline="-25000" dirty="0">
                <a:solidFill>
                  <a:srgbClr val="000000"/>
                </a:solidFill>
              </a:rPr>
              <a:t>f</a:t>
            </a:r>
            <a:r>
              <a:rPr lang="en-US" sz="1400" b="0" dirty="0">
                <a:solidFill>
                  <a:srgbClr val="000000"/>
                </a:solidFill>
              </a:rPr>
              <a:t>  = 3% </a:t>
            </a:r>
            <a:endParaRPr lang="en-US" sz="1400" b="0" i="0" dirty="0">
              <a:solidFill>
                <a:srgbClr val="000000"/>
              </a:solidFill>
            </a:endParaRPr>
          </a:p>
        </p:txBody>
      </p:sp>
      <p:sp>
        <p:nvSpPr>
          <p:cNvPr id="56332" name="Line 11"/>
          <p:cNvSpPr>
            <a:spLocks noChangeShapeType="1"/>
          </p:cNvSpPr>
          <p:nvPr/>
        </p:nvSpPr>
        <p:spPr bwMode="auto">
          <a:xfrm>
            <a:off x="2286000" y="4648200"/>
            <a:ext cx="3962400" cy="0"/>
          </a:xfrm>
          <a:prstGeom prst="line">
            <a:avLst/>
          </a:prstGeom>
          <a:noFill/>
          <a:ln w="9525">
            <a:solidFill>
              <a:schemeClr val="tx1"/>
            </a:solidFill>
            <a:prstDash val="sysDot"/>
            <a:round/>
            <a:headEnd/>
            <a:tailEnd/>
          </a:ln>
        </p:spPr>
        <p:txBody>
          <a:bodyPr/>
          <a:lstStyle/>
          <a:p>
            <a:endParaRPr lang="en-US" dirty="0"/>
          </a:p>
        </p:txBody>
      </p:sp>
      <p:sp>
        <p:nvSpPr>
          <p:cNvPr id="56333" name="Line 12"/>
          <p:cNvSpPr>
            <a:spLocks noChangeShapeType="1"/>
          </p:cNvSpPr>
          <p:nvPr/>
        </p:nvSpPr>
        <p:spPr bwMode="auto">
          <a:xfrm>
            <a:off x="6248400" y="4648200"/>
            <a:ext cx="0" cy="1905000"/>
          </a:xfrm>
          <a:prstGeom prst="line">
            <a:avLst/>
          </a:prstGeom>
          <a:noFill/>
          <a:ln w="9525">
            <a:solidFill>
              <a:schemeClr val="tx1"/>
            </a:solidFill>
            <a:prstDash val="sysDot"/>
            <a:round/>
            <a:headEnd/>
            <a:tailEnd/>
          </a:ln>
        </p:spPr>
        <p:txBody>
          <a:bodyPr/>
          <a:lstStyle/>
          <a:p>
            <a:endParaRPr lang="en-US" dirty="0"/>
          </a:p>
        </p:txBody>
      </p:sp>
      <p:sp>
        <p:nvSpPr>
          <p:cNvPr id="56334" name="Text Box 13"/>
          <p:cNvSpPr txBox="1">
            <a:spLocks noChangeArrowheads="1"/>
          </p:cNvSpPr>
          <p:nvPr/>
        </p:nvSpPr>
        <p:spPr bwMode="auto">
          <a:xfrm>
            <a:off x="1219200" y="4495800"/>
            <a:ext cx="1066800" cy="517525"/>
          </a:xfrm>
          <a:prstGeom prst="rect">
            <a:avLst/>
          </a:prstGeom>
          <a:noFill/>
          <a:ln w="9525">
            <a:noFill/>
            <a:miter lim="800000"/>
            <a:headEnd/>
            <a:tailEnd/>
          </a:ln>
        </p:spPr>
        <p:txBody>
          <a:bodyPr>
            <a:spAutoFit/>
          </a:bodyPr>
          <a:lstStyle/>
          <a:p>
            <a:pPr algn="r" eaLnBrk="1" hangingPunct="1">
              <a:spcBef>
                <a:spcPct val="50000"/>
              </a:spcBef>
            </a:pPr>
            <a:r>
              <a:rPr lang="en-US" sz="1400" b="0" dirty="0">
                <a:solidFill>
                  <a:srgbClr val="000000"/>
                </a:solidFill>
              </a:rPr>
              <a:t>16.59%  = 3% + RP</a:t>
            </a:r>
            <a:endParaRPr lang="en-US" sz="1400" b="0" i="0" dirty="0">
              <a:solidFill>
                <a:srgbClr val="000000"/>
              </a:solidFill>
            </a:endParaRPr>
          </a:p>
        </p:txBody>
      </p:sp>
      <p:sp>
        <p:nvSpPr>
          <p:cNvPr id="56335" name="Text Box 14"/>
          <p:cNvSpPr txBox="1">
            <a:spLocks noChangeArrowheads="1"/>
          </p:cNvSpPr>
          <p:nvPr/>
        </p:nvSpPr>
        <p:spPr bwMode="auto">
          <a:xfrm>
            <a:off x="457200" y="1981200"/>
            <a:ext cx="8153400" cy="396875"/>
          </a:xfrm>
          <a:prstGeom prst="rect">
            <a:avLst/>
          </a:prstGeom>
          <a:noFill/>
          <a:ln w="9525">
            <a:noFill/>
            <a:miter lim="800000"/>
            <a:headEnd/>
            <a:tailEnd/>
          </a:ln>
        </p:spPr>
        <p:txBody>
          <a:bodyPr>
            <a:spAutoFit/>
          </a:bodyPr>
          <a:lstStyle/>
          <a:p>
            <a:pPr eaLnBrk="1" hangingPunct="1">
              <a:spcBef>
                <a:spcPct val="50000"/>
              </a:spcBef>
            </a:pPr>
            <a:r>
              <a:rPr lang="en-US" i="0" dirty="0">
                <a:solidFill>
                  <a:srgbClr val="CC0000"/>
                </a:solidFill>
              </a:rPr>
              <a:t>Given that</a:t>
            </a:r>
            <a:r>
              <a:rPr lang="en-US" b="0" i="0" dirty="0">
                <a:solidFill>
                  <a:srgbClr val="000000"/>
                </a:solidFill>
              </a:rPr>
              <a:t> $3,463,000 is the </a:t>
            </a:r>
            <a:r>
              <a:rPr lang="en-US" i="0" dirty="0">
                <a:solidFill>
                  <a:srgbClr val="CC0000"/>
                </a:solidFill>
              </a:rPr>
              <a:t>market value</a:t>
            </a:r>
            <a:r>
              <a:rPr lang="en-US" b="0" i="0" dirty="0">
                <a:solidFill>
                  <a:srgbClr val="000000"/>
                </a:solidFill>
              </a:rPr>
              <a:t> of the development project:</a:t>
            </a:r>
          </a:p>
        </p:txBody>
      </p:sp>
      <p:pic>
        <p:nvPicPr>
          <p:cNvPr id="56336" name="Picture 15"/>
          <p:cNvPicPr>
            <a:picLocks noChangeAspect="1" noChangeArrowheads="1"/>
          </p:cNvPicPr>
          <p:nvPr/>
        </p:nvPicPr>
        <p:blipFill>
          <a:blip r:embed="rId4" cstate="print"/>
          <a:srcRect/>
          <a:stretch>
            <a:fillRect/>
          </a:stretch>
        </p:blipFill>
        <p:spPr bwMode="auto">
          <a:xfrm>
            <a:off x="685800" y="990600"/>
            <a:ext cx="7543800" cy="1217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15"/>
          <p:cNvSpPr>
            <a:spLocks noGrp="1"/>
          </p:cNvSpPr>
          <p:nvPr>
            <p:ph type="ftr" sz="quarter" idx="3"/>
          </p:nvPr>
        </p:nvSpPr>
        <p:spPr/>
        <p:txBody>
          <a:bodyPr/>
          <a:lstStyle/>
          <a:p>
            <a:r>
              <a:rPr lang="en-US" dirty="0" smtClean="0"/>
              <a:t>© 2014 OnCourse Learning. All Rights Reserved.</a:t>
            </a:r>
            <a:endParaRPr lang="en-US" dirty="0"/>
          </a:p>
        </p:txBody>
      </p:sp>
      <p:sp>
        <p:nvSpPr>
          <p:cNvPr id="15" name="Slide Number Placeholder 3"/>
          <p:cNvSpPr>
            <a:spLocks noGrp="1"/>
          </p:cNvSpPr>
          <p:nvPr>
            <p:ph type="sldNum" sz="quarter" idx="4"/>
          </p:nvPr>
        </p:nvSpPr>
        <p:spPr/>
        <p:txBody>
          <a:bodyPr/>
          <a:lstStyle/>
          <a:p>
            <a:fld id="{17D3BF6B-D58A-49E6-AF65-0F27233DA64F}" type="slidenum">
              <a:rPr lang="en-US" smtClean="0"/>
              <a:pPr/>
              <a:t>13</a:t>
            </a:fld>
            <a:endParaRPr lang="en-US" dirty="0"/>
          </a:p>
        </p:txBody>
      </p:sp>
      <p:sp>
        <p:nvSpPr>
          <p:cNvPr id="57347" name="Line 2"/>
          <p:cNvSpPr>
            <a:spLocks noChangeShapeType="1"/>
          </p:cNvSpPr>
          <p:nvPr/>
        </p:nvSpPr>
        <p:spPr bwMode="auto">
          <a:xfrm>
            <a:off x="3352800" y="1219200"/>
            <a:ext cx="0" cy="1981200"/>
          </a:xfrm>
          <a:prstGeom prst="line">
            <a:avLst/>
          </a:prstGeom>
          <a:noFill/>
          <a:ln w="9525">
            <a:solidFill>
              <a:schemeClr val="tx1"/>
            </a:solidFill>
            <a:round/>
            <a:headEnd/>
            <a:tailEnd/>
          </a:ln>
        </p:spPr>
        <p:txBody>
          <a:bodyPr/>
          <a:lstStyle/>
          <a:p>
            <a:endParaRPr lang="en-US" dirty="0"/>
          </a:p>
        </p:txBody>
      </p:sp>
      <p:sp>
        <p:nvSpPr>
          <p:cNvPr id="57348" name="Line 3"/>
          <p:cNvSpPr>
            <a:spLocks noChangeShapeType="1"/>
          </p:cNvSpPr>
          <p:nvPr/>
        </p:nvSpPr>
        <p:spPr bwMode="auto">
          <a:xfrm>
            <a:off x="3352800" y="3200400"/>
            <a:ext cx="3886200" cy="0"/>
          </a:xfrm>
          <a:prstGeom prst="line">
            <a:avLst/>
          </a:prstGeom>
          <a:noFill/>
          <a:ln w="9525">
            <a:solidFill>
              <a:schemeClr val="tx1"/>
            </a:solidFill>
            <a:round/>
            <a:headEnd/>
            <a:tailEnd/>
          </a:ln>
        </p:spPr>
        <p:txBody>
          <a:bodyPr/>
          <a:lstStyle/>
          <a:p>
            <a:endParaRPr lang="en-US" dirty="0"/>
          </a:p>
        </p:txBody>
      </p:sp>
      <p:sp>
        <p:nvSpPr>
          <p:cNvPr id="57349" name="Line 4"/>
          <p:cNvSpPr>
            <a:spLocks noChangeShapeType="1"/>
          </p:cNvSpPr>
          <p:nvPr/>
        </p:nvSpPr>
        <p:spPr bwMode="auto">
          <a:xfrm flipV="1">
            <a:off x="3352800" y="1219200"/>
            <a:ext cx="3657600" cy="1447800"/>
          </a:xfrm>
          <a:prstGeom prst="line">
            <a:avLst/>
          </a:prstGeom>
          <a:noFill/>
          <a:ln w="9525">
            <a:solidFill>
              <a:schemeClr val="tx1"/>
            </a:solidFill>
            <a:round/>
            <a:headEnd/>
            <a:tailEnd/>
          </a:ln>
        </p:spPr>
        <p:txBody>
          <a:bodyPr/>
          <a:lstStyle/>
          <a:p>
            <a:endParaRPr lang="en-US" dirty="0"/>
          </a:p>
        </p:txBody>
      </p:sp>
      <p:sp>
        <p:nvSpPr>
          <p:cNvPr id="57350" name="Text Box 5"/>
          <p:cNvSpPr txBox="1">
            <a:spLocks noChangeArrowheads="1"/>
          </p:cNvSpPr>
          <p:nvPr/>
        </p:nvSpPr>
        <p:spPr bwMode="auto">
          <a:xfrm>
            <a:off x="6553200" y="3276600"/>
            <a:ext cx="914400" cy="304800"/>
          </a:xfrm>
          <a:prstGeom prst="rect">
            <a:avLst/>
          </a:prstGeom>
          <a:noFill/>
          <a:ln w="9525">
            <a:noFill/>
            <a:miter lim="800000"/>
            <a:headEnd/>
            <a:tailEnd/>
          </a:ln>
        </p:spPr>
        <p:txBody>
          <a:bodyPr>
            <a:spAutoFit/>
          </a:bodyPr>
          <a:lstStyle/>
          <a:p>
            <a:pPr algn="r" eaLnBrk="1" hangingPunct="1">
              <a:spcBef>
                <a:spcPct val="50000"/>
              </a:spcBef>
            </a:pPr>
            <a:r>
              <a:rPr lang="en-US" sz="1400" b="0" i="0" dirty="0">
                <a:solidFill>
                  <a:srgbClr val="000000"/>
                </a:solidFill>
              </a:rPr>
              <a:t>Risk</a:t>
            </a:r>
          </a:p>
        </p:txBody>
      </p:sp>
      <p:sp>
        <p:nvSpPr>
          <p:cNvPr id="57351" name="Text Box 6"/>
          <p:cNvSpPr txBox="1">
            <a:spLocks noChangeArrowheads="1"/>
          </p:cNvSpPr>
          <p:nvPr/>
        </p:nvSpPr>
        <p:spPr bwMode="auto">
          <a:xfrm>
            <a:off x="2438400" y="1143000"/>
            <a:ext cx="914400" cy="304800"/>
          </a:xfrm>
          <a:prstGeom prst="rect">
            <a:avLst/>
          </a:prstGeom>
          <a:noFill/>
          <a:ln w="9525">
            <a:noFill/>
            <a:miter lim="800000"/>
            <a:headEnd/>
            <a:tailEnd/>
          </a:ln>
        </p:spPr>
        <p:txBody>
          <a:bodyPr>
            <a:spAutoFit/>
          </a:bodyPr>
          <a:lstStyle/>
          <a:p>
            <a:pPr algn="r" eaLnBrk="1" hangingPunct="1">
              <a:spcBef>
                <a:spcPct val="50000"/>
              </a:spcBef>
            </a:pPr>
            <a:r>
              <a:rPr lang="en-US" sz="1400" b="0" dirty="0">
                <a:solidFill>
                  <a:srgbClr val="000000"/>
                </a:solidFill>
              </a:rPr>
              <a:t>E</a:t>
            </a:r>
            <a:r>
              <a:rPr lang="en-US" sz="1400" b="0" i="0" dirty="0">
                <a:solidFill>
                  <a:srgbClr val="000000"/>
                </a:solidFill>
              </a:rPr>
              <a:t>[</a:t>
            </a:r>
            <a:r>
              <a:rPr lang="en-US" sz="1400" b="0" dirty="0">
                <a:solidFill>
                  <a:srgbClr val="000000"/>
                </a:solidFill>
              </a:rPr>
              <a:t>r</a:t>
            </a:r>
            <a:r>
              <a:rPr lang="en-US" sz="1400" b="0" i="0" dirty="0">
                <a:solidFill>
                  <a:srgbClr val="000000"/>
                </a:solidFill>
              </a:rPr>
              <a:t>]</a:t>
            </a:r>
          </a:p>
        </p:txBody>
      </p:sp>
      <p:sp>
        <p:nvSpPr>
          <p:cNvPr id="57352" name="Text Box 7"/>
          <p:cNvSpPr txBox="1">
            <a:spLocks noChangeArrowheads="1"/>
          </p:cNvSpPr>
          <p:nvPr/>
        </p:nvSpPr>
        <p:spPr bwMode="auto">
          <a:xfrm>
            <a:off x="2514600" y="2514600"/>
            <a:ext cx="9144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r</a:t>
            </a:r>
            <a:r>
              <a:rPr lang="en-US" sz="1800" b="0" baseline="-25000" dirty="0">
                <a:solidFill>
                  <a:srgbClr val="000000"/>
                </a:solidFill>
              </a:rPr>
              <a:t>f</a:t>
            </a:r>
            <a:r>
              <a:rPr lang="en-US" sz="1400" b="0" dirty="0">
                <a:solidFill>
                  <a:srgbClr val="000000"/>
                </a:solidFill>
              </a:rPr>
              <a:t>  = 3% </a:t>
            </a:r>
            <a:endParaRPr lang="en-US" sz="1400" b="0" i="0" dirty="0">
              <a:solidFill>
                <a:srgbClr val="000000"/>
              </a:solidFill>
            </a:endParaRPr>
          </a:p>
        </p:txBody>
      </p:sp>
      <p:sp>
        <p:nvSpPr>
          <p:cNvPr id="57353" name="Line 8"/>
          <p:cNvSpPr>
            <a:spLocks noChangeShapeType="1"/>
          </p:cNvSpPr>
          <p:nvPr/>
        </p:nvSpPr>
        <p:spPr bwMode="auto">
          <a:xfrm>
            <a:off x="2286000" y="1524000"/>
            <a:ext cx="3962400" cy="0"/>
          </a:xfrm>
          <a:prstGeom prst="line">
            <a:avLst/>
          </a:prstGeom>
          <a:noFill/>
          <a:ln w="9525">
            <a:solidFill>
              <a:srgbClr val="CC0000"/>
            </a:solidFill>
            <a:prstDash val="sysDot"/>
            <a:round/>
            <a:headEnd/>
            <a:tailEnd/>
          </a:ln>
        </p:spPr>
        <p:txBody>
          <a:bodyPr/>
          <a:lstStyle/>
          <a:p>
            <a:endParaRPr lang="en-US" dirty="0"/>
          </a:p>
        </p:txBody>
      </p:sp>
      <p:sp>
        <p:nvSpPr>
          <p:cNvPr id="57354" name="Line 9"/>
          <p:cNvSpPr>
            <a:spLocks noChangeShapeType="1"/>
          </p:cNvSpPr>
          <p:nvPr/>
        </p:nvSpPr>
        <p:spPr bwMode="auto">
          <a:xfrm>
            <a:off x="6248400" y="1524000"/>
            <a:ext cx="0" cy="2438400"/>
          </a:xfrm>
          <a:prstGeom prst="line">
            <a:avLst/>
          </a:prstGeom>
          <a:noFill/>
          <a:ln w="9525">
            <a:solidFill>
              <a:srgbClr val="CC0000"/>
            </a:solidFill>
            <a:prstDash val="sysDot"/>
            <a:round/>
            <a:headEnd/>
            <a:tailEnd/>
          </a:ln>
        </p:spPr>
        <p:txBody>
          <a:bodyPr/>
          <a:lstStyle/>
          <a:p>
            <a:endParaRPr lang="en-US" dirty="0"/>
          </a:p>
        </p:txBody>
      </p:sp>
      <p:sp>
        <p:nvSpPr>
          <p:cNvPr id="57355" name="Text Box 10"/>
          <p:cNvSpPr txBox="1">
            <a:spLocks noChangeArrowheads="1"/>
          </p:cNvSpPr>
          <p:nvPr/>
        </p:nvSpPr>
        <p:spPr bwMode="auto">
          <a:xfrm>
            <a:off x="1219200" y="1371600"/>
            <a:ext cx="1066800" cy="517525"/>
          </a:xfrm>
          <a:prstGeom prst="rect">
            <a:avLst/>
          </a:prstGeom>
          <a:noFill/>
          <a:ln w="9525">
            <a:noFill/>
            <a:miter lim="800000"/>
            <a:headEnd/>
            <a:tailEnd/>
          </a:ln>
        </p:spPr>
        <p:txBody>
          <a:bodyPr>
            <a:spAutoFit/>
          </a:bodyPr>
          <a:lstStyle/>
          <a:p>
            <a:pPr algn="r" eaLnBrk="1" hangingPunct="1">
              <a:spcBef>
                <a:spcPct val="50000"/>
              </a:spcBef>
            </a:pPr>
            <a:r>
              <a:rPr lang="en-US" sz="1400" b="0" dirty="0">
                <a:solidFill>
                  <a:srgbClr val="000000"/>
                </a:solidFill>
              </a:rPr>
              <a:t>16.59%  = 3% + RP</a:t>
            </a:r>
            <a:endParaRPr lang="en-US" sz="1400" b="0" i="0" dirty="0">
              <a:solidFill>
                <a:srgbClr val="000000"/>
              </a:solidFill>
            </a:endParaRPr>
          </a:p>
        </p:txBody>
      </p:sp>
      <p:sp>
        <p:nvSpPr>
          <p:cNvPr id="57356" name="Text Box 11"/>
          <p:cNvSpPr txBox="1">
            <a:spLocks noChangeArrowheads="1"/>
          </p:cNvSpPr>
          <p:nvPr/>
        </p:nvSpPr>
        <p:spPr bwMode="auto">
          <a:xfrm>
            <a:off x="838200" y="228600"/>
            <a:ext cx="73152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Futurespace development project has…</a:t>
            </a:r>
          </a:p>
        </p:txBody>
      </p:sp>
      <p:sp>
        <p:nvSpPr>
          <p:cNvPr id="57358" name="Text Box 13"/>
          <p:cNvSpPr txBox="1">
            <a:spLocks noChangeArrowheads="1"/>
          </p:cNvSpPr>
          <p:nvPr/>
        </p:nvSpPr>
        <p:spPr bwMode="auto">
          <a:xfrm>
            <a:off x="990600" y="5029200"/>
            <a:ext cx="7315200" cy="1187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investment risk of an unlevered investment in stabilized property like what we are building in the Futurespace project.</a:t>
            </a:r>
          </a:p>
        </p:txBody>
      </p:sp>
      <p:sp>
        <p:nvSpPr>
          <p:cNvPr id="880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88067" name="Rectangle 3"/>
          <p:cNvSpPr>
            <a:spLocks noChangeArrowheads="1"/>
          </p:cNvSpPr>
          <p:nvPr/>
        </p:nvSpPr>
        <p:spPr bwMode="auto">
          <a:xfrm>
            <a:off x="0" y="1279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80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88068"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71600" y="3886200"/>
            <a:ext cx="5821363" cy="822325"/>
          </a:xfrm>
          <a:prstGeom prst="rect">
            <a:avLst/>
          </a:prstGeom>
          <a:noFill/>
        </p:spPr>
      </p:pic>
      <p:sp>
        <p:nvSpPr>
          <p:cNvPr id="88070" name="Rectangle 6"/>
          <p:cNvSpPr>
            <a:spLocks noChangeArrowheads="1"/>
          </p:cNvSpPr>
          <p:nvPr/>
        </p:nvSpPr>
        <p:spPr bwMode="auto">
          <a:xfrm>
            <a:off x="0" y="1279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oter Placeholder 24"/>
          <p:cNvSpPr>
            <a:spLocks noGrp="1"/>
          </p:cNvSpPr>
          <p:nvPr>
            <p:ph type="ftr" sz="quarter" idx="3"/>
          </p:nvPr>
        </p:nvSpPr>
        <p:spPr/>
        <p:txBody>
          <a:bodyPr/>
          <a:lstStyle/>
          <a:p>
            <a:r>
              <a:rPr lang="en-US" dirty="0" smtClean="0"/>
              <a:t>© 2014 OnCourse Learning. All Rights Reserved.</a:t>
            </a:r>
            <a:endParaRPr lang="en-US" dirty="0"/>
          </a:p>
        </p:txBody>
      </p:sp>
      <p:sp>
        <p:nvSpPr>
          <p:cNvPr id="24" name="Slide Number Placeholder 3"/>
          <p:cNvSpPr>
            <a:spLocks noGrp="1"/>
          </p:cNvSpPr>
          <p:nvPr>
            <p:ph type="sldNum" sz="quarter" idx="4"/>
          </p:nvPr>
        </p:nvSpPr>
        <p:spPr/>
        <p:txBody>
          <a:bodyPr/>
          <a:lstStyle/>
          <a:p>
            <a:fld id="{D99A44EB-8699-4EB5-95BA-04458C60F1B5}" type="slidenum">
              <a:rPr lang="en-US" smtClean="0"/>
              <a:pPr/>
              <a:t>14</a:t>
            </a:fld>
            <a:endParaRPr lang="en-US" dirty="0"/>
          </a:p>
        </p:txBody>
      </p:sp>
      <p:sp>
        <p:nvSpPr>
          <p:cNvPr id="58371" name="Line 2"/>
          <p:cNvSpPr>
            <a:spLocks noChangeShapeType="1"/>
          </p:cNvSpPr>
          <p:nvPr/>
        </p:nvSpPr>
        <p:spPr bwMode="auto">
          <a:xfrm>
            <a:off x="2819400" y="762000"/>
            <a:ext cx="0" cy="3048000"/>
          </a:xfrm>
          <a:prstGeom prst="line">
            <a:avLst/>
          </a:prstGeom>
          <a:noFill/>
          <a:ln w="9525">
            <a:solidFill>
              <a:schemeClr val="tx1"/>
            </a:solidFill>
            <a:round/>
            <a:headEnd/>
            <a:tailEnd/>
          </a:ln>
        </p:spPr>
        <p:txBody>
          <a:bodyPr/>
          <a:lstStyle/>
          <a:p>
            <a:endParaRPr lang="en-US" dirty="0"/>
          </a:p>
        </p:txBody>
      </p:sp>
      <p:sp>
        <p:nvSpPr>
          <p:cNvPr id="58372" name="Line 3"/>
          <p:cNvSpPr>
            <a:spLocks noChangeShapeType="1"/>
          </p:cNvSpPr>
          <p:nvPr/>
        </p:nvSpPr>
        <p:spPr bwMode="auto">
          <a:xfrm>
            <a:off x="2819400" y="3810000"/>
            <a:ext cx="5105400" cy="0"/>
          </a:xfrm>
          <a:prstGeom prst="line">
            <a:avLst/>
          </a:prstGeom>
          <a:noFill/>
          <a:ln w="9525">
            <a:solidFill>
              <a:schemeClr val="tx1"/>
            </a:solidFill>
            <a:round/>
            <a:headEnd/>
            <a:tailEnd/>
          </a:ln>
        </p:spPr>
        <p:txBody>
          <a:bodyPr/>
          <a:lstStyle/>
          <a:p>
            <a:endParaRPr lang="en-US" dirty="0"/>
          </a:p>
        </p:txBody>
      </p:sp>
      <p:sp>
        <p:nvSpPr>
          <p:cNvPr id="58373" name="Line 4"/>
          <p:cNvSpPr>
            <a:spLocks noChangeShapeType="1"/>
          </p:cNvSpPr>
          <p:nvPr/>
        </p:nvSpPr>
        <p:spPr bwMode="auto">
          <a:xfrm flipV="1">
            <a:off x="2819400" y="1295400"/>
            <a:ext cx="4953000" cy="1981200"/>
          </a:xfrm>
          <a:prstGeom prst="line">
            <a:avLst/>
          </a:prstGeom>
          <a:noFill/>
          <a:ln w="9525">
            <a:solidFill>
              <a:schemeClr val="tx1"/>
            </a:solidFill>
            <a:round/>
            <a:headEnd/>
            <a:tailEnd/>
          </a:ln>
        </p:spPr>
        <p:txBody>
          <a:bodyPr/>
          <a:lstStyle/>
          <a:p>
            <a:endParaRPr lang="en-US" dirty="0"/>
          </a:p>
        </p:txBody>
      </p:sp>
      <p:sp>
        <p:nvSpPr>
          <p:cNvPr id="58374" name="Text Box 5"/>
          <p:cNvSpPr txBox="1">
            <a:spLocks noChangeArrowheads="1"/>
          </p:cNvSpPr>
          <p:nvPr/>
        </p:nvSpPr>
        <p:spPr bwMode="auto">
          <a:xfrm>
            <a:off x="7086600" y="3886200"/>
            <a:ext cx="914400" cy="366713"/>
          </a:xfrm>
          <a:prstGeom prst="rect">
            <a:avLst/>
          </a:prstGeom>
          <a:noFill/>
          <a:ln w="9525">
            <a:noFill/>
            <a:miter lim="800000"/>
            <a:headEnd/>
            <a:tailEnd/>
          </a:ln>
        </p:spPr>
        <p:txBody>
          <a:bodyPr>
            <a:spAutoFit/>
          </a:bodyPr>
          <a:lstStyle/>
          <a:p>
            <a:pPr algn="r" eaLnBrk="1" hangingPunct="1">
              <a:spcBef>
                <a:spcPct val="50000"/>
              </a:spcBef>
            </a:pPr>
            <a:r>
              <a:rPr lang="en-US" sz="1800" b="0" i="0" dirty="0">
                <a:solidFill>
                  <a:srgbClr val="000000"/>
                </a:solidFill>
              </a:rPr>
              <a:t>Risk</a:t>
            </a:r>
          </a:p>
        </p:txBody>
      </p:sp>
      <p:sp>
        <p:nvSpPr>
          <p:cNvPr id="58375" name="Text Box 6"/>
          <p:cNvSpPr txBox="1">
            <a:spLocks noChangeArrowheads="1"/>
          </p:cNvSpPr>
          <p:nvPr/>
        </p:nvSpPr>
        <p:spPr bwMode="auto">
          <a:xfrm>
            <a:off x="1905000" y="609600"/>
            <a:ext cx="9144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E</a:t>
            </a:r>
            <a:r>
              <a:rPr lang="en-US" sz="1800" b="0" i="0" dirty="0">
                <a:solidFill>
                  <a:srgbClr val="000000"/>
                </a:solidFill>
              </a:rPr>
              <a:t>[</a:t>
            </a:r>
            <a:r>
              <a:rPr lang="en-US" sz="1800" b="0" dirty="0">
                <a:solidFill>
                  <a:srgbClr val="000000"/>
                </a:solidFill>
              </a:rPr>
              <a:t>r</a:t>
            </a:r>
            <a:r>
              <a:rPr lang="en-US" sz="1800" b="0" i="0" dirty="0">
                <a:solidFill>
                  <a:srgbClr val="000000"/>
                </a:solidFill>
              </a:rPr>
              <a:t>]</a:t>
            </a:r>
          </a:p>
        </p:txBody>
      </p:sp>
      <p:sp>
        <p:nvSpPr>
          <p:cNvPr id="58376" name="Text Box 7"/>
          <p:cNvSpPr txBox="1">
            <a:spLocks noChangeArrowheads="1"/>
          </p:cNvSpPr>
          <p:nvPr/>
        </p:nvSpPr>
        <p:spPr bwMode="auto">
          <a:xfrm>
            <a:off x="1676400" y="3124200"/>
            <a:ext cx="11430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r</a:t>
            </a:r>
            <a:r>
              <a:rPr lang="en-US" sz="1800" b="0" baseline="-25000" dirty="0">
                <a:solidFill>
                  <a:srgbClr val="000000"/>
                </a:solidFill>
              </a:rPr>
              <a:t>f</a:t>
            </a:r>
            <a:r>
              <a:rPr lang="en-US" sz="1800" b="0" dirty="0">
                <a:solidFill>
                  <a:srgbClr val="000000"/>
                </a:solidFill>
              </a:rPr>
              <a:t>  = 3% </a:t>
            </a:r>
            <a:endParaRPr lang="en-US" sz="1800" b="0" i="0" dirty="0">
              <a:solidFill>
                <a:srgbClr val="000000"/>
              </a:solidFill>
            </a:endParaRPr>
          </a:p>
        </p:txBody>
      </p:sp>
      <p:sp>
        <p:nvSpPr>
          <p:cNvPr id="58377" name="Line 8"/>
          <p:cNvSpPr>
            <a:spLocks noChangeShapeType="1"/>
          </p:cNvSpPr>
          <p:nvPr/>
        </p:nvSpPr>
        <p:spPr bwMode="auto">
          <a:xfrm>
            <a:off x="1828800" y="1447800"/>
            <a:ext cx="5562600" cy="0"/>
          </a:xfrm>
          <a:prstGeom prst="line">
            <a:avLst/>
          </a:prstGeom>
          <a:noFill/>
          <a:ln w="9525">
            <a:solidFill>
              <a:srgbClr val="CC0000"/>
            </a:solidFill>
            <a:prstDash val="sysDot"/>
            <a:round/>
            <a:headEnd/>
            <a:tailEnd/>
          </a:ln>
        </p:spPr>
        <p:txBody>
          <a:bodyPr/>
          <a:lstStyle/>
          <a:p>
            <a:endParaRPr lang="en-US" dirty="0"/>
          </a:p>
        </p:txBody>
      </p:sp>
      <p:sp>
        <p:nvSpPr>
          <p:cNvPr id="58378" name="Line 9"/>
          <p:cNvSpPr>
            <a:spLocks noChangeShapeType="1"/>
          </p:cNvSpPr>
          <p:nvPr/>
        </p:nvSpPr>
        <p:spPr bwMode="auto">
          <a:xfrm>
            <a:off x="7391400" y="1447800"/>
            <a:ext cx="0" cy="2895600"/>
          </a:xfrm>
          <a:prstGeom prst="line">
            <a:avLst/>
          </a:prstGeom>
          <a:noFill/>
          <a:ln w="9525">
            <a:solidFill>
              <a:srgbClr val="CC0000"/>
            </a:solidFill>
            <a:prstDash val="sysDot"/>
            <a:round/>
            <a:headEnd/>
            <a:tailEnd/>
          </a:ln>
        </p:spPr>
        <p:txBody>
          <a:bodyPr/>
          <a:lstStyle/>
          <a:p>
            <a:endParaRPr lang="en-US" dirty="0"/>
          </a:p>
        </p:txBody>
      </p:sp>
      <p:sp>
        <p:nvSpPr>
          <p:cNvPr id="58379" name="Text Box 10"/>
          <p:cNvSpPr txBox="1">
            <a:spLocks noChangeArrowheads="1"/>
          </p:cNvSpPr>
          <p:nvPr/>
        </p:nvSpPr>
        <p:spPr bwMode="auto">
          <a:xfrm>
            <a:off x="762000" y="1295400"/>
            <a:ext cx="10668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16.59%</a:t>
            </a:r>
            <a:endParaRPr lang="en-US" sz="1800" b="0" i="0" dirty="0">
              <a:solidFill>
                <a:srgbClr val="000000"/>
              </a:solidFill>
            </a:endParaRPr>
          </a:p>
        </p:txBody>
      </p:sp>
      <p:sp>
        <p:nvSpPr>
          <p:cNvPr id="58380" name="Line 11"/>
          <p:cNvSpPr>
            <a:spLocks noChangeShapeType="1"/>
          </p:cNvSpPr>
          <p:nvPr/>
        </p:nvSpPr>
        <p:spPr bwMode="auto">
          <a:xfrm>
            <a:off x="1828800" y="2362200"/>
            <a:ext cx="3276600" cy="0"/>
          </a:xfrm>
          <a:prstGeom prst="line">
            <a:avLst/>
          </a:prstGeom>
          <a:noFill/>
          <a:ln w="9525">
            <a:solidFill>
              <a:srgbClr val="CC0000"/>
            </a:solidFill>
            <a:prstDash val="sysDot"/>
            <a:round/>
            <a:headEnd/>
            <a:tailEnd/>
          </a:ln>
        </p:spPr>
        <p:txBody>
          <a:bodyPr/>
          <a:lstStyle/>
          <a:p>
            <a:endParaRPr lang="en-US" dirty="0"/>
          </a:p>
        </p:txBody>
      </p:sp>
      <p:sp>
        <p:nvSpPr>
          <p:cNvPr id="58381" name="Text Box 12"/>
          <p:cNvSpPr txBox="1">
            <a:spLocks noChangeArrowheads="1"/>
          </p:cNvSpPr>
          <p:nvPr/>
        </p:nvSpPr>
        <p:spPr bwMode="auto">
          <a:xfrm>
            <a:off x="762000" y="2209800"/>
            <a:ext cx="10668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9.38%</a:t>
            </a:r>
            <a:endParaRPr lang="en-US" sz="1800" b="0" i="0" dirty="0">
              <a:solidFill>
                <a:srgbClr val="000000"/>
              </a:solidFill>
            </a:endParaRPr>
          </a:p>
        </p:txBody>
      </p:sp>
      <p:sp>
        <p:nvSpPr>
          <p:cNvPr id="58382" name="Line 13"/>
          <p:cNvSpPr>
            <a:spLocks noChangeShapeType="1"/>
          </p:cNvSpPr>
          <p:nvPr/>
        </p:nvSpPr>
        <p:spPr bwMode="auto">
          <a:xfrm>
            <a:off x="5105400" y="2362200"/>
            <a:ext cx="0" cy="1981200"/>
          </a:xfrm>
          <a:prstGeom prst="line">
            <a:avLst/>
          </a:prstGeom>
          <a:noFill/>
          <a:ln w="9525">
            <a:solidFill>
              <a:srgbClr val="CC0000"/>
            </a:solidFill>
            <a:prstDash val="sysDot"/>
            <a:round/>
            <a:headEnd/>
            <a:tailEnd/>
          </a:ln>
        </p:spPr>
        <p:txBody>
          <a:bodyPr/>
          <a:lstStyle/>
          <a:p>
            <a:endParaRPr lang="en-US" dirty="0"/>
          </a:p>
        </p:txBody>
      </p:sp>
      <p:sp>
        <p:nvSpPr>
          <p:cNvPr id="58383" name="Text Box 14"/>
          <p:cNvSpPr txBox="1">
            <a:spLocks noChangeArrowheads="1"/>
          </p:cNvSpPr>
          <p:nvPr/>
        </p:nvSpPr>
        <p:spPr bwMode="auto">
          <a:xfrm>
            <a:off x="4191000" y="4267200"/>
            <a:ext cx="1752600" cy="396875"/>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000000"/>
                </a:solidFill>
              </a:rPr>
              <a:t>Hereandnow</a:t>
            </a:r>
          </a:p>
        </p:txBody>
      </p:sp>
      <p:sp>
        <p:nvSpPr>
          <p:cNvPr id="58384" name="Text Box 15"/>
          <p:cNvSpPr txBox="1">
            <a:spLocks noChangeArrowheads="1"/>
          </p:cNvSpPr>
          <p:nvPr/>
        </p:nvSpPr>
        <p:spPr bwMode="auto">
          <a:xfrm>
            <a:off x="6553200" y="4267200"/>
            <a:ext cx="1752600" cy="396875"/>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000000"/>
                </a:solidFill>
              </a:rPr>
              <a:t>Futurespace</a:t>
            </a:r>
          </a:p>
        </p:txBody>
      </p:sp>
      <p:sp>
        <p:nvSpPr>
          <p:cNvPr id="58385" name="Line 16"/>
          <p:cNvSpPr>
            <a:spLocks noChangeShapeType="1"/>
          </p:cNvSpPr>
          <p:nvPr/>
        </p:nvSpPr>
        <p:spPr bwMode="auto">
          <a:xfrm>
            <a:off x="2819400" y="3276600"/>
            <a:ext cx="5029200" cy="0"/>
          </a:xfrm>
          <a:prstGeom prst="line">
            <a:avLst/>
          </a:prstGeom>
          <a:noFill/>
          <a:ln w="9525">
            <a:solidFill>
              <a:schemeClr val="tx1"/>
            </a:solidFill>
            <a:prstDash val="sysDot"/>
            <a:round/>
            <a:headEnd/>
            <a:tailEnd/>
          </a:ln>
        </p:spPr>
        <p:txBody>
          <a:bodyPr/>
          <a:lstStyle/>
          <a:p>
            <a:endParaRPr lang="en-US" dirty="0"/>
          </a:p>
        </p:txBody>
      </p:sp>
      <p:sp>
        <p:nvSpPr>
          <p:cNvPr id="58386" name="AutoShape 17"/>
          <p:cNvSpPr>
            <a:spLocks/>
          </p:cNvSpPr>
          <p:nvPr/>
        </p:nvSpPr>
        <p:spPr bwMode="auto">
          <a:xfrm>
            <a:off x="7696200" y="1447800"/>
            <a:ext cx="304800" cy="1676400"/>
          </a:xfrm>
          <a:prstGeom prst="rightBrace">
            <a:avLst>
              <a:gd name="adj1" fmla="val 45833"/>
              <a:gd name="adj2" fmla="val 50000"/>
            </a:avLst>
          </a:prstGeom>
          <a:noFill/>
          <a:ln w="9525">
            <a:solidFill>
              <a:schemeClr val="tx1"/>
            </a:solidFill>
            <a:round/>
            <a:headEnd/>
            <a:tailEnd/>
          </a:ln>
        </p:spPr>
        <p:txBody>
          <a:bodyPr wrap="none" anchor="ctr"/>
          <a:lstStyle/>
          <a:p>
            <a:pPr eaLnBrk="1" hangingPunct="1"/>
            <a:endParaRPr lang="en-US" sz="1400" b="0" i="0" dirty="0">
              <a:solidFill>
                <a:srgbClr val="000000"/>
              </a:solidFill>
            </a:endParaRPr>
          </a:p>
        </p:txBody>
      </p:sp>
      <p:sp>
        <p:nvSpPr>
          <p:cNvPr id="58387" name="Text Box 18"/>
          <p:cNvSpPr txBox="1">
            <a:spLocks noChangeArrowheads="1"/>
          </p:cNvSpPr>
          <p:nvPr/>
        </p:nvSpPr>
        <p:spPr bwMode="auto">
          <a:xfrm>
            <a:off x="8001000" y="2133600"/>
            <a:ext cx="762000" cy="366713"/>
          </a:xfrm>
          <a:prstGeom prst="rect">
            <a:avLst/>
          </a:prstGeom>
          <a:noFill/>
          <a:ln w="9525">
            <a:noFill/>
            <a:miter lim="800000"/>
            <a:headEnd/>
            <a:tailEnd/>
          </a:ln>
        </p:spPr>
        <p:txBody>
          <a:bodyPr>
            <a:spAutoFit/>
          </a:bodyPr>
          <a:lstStyle/>
          <a:p>
            <a:pPr eaLnBrk="1" hangingPunct="1">
              <a:spcBef>
                <a:spcPct val="50000"/>
              </a:spcBef>
            </a:pPr>
            <a:r>
              <a:rPr lang="en-US" sz="1800" b="0" dirty="0">
                <a:solidFill>
                  <a:srgbClr val="000000"/>
                </a:solidFill>
              </a:rPr>
              <a:t>E</a:t>
            </a:r>
            <a:r>
              <a:rPr lang="en-US" sz="1800" b="0" i="0" dirty="0">
                <a:solidFill>
                  <a:srgbClr val="000000"/>
                </a:solidFill>
              </a:rPr>
              <a:t>[</a:t>
            </a:r>
            <a:r>
              <a:rPr lang="en-US" sz="1800" b="0" dirty="0">
                <a:solidFill>
                  <a:srgbClr val="000000"/>
                </a:solidFill>
              </a:rPr>
              <a:t>RP</a:t>
            </a:r>
            <a:r>
              <a:rPr lang="en-US" sz="1800" b="0" i="0" dirty="0">
                <a:solidFill>
                  <a:srgbClr val="000000"/>
                </a:solidFill>
              </a:rPr>
              <a:t>]</a:t>
            </a:r>
            <a:endParaRPr lang="en-US" sz="1800" b="0" dirty="0">
              <a:solidFill>
                <a:srgbClr val="000000"/>
              </a:solidFill>
            </a:endParaRPr>
          </a:p>
        </p:txBody>
      </p:sp>
      <p:sp>
        <p:nvSpPr>
          <p:cNvPr id="58388" name="Text Box 19"/>
          <p:cNvSpPr txBox="1">
            <a:spLocks noChangeArrowheads="1"/>
          </p:cNvSpPr>
          <p:nvPr/>
        </p:nvSpPr>
        <p:spPr bwMode="auto">
          <a:xfrm>
            <a:off x="533400" y="4953000"/>
            <a:ext cx="8305800" cy="1311275"/>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00"/>
                </a:solidFill>
              </a:rPr>
              <a:t>If this relationship does not hold, then there are “super-normal” (disequilibrium) profits (expected returns) to be made somewhere, and correspondingly “sub-normal” profits elsewhere, across the markets for: </a:t>
            </a:r>
            <a:r>
              <a:rPr lang="en-US" b="0" dirty="0">
                <a:solidFill>
                  <a:srgbClr val="000000"/>
                </a:solidFill>
              </a:rPr>
              <a:t>Land</a:t>
            </a:r>
            <a:r>
              <a:rPr lang="en-US" b="0" i="0" dirty="0">
                <a:solidFill>
                  <a:srgbClr val="000000"/>
                </a:solidFill>
              </a:rPr>
              <a:t>, </a:t>
            </a:r>
            <a:r>
              <a:rPr lang="en-US" b="0" dirty="0">
                <a:solidFill>
                  <a:srgbClr val="000000"/>
                </a:solidFill>
              </a:rPr>
              <a:t>Stabilized Property</a:t>
            </a:r>
            <a:r>
              <a:rPr lang="en-US" b="0" i="0" dirty="0">
                <a:solidFill>
                  <a:srgbClr val="000000"/>
                </a:solidFill>
              </a:rPr>
              <a:t>, and </a:t>
            </a:r>
            <a:r>
              <a:rPr lang="en-US" b="0" dirty="0">
                <a:solidFill>
                  <a:srgbClr val="000000"/>
                </a:solidFill>
              </a:rPr>
              <a:t>Bonds (“riskless” CFs)</a:t>
            </a:r>
            <a:r>
              <a:rPr lang="en-US" b="0" i="0" dirty="0">
                <a:solidFill>
                  <a:srgbClr val="000000"/>
                </a:solidFill>
              </a:rPr>
              <a:t>.</a:t>
            </a:r>
          </a:p>
        </p:txBody>
      </p:sp>
      <p:sp>
        <p:nvSpPr>
          <p:cNvPr id="58390" name="Text Box 21"/>
          <p:cNvSpPr txBox="1">
            <a:spLocks noChangeArrowheads="1"/>
          </p:cNvSpPr>
          <p:nvPr/>
        </p:nvSpPr>
        <p:spPr bwMode="auto">
          <a:xfrm>
            <a:off x="4876800" y="304800"/>
            <a:ext cx="3429000" cy="730250"/>
          </a:xfrm>
          <a:prstGeom prst="rect">
            <a:avLst/>
          </a:prstGeom>
          <a:noFill/>
          <a:ln w="9525">
            <a:noFill/>
            <a:miter lim="800000"/>
            <a:headEnd/>
            <a:tailEnd/>
          </a:ln>
        </p:spPr>
        <p:txBody>
          <a:bodyPr>
            <a:spAutoFit/>
          </a:bodyPr>
          <a:lstStyle/>
          <a:p>
            <a:pPr algn="r" eaLnBrk="1" hangingPunct="1">
              <a:spcBef>
                <a:spcPct val="50000"/>
              </a:spcBef>
            </a:pPr>
            <a:r>
              <a:rPr lang="en-US" sz="1400" b="0" i="0" dirty="0">
                <a:solidFill>
                  <a:srgbClr val="FF0000"/>
                </a:solidFill>
                <a:latin typeface="Arial" charset="0"/>
              </a:rPr>
              <a:t>All investments have to provide the same E[RP] per unit of risk (as the market defines “risk”), or, what?...</a:t>
            </a:r>
          </a:p>
        </p:txBody>
      </p:sp>
      <p:sp>
        <p:nvSpPr>
          <p:cNvPr id="58391" name="Line 22"/>
          <p:cNvSpPr>
            <a:spLocks noChangeShapeType="1"/>
          </p:cNvSpPr>
          <p:nvPr/>
        </p:nvSpPr>
        <p:spPr bwMode="auto">
          <a:xfrm>
            <a:off x="5791200" y="838200"/>
            <a:ext cx="76200" cy="1066800"/>
          </a:xfrm>
          <a:prstGeom prst="line">
            <a:avLst/>
          </a:prstGeom>
          <a:noFill/>
          <a:ln w="9525">
            <a:solidFill>
              <a:srgbClr val="FF0000"/>
            </a:solidFill>
            <a:round/>
            <a:headEnd/>
            <a:tailEnd type="triangle" w="med" len="med"/>
          </a:ln>
        </p:spPr>
        <p:txBody>
          <a:bodyPr wrap="none"/>
          <a:lstStyle/>
          <a:p>
            <a:endParaRPr lang="en-US" dirty="0"/>
          </a:p>
        </p:txBody>
      </p:sp>
      <p:sp>
        <p:nvSpPr>
          <p:cNvPr id="58392" name="AutoShape 23"/>
          <p:cNvSpPr>
            <a:spLocks/>
          </p:cNvSpPr>
          <p:nvPr/>
        </p:nvSpPr>
        <p:spPr bwMode="auto">
          <a:xfrm>
            <a:off x="5867400" y="2057400"/>
            <a:ext cx="304800" cy="1219200"/>
          </a:xfrm>
          <a:prstGeom prst="rightBrace">
            <a:avLst>
              <a:gd name="adj1" fmla="val 33333"/>
              <a:gd name="adj2" fmla="val 50000"/>
            </a:avLst>
          </a:prstGeom>
          <a:noFill/>
          <a:ln w="9525">
            <a:solidFill>
              <a:srgbClr val="FF0000"/>
            </a:solidFill>
            <a:round/>
            <a:headEnd/>
            <a:tailEnd/>
          </a:ln>
        </p:spPr>
        <p:txBody>
          <a:bodyPr wrap="none" anchor="ctr"/>
          <a:lstStyle/>
          <a:p>
            <a:pPr eaLnBrk="1" hangingPunct="1"/>
            <a:endParaRPr lang="en-US" sz="1400" b="0" i="0" dirty="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7556C6B1-421B-46C0-85AC-AAB38FA76FD7}" type="slidenum">
              <a:rPr lang="en-US" smtClean="0"/>
              <a:pPr/>
              <a:t>15</a:t>
            </a:fld>
            <a:endParaRPr lang="en-US" dirty="0"/>
          </a:p>
        </p:txBody>
      </p:sp>
      <p:sp>
        <p:nvSpPr>
          <p:cNvPr id="59395" name="Text Box 2"/>
          <p:cNvSpPr txBox="1">
            <a:spLocks noChangeArrowheads="1"/>
          </p:cNvSpPr>
          <p:nvPr/>
        </p:nvSpPr>
        <p:spPr bwMode="auto">
          <a:xfrm>
            <a:off x="762000" y="228600"/>
            <a:ext cx="73152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added risk in Futurespace compared to Hereandnow:</a:t>
            </a:r>
          </a:p>
        </p:txBody>
      </p:sp>
      <p:sp>
        <p:nvSpPr>
          <p:cNvPr id="856068" name="Text Box 4"/>
          <p:cNvSpPr txBox="1">
            <a:spLocks noChangeArrowheads="1"/>
          </p:cNvSpPr>
          <p:nvPr/>
        </p:nvSpPr>
        <p:spPr bwMode="auto">
          <a:xfrm>
            <a:off x="838200" y="1905000"/>
            <a:ext cx="7772400" cy="457200"/>
          </a:xfrm>
          <a:prstGeom prst="rect">
            <a:avLst/>
          </a:prstGeom>
          <a:noFill/>
          <a:ln w="9525">
            <a:noFill/>
            <a:miter lim="800000"/>
            <a:headEnd/>
            <a:tailEnd/>
          </a:ln>
          <a:effectLst/>
        </p:spPr>
        <p:txBody>
          <a:bodyPr>
            <a:spAutoFit/>
          </a:bodyPr>
          <a:lstStyle/>
          <a:p>
            <a:pPr eaLnBrk="1" hangingPunct="1">
              <a:spcBef>
                <a:spcPct val="50000"/>
              </a:spcBef>
              <a:defRPr/>
            </a:pPr>
            <a:r>
              <a:rPr lang="en-US" sz="2400" b="0" i="0" dirty="0">
                <a:solidFill>
                  <a:srgbClr val="000000"/>
                </a:solidFill>
              </a:rPr>
              <a:t>reflects </a:t>
            </a:r>
            <a:r>
              <a:rPr lang="en-US" sz="2400" dirty="0">
                <a:solidFill>
                  <a:srgbClr val="000000"/>
                </a:solidFill>
                <a:effectLst>
                  <a:outerShdw blurRad="38100" dist="38100" dir="2700000" algn="tl">
                    <a:srgbClr val="FFFFFF"/>
                  </a:outerShdw>
                </a:effectLst>
              </a:rPr>
              <a:t>“operational leverage”</a:t>
            </a:r>
            <a:r>
              <a:rPr lang="en-US" sz="2400" b="0" i="0" dirty="0">
                <a:solidFill>
                  <a:srgbClr val="000000"/>
                </a:solidFill>
              </a:rPr>
              <a:t> in the development project.</a:t>
            </a:r>
          </a:p>
        </p:txBody>
      </p:sp>
      <p:sp>
        <p:nvSpPr>
          <p:cNvPr id="59398" name="Text Box 5"/>
          <p:cNvSpPr txBox="1">
            <a:spLocks noChangeArrowheads="1"/>
          </p:cNvSpPr>
          <p:nvPr/>
        </p:nvSpPr>
        <p:spPr bwMode="auto">
          <a:xfrm>
            <a:off x="609600" y="2438400"/>
            <a:ext cx="7924800" cy="3925888"/>
          </a:xfrm>
          <a:prstGeom prst="rect">
            <a:avLst/>
          </a:prstGeom>
          <a:noFill/>
          <a:ln w="9525">
            <a:noFill/>
            <a:miter lim="800000"/>
            <a:headEnd/>
            <a:tailEnd/>
          </a:ln>
        </p:spPr>
        <p:txBody>
          <a:bodyPr>
            <a:spAutoFit/>
          </a:bodyPr>
          <a:lstStyle/>
          <a:p>
            <a:pPr algn="ctr" eaLnBrk="1" hangingPunct="1">
              <a:spcBef>
                <a:spcPct val="50000"/>
              </a:spcBef>
            </a:pPr>
            <a:r>
              <a:rPr lang="en-US" sz="2400" b="0" dirty="0">
                <a:solidFill>
                  <a:srgbClr val="000000"/>
                </a:solidFill>
              </a:rPr>
              <a:t>Recall:</a:t>
            </a:r>
            <a:r>
              <a:rPr lang="en-US" sz="2400" b="0" i="0" dirty="0">
                <a:solidFill>
                  <a:srgbClr val="000000"/>
                </a:solidFill>
              </a:rPr>
              <a:t> NPV = V – P</a:t>
            </a:r>
            <a:endParaRPr lang="en-US" sz="2400" b="0" dirty="0">
              <a:solidFill>
                <a:srgbClr val="000000"/>
              </a:solidFill>
            </a:endParaRPr>
          </a:p>
          <a:p>
            <a:pPr eaLnBrk="1" hangingPunct="1">
              <a:spcBef>
                <a:spcPct val="50000"/>
              </a:spcBef>
            </a:pPr>
            <a:r>
              <a:rPr lang="en-US" sz="2400" b="0" i="0" dirty="0">
                <a:solidFill>
                  <a:srgbClr val="000000"/>
                </a:solidFill>
              </a:rPr>
              <a:t>Operational leverage arises whenever </a:t>
            </a:r>
            <a:r>
              <a:rPr lang="en-US" sz="2400" b="0" dirty="0">
                <a:solidFill>
                  <a:srgbClr val="000000"/>
                </a:solidFill>
              </a:rPr>
              <a:t>P (= K + Land)</a:t>
            </a:r>
            <a:r>
              <a:rPr lang="en-US" sz="2400" b="0" i="0" dirty="0">
                <a:solidFill>
                  <a:srgbClr val="000000"/>
                </a:solidFill>
              </a:rPr>
              <a:t> does not occur entirely at time zero and is not perfectly positively correlated with the subsequent realization of </a:t>
            </a:r>
            <a:r>
              <a:rPr lang="en-US" sz="2400" b="0" dirty="0">
                <a:solidFill>
                  <a:srgbClr val="000000"/>
                </a:solidFill>
              </a:rPr>
              <a:t>V</a:t>
            </a:r>
            <a:r>
              <a:rPr lang="en-US" sz="2400" b="0" i="0" dirty="0">
                <a:solidFill>
                  <a:srgbClr val="000000"/>
                </a:solidFill>
              </a:rPr>
              <a:t>.</a:t>
            </a:r>
          </a:p>
          <a:p>
            <a:pPr eaLnBrk="1" hangingPunct="1">
              <a:spcBef>
                <a:spcPct val="50000"/>
              </a:spcBef>
            </a:pPr>
            <a:r>
              <a:rPr lang="en-US" sz="2400" b="0" i="0" dirty="0">
                <a:solidFill>
                  <a:srgbClr val="000000"/>
                </a:solidFill>
              </a:rPr>
              <a:t>Bigger </a:t>
            </a:r>
            <a:r>
              <a:rPr lang="en-US" sz="2400" b="0" dirty="0">
                <a:solidFill>
                  <a:srgbClr val="000000"/>
                </a:solidFill>
              </a:rPr>
              <a:t>K</a:t>
            </a:r>
            <a:r>
              <a:rPr lang="en-US" sz="2400" b="0" i="0" dirty="0">
                <a:solidFill>
                  <a:srgbClr val="000000"/>
                </a:solidFill>
              </a:rPr>
              <a:t> relative to </a:t>
            </a:r>
            <a:r>
              <a:rPr lang="en-US" sz="2400" b="0" dirty="0">
                <a:solidFill>
                  <a:srgbClr val="000000"/>
                </a:solidFill>
              </a:rPr>
              <a:t>V</a:t>
            </a:r>
            <a:r>
              <a:rPr lang="en-US" sz="2400" b="0" i="0" dirty="0">
                <a:solidFill>
                  <a:srgbClr val="000000"/>
                </a:solidFill>
              </a:rPr>
              <a:t>, and/or later </a:t>
            </a:r>
            <a:r>
              <a:rPr lang="en-US" sz="2400" b="0" dirty="0">
                <a:solidFill>
                  <a:srgbClr val="000000"/>
                </a:solidFill>
              </a:rPr>
              <a:t>K</a:t>
            </a:r>
            <a:r>
              <a:rPr lang="en-US" sz="2400" b="0" i="0" dirty="0">
                <a:solidFill>
                  <a:srgbClr val="000000"/>
                </a:solidFill>
              </a:rPr>
              <a:t> in time relative to the realization of </a:t>
            </a:r>
            <a:r>
              <a:rPr lang="en-US" sz="2400" b="0" dirty="0">
                <a:solidFill>
                  <a:srgbClr val="000000"/>
                </a:solidFill>
              </a:rPr>
              <a:t>V</a:t>
            </a:r>
            <a:r>
              <a:rPr lang="en-US" sz="2400" b="0" i="0" dirty="0">
                <a:solidFill>
                  <a:srgbClr val="000000"/>
                </a:solidFill>
              </a:rPr>
              <a:t> (at time </a:t>
            </a:r>
            <a:r>
              <a:rPr lang="en-US" sz="2400" b="0" dirty="0">
                <a:solidFill>
                  <a:srgbClr val="000000"/>
                </a:solidFill>
              </a:rPr>
              <a:t>T </a:t>
            </a:r>
            <a:r>
              <a:rPr lang="en-US" sz="2400" b="0" i="0" dirty="0">
                <a:solidFill>
                  <a:srgbClr val="000000"/>
                </a:solidFill>
              </a:rPr>
              <a:t>), </a:t>
            </a:r>
            <a:r>
              <a:rPr lang="en-US" sz="2400" b="0" i="0" dirty="0">
                <a:solidFill>
                  <a:srgbClr val="000000"/>
                </a:solidFill>
                <a:sym typeface="Wingdings" pitchFamily="2" charset="2"/>
              </a:rPr>
              <a:t></a:t>
            </a:r>
            <a:r>
              <a:rPr lang="en-US" sz="2400" b="0" i="0" dirty="0">
                <a:solidFill>
                  <a:srgbClr val="000000"/>
                </a:solidFill>
              </a:rPr>
              <a:t>Greater operational leverage.</a:t>
            </a:r>
          </a:p>
          <a:p>
            <a:pPr eaLnBrk="1" hangingPunct="1">
              <a:spcBef>
                <a:spcPct val="50000"/>
              </a:spcBef>
            </a:pPr>
            <a:r>
              <a:rPr lang="en-US" sz="2400" b="0" i="0" dirty="0">
                <a:solidFill>
                  <a:srgbClr val="000000"/>
                </a:solidFill>
              </a:rPr>
              <a:t>Investments in stabilized properties have no operational leverage because the investment cost (</a:t>
            </a:r>
            <a:r>
              <a:rPr lang="en-US" sz="2400" b="0" dirty="0">
                <a:solidFill>
                  <a:srgbClr val="000000"/>
                </a:solidFill>
              </a:rPr>
              <a:t>P</a:t>
            </a:r>
            <a:r>
              <a:rPr lang="en-US" sz="2400" b="0" i="0" dirty="0">
                <a:solidFill>
                  <a:srgbClr val="000000"/>
                </a:solidFill>
              </a:rPr>
              <a:t>) occurs entirely at time zero.</a:t>
            </a:r>
          </a:p>
        </p:txBody>
      </p:sp>
      <p:pic>
        <p:nvPicPr>
          <p:cNvPr id="9"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0" y="838200"/>
            <a:ext cx="5821363" cy="8223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3"/>
          </p:nvPr>
        </p:nvSpPr>
        <p:spPr/>
        <p:txBody>
          <a:bodyPr/>
          <a:lstStyle/>
          <a:p>
            <a:r>
              <a:rPr lang="en-US" dirty="0" smtClean="0"/>
              <a:t>© 2014 OnCourse Learning. All Rights Reserved.</a:t>
            </a:r>
            <a:endParaRPr lang="en-US" dirty="0"/>
          </a:p>
        </p:txBody>
      </p:sp>
      <p:sp>
        <p:nvSpPr>
          <p:cNvPr id="10" name="Slide Number Placeholder 3"/>
          <p:cNvSpPr>
            <a:spLocks noGrp="1"/>
          </p:cNvSpPr>
          <p:nvPr>
            <p:ph type="sldNum" sz="quarter" idx="4"/>
          </p:nvPr>
        </p:nvSpPr>
        <p:spPr/>
        <p:txBody>
          <a:bodyPr/>
          <a:lstStyle/>
          <a:p>
            <a:fld id="{021FC746-3385-432D-80F5-5623F2F12692}" type="slidenum">
              <a:rPr lang="en-US" smtClean="0"/>
              <a:pPr/>
              <a:t>16</a:t>
            </a:fld>
            <a:endParaRPr lang="en-US" dirty="0"/>
          </a:p>
        </p:txBody>
      </p:sp>
      <p:sp>
        <p:nvSpPr>
          <p:cNvPr id="857090" name="Text Box 2"/>
          <p:cNvSpPr txBox="1">
            <a:spLocks noChangeArrowheads="1"/>
          </p:cNvSpPr>
          <p:nvPr/>
        </p:nvSpPr>
        <p:spPr bwMode="auto">
          <a:xfrm>
            <a:off x="381000" y="228600"/>
            <a:ext cx="7848600" cy="1231106"/>
          </a:xfrm>
          <a:prstGeom prst="rect">
            <a:avLst/>
          </a:prstGeom>
          <a:noFill/>
          <a:ln w="9525">
            <a:noFill/>
            <a:miter lim="800000"/>
            <a:headEnd/>
            <a:tailEnd/>
          </a:ln>
          <a:effectLst/>
        </p:spPr>
        <p:txBody>
          <a:bodyPr>
            <a:spAutoFit/>
          </a:bodyPr>
          <a:lstStyle/>
          <a:p>
            <a:pPr eaLnBrk="1" hangingPunct="1">
              <a:spcBef>
                <a:spcPct val="50000"/>
              </a:spcBef>
              <a:defRPr/>
            </a:pPr>
            <a:r>
              <a:rPr lang="en-US" sz="2400" i="0" dirty="0">
                <a:solidFill>
                  <a:srgbClr val="000000"/>
                </a:solidFill>
                <a:effectLst>
                  <a:outerShdw blurRad="38100" dist="38100" dir="2700000" algn="tl">
                    <a:srgbClr val="FFFFFF"/>
                  </a:outerShdw>
                </a:effectLst>
              </a:rPr>
              <a:t>Example of operational leverage:</a:t>
            </a:r>
          </a:p>
          <a:p>
            <a:pPr eaLnBrk="1" hangingPunct="1">
              <a:spcBef>
                <a:spcPct val="50000"/>
              </a:spcBef>
              <a:defRPr/>
            </a:pPr>
            <a:r>
              <a:rPr lang="en-US" b="0" i="0" dirty="0">
                <a:solidFill>
                  <a:srgbClr val="000000"/>
                </a:solidFill>
              </a:rPr>
              <a:t>Suppose asset values turn out to be </a:t>
            </a:r>
            <a:r>
              <a:rPr lang="en-US" dirty="0">
                <a:solidFill>
                  <a:srgbClr val="000000"/>
                </a:solidFill>
                <a:effectLst>
                  <a:outerShdw blurRad="38100" dist="38100" dir="2700000" algn="tl">
                    <a:srgbClr val="FFFFFF"/>
                  </a:outerShdw>
                </a:effectLst>
              </a:rPr>
              <a:t>10% less</a:t>
            </a:r>
            <a:r>
              <a:rPr lang="en-US" b="0" i="0" dirty="0">
                <a:solidFill>
                  <a:srgbClr val="000000"/>
                </a:solidFill>
              </a:rPr>
              <a:t> than expected at time of purchase (Time 0). . .</a:t>
            </a:r>
            <a:endParaRPr lang="en-US" b="0" dirty="0">
              <a:solidFill>
                <a:srgbClr val="000000"/>
              </a:solidFill>
            </a:endParaRPr>
          </a:p>
        </p:txBody>
      </p:sp>
      <p:graphicFrame>
        <p:nvGraphicFramePr>
          <p:cNvPr id="60420" name="Object 3"/>
          <p:cNvGraphicFramePr>
            <a:graphicFrameLocks noChangeAspect="1"/>
          </p:cNvGraphicFramePr>
          <p:nvPr/>
        </p:nvGraphicFramePr>
        <p:xfrm>
          <a:off x="1524000" y="1981200"/>
          <a:ext cx="6172200" cy="1616075"/>
        </p:xfrm>
        <a:graphic>
          <a:graphicData uri="http://schemas.openxmlformats.org/presentationml/2006/ole">
            <p:oleObj spid="_x0000_s60420" name="Equation" r:id="rId4" imgW="3232381" imgH="846512" progId="Equation.3">
              <p:embed/>
            </p:oleObj>
          </a:graphicData>
        </a:graphic>
      </p:graphicFrame>
      <p:sp>
        <p:nvSpPr>
          <p:cNvPr id="60421" name="Text Box 4"/>
          <p:cNvSpPr txBox="1">
            <a:spLocks noChangeArrowheads="1"/>
          </p:cNvSpPr>
          <p:nvPr/>
        </p:nvSpPr>
        <p:spPr bwMode="auto">
          <a:xfrm>
            <a:off x="381000" y="1600200"/>
            <a:ext cx="7848600" cy="400110"/>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FF"/>
                </a:solidFill>
              </a:rPr>
              <a:t>Hereandnow realized return:</a:t>
            </a:r>
          </a:p>
        </p:txBody>
      </p:sp>
      <p:sp>
        <p:nvSpPr>
          <p:cNvPr id="60422" name="Text Box 5"/>
          <p:cNvSpPr txBox="1">
            <a:spLocks noChangeArrowheads="1"/>
          </p:cNvSpPr>
          <p:nvPr/>
        </p:nvSpPr>
        <p:spPr bwMode="auto">
          <a:xfrm>
            <a:off x="381000" y="4038600"/>
            <a:ext cx="7848600" cy="400110"/>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CC0000"/>
                </a:solidFill>
              </a:rPr>
              <a:t>Futurespace realized return:</a:t>
            </a:r>
          </a:p>
        </p:txBody>
      </p:sp>
      <p:sp>
        <p:nvSpPr>
          <p:cNvPr id="60423" name="Text Box 6"/>
          <p:cNvSpPr txBox="1">
            <a:spLocks noChangeArrowheads="1"/>
          </p:cNvSpPr>
          <p:nvPr/>
        </p:nvSpPr>
        <p:spPr bwMode="auto">
          <a:xfrm>
            <a:off x="381000" y="3581400"/>
            <a:ext cx="8229600" cy="400110"/>
          </a:xfrm>
          <a:prstGeom prst="rect">
            <a:avLst/>
          </a:prstGeom>
          <a:noFill/>
          <a:ln w="9525">
            <a:noFill/>
            <a:miter lim="800000"/>
            <a:headEnd/>
            <a:tailEnd/>
          </a:ln>
        </p:spPr>
        <p:txBody>
          <a:bodyPr>
            <a:spAutoFit/>
          </a:bodyPr>
          <a:lstStyle/>
          <a:p>
            <a:pPr eaLnBrk="1" hangingPunct="1">
              <a:spcBef>
                <a:spcPct val="50000"/>
              </a:spcBef>
            </a:pPr>
            <a:r>
              <a:rPr lang="en-US" b="0" dirty="0">
                <a:solidFill>
                  <a:srgbClr val="0000FF"/>
                </a:solidFill>
              </a:rPr>
              <a:t>Ex post</a:t>
            </a:r>
            <a:r>
              <a:rPr lang="en-US" b="0" i="0" dirty="0">
                <a:solidFill>
                  <a:srgbClr val="0000FF"/>
                </a:solidFill>
              </a:rPr>
              <a:t> return is 9.38% </a:t>
            </a:r>
            <a:r>
              <a:rPr lang="en-US" b="0" i="0" dirty="0" smtClean="0">
                <a:solidFill>
                  <a:srgbClr val="0000FF"/>
                </a:solidFill>
              </a:rPr>
              <a:t>− (−1.04</a:t>
            </a:r>
            <a:r>
              <a:rPr lang="en-US" b="0" i="0" dirty="0">
                <a:solidFill>
                  <a:srgbClr val="0000FF"/>
                </a:solidFill>
              </a:rPr>
              <a:t>%) = 10.42 points below </a:t>
            </a:r>
            <a:r>
              <a:rPr lang="en-US" b="0" dirty="0">
                <a:solidFill>
                  <a:srgbClr val="0000FF"/>
                </a:solidFill>
              </a:rPr>
              <a:t>ex ante</a:t>
            </a:r>
            <a:r>
              <a:rPr lang="en-US" b="0" i="0" dirty="0">
                <a:solidFill>
                  <a:srgbClr val="0000FF"/>
                </a:solidFill>
              </a:rPr>
              <a:t>.</a:t>
            </a:r>
            <a:endParaRPr lang="en-US" b="0" dirty="0">
              <a:solidFill>
                <a:srgbClr val="0000FF"/>
              </a:solidFill>
            </a:endParaRPr>
          </a:p>
        </p:txBody>
      </p:sp>
      <p:sp>
        <p:nvSpPr>
          <p:cNvPr id="60424" name="Text Box 7"/>
          <p:cNvSpPr txBox="1">
            <a:spLocks noChangeArrowheads="1"/>
          </p:cNvSpPr>
          <p:nvPr/>
        </p:nvSpPr>
        <p:spPr bwMode="auto">
          <a:xfrm>
            <a:off x="381000" y="5715000"/>
            <a:ext cx="8458200" cy="707886"/>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CC0000"/>
                </a:solidFill>
              </a:rPr>
              <a:t>Ex post</a:t>
            </a:r>
            <a:r>
              <a:rPr lang="en-US" b="0" i="0" dirty="0">
                <a:solidFill>
                  <a:srgbClr val="CC0000"/>
                </a:solidFill>
              </a:rPr>
              <a:t> return is 16.59% </a:t>
            </a:r>
            <a:r>
              <a:rPr lang="en-US" b="0" i="0" dirty="0" smtClean="0">
                <a:solidFill>
                  <a:srgbClr val="CC0000"/>
                </a:solidFill>
              </a:rPr>
              <a:t>− (−13.42</a:t>
            </a:r>
            <a:r>
              <a:rPr lang="en-US" b="0" i="0" dirty="0">
                <a:solidFill>
                  <a:srgbClr val="CC0000"/>
                </a:solidFill>
              </a:rPr>
              <a:t>%) = 30.01 points below </a:t>
            </a:r>
            <a:r>
              <a:rPr lang="en-US" b="0" dirty="0">
                <a:solidFill>
                  <a:srgbClr val="CC0000"/>
                </a:solidFill>
              </a:rPr>
              <a:t>ex ante</a:t>
            </a:r>
            <a:r>
              <a:rPr lang="en-US" b="0" i="0" dirty="0">
                <a:solidFill>
                  <a:srgbClr val="CC0000"/>
                </a:solidFill>
              </a:rPr>
              <a:t>:</a:t>
            </a:r>
          </a:p>
          <a:p>
            <a:pPr algn="ctr" eaLnBrk="1" hangingPunct="1"/>
            <a:r>
              <a:rPr lang="en-US" b="0" i="0" dirty="0">
                <a:solidFill>
                  <a:srgbClr val="000000"/>
                </a:solidFill>
                <a:sym typeface="Wingdings" pitchFamily="2" charset="2"/>
              </a:rPr>
              <a:t> 30.01 / 10.42 = 2.9 times the investment return risk.</a:t>
            </a:r>
          </a:p>
        </p:txBody>
      </p:sp>
      <p:graphicFrame>
        <p:nvGraphicFramePr>
          <p:cNvPr id="60425" name="Object 8"/>
          <p:cNvGraphicFramePr>
            <a:graphicFrameLocks noChangeAspect="1"/>
          </p:cNvGraphicFramePr>
          <p:nvPr/>
        </p:nvGraphicFramePr>
        <p:xfrm>
          <a:off x="1219200" y="4419600"/>
          <a:ext cx="7391400" cy="1346200"/>
        </p:xfrm>
        <a:graphic>
          <a:graphicData uri="http://schemas.openxmlformats.org/presentationml/2006/ole">
            <p:oleObj spid="_x0000_s60425" name="Equation" r:id="rId5" imgW="4601729" imgH="837514"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4"/>
          </p:nvPr>
        </p:nvSpPr>
        <p:spPr/>
        <p:txBody>
          <a:bodyPr/>
          <a:lstStyle/>
          <a:p>
            <a:fld id="{D7C95853-8256-4D35-A897-727FFF7F20EC}" type="slidenum">
              <a:rPr lang="en-US" smtClean="0"/>
              <a:pPr/>
              <a:t>17</a:t>
            </a:fld>
            <a:endParaRPr lang="en-US" dirty="0"/>
          </a:p>
        </p:txBody>
      </p:sp>
      <p:sp>
        <p:nvSpPr>
          <p:cNvPr id="62467" name="Text Box 2"/>
          <p:cNvSpPr txBox="1">
            <a:spLocks noChangeArrowheads="1"/>
          </p:cNvSpPr>
          <p:nvPr/>
        </p:nvSpPr>
        <p:spPr bwMode="auto">
          <a:xfrm>
            <a:off x="457200" y="457200"/>
            <a:ext cx="8305800" cy="3082925"/>
          </a:xfrm>
          <a:prstGeom prst="rect">
            <a:avLst/>
          </a:prstGeom>
          <a:noFill/>
          <a:ln w="9525">
            <a:noFill/>
            <a:miter lim="800000"/>
            <a:headEnd/>
            <a:tailEnd/>
          </a:ln>
        </p:spPr>
        <p:txBody>
          <a:bodyPr>
            <a:spAutoFit/>
          </a:bodyPr>
          <a:lstStyle/>
          <a:p>
            <a:pPr eaLnBrk="1" hangingPunct="1">
              <a:spcBef>
                <a:spcPct val="50000"/>
              </a:spcBef>
            </a:pPr>
            <a:r>
              <a:rPr lang="en-US" sz="2800" b="0" i="0" dirty="0">
                <a:solidFill>
                  <a:srgbClr val="000000"/>
                </a:solidFill>
              </a:rPr>
              <a:t>Same kind of impact on risk and return as in Ch.13 </a:t>
            </a:r>
            <a:r>
              <a:rPr lang="en-US" sz="2800" b="0" dirty="0">
                <a:solidFill>
                  <a:srgbClr val="000000"/>
                </a:solidFill>
              </a:rPr>
              <a:t>(“leverage</a:t>
            </a:r>
            <a:r>
              <a:rPr lang="en-US" sz="2800" b="0" i="0" dirty="0">
                <a:solidFill>
                  <a:srgbClr val="000000"/>
                </a:solidFill>
              </a:rPr>
              <a:t>”). </a:t>
            </a:r>
          </a:p>
          <a:p>
            <a:pPr eaLnBrk="1" hangingPunct="1">
              <a:spcBef>
                <a:spcPct val="50000"/>
              </a:spcBef>
            </a:pPr>
            <a:r>
              <a:rPr lang="en-US" sz="2800" b="0" i="0" dirty="0">
                <a:solidFill>
                  <a:srgbClr val="000000"/>
                </a:solidFill>
              </a:rPr>
              <a:t>In Ch.13 the effect was due to </a:t>
            </a:r>
            <a:r>
              <a:rPr lang="en-US" sz="2800" b="0" dirty="0">
                <a:solidFill>
                  <a:srgbClr val="000000"/>
                </a:solidFill>
              </a:rPr>
              <a:t>financial leverage</a:t>
            </a:r>
            <a:r>
              <a:rPr lang="en-US" sz="2800" b="0" i="0" dirty="0">
                <a:solidFill>
                  <a:srgbClr val="000000"/>
                </a:solidFill>
              </a:rPr>
              <a:t> (use of debt financing of the investment). </a:t>
            </a:r>
          </a:p>
          <a:p>
            <a:pPr eaLnBrk="1" hangingPunct="1">
              <a:spcBef>
                <a:spcPct val="50000"/>
              </a:spcBef>
            </a:pPr>
            <a:r>
              <a:rPr lang="en-US" sz="2800" b="0" i="0" dirty="0">
                <a:solidFill>
                  <a:srgbClr val="000000"/>
                </a:solidFill>
              </a:rPr>
              <a:t>Here no debt financing is being employed (hence, no financial leverage).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92542A64-F73E-45DC-B570-EEA0AF51BBE5}" type="slidenum">
              <a:rPr lang="en-US" smtClean="0"/>
              <a:pPr/>
              <a:t>18</a:t>
            </a:fld>
            <a:endParaRPr lang="en-US" dirty="0"/>
          </a:p>
        </p:txBody>
      </p:sp>
      <p:sp>
        <p:nvSpPr>
          <p:cNvPr id="63491" name="Text Box 2"/>
          <p:cNvSpPr txBox="1">
            <a:spLocks noChangeArrowheads="1"/>
          </p:cNvSpPr>
          <p:nvPr/>
        </p:nvSpPr>
        <p:spPr bwMode="auto">
          <a:xfrm>
            <a:off x="457200" y="152400"/>
            <a:ext cx="8229600" cy="82232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How did we compute the OCC of the Futurespace development project (the 16.59%) ? . . .</a:t>
            </a:r>
          </a:p>
        </p:txBody>
      </p:sp>
      <p:sp>
        <p:nvSpPr>
          <p:cNvPr id="63492" name="Text Box 3"/>
          <p:cNvSpPr txBox="1">
            <a:spLocks noChangeArrowheads="1"/>
          </p:cNvSpPr>
          <p:nvPr/>
        </p:nvSpPr>
        <p:spPr bwMode="auto">
          <a:xfrm>
            <a:off x="457200" y="1066800"/>
            <a:ext cx="8229600" cy="3600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We </a:t>
            </a:r>
            <a:r>
              <a:rPr lang="en-US" sz="2400" b="0" dirty="0">
                <a:solidFill>
                  <a:srgbClr val="000000"/>
                </a:solidFill>
              </a:rPr>
              <a:t>backed it out</a:t>
            </a:r>
            <a:r>
              <a:rPr lang="en-US" sz="2400" b="0" i="0" dirty="0">
                <a:solidFill>
                  <a:srgbClr val="000000"/>
                </a:solidFill>
              </a:rPr>
              <a:t>, that is:</a:t>
            </a:r>
          </a:p>
          <a:p>
            <a:pPr eaLnBrk="1" hangingPunct="1">
              <a:spcBef>
                <a:spcPct val="50000"/>
              </a:spcBef>
            </a:pPr>
            <a:r>
              <a:rPr lang="en-US" sz="2400" b="0" i="0" dirty="0">
                <a:solidFill>
                  <a:srgbClr val="000000"/>
                </a:solidFill>
              </a:rPr>
              <a:t>We first computed the NPV of the project exclusive of </a:t>
            </a:r>
            <a:r>
              <a:rPr lang="en-US" sz="2400" b="0" dirty="0">
                <a:solidFill>
                  <a:srgbClr val="000000"/>
                </a:solidFill>
              </a:rPr>
              <a:t>Land</a:t>
            </a:r>
            <a:r>
              <a:rPr lang="en-US" sz="2400" b="0" i="0" dirty="0">
                <a:solidFill>
                  <a:srgbClr val="000000"/>
                </a:solidFill>
              </a:rPr>
              <a:t>:</a:t>
            </a:r>
          </a:p>
          <a:p>
            <a:pPr algn="ctr" eaLnBrk="1" hangingPunct="1">
              <a:spcBef>
                <a:spcPct val="20000"/>
              </a:spcBef>
            </a:pPr>
            <a:r>
              <a:rPr lang="en-US" sz="2400" b="0" dirty="0">
                <a:solidFill>
                  <a:srgbClr val="000000"/>
                </a:solidFill>
              </a:rPr>
              <a:t>V</a:t>
            </a:r>
            <a:r>
              <a:rPr lang="en-US" sz="2400" b="0" baseline="-25000" dirty="0">
                <a:solidFill>
                  <a:srgbClr val="000000"/>
                </a:solidFill>
              </a:rPr>
              <a:t>0</a:t>
            </a:r>
            <a:r>
              <a:rPr lang="en-US" sz="2400" b="0" dirty="0">
                <a:solidFill>
                  <a:srgbClr val="000000"/>
                </a:solidFill>
              </a:rPr>
              <a:t> – K</a:t>
            </a:r>
            <a:r>
              <a:rPr lang="en-US" sz="2400" b="0" baseline="-25000" dirty="0">
                <a:solidFill>
                  <a:srgbClr val="000000"/>
                </a:solidFill>
              </a:rPr>
              <a:t>0</a:t>
            </a:r>
            <a:endParaRPr lang="en-US" sz="2400" b="0" dirty="0">
              <a:solidFill>
                <a:srgbClr val="000000"/>
              </a:solidFill>
            </a:endParaRPr>
          </a:p>
          <a:p>
            <a:pPr eaLnBrk="1" hangingPunct="1">
              <a:spcBef>
                <a:spcPct val="20000"/>
              </a:spcBef>
            </a:pPr>
            <a:r>
              <a:rPr lang="en-US" sz="2400" b="0" i="0" dirty="0">
                <a:solidFill>
                  <a:srgbClr val="000000"/>
                </a:solidFill>
              </a:rPr>
              <a:t>Then we assumed market value for </a:t>
            </a:r>
            <a:r>
              <a:rPr lang="en-US" sz="2400" b="0" dirty="0">
                <a:solidFill>
                  <a:srgbClr val="000000"/>
                </a:solidFill>
              </a:rPr>
              <a:t>Land</a:t>
            </a:r>
            <a:r>
              <a:rPr lang="en-US" sz="2400" b="0" i="0" dirty="0">
                <a:solidFill>
                  <a:srgbClr val="000000"/>
                </a:solidFill>
              </a:rPr>
              <a:t> (i.e., NPV=0):</a:t>
            </a:r>
          </a:p>
          <a:p>
            <a:pPr algn="ctr" eaLnBrk="1" hangingPunct="1">
              <a:spcBef>
                <a:spcPct val="20000"/>
              </a:spcBef>
            </a:pPr>
            <a:r>
              <a:rPr lang="en-US" sz="2400" b="0" dirty="0">
                <a:solidFill>
                  <a:srgbClr val="000000"/>
                </a:solidFill>
              </a:rPr>
              <a:t>NPV</a:t>
            </a:r>
            <a:r>
              <a:rPr lang="en-US" sz="2400" b="0" baseline="-25000" dirty="0">
                <a:solidFill>
                  <a:srgbClr val="000000"/>
                </a:solidFill>
              </a:rPr>
              <a:t>0</a:t>
            </a:r>
            <a:r>
              <a:rPr lang="en-US" sz="2400" b="0" dirty="0">
                <a:solidFill>
                  <a:srgbClr val="000000"/>
                </a:solidFill>
              </a:rPr>
              <a:t>  =  V</a:t>
            </a:r>
            <a:r>
              <a:rPr lang="en-US" sz="2400" b="0" baseline="-25000" dirty="0">
                <a:solidFill>
                  <a:srgbClr val="000000"/>
                </a:solidFill>
              </a:rPr>
              <a:t>0</a:t>
            </a:r>
            <a:r>
              <a:rPr lang="en-US" sz="2400" b="0" dirty="0">
                <a:solidFill>
                  <a:srgbClr val="000000"/>
                </a:solidFill>
              </a:rPr>
              <a:t> – P</a:t>
            </a:r>
            <a:r>
              <a:rPr lang="en-US" sz="2400" b="0" baseline="-25000" dirty="0">
                <a:solidFill>
                  <a:srgbClr val="000000"/>
                </a:solidFill>
              </a:rPr>
              <a:t>0</a:t>
            </a:r>
            <a:r>
              <a:rPr lang="en-US" sz="2400" b="0" dirty="0">
                <a:solidFill>
                  <a:srgbClr val="000000"/>
                </a:solidFill>
              </a:rPr>
              <a:t>  =  V</a:t>
            </a:r>
            <a:r>
              <a:rPr lang="en-US" sz="2400" b="0" baseline="-25000" dirty="0">
                <a:solidFill>
                  <a:srgbClr val="000000"/>
                </a:solidFill>
              </a:rPr>
              <a:t>0</a:t>
            </a:r>
            <a:r>
              <a:rPr lang="en-US" sz="2400" b="0" dirty="0">
                <a:solidFill>
                  <a:srgbClr val="000000"/>
                </a:solidFill>
              </a:rPr>
              <a:t> – (K</a:t>
            </a:r>
            <a:r>
              <a:rPr lang="en-US" sz="2400" b="0" baseline="-25000" dirty="0">
                <a:solidFill>
                  <a:srgbClr val="000000"/>
                </a:solidFill>
              </a:rPr>
              <a:t>0</a:t>
            </a:r>
            <a:r>
              <a:rPr lang="en-US" sz="2400" b="0" dirty="0">
                <a:solidFill>
                  <a:srgbClr val="000000"/>
                </a:solidFill>
              </a:rPr>
              <a:t> + Land)  =  0</a:t>
            </a:r>
          </a:p>
          <a:p>
            <a:pPr algn="ctr" eaLnBrk="1" hangingPunct="1">
              <a:spcBef>
                <a:spcPct val="20000"/>
              </a:spcBef>
              <a:buFont typeface="Wingdings" pitchFamily="2" charset="2"/>
              <a:buChar char="è"/>
            </a:pPr>
            <a:r>
              <a:rPr lang="en-US" sz="2400" b="0" dirty="0">
                <a:solidFill>
                  <a:srgbClr val="000000"/>
                </a:solidFill>
                <a:sym typeface="Wingdings" pitchFamily="2" charset="2"/>
              </a:rPr>
              <a:t>Land  =  V</a:t>
            </a:r>
            <a:r>
              <a:rPr lang="en-US" sz="2400" b="0" baseline="-25000" dirty="0">
                <a:solidFill>
                  <a:srgbClr val="000000"/>
                </a:solidFill>
                <a:sym typeface="Wingdings" pitchFamily="2" charset="2"/>
              </a:rPr>
              <a:t>0</a:t>
            </a:r>
            <a:r>
              <a:rPr lang="en-US" sz="2400" b="0" dirty="0">
                <a:solidFill>
                  <a:srgbClr val="000000"/>
                </a:solidFill>
                <a:sym typeface="Wingdings" pitchFamily="2" charset="2"/>
              </a:rPr>
              <a:t> – K</a:t>
            </a:r>
            <a:r>
              <a:rPr lang="en-US" sz="2400" b="0" baseline="-25000" dirty="0">
                <a:solidFill>
                  <a:srgbClr val="000000"/>
                </a:solidFill>
                <a:sym typeface="Wingdings" pitchFamily="2" charset="2"/>
              </a:rPr>
              <a:t>0</a:t>
            </a:r>
            <a:endParaRPr lang="en-US" sz="2400" b="0" i="0" dirty="0">
              <a:solidFill>
                <a:srgbClr val="000000"/>
              </a:solidFill>
              <a:sym typeface="Wingdings" pitchFamily="2" charset="2"/>
            </a:endParaRPr>
          </a:p>
          <a:p>
            <a:pPr eaLnBrk="1" hangingPunct="1">
              <a:spcBef>
                <a:spcPct val="20000"/>
              </a:spcBef>
              <a:buFont typeface="Wingdings" pitchFamily="2" charset="2"/>
              <a:buNone/>
            </a:pPr>
            <a:r>
              <a:rPr lang="en-US" sz="2400" b="0" i="0" dirty="0">
                <a:solidFill>
                  <a:srgbClr val="000000"/>
                </a:solidFill>
              </a:rPr>
              <a:t>And then we derived the </a:t>
            </a:r>
            <a:r>
              <a:rPr lang="en-US" sz="2400" b="0" dirty="0">
                <a:solidFill>
                  <a:srgbClr val="000000"/>
                </a:solidFill>
              </a:rPr>
              <a:t>IRR</a:t>
            </a:r>
            <a:r>
              <a:rPr lang="en-US" sz="2400" b="0" i="0" dirty="0">
                <a:solidFill>
                  <a:srgbClr val="000000"/>
                </a:solidFill>
              </a:rPr>
              <a:t> implied by this ($3,463,000) value for the </a:t>
            </a:r>
            <a:r>
              <a:rPr lang="en-US" sz="2400" b="0" dirty="0">
                <a:solidFill>
                  <a:srgbClr val="000000"/>
                </a:solidFill>
              </a:rPr>
              <a:t>Land</a:t>
            </a:r>
            <a:r>
              <a:rPr lang="en-US" sz="2400" b="0" i="0" dirty="0">
                <a:solidFill>
                  <a:srgbClr val="000000"/>
                </a:solidFill>
              </a:rPr>
              <a:t> (16.59%):</a:t>
            </a:r>
          </a:p>
        </p:txBody>
      </p:sp>
      <p:graphicFrame>
        <p:nvGraphicFramePr>
          <p:cNvPr id="63493" name="Object 4"/>
          <p:cNvGraphicFramePr>
            <a:graphicFrameLocks noChangeAspect="1"/>
          </p:cNvGraphicFramePr>
          <p:nvPr/>
        </p:nvGraphicFramePr>
        <p:xfrm>
          <a:off x="914400" y="4876800"/>
          <a:ext cx="7543800" cy="1381125"/>
        </p:xfrm>
        <a:graphic>
          <a:graphicData uri="http://schemas.openxmlformats.org/presentationml/2006/ole">
            <p:oleObj spid="_x0000_s63493" name="Equation" r:id="rId3" imgW="4576144" imgH="837514"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4"/>
          </p:nvPr>
        </p:nvSpPr>
        <p:spPr/>
        <p:txBody>
          <a:bodyPr/>
          <a:lstStyle/>
          <a:p>
            <a:fld id="{F7D3BF70-E4D7-4C77-BB01-A6EF0C25D57D}" type="slidenum">
              <a:rPr lang="en-US" smtClean="0"/>
              <a:pPr/>
              <a:t>19</a:t>
            </a:fld>
            <a:endParaRPr lang="en-US" dirty="0"/>
          </a:p>
        </p:txBody>
      </p:sp>
      <p:sp>
        <p:nvSpPr>
          <p:cNvPr id="64515" name="Text Box 2"/>
          <p:cNvSpPr txBox="1">
            <a:spLocks noChangeArrowheads="1"/>
          </p:cNvSpPr>
          <p:nvPr/>
        </p:nvSpPr>
        <p:spPr bwMode="auto">
          <a:xfrm>
            <a:off x="457200" y="457200"/>
            <a:ext cx="8305800" cy="4791075"/>
          </a:xfrm>
          <a:prstGeom prst="rect">
            <a:avLst/>
          </a:prstGeom>
          <a:noFill/>
          <a:ln w="9525">
            <a:noFill/>
            <a:miter lim="800000"/>
            <a:headEnd/>
            <a:tailEnd/>
          </a:ln>
        </p:spPr>
        <p:txBody>
          <a:bodyPr>
            <a:spAutoFit/>
          </a:bodyPr>
          <a:lstStyle/>
          <a:p>
            <a:pPr eaLnBrk="1" hangingPunct="1">
              <a:spcBef>
                <a:spcPct val="50000"/>
              </a:spcBef>
            </a:pPr>
            <a:r>
              <a:rPr lang="en-US" sz="2800" b="0" i="0" dirty="0">
                <a:solidFill>
                  <a:srgbClr val="000000"/>
                </a:solidFill>
              </a:rPr>
              <a:t>We did not need to know the OCC of the development project investment in order to compute the NPV of that investment,</a:t>
            </a:r>
          </a:p>
          <a:p>
            <a:pPr eaLnBrk="1" hangingPunct="1">
              <a:spcBef>
                <a:spcPct val="50000"/>
              </a:spcBef>
            </a:pPr>
            <a:r>
              <a:rPr lang="en-US" sz="2800" b="0" i="0" dirty="0">
                <a:solidFill>
                  <a:srgbClr val="000000"/>
                </a:solidFill>
              </a:rPr>
              <a:t>or (therefore) to determine whether the investment made economic sense or not.</a:t>
            </a:r>
          </a:p>
          <a:p>
            <a:pPr eaLnBrk="1" hangingPunct="1">
              <a:spcBef>
                <a:spcPct val="50000"/>
              </a:spcBef>
            </a:pPr>
            <a:r>
              <a:rPr lang="en-US" sz="2800" b="0" i="0" dirty="0">
                <a:solidFill>
                  <a:srgbClr val="000000"/>
                </a:solidFill>
              </a:rPr>
              <a:t>We only needed to know the OCC of the project </a:t>
            </a:r>
            <a:r>
              <a:rPr lang="en-US" sz="2800" b="0" dirty="0">
                <a:solidFill>
                  <a:srgbClr val="000000"/>
                </a:solidFill>
              </a:rPr>
              <a:t>benefit</a:t>
            </a:r>
            <a:r>
              <a:rPr lang="en-US" sz="2800" b="0" i="0" dirty="0">
                <a:solidFill>
                  <a:srgbClr val="000000"/>
                </a:solidFill>
              </a:rPr>
              <a:t> (the </a:t>
            </a:r>
            <a:r>
              <a:rPr lang="en-US" sz="2800" b="0" dirty="0">
                <a:solidFill>
                  <a:srgbClr val="000000"/>
                </a:solidFill>
              </a:rPr>
              <a:t>E</a:t>
            </a:r>
            <a:r>
              <a:rPr lang="en-US" sz="2800" b="0" i="0" dirty="0">
                <a:solidFill>
                  <a:srgbClr val="000000"/>
                </a:solidFill>
              </a:rPr>
              <a:t>[</a:t>
            </a:r>
            <a:r>
              <a:rPr lang="en-US" sz="2800" b="0" dirty="0">
                <a:solidFill>
                  <a:srgbClr val="000000"/>
                </a:solidFill>
              </a:rPr>
              <a:t>r</a:t>
            </a:r>
            <a:r>
              <a:rPr lang="en-US" sz="2800" b="0" baseline="-25000" dirty="0">
                <a:solidFill>
                  <a:srgbClr val="000000"/>
                </a:solidFill>
              </a:rPr>
              <a:t>V</a:t>
            </a:r>
            <a:r>
              <a:rPr lang="en-US" sz="2800" b="0" i="0" dirty="0">
                <a:solidFill>
                  <a:srgbClr val="000000"/>
                </a:solidFill>
              </a:rPr>
              <a:t>] = 9.38%) and of the project </a:t>
            </a:r>
            <a:r>
              <a:rPr lang="en-US" sz="2800" b="0" dirty="0">
                <a:solidFill>
                  <a:srgbClr val="000000"/>
                </a:solidFill>
              </a:rPr>
              <a:t>cost</a:t>
            </a:r>
            <a:r>
              <a:rPr lang="en-US" sz="2800" b="0" i="0" dirty="0">
                <a:solidFill>
                  <a:srgbClr val="000000"/>
                </a:solidFill>
              </a:rPr>
              <a:t> (the </a:t>
            </a:r>
            <a:r>
              <a:rPr lang="en-US" sz="2800" b="0" dirty="0">
                <a:solidFill>
                  <a:srgbClr val="000000"/>
                </a:solidFill>
              </a:rPr>
              <a:t>E</a:t>
            </a:r>
            <a:r>
              <a:rPr lang="en-US" sz="2800" b="0" i="0" dirty="0">
                <a:solidFill>
                  <a:srgbClr val="000000"/>
                </a:solidFill>
              </a:rPr>
              <a:t>[</a:t>
            </a:r>
            <a:r>
              <a:rPr lang="en-US" sz="2800" b="0" dirty="0">
                <a:solidFill>
                  <a:srgbClr val="000000"/>
                </a:solidFill>
              </a:rPr>
              <a:t>r</a:t>
            </a:r>
            <a:r>
              <a:rPr lang="en-US" sz="2800" b="0" baseline="-25000" dirty="0">
                <a:solidFill>
                  <a:srgbClr val="000000"/>
                </a:solidFill>
              </a:rPr>
              <a:t>K</a:t>
            </a:r>
            <a:r>
              <a:rPr lang="en-US" sz="2800" b="0" i="0" dirty="0">
                <a:solidFill>
                  <a:srgbClr val="000000"/>
                </a:solidFill>
              </a:rPr>
              <a:t>] = 3.04%), together with the projected CFs of each of those:</a:t>
            </a:r>
          </a:p>
          <a:p>
            <a:pPr algn="ctr" eaLnBrk="1" hangingPunct="1"/>
            <a:r>
              <a:rPr lang="en-US" sz="2800" b="0" dirty="0">
                <a:solidFill>
                  <a:srgbClr val="000000"/>
                </a:solidFill>
              </a:rPr>
              <a:t>NPV</a:t>
            </a:r>
            <a:r>
              <a:rPr lang="en-US" sz="2800" b="0" i="0" dirty="0">
                <a:solidFill>
                  <a:srgbClr val="000000"/>
                </a:solidFill>
              </a:rPr>
              <a:t>[</a:t>
            </a:r>
            <a:r>
              <a:rPr lang="en-US" sz="2800" b="0" dirty="0">
                <a:solidFill>
                  <a:srgbClr val="000000"/>
                </a:solidFill>
              </a:rPr>
              <a:t>dvlpt</a:t>
            </a:r>
            <a:r>
              <a:rPr lang="en-US" sz="2800" b="0" i="0" dirty="0">
                <a:solidFill>
                  <a:srgbClr val="000000"/>
                </a:solidFill>
              </a:rPr>
              <a:t>]  =  </a:t>
            </a:r>
            <a:r>
              <a:rPr lang="en-US" sz="2800" b="0" dirty="0">
                <a:solidFill>
                  <a:srgbClr val="000000"/>
                </a:solidFill>
              </a:rPr>
              <a:t>PV</a:t>
            </a:r>
            <a:r>
              <a:rPr lang="en-US" sz="2800" b="0" i="0" dirty="0">
                <a:solidFill>
                  <a:srgbClr val="000000"/>
                </a:solidFill>
              </a:rPr>
              <a:t>[</a:t>
            </a:r>
            <a:r>
              <a:rPr lang="en-US" sz="2800" b="0" dirty="0">
                <a:solidFill>
                  <a:srgbClr val="000000"/>
                </a:solidFill>
              </a:rPr>
              <a:t>V</a:t>
            </a:r>
            <a:r>
              <a:rPr lang="en-US" sz="2800" b="0" i="0" dirty="0">
                <a:solidFill>
                  <a:srgbClr val="000000"/>
                </a:solidFill>
              </a:rPr>
              <a:t>] – </a:t>
            </a:r>
            <a:r>
              <a:rPr lang="en-US" sz="2800" b="0" dirty="0">
                <a:solidFill>
                  <a:srgbClr val="000000"/>
                </a:solidFill>
              </a:rPr>
              <a:t>PV</a:t>
            </a:r>
            <a:r>
              <a:rPr lang="en-US" sz="2800" b="0" i="0" dirty="0">
                <a:solidFill>
                  <a:srgbClr val="000000"/>
                </a:solidFill>
              </a:rPr>
              <a:t>[</a:t>
            </a:r>
            <a:r>
              <a:rPr lang="en-US" sz="2800" b="0" dirty="0">
                <a:solidFill>
                  <a:srgbClr val="000000"/>
                </a:solidFill>
              </a:rPr>
              <a:t>K</a:t>
            </a:r>
            <a:r>
              <a:rPr lang="en-US" sz="2800" b="0" i="0" dirty="0">
                <a:solidFill>
                  <a:srgbClr val="000000"/>
                </a:solidFill>
              </a:rPr>
              <a:t>] – </a:t>
            </a:r>
            <a:r>
              <a:rPr lang="en-US" sz="2800" b="0" dirty="0">
                <a:solidFill>
                  <a:srgbClr val="000000"/>
                </a:solidFill>
              </a:rPr>
              <a:t>Land</a:t>
            </a:r>
            <a:r>
              <a:rPr lang="en-US" sz="2800" b="0" i="0" dirty="0">
                <a:solidFill>
                  <a:srgbClr val="000000"/>
                </a:solidFill>
              </a:rPr>
              <a:t> .</a:t>
            </a:r>
            <a:endParaRPr lang="en-US" sz="2800" b="0" dirty="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D14D41F3-F063-4962-90D8-C97EA818F7C7}" type="slidenum">
              <a:rPr lang="en-US" smtClean="0"/>
              <a:pPr/>
              <a:t>2</a:t>
            </a:fld>
            <a:endParaRPr lang="en-US" dirty="0"/>
          </a:p>
        </p:txBody>
      </p:sp>
      <p:sp>
        <p:nvSpPr>
          <p:cNvPr id="41987" name="Text Box 2"/>
          <p:cNvSpPr txBox="1">
            <a:spLocks noChangeArrowheads="1"/>
          </p:cNvSpPr>
          <p:nvPr/>
        </p:nvSpPr>
        <p:spPr bwMode="auto">
          <a:xfrm>
            <a:off x="228600" y="457200"/>
            <a:ext cx="8610600" cy="4339650"/>
          </a:xfrm>
          <a:prstGeom prst="rect">
            <a:avLst/>
          </a:prstGeom>
          <a:noFill/>
          <a:ln w="9525">
            <a:noFill/>
            <a:miter lim="800000"/>
            <a:headEnd/>
            <a:tailEnd/>
          </a:ln>
        </p:spPr>
        <p:txBody>
          <a:bodyPr>
            <a:spAutoFit/>
          </a:bodyPr>
          <a:lstStyle/>
          <a:p>
            <a:pPr eaLnBrk="1" hangingPunct="1">
              <a:spcBef>
                <a:spcPct val="50000"/>
              </a:spcBef>
            </a:pPr>
            <a:r>
              <a:rPr lang="en-US" sz="1800" b="0" i="0" dirty="0">
                <a:solidFill>
                  <a:srgbClr val="000000"/>
                </a:solidFill>
                <a:latin typeface="Arial" charset="0"/>
              </a:rPr>
              <a:t>Three considerations are important and unique about applying the NPV rule to evaluating investment in development projects as compared to investments in stabilized operating properties:</a:t>
            </a:r>
          </a:p>
          <a:p>
            <a:pPr marL="800100" lvl="1" indent="-342900" eaLnBrk="1" hangingPunct="1">
              <a:spcBef>
                <a:spcPts val="2400"/>
              </a:spcBef>
              <a:buFontTx/>
              <a:buAutoNum type="arabicPeriod"/>
            </a:pPr>
            <a:r>
              <a:rPr lang="en-US" sz="1800" b="0" dirty="0">
                <a:solidFill>
                  <a:srgbClr val="000000"/>
                </a:solidFill>
                <a:latin typeface="Arial" charset="0"/>
              </a:rPr>
              <a:t>“Time-to-Build”:</a:t>
            </a:r>
            <a:r>
              <a:rPr lang="en-US" sz="1800" b="0" i="0" dirty="0">
                <a:solidFill>
                  <a:srgbClr val="000000"/>
                </a:solidFill>
                <a:latin typeface="Arial" charset="0"/>
              </a:rPr>
              <a:t> Investment cash outflow occurs </a:t>
            </a:r>
            <a:r>
              <a:rPr lang="en-US" sz="1800" b="0" dirty="0">
                <a:solidFill>
                  <a:srgbClr val="000000"/>
                </a:solidFill>
                <a:latin typeface="Arial" charset="0"/>
              </a:rPr>
              <a:t>over time</a:t>
            </a:r>
            <a:r>
              <a:rPr lang="en-US" sz="1800" b="0" i="0" dirty="0">
                <a:solidFill>
                  <a:srgbClr val="000000"/>
                </a:solidFill>
                <a:latin typeface="Arial" charset="0"/>
              </a:rPr>
              <a:t>, not all at once up front, due to the </a:t>
            </a:r>
            <a:r>
              <a:rPr lang="en-US" sz="1800" b="0" u="sng" dirty="0">
                <a:solidFill>
                  <a:srgbClr val="000000"/>
                </a:solidFill>
                <a:latin typeface="Arial" charset="0"/>
              </a:rPr>
              <a:t>construction phase</a:t>
            </a:r>
            <a:r>
              <a:rPr lang="en-US" sz="1800" b="0" i="0" dirty="0">
                <a:solidFill>
                  <a:srgbClr val="000000"/>
                </a:solidFill>
                <a:latin typeface="Arial" charset="0"/>
              </a:rPr>
              <a:t>. (</a:t>
            </a:r>
            <a:r>
              <a:rPr lang="en-US" sz="1800" b="0" i="0" dirty="0">
                <a:solidFill>
                  <a:srgbClr val="000000"/>
                </a:solidFill>
                <a:latin typeface="Arial" charset="0"/>
                <a:sym typeface="Wingdings" pitchFamily="2" charset="2"/>
              </a:rPr>
              <a:t> </a:t>
            </a:r>
            <a:r>
              <a:rPr lang="en-US" sz="1800" b="0" dirty="0">
                <a:solidFill>
                  <a:srgbClr val="000000"/>
                </a:solidFill>
                <a:latin typeface="Arial" charset="0"/>
                <a:sym typeface="Wingdings" pitchFamily="2" charset="2"/>
              </a:rPr>
              <a:t>Forward</a:t>
            </a:r>
            <a:r>
              <a:rPr lang="en-US" sz="1800" b="0" i="0" dirty="0">
                <a:solidFill>
                  <a:srgbClr val="000000"/>
                </a:solidFill>
                <a:latin typeface="Arial" charset="0"/>
                <a:sym typeface="Wingdings" pitchFamily="2" charset="2"/>
              </a:rPr>
              <a:t> purchase of asset</a:t>
            </a:r>
            <a:r>
              <a:rPr lang="en-US" sz="1800" b="0" i="0" dirty="0" smtClean="0">
                <a:solidFill>
                  <a:srgbClr val="000000"/>
                </a:solidFill>
                <a:latin typeface="Arial" charset="0"/>
                <a:sym typeface="Wingdings" pitchFamily="2" charset="2"/>
              </a:rPr>
              <a:t>)</a:t>
            </a:r>
            <a:endParaRPr lang="en-US" sz="1800" b="0" i="0" dirty="0">
              <a:solidFill>
                <a:srgbClr val="000000"/>
              </a:solidFill>
              <a:latin typeface="Arial" charset="0"/>
            </a:endParaRPr>
          </a:p>
          <a:p>
            <a:pPr marL="800100" lvl="1" indent="-342900" eaLnBrk="1" hangingPunct="1">
              <a:spcBef>
                <a:spcPts val="2400"/>
              </a:spcBef>
              <a:buFontTx/>
              <a:buAutoNum type="arabicPeriod"/>
            </a:pPr>
            <a:r>
              <a:rPr lang="en-US" sz="1800" b="0" dirty="0">
                <a:solidFill>
                  <a:srgbClr val="000000"/>
                </a:solidFill>
                <a:latin typeface="Arial" charset="0"/>
              </a:rPr>
              <a:t>Construction loans:</a:t>
            </a:r>
            <a:r>
              <a:rPr lang="en-US" sz="1800" b="0" i="0" dirty="0">
                <a:solidFill>
                  <a:srgbClr val="000000"/>
                </a:solidFill>
                <a:latin typeface="Arial" charset="0"/>
              </a:rPr>
              <a:t> Debt financing for the construction phase is </a:t>
            </a:r>
            <a:r>
              <a:rPr lang="en-US" sz="1800" b="0" dirty="0">
                <a:solidFill>
                  <a:srgbClr val="000000"/>
                </a:solidFill>
                <a:latin typeface="Arial" charset="0"/>
              </a:rPr>
              <a:t>almost universal</a:t>
            </a:r>
            <a:r>
              <a:rPr lang="en-US" sz="1800" b="0" i="0" dirty="0">
                <a:solidFill>
                  <a:srgbClr val="000000"/>
                </a:solidFill>
                <a:latin typeface="Arial" charset="0"/>
              </a:rPr>
              <a:t> (even when the project will ultimately be financed entirely by equity</a:t>
            </a:r>
            <a:r>
              <a:rPr lang="en-US" sz="1800" b="0" i="0" dirty="0" smtClean="0">
                <a:solidFill>
                  <a:srgbClr val="000000"/>
                </a:solidFill>
                <a:latin typeface="Arial" charset="0"/>
              </a:rPr>
              <a:t>).</a:t>
            </a:r>
            <a:endParaRPr lang="en-US" sz="1800" b="0" i="0" dirty="0">
              <a:solidFill>
                <a:srgbClr val="000000"/>
              </a:solidFill>
              <a:latin typeface="Arial" charset="0"/>
            </a:endParaRPr>
          </a:p>
          <a:p>
            <a:pPr marL="800100" lvl="1" indent="-342900" eaLnBrk="1" hangingPunct="1">
              <a:spcBef>
                <a:spcPts val="2400"/>
              </a:spcBef>
              <a:buFontTx/>
              <a:buAutoNum type="arabicPeriod"/>
            </a:pPr>
            <a:r>
              <a:rPr lang="en-US" sz="1800" b="0" dirty="0">
                <a:solidFill>
                  <a:srgbClr val="000000"/>
                </a:solidFill>
                <a:latin typeface="Arial" charset="0"/>
              </a:rPr>
              <a:t>Phased risk regimes:</a:t>
            </a:r>
            <a:r>
              <a:rPr lang="en-US" sz="1800" b="0" i="0" dirty="0">
                <a:solidFill>
                  <a:srgbClr val="000000"/>
                </a:solidFill>
                <a:latin typeface="Arial" charset="0"/>
              </a:rPr>
              <a:t> Investment risk is very different (greater) between the construction phase (the </a:t>
            </a:r>
            <a:r>
              <a:rPr lang="en-US" sz="1800" b="0" dirty="0">
                <a:solidFill>
                  <a:srgbClr val="000000"/>
                </a:solidFill>
                <a:latin typeface="Arial" charset="0"/>
              </a:rPr>
              <a:t>development investment</a:t>
            </a:r>
            <a:r>
              <a:rPr lang="en-US" sz="1800" b="0" i="0" dirty="0">
                <a:solidFill>
                  <a:srgbClr val="000000"/>
                </a:solidFill>
                <a:latin typeface="Arial" charset="0"/>
              </a:rPr>
              <a:t> per se) and the stabilized operational phase. (Sometimes an intermediate phase, </a:t>
            </a:r>
            <a:r>
              <a:rPr lang="en-US" sz="1800" b="0" dirty="0">
                <a:solidFill>
                  <a:srgbClr val="000000"/>
                </a:solidFill>
                <a:latin typeface="Arial" charset="0"/>
              </a:rPr>
              <a:t>“</a:t>
            </a:r>
            <a:r>
              <a:rPr lang="en-US" sz="1800" b="0" dirty="0" smtClean="0">
                <a:solidFill>
                  <a:srgbClr val="000000"/>
                </a:solidFill>
                <a:latin typeface="Arial" charset="0"/>
              </a:rPr>
              <a:t>lease-up,”</a:t>
            </a:r>
            <a:r>
              <a:rPr lang="en-US" sz="1800" b="0" i="0" dirty="0" smtClean="0">
                <a:solidFill>
                  <a:srgbClr val="000000"/>
                </a:solidFill>
                <a:latin typeface="Arial" charset="0"/>
              </a:rPr>
              <a:t> </a:t>
            </a:r>
            <a:r>
              <a:rPr lang="en-US" sz="1800" b="0" i="0" dirty="0">
                <a:solidFill>
                  <a:srgbClr val="000000"/>
                </a:solidFill>
                <a:latin typeface="Arial" charset="0"/>
              </a:rPr>
              <a:t>is also distinguishable.)</a:t>
            </a:r>
          </a:p>
        </p:txBody>
      </p:sp>
      <p:sp>
        <p:nvSpPr>
          <p:cNvPr id="41988" name="Text Box 3"/>
          <p:cNvSpPr txBox="1">
            <a:spLocks noChangeArrowheads="1"/>
          </p:cNvSpPr>
          <p:nvPr/>
        </p:nvSpPr>
        <p:spPr bwMode="auto">
          <a:xfrm>
            <a:off x="304800" y="5334000"/>
            <a:ext cx="8458200" cy="641350"/>
          </a:xfrm>
          <a:prstGeom prst="rect">
            <a:avLst/>
          </a:prstGeom>
          <a:noFill/>
          <a:ln w="9525">
            <a:noFill/>
            <a:miter lim="800000"/>
            <a:headEnd/>
            <a:tailEnd/>
          </a:ln>
        </p:spPr>
        <p:txBody>
          <a:bodyPr>
            <a:spAutoFit/>
          </a:bodyPr>
          <a:lstStyle/>
          <a:p>
            <a:pPr eaLnBrk="1" hangingPunct="1">
              <a:spcBef>
                <a:spcPct val="50000"/>
              </a:spcBef>
            </a:pPr>
            <a:r>
              <a:rPr lang="en-US" sz="1800" b="0" i="0" dirty="0">
                <a:solidFill>
                  <a:srgbClr val="000000"/>
                </a:solidFill>
                <a:latin typeface="Arial" charset="0"/>
              </a:rPr>
              <a:t>We need to account for these differences in the methodology of how we </a:t>
            </a:r>
            <a:r>
              <a:rPr lang="en-US" sz="1800" b="0" dirty="0">
                <a:solidFill>
                  <a:srgbClr val="000000"/>
                </a:solidFill>
                <a:latin typeface="Arial" charset="0"/>
              </a:rPr>
              <a:t>apply</a:t>
            </a:r>
            <a:r>
              <a:rPr lang="en-US" sz="1800" b="0" i="0" dirty="0">
                <a:solidFill>
                  <a:srgbClr val="000000"/>
                </a:solidFill>
                <a:latin typeface="Arial" charset="0"/>
              </a:rPr>
              <a:t> the NPV Rule to development investments. . .</a:t>
            </a:r>
          </a:p>
        </p:txBody>
      </p:sp>
      <p:sp>
        <p:nvSpPr>
          <p:cNvPr id="41989" name="Text Box 4"/>
          <p:cNvSpPr txBox="1">
            <a:spLocks noChangeArrowheads="1"/>
          </p:cNvSpPr>
          <p:nvPr/>
        </p:nvSpPr>
        <p:spPr bwMode="auto">
          <a:xfrm>
            <a:off x="0" y="0"/>
            <a:ext cx="8763000" cy="400050"/>
          </a:xfrm>
          <a:prstGeom prst="rect">
            <a:avLst/>
          </a:prstGeom>
          <a:noFill/>
          <a:ln w="9525">
            <a:noFill/>
            <a:miter lim="800000"/>
            <a:headEnd/>
            <a:tailEnd/>
          </a:ln>
        </p:spPr>
        <p:txBody>
          <a:bodyPr>
            <a:spAutoFit/>
          </a:bodyPr>
          <a:lstStyle/>
          <a:p>
            <a:pPr eaLnBrk="1" hangingPunct="1">
              <a:spcBef>
                <a:spcPct val="50000"/>
              </a:spcBef>
            </a:pPr>
            <a:r>
              <a:rPr lang="en-US" i="0" dirty="0">
                <a:solidFill>
                  <a:srgbClr val="000000"/>
                </a:solidFill>
                <a:latin typeface="Arial" charset="0"/>
              </a:rPr>
              <a:t>29.1: The Basic Idea: Applying NPV to R.E. Development Projects…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1F3DC64F-89CC-425B-AEFD-EE9601220D67}" type="slidenum">
              <a:rPr lang="en-US" smtClean="0"/>
              <a:pPr/>
              <a:t>20</a:t>
            </a:fld>
            <a:endParaRPr lang="en-US" dirty="0"/>
          </a:p>
        </p:txBody>
      </p:sp>
      <p:sp>
        <p:nvSpPr>
          <p:cNvPr id="65539" name="Text Box 2"/>
          <p:cNvSpPr txBox="1">
            <a:spLocks noChangeArrowheads="1"/>
          </p:cNvSpPr>
          <p:nvPr/>
        </p:nvSpPr>
        <p:spPr bwMode="auto">
          <a:xfrm>
            <a:off x="457200" y="152400"/>
            <a:ext cx="8229600" cy="212407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Nevertheless, we still found it useful to compute the OCC of the development project itself (the </a:t>
            </a:r>
            <a:r>
              <a:rPr lang="en-US" sz="2400" b="0" dirty="0">
                <a:solidFill>
                  <a:srgbClr val="000000"/>
                </a:solidFill>
              </a:rPr>
              <a:t>16.59%</a:t>
            </a:r>
            <a:r>
              <a:rPr lang="en-US" sz="2400" b="0" i="0" dirty="0">
                <a:solidFill>
                  <a:srgbClr val="000000"/>
                </a:solidFill>
              </a:rPr>
              <a:t>).</a:t>
            </a:r>
          </a:p>
          <a:p>
            <a:pPr eaLnBrk="1" hangingPunct="1">
              <a:spcBef>
                <a:spcPct val="50000"/>
              </a:spcBef>
            </a:pPr>
            <a:r>
              <a:rPr lang="en-US" sz="2400" b="0" i="0" dirty="0">
                <a:solidFill>
                  <a:srgbClr val="000000"/>
                </a:solidFill>
              </a:rPr>
              <a:t>e.g., we used it to quantify the relative investment risk in the development investment vs a stabilized property investment (</a:t>
            </a:r>
            <a:r>
              <a:rPr lang="en-US" sz="2400" b="0" dirty="0">
                <a:solidFill>
                  <a:srgbClr val="000000"/>
                </a:solidFill>
              </a:rPr>
              <a:t>2.14 times, based on: (</a:t>
            </a:r>
            <a:r>
              <a:rPr lang="en-US" sz="2400" b="0" dirty="0" smtClean="0">
                <a:solidFill>
                  <a:srgbClr val="000000"/>
                </a:solidFill>
              </a:rPr>
              <a:t>16.59−3.03</a:t>
            </a:r>
            <a:r>
              <a:rPr lang="en-US" sz="2400" b="0" dirty="0">
                <a:solidFill>
                  <a:srgbClr val="000000"/>
                </a:solidFill>
              </a:rPr>
              <a:t>)/(</a:t>
            </a:r>
            <a:r>
              <a:rPr lang="en-US" sz="2400" b="0" dirty="0" smtClean="0">
                <a:solidFill>
                  <a:srgbClr val="000000"/>
                </a:solidFill>
              </a:rPr>
              <a:t>9.38−3.03</a:t>
            </a:r>
            <a:r>
              <a:rPr lang="en-US" sz="2400" b="0" dirty="0">
                <a:solidFill>
                  <a:srgbClr val="000000"/>
                </a:solidFill>
              </a:rPr>
              <a:t>)=2.14 </a:t>
            </a:r>
            <a:r>
              <a:rPr lang="en-US" sz="2400" b="0" i="0" dirty="0">
                <a:solidFill>
                  <a:srgbClr val="000000"/>
                </a:solidFill>
              </a:rPr>
              <a:t>).</a:t>
            </a:r>
          </a:p>
        </p:txBody>
      </p:sp>
      <p:sp>
        <p:nvSpPr>
          <p:cNvPr id="65540" name="Text Box 3"/>
          <p:cNvSpPr txBox="1">
            <a:spLocks noChangeArrowheads="1"/>
          </p:cNvSpPr>
          <p:nvPr/>
        </p:nvSpPr>
        <p:spPr bwMode="auto">
          <a:xfrm>
            <a:off x="457200" y="2438400"/>
            <a:ext cx="8229600" cy="82232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But here we face a problem of consistency in concept or practice, regarding how we quantify the development project OCC . . .</a:t>
            </a:r>
          </a:p>
        </p:txBody>
      </p:sp>
      <p:sp>
        <p:nvSpPr>
          <p:cNvPr id="65541" name="Text Box 4"/>
          <p:cNvSpPr txBox="1">
            <a:spLocks noChangeArrowheads="1"/>
          </p:cNvSpPr>
          <p:nvPr/>
        </p:nvSpPr>
        <p:spPr bwMode="auto">
          <a:xfrm>
            <a:off x="457200" y="3505200"/>
            <a:ext cx="8153400" cy="1187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specific numerical value of the development phase OCC depends on the particular cash flow and value realization timing assumptions employed in the IRR computation.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8E26EBBB-10EE-4EC0-9A69-69501A96841A}" type="slidenum">
              <a:rPr lang="en-US" smtClean="0"/>
              <a:pPr/>
              <a:t>21</a:t>
            </a:fld>
            <a:endParaRPr lang="en-US" dirty="0"/>
          </a:p>
        </p:txBody>
      </p:sp>
      <p:sp>
        <p:nvSpPr>
          <p:cNvPr id="66563" name="Text Box 2"/>
          <p:cNvSpPr txBox="1">
            <a:spLocks noChangeArrowheads="1"/>
          </p:cNvSpPr>
          <p:nvPr/>
        </p:nvSpPr>
        <p:spPr bwMode="auto">
          <a:xfrm>
            <a:off x="457200" y="304800"/>
            <a:ext cx="8153400" cy="26479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Suppose,</a:t>
            </a:r>
          </a:p>
          <a:p>
            <a:pPr eaLnBrk="1" hangingPunct="1">
              <a:spcBef>
                <a:spcPct val="50000"/>
              </a:spcBef>
            </a:pPr>
            <a:r>
              <a:rPr lang="en-US" sz="2400" b="0" i="0" dirty="0">
                <a:solidFill>
                  <a:srgbClr val="000000"/>
                </a:solidFill>
              </a:rPr>
              <a:t>instead of assuming that each of Futurespace’s two buildings’ values would be realized upon the completion of each building (in months 6 &amp; 12), as we did in computing the 16.59% IRR, </a:t>
            </a:r>
          </a:p>
          <a:p>
            <a:pPr eaLnBrk="1" hangingPunct="1">
              <a:spcBef>
                <a:spcPct val="50000"/>
              </a:spcBef>
            </a:pPr>
            <a:r>
              <a:rPr lang="en-US" sz="2400" b="0" i="0" dirty="0">
                <a:solidFill>
                  <a:srgbClr val="000000"/>
                </a:solidFill>
              </a:rPr>
              <a:t>we assume that we hold the entire project until its complete realization in month 12:</a:t>
            </a:r>
          </a:p>
        </p:txBody>
      </p:sp>
      <p:graphicFrame>
        <p:nvGraphicFramePr>
          <p:cNvPr id="66564" name="Object 3"/>
          <p:cNvGraphicFramePr>
            <a:graphicFrameLocks noChangeAspect="1"/>
          </p:cNvGraphicFramePr>
          <p:nvPr/>
        </p:nvGraphicFramePr>
        <p:xfrm>
          <a:off x="228600" y="3048000"/>
          <a:ext cx="8686800" cy="1071563"/>
        </p:xfrm>
        <a:graphic>
          <a:graphicData uri="http://schemas.openxmlformats.org/presentationml/2006/ole">
            <p:oleObj spid="_x0000_s66564" name="Equation" r:id="rId3" imgW="4693259" imgH="578738" progId="Equation.3">
              <p:embed/>
            </p:oleObj>
          </a:graphicData>
        </a:graphic>
      </p:graphicFrame>
      <p:sp>
        <p:nvSpPr>
          <p:cNvPr id="66565" name="Text Box 4"/>
          <p:cNvSpPr txBox="1">
            <a:spLocks noChangeArrowheads="1"/>
          </p:cNvSpPr>
          <p:nvPr/>
        </p:nvSpPr>
        <p:spPr bwMode="auto">
          <a:xfrm>
            <a:off x="533400" y="4267200"/>
            <a:ext cx="8153400" cy="1370013"/>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Now it looks like the IRR (and hence the OCC) of this </a:t>
            </a:r>
            <a:r>
              <a:rPr lang="en-US" sz="2400" b="0" u="sng" dirty="0">
                <a:solidFill>
                  <a:srgbClr val="000000"/>
                </a:solidFill>
              </a:rPr>
              <a:t>same</a:t>
            </a:r>
            <a:r>
              <a:rPr lang="en-US" sz="2400" b="0" i="0" dirty="0">
                <a:solidFill>
                  <a:srgbClr val="000000"/>
                </a:solidFill>
              </a:rPr>
              <a:t> development project is </a:t>
            </a:r>
            <a:r>
              <a:rPr lang="en-US" sz="2400" b="0" dirty="0">
                <a:solidFill>
                  <a:srgbClr val="000000"/>
                </a:solidFill>
              </a:rPr>
              <a:t>13.58%</a:t>
            </a:r>
            <a:r>
              <a:rPr lang="en-US" sz="2400" b="0" i="0" dirty="0">
                <a:solidFill>
                  <a:srgbClr val="000000"/>
                </a:solidFill>
              </a:rPr>
              <a:t>, instead of </a:t>
            </a:r>
            <a:r>
              <a:rPr lang="en-US" sz="2400" b="0" dirty="0">
                <a:solidFill>
                  <a:srgbClr val="000000"/>
                </a:solidFill>
              </a:rPr>
              <a:t>16.59%</a:t>
            </a:r>
            <a:r>
              <a:rPr lang="en-US" sz="2400" b="0" i="0" dirty="0">
                <a:solidFill>
                  <a:srgbClr val="000000"/>
                </a:solidFill>
              </a:rPr>
              <a:t>.</a:t>
            </a:r>
          </a:p>
          <a:p>
            <a:pPr eaLnBrk="1" hangingPunct="1">
              <a:spcBef>
                <a:spcPct val="50000"/>
              </a:spcBef>
            </a:pPr>
            <a:r>
              <a:rPr lang="en-US" sz="2400" b="0" i="0" dirty="0">
                <a:solidFill>
                  <a:srgbClr val="000000"/>
                </a:solidFill>
              </a:rPr>
              <a:t>Which is the real (true) Futurespace OCC?...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4"/>
          </p:nvPr>
        </p:nvSpPr>
        <p:spPr/>
        <p:txBody>
          <a:bodyPr/>
          <a:lstStyle/>
          <a:p>
            <a:fld id="{E4BDC769-B3CE-4C5B-B5D4-5097A18FCD21}" type="slidenum">
              <a:rPr lang="en-US" smtClean="0"/>
              <a:pPr/>
              <a:t>22</a:t>
            </a:fld>
            <a:endParaRPr lang="en-US" dirty="0"/>
          </a:p>
        </p:txBody>
      </p:sp>
      <p:sp>
        <p:nvSpPr>
          <p:cNvPr id="67587" name="Text Box 2"/>
          <p:cNvSpPr txBox="1">
            <a:spLocks noChangeArrowheads="1"/>
          </p:cNvSpPr>
          <p:nvPr/>
        </p:nvSpPr>
        <p:spPr bwMode="auto">
          <a:xfrm>
            <a:off x="457200" y="152400"/>
            <a:ext cx="8153400" cy="637222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Answer:</a:t>
            </a:r>
          </a:p>
          <a:p>
            <a:pPr eaLnBrk="1" hangingPunct="1">
              <a:spcBef>
                <a:spcPct val="10000"/>
              </a:spcBef>
            </a:pPr>
            <a:r>
              <a:rPr lang="en-US" sz="2400" b="0" i="0" dirty="0">
                <a:solidFill>
                  <a:srgbClr val="000000"/>
                </a:solidFill>
              </a:rPr>
              <a:t>They can </a:t>
            </a:r>
            <a:r>
              <a:rPr lang="en-US" sz="2400" b="0" u="sng" dirty="0">
                <a:solidFill>
                  <a:srgbClr val="000000"/>
                </a:solidFill>
              </a:rPr>
              <a:t>both</a:t>
            </a:r>
            <a:r>
              <a:rPr lang="en-US" sz="2400" b="0" i="0" dirty="0">
                <a:solidFill>
                  <a:srgbClr val="000000"/>
                </a:solidFill>
              </a:rPr>
              <a:t> be true!</a:t>
            </a:r>
          </a:p>
          <a:p>
            <a:pPr eaLnBrk="1" hangingPunct="1">
              <a:spcBef>
                <a:spcPct val="10000"/>
              </a:spcBef>
            </a:pPr>
            <a:r>
              <a:rPr lang="en-US" sz="2400" b="0" i="0" dirty="0">
                <a:solidFill>
                  <a:srgbClr val="000000"/>
                </a:solidFill>
              </a:rPr>
              <a:t>(So long as they both represent realistic, feasible plans for disposition of the project.)</a:t>
            </a:r>
          </a:p>
          <a:p>
            <a:pPr eaLnBrk="1" hangingPunct="1">
              <a:spcBef>
                <a:spcPct val="50000"/>
              </a:spcBef>
            </a:pPr>
            <a:r>
              <a:rPr lang="en-US" sz="2400" b="0" i="0" dirty="0">
                <a:solidFill>
                  <a:srgbClr val="000000"/>
                </a:solidFill>
              </a:rPr>
              <a:t>But this is not a very satisfying or practical answer for purposes where we need some </a:t>
            </a:r>
            <a:r>
              <a:rPr lang="en-US" sz="2400" b="0" dirty="0">
                <a:solidFill>
                  <a:srgbClr val="000000"/>
                </a:solidFill>
              </a:rPr>
              <a:t>consistency</a:t>
            </a:r>
            <a:r>
              <a:rPr lang="en-US" sz="2400" b="0" i="0" dirty="0">
                <a:solidFill>
                  <a:srgbClr val="000000"/>
                </a:solidFill>
              </a:rPr>
              <a:t> in quantifying development project investment OCC, for example,</a:t>
            </a:r>
          </a:p>
          <a:p>
            <a:pPr eaLnBrk="1" hangingPunct="1">
              <a:spcBef>
                <a:spcPct val="50000"/>
              </a:spcBef>
            </a:pPr>
            <a:r>
              <a:rPr lang="en-US" sz="2400" b="0" i="0" dirty="0">
                <a:solidFill>
                  <a:srgbClr val="000000"/>
                </a:solidFill>
              </a:rPr>
              <a:t>For comparisons across different types of projects (e.g., for strategic planning purposes).</a:t>
            </a:r>
          </a:p>
          <a:p>
            <a:pPr eaLnBrk="1" hangingPunct="1">
              <a:spcBef>
                <a:spcPct val="50000"/>
              </a:spcBef>
            </a:pPr>
            <a:r>
              <a:rPr lang="en-US" sz="2400" b="0" i="0" dirty="0">
                <a:solidFill>
                  <a:srgbClr val="000000"/>
                </a:solidFill>
              </a:rPr>
              <a:t>Also, this approach ignores the </a:t>
            </a:r>
            <a:r>
              <a:rPr lang="en-US" sz="2400" b="0" u="sng" dirty="0">
                <a:solidFill>
                  <a:srgbClr val="000000"/>
                </a:solidFill>
              </a:rPr>
              <a:t>ubiquity of use of construction loans</a:t>
            </a:r>
            <a:r>
              <a:rPr lang="en-US" sz="2400" b="0" i="0" dirty="0">
                <a:solidFill>
                  <a:srgbClr val="000000"/>
                </a:solidFill>
              </a:rPr>
              <a:t> to finance the construction costs of development projects (even by deep-pocket institutions, such as pension funds).</a:t>
            </a:r>
          </a:p>
          <a:p>
            <a:pPr eaLnBrk="1" hangingPunct="1">
              <a:spcBef>
                <a:spcPct val="50000"/>
              </a:spcBef>
            </a:pPr>
            <a:r>
              <a:rPr lang="en-US" sz="2400" b="0" i="0" dirty="0">
                <a:solidFill>
                  <a:srgbClr val="000000"/>
                </a:solidFill>
              </a:rPr>
              <a:t>The use of a construction loan pushes all of the construction cost cash outflows (from the developer/borrower’s perspective) to the end of the construction phase (“time </a:t>
            </a:r>
            <a:r>
              <a:rPr lang="en-US" sz="2400" b="0" dirty="0">
                <a:solidFill>
                  <a:srgbClr val="000000"/>
                </a:solidFill>
              </a:rPr>
              <a:t>T”</a:t>
            </a:r>
            <a:r>
              <a:rPr lang="en-US" sz="2400" b="0" i="0" dirty="0">
                <a:solidFill>
                  <a:srgbClr val="000000"/>
                </a:solidFill>
              </a:rPr>
              <a:t>). .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3"/>
          </p:nvPr>
        </p:nvSpPr>
        <p:spPr/>
        <p:txBody>
          <a:bodyPr/>
          <a:lstStyle/>
          <a:p>
            <a:r>
              <a:rPr lang="en-US" dirty="0" smtClean="0"/>
              <a:t>© 2014 OnCourse Learning. All Rights Reserved.</a:t>
            </a:r>
            <a:endParaRPr lang="en-US" dirty="0"/>
          </a:p>
        </p:txBody>
      </p:sp>
      <p:sp>
        <p:nvSpPr>
          <p:cNvPr id="5" name="Slide Number Placeholder 3"/>
          <p:cNvSpPr>
            <a:spLocks noGrp="1"/>
          </p:cNvSpPr>
          <p:nvPr>
            <p:ph type="sldNum" sz="quarter" idx="4"/>
          </p:nvPr>
        </p:nvSpPr>
        <p:spPr/>
        <p:txBody>
          <a:bodyPr/>
          <a:lstStyle/>
          <a:p>
            <a:fld id="{AED49AD0-8528-469F-B6DB-A85CB169CFC2}" type="slidenum">
              <a:rPr lang="en-US" smtClean="0"/>
              <a:pPr/>
              <a:t>23</a:t>
            </a:fld>
            <a:endParaRPr lang="en-US" dirty="0"/>
          </a:p>
        </p:txBody>
      </p:sp>
      <p:sp>
        <p:nvSpPr>
          <p:cNvPr id="68611" name="Text Box 2"/>
          <p:cNvSpPr txBox="1">
            <a:spLocks noChangeArrowheads="1"/>
          </p:cNvSpPr>
          <p:nvPr/>
        </p:nvSpPr>
        <p:spPr bwMode="auto">
          <a:xfrm>
            <a:off x="457200" y="152400"/>
            <a:ext cx="8153400" cy="457200"/>
          </a:xfrm>
          <a:prstGeom prst="rect">
            <a:avLst/>
          </a:prstGeom>
          <a:noFill/>
          <a:ln w="9525">
            <a:noFill/>
            <a:miter lim="800000"/>
            <a:headEnd/>
            <a:tailEnd/>
          </a:ln>
        </p:spPr>
        <p:txBody>
          <a:bodyPr>
            <a:spAutoFit/>
          </a:bodyPr>
          <a:lstStyle/>
          <a:p>
            <a:pPr algn="ctr" eaLnBrk="1" hangingPunct="1">
              <a:spcBef>
                <a:spcPct val="50000"/>
              </a:spcBef>
            </a:pPr>
            <a:r>
              <a:rPr lang="en-US" sz="2400" b="0" i="0" dirty="0">
                <a:solidFill>
                  <a:srgbClr val="000000"/>
                </a:solidFill>
              </a:rPr>
              <a:t>The </a:t>
            </a:r>
            <a:r>
              <a:rPr lang="en-US" sz="2400" b="0" dirty="0">
                <a:solidFill>
                  <a:srgbClr val="000000"/>
                </a:solidFill>
              </a:rPr>
              <a:t>“Canonical Form”</a:t>
            </a:r>
            <a:r>
              <a:rPr lang="en-US" sz="2400" b="0" i="0" dirty="0">
                <a:solidFill>
                  <a:srgbClr val="000000"/>
                </a:solidFill>
              </a:rPr>
              <a:t> of the Development Project OCC:</a:t>
            </a:r>
          </a:p>
        </p:txBody>
      </p:sp>
      <p:sp>
        <p:nvSpPr>
          <p:cNvPr id="68612" name="Text Box 3"/>
          <p:cNvSpPr txBox="1">
            <a:spLocks noChangeArrowheads="1"/>
          </p:cNvSpPr>
          <p:nvPr/>
        </p:nvSpPr>
        <p:spPr bwMode="auto">
          <a:xfrm>
            <a:off x="457200" y="685800"/>
            <a:ext cx="8153400" cy="5632311"/>
          </a:xfrm>
          <a:prstGeom prst="rect">
            <a:avLst/>
          </a:prstGeom>
          <a:noFill/>
          <a:ln w="9525">
            <a:noFill/>
            <a:miter lim="800000"/>
            <a:headEnd/>
            <a:tailEnd/>
          </a:ln>
        </p:spPr>
        <p:txBody>
          <a:bodyPr>
            <a:spAutoFit/>
          </a:bodyPr>
          <a:lstStyle/>
          <a:p>
            <a:pPr eaLnBrk="1" hangingPunct="1">
              <a:spcBef>
                <a:spcPct val="25000"/>
              </a:spcBef>
            </a:pPr>
            <a:r>
              <a:rPr lang="en-US" sz="2400" b="0" i="0" dirty="0">
                <a:solidFill>
                  <a:srgbClr val="000000"/>
                </a:solidFill>
              </a:rPr>
              <a:t>The idea is to use the ubiquity of the construction loan (in its classical form, with interest accrued until the end), to develop a simplified “stylized” representation of development project cash flows as occurring at two and only two points in time:</a:t>
            </a:r>
          </a:p>
          <a:p>
            <a:pPr algn="ctr" eaLnBrk="1" hangingPunct="1">
              <a:spcBef>
                <a:spcPct val="25000"/>
              </a:spcBef>
            </a:pPr>
            <a:r>
              <a:rPr lang="en-US" sz="2400" b="0" i="0" dirty="0">
                <a:solidFill>
                  <a:srgbClr val="000000"/>
                </a:solidFill>
              </a:rPr>
              <a:t>Time “</a:t>
            </a:r>
            <a:r>
              <a:rPr lang="en-US" sz="2400" b="0" i="0" dirty="0" smtClean="0">
                <a:solidFill>
                  <a:srgbClr val="000000"/>
                </a:solidFill>
              </a:rPr>
              <a:t>zero,” </a:t>
            </a:r>
            <a:r>
              <a:rPr lang="en-US" sz="2400" b="0" i="0" dirty="0">
                <a:solidFill>
                  <a:srgbClr val="000000"/>
                </a:solidFill>
              </a:rPr>
              <a:t>and Time </a:t>
            </a:r>
            <a:r>
              <a:rPr lang="en-US" sz="2400" b="0" dirty="0">
                <a:solidFill>
                  <a:srgbClr val="000000"/>
                </a:solidFill>
              </a:rPr>
              <a:t>“T”</a:t>
            </a:r>
            <a:endParaRPr lang="en-US" sz="2400" b="0" i="0" dirty="0">
              <a:solidFill>
                <a:srgbClr val="000000"/>
              </a:solidFill>
            </a:endParaRPr>
          </a:p>
          <a:p>
            <a:pPr marL="225425" indent="-225425" eaLnBrk="1" hangingPunct="1">
              <a:spcBef>
                <a:spcPct val="25000"/>
              </a:spcBef>
              <a:buFontTx/>
              <a:buChar char="•"/>
            </a:pPr>
            <a:r>
              <a:rPr lang="en-US" sz="2400" b="0" dirty="0" smtClean="0">
                <a:solidFill>
                  <a:srgbClr val="000000"/>
                </a:solidFill>
              </a:rPr>
              <a:t>Time </a:t>
            </a:r>
            <a:r>
              <a:rPr lang="en-US" sz="2400" b="0" dirty="0">
                <a:solidFill>
                  <a:srgbClr val="000000"/>
                </a:solidFill>
              </a:rPr>
              <a:t>0</a:t>
            </a:r>
            <a:r>
              <a:rPr lang="en-US" sz="2400" b="0" i="0" dirty="0">
                <a:solidFill>
                  <a:srgbClr val="000000"/>
                </a:solidFill>
              </a:rPr>
              <a:t> = The moment when the </a:t>
            </a:r>
            <a:r>
              <a:rPr lang="en-US" sz="2400" b="0" dirty="0">
                <a:solidFill>
                  <a:srgbClr val="000000"/>
                </a:solidFill>
              </a:rPr>
              <a:t>irreversible</a:t>
            </a:r>
            <a:r>
              <a:rPr lang="en-US" sz="2400" b="0" i="0" dirty="0">
                <a:solidFill>
                  <a:srgbClr val="000000"/>
                </a:solidFill>
              </a:rPr>
              <a:t> decision to commit to development (construction) is made (opportunity cost of the land is incurred);</a:t>
            </a:r>
          </a:p>
          <a:p>
            <a:pPr marL="225425" indent="-225425" eaLnBrk="1" hangingPunct="1">
              <a:spcBef>
                <a:spcPct val="25000"/>
              </a:spcBef>
              <a:buFontTx/>
              <a:buChar char="•"/>
            </a:pPr>
            <a:r>
              <a:rPr lang="en-US" sz="2400" b="0" dirty="0" smtClean="0">
                <a:solidFill>
                  <a:srgbClr val="000000"/>
                </a:solidFill>
              </a:rPr>
              <a:t>Time </a:t>
            </a:r>
            <a:r>
              <a:rPr lang="en-US" sz="2400" b="0" dirty="0">
                <a:solidFill>
                  <a:srgbClr val="000000"/>
                </a:solidFill>
              </a:rPr>
              <a:t>T</a:t>
            </a:r>
            <a:r>
              <a:rPr lang="en-US" sz="2400" b="0" i="0" dirty="0">
                <a:solidFill>
                  <a:srgbClr val="000000"/>
                </a:solidFill>
              </a:rPr>
              <a:t> = The time when the construction phase is completed (and/or when lease-up is projected to be completed), resulting in a stabilized asset.</a:t>
            </a:r>
          </a:p>
          <a:p>
            <a:pPr eaLnBrk="1" hangingPunct="1">
              <a:spcBef>
                <a:spcPct val="25000"/>
              </a:spcBef>
            </a:pPr>
            <a:r>
              <a:rPr lang="en-US" sz="2400" b="0" i="0" dirty="0">
                <a:solidFill>
                  <a:srgbClr val="000000"/>
                </a:solidFill>
              </a:rPr>
              <a:t>And then compute the standardized (</a:t>
            </a:r>
            <a:r>
              <a:rPr lang="en-US" sz="2400" b="0" dirty="0">
                <a:solidFill>
                  <a:srgbClr val="000000"/>
                </a:solidFill>
              </a:rPr>
              <a:t>“canonical”</a:t>
            </a:r>
            <a:r>
              <a:rPr lang="en-US" sz="2400" b="0" i="0" dirty="0">
                <a:solidFill>
                  <a:srgbClr val="000000"/>
                </a:solidFill>
              </a:rPr>
              <a:t>) IRR of the development project investment based on this 2-point cash flow assumption.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EC32DFA1-6767-4634-94E2-CE33B7BF44B6}" type="slidenum">
              <a:rPr lang="en-US" smtClean="0"/>
              <a:pPr/>
              <a:t>24</a:t>
            </a:fld>
            <a:endParaRPr lang="en-US" dirty="0"/>
          </a:p>
        </p:txBody>
      </p:sp>
      <p:graphicFrame>
        <p:nvGraphicFramePr>
          <p:cNvPr id="69635" name="Object 2"/>
          <p:cNvGraphicFramePr>
            <a:graphicFrameLocks noChangeAspect="1"/>
          </p:cNvGraphicFramePr>
          <p:nvPr/>
        </p:nvGraphicFramePr>
        <p:xfrm>
          <a:off x="1371600" y="2057400"/>
          <a:ext cx="6781800" cy="1230313"/>
        </p:xfrm>
        <a:graphic>
          <a:graphicData uri="http://schemas.openxmlformats.org/presentationml/2006/ole">
            <p:oleObj spid="_x0000_s69635" name="Equation" r:id="rId4" imgW="2544825" imgH="461766" progId="Equation.3">
              <p:embed/>
            </p:oleObj>
          </a:graphicData>
        </a:graphic>
      </p:graphicFrame>
      <p:sp>
        <p:nvSpPr>
          <p:cNvPr id="69636" name="Text Box 3"/>
          <p:cNvSpPr txBox="1">
            <a:spLocks noChangeArrowheads="1"/>
          </p:cNvSpPr>
          <p:nvPr/>
        </p:nvSpPr>
        <p:spPr bwMode="auto">
          <a:xfrm>
            <a:off x="457200" y="304800"/>
            <a:ext cx="8305800" cy="155257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canonical formula for the OCC of development investments can be expressed by the following condition of </a:t>
            </a:r>
            <a:r>
              <a:rPr lang="en-US" sz="2400" b="0" u="sng" dirty="0">
                <a:solidFill>
                  <a:srgbClr val="000000"/>
                </a:solidFill>
              </a:rPr>
              <a:t>equilibrium</a:t>
            </a:r>
            <a:r>
              <a:rPr lang="en-US" sz="2400" b="0" i="0" dirty="0">
                <a:solidFill>
                  <a:srgbClr val="000000"/>
                </a:solidFill>
              </a:rPr>
              <a:t> across the markets for developable </a:t>
            </a:r>
            <a:r>
              <a:rPr lang="en-US" sz="2400" b="0" dirty="0">
                <a:solidFill>
                  <a:srgbClr val="000000"/>
                </a:solidFill>
              </a:rPr>
              <a:t>land</a:t>
            </a:r>
            <a:r>
              <a:rPr lang="en-US" sz="2400" b="0" i="0" dirty="0">
                <a:solidFill>
                  <a:srgbClr val="000000"/>
                </a:solidFill>
              </a:rPr>
              <a:t>, built </a:t>
            </a:r>
            <a:r>
              <a:rPr lang="en-US" sz="2400" b="0" dirty="0">
                <a:solidFill>
                  <a:srgbClr val="000000"/>
                </a:solidFill>
              </a:rPr>
              <a:t>property</a:t>
            </a:r>
            <a:r>
              <a:rPr lang="en-US" sz="2400" b="0" i="0" dirty="0">
                <a:solidFill>
                  <a:srgbClr val="000000"/>
                </a:solidFill>
              </a:rPr>
              <a:t>, and contractually fixed cash flows (</a:t>
            </a:r>
            <a:r>
              <a:rPr lang="en-US" sz="2400" b="0" dirty="0">
                <a:solidFill>
                  <a:srgbClr val="000000"/>
                </a:solidFill>
              </a:rPr>
              <a:t>debt</a:t>
            </a:r>
            <a:r>
              <a:rPr lang="en-US" sz="2400" b="0" i="0" dirty="0">
                <a:solidFill>
                  <a:srgbClr val="000000"/>
                </a:solidFill>
              </a:rPr>
              <a:t> assets):</a:t>
            </a:r>
          </a:p>
        </p:txBody>
      </p:sp>
      <p:sp>
        <p:nvSpPr>
          <p:cNvPr id="866308" name="Text Box 4"/>
          <p:cNvSpPr txBox="1">
            <a:spLocks noChangeArrowheads="1"/>
          </p:cNvSpPr>
          <p:nvPr/>
        </p:nvSpPr>
        <p:spPr bwMode="auto">
          <a:xfrm>
            <a:off x="1066800" y="3505200"/>
            <a:ext cx="7620000" cy="2587625"/>
          </a:xfrm>
          <a:prstGeom prst="rect">
            <a:avLst/>
          </a:prstGeom>
          <a:noFill/>
          <a:ln w="9525">
            <a:noFill/>
            <a:miter lim="800000"/>
            <a:headEnd/>
            <a:tailEnd/>
          </a:ln>
          <a:effectLst/>
        </p:spPr>
        <p:txBody>
          <a:bodyPr>
            <a:spAutoFit/>
          </a:bodyPr>
          <a:lstStyle/>
          <a:p>
            <a:pPr eaLnBrk="1" hangingPunct="1">
              <a:spcBef>
                <a:spcPct val="50000"/>
              </a:spcBef>
              <a:defRPr/>
            </a:pPr>
            <a:r>
              <a:rPr lang="en-US" b="0" i="0" dirty="0">
                <a:solidFill>
                  <a:srgbClr val="000000"/>
                </a:solidFill>
              </a:rPr>
              <a:t>Where:</a:t>
            </a:r>
          </a:p>
          <a:p>
            <a:pPr eaLnBrk="1" hangingPunct="1">
              <a:spcBef>
                <a:spcPct val="20000"/>
              </a:spcBef>
              <a:defRPr/>
            </a:pPr>
            <a:r>
              <a:rPr lang="en-US" b="0" dirty="0">
                <a:solidFill>
                  <a:srgbClr val="000000"/>
                </a:solidFill>
              </a:rPr>
              <a:t>V</a:t>
            </a:r>
            <a:r>
              <a:rPr lang="en-US" b="0" baseline="-25000" dirty="0">
                <a:solidFill>
                  <a:srgbClr val="000000"/>
                </a:solidFill>
              </a:rPr>
              <a:t>T</a:t>
            </a:r>
            <a:r>
              <a:rPr lang="en-US" b="0" i="0" dirty="0">
                <a:solidFill>
                  <a:srgbClr val="000000"/>
                </a:solidFill>
              </a:rPr>
              <a:t>  = Gross value of the completed building(s) as of time </a:t>
            </a:r>
            <a:r>
              <a:rPr lang="en-US" b="0" dirty="0">
                <a:solidFill>
                  <a:srgbClr val="000000"/>
                </a:solidFill>
              </a:rPr>
              <a:t>T</a:t>
            </a:r>
            <a:r>
              <a:rPr lang="en-US" b="0" i="0" dirty="0">
                <a:solidFill>
                  <a:srgbClr val="000000"/>
                </a:solidFill>
              </a:rPr>
              <a:t>.</a:t>
            </a:r>
          </a:p>
          <a:p>
            <a:pPr eaLnBrk="1" hangingPunct="1">
              <a:spcBef>
                <a:spcPct val="20000"/>
              </a:spcBef>
              <a:defRPr/>
            </a:pPr>
            <a:r>
              <a:rPr lang="en-US" b="0" dirty="0">
                <a:solidFill>
                  <a:srgbClr val="000000"/>
                </a:solidFill>
              </a:rPr>
              <a:t>K</a:t>
            </a:r>
            <a:r>
              <a:rPr lang="en-US" b="0" baseline="-25000" dirty="0">
                <a:solidFill>
                  <a:srgbClr val="000000"/>
                </a:solidFill>
              </a:rPr>
              <a:t>T</a:t>
            </a:r>
            <a:r>
              <a:rPr lang="en-US" b="0" i="0" dirty="0">
                <a:solidFill>
                  <a:srgbClr val="000000"/>
                </a:solidFill>
              </a:rPr>
              <a:t>  = Total construction costs compounded to time </a:t>
            </a:r>
            <a:r>
              <a:rPr lang="en-US" b="0" dirty="0">
                <a:solidFill>
                  <a:srgbClr val="000000"/>
                </a:solidFill>
              </a:rPr>
              <a:t>T</a:t>
            </a:r>
            <a:r>
              <a:rPr lang="en-US" b="0" i="0" dirty="0">
                <a:solidFill>
                  <a:srgbClr val="000000"/>
                </a:solidFill>
              </a:rPr>
              <a:t>.</a:t>
            </a:r>
          </a:p>
          <a:p>
            <a:pPr eaLnBrk="1" hangingPunct="1">
              <a:spcBef>
                <a:spcPct val="20000"/>
              </a:spcBef>
              <a:defRPr/>
            </a:pPr>
            <a:r>
              <a:rPr lang="en-US" b="0" dirty="0">
                <a:solidFill>
                  <a:srgbClr val="000000"/>
                </a:solidFill>
              </a:rPr>
              <a:t>E</a:t>
            </a:r>
            <a:r>
              <a:rPr lang="en-US" b="0" i="0" dirty="0">
                <a:solidFill>
                  <a:srgbClr val="000000"/>
                </a:solidFill>
              </a:rPr>
              <a:t>[</a:t>
            </a:r>
            <a:r>
              <a:rPr lang="en-US" b="0" dirty="0">
                <a:solidFill>
                  <a:srgbClr val="000000"/>
                </a:solidFill>
              </a:rPr>
              <a:t>r</a:t>
            </a:r>
            <a:r>
              <a:rPr lang="en-US" b="0" baseline="-25000" dirty="0">
                <a:solidFill>
                  <a:srgbClr val="000000"/>
                </a:solidFill>
              </a:rPr>
              <a:t>V</a:t>
            </a:r>
            <a:r>
              <a:rPr lang="en-US" b="0" i="0" dirty="0">
                <a:solidFill>
                  <a:srgbClr val="000000"/>
                </a:solidFill>
              </a:rPr>
              <a:t>] = OCC of the completed building(s).</a:t>
            </a:r>
          </a:p>
          <a:p>
            <a:pPr eaLnBrk="1" hangingPunct="1">
              <a:spcBef>
                <a:spcPct val="20000"/>
              </a:spcBef>
              <a:defRPr/>
            </a:pPr>
            <a:r>
              <a:rPr lang="en-US" b="0" dirty="0">
                <a:solidFill>
                  <a:srgbClr val="000000"/>
                </a:solidFill>
              </a:rPr>
              <a:t>E</a:t>
            </a:r>
            <a:r>
              <a:rPr lang="en-US" b="0" i="0" dirty="0">
                <a:solidFill>
                  <a:srgbClr val="000000"/>
                </a:solidFill>
              </a:rPr>
              <a:t>[</a:t>
            </a:r>
            <a:r>
              <a:rPr lang="en-US" b="0" dirty="0">
                <a:solidFill>
                  <a:srgbClr val="000000"/>
                </a:solidFill>
              </a:rPr>
              <a:t>r</a:t>
            </a:r>
            <a:r>
              <a:rPr lang="en-US" b="0" baseline="-25000" dirty="0">
                <a:solidFill>
                  <a:srgbClr val="000000"/>
                </a:solidFill>
              </a:rPr>
              <a:t>D</a:t>
            </a:r>
            <a:r>
              <a:rPr lang="en-US" b="0" i="0" dirty="0">
                <a:solidFill>
                  <a:srgbClr val="000000"/>
                </a:solidFill>
              </a:rPr>
              <a:t>] = </a:t>
            </a:r>
            <a:r>
              <a:rPr lang="en-US" b="0" dirty="0">
                <a:solidFill>
                  <a:srgbClr val="000000"/>
                </a:solidFill>
              </a:rPr>
              <a:t>E</a:t>
            </a:r>
            <a:r>
              <a:rPr lang="en-US" b="0" i="0" dirty="0">
                <a:solidFill>
                  <a:srgbClr val="000000"/>
                </a:solidFill>
              </a:rPr>
              <a:t>[</a:t>
            </a:r>
            <a:r>
              <a:rPr lang="en-US" b="0" dirty="0">
                <a:solidFill>
                  <a:srgbClr val="000000"/>
                </a:solidFill>
              </a:rPr>
              <a:t>r</a:t>
            </a:r>
            <a:r>
              <a:rPr lang="en-US" b="0" baseline="-25000" dirty="0">
                <a:solidFill>
                  <a:srgbClr val="000000"/>
                </a:solidFill>
              </a:rPr>
              <a:t>K</a:t>
            </a:r>
            <a:r>
              <a:rPr lang="en-US" b="0" i="0" dirty="0">
                <a:solidFill>
                  <a:srgbClr val="000000"/>
                </a:solidFill>
              </a:rPr>
              <a:t>]</a:t>
            </a:r>
            <a:r>
              <a:rPr lang="en-US" dirty="0">
                <a:solidFill>
                  <a:srgbClr val="000000"/>
                </a:solidFill>
                <a:effectLst>
                  <a:outerShdw blurRad="38100" dist="38100" dir="2700000" algn="tl">
                    <a:srgbClr val="FFFFFF"/>
                  </a:outerShdw>
                </a:effectLst>
              </a:rPr>
              <a:t> </a:t>
            </a:r>
            <a:r>
              <a:rPr lang="en-US" b="0" i="0" dirty="0">
                <a:solidFill>
                  <a:srgbClr val="000000"/>
                </a:solidFill>
              </a:rPr>
              <a:t>=</a:t>
            </a:r>
            <a:r>
              <a:rPr lang="en-US" dirty="0">
                <a:solidFill>
                  <a:srgbClr val="000000"/>
                </a:solidFill>
                <a:effectLst>
                  <a:outerShdw blurRad="38100" dist="38100" dir="2700000" algn="tl">
                    <a:srgbClr val="FFFFFF"/>
                  </a:outerShdw>
                </a:effectLst>
              </a:rPr>
              <a:t> </a:t>
            </a:r>
            <a:r>
              <a:rPr lang="en-US" b="0" i="0" dirty="0">
                <a:solidFill>
                  <a:srgbClr val="000000"/>
                </a:solidFill>
              </a:rPr>
              <a:t>OCC of the construction costs (usually </a:t>
            </a:r>
            <a:r>
              <a:rPr lang="en-US" b="0" i="0" dirty="0">
                <a:solidFill>
                  <a:srgbClr val="000000"/>
                </a:solidFill>
                <a:cs typeface="Times New Roman" pitchFamily="18" charset="0"/>
              </a:rPr>
              <a:t>≈ </a:t>
            </a:r>
            <a:r>
              <a:rPr lang="en-US" b="0" dirty="0">
                <a:solidFill>
                  <a:srgbClr val="000000"/>
                </a:solidFill>
                <a:cs typeface="Times New Roman" pitchFamily="18" charset="0"/>
              </a:rPr>
              <a:t>r</a:t>
            </a:r>
            <a:r>
              <a:rPr lang="en-US" b="0" baseline="-25000" dirty="0">
                <a:solidFill>
                  <a:srgbClr val="000000"/>
                </a:solidFill>
                <a:cs typeface="Times New Roman" pitchFamily="18" charset="0"/>
              </a:rPr>
              <a:t>f </a:t>
            </a:r>
            <a:r>
              <a:rPr lang="en-US" b="0" i="0" dirty="0">
                <a:solidFill>
                  <a:srgbClr val="000000"/>
                </a:solidFill>
                <a:cs typeface="Times New Roman" pitchFamily="18" charset="0"/>
              </a:rPr>
              <a:t>)</a:t>
            </a:r>
            <a:r>
              <a:rPr lang="en-US" b="0" i="0" dirty="0">
                <a:solidFill>
                  <a:srgbClr val="000000"/>
                </a:solidFill>
              </a:rPr>
              <a:t>.</a:t>
            </a:r>
          </a:p>
          <a:p>
            <a:pPr eaLnBrk="1" hangingPunct="1">
              <a:spcBef>
                <a:spcPct val="20000"/>
              </a:spcBef>
              <a:defRPr/>
            </a:pPr>
            <a:r>
              <a:rPr lang="en-US" b="0" dirty="0">
                <a:solidFill>
                  <a:srgbClr val="000000"/>
                </a:solidFill>
              </a:rPr>
              <a:t>E</a:t>
            </a:r>
            <a:r>
              <a:rPr lang="en-US" b="0" i="0" dirty="0">
                <a:solidFill>
                  <a:srgbClr val="000000"/>
                </a:solidFill>
              </a:rPr>
              <a:t>[</a:t>
            </a:r>
            <a:r>
              <a:rPr lang="en-US" b="0" dirty="0">
                <a:solidFill>
                  <a:srgbClr val="000000"/>
                </a:solidFill>
              </a:rPr>
              <a:t>r</a:t>
            </a:r>
            <a:r>
              <a:rPr lang="en-US" b="0" baseline="-25000" dirty="0">
                <a:solidFill>
                  <a:srgbClr val="000000"/>
                </a:solidFill>
              </a:rPr>
              <a:t>C</a:t>
            </a:r>
            <a:r>
              <a:rPr lang="en-US" b="0" i="0" dirty="0">
                <a:solidFill>
                  <a:srgbClr val="000000"/>
                </a:solidFill>
              </a:rPr>
              <a:t>] = OCC of the development phase investment (“Canonical Form”).</a:t>
            </a:r>
          </a:p>
          <a:p>
            <a:pPr eaLnBrk="1" hangingPunct="1">
              <a:spcBef>
                <a:spcPct val="20000"/>
              </a:spcBef>
              <a:defRPr/>
            </a:pPr>
            <a:r>
              <a:rPr lang="en-US" b="0" dirty="0">
                <a:solidFill>
                  <a:srgbClr val="000000"/>
                </a:solidFill>
              </a:rPr>
              <a:t>T</a:t>
            </a:r>
            <a:r>
              <a:rPr lang="en-US" b="0" i="0" dirty="0">
                <a:solidFill>
                  <a:srgbClr val="000000"/>
                </a:solidFill>
              </a:rPr>
              <a:t> = The time required for construction.</a:t>
            </a:r>
            <a:endParaRPr lang="en-US" dirty="0">
              <a:solidFill>
                <a:srgbClr val="000000"/>
              </a:solidFill>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DDD8E4C9-A69F-41A1-B08D-2375CD4CFD07}" type="slidenum">
              <a:rPr lang="en-US" smtClean="0"/>
              <a:pPr/>
              <a:t>25</a:t>
            </a:fld>
            <a:endParaRPr lang="en-US" dirty="0"/>
          </a:p>
        </p:txBody>
      </p:sp>
      <p:graphicFrame>
        <p:nvGraphicFramePr>
          <p:cNvPr id="71683" name="Object 2"/>
          <p:cNvGraphicFramePr>
            <a:graphicFrameLocks noChangeAspect="1"/>
          </p:cNvGraphicFramePr>
          <p:nvPr/>
        </p:nvGraphicFramePr>
        <p:xfrm>
          <a:off x="1219200" y="990600"/>
          <a:ext cx="6781800" cy="1230313"/>
        </p:xfrm>
        <a:graphic>
          <a:graphicData uri="http://schemas.openxmlformats.org/presentationml/2006/ole">
            <p:oleObj spid="_x0000_s71683" name="Equation" r:id="rId4" imgW="2544825" imgH="461766" progId="Equation.3">
              <p:embed/>
            </p:oleObj>
          </a:graphicData>
        </a:graphic>
      </p:graphicFrame>
      <p:sp>
        <p:nvSpPr>
          <p:cNvPr id="71684" name="Text Box 3"/>
          <p:cNvSpPr txBox="1">
            <a:spLocks noChangeArrowheads="1"/>
          </p:cNvSpPr>
          <p:nvPr/>
        </p:nvSpPr>
        <p:spPr bwMode="auto">
          <a:xfrm>
            <a:off x="457200" y="2514600"/>
            <a:ext cx="8305800" cy="33972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LHS represents the investment in developable land.</a:t>
            </a:r>
          </a:p>
          <a:p>
            <a:pPr eaLnBrk="1" hangingPunct="1">
              <a:spcBef>
                <a:spcPct val="50000"/>
              </a:spcBef>
            </a:pPr>
            <a:r>
              <a:rPr lang="en-US" sz="2400" b="0" i="0" dirty="0">
                <a:solidFill>
                  <a:srgbClr val="000000"/>
                </a:solidFill>
              </a:rPr>
              <a:t>RHS represents a way to </a:t>
            </a:r>
            <a:r>
              <a:rPr lang="en-US" sz="2400" b="0" dirty="0">
                <a:solidFill>
                  <a:srgbClr val="000000"/>
                </a:solidFill>
              </a:rPr>
              <a:t>duplicate</a:t>
            </a:r>
            <a:r>
              <a:rPr lang="en-US" sz="2400" b="0" i="0" dirty="0">
                <a:solidFill>
                  <a:srgbClr val="000000"/>
                </a:solidFill>
              </a:rPr>
              <a:t> this development investment:</a:t>
            </a:r>
          </a:p>
          <a:p>
            <a:pPr lvl="1" eaLnBrk="1" hangingPunct="1">
              <a:spcBef>
                <a:spcPct val="25000"/>
              </a:spcBef>
              <a:buFontTx/>
              <a:buChar char="•"/>
            </a:pPr>
            <a:r>
              <a:rPr lang="en-US" sz="2400" b="0" i="0" dirty="0">
                <a:solidFill>
                  <a:srgbClr val="000000"/>
                </a:solidFill>
              </a:rPr>
              <a:t> by investing in a combination of:</a:t>
            </a:r>
          </a:p>
          <a:p>
            <a:pPr lvl="3" eaLnBrk="1" hangingPunct="1">
              <a:spcBef>
                <a:spcPct val="10000"/>
              </a:spcBef>
              <a:buFontTx/>
              <a:buChar char="•"/>
            </a:pPr>
            <a:r>
              <a:rPr lang="en-US" sz="2400" b="0" i="0" dirty="0">
                <a:solidFill>
                  <a:srgbClr val="000000"/>
                </a:solidFill>
              </a:rPr>
              <a:t> a </a:t>
            </a:r>
            <a:r>
              <a:rPr lang="en-US" sz="2400" u="sng" dirty="0">
                <a:solidFill>
                  <a:srgbClr val="0000FF"/>
                </a:solidFill>
              </a:rPr>
              <a:t>long</a:t>
            </a:r>
            <a:r>
              <a:rPr lang="en-US" sz="2400" b="0" i="0" dirty="0">
                <a:solidFill>
                  <a:srgbClr val="000000"/>
                </a:solidFill>
              </a:rPr>
              <a:t> position in </a:t>
            </a:r>
            <a:r>
              <a:rPr lang="en-US" sz="2400" u="sng" dirty="0">
                <a:solidFill>
                  <a:srgbClr val="0000FF"/>
                </a:solidFill>
              </a:rPr>
              <a:t>built property</a:t>
            </a:r>
            <a:r>
              <a:rPr lang="en-US" sz="2400" b="0" i="0" dirty="0">
                <a:solidFill>
                  <a:srgbClr val="000000"/>
                </a:solidFill>
              </a:rPr>
              <a:t> of the type being developed and </a:t>
            </a:r>
          </a:p>
          <a:p>
            <a:pPr lvl="3" eaLnBrk="1" hangingPunct="1">
              <a:spcBef>
                <a:spcPct val="10000"/>
              </a:spcBef>
              <a:buFontTx/>
              <a:buChar char="•"/>
            </a:pPr>
            <a:r>
              <a:rPr lang="en-US" sz="2400" b="0" i="0" dirty="0">
                <a:solidFill>
                  <a:srgbClr val="000000"/>
                </a:solidFill>
              </a:rPr>
              <a:t> a </a:t>
            </a:r>
            <a:r>
              <a:rPr lang="en-US" sz="2400" u="sng" dirty="0">
                <a:solidFill>
                  <a:srgbClr val="FF0000"/>
                </a:solidFill>
              </a:rPr>
              <a:t>short</a:t>
            </a:r>
            <a:r>
              <a:rPr lang="en-US" sz="2400" b="0" i="0" dirty="0">
                <a:solidFill>
                  <a:srgbClr val="000000"/>
                </a:solidFill>
              </a:rPr>
              <a:t> (i.e., </a:t>
            </a:r>
            <a:r>
              <a:rPr lang="en-US" sz="2400" b="0" dirty="0">
                <a:solidFill>
                  <a:srgbClr val="000000"/>
                </a:solidFill>
              </a:rPr>
              <a:t>negative</a:t>
            </a:r>
            <a:r>
              <a:rPr lang="en-US" sz="2400" b="0" i="0" dirty="0">
                <a:solidFill>
                  <a:srgbClr val="000000"/>
                </a:solidFill>
              </a:rPr>
              <a:t>) position (borrowing) in an asset that pays contractually fixed cash flows (</a:t>
            </a:r>
            <a:r>
              <a:rPr lang="en-US" sz="2400" u="sng" dirty="0">
                <a:solidFill>
                  <a:srgbClr val="FF0000"/>
                </a:solidFill>
              </a:rPr>
              <a:t>debt</a:t>
            </a:r>
            <a:r>
              <a:rPr lang="en-US" sz="2400" b="0" i="0" dirty="0">
                <a:solidFill>
                  <a:srgbClr val="000000"/>
                </a:solidFill>
              </a:rPr>
              <a:t>) in the amount of the construction costs of the project. </a:t>
            </a:r>
          </a:p>
        </p:txBody>
      </p:sp>
      <p:sp>
        <p:nvSpPr>
          <p:cNvPr id="71685" name="Text Box 4"/>
          <p:cNvSpPr txBox="1">
            <a:spLocks noChangeArrowheads="1"/>
          </p:cNvSpPr>
          <p:nvPr/>
        </p:nvSpPr>
        <p:spPr bwMode="auto">
          <a:xfrm>
            <a:off x="457200" y="152400"/>
            <a:ext cx="8153400" cy="457200"/>
          </a:xfrm>
          <a:prstGeom prst="rect">
            <a:avLst/>
          </a:prstGeom>
          <a:noFill/>
          <a:ln w="9525">
            <a:noFill/>
            <a:miter lim="800000"/>
            <a:headEnd/>
            <a:tailEnd/>
          </a:ln>
        </p:spPr>
        <p:txBody>
          <a:bodyPr>
            <a:spAutoFit/>
          </a:bodyPr>
          <a:lstStyle/>
          <a:p>
            <a:pPr algn="ctr" eaLnBrk="1" hangingPunct="1">
              <a:spcBef>
                <a:spcPct val="50000"/>
              </a:spcBef>
            </a:pPr>
            <a:r>
              <a:rPr lang="en-US" sz="2400" b="0" i="0" dirty="0">
                <a:solidFill>
                  <a:srgbClr val="000000"/>
                </a:solidFill>
              </a:rPr>
              <a:t>The </a:t>
            </a:r>
            <a:r>
              <a:rPr lang="en-US" sz="2400" b="0" dirty="0">
                <a:solidFill>
                  <a:srgbClr val="000000"/>
                </a:solidFill>
              </a:rPr>
              <a:t>“Canonical”</a:t>
            </a:r>
            <a:r>
              <a:rPr lang="en-US" sz="2400" b="0" i="0" dirty="0">
                <a:solidFill>
                  <a:srgbClr val="000000"/>
                </a:solidFill>
              </a:rPr>
              <a:t> Formula: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i="1" dirty="0" smtClean="0">
                <a:latin typeface="Times New Roman" pitchFamily="18" charset="0"/>
                <a:cs typeface="Times New Roman" pitchFamily="18" charset="0"/>
              </a:rPr>
              <a:t>The “Canonical” Formula:</a:t>
            </a:r>
            <a:endParaRPr lang="en-US" i="1" dirty="0">
              <a:latin typeface="Times New Roman" pitchFamily="18" charset="0"/>
              <a:cs typeface="Times New Roman" pitchFamily="18" charset="0"/>
            </a:endParaRPr>
          </a:p>
        </p:txBody>
      </p:sp>
      <p:sp>
        <p:nvSpPr>
          <p:cNvPr id="2" name="Footer Placeholder 1"/>
          <p:cNvSpPr>
            <a:spLocks noGrp="1"/>
          </p:cNvSpPr>
          <p:nvPr>
            <p:ph type="ftr" sz="quarter" idx="3"/>
          </p:nvPr>
        </p:nvSpPr>
        <p:spPr/>
        <p:txBody>
          <a:bodyPr/>
          <a:lstStyle/>
          <a:p>
            <a:r>
              <a:rPr lang="en-US" dirty="0" smtClean="0"/>
              <a:t>© 2014 OnCourse Learning. All Rights Reserved.</a:t>
            </a:r>
            <a:endParaRPr lang="en-US" dirty="0"/>
          </a:p>
        </p:txBody>
      </p:sp>
      <p:sp>
        <p:nvSpPr>
          <p:cNvPr id="3" name="Slide Number Placeholder 2"/>
          <p:cNvSpPr>
            <a:spLocks noGrp="1"/>
          </p:cNvSpPr>
          <p:nvPr>
            <p:ph type="sldNum" sz="quarter" idx="4"/>
          </p:nvPr>
        </p:nvSpPr>
        <p:spPr/>
        <p:txBody>
          <a:bodyPr/>
          <a:lstStyle/>
          <a:p>
            <a:fld id="{6F8743D3-FF62-4C5F-B8FA-357493ECE607}" type="slidenum">
              <a:rPr lang="en-US" smtClean="0"/>
              <a:pPr/>
              <a:t>26</a:t>
            </a:fld>
            <a:endParaRPr lang="en-US" dirty="0"/>
          </a:p>
        </p:txBody>
      </p:sp>
      <p:grpSp>
        <p:nvGrpSpPr>
          <p:cNvPr id="15" name="Group 14"/>
          <p:cNvGrpSpPr/>
          <p:nvPr/>
        </p:nvGrpSpPr>
        <p:grpSpPr>
          <a:xfrm>
            <a:off x="695325" y="1609072"/>
            <a:ext cx="7753350" cy="4533900"/>
            <a:chOff x="695325" y="1609072"/>
            <a:chExt cx="7753350" cy="4533900"/>
          </a:xfrm>
        </p:grpSpPr>
        <p:pic>
          <p:nvPicPr>
            <p:cNvPr id="183298" name="Picture 2"/>
            <p:cNvPicPr>
              <a:picLocks noChangeAspect="1" noChangeArrowheads="1"/>
            </p:cNvPicPr>
            <p:nvPr/>
          </p:nvPicPr>
          <p:blipFill>
            <a:blip r:embed="rId2" cstate="print"/>
            <a:srcRect/>
            <a:stretch>
              <a:fillRect/>
            </a:stretch>
          </p:blipFill>
          <p:spPr bwMode="auto">
            <a:xfrm>
              <a:off x="695325" y="1609072"/>
              <a:ext cx="7753350" cy="4533900"/>
            </a:xfrm>
            <a:prstGeom prst="rect">
              <a:avLst/>
            </a:prstGeom>
            <a:noFill/>
            <a:ln w="9525">
              <a:solidFill>
                <a:srgbClr val="00B0F0"/>
              </a:solidFill>
              <a:miter lim="800000"/>
              <a:headEnd/>
              <a:tailEnd/>
            </a:ln>
          </p:spPr>
        </p:pic>
        <p:sp>
          <p:nvSpPr>
            <p:cNvPr id="5" name="Rectangle 4"/>
            <p:cNvSpPr/>
            <p:nvPr/>
          </p:nvSpPr>
          <p:spPr bwMode="auto">
            <a:xfrm>
              <a:off x="876619" y="1862164"/>
              <a:ext cx="1920240" cy="868680"/>
            </a:xfrm>
            <a:prstGeom prst="rect">
              <a:avLst/>
            </a:prstGeom>
            <a:no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6" name="Rectangle 5"/>
            <p:cNvSpPr/>
            <p:nvPr/>
          </p:nvSpPr>
          <p:spPr bwMode="auto">
            <a:xfrm>
              <a:off x="3581400" y="1862164"/>
              <a:ext cx="1920240" cy="868680"/>
            </a:xfrm>
            <a:prstGeom prst="rect">
              <a:avLst/>
            </a:prstGeom>
            <a:noFill/>
            <a:ln w="38100" cap="flat" cmpd="sng" algn="ctr">
              <a:solidFill>
                <a:srgbClr val="0000FF"/>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7" name="Rectangle 6"/>
            <p:cNvSpPr/>
            <p:nvPr/>
          </p:nvSpPr>
          <p:spPr bwMode="auto">
            <a:xfrm>
              <a:off x="6297705" y="1862164"/>
              <a:ext cx="1920240" cy="868680"/>
            </a:xfrm>
            <a:prstGeom prst="rect">
              <a:avLst/>
            </a:prstGeom>
            <a:noFill/>
            <a:ln w="38100" cap="flat" cmpd="sng" algn="ctr">
              <a:solidFill>
                <a:srgbClr val="660033"/>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8" name="Rectangle 7"/>
            <p:cNvSpPr/>
            <p:nvPr/>
          </p:nvSpPr>
          <p:spPr bwMode="auto">
            <a:xfrm>
              <a:off x="876619" y="3587869"/>
              <a:ext cx="1920240" cy="868680"/>
            </a:xfrm>
            <a:prstGeom prst="rect">
              <a:avLst/>
            </a:prstGeom>
            <a:no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9" name="Rectangle 8"/>
            <p:cNvSpPr/>
            <p:nvPr/>
          </p:nvSpPr>
          <p:spPr bwMode="auto">
            <a:xfrm>
              <a:off x="3581400" y="3587869"/>
              <a:ext cx="1920240" cy="868680"/>
            </a:xfrm>
            <a:prstGeom prst="rect">
              <a:avLst/>
            </a:prstGeom>
            <a:noFill/>
            <a:ln w="38100" cap="flat" cmpd="sng" algn="ctr">
              <a:solidFill>
                <a:srgbClr val="0000FF"/>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10" name="Rectangle 9"/>
            <p:cNvSpPr/>
            <p:nvPr/>
          </p:nvSpPr>
          <p:spPr bwMode="auto">
            <a:xfrm>
              <a:off x="6297705" y="3587869"/>
              <a:ext cx="1920240" cy="868680"/>
            </a:xfrm>
            <a:prstGeom prst="rect">
              <a:avLst/>
            </a:prstGeom>
            <a:noFill/>
            <a:ln w="38100" cap="flat" cmpd="sng" algn="ctr">
              <a:solidFill>
                <a:srgbClr val="660033"/>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12"/>
          <p:cNvSpPr>
            <a:spLocks noGrp="1"/>
          </p:cNvSpPr>
          <p:nvPr>
            <p:ph type="ftr" sz="quarter" idx="3"/>
          </p:nvPr>
        </p:nvSpPr>
        <p:spPr/>
        <p:txBody>
          <a:bodyPr/>
          <a:lstStyle/>
          <a:p>
            <a:r>
              <a:rPr lang="en-US" dirty="0" smtClean="0"/>
              <a:t>© 2014 OnCourse Learning. All Rights Reserved.</a:t>
            </a:r>
            <a:endParaRPr lang="en-US" dirty="0"/>
          </a:p>
        </p:txBody>
      </p:sp>
      <p:sp>
        <p:nvSpPr>
          <p:cNvPr id="12" name="Slide Number Placeholder 3"/>
          <p:cNvSpPr>
            <a:spLocks noGrp="1"/>
          </p:cNvSpPr>
          <p:nvPr>
            <p:ph type="sldNum" sz="quarter" idx="4"/>
          </p:nvPr>
        </p:nvSpPr>
        <p:spPr/>
        <p:txBody>
          <a:bodyPr/>
          <a:lstStyle/>
          <a:p>
            <a:fld id="{C21392DA-EDD4-473E-9238-F6104F9044C9}" type="slidenum">
              <a:rPr lang="en-US" smtClean="0"/>
              <a:pPr/>
              <a:t>27</a:t>
            </a:fld>
            <a:endParaRPr lang="en-US" dirty="0"/>
          </a:p>
        </p:txBody>
      </p:sp>
      <p:graphicFrame>
        <p:nvGraphicFramePr>
          <p:cNvPr id="75779" name="Object 2"/>
          <p:cNvGraphicFramePr>
            <a:graphicFrameLocks noChangeAspect="1"/>
          </p:cNvGraphicFramePr>
          <p:nvPr/>
        </p:nvGraphicFramePr>
        <p:xfrm>
          <a:off x="1219200" y="990600"/>
          <a:ext cx="6781800" cy="1230313"/>
        </p:xfrm>
        <a:graphic>
          <a:graphicData uri="http://schemas.openxmlformats.org/presentationml/2006/ole">
            <p:oleObj spid="_x0000_s75779" name="Equation" r:id="rId3" imgW="2544825" imgH="461766" progId="Equation.3">
              <p:embed/>
            </p:oleObj>
          </a:graphicData>
        </a:graphic>
      </p:graphicFrame>
      <p:sp>
        <p:nvSpPr>
          <p:cNvPr id="75780" name="Text Box 3"/>
          <p:cNvSpPr txBox="1">
            <a:spLocks noChangeArrowheads="1"/>
          </p:cNvSpPr>
          <p:nvPr/>
        </p:nvSpPr>
        <p:spPr bwMode="auto">
          <a:xfrm>
            <a:off x="457200" y="2667000"/>
            <a:ext cx="8305800" cy="19177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As noted before, if this formula does </a:t>
            </a:r>
            <a:r>
              <a:rPr lang="en-US" sz="2400" b="0" u="sng" dirty="0">
                <a:solidFill>
                  <a:srgbClr val="000000"/>
                </a:solidFill>
              </a:rPr>
              <a:t>not</a:t>
            </a:r>
            <a:r>
              <a:rPr lang="en-US" sz="2400" b="0" i="0" dirty="0">
                <a:solidFill>
                  <a:srgbClr val="000000"/>
                </a:solidFill>
              </a:rPr>
              <a:t> hold, then there will be “super-normal” (disequilibrium) profits (expected returns) to be made somewhere, and correspondingly “sub-normal” profits elsewhere, across the markets for: </a:t>
            </a:r>
            <a:r>
              <a:rPr lang="en-US" sz="2400" b="0" dirty="0">
                <a:solidFill>
                  <a:srgbClr val="000000"/>
                </a:solidFill>
              </a:rPr>
              <a:t>Land</a:t>
            </a:r>
            <a:r>
              <a:rPr lang="en-US" sz="2400" b="0" i="0" dirty="0">
                <a:solidFill>
                  <a:srgbClr val="000000"/>
                </a:solidFill>
              </a:rPr>
              <a:t>, </a:t>
            </a:r>
            <a:r>
              <a:rPr lang="en-US" sz="2400" b="0" dirty="0">
                <a:solidFill>
                  <a:srgbClr val="000000"/>
                </a:solidFill>
              </a:rPr>
              <a:t>Stabilized Property</a:t>
            </a:r>
            <a:r>
              <a:rPr lang="en-US" sz="2400" b="0" i="0" dirty="0">
                <a:solidFill>
                  <a:srgbClr val="000000"/>
                </a:solidFill>
              </a:rPr>
              <a:t>, and </a:t>
            </a:r>
            <a:r>
              <a:rPr lang="en-US" sz="2400" b="0" dirty="0">
                <a:solidFill>
                  <a:srgbClr val="000000"/>
                </a:solidFill>
              </a:rPr>
              <a:t>Bonds (“riskless” CFs)</a:t>
            </a:r>
            <a:r>
              <a:rPr lang="en-US" sz="2400" b="0" i="0" dirty="0">
                <a:solidFill>
                  <a:srgbClr val="000000"/>
                </a:solidFill>
              </a:rPr>
              <a:t>. </a:t>
            </a:r>
          </a:p>
        </p:txBody>
      </p:sp>
      <p:sp>
        <p:nvSpPr>
          <p:cNvPr id="75781" name="Text Box 4"/>
          <p:cNvSpPr txBox="1">
            <a:spLocks noChangeArrowheads="1"/>
          </p:cNvSpPr>
          <p:nvPr/>
        </p:nvSpPr>
        <p:spPr bwMode="auto">
          <a:xfrm>
            <a:off x="457200" y="152400"/>
            <a:ext cx="8153400" cy="457200"/>
          </a:xfrm>
          <a:prstGeom prst="rect">
            <a:avLst/>
          </a:prstGeom>
          <a:noFill/>
          <a:ln w="9525">
            <a:noFill/>
            <a:miter lim="800000"/>
            <a:headEnd/>
            <a:tailEnd/>
          </a:ln>
        </p:spPr>
        <p:txBody>
          <a:bodyPr>
            <a:spAutoFit/>
          </a:bodyPr>
          <a:lstStyle/>
          <a:p>
            <a:pPr algn="ctr" eaLnBrk="1" hangingPunct="1">
              <a:spcBef>
                <a:spcPct val="50000"/>
              </a:spcBef>
            </a:pPr>
            <a:r>
              <a:rPr lang="en-US" sz="2400" b="0" i="0" dirty="0">
                <a:solidFill>
                  <a:srgbClr val="000000"/>
                </a:solidFill>
              </a:rPr>
              <a:t>The </a:t>
            </a:r>
            <a:r>
              <a:rPr lang="en-US" sz="2400" b="0" dirty="0">
                <a:solidFill>
                  <a:srgbClr val="000000"/>
                </a:solidFill>
              </a:rPr>
              <a:t>“Canonical”</a:t>
            </a:r>
            <a:r>
              <a:rPr lang="en-US" sz="2400" b="0" i="0" dirty="0">
                <a:solidFill>
                  <a:srgbClr val="000000"/>
                </a:solidFill>
              </a:rPr>
              <a:t> Formula:</a:t>
            </a:r>
          </a:p>
        </p:txBody>
      </p:sp>
      <p:sp>
        <p:nvSpPr>
          <p:cNvPr id="75783" name="Text Box 6"/>
          <p:cNvSpPr txBox="1">
            <a:spLocks noChangeArrowheads="1"/>
          </p:cNvSpPr>
          <p:nvPr/>
        </p:nvSpPr>
        <p:spPr bwMode="auto">
          <a:xfrm>
            <a:off x="3886200" y="4419600"/>
            <a:ext cx="3429000" cy="739775"/>
          </a:xfrm>
          <a:prstGeom prst="rect">
            <a:avLst/>
          </a:prstGeom>
          <a:noFill/>
          <a:ln w="9525">
            <a:solidFill>
              <a:srgbClr val="FF0000"/>
            </a:solidFill>
            <a:miter lim="800000"/>
            <a:headEnd/>
            <a:tailEnd/>
          </a:ln>
        </p:spPr>
        <p:txBody>
          <a:bodyPr>
            <a:spAutoFit/>
          </a:bodyPr>
          <a:lstStyle/>
          <a:p>
            <a:pPr algn="ctr" eaLnBrk="1" hangingPunct="1">
              <a:spcBef>
                <a:spcPct val="50000"/>
              </a:spcBef>
            </a:pPr>
            <a:r>
              <a:rPr lang="en-US" sz="1400" b="0" i="0" dirty="0">
                <a:solidFill>
                  <a:srgbClr val="FF0000"/>
                </a:solidFill>
                <a:latin typeface="Arial" charset="0"/>
              </a:rPr>
              <a:t>All investments have to provide the same E[RP] per unit of risk (as the market defines “risk”), or, what?...</a:t>
            </a:r>
          </a:p>
        </p:txBody>
      </p:sp>
      <p:sp>
        <p:nvSpPr>
          <p:cNvPr id="75784" name="Line 7"/>
          <p:cNvSpPr>
            <a:spLocks noChangeShapeType="1"/>
          </p:cNvSpPr>
          <p:nvPr/>
        </p:nvSpPr>
        <p:spPr bwMode="auto">
          <a:xfrm>
            <a:off x="2667000" y="5257800"/>
            <a:ext cx="0" cy="1371600"/>
          </a:xfrm>
          <a:prstGeom prst="line">
            <a:avLst/>
          </a:prstGeom>
          <a:noFill/>
          <a:ln w="9525">
            <a:solidFill>
              <a:schemeClr val="tx1"/>
            </a:solidFill>
            <a:round/>
            <a:headEnd/>
            <a:tailEnd/>
          </a:ln>
        </p:spPr>
        <p:txBody>
          <a:bodyPr wrap="none"/>
          <a:lstStyle/>
          <a:p>
            <a:endParaRPr lang="en-US" dirty="0"/>
          </a:p>
        </p:txBody>
      </p:sp>
      <p:sp>
        <p:nvSpPr>
          <p:cNvPr id="75785" name="Line 8"/>
          <p:cNvSpPr>
            <a:spLocks noChangeShapeType="1"/>
          </p:cNvSpPr>
          <p:nvPr/>
        </p:nvSpPr>
        <p:spPr bwMode="auto">
          <a:xfrm>
            <a:off x="2667000" y="6629400"/>
            <a:ext cx="4191000" cy="0"/>
          </a:xfrm>
          <a:prstGeom prst="line">
            <a:avLst/>
          </a:prstGeom>
          <a:noFill/>
          <a:ln w="9525">
            <a:solidFill>
              <a:schemeClr val="tx1"/>
            </a:solidFill>
            <a:round/>
            <a:headEnd/>
            <a:tailEnd/>
          </a:ln>
        </p:spPr>
        <p:txBody>
          <a:bodyPr wrap="none"/>
          <a:lstStyle/>
          <a:p>
            <a:endParaRPr lang="en-US" dirty="0"/>
          </a:p>
        </p:txBody>
      </p:sp>
      <p:sp>
        <p:nvSpPr>
          <p:cNvPr id="75786" name="Line 9"/>
          <p:cNvSpPr>
            <a:spLocks noChangeShapeType="1"/>
          </p:cNvSpPr>
          <p:nvPr/>
        </p:nvSpPr>
        <p:spPr bwMode="auto">
          <a:xfrm flipV="1">
            <a:off x="2667000" y="5257800"/>
            <a:ext cx="3429000" cy="914400"/>
          </a:xfrm>
          <a:prstGeom prst="line">
            <a:avLst/>
          </a:prstGeom>
          <a:noFill/>
          <a:ln w="9525">
            <a:solidFill>
              <a:schemeClr val="tx1"/>
            </a:solidFill>
            <a:round/>
            <a:headEnd/>
            <a:tailEnd/>
          </a:ln>
        </p:spPr>
        <p:txBody>
          <a:bodyPr wrap="none"/>
          <a:lstStyle/>
          <a:p>
            <a:endParaRPr lang="en-US" dirty="0"/>
          </a:p>
        </p:txBody>
      </p:sp>
      <p:sp>
        <p:nvSpPr>
          <p:cNvPr id="75787" name="Line 10"/>
          <p:cNvSpPr>
            <a:spLocks noChangeShapeType="1"/>
          </p:cNvSpPr>
          <p:nvPr/>
        </p:nvSpPr>
        <p:spPr bwMode="auto">
          <a:xfrm>
            <a:off x="2667000" y="6172200"/>
            <a:ext cx="3962400" cy="0"/>
          </a:xfrm>
          <a:prstGeom prst="line">
            <a:avLst/>
          </a:prstGeom>
          <a:noFill/>
          <a:ln w="9525">
            <a:solidFill>
              <a:srgbClr val="B2B2B2"/>
            </a:solidFill>
            <a:prstDash val="sysDot"/>
            <a:round/>
            <a:headEnd/>
            <a:tailEnd/>
          </a:ln>
        </p:spPr>
        <p:txBody>
          <a:bodyPr wrap="none"/>
          <a:lstStyle/>
          <a:p>
            <a:endParaRPr lang="en-US" dirty="0"/>
          </a:p>
        </p:txBody>
      </p:sp>
      <p:sp>
        <p:nvSpPr>
          <p:cNvPr id="75788" name="AutoShape 11"/>
          <p:cNvSpPr>
            <a:spLocks/>
          </p:cNvSpPr>
          <p:nvPr/>
        </p:nvSpPr>
        <p:spPr bwMode="auto">
          <a:xfrm>
            <a:off x="5334000" y="5486400"/>
            <a:ext cx="152400" cy="609600"/>
          </a:xfrm>
          <a:prstGeom prst="rightBrace">
            <a:avLst>
              <a:gd name="adj1" fmla="val 33333"/>
              <a:gd name="adj2" fmla="val 50000"/>
            </a:avLst>
          </a:prstGeom>
          <a:noFill/>
          <a:ln w="9525">
            <a:solidFill>
              <a:srgbClr val="FF0000"/>
            </a:solidFill>
            <a:round/>
            <a:headEnd/>
            <a:tailEnd/>
          </a:ln>
        </p:spPr>
        <p:txBody>
          <a:bodyPr wrap="none" anchor="ctr"/>
          <a:lstStyle/>
          <a:p>
            <a:pPr eaLnBrk="1" hangingPunct="1"/>
            <a:endParaRPr lang="en-US" sz="1400" b="0" i="0" dirty="0">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5272D1EA-6476-4E84-AEA8-723725824C9E}" type="slidenum">
              <a:rPr lang="en-US" smtClean="0"/>
              <a:pPr/>
              <a:t>28</a:t>
            </a:fld>
            <a:endParaRPr lang="en-US" dirty="0"/>
          </a:p>
        </p:txBody>
      </p:sp>
      <p:sp>
        <p:nvSpPr>
          <p:cNvPr id="76803" name="Text Box 2"/>
          <p:cNvSpPr txBox="1">
            <a:spLocks noChangeArrowheads="1"/>
          </p:cNvSpPr>
          <p:nvPr/>
        </p:nvSpPr>
        <p:spPr bwMode="auto">
          <a:xfrm>
            <a:off x="457200" y="304800"/>
            <a:ext cx="8305800" cy="155257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In most cases, all of the variables in the canonical formula can be observed or estimated with relatively high confidence except for the OCC of the development phase investment,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Solving for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we obtain:</a:t>
            </a:r>
          </a:p>
        </p:txBody>
      </p:sp>
      <p:graphicFrame>
        <p:nvGraphicFramePr>
          <p:cNvPr id="76804" name="Object 3"/>
          <p:cNvGraphicFramePr>
            <a:graphicFrameLocks noChangeAspect="1"/>
          </p:cNvGraphicFramePr>
          <p:nvPr/>
        </p:nvGraphicFramePr>
        <p:xfrm>
          <a:off x="1295400" y="1981200"/>
          <a:ext cx="6248400" cy="1076325"/>
        </p:xfrm>
        <a:graphic>
          <a:graphicData uri="http://schemas.openxmlformats.org/presentationml/2006/ole">
            <p:oleObj spid="_x0000_s76804" name="Equation" r:id="rId3" imgW="3114185" imgH="536628" progId="Equation.3">
              <p:embed/>
            </p:oleObj>
          </a:graphicData>
        </a:graphic>
      </p:graphicFrame>
      <p:sp>
        <p:nvSpPr>
          <p:cNvPr id="76805" name="Text Box 4"/>
          <p:cNvSpPr txBox="1">
            <a:spLocks noChangeArrowheads="1"/>
          </p:cNvSpPr>
          <p:nvPr/>
        </p:nvSpPr>
        <p:spPr bwMode="auto">
          <a:xfrm>
            <a:off x="381000" y="3200400"/>
            <a:ext cx="8305800" cy="1187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If you prefer, a simpler more intuitive (and equivalent) way to derive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is to first compute </a:t>
            </a:r>
            <a:r>
              <a:rPr lang="en-US" sz="2400" b="0" dirty="0">
                <a:solidFill>
                  <a:srgbClr val="000000"/>
                </a:solidFill>
              </a:rPr>
              <a:t>V</a:t>
            </a:r>
            <a:r>
              <a:rPr lang="en-US" sz="2400" b="0" baseline="-25000" dirty="0">
                <a:solidFill>
                  <a:srgbClr val="000000"/>
                </a:solidFill>
              </a:rPr>
              <a:t>0</a:t>
            </a:r>
            <a:r>
              <a:rPr lang="en-US" sz="2400" b="0" dirty="0">
                <a:solidFill>
                  <a:srgbClr val="000000"/>
                </a:solidFill>
              </a:rPr>
              <a:t> – K</a:t>
            </a:r>
            <a:r>
              <a:rPr lang="en-US" sz="2400" b="0" baseline="-25000" dirty="0">
                <a:solidFill>
                  <a:srgbClr val="000000"/>
                </a:solidFill>
              </a:rPr>
              <a:t>0</a:t>
            </a:r>
            <a:r>
              <a:rPr lang="en-US" sz="2400" b="0" i="0" dirty="0">
                <a:solidFill>
                  <a:srgbClr val="000000"/>
                </a:solidFill>
              </a:rPr>
              <a:t> using the previous method, and then derive the canonical development phase OCC as:</a:t>
            </a:r>
          </a:p>
        </p:txBody>
      </p:sp>
      <p:graphicFrame>
        <p:nvGraphicFramePr>
          <p:cNvPr id="76806" name="Object 5"/>
          <p:cNvGraphicFramePr>
            <a:graphicFrameLocks noChangeAspect="1"/>
          </p:cNvGraphicFramePr>
          <p:nvPr/>
        </p:nvGraphicFramePr>
        <p:xfrm>
          <a:off x="2670175" y="4565650"/>
          <a:ext cx="3117850" cy="1076325"/>
        </p:xfrm>
        <a:graphic>
          <a:graphicData uri="http://schemas.openxmlformats.org/presentationml/2006/ole">
            <p:oleObj spid="_x0000_s76806" name="Equation" r:id="rId4" imgW="1473200" imgH="5080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3"/>
          </p:nvPr>
        </p:nvSpPr>
        <p:spPr/>
        <p:txBody>
          <a:bodyPr/>
          <a:lstStyle/>
          <a:p>
            <a:r>
              <a:rPr lang="en-US" dirty="0" smtClean="0"/>
              <a:t>© 2014 OnCourse Learning. All Rights Reserved.</a:t>
            </a:r>
            <a:endParaRPr lang="en-US" dirty="0"/>
          </a:p>
        </p:txBody>
      </p:sp>
      <p:sp>
        <p:nvSpPr>
          <p:cNvPr id="5" name="Slide Number Placeholder 3"/>
          <p:cNvSpPr>
            <a:spLocks noGrp="1"/>
          </p:cNvSpPr>
          <p:nvPr>
            <p:ph type="sldNum" sz="quarter" idx="4"/>
          </p:nvPr>
        </p:nvSpPr>
        <p:spPr/>
        <p:txBody>
          <a:bodyPr/>
          <a:lstStyle/>
          <a:p>
            <a:fld id="{CF2036AD-ED2E-4FA4-869A-E48B01858CCD}" type="slidenum">
              <a:rPr lang="en-US" smtClean="0"/>
              <a:pPr/>
              <a:t>29</a:t>
            </a:fld>
            <a:endParaRPr lang="en-US" dirty="0"/>
          </a:p>
        </p:txBody>
      </p:sp>
      <p:graphicFrame>
        <p:nvGraphicFramePr>
          <p:cNvPr id="77827" name="Object 2"/>
          <p:cNvGraphicFramePr>
            <a:graphicFrameLocks noChangeAspect="1"/>
          </p:cNvGraphicFramePr>
          <p:nvPr/>
        </p:nvGraphicFramePr>
        <p:xfrm>
          <a:off x="2057400" y="2209800"/>
          <a:ext cx="4800600" cy="2551113"/>
        </p:xfrm>
        <a:graphic>
          <a:graphicData uri="http://schemas.openxmlformats.org/presentationml/2006/ole">
            <p:oleObj spid="_x0000_s77827" name="Equation" r:id="rId3" imgW="2603500" imgH="1384300" progId="Equation.3">
              <p:embed/>
            </p:oleObj>
          </a:graphicData>
        </a:graphic>
      </p:graphicFrame>
      <p:sp>
        <p:nvSpPr>
          <p:cNvPr id="882691" name="Text Box 3"/>
          <p:cNvSpPr txBox="1">
            <a:spLocks noChangeArrowheads="1"/>
          </p:cNvSpPr>
          <p:nvPr/>
        </p:nvSpPr>
        <p:spPr bwMode="auto">
          <a:xfrm>
            <a:off x="457200" y="152400"/>
            <a:ext cx="8305800" cy="1917700"/>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Numerical Example of the Canonical Formula</a:t>
            </a:r>
          </a:p>
          <a:p>
            <a:pPr eaLnBrk="1" hangingPunct="1">
              <a:spcBef>
                <a:spcPct val="50000"/>
              </a:spcBef>
              <a:defRPr/>
            </a:pPr>
            <a:r>
              <a:rPr lang="en-US" sz="2400" b="0" i="0" dirty="0">
                <a:solidFill>
                  <a:srgbClr val="000000"/>
                </a:solidFill>
              </a:rPr>
              <a:t>Derivation of the canonical OCC for the Futurespace Project:</a:t>
            </a:r>
          </a:p>
          <a:p>
            <a:pPr eaLnBrk="1" hangingPunct="1">
              <a:spcBef>
                <a:spcPct val="50000"/>
              </a:spcBef>
              <a:defRPr/>
            </a:pPr>
            <a:r>
              <a:rPr lang="en-US" sz="2400" b="0" i="0" dirty="0">
                <a:solidFill>
                  <a:srgbClr val="000000"/>
                </a:solidFill>
              </a:rPr>
              <a:t>First compute the forward </a:t>
            </a:r>
            <a:r>
              <a:rPr lang="en-US" sz="2400" b="0" dirty="0">
                <a:solidFill>
                  <a:srgbClr val="000000"/>
                </a:solidFill>
              </a:rPr>
              <a:t>V</a:t>
            </a:r>
            <a:r>
              <a:rPr lang="en-US" sz="2400" b="0" baseline="-25000" dirty="0">
                <a:solidFill>
                  <a:srgbClr val="000000"/>
                </a:solidFill>
              </a:rPr>
              <a:t>T</a:t>
            </a:r>
            <a:r>
              <a:rPr lang="en-US" sz="2400" b="0" dirty="0">
                <a:solidFill>
                  <a:srgbClr val="000000"/>
                </a:solidFill>
              </a:rPr>
              <a:t> </a:t>
            </a:r>
            <a:r>
              <a:rPr lang="en-US" sz="2400" b="0" i="0" dirty="0">
                <a:solidFill>
                  <a:srgbClr val="000000"/>
                </a:solidFill>
              </a:rPr>
              <a:t>value of the project </a:t>
            </a:r>
            <a:r>
              <a:rPr lang="en-US" sz="2400" b="0" dirty="0">
                <a:solidFill>
                  <a:srgbClr val="000000"/>
                </a:solidFill>
              </a:rPr>
              <a:t>benefit</a:t>
            </a:r>
            <a:r>
              <a:rPr lang="en-US" sz="2400" b="0" i="0" dirty="0">
                <a:solidFill>
                  <a:srgbClr val="000000"/>
                </a:solidFill>
              </a:rPr>
              <a:t> as of </a:t>
            </a:r>
            <a:r>
              <a:rPr lang="en-US" sz="2400" b="0" dirty="0">
                <a:solidFill>
                  <a:srgbClr val="000000"/>
                </a:solidFill>
              </a:rPr>
              <a:t>Time T</a:t>
            </a:r>
            <a:r>
              <a:rPr lang="en-US" sz="2400" b="0" i="0" dirty="0">
                <a:solidFill>
                  <a:srgbClr val="000000"/>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996B7DC1-09A7-41AC-AABD-D71E7ECDD2B0}" type="slidenum">
              <a:rPr lang="en-US" smtClean="0"/>
              <a:pPr/>
              <a:t>3</a:t>
            </a:fld>
            <a:endParaRPr lang="en-US" dirty="0"/>
          </a:p>
        </p:txBody>
      </p:sp>
      <p:sp>
        <p:nvSpPr>
          <p:cNvPr id="826370" name="Text Box 2"/>
          <p:cNvSpPr txBox="1">
            <a:spLocks noChangeArrowheads="1"/>
          </p:cNvSpPr>
          <p:nvPr/>
        </p:nvSpPr>
        <p:spPr bwMode="auto">
          <a:xfrm>
            <a:off x="1219200" y="304800"/>
            <a:ext cx="7010400" cy="519113"/>
          </a:xfrm>
          <a:prstGeom prst="rect">
            <a:avLst/>
          </a:prstGeom>
          <a:solidFill>
            <a:schemeClr val="accent1"/>
          </a:solidFill>
          <a:ln w="9525">
            <a:noFill/>
            <a:miter lim="800000"/>
            <a:headEnd/>
            <a:tailEnd/>
          </a:ln>
          <a:effectLst/>
        </p:spPr>
        <p:txBody>
          <a:bodyPr>
            <a:spAutoFit/>
          </a:bodyPr>
          <a:lstStyle/>
          <a:p>
            <a:pPr algn="ctr" eaLnBrk="1" hangingPunct="1">
              <a:spcBef>
                <a:spcPct val="50000"/>
              </a:spcBef>
              <a:defRPr/>
            </a:pPr>
            <a:r>
              <a:rPr lang="en-US" sz="2800" i="0" dirty="0">
                <a:solidFill>
                  <a:srgbClr val="000000"/>
                </a:solidFill>
                <a:effectLst>
                  <a:outerShdw blurRad="38100" dist="38100" dir="2700000" algn="tl">
                    <a:srgbClr val="FFFFFF"/>
                  </a:outerShdw>
                </a:effectLst>
              </a:rPr>
              <a:t>NPV = Benefits – Costs </a:t>
            </a:r>
          </a:p>
        </p:txBody>
      </p:sp>
      <p:sp>
        <p:nvSpPr>
          <p:cNvPr id="826371" name="Text Box 3"/>
          <p:cNvSpPr txBox="1">
            <a:spLocks noChangeArrowheads="1"/>
          </p:cNvSpPr>
          <p:nvPr/>
        </p:nvSpPr>
        <p:spPr bwMode="auto">
          <a:xfrm>
            <a:off x="228600" y="990600"/>
            <a:ext cx="8763000" cy="1791260"/>
          </a:xfrm>
          <a:prstGeom prst="rect">
            <a:avLst/>
          </a:prstGeom>
          <a:noFill/>
          <a:ln w="9525">
            <a:noFill/>
            <a:miter lim="800000"/>
            <a:headEnd/>
            <a:tailEnd/>
          </a:ln>
          <a:effectLst/>
        </p:spPr>
        <p:txBody>
          <a:bodyPr>
            <a:spAutoFit/>
          </a:bodyPr>
          <a:lstStyle/>
          <a:p>
            <a:pPr eaLnBrk="1" hangingPunct="1">
              <a:spcBef>
                <a:spcPct val="50000"/>
              </a:spcBef>
              <a:defRPr/>
            </a:pPr>
            <a:r>
              <a:rPr lang="en-US" sz="2400" b="0" i="0" dirty="0">
                <a:solidFill>
                  <a:srgbClr val="000000"/>
                </a:solidFill>
              </a:rPr>
              <a:t>The benefits and costs must be measured in an </a:t>
            </a:r>
            <a:r>
              <a:rPr lang="en-US" sz="2400" b="0" dirty="0">
                <a:solidFill>
                  <a:srgbClr val="000000"/>
                </a:solidFill>
              </a:rPr>
              <a:t>“apples vs apples”</a:t>
            </a:r>
            <a:r>
              <a:rPr lang="en-US" sz="2400" b="0" i="0" dirty="0">
                <a:solidFill>
                  <a:srgbClr val="000000"/>
                </a:solidFill>
              </a:rPr>
              <a:t> manner. That is, in dollars:</a:t>
            </a:r>
          </a:p>
          <a:p>
            <a:pPr marL="457200" lvl="2" indent="228600" eaLnBrk="1" hangingPunct="1">
              <a:spcBef>
                <a:spcPct val="30000"/>
              </a:spcBef>
              <a:buFontTx/>
              <a:buChar char="•"/>
              <a:defRPr/>
            </a:pPr>
            <a:r>
              <a:rPr lang="en-US" sz="2400" b="0" dirty="0">
                <a:solidFill>
                  <a:srgbClr val="000000"/>
                </a:solidFill>
              </a:rPr>
              <a:t> </a:t>
            </a:r>
            <a:r>
              <a:rPr lang="en-US" sz="2400" b="0" i="0" dirty="0">
                <a:solidFill>
                  <a:srgbClr val="000000"/>
                </a:solidFill>
              </a:rPr>
              <a:t>As of the</a:t>
            </a:r>
            <a:r>
              <a:rPr lang="en-US" sz="2400" b="0" dirty="0">
                <a:solidFill>
                  <a:srgbClr val="000000"/>
                </a:solidFill>
              </a:rPr>
              <a:t> </a:t>
            </a:r>
            <a:r>
              <a:rPr lang="en-US" sz="2400" b="0" u="sng" dirty="0">
                <a:solidFill>
                  <a:srgbClr val="000000"/>
                </a:solidFill>
              </a:rPr>
              <a:t>same</a:t>
            </a:r>
            <a:r>
              <a:rPr lang="en-US" sz="2400" b="0" dirty="0">
                <a:solidFill>
                  <a:srgbClr val="000000"/>
                </a:solidFill>
              </a:rPr>
              <a:t> point in </a:t>
            </a:r>
            <a:r>
              <a:rPr lang="en-US" sz="2400" b="0" u="sng" dirty="0">
                <a:solidFill>
                  <a:srgbClr val="000000"/>
                </a:solidFill>
              </a:rPr>
              <a:t>time</a:t>
            </a:r>
            <a:r>
              <a:rPr lang="en-US" sz="2400" b="0" dirty="0">
                <a:solidFill>
                  <a:srgbClr val="000000"/>
                </a:solidFill>
              </a:rPr>
              <a:t>.</a:t>
            </a:r>
          </a:p>
          <a:p>
            <a:pPr marL="457200" lvl="2" indent="228600" eaLnBrk="1" hangingPunct="1">
              <a:spcBef>
                <a:spcPct val="30000"/>
              </a:spcBef>
              <a:buFontTx/>
              <a:buChar char="•"/>
              <a:defRPr/>
            </a:pPr>
            <a:r>
              <a:rPr lang="en-US" sz="2400" b="0" i="0" dirty="0">
                <a:solidFill>
                  <a:srgbClr val="000000"/>
                </a:solidFill>
              </a:rPr>
              <a:t> That have been adjusted to </a:t>
            </a:r>
            <a:r>
              <a:rPr lang="en-US" sz="2400" b="0" dirty="0">
                <a:solidFill>
                  <a:srgbClr val="000000"/>
                </a:solidFill>
              </a:rPr>
              <a:t>account for risk</a:t>
            </a:r>
            <a:r>
              <a:rPr lang="en-US" sz="2400" b="0" i="0" dirty="0">
                <a:solidFill>
                  <a:srgbClr val="000000"/>
                </a:solidFill>
              </a:rPr>
              <a:t>.</a:t>
            </a:r>
          </a:p>
        </p:txBody>
      </p:sp>
      <p:sp>
        <p:nvSpPr>
          <p:cNvPr id="826372" name="Text Box 4"/>
          <p:cNvSpPr txBox="1">
            <a:spLocks noChangeArrowheads="1"/>
          </p:cNvSpPr>
          <p:nvPr/>
        </p:nvSpPr>
        <p:spPr bwMode="auto">
          <a:xfrm>
            <a:off x="228600" y="2895600"/>
            <a:ext cx="8686800" cy="3416320"/>
          </a:xfrm>
          <a:prstGeom prst="rect">
            <a:avLst/>
          </a:prstGeom>
          <a:noFill/>
          <a:ln w="9525">
            <a:noFill/>
            <a:miter lim="800000"/>
            <a:headEnd/>
            <a:tailEnd/>
          </a:ln>
          <a:effectLst/>
        </p:spPr>
        <p:txBody>
          <a:bodyPr>
            <a:spAutoFit/>
          </a:bodyPr>
          <a:lstStyle/>
          <a:p>
            <a:pPr eaLnBrk="1" hangingPunct="1">
              <a:spcBef>
                <a:spcPct val="50000"/>
              </a:spcBef>
              <a:defRPr/>
            </a:pPr>
            <a:r>
              <a:rPr lang="en-US" sz="2400" b="0" i="0" dirty="0">
                <a:solidFill>
                  <a:srgbClr val="000000"/>
                </a:solidFill>
              </a:rPr>
              <a:t>As with all DCF analyses, time and risk can be accounted for by using </a:t>
            </a:r>
            <a:r>
              <a:rPr lang="en-US" sz="2400" b="0" dirty="0">
                <a:solidFill>
                  <a:srgbClr val="000000"/>
                </a:solidFill>
              </a:rPr>
              <a:t>risk-adjusted discounting</a:t>
            </a:r>
            <a:r>
              <a:rPr lang="en-US" sz="2400" b="0" i="0" dirty="0">
                <a:solidFill>
                  <a:srgbClr val="000000"/>
                </a:solidFill>
              </a:rPr>
              <a:t>. </a:t>
            </a:r>
          </a:p>
          <a:p>
            <a:pPr eaLnBrk="1" hangingPunct="1">
              <a:spcBef>
                <a:spcPct val="20000"/>
              </a:spcBef>
              <a:defRPr/>
            </a:pPr>
            <a:r>
              <a:rPr lang="en-US" sz="2400" b="0" i="0" dirty="0">
                <a:solidFill>
                  <a:srgbClr val="000000"/>
                </a:solidFill>
              </a:rPr>
              <a:t>Key is to identify: </a:t>
            </a:r>
            <a:r>
              <a:rPr lang="en-US" sz="2400" b="0" dirty="0">
                <a:solidFill>
                  <a:srgbClr val="000000"/>
                </a:solidFill>
              </a:rPr>
              <a:t>opportunity cost of capital</a:t>
            </a:r>
            <a:r>
              <a:rPr lang="en-US" sz="2400" b="0" i="0" dirty="0">
                <a:solidFill>
                  <a:srgbClr val="000000"/>
                </a:solidFill>
              </a:rPr>
              <a:t> </a:t>
            </a:r>
          </a:p>
          <a:p>
            <a:pPr marL="685800" lvl="1" indent="-228600" eaLnBrk="1" hangingPunct="1">
              <a:spcBef>
                <a:spcPct val="20000"/>
              </a:spcBef>
              <a:buFontTx/>
              <a:buChar char="•"/>
              <a:defRPr/>
            </a:pPr>
            <a:r>
              <a:rPr lang="en-US" sz="2400" b="0" i="0" dirty="0" smtClean="0">
                <a:solidFill>
                  <a:srgbClr val="000000"/>
                </a:solidFill>
              </a:rPr>
              <a:t>Reflects </a:t>
            </a:r>
            <a:r>
              <a:rPr lang="en-US" sz="2400" b="0" i="0" dirty="0">
                <a:solidFill>
                  <a:srgbClr val="000000"/>
                </a:solidFill>
              </a:rPr>
              <a:t>amount of </a:t>
            </a:r>
            <a:r>
              <a:rPr lang="en-US" sz="2400" b="0" dirty="0">
                <a:solidFill>
                  <a:srgbClr val="000000"/>
                </a:solidFill>
              </a:rPr>
              <a:t>risk</a:t>
            </a:r>
            <a:r>
              <a:rPr lang="en-US" sz="2400" b="0" i="0" dirty="0">
                <a:solidFill>
                  <a:srgbClr val="000000"/>
                </a:solidFill>
              </a:rPr>
              <a:t> in the cash flows</a:t>
            </a:r>
          </a:p>
          <a:p>
            <a:pPr marL="685800" lvl="1" indent="-228600" eaLnBrk="1" hangingPunct="1">
              <a:spcBef>
                <a:spcPct val="20000"/>
              </a:spcBef>
              <a:buFontTx/>
              <a:buChar char="•"/>
              <a:defRPr/>
            </a:pPr>
            <a:r>
              <a:rPr lang="en-US" sz="2400" b="0" i="0" dirty="0" smtClean="0">
                <a:solidFill>
                  <a:srgbClr val="000000"/>
                </a:solidFill>
              </a:rPr>
              <a:t>Can </a:t>
            </a:r>
            <a:r>
              <a:rPr lang="en-US" sz="2400" b="0" i="0" dirty="0">
                <a:solidFill>
                  <a:srgbClr val="000000"/>
                </a:solidFill>
              </a:rPr>
              <a:t>be applied to either </a:t>
            </a:r>
            <a:r>
              <a:rPr lang="en-US" sz="2400" b="0" dirty="0">
                <a:solidFill>
                  <a:srgbClr val="000000"/>
                </a:solidFill>
              </a:rPr>
              <a:t>discount</a:t>
            </a:r>
            <a:r>
              <a:rPr lang="en-US" sz="2400" b="0" i="0" dirty="0">
                <a:solidFill>
                  <a:srgbClr val="000000"/>
                </a:solidFill>
              </a:rPr>
              <a:t> CFs back in time, or</a:t>
            </a:r>
          </a:p>
          <a:p>
            <a:pPr marL="685800" lvl="1" indent="-228600" eaLnBrk="1" hangingPunct="1">
              <a:spcBef>
                <a:spcPct val="20000"/>
              </a:spcBef>
              <a:buFontTx/>
              <a:buChar char="•"/>
              <a:defRPr/>
            </a:pPr>
            <a:r>
              <a:rPr lang="en-US" sz="2400" b="0" i="0" dirty="0" smtClean="0">
                <a:solidFill>
                  <a:srgbClr val="000000"/>
                </a:solidFill>
              </a:rPr>
              <a:t>To </a:t>
            </a:r>
            <a:r>
              <a:rPr lang="en-US" sz="2400" b="0" dirty="0">
                <a:solidFill>
                  <a:srgbClr val="000000"/>
                </a:solidFill>
              </a:rPr>
              <a:t>grow</a:t>
            </a:r>
            <a:r>
              <a:rPr lang="en-US" sz="2400" b="0" i="0" dirty="0">
                <a:solidFill>
                  <a:srgbClr val="000000"/>
                </a:solidFill>
              </a:rPr>
              <a:t> (compound) CFs forward in time </a:t>
            </a:r>
          </a:p>
          <a:p>
            <a:pPr marL="685800" lvl="1" indent="-228600" eaLnBrk="1" hangingPunct="1">
              <a:spcBef>
                <a:spcPct val="20000"/>
              </a:spcBef>
              <a:buFontTx/>
              <a:buChar char="•"/>
              <a:defRPr/>
            </a:pPr>
            <a:r>
              <a:rPr lang="en-US" sz="2400" b="0" i="0" dirty="0" smtClean="0">
                <a:solidFill>
                  <a:srgbClr val="000000"/>
                </a:solidFill>
              </a:rPr>
              <a:t>e.g</a:t>
            </a:r>
            <a:r>
              <a:rPr lang="en-US" sz="2400" b="0" i="0" dirty="0">
                <a:solidFill>
                  <a:srgbClr val="000000"/>
                </a:solidFill>
              </a:rPr>
              <a:t>., to the projected time of completion of the construction phase.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3"/>
          </p:nvPr>
        </p:nvSpPr>
        <p:spPr/>
        <p:txBody>
          <a:bodyPr/>
          <a:lstStyle/>
          <a:p>
            <a:r>
              <a:rPr lang="en-US" dirty="0" smtClean="0"/>
              <a:t>© 2014 OnCourse Learning. All Rights Reserved.</a:t>
            </a:r>
            <a:endParaRPr lang="en-US" dirty="0"/>
          </a:p>
        </p:txBody>
      </p:sp>
      <p:sp>
        <p:nvSpPr>
          <p:cNvPr id="9" name="Slide Number Placeholder 3"/>
          <p:cNvSpPr>
            <a:spLocks noGrp="1"/>
          </p:cNvSpPr>
          <p:nvPr>
            <p:ph type="sldNum" sz="quarter" idx="4"/>
          </p:nvPr>
        </p:nvSpPr>
        <p:spPr/>
        <p:txBody>
          <a:bodyPr/>
          <a:lstStyle/>
          <a:p>
            <a:fld id="{5ED05017-AA1F-447C-B44F-FEE4A01B5D1A}" type="slidenum">
              <a:rPr lang="en-US" smtClean="0"/>
              <a:pPr/>
              <a:t>30</a:t>
            </a:fld>
            <a:endParaRPr lang="en-US" dirty="0"/>
          </a:p>
        </p:txBody>
      </p:sp>
      <p:sp>
        <p:nvSpPr>
          <p:cNvPr id="883714" name="Text Box 2"/>
          <p:cNvSpPr txBox="1">
            <a:spLocks noChangeArrowheads="1"/>
          </p:cNvSpPr>
          <p:nvPr/>
        </p:nvSpPr>
        <p:spPr bwMode="auto">
          <a:xfrm>
            <a:off x="457200" y="152400"/>
            <a:ext cx="8305800" cy="461665"/>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Numerical Example of the Canonical </a:t>
            </a:r>
            <a:r>
              <a:rPr lang="en-US" sz="2400" i="0" dirty="0" smtClean="0">
                <a:solidFill>
                  <a:srgbClr val="000000"/>
                </a:solidFill>
                <a:effectLst>
                  <a:outerShdw blurRad="38100" dist="38100" dir="2700000" algn="tl">
                    <a:srgbClr val="FFFFFF"/>
                  </a:outerShdw>
                </a:effectLst>
              </a:rPr>
              <a:t>Formula</a:t>
            </a:r>
            <a:endParaRPr lang="en-US" sz="2400" i="0" dirty="0">
              <a:solidFill>
                <a:srgbClr val="000000"/>
              </a:solidFill>
              <a:effectLst>
                <a:outerShdw blurRad="38100" dist="38100" dir="2700000" algn="tl">
                  <a:srgbClr val="FFFFFF"/>
                </a:outerShdw>
              </a:effectLst>
            </a:endParaRPr>
          </a:p>
        </p:txBody>
      </p:sp>
      <p:graphicFrame>
        <p:nvGraphicFramePr>
          <p:cNvPr id="78852" name="Object 3"/>
          <p:cNvGraphicFramePr>
            <a:graphicFrameLocks noChangeAspect="1"/>
          </p:cNvGraphicFramePr>
          <p:nvPr/>
        </p:nvGraphicFramePr>
        <p:xfrm>
          <a:off x="457200" y="1447800"/>
          <a:ext cx="8439150" cy="341313"/>
        </p:xfrm>
        <a:graphic>
          <a:graphicData uri="http://schemas.openxmlformats.org/presentationml/2006/ole">
            <p:oleObj spid="_x0000_s78852" name="Equation" r:id="rId3" imgW="5943600" imgH="241300" progId="Equation.3">
              <p:embed/>
            </p:oleObj>
          </a:graphicData>
        </a:graphic>
      </p:graphicFrame>
      <p:sp>
        <p:nvSpPr>
          <p:cNvPr id="78853" name="Text Box 4"/>
          <p:cNvSpPr txBox="1">
            <a:spLocks noChangeArrowheads="1"/>
          </p:cNvSpPr>
          <p:nvPr/>
        </p:nvSpPr>
        <p:spPr bwMode="auto">
          <a:xfrm>
            <a:off x="457200" y="1905000"/>
            <a:ext cx="8305800" cy="1446550"/>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00"/>
                </a:solidFill>
              </a:rPr>
              <a:t>To obtain the projected net development profit as of month 12:</a:t>
            </a:r>
          </a:p>
          <a:p>
            <a:pPr algn="ctr" eaLnBrk="1" hangingPunct="1">
              <a:spcBef>
                <a:spcPct val="20000"/>
              </a:spcBef>
            </a:pPr>
            <a:r>
              <a:rPr lang="en-US" b="0" dirty="0">
                <a:solidFill>
                  <a:srgbClr val="000000"/>
                </a:solidFill>
              </a:rPr>
              <a:t>V</a:t>
            </a:r>
            <a:r>
              <a:rPr lang="en-US" b="0" baseline="-25000" dirty="0">
                <a:solidFill>
                  <a:srgbClr val="000000"/>
                </a:solidFill>
              </a:rPr>
              <a:t>T</a:t>
            </a:r>
            <a:r>
              <a:rPr lang="en-US" b="0" i="0" dirty="0">
                <a:solidFill>
                  <a:srgbClr val="000000"/>
                </a:solidFill>
              </a:rPr>
              <a:t> – </a:t>
            </a:r>
            <a:r>
              <a:rPr lang="en-US" b="0" dirty="0">
                <a:solidFill>
                  <a:srgbClr val="000000"/>
                </a:solidFill>
              </a:rPr>
              <a:t>K</a:t>
            </a:r>
            <a:r>
              <a:rPr lang="en-US" b="0" baseline="-25000" dirty="0">
                <a:solidFill>
                  <a:srgbClr val="000000"/>
                </a:solidFill>
              </a:rPr>
              <a:t>T</a:t>
            </a:r>
            <a:r>
              <a:rPr lang="en-US" b="0" i="0" dirty="0">
                <a:solidFill>
                  <a:srgbClr val="000000"/>
                </a:solidFill>
              </a:rPr>
              <a:t>   =   $10,229,000 – $6,068,000  =  $4,161,000.</a:t>
            </a:r>
          </a:p>
          <a:p>
            <a:pPr eaLnBrk="1" hangingPunct="1">
              <a:spcBef>
                <a:spcPct val="20000"/>
              </a:spcBef>
            </a:pPr>
            <a:r>
              <a:rPr lang="en-US" b="0" i="0" dirty="0">
                <a:solidFill>
                  <a:srgbClr val="000000"/>
                </a:solidFill>
              </a:rPr>
              <a:t>Then substituting into the Canonical Formula we obtain the canonical OCC of the Futurespace Project:</a:t>
            </a:r>
          </a:p>
        </p:txBody>
      </p:sp>
      <p:graphicFrame>
        <p:nvGraphicFramePr>
          <p:cNvPr id="78854" name="Object 5"/>
          <p:cNvGraphicFramePr>
            <a:graphicFrameLocks noChangeAspect="1"/>
          </p:cNvGraphicFramePr>
          <p:nvPr/>
        </p:nvGraphicFramePr>
        <p:xfrm>
          <a:off x="811213" y="3429000"/>
          <a:ext cx="7521575" cy="2544763"/>
        </p:xfrm>
        <a:graphic>
          <a:graphicData uri="http://schemas.openxmlformats.org/presentationml/2006/ole">
            <p:oleObj spid="_x0000_s78854" name="Equation" r:id="rId4" imgW="5105400" imgH="1727200" progId="Equation.3">
              <p:embed/>
            </p:oleObj>
          </a:graphicData>
        </a:graphic>
      </p:graphicFrame>
      <p:sp>
        <p:nvSpPr>
          <p:cNvPr id="78855" name="Text Box 6"/>
          <p:cNvSpPr txBox="1">
            <a:spLocks noChangeArrowheads="1"/>
          </p:cNvSpPr>
          <p:nvPr/>
        </p:nvSpPr>
        <p:spPr bwMode="auto">
          <a:xfrm>
            <a:off x="1143000" y="6096000"/>
            <a:ext cx="6934200" cy="400110"/>
          </a:xfrm>
          <a:prstGeom prst="rect">
            <a:avLst/>
          </a:prstGeom>
          <a:noFill/>
          <a:ln w="9525">
            <a:noFill/>
            <a:miter lim="800000"/>
            <a:headEnd/>
            <a:tailEnd/>
          </a:ln>
        </p:spPr>
        <p:txBody>
          <a:bodyPr>
            <a:spAutoFit/>
          </a:bodyPr>
          <a:lstStyle/>
          <a:p>
            <a:pPr algn="ctr" eaLnBrk="1" hangingPunct="1">
              <a:spcBef>
                <a:spcPct val="50000"/>
              </a:spcBef>
            </a:pPr>
            <a:r>
              <a:rPr lang="en-US" b="0" i="0" dirty="0">
                <a:solidFill>
                  <a:srgbClr val="000000"/>
                </a:solidFill>
              </a:rPr>
              <a:t>Canonical OCC = 20.16% / year.</a:t>
            </a:r>
          </a:p>
        </p:txBody>
      </p:sp>
      <p:sp>
        <p:nvSpPr>
          <p:cNvPr id="11" name="Rectangle 10"/>
          <p:cNvSpPr/>
          <p:nvPr/>
        </p:nvSpPr>
        <p:spPr>
          <a:xfrm>
            <a:off x="457200" y="762000"/>
            <a:ext cx="7848600" cy="707886"/>
          </a:xfrm>
          <a:prstGeom prst="rect">
            <a:avLst/>
          </a:prstGeom>
        </p:spPr>
        <p:txBody>
          <a:bodyPr wrap="square">
            <a:spAutoFit/>
          </a:bodyPr>
          <a:lstStyle/>
          <a:p>
            <a:pPr eaLnBrk="1" hangingPunct="1">
              <a:spcBef>
                <a:spcPct val="25000"/>
              </a:spcBef>
              <a:defRPr/>
            </a:pPr>
            <a:r>
              <a:rPr lang="en-US" b="0" i="0" dirty="0" smtClean="0">
                <a:solidFill>
                  <a:srgbClr val="000000"/>
                </a:solidFill>
              </a:rPr>
              <a:t>Next compute the forward </a:t>
            </a:r>
            <a:r>
              <a:rPr lang="en-US" b="0" dirty="0" smtClean="0">
                <a:solidFill>
                  <a:srgbClr val="000000"/>
                </a:solidFill>
              </a:rPr>
              <a:t>K</a:t>
            </a:r>
            <a:r>
              <a:rPr lang="en-US" b="0" baseline="-25000" dirty="0" smtClean="0">
                <a:solidFill>
                  <a:srgbClr val="000000"/>
                </a:solidFill>
              </a:rPr>
              <a:t>T</a:t>
            </a:r>
            <a:r>
              <a:rPr lang="en-US" b="0" dirty="0" smtClean="0">
                <a:solidFill>
                  <a:srgbClr val="000000"/>
                </a:solidFill>
              </a:rPr>
              <a:t> </a:t>
            </a:r>
            <a:r>
              <a:rPr lang="en-US" b="0" i="0" dirty="0" smtClean="0">
                <a:solidFill>
                  <a:srgbClr val="000000"/>
                </a:solidFill>
              </a:rPr>
              <a:t>value of the project </a:t>
            </a:r>
            <a:r>
              <a:rPr lang="en-US" b="0" dirty="0" smtClean="0">
                <a:solidFill>
                  <a:srgbClr val="000000"/>
                </a:solidFill>
              </a:rPr>
              <a:t>construction cost</a:t>
            </a:r>
            <a:r>
              <a:rPr lang="en-US" b="0" i="0" dirty="0" smtClean="0">
                <a:solidFill>
                  <a:srgbClr val="000000"/>
                </a:solidFill>
              </a:rPr>
              <a:t> as of </a:t>
            </a:r>
            <a:r>
              <a:rPr lang="en-US" b="0" dirty="0" smtClean="0">
                <a:solidFill>
                  <a:srgbClr val="000000"/>
                </a:solidFill>
              </a:rPr>
              <a:t>Time T</a:t>
            </a:r>
            <a:r>
              <a:rPr lang="en-US" b="0" i="0" dirty="0" smtClean="0">
                <a:solidFill>
                  <a:srgbClr val="000000"/>
                </a:solidFill>
              </a:rPr>
              <a:t>:</a:t>
            </a:r>
            <a:endParaRPr lang="en-US" b="0" i="0" dirty="0">
              <a:solidFill>
                <a:srgbClr val="0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0E7785FB-3227-41E7-8F96-C2B42B75534D}" type="slidenum">
              <a:rPr lang="en-US" smtClean="0"/>
              <a:pPr/>
              <a:t>31</a:t>
            </a:fld>
            <a:endParaRPr lang="en-US" dirty="0"/>
          </a:p>
        </p:txBody>
      </p:sp>
      <p:sp>
        <p:nvSpPr>
          <p:cNvPr id="884738" name="Text Box 2"/>
          <p:cNvSpPr txBox="1">
            <a:spLocks noChangeArrowheads="1"/>
          </p:cNvSpPr>
          <p:nvPr/>
        </p:nvSpPr>
        <p:spPr bwMode="auto">
          <a:xfrm>
            <a:off x="457200" y="152400"/>
            <a:ext cx="8305800" cy="914400"/>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Numerical Example of the Canonical Formula</a:t>
            </a:r>
          </a:p>
          <a:p>
            <a:pPr eaLnBrk="1" hangingPunct="1">
              <a:spcBef>
                <a:spcPct val="25000"/>
              </a:spcBef>
              <a:defRPr/>
            </a:pPr>
            <a:r>
              <a:rPr lang="en-US" sz="2400" b="0" i="0" dirty="0">
                <a:solidFill>
                  <a:srgbClr val="000000"/>
                </a:solidFill>
              </a:rPr>
              <a:t>Alternatively (and equivalently):</a:t>
            </a:r>
          </a:p>
        </p:txBody>
      </p:sp>
      <p:graphicFrame>
        <p:nvGraphicFramePr>
          <p:cNvPr id="79876" name="Object 3"/>
          <p:cNvGraphicFramePr>
            <a:graphicFrameLocks noChangeAspect="1"/>
          </p:cNvGraphicFramePr>
          <p:nvPr/>
        </p:nvGraphicFramePr>
        <p:xfrm>
          <a:off x="1447800" y="1371600"/>
          <a:ext cx="6208713" cy="4170363"/>
        </p:xfrm>
        <a:graphic>
          <a:graphicData uri="http://schemas.openxmlformats.org/presentationml/2006/ole">
            <p:oleObj spid="_x0000_s79876" name="Equation" r:id="rId3" imgW="2933700" imgH="1968500" progId="Equation.3">
              <p:embed/>
            </p:oleObj>
          </a:graphicData>
        </a:graphic>
      </p:graphicFrame>
      <p:sp>
        <p:nvSpPr>
          <p:cNvPr id="8" name="Text Box 6"/>
          <p:cNvSpPr txBox="1">
            <a:spLocks noChangeArrowheads="1"/>
          </p:cNvSpPr>
          <p:nvPr/>
        </p:nvSpPr>
        <p:spPr bwMode="auto">
          <a:xfrm>
            <a:off x="1143000" y="6096000"/>
            <a:ext cx="6934200" cy="400110"/>
          </a:xfrm>
          <a:prstGeom prst="rect">
            <a:avLst/>
          </a:prstGeom>
          <a:noFill/>
          <a:ln w="9525">
            <a:noFill/>
            <a:miter lim="800000"/>
            <a:headEnd/>
            <a:tailEnd/>
          </a:ln>
        </p:spPr>
        <p:txBody>
          <a:bodyPr>
            <a:spAutoFit/>
          </a:bodyPr>
          <a:lstStyle/>
          <a:p>
            <a:pPr algn="ctr" eaLnBrk="1" hangingPunct="1">
              <a:spcBef>
                <a:spcPct val="50000"/>
              </a:spcBef>
            </a:pPr>
            <a:r>
              <a:rPr lang="en-US" b="0" i="0" dirty="0">
                <a:solidFill>
                  <a:srgbClr val="000000"/>
                </a:solidFill>
              </a:rPr>
              <a:t>Canonical OCC = 20.16% / year.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F2B097CC-7B3E-48CE-8EA4-5C3BBE2EA469}" type="slidenum">
              <a:rPr lang="en-US" smtClean="0"/>
              <a:pPr/>
              <a:t>32</a:t>
            </a:fld>
            <a:endParaRPr lang="en-US" dirty="0"/>
          </a:p>
        </p:txBody>
      </p:sp>
      <p:sp>
        <p:nvSpPr>
          <p:cNvPr id="80899" name="Text Box 2"/>
          <p:cNvSpPr txBox="1">
            <a:spLocks noChangeArrowheads="1"/>
          </p:cNvSpPr>
          <p:nvPr/>
        </p:nvSpPr>
        <p:spPr bwMode="auto">
          <a:xfrm>
            <a:off x="533400" y="1143000"/>
            <a:ext cx="8153400" cy="155257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This canonical 20.16% exceeds the previously derived 16.59% and 13.58% OCC numbers because the canonical assumption involves more leverage, due to the assumption, in effect, of the use of a construction loan (all CFs at only Time </a:t>
            </a:r>
            <a:r>
              <a:rPr lang="en-US" sz="2400" b="0" dirty="0">
                <a:solidFill>
                  <a:srgbClr val="000000"/>
                </a:solidFill>
              </a:rPr>
              <a:t>0</a:t>
            </a:r>
            <a:r>
              <a:rPr lang="en-US" sz="2400" b="0" i="0" dirty="0">
                <a:solidFill>
                  <a:srgbClr val="000000"/>
                </a:solidFill>
              </a:rPr>
              <a:t> and Time </a:t>
            </a:r>
            <a:r>
              <a:rPr lang="en-US" sz="2400" b="0" dirty="0">
                <a:solidFill>
                  <a:srgbClr val="000000"/>
                </a:solidFill>
              </a:rPr>
              <a:t>T</a:t>
            </a:r>
            <a:r>
              <a:rPr lang="en-US" sz="2400" b="0" i="0" dirty="0">
                <a:solidFill>
                  <a:srgbClr val="000000"/>
                </a:solidFill>
              </a:rPr>
              <a:t>).</a:t>
            </a:r>
          </a:p>
        </p:txBody>
      </p:sp>
      <p:sp>
        <p:nvSpPr>
          <p:cNvPr id="885763" name="Text Box 3"/>
          <p:cNvSpPr txBox="1">
            <a:spLocks noChangeArrowheads="1"/>
          </p:cNvSpPr>
          <p:nvPr/>
        </p:nvSpPr>
        <p:spPr bwMode="auto">
          <a:xfrm>
            <a:off x="457200" y="152400"/>
            <a:ext cx="8305800" cy="841375"/>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Numerical Example of the Canonical Formula</a:t>
            </a:r>
          </a:p>
          <a:p>
            <a:pPr algn="ctr" eaLnBrk="1" hangingPunct="1">
              <a:spcBef>
                <a:spcPct val="5000"/>
              </a:spcBef>
              <a:defRPr/>
            </a:pPr>
            <a:r>
              <a:rPr lang="en-US" sz="2400" b="0" i="0" dirty="0">
                <a:solidFill>
                  <a:srgbClr val="000000"/>
                </a:solidFill>
              </a:rPr>
              <a:t>(Futurespace Project)</a:t>
            </a:r>
          </a:p>
        </p:txBody>
      </p:sp>
      <p:sp>
        <p:nvSpPr>
          <p:cNvPr id="80901" name="Text Box 4"/>
          <p:cNvSpPr txBox="1">
            <a:spLocks noChangeArrowheads="1"/>
          </p:cNvSpPr>
          <p:nvPr/>
        </p:nvSpPr>
        <p:spPr bwMode="auto">
          <a:xfrm>
            <a:off x="533400" y="2971800"/>
            <a:ext cx="8153400" cy="1187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Returning to our risk comparison between the development project and the stabilized property, from the canonical perspective, Futurespace Centre has…</a:t>
            </a:r>
          </a:p>
        </p:txBody>
      </p:sp>
      <p:sp>
        <p:nvSpPr>
          <p:cNvPr id="80903" name="Text Box 6"/>
          <p:cNvSpPr txBox="1">
            <a:spLocks noChangeArrowheads="1"/>
          </p:cNvSpPr>
          <p:nvPr/>
        </p:nvSpPr>
        <p:spPr bwMode="auto">
          <a:xfrm>
            <a:off x="609600" y="5410200"/>
            <a:ext cx="81534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the risk of Hearandnow Place.</a:t>
            </a:r>
          </a:p>
        </p:txBody>
      </p:sp>
      <p:sp>
        <p:nvSpPr>
          <p:cNvPr id="952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9523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0" y="4343400"/>
            <a:ext cx="5821363" cy="815975"/>
          </a:xfrm>
          <a:prstGeom prst="rect">
            <a:avLst/>
          </a:prstGeom>
          <a:noFill/>
        </p:spPr>
      </p:pic>
      <p:sp>
        <p:nvSpPr>
          <p:cNvPr id="95235" name="Rectangle 3"/>
          <p:cNvSpPr>
            <a:spLocks noChangeArrowheads="1"/>
          </p:cNvSpPr>
          <p:nvPr/>
        </p:nvSpPr>
        <p:spPr bwMode="auto">
          <a:xfrm>
            <a:off x="0" y="1273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BF008D78-243B-4B24-834D-C4D305DD0B1E}" type="slidenum">
              <a:rPr lang="en-US" smtClean="0"/>
              <a:pPr/>
              <a:t>33</a:t>
            </a:fld>
            <a:endParaRPr lang="en-US" dirty="0"/>
          </a:p>
        </p:txBody>
      </p:sp>
      <p:sp>
        <p:nvSpPr>
          <p:cNvPr id="886786" name="Text Box 2"/>
          <p:cNvSpPr txBox="1">
            <a:spLocks noChangeArrowheads="1"/>
          </p:cNvSpPr>
          <p:nvPr/>
        </p:nvSpPr>
        <p:spPr bwMode="auto">
          <a:xfrm>
            <a:off x="457200" y="152400"/>
            <a:ext cx="8305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Relation of the Canonical Formula to the WACC:</a:t>
            </a:r>
          </a:p>
        </p:txBody>
      </p:sp>
      <p:sp>
        <p:nvSpPr>
          <p:cNvPr id="81924" name="Text Box 3"/>
          <p:cNvSpPr txBox="1">
            <a:spLocks noChangeArrowheads="1"/>
          </p:cNvSpPr>
          <p:nvPr/>
        </p:nvSpPr>
        <p:spPr bwMode="auto">
          <a:xfrm>
            <a:off x="457200" y="685800"/>
            <a:ext cx="8153400" cy="2100263"/>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As the Canonical Formula reduces the development project to a single-period investment (between Time </a:t>
            </a:r>
            <a:r>
              <a:rPr lang="en-US" sz="2400" b="0" dirty="0">
                <a:solidFill>
                  <a:srgbClr val="000000"/>
                </a:solidFill>
              </a:rPr>
              <a:t>0</a:t>
            </a:r>
            <a:r>
              <a:rPr lang="en-US" sz="2400" b="0" i="0" dirty="0">
                <a:solidFill>
                  <a:srgbClr val="000000"/>
                </a:solidFill>
              </a:rPr>
              <a:t> and Time </a:t>
            </a:r>
            <a:r>
              <a:rPr lang="en-US" sz="2400" b="0" dirty="0">
                <a:solidFill>
                  <a:srgbClr val="000000"/>
                </a:solidFill>
              </a:rPr>
              <a:t>T</a:t>
            </a:r>
            <a:r>
              <a:rPr lang="en-US" sz="2400" b="0" i="0" dirty="0">
                <a:solidFill>
                  <a:srgbClr val="000000"/>
                </a:solidFill>
              </a:rPr>
              <a:t> ), the Canonical OCC can be equivalently derived using the “WACC” Formula that we introduced in Chapter 13:</a:t>
            </a:r>
          </a:p>
          <a:p>
            <a:pPr algn="ctr" eaLnBrk="1" hangingPunct="1">
              <a:spcBef>
                <a:spcPct val="50000"/>
              </a:spcBef>
            </a:pP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D</a:t>
            </a:r>
            <a:r>
              <a:rPr lang="en-US" sz="2400" b="0" i="0" dirty="0">
                <a:solidFill>
                  <a:srgbClr val="000000"/>
                </a:solidFill>
              </a:rPr>
              <a:t>] + </a:t>
            </a:r>
            <a:r>
              <a:rPr lang="en-US" sz="2400" b="0" dirty="0">
                <a:solidFill>
                  <a:srgbClr val="000000"/>
                </a:solidFill>
              </a:rPr>
              <a:t>LR</a:t>
            </a:r>
            <a:r>
              <a:rPr lang="en-US" sz="2400" b="0" i="0" dirty="0">
                <a:solidFill>
                  <a:srgbClr val="000000"/>
                </a:solidFill>
              </a:rPr>
              <a:t>(</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V</a:t>
            </a:r>
            <a:r>
              <a:rPr lang="en-US" sz="2400" b="0" i="0" dirty="0">
                <a:solidFill>
                  <a:srgbClr val="000000"/>
                </a:solidFill>
              </a:rPr>
              <a:t>] –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D</a:t>
            </a:r>
            <a:r>
              <a:rPr lang="en-US" sz="2400" b="0" i="0" dirty="0">
                <a:solidFill>
                  <a:srgbClr val="000000"/>
                </a:solidFill>
              </a:rPr>
              <a:t>])</a:t>
            </a:r>
          </a:p>
        </p:txBody>
      </p:sp>
      <p:sp>
        <p:nvSpPr>
          <p:cNvPr id="81925" name="Text Box 4"/>
          <p:cNvSpPr txBox="1">
            <a:spLocks noChangeArrowheads="1"/>
          </p:cNvSpPr>
          <p:nvPr/>
        </p:nvSpPr>
        <p:spPr bwMode="auto">
          <a:xfrm>
            <a:off x="533400" y="2895600"/>
            <a:ext cx="8153400" cy="82232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Defining </a:t>
            </a:r>
            <a:r>
              <a:rPr lang="en-US" sz="2400" b="0" dirty="0">
                <a:solidFill>
                  <a:srgbClr val="000000"/>
                </a:solidFill>
              </a:rPr>
              <a:t>LR</a:t>
            </a:r>
            <a:r>
              <a:rPr lang="en-US" sz="2400" b="0" i="0" dirty="0">
                <a:solidFill>
                  <a:srgbClr val="000000"/>
                </a:solidFill>
              </a:rPr>
              <a:t> as the leverage ratio: </a:t>
            </a:r>
            <a:r>
              <a:rPr lang="en-US" sz="2400" b="0" dirty="0">
                <a:solidFill>
                  <a:srgbClr val="000000"/>
                </a:solidFill>
              </a:rPr>
              <a:t>V/(V-K)</a:t>
            </a:r>
            <a:r>
              <a:rPr lang="en-US" sz="2400" b="0" i="0" dirty="0">
                <a:solidFill>
                  <a:srgbClr val="000000"/>
                </a:solidFill>
              </a:rPr>
              <a:t>, based on the </a:t>
            </a:r>
            <a:r>
              <a:rPr lang="en-US" sz="2400" b="0" dirty="0">
                <a:solidFill>
                  <a:srgbClr val="000000"/>
                </a:solidFill>
              </a:rPr>
              <a:t>Time Zero</a:t>
            </a:r>
            <a:r>
              <a:rPr lang="en-US" sz="2400" b="0" i="0" dirty="0">
                <a:solidFill>
                  <a:srgbClr val="000000"/>
                </a:solidFill>
              </a:rPr>
              <a:t> valuations of the asset to be built and the land value:</a:t>
            </a:r>
          </a:p>
        </p:txBody>
      </p:sp>
      <p:graphicFrame>
        <p:nvGraphicFramePr>
          <p:cNvPr id="81926" name="Object 5"/>
          <p:cNvGraphicFramePr>
            <a:graphicFrameLocks noChangeAspect="1"/>
          </p:cNvGraphicFramePr>
          <p:nvPr/>
        </p:nvGraphicFramePr>
        <p:xfrm>
          <a:off x="1524000" y="3733800"/>
          <a:ext cx="6096000" cy="903288"/>
        </p:xfrm>
        <a:graphic>
          <a:graphicData uri="http://schemas.openxmlformats.org/presentationml/2006/ole">
            <p:oleObj spid="_x0000_s81926" name="Equation" r:id="rId3" imgW="2997430" imgH="444131" progId="Equation.3">
              <p:embed/>
            </p:oleObj>
          </a:graphicData>
        </a:graphic>
      </p:graphicFrame>
      <p:sp>
        <p:nvSpPr>
          <p:cNvPr id="81927" name="Text Box 6"/>
          <p:cNvSpPr txBox="1">
            <a:spLocks noChangeArrowheads="1"/>
          </p:cNvSpPr>
          <p:nvPr/>
        </p:nvSpPr>
        <p:spPr bwMode="auto">
          <a:xfrm>
            <a:off x="609600" y="4648200"/>
            <a:ext cx="8153400" cy="1995488"/>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we have the development (land) OCC given as:</a:t>
            </a:r>
          </a:p>
          <a:p>
            <a:pPr algn="ctr" eaLnBrk="1" hangingPunct="1">
              <a:spcBef>
                <a:spcPct val="50000"/>
              </a:spcBef>
            </a:pP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  3.04% + 2.70(9.38% – 3.04%)  =  20.16%.</a:t>
            </a:r>
          </a:p>
          <a:p>
            <a:pPr eaLnBrk="1" hangingPunct="1">
              <a:spcBef>
                <a:spcPct val="25000"/>
              </a:spcBef>
            </a:pPr>
            <a:r>
              <a:rPr lang="en-US" b="0" i="0" dirty="0">
                <a:solidFill>
                  <a:srgbClr val="000000"/>
                </a:solidFill>
              </a:rPr>
              <a:t>Thus further illustrating how a development project investment may be thought of as like a levered investment in a stabilized property like the one being built.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28DD2F50-1CEF-4D15-942E-D88FC2F26144}" type="slidenum">
              <a:rPr lang="en-US" smtClean="0"/>
              <a:pPr/>
              <a:t>34</a:t>
            </a:fld>
            <a:endParaRPr lang="en-US" dirty="0"/>
          </a:p>
        </p:txBody>
      </p:sp>
      <p:sp>
        <p:nvSpPr>
          <p:cNvPr id="82947" name="Text Box 2"/>
          <p:cNvSpPr txBox="1">
            <a:spLocks noChangeArrowheads="1"/>
          </p:cNvSpPr>
          <p:nvPr/>
        </p:nvSpPr>
        <p:spPr bwMode="auto">
          <a:xfrm>
            <a:off x="457200" y="228600"/>
            <a:ext cx="8077200" cy="118745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In whatever manner the canonical OCC is determined, it will of course yield the same NPV of the development project (land value) as we derived originally:</a:t>
            </a:r>
          </a:p>
        </p:txBody>
      </p:sp>
      <p:graphicFrame>
        <p:nvGraphicFramePr>
          <p:cNvPr id="82948" name="Object 3"/>
          <p:cNvGraphicFramePr>
            <a:graphicFrameLocks noChangeAspect="1"/>
          </p:cNvGraphicFramePr>
          <p:nvPr/>
        </p:nvGraphicFramePr>
        <p:xfrm>
          <a:off x="685800" y="1447800"/>
          <a:ext cx="7467600" cy="593725"/>
        </p:xfrm>
        <a:graphic>
          <a:graphicData uri="http://schemas.openxmlformats.org/presentationml/2006/ole">
            <p:oleObj spid="_x0000_s82948" name="Equation" r:id="rId3" imgW="4944787" imgH="393383" progId="Equation.3">
              <p:embed/>
            </p:oleObj>
          </a:graphicData>
        </a:graphic>
      </p:graphicFrame>
      <p:sp>
        <p:nvSpPr>
          <p:cNvPr id="82949" name="Text Box 4"/>
          <p:cNvSpPr txBox="1">
            <a:spLocks noChangeArrowheads="1"/>
          </p:cNvSpPr>
          <p:nvPr/>
        </p:nvSpPr>
        <p:spPr bwMode="auto">
          <a:xfrm>
            <a:off x="533400" y="2133600"/>
            <a:ext cx="8077200" cy="1552575"/>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However, prior knowledge of this NPV is </a:t>
            </a:r>
            <a:r>
              <a:rPr lang="en-US" sz="2400" b="0" u="sng" dirty="0">
                <a:solidFill>
                  <a:srgbClr val="000000"/>
                </a:solidFill>
              </a:rPr>
              <a:t>not</a:t>
            </a:r>
            <a:r>
              <a:rPr lang="en-US" sz="2400" b="0" i="0" dirty="0">
                <a:solidFill>
                  <a:srgbClr val="000000"/>
                </a:solidFill>
              </a:rPr>
              <a:t> necessary to ascertain the canonical OCC of the development project, as </a:t>
            </a:r>
            <a:r>
              <a:rPr lang="en-US" sz="2400" b="0" dirty="0">
                <a:solidFill>
                  <a:srgbClr val="000000"/>
                </a:solidFill>
              </a:rPr>
              <a:t>E</a:t>
            </a:r>
            <a:r>
              <a:rPr lang="en-US" sz="2400" b="0" i="0" dirty="0">
                <a:solidFill>
                  <a:srgbClr val="000000"/>
                </a:solidFill>
              </a:rPr>
              <a:t>[</a:t>
            </a:r>
            <a:r>
              <a:rPr lang="en-US" sz="2400" b="0" dirty="0">
                <a:solidFill>
                  <a:srgbClr val="000000"/>
                </a:solidFill>
              </a:rPr>
              <a:t>r</a:t>
            </a:r>
            <a:r>
              <a:rPr lang="en-US" sz="2400" b="0" baseline="-25000" dirty="0">
                <a:solidFill>
                  <a:srgbClr val="000000"/>
                </a:solidFill>
              </a:rPr>
              <a:t>C</a:t>
            </a:r>
            <a:r>
              <a:rPr lang="en-US" sz="2400" b="0" i="0" dirty="0">
                <a:solidFill>
                  <a:srgbClr val="000000"/>
                </a:solidFill>
              </a:rPr>
              <a:t>] is determined solely by the variables on the right-hand side of the Canonical Formula equation:</a:t>
            </a:r>
          </a:p>
        </p:txBody>
      </p:sp>
      <p:graphicFrame>
        <p:nvGraphicFramePr>
          <p:cNvPr id="82950" name="Object 5"/>
          <p:cNvGraphicFramePr>
            <a:graphicFrameLocks noChangeAspect="1"/>
          </p:cNvGraphicFramePr>
          <p:nvPr/>
        </p:nvGraphicFramePr>
        <p:xfrm>
          <a:off x="1447800" y="3657600"/>
          <a:ext cx="6324600" cy="1089025"/>
        </p:xfrm>
        <a:graphic>
          <a:graphicData uri="http://schemas.openxmlformats.org/presentationml/2006/ole">
            <p:oleObj spid="_x0000_s82950" name="Equation" r:id="rId4" imgW="3114185" imgH="536628" progId="Equation.3">
              <p:embed/>
            </p:oleObj>
          </a:graphicData>
        </a:graphic>
      </p:graphicFrame>
      <p:sp>
        <p:nvSpPr>
          <p:cNvPr id="82951" name="Text Box 6"/>
          <p:cNvSpPr txBox="1">
            <a:spLocks noChangeArrowheads="1"/>
          </p:cNvSpPr>
          <p:nvPr/>
        </p:nvSpPr>
        <p:spPr bwMode="auto">
          <a:xfrm>
            <a:off x="533400" y="4724400"/>
            <a:ext cx="8077200" cy="1938338"/>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It should also be noted that the Canonical Formula is completely consistent with the real options valuation of the development project investment, once the option is at the point where immediate exercise (development) is optimal (our original assumption here).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3"/>
          </p:nvPr>
        </p:nvSpPr>
        <p:spPr/>
        <p:txBody>
          <a:bodyPr/>
          <a:lstStyle/>
          <a:p>
            <a:r>
              <a:rPr lang="en-US" dirty="0" smtClean="0"/>
              <a:t>© 2014 OnCourse Learning. All Rights Reserved.</a:t>
            </a:r>
            <a:endParaRPr lang="en-US" dirty="0"/>
          </a:p>
        </p:txBody>
      </p:sp>
      <p:sp>
        <p:nvSpPr>
          <p:cNvPr id="5" name="Slide Number Placeholder 3"/>
          <p:cNvSpPr>
            <a:spLocks noGrp="1"/>
          </p:cNvSpPr>
          <p:nvPr>
            <p:ph type="sldNum" sz="quarter" idx="4"/>
          </p:nvPr>
        </p:nvSpPr>
        <p:spPr/>
        <p:txBody>
          <a:bodyPr/>
          <a:lstStyle/>
          <a:p>
            <a:fld id="{C869C20C-44CF-4E3A-894E-B120F398A16E}" type="slidenum">
              <a:rPr lang="en-US" smtClean="0"/>
              <a:pPr/>
              <a:t>35</a:t>
            </a:fld>
            <a:endParaRPr lang="en-US" dirty="0"/>
          </a:p>
        </p:txBody>
      </p:sp>
      <p:sp>
        <p:nvSpPr>
          <p:cNvPr id="888834" name="Text Box 2"/>
          <p:cNvSpPr txBox="1">
            <a:spLocks noChangeArrowheads="1"/>
          </p:cNvSpPr>
          <p:nvPr/>
        </p:nvSpPr>
        <p:spPr bwMode="auto">
          <a:xfrm>
            <a:off x="152400" y="0"/>
            <a:ext cx="8610600" cy="396875"/>
          </a:xfrm>
          <a:prstGeom prst="rect">
            <a:avLst/>
          </a:prstGeom>
          <a:noFill/>
          <a:ln w="9525">
            <a:noFill/>
            <a:miter lim="800000"/>
            <a:headEnd/>
            <a:tailEnd/>
          </a:ln>
          <a:effectLst/>
        </p:spPr>
        <p:txBody>
          <a:bodyPr>
            <a:spAutoFit/>
          </a:bodyPr>
          <a:lstStyle/>
          <a:p>
            <a:pPr eaLnBrk="1" hangingPunct="1">
              <a:spcBef>
                <a:spcPct val="50000"/>
              </a:spcBef>
              <a:defRPr/>
            </a:pPr>
            <a:r>
              <a:rPr lang="en-US" dirty="0">
                <a:solidFill>
                  <a:srgbClr val="000000"/>
                </a:solidFill>
                <a:effectLst>
                  <a:outerShdw blurRad="38100" dist="38100" dir="2700000" algn="tl">
                    <a:srgbClr val="FFFFFF"/>
                  </a:outerShdw>
                </a:effectLst>
              </a:rPr>
              <a:t>Summarizing the advantages of the recommended procedure:</a:t>
            </a:r>
          </a:p>
        </p:txBody>
      </p:sp>
      <p:sp>
        <p:nvSpPr>
          <p:cNvPr id="83972" name="Text Box 3"/>
          <p:cNvSpPr txBox="1">
            <a:spLocks noChangeArrowheads="1"/>
          </p:cNvSpPr>
          <p:nvPr/>
        </p:nvSpPr>
        <p:spPr bwMode="auto">
          <a:xfrm>
            <a:off x="381000" y="381000"/>
            <a:ext cx="8382000" cy="6188075"/>
          </a:xfrm>
          <a:prstGeom prst="rect">
            <a:avLst/>
          </a:prstGeom>
          <a:noFill/>
          <a:ln w="9525">
            <a:noFill/>
            <a:miter lim="800000"/>
            <a:headEnd/>
            <a:tailEnd/>
          </a:ln>
        </p:spPr>
        <p:txBody>
          <a:bodyPr>
            <a:spAutoFit/>
          </a:bodyPr>
          <a:lstStyle/>
          <a:p>
            <a:pPr marL="342900" indent="-342900" eaLnBrk="1" hangingPunct="1"/>
            <a:r>
              <a:rPr lang="en-US" dirty="0">
                <a:solidFill>
                  <a:srgbClr val="000000"/>
                </a:solidFill>
              </a:rPr>
              <a:t>Consistent with underlying theory.</a:t>
            </a:r>
            <a:r>
              <a:rPr lang="en-US" b="0" i="0" dirty="0">
                <a:solidFill>
                  <a:srgbClr val="000000"/>
                </a:solidFill>
              </a:rPr>
              <a:t> (i.e., consistent with  NPV Rule, based on Wealth Maximization Principle. Based on market opportunity costs, equilibrium across markets. Consistent w option theory.)</a:t>
            </a:r>
          </a:p>
          <a:p>
            <a:pPr marL="342900" indent="-342900" eaLnBrk="1" hangingPunct="1"/>
            <a:endParaRPr lang="en-US" dirty="0">
              <a:solidFill>
                <a:srgbClr val="000000"/>
              </a:solidFill>
            </a:endParaRPr>
          </a:p>
          <a:p>
            <a:pPr marL="342900" indent="-342900" eaLnBrk="1" hangingPunct="1"/>
            <a:r>
              <a:rPr lang="en-US" dirty="0">
                <a:solidFill>
                  <a:srgbClr val="000000"/>
                </a:solidFill>
              </a:rPr>
              <a:t>Simplicity.</a:t>
            </a:r>
            <a:r>
              <a:rPr lang="en-US" b="0" i="0" dirty="0">
                <a:solidFill>
                  <a:srgbClr val="000000"/>
                </a:solidFill>
              </a:rPr>
              <a:t> Avoids need to make assumptions about permanent loan or form of permanent financing (equity vs debt).</a:t>
            </a:r>
          </a:p>
          <a:p>
            <a:pPr marL="342900" indent="-342900" eaLnBrk="1" hangingPunct="1"/>
            <a:r>
              <a:rPr lang="en-US" b="0" i="0" dirty="0">
                <a:solidFill>
                  <a:srgbClr val="000000"/>
                </a:solidFill>
              </a:rPr>
              <a:t> </a:t>
            </a:r>
            <a:endParaRPr lang="en-US" dirty="0">
              <a:solidFill>
                <a:srgbClr val="000000"/>
              </a:solidFill>
            </a:endParaRPr>
          </a:p>
          <a:p>
            <a:pPr marL="342900" indent="-342900" eaLnBrk="1" hangingPunct="1"/>
            <a:r>
              <a:rPr lang="en-US" dirty="0">
                <a:solidFill>
                  <a:srgbClr val="000000"/>
                </a:solidFill>
              </a:rPr>
              <a:t>Explicit identification of the relevant OCC.</a:t>
            </a:r>
            <a:r>
              <a:rPr lang="en-US" b="0" i="0" dirty="0">
                <a:solidFill>
                  <a:srgbClr val="000000"/>
                </a:solidFill>
              </a:rPr>
              <a:t> Identifies explicit expected return (OCC) to each phase (each risk regime) of the investment: Development, Lease-up (if appropriate), Stabilized operation.</a:t>
            </a:r>
          </a:p>
          <a:p>
            <a:pPr marL="342900" indent="-342900" eaLnBrk="1" hangingPunct="1"/>
            <a:endParaRPr lang="en-US" i="0" dirty="0">
              <a:solidFill>
                <a:srgbClr val="000000"/>
              </a:solidFill>
            </a:endParaRPr>
          </a:p>
          <a:p>
            <a:pPr marL="342900" indent="-342900" eaLnBrk="1" hangingPunct="1"/>
            <a:r>
              <a:rPr lang="en-US" dirty="0">
                <a:solidFill>
                  <a:srgbClr val="000000"/>
                </a:solidFill>
              </a:rPr>
              <a:t>Explicit identification of land value.</a:t>
            </a:r>
            <a:r>
              <a:rPr lang="en-US" b="0" i="0" dirty="0">
                <a:solidFill>
                  <a:srgbClr val="000000"/>
                </a:solidFill>
              </a:rPr>
              <a:t> Procedure results in explicit identification of current opportunity value of the land.</a:t>
            </a:r>
          </a:p>
          <a:p>
            <a:pPr marL="342900" indent="-342900" eaLnBrk="1" hangingPunct="1"/>
            <a:r>
              <a:rPr lang="en-US" b="0" dirty="0">
                <a:solidFill>
                  <a:srgbClr val="000000"/>
                </a:solidFill>
              </a:rPr>
              <a:t> </a:t>
            </a:r>
            <a:endParaRPr lang="en-US" dirty="0">
              <a:solidFill>
                <a:srgbClr val="000000"/>
              </a:solidFill>
            </a:endParaRPr>
          </a:p>
          <a:p>
            <a:pPr marL="342900" indent="-342900" eaLnBrk="1" hangingPunct="1"/>
            <a:r>
              <a:rPr lang="en-US" dirty="0">
                <a:solidFill>
                  <a:srgbClr val="000000"/>
                </a:solidFill>
              </a:rPr>
              <a:t>“Front-door” or “Back-door” flexibility possible.</a:t>
            </a:r>
            <a:r>
              <a:rPr lang="en-US" b="0" i="0" dirty="0">
                <a:solidFill>
                  <a:srgbClr val="000000"/>
                </a:solidFill>
              </a:rPr>
              <a:t> Procedure amenable to “backing into” any one unknown variable. E.g., if you know the land value and the likely rents, you can back into the required construction cost. If you know (or posit) all of the costs and values, then you can back into the expected return on the developer's equity contribution for the development phase. Or you can back into the implied land value (supportable price).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249B49D8-7048-4C26-B96C-6AE5E9FFC330}" type="slidenum">
              <a:rPr lang="en-US" smtClean="0"/>
              <a:pPr/>
              <a:t>36</a:t>
            </a:fld>
            <a:endParaRPr lang="en-US" dirty="0"/>
          </a:p>
        </p:txBody>
      </p:sp>
      <p:sp>
        <p:nvSpPr>
          <p:cNvPr id="223234" name="Text Box 2"/>
          <p:cNvSpPr txBox="1">
            <a:spLocks noChangeArrowheads="1"/>
          </p:cNvSpPr>
          <p:nvPr/>
        </p:nvSpPr>
        <p:spPr bwMode="auto">
          <a:xfrm>
            <a:off x="304800" y="228600"/>
            <a:ext cx="8458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dirty="0">
                <a:effectLst>
                  <a:outerShdw blurRad="38100" dist="38100" dir="2700000" algn="tl">
                    <a:srgbClr val="FFFFFF"/>
                  </a:outerShdw>
                </a:effectLst>
              </a:rPr>
              <a:t>Do developers really use the “NPV Rule”? </a:t>
            </a:r>
          </a:p>
        </p:txBody>
      </p:sp>
      <p:sp>
        <p:nvSpPr>
          <p:cNvPr id="86021" name="Text Box 3"/>
          <p:cNvSpPr txBox="1">
            <a:spLocks noChangeArrowheads="1"/>
          </p:cNvSpPr>
          <p:nvPr/>
        </p:nvSpPr>
        <p:spPr bwMode="auto">
          <a:xfrm>
            <a:off x="533400" y="762000"/>
            <a:ext cx="8229600" cy="5410200"/>
          </a:xfrm>
          <a:prstGeom prst="rect">
            <a:avLst/>
          </a:prstGeom>
          <a:noFill/>
          <a:ln w="9525">
            <a:noFill/>
            <a:miter lim="800000"/>
            <a:headEnd/>
            <a:tailEnd/>
          </a:ln>
          <a:effectLst/>
        </p:spPr>
        <p:txBody>
          <a:bodyPr>
            <a:spAutoFit/>
          </a:bodyPr>
          <a:lstStyle/>
          <a:p>
            <a:pPr marL="225425" indent="-225425" eaLnBrk="1" hangingPunct="1">
              <a:spcBef>
                <a:spcPct val="50000"/>
              </a:spcBef>
              <a:buFontTx/>
              <a:buChar char="•"/>
            </a:pPr>
            <a:r>
              <a:rPr lang="en-US" b="0" i="0" dirty="0" smtClean="0"/>
              <a:t>Most </a:t>
            </a:r>
            <a:r>
              <a:rPr lang="en-US" b="0" i="0" dirty="0"/>
              <a:t>don’t use NPV </a:t>
            </a:r>
            <a:r>
              <a:rPr lang="en-US" b="0" dirty="0"/>
              <a:t>explicitly</a:t>
            </a:r>
            <a:r>
              <a:rPr lang="en-US" b="0" i="0" dirty="0"/>
              <a:t>.</a:t>
            </a:r>
          </a:p>
          <a:p>
            <a:pPr marL="225425" indent="-225425" eaLnBrk="1" hangingPunct="1">
              <a:spcBef>
                <a:spcPct val="25000"/>
              </a:spcBef>
              <a:buFontTx/>
              <a:buChar char="•"/>
            </a:pPr>
            <a:r>
              <a:rPr lang="en-US" b="0" i="0" dirty="0" smtClean="0"/>
              <a:t>But </a:t>
            </a:r>
            <a:r>
              <a:rPr lang="en-US" b="0" i="0" dirty="0"/>
              <a:t>remember: NPV </a:t>
            </a:r>
            <a:r>
              <a:rPr lang="en-US" b="0" i="0" dirty="0">
                <a:sym typeface="Wingdings" pitchFamily="2" charset="2"/>
              </a:rPr>
              <a:t> </a:t>
            </a:r>
            <a:r>
              <a:rPr lang="en-US" b="0" dirty="0">
                <a:sym typeface="Wingdings" pitchFamily="2" charset="2"/>
              </a:rPr>
              <a:t>Wealth Maximization</a:t>
            </a:r>
            <a:r>
              <a:rPr lang="en-US" b="0" i="0" dirty="0">
                <a:sym typeface="Wingdings" pitchFamily="2" charset="2"/>
              </a:rPr>
              <a:t>.</a:t>
            </a:r>
          </a:p>
          <a:p>
            <a:pPr marL="225425" indent="-225425" eaLnBrk="1" hangingPunct="1">
              <a:spcBef>
                <a:spcPct val="25000"/>
              </a:spcBef>
              <a:buFontTx/>
              <a:buChar char="•"/>
            </a:pPr>
            <a:r>
              <a:rPr lang="en-US" b="0" i="0" dirty="0" smtClean="0">
                <a:sym typeface="Wingdings" pitchFamily="2" charset="2"/>
              </a:rPr>
              <a:t>By </a:t>
            </a:r>
            <a:r>
              <a:rPr lang="en-US" b="0" i="0" dirty="0">
                <a:sym typeface="Wingdings" pitchFamily="2" charset="2"/>
              </a:rPr>
              <a:t>definition, </a:t>
            </a:r>
            <a:r>
              <a:rPr lang="en-US" b="0" u="sng" dirty="0">
                <a:sym typeface="Wingdings" pitchFamily="2" charset="2"/>
              </a:rPr>
              <a:t>successful</a:t>
            </a:r>
            <a:r>
              <a:rPr lang="en-US" b="0" dirty="0">
                <a:sym typeface="Wingdings" pitchFamily="2" charset="2"/>
              </a:rPr>
              <a:t> </a:t>
            </a:r>
            <a:r>
              <a:rPr lang="en-US" b="0" i="0" dirty="0">
                <a:sym typeface="Wingdings" pitchFamily="2" charset="2"/>
              </a:rPr>
              <a:t>developers maximize their wealth.</a:t>
            </a:r>
          </a:p>
          <a:p>
            <a:pPr marL="225425" indent="-225425" eaLnBrk="1" hangingPunct="1">
              <a:spcBef>
                <a:spcPct val="25000"/>
              </a:spcBef>
              <a:buFontTx/>
              <a:buChar char="•"/>
            </a:pPr>
            <a:r>
              <a:rPr lang="en-US" b="0" i="0" dirty="0" smtClean="0">
                <a:sym typeface="Wingdings" pitchFamily="2" charset="2"/>
              </a:rPr>
              <a:t>Thus</a:t>
            </a:r>
            <a:r>
              <a:rPr lang="en-US" b="0" i="0" dirty="0">
                <a:sym typeface="Wingdings" pitchFamily="2" charset="2"/>
              </a:rPr>
              <a:t>, </a:t>
            </a:r>
            <a:r>
              <a:rPr lang="en-US" b="0" dirty="0">
                <a:sym typeface="Wingdings" pitchFamily="2" charset="2"/>
              </a:rPr>
              <a:t>implicitly</a:t>
            </a:r>
            <a:r>
              <a:rPr lang="en-US" b="0" i="0" dirty="0">
                <a:sym typeface="Wingdings" pitchFamily="2" charset="2"/>
              </a:rPr>
              <a:t> (if not explicitly), </a:t>
            </a:r>
            <a:r>
              <a:rPr lang="en-US" b="0" dirty="0">
                <a:sym typeface="Wingdings" pitchFamily="2" charset="2"/>
              </a:rPr>
              <a:t>successful</a:t>
            </a:r>
            <a:r>
              <a:rPr lang="en-US" b="0" i="0" dirty="0">
                <a:sym typeface="Wingdings" pitchFamily="2" charset="2"/>
              </a:rPr>
              <a:t> developers must (somehow) be employing the NPV Rule:</a:t>
            </a:r>
          </a:p>
          <a:p>
            <a:pPr marL="225425" lvl="2" indent="-225425" eaLnBrk="1" hangingPunct="1">
              <a:spcBef>
                <a:spcPct val="10000"/>
              </a:spcBef>
              <a:buFontTx/>
              <a:buChar char="•"/>
            </a:pPr>
            <a:r>
              <a:rPr lang="en-US" b="0" i="0" dirty="0" smtClean="0"/>
              <a:t>e.g</a:t>
            </a:r>
            <a:r>
              <a:rPr lang="en-US" b="0" i="0" dirty="0"/>
              <a:t>., in deciding </a:t>
            </a:r>
            <a:r>
              <a:rPr lang="en-US" b="0" dirty="0"/>
              <a:t>which projects</a:t>
            </a:r>
            <a:r>
              <a:rPr lang="en-US" b="0" i="0" dirty="0"/>
              <a:t> to pursue,</a:t>
            </a:r>
          </a:p>
          <a:p>
            <a:pPr marL="225425" lvl="2" indent="-225425" eaLnBrk="1" hangingPunct="1">
              <a:spcBef>
                <a:spcPct val="10000"/>
              </a:spcBef>
              <a:buFontTx/>
              <a:buChar char="•"/>
            </a:pPr>
            <a:r>
              <a:rPr lang="en-US" b="0" i="0" dirty="0" smtClean="0"/>
              <a:t>An </a:t>
            </a:r>
            <a:r>
              <a:rPr lang="en-US" b="0" i="0" dirty="0"/>
              <a:t>intuitive sense of correctly rank-ordering mutually-exclusive projects or designs by NPV, and picking those with the highest NPV (they may think of it as “best profit potential”), must be employed (by the most successful developers).</a:t>
            </a:r>
          </a:p>
          <a:p>
            <a:pPr marL="225425" indent="-225425" eaLnBrk="1" hangingPunct="1">
              <a:spcBef>
                <a:spcPct val="25000"/>
              </a:spcBef>
              <a:buFontTx/>
              <a:buChar char="•"/>
            </a:pPr>
            <a:r>
              <a:rPr lang="en-US" b="0" i="0" dirty="0" smtClean="0"/>
              <a:t>Suggestion </a:t>
            </a:r>
            <a:r>
              <a:rPr lang="en-US" b="0" i="0" dirty="0"/>
              <a:t>in Ch.29 is that by making this process more explicit, it may be executed better, or by more developers (i.e., making more developers “successful”),</a:t>
            </a:r>
          </a:p>
          <a:p>
            <a:pPr marL="225425" indent="-225425" eaLnBrk="1" hangingPunct="1">
              <a:spcBef>
                <a:spcPct val="25000"/>
              </a:spcBef>
              <a:buFontTx/>
              <a:buChar char="•"/>
            </a:pPr>
            <a:r>
              <a:rPr lang="en-US" b="0" i="0" dirty="0" smtClean="0"/>
              <a:t>The </a:t>
            </a:r>
            <a:r>
              <a:rPr lang="en-US" b="0" i="0" dirty="0"/>
              <a:t>NPV approach also should improve the ability of the development industry to “communicate” project evaluation in the </a:t>
            </a:r>
            <a:r>
              <a:rPr lang="en-US" b="0" dirty="0"/>
              <a:t>“language of Wall Street”</a:t>
            </a:r>
            <a:r>
              <a:rPr lang="en-US" b="0" i="0" dirty="0"/>
              <a:t> (e.g., “</a:t>
            </a:r>
            <a:r>
              <a:rPr lang="en-US" b="0" i="0" dirty="0" smtClean="0"/>
              <a:t>NPV,” </a:t>
            </a:r>
            <a:r>
              <a:rPr lang="en-US" b="0" i="0" dirty="0"/>
              <a:t>“</a:t>
            </a:r>
            <a:r>
              <a:rPr lang="en-US" b="0" i="0" dirty="0" smtClean="0"/>
              <a:t>OCC,” </a:t>
            </a:r>
            <a:r>
              <a:rPr lang="en-US" b="0" i="0" dirty="0"/>
              <a:t>phased risk regimes, risk/return “styles”).</a:t>
            </a:r>
            <a:endParaRPr lang="en-US"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C8ACDABB-D763-494F-BD5E-1436FD05F254}" type="slidenum">
              <a:rPr lang="en-US" smtClean="0"/>
              <a:pPr/>
              <a:t>37</a:t>
            </a:fld>
            <a:endParaRPr lang="en-US" dirty="0"/>
          </a:p>
        </p:txBody>
      </p:sp>
      <p:sp>
        <p:nvSpPr>
          <p:cNvPr id="225282" name="Text Box 2"/>
          <p:cNvSpPr txBox="1">
            <a:spLocks noChangeArrowheads="1"/>
          </p:cNvSpPr>
          <p:nvPr/>
        </p:nvSpPr>
        <p:spPr bwMode="auto">
          <a:xfrm>
            <a:off x="228600" y="152400"/>
            <a:ext cx="8763000" cy="2606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Note that in this approach, there is no need to </a:t>
            </a:r>
            <a:r>
              <a:rPr lang="en-US" dirty="0">
                <a:effectLst>
                  <a:outerShdw blurRad="38100" dist="38100" dir="2700000" algn="tl">
                    <a:srgbClr val="FFFFFF"/>
                  </a:outerShdw>
                </a:effectLst>
              </a:rPr>
              <a:t>pre-assume</a:t>
            </a:r>
            <a:r>
              <a:rPr lang="en-US" i="0" dirty="0">
                <a:effectLst>
                  <a:outerShdw blurRad="38100" dist="38100" dir="2700000" algn="tl">
                    <a:srgbClr val="FFFFFF"/>
                  </a:outerShdw>
                </a:effectLst>
              </a:rPr>
              <a:t> what type of permanent financing will be used for the completed project. </a:t>
            </a:r>
          </a:p>
          <a:p>
            <a:pPr eaLnBrk="1" hangingPunct="1">
              <a:spcBef>
                <a:spcPct val="50000"/>
              </a:spcBef>
              <a:defRPr/>
            </a:pPr>
            <a:r>
              <a:rPr lang="en-US" i="0" dirty="0">
                <a:effectLst>
                  <a:outerShdw blurRad="38100" dist="38100" dir="2700000" algn="tl">
                    <a:srgbClr val="FFFFFF"/>
                  </a:outerShdw>
                </a:effectLst>
              </a:rPr>
              <a:t>There is no assumption at all about what will be done with the completed project at </a:t>
            </a:r>
            <a:r>
              <a:rPr lang="en-US" dirty="0">
                <a:effectLst>
                  <a:outerShdw blurRad="38100" dist="38100" dir="2700000" algn="tl">
                    <a:srgbClr val="FFFFFF"/>
                  </a:outerShdw>
                </a:effectLst>
              </a:rPr>
              <a:t>time T</a:t>
            </a:r>
            <a:r>
              <a:rPr lang="en-US" i="0" dirty="0">
                <a:effectLst>
                  <a:outerShdw blurRad="38100" dist="38100" dir="2700000" algn="tl">
                    <a:srgbClr val="FFFFFF"/>
                  </a:outerShdw>
                </a:effectLst>
              </a:rPr>
              <a:t>. It may be:</a:t>
            </a:r>
          </a:p>
          <a:p>
            <a:pPr lvl="3" eaLnBrk="1" hangingPunct="1">
              <a:spcBef>
                <a:spcPct val="25000"/>
              </a:spcBef>
              <a:buFontTx/>
              <a:buChar char="•"/>
              <a:defRPr/>
            </a:pPr>
            <a:r>
              <a:rPr lang="en-US" i="0" dirty="0">
                <a:effectLst>
                  <a:outerShdw blurRad="38100" dist="38100" dir="2700000" algn="tl">
                    <a:srgbClr val="FFFFFF"/>
                  </a:outerShdw>
                </a:effectLst>
              </a:rPr>
              <a:t> Financed with a permanent mortgage,</a:t>
            </a:r>
          </a:p>
          <a:p>
            <a:pPr lvl="3" eaLnBrk="1" hangingPunct="1">
              <a:spcBef>
                <a:spcPct val="25000"/>
              </a:spcBef>
              <a:buFontTx/>
              <a:buChar char="•"/>
              <a:defRPr/>
            </a:pPr>
            <a:r>
              <a:rPr lang="en-US" i="0" dirty="0">
                <a:effectLst>
                  <a:outerShdw blurRad="38100" dist="38100" dir="2700000" algn="tl">
                    <a:srgbClr val="FFFFFF"/>
                  </a:outerShdw>
                </a:effectLst>
              </a:rPr>
              <a:t> Financed or sold (wholly or partly) tapping external equity, or</a:t>
            </a:r>
          </a:p>
          <a:p>
            <a:pPr lvl="3" eaLnBrk="1" hangingPunct="1">
              <a:spcBef>
                <a:spcPct val="25000"/>
              </a:spcBef>
              <a:buFontTx/>
              <a:buChar char="•"/>
              <a:defRPr/>
            </a:pPr>
            <a:r>
              <a:rPr lang="en-US" i="0" dirty="0">
                <a:effectLst>
                  <a:outerShdw blurRad="38100" dist="38100" dir="2700000" algn="tl">
                    <a:srgbClr val="FFFFFF"/>
                  </a:outerShdw>
                </a:effectLst>
              </a:rPr>
              <a:t> Held without recourse to external capital.</a:t>
            </a:r>
          </a:p>
        </p:txBody>
      </p:sp>
      <p:sp>
        <p:nvSpPr>
          <p:cNvPr id="225283" name="Text Box 3"/>
          <p:cNvSpPr txBox="1">
            <a:spLocks noChangeArrowheads="1"/>
          </p:cNvSpPr>
          <p:nvPr/>
        </p:nvSpPr>
        <p:spPr bwMode="auto">
          <a:xfrm>
            <a:off x="228600" y="2819400"/>
            <a:ext cx="86868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Project evaluation is independent of project financing, as it should be.*</a:t>
            </a:r>
          </a:p>
        </p:txBody>
      </p:sp>
      <p:sp>
        <p:nvSpPr>
          <p:cNvPr id="225284" name="Text Box 4"/>
          <p:cNvSpPr txBox="1">
            <a:spLocks noChangeArrowheads="1"/>
          </p:cNvSpPr>
          <p:nvPr/>
        </p:nvSpPr>
        <p:spPr bwMode="auto">
          <a:xfrm>
            <a:off x="228600" y="3352800"/>
            <a:ext cx="8458200" cy="1016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dirty="0">
                <a:effectLst>
                  <a:outerShdw blurRad="38100" dist="38100" dir="2700000" algn="tl">
                    <a:srgbClr val="FFFFFF"/>
                  </a:outerShdw>
                </a:effectLst>
              </a:rPr>
              <a:t>* Unless subsidized (non-market-rate) financing is available contingent on project acceptance: Recall Chapter 14, the “APV” (Adjusted Present Value) approach to incorporating financing in the investment evaluation.</a:t>
            </a:r>
          </a:p>
        </p:txBody>
      </p:sp>
      <p:sp>
        <p:nvSpPr>
          <p:cNvPr id="225285" name="Text Box 5"/>
          <p:cNvSpPr txBox="1">
            <a:spLocks noChangeArrowheads="1"/>
          </p:cNvSpPr>
          <p:nvPr/>
        </p:nvSpPr>
        <p:spPr bwMode="auto">
          <a:xfrm>
            <a:off x="228600" y="4495800"/>
            <a:ext cx="8458200" cy="1716088"/>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Another important reason for this approach:</a:t>
            </a:r>
          </a:p>
          <a:p>
            <a:pPr lvl="1" indent="-231775" eaLnBrk="1" hangingPunct="1">
              <a:spcBef>
                <a:spcPct val="10000"/>
              </a:spcBef>
              <a:buFontTx/>
              <a:buChar char="•"/>
              <a:defRPr/>
            </a:pPr>
            <a:r>
              <a:rPr lang="en-US" u="sng" dirty="0" smtClean="0">
                <a:effectLst>
                  <a:outerShdw blurRad="38100" dist="38100" dir="2700000" algn="tl">
                    <a:srgbClr val="FFFFFF"/>
                  </a:outerShdw>
                </a:effectLst>
              </a:rPr>
              <a:t>Risk</a:t>
            </a:r>
            <a:r>
              <a:rPr lang="en-US" i="0" dirty="0" smtClean="0">
                <a:effectLst>
                  <a:outerShdw blurRad="38100" dist="38100" dir="2700000" algn="tl">
                    <a:srgbClr val="FFFFFF"/>
                  </a:outerShdw>
                </a:effectLst>
              </a:rPr>
              <a:t> </a:t>
            </a:r>
            <a:r>
              <a:rPr lang="en-US" i="0" dirty="0">
                <a:effectLst>
                  <a:outerShdw blurRad="38100" dist="38100" dir="2700000" algn="tl">
                    <a:srgbClr val="FFFFFF"/>
                  </a:outerShdw>
                </a:effectLst>
              </a:rPr>
              <a:t>characteristics of </a:t>
            </a:r>
            <a:r>
              <a:rPr lang="en-US" i="0" dirty="0">
                <a:solidFill>
                  <a:srgbClr val="0000FF"/>
                </a:solidFill>
                <a:effectLst>
                  <a:outerShdw blurRad="38100" dist="38100" dir="2700000" algn="tl">
                    <a:srgbClr val="000000"/>
                  </a:outerShdw>
                </a:effectLst>
              </a:rPr>
              <a:t>development phase</a:t>
            </a:r>
            <a:r>
              <a:rPr lang="en-US" i="0" dirty="0">
                <a:effectLst>
                  <a:outerShdw blurRad="38100" dist="38100" dir="2700000" algn="tl">
                    <a:srgbClr val="FFFFFF"/>
                  </a:outerShdw>
                </a:effectLst>
              </a:rPr>
              <a:t> </a:t>
            </a:r>
            <a:r>
              <a:rPr lang="en-US" u="sng" dirty="0">
                <a:effectLst>
                  <a:outerShdw blurRad="38100" dist="38100" dir="2700000" algn="tl">
                    <a:srgbClr val="FFFFFF"/>
                  </a:outerShdw>
                </a:effectLst>
              </a:rPr>
              <a:t>different</a:t>
            </a:r>
            <a:r>
              <a:rPr lang="en-US" i="0" dirty="0">
                <a:effectLst>
                  <a:outerShdw blurRad="38100" dist="38100" dir="2700000" algn="tl">
                    <a:srgbClr val="FFFFFF"/>
                  </a:outerShdw>
                </a:effectLst>
              </a:rPr>
              <a:t> from risk characteristics of </a:t>
            </a:r>
            <a:r>
              <a:rPr lang="en-US" i="0" dirty="0">
                <a:solidFill>
                  <a:srgbClr val="0000FF"/>
                </a:solidFill>
                <a:effectLst>
                  <a:outerShdw blurRad="38100" dist="38100" dir="2700000" algn="tl">
                    <a:srgbClr val="000000"/>
                  </a:outerShdw>
                </a:effectLst>
              </a:rPr>
              <a:t>stabilized phase</a:t>
            </a:r>
            <a:r>
              <a:rPr lang="en-US" i="0" dirty="0">
                <a:effectLst>
                  <a:outerShdw blurRad="38100" dist="38100" dir="2700000" algn="tl">
                    <a:srgbClr val="FFFFFF"/>
                  </a:outerShdw>
                </a:effectLst>
              </a:rPr>
              <a:t>. </a:t>
            </a:r>
          </a:p>
          <a:p>
            <a:pPr lvl="1" indent="-231775" eaLnBrk="1" hangingPunct="1">
              <a:spcBef>
                <a:spcPct val="10000"/>
              </a:spcBef>
              <a:buFontTx/>
              <a:buChar char="•"/>
              <a:defRPr/>
            </a:pPr>
            <a:r>
              <a:rPr lang="en-US" i="0" dirty="0">
                <a:effectLst>
                  <a:outerShdw blurRad="38100" dist="38100" dir="2700000" algn="tl">
                    <a:srgbClr val="FFFFFF"/>
                  </a:outerShdw>
                </a:effectLst>
              </a:rPr>
              <a:t> Thus, </a:t>
            </a:r>
            <a:r>
              <a:rPr lang="en-US" u="sng" dirty="0">
                <a:effectLst>
                  <a:outerShdw blurRad="38100" dist="38100" dir="2700000" algn="tl">
                    <a:srgbClr val="FFFFFF"/>
                  </a:outerShdw>
                </a:effectLst>
              </a:rPr>
              <a:t>different OCCs</a:t>
            </a:r>
            <a:r>
              <a:rPr lang="en-US" i="0" dirty="0">
                <a:effectLst>
                  <a:outerShdw blurRad="38100" dist="38100" dir="2700000" algn="tl">
                    <a:srgbClr val="FFFFFF"/>
                  </a:outerShdw>
                </a:effectLst>
              </a:rPr>
              <a:t>, therefore:</a:t>
            </a:r>
          </a:p>
          <a:p>
            <a:pPr lvl="1" indent="-231775" eaLnBrk="1" hangingPunct="1">
              <a:spcBef>
                <a:spcPct val="10000"/>
              </a:spcBef>
              <a:buFontTx/>
              <a:buChar char="•"/>
              <a:defRPr/>
            </a:pPr>
            <a:r>
              <a:rPr lang="en-US" i="0" dirty="0">
                <a:effectLst>
                  <a:outerShdw blurRad="38100" dist="38100" dir="2700000" algn="tl">
                    <a:srgbClr val="FFFFFF"/>
                  </a:outerShdw>
                </a:effectLst>
              </a:rPr>
              <a:t> Two phases must be analyzed in two </a:t>
            </a:r>
            <a:r>
              <a:rPr lang="en-US" u="sng" dirty="0">
                <a:effectLst>
                  <a:outerShdw blurRad="38100" dist="38100" dir="2700000" algn="tl">
                    <a:srgbClr val="FFFFFF"/>
                  </a:outerShdw>
                </a:effectLst>
              </a:rPr>
              <a:t>separate steps</a:t>
            </a:r>
            <a:r>
              <a:rPr lang="en-US" i="0" dirty="0">
                <a:effectLst>
                  <a:outerShdw blurRad="38100" dist="38100" dir="2700000" algn="tl">
                    <a:srgbClr val="FFFFFF"/>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285"/>
                                        </p:tgtEl>
                                        <p:attrNameLst>
                                          <p:attrName>style.visibility</p:attrName>
                                        </p:attrNameLst>
                                      </p:cBhvr>
                                      <p:to>
                                        <p:strVal val="visible"/>
                                      </p:to>
                                    </p:set>
                                    <p:anim calcmode="lin" valueType="num">
                                      <p:cBhvr additive="base">
                                        <p:cTn id="7" dur="500" fill="hold"/>
                                        <p:tgtEl>
                                          <p:spTgt spid="225285"/>
                                        </p:tgtEl>
                                        <p:attrNameLst>
                                          <p:attrName>ppt_x</p:attrName>
                                        </p:attrNameLst>
                                      </p:cBhvr>
                                      <p:tavLst>
                                        <p:tav tm="0">
                                          <p:val>
                                            <p:strVal val="#ppt_x"/>
                                          </p:val>
                                        </p:tav>
                                        <p:tav tm="100000">
                                          <p:val>
                                            <p:strVal val="#ppt_x"/>
                                          </p:val>
                                        </p:tav>
                                      </p:tavLst>
                                    </p:anim>
                                    <p:anim calcmode="lin" valueType="num">
                                      <p:cBhvr additive="base">
                                        <p:cTn id="8" dur="500" fill="hold"/>
                                        <p:tgtEl>
                                          <p:spTgt spid="2252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891CE32F-BC77-49A7-BEDF-3AA607E1C184}" type="slidenum">
              <a:rPr lang="en-US" smtClean="0"/>
              <a:pPr/>
              <a:t>38</a:t>
            </a:fld>
            <a:endParaRPr lang="en-US" dirty="0"/>
          </a:p>
        </p:txBody>
      </p:sp>
      <p:sp>
        <p:nvSpPr>
          <p:cNvPr id="104452" name="Text Box 2"/>
          <p:cNvSpPr txBox="1">
            <a:spLocks noChangeArrowheads="1"/>
          </p:cNvSpPr>
          <p:nvPr/>
        </p:nvSpPr>
        <p:spPr bwMode="auto">
          <a:xfrm>
            <a:off x="990600" y="457200"/>
            <a:ext cx="7010400" cy="2432050"/>
          </a:xfrm>
          <a:prstGeom prst="rect">
            <a:avLst/>
          </a:prstGeom>
          <a:noFill/>
          <a:ln w="9525">
            <a:noFill/>
            <a:miter lim="800000"/>
            <a:headEnd/>
            <a:tailEnd/>
          </a:ln>
          <a:effectLst/>
        </p:spPr>
        <p:txBody>
          <a:bodyPr>
            <a:spAutoFit/>
          </a:bodyPr>
          <a:lstStyle/>
          <a:p>
            <a:pPr algn="ctr" eaLnBrk="1" hangingPunct="1">
              <a:spcBef>
                <a:spcPct val="50000"/>
              </a:spcBef>
            </a:pPr>
            <a:r>
              <a:rPr lang="en-US" i="0" dirty="0">
                <a:solidFill>
                  <a:srgbClr val="000000"/>
                </a:solidFill>
              </a:rPr>
              <a:t>*29.2 Advanced Topic: </a:t>
            </a:r>
          </a:p>
          <a:p>
            <a:pPr algn="ctr" eaLnBrk="1" hangingPunct="1">
              <a:spcBef>
                <a:spcPct val="20000"/>
              </a:spcBef>
            </a:pPr>
            <a:r>
              <a:rPr lang="en-US" i="0" dirty="0">
                <a:solidFill>
                  <a:srgbClr val="000000"/>
                </a:solidFill>
              </a:rPr>
              <a:t>The Relationship of Development Valuation to the Real Option Model of Land Value</a:t>
            </a:r>
          </a:p>
          <a:p>
            <a:pPr eaLnBrk="1" hangingPunct="1">
              <a:spcBef>
                <a:spcPct val="70000"/>
              </a:spcBef>
            </a:pPr>
            <a:r>
              <a:rPr lang="en-US" b="0" i="0" dirty="0">
                <a:solidFill>
                  <a:srgbClr val="000000"/>
                </a:solidFill>
              </a:rPr>
              <a:t>The NPV &amp; canonical OCC development project investment valuation and analysis procedure previously described is</a:t>
            </a:r>
          </a:p>
          <a:p>
            <a:pPr algn="ctr" eaLnBrk="1" hangingPunct="1">
              <a:spcBef>
                <a:spcPct val="70000"/>
              </a:spcBef>
            </a:pPr>
            <a:r>
              <a:rPr lang="en-US" b="0" i="0" dirty="0">
                <a:solidFill>
                  <a:srgbClr val="000000"/>
                </a:solidFill>
              </a:rPr>
              <a:t>Consistent with the </a:t>
            </a:r>
            <a:r>
              <a:rPr lang="en-US" b="0" dirty="0">
                <a:solidFill>
                  <a:srgbClr val="000000"/>
                </a:solidFill>
              </a:rPr>
              <a:t>real option</a:t>
            </a:r>
            <a:r>
              <a:rPr lang="en-US" b="0" i="0" dirty="0">
                <a:solidFill>
                  <a:srgbClr val="000000"/>
                </a:solidFill>
              </a:rPr>
              <a:t> model . . .</a:t>
            </a:r>
          </a:p>
        </p:txBody>
      </p:sp>
      <p:sp>
        <p:nvSpPr>
          <p:cNvPr id="104453" name="Text Box 3"/>
          <p:cNvSpPr txBox="1">
            <a:spLocks noChangeArrowheads="1"/>
          </p:cNvSpPr>
          <p:nvPr/>
        </p:nvSpPr>
        <p:spPr bwMode="auto">
          <a:xfrm>
            <a:off x="762000" y="3124200"/>
            <a:ext cx="7391400" cy="7016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To see this, consider a binomial model of the preceding </a:t>
            </a:r>
            <a:r>
              <a:rPr lang="en-US" b="0" dirty="0">
                <a:solidFill>
                  <a:srgbClr val="000000"/>
                </a:solidFill>
              </a:rPr>
              <a:t>Hereandnow / Futurespace</a:t>
            </a:r>
            <a:r>
              <a:rPr lang="en-US" b="0" i="0" dirty="0">
                <a:solidFill>
                  <a:srgbClr val="000000"/>
                </a:solidFill>
              </a:rPr>
              <a:t> example . . .</a:t>
            </a:r>
            <a:endParaRPr lang="en-US" b="0" dirty="0">
              <a:solidFill>
                <a:srgbClr val="00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6" name="Slide Number Placeholder 3"/>
          <p:cNvSpPr>
            <a:spLocks noGrp="1"/>
          </p:cNvSpPr>
          <p:nvPr>
            <p:ph type="sldNum" sz="quarter" idx="4"/>
          </p:nvPr>
        </p:nvSpPr>
        <p:spPr/>
        <p:txBody>
          <a:bodyPr/>
          <a:lstStyle/>
          <a:p>
            <a:fld id="{51A8C135-C662-4659-BCA7-972641725080}" type="slidenum">
              <a:rPr lang="en-US" smtClean="0"/>
              <a:pPr/>
              <a:t>39</a:t>
            </a:fld>
            <a:endParaRPr lang="en-US" dirty="0"/>
          </a:p>
        </p:txBody>
      </p:sp>
      <p:sp>
        <p:nvSpPr>
          <p:cNvPr id="105476" name="Text Box 2"/>
          <p:cNvSpPr txBox="1">
            <a:spLocks noChangeArrowheads="1"/>
          </p:cNvSpPr>
          <p:nvPr/>
        </p:nvSpPr>
        <p:spPr bwMode="auto">
          <a:xfrm>
            <a:off x="914400" y="228600"/>
            <a:ext cx="7391400" cy="28352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To see this, consider a binomial model of the preceding </a:t>
            </a:r>
            <a:r>
              <a:rPr lang="en-US" b="0" dirty="0">
                <a:solidFill>
                  <a:srgbClr val="000000"/>
                </a:solidFill>
              </a:rPr>
              <a:t>Hereandnow / Futurespace</a:t>
            </a:r>
            <a:r>
              <a:rPr lang="en-US" b="0" i="0" dirty="0">
                <a:solidFill>
                  <a:srgbClr val="000000"/>
                </a:solidFill>
              </a:rPr>
              <a:t> example . . .</a:t>
            </a:r>
          </a:p>
          <a:p>
            <a:pPr eaLnBrk="1" hangingPunct="1">
              <a:spcBef>
                <a:spcPct val="50000"/>
              </a:spcBef>
            </a:pPr>
            <a:r>
              <a:rPr lang="en-US" b="0" i="0" dirty="0">
                <a:solidFill>
                  <a:srgbClr val="000000"/>
                </a:solidFill>
              </a:rPr>
              <a:t>Suppose that risk in the property market is such that the </a:t>
            </a:r>
            <a:r>
              <a:rPr lang="en-US" b="0" dirty="0">
                <a:solidFill>
                  <a:srgbClr val="000000"/>
                </a:solidFill>
              </a:rPr>
              <a:t>ex ante</a:t>
            </a:r>
            <a:r>
              <a:rPr lang="en-US" b="0" i="0" dirty="0">
                <a:solidFill>
                  <a:srgbClr val="000000"/>
                </a:solidFill>
              </a:rPr>
              <a:t> expected value of the project at Time </a:t>
            </a:r>
            <a:r>
              <a:rPr lang="en-US" b="0" dirty="0">
                <a:solidFill>
                  <a:srgbClr val="000000"/>
                </a:solidFill>
              </a:rPr>
              <a:t>T</a:t>
            </a:r>
            <a:r>
              <a:rPr lang="en-US" b="0" i="0" dirty="0">
                <a:solidFill>
                  <a:srgbClr val="000000"/>
                </a:solidFill>
              </a:rPr>
              <a:t>, what we have labeled and quantified as:</a:t>
            </a:r>
          </a:p>
          <a:p>
            <a:pPr algn="ctr" eaLnBrk="1" hangingPunct="1"/>
            <a:r>
              <a:rPr lang="en-US" b="0" dirty="0">
                <a:solidFill>
                  <a:srgbClr val="000000"/>
                </a:solidFill>
              </a:rPr>
              <a:t>V</a:t>
            </a:r>
            <a:r>
              <a:rPr lang="en-US" b="0" baseline="-25000" dirty="0">
                <a:solidFill>
                  <a:srgbClr val="000000"/>
                </a:solidFill>
              </a:rPr>
              <a:t>T</a:t>
            </a:r>
            <a:r>
              <a:rPr lang="en-US" b="0" i="0" dirty="0">
                <a:solidFill>
                  <a:srgbClr val="000000"/>
                </a:solidFill>
              </a:rPr>
              <a:t> = $10,229,000</a:t>
            </a:r>
          </a:p>
          <a:p>
            <a:pPr eaLnBrk="1" hangingPunct="1">
              <a:spcBef>
                <a:spcPct val="50000"/>
              </a:spcBef>
            </a:pPr>
            <a:r>
              <a:rPr lang="en-US" b="0" i="0" dirty="0">
                <a:solidFill>
                  <a:srgbClr val="000000"/>
                </a:solidFill>
              </a:rPr>
              <a:t>is actually based on a binomial outcome possibility of a 50/50 chance of either $11,229,000 or $9,229,000 value:</a:t>
            </a:r>
            <a:endParaRPr lang="en-US" b="0" dirty="0">
              <a:solidFill>
                <a:srgbClr val="000000"/>
              </a:solidFill>
            </a:endParaRPr>
          </a:p>
        </p:txBody>
      </p:sp>
      <p:sp>
        <p:nvSpPr>
          <p:cNvPr id="232451" name="Text Box 3"/>
          <p:cNvSpPr txBox="1">
            <a:spLocks noChangeArrowheads="1"/>
          </p:cNvSpPr>
          <p:nvPr/>
        </p:nvSpPr>
        <p:spPr bwMode="auto">
          <a:xfrm>
            <a:off x="3048000" y="3810000"/>
            <a:ext cx="106680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solidFill>
                  <a:srgbClr val="000000"/>
                </a:solidFill>
                <a:effectLst>
                  <a:outerShdw blurRad="38100" dist="38100" dir="2700000" algn="tl">
                    <a:srgbClr val="FFFFFF"/>
                  </a:outerShdw>
                </a:effectLst>
              </a:rPr>
              <a:t>PV[V</a:t>
            </a:r>
            <a:r>
              <a:rPr lang="en-US" sz="1600" b="0" baseline="-25000" dirty="0">
                <a:solidFill>
                  <a:srgbClr val="000000"/>
                </a:solidFill>
                <a:effectLst>
                  <a:outerShdw blurRad="38100" dist="38100" dir="2700000" algn="tl">
                    <a:srgbClr val="FFFFFF"/>
                  </a:outerShdw>
                </a:effectLst>
              </a:rPr>
              <a:t>T</a:t>
            </a:r>
            <a:r>
              <a:rPr lang="en-US" sz="1600" b="0" dirty="0">
                <a:solidFill>
                  <a:srgbClr val="000000"/>
                </a:solidFill>
                <a:effectLst>
                  <a:outerShdw blurRad="38100" dist="38100" dir="2700000" algn="tl">
                    <a:srgbClr val="FFFFFF"/>
                  </a:outerShdw>
                </a:effectLst>
              </a:rPr>
              <a:t>]=</a:t>
            </a:r>
          </a:p>
          <a:p>
            <a:pPr eaLnBrk="1" hangingPunct="1">
              <a:defRPr/>
            </a:pPr>
            <a:r>
              <a:rPr lang="en-US" sz="1600" b="0" i="0" dirty="0">
                <a:solidFill>
                  <a:srgbClr val="000000"/>
                </a:solidFill>
                <a:effectLst>
                  <a:outerShdw blurRad="38100" dist="38100" dir="2700000" algn="tl">
                    <a:srgbClr val="FFFFFF"/>
                  </a:outerShdw>
                </a:effectLst>
              </a:rPr>
              <a:t>$9.352M</a:t>
            </a:r>
          </a:p>
        </p:txBody>
      </p:sp>
      <p:sp>
        <p:nvSpPr>
          <p:cNvPr id="232452" name="Oval 4"/>
          <p:cNvSpPr>
            <a:spLocks noChangeArrowheads="1"/>
          </p:cNvSpPr>
          <p:nvPr/>
        </p:nvSpPr>
        <p:spPr bwMode="auto">
          <a:xfrm>
            <a:off x="3124200" y="3810000"/>
            <a:ext cx="914400" cy="6858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2453" name="Line 5"/>
          <p:cNvSpPr>
            <a:spLocks noChangeShapeType="1"/>
          </p:cNvSpPr>
          <p:nvPr/>
        </p:nvSpPr>
        <p:spPr bwMode="auto">
          <a:xfrm flipV="1">
            <a:off x="4038600" y="3429000"/>
            <a:ext cx="1447800" cy="609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2454" name="Text Box 6"/>
          <p:cNvSpPr txBox="1">
            <a:spLocks noChangeArrowheads="1"/>
          </p:cNvSpPr>
          <p:nvPr/>
        </p:nvSpPr>
        <p:spPr bwMode="auto">
          <a:xfrm>
            <a:off x="5410200" y="2971800"/>
            <a:ext cx="114300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solidFill>
                  <a:srgbClr val="000000"/>
                </a:solidFill>
                <a:effectLst>
                  <a:outerShdw blurRad="38100" dist="38100" dir="2700000" algn="tl">
                    <a:srgbClr val="FFFFFF"/>
                  </a:outerShdw>
                </a:effectLst>
              </a:rPr>
              <a:t>V</a:t>
            </a:r>
            <a:r>
              <a:rPr lang="en-US" sz="1600" b="0" baseline="-25000" dirty="0">
                <a:solidFill>
                  <a:srgbClr val="000000"/>
                </a:solidFill>
                <a:effectLst>
                  <a:outerShdw blurRad="38100" dist="38100" dir="2700000" algn="tl">
                    <a:srgbClr val="FFFFFF"/>
                  </a:outerShdw>
                </a:effectLst>
              </a:rPr>
              <a:t>T</a:t>
            </a:r>
            <a:r>
              <a:rPr lang="en-US" sz="1600" b="0" baseline="30000" dirty="0">
                <a:solidFill>
                  <a:srgbClr val="000000"/>
                </a:solidFill>
                <a:effectLst>
                  <a:outerShdw blurRad="38100" dist="38100" dir="2700000" algn="tl">
                    <a:srgbClr val="FFFFFF"/>
                  </a:outerShdw>
                </a:effectLst>
              </a:rPr>
              <a:t>up</a:t>
            </a:r>
            <a:r>
              <a:rPr lang="en-US" sz="1600" b="0" dirty="0">
                <a:solidFill>
                  <a:srgbClr val="000000"/>
                </a:solidFill>
                <a:effectLst>
                  <a:outerShdw blurRad="38100" dist="38100" dir="2700000" algn="tl">
                    <a:srgbClr val="FFFFFF"/>
                  </a:outerShdw>
                </a:effectLst>
              </a:rPr>
              <a:t>=</a:t>
            </a:r>
          </a:p>
          <a:p>
            <a:pPr algn="ctr" eaLnBrk="1" hangingPunct="1">
              <a:defRPr/>
            </a:pPr>
            <a:r>
              <a:rPr lang="en-US" sz="1600" b="0" i="0" dirty="0">
                <a:solidFill>
                  <a:srgbClr val="000000"/>
                </a:solidFill>
                <a:effectLst>
                  <a:outerShdw blurRad="38100" dist="38100" dir="2700000" algn="tl">
                    <a:srgbClr val="FFFFFF"/>
                  </a:outerShdw>
                </a:effectLst>
              </a:rPr>
              <a:t>$11.229M</a:t>
            </a:r>
          </a:p>
        </p:txBody>
      </p:sp>
      <p:sp>
        <p:nvSpPr>
          <p:cNvPr id="232455" name="Oval 7"/>
          <p:cNvSpPr>
            <a:spLocks noChangeArrowheads="1"/>
          </p:cNvSpPr>
          <p:nvPr/>
        </p:nvSpPr>
        <p:spPr bwMode="auto">
          <a:xfrm>
            <a:off x="5486400" y="2971800"/>
            <a:ext cx="990600" cy="6858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2456" name="Oval 8"/>
          <p:cNvSpPr>
            <a:spLocks noChangeArrowheads="1"/>
          </p:cNvSpPr>
          <p:nvPr/>
        </p:nvSpPr>
        <p:spPr bwMode="auto">
          <a:xfrm>
            <a:off x="5486400" y="4724400"/>
            <a:ext cx="990600" cy="6858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2457" name="Line 9"/>
          <p:cNvSpPr>
            <a:spLocks noChangeShapeType="1"/>
          </p:cNvSpPr>
          <p:nvPr/>
        </p:nvSpPr>
        <p:spPr bwMode="auto">
          <a:xfrm>
            <a:off x="3962400" y="4343400"/>
            <a:ext cx="1524000" cy="609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2458" name="Text Box 10"/>
          <p:cNvSpPr txBox="1">
            <a:spLocks noChangeArrowheads="1"/>
          </p:cNvSpPr>
          <p:nvPr/>
        </p:nvSpPr>
        <p:spPr bwMode="auto">
          <a:xfrm>
            <a:off x="5486400" y="4724400"/>
            <a:ext cx="106680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solidFill>
                  <a:srgbClr val="000000"/>
                </a:solidFill>
                <a:effectLst>
                  <a:outerShdw blurRad="38100" dist="38100" dir="2700000" algn="tl">
                    <a:srgbClr val="FFFFFF"/>
                  </a:outerShdw>
                </a:effectLst>
              </a:rPr>
              <a:t>V</a:t>
            </a:r>
            <a:r>
              <a:rPr lang="en-US" sz="1600" b="0" baseline="-25000" dirty="0">
                <a:solidFill>
                  <a:srgbClr val="000000"/>
                </a:solidFill>
                <a:effectLst>
                  <a:outerShdw blurRad="38100" dist="38100" dir="2700000" algn="tl">
                    <a:srgbClr val="FFFFFF"/>
                  </a:outerShdw>
                </a:effectLst>
              </a:rPr>
              <a:t>T</a:t>
            </a:r>
            <a:r>
              <a:rPr lang="en-US" sz="1600" b="0" baseline="30000" dirty="0">
                <a:solidFill>
                  <a:srgbClr val="000000"/>
                </a:solidFill>
                <a:effectLst>
                  <a:outerShdw blurRad="38100" dist="38100" dir="2700000" algn="tl">
                    <a:srgbClr val="FFFFFF"/>
                  </a:outerShdw>
                </a:effectLst>
              </a:rPr>
              <a:t>down</a:t>
            </a:r>
            <a:r>
              <a:rPr lang="en-US" sz="1600" b="0" dirty="0">
                <a:solidFill>
                  <a:srgbClr val="000000"/>
                </a:solidFill>
                <a:effectLst>
                  <a:outerShdw blurRad="38100" dist="38100" dir="2700000" algn="tl">
                    <a:srgbClr val="FFFFFF"/>
                  </a:outerShdw>
                </a:effectLst>
              </a:rPr>
              <a:t>=</a:t>
            </a:r>
          </a:p>
          <a:p>
            <a:pPr algn="ctr" eaLnBrk="1" hangingPunct="1">
              <a:defRPr/>
            </a:pPr>
            <a:r>
              <a:rPr lang="en-US" sz="1600" b="0" i="0" dirty="0">
                <a:solidFill>
                  <a:srgbClr val="000000"/>
                </a:solidFill>
                <a:effectLst>
                  <a:outerShdw blurRad="38100" dist="38100" dir="2700000" algn="tl">
                    <a:srgbClr val="FFFFFF"/>
                  </a:outerShdw>
                </a:effectLst>
              </a:rPr>
              <a:t>$9.229M</a:t>
            </a:r>
          </a:p>
        </p:txBody>
      </p:sp>
      <p:sp>
        <p:nvSpPr>
          <p:cNvPr id="232459" name="Text Box 11"/>
          <p:cNvSpPr txBox="1">
            <a:spLocks noChangeArrowheads="1"/>
          </p:cNvSpPr>
          <p:nvPr/>
        </p:nvSpPr>
        <p:spPr bwMode="auto">
          <a:xfrm>
            <a:off x="4267200" y="3581400"/>
            <a:ext cx="990600" cy="336550"/>
          </a:xfrm>
          <a:prstGeom prst="rect">
            <a:avLst/>
          </a:prstGeom>
          <a:solidFill>
            <a:srgbClr val="FF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0" dirty="0">
                <a:solidFill>
                  <a:srgbClr val="000000"/>
                </a:solidFill>
                <a:effectLst>
                  <a:outerShdw blurRad="38100" dist="38100" dir="2700000" algn="tl">
                    <a:srgbClr val="FFFFFF"/>
                  </a:outerShdw>
                </a:effectLst>
              </a:rPr>
              <a:t>p</a:t>
            </a:r>
            <a:r>
              <a:rPr lang="en-US" sz="1600" b="0" i="0" dirty="0">
                <a:solidFill>
                  <a:srgbClr val="000000"/>
                </a:solidFill>
                <a:effectLst>
                  <a:outerShdw blurRad="38100" dist="38100" dir="2700000" algn="tl">
                    <a:srgbClr val="FFFFFF"/>
                  </a:outerShdw>
                </a:effectLst>
              </a:rPr>
              <a:t> = .50</a:t>
            </a:r>
            <a:endParaRPr lang="en-US" sz="1600" b="0" dirty="0">
              <a:solidFill>
                <a:srgbClr val="000000"/>
              </a:solidFill>
              <a:effectLst>
                <a:outerShdw blurRad="38100" dist="38100" dir="2700000" algn="tl">
                  <a:srgbClr val="FFFFFF"/>
                </a:outerShdw>
              </a:effectLst>
            </a:endParaRPr>
          </a:p>
        </p:txBody>
      </p:sp>
      <p:sp>
        <p:nvSpPr>
          <p:cNvPr id="232460" name="Text Box 12"/>
          <p:cNvSpPr txBox="1">
            <a:spLocks noChangeArrowheads="1"/>
          </p:cNvSpPr>
          <p:nvPr/>
        </p:nvSpPr>
        <p:spPr bwMode="auto">
          <a:xfrm>
            <a:off x="4191000" y="4495800"/>
            <a:ext cx="1143000" cy="336550"/>
          </a:xfrm>
          <a:prstGeom prst="rect">
            <a:avLst/>
          </a:prstGeom>
          <a:solidFill>
            <a:srgbClr val="FF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0" dirty="0">
                <a:solidFill>
                  <a:srgbClr val="000000"/>
                </a:solidFill>
                <a:effectLst>
                  <a:outerShdw blurRad="38100" dist="38100" dir="2700000" algn="tl">
                    <a:srgbClr val="FFFFFF"/>
                  </a:outerShdw>
                </a:effectLst>
              </a:rPr>
              <a:t>1-p</a:t>
            </a:r>
            <a:r>
              <a:rPr lang="en-US" sz="1600" b="0" i="0" dirty="0">
                <a:solidFill>
                  <a:srgbClr val="000000"/>
                </a:solidFill>
                <a:effectLst>
                  <a:outerShdw blurRad="38100" dist="38100" dir="2700000" algn="tl">
                    <a:srgbClr val="FFFFFF"/>
                  </a:outerShdw>
                </a:effectLst>
              </a:rPr>
              <a:t> = .50</a:t>
            </a:r>
            <a:endParaRPr lang="en-US" sz="1600" b="0" dirty="0">
              <a:solidFill>
                <a:srgbClr val="000000"/>
              </a:solidFill>
              <a:effectLst>
                <a:outerShdw blurRad="38100" dist="38100" dir="2700000" algn="tl">
                  <a:srgbClr val="FFFFFF"/>
                </a:outerShdw>
              </a:effectLst>
            </a:endParaRPr>
          </a:p>
        </p:txBody>
      </p:sp>
      <p:sp>
        <p:nvSpPr>
          <p:cNvPr id="105487" name="Text Box 13"/>
          <p:cNvSpPr txBox="1">
            <a:spLocks noChangeArrowheads="1"/>
          </p:cNvSpPr>
          <p:nvPr/>
        </p:nvSpPr>
        <p:spPr bwMode="auto">
          <a:xfrm>
            <a:off x="914400" y="5486400"/>
            <a:ext cx="7543800" cy="10064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With in any case the construction cost having a </a:t>
            </a:r>
            <a:r>
              <a:rPr lang="en-US" b="0" dirty="0">
                <a:solidFill>
                  <a:srgbClr val="000000"/>
                </a:solidFill>
              </a:rPr>
              <a:t>K</a:t>
            </a:r>
            <a:r>
              <a:rPr lang="en-US" b="0" baseline="-25000" dirty="0">
                <a:solidFill>
                  <a:srgbClr val="000000"/>
                </a:solidFill>
              </a:rPr>
              <a:t>T</a:t>
            </a:r>
            <a:r>
              <a:rPr lang="en-US" b="0" i="0" dirty="0">
                <a:solidFill>
                  <a:srgbClr val="000000"/>
                </a:solidFill>
              </a:rPr>
              <a:t> value of $6,068,000 (as before), and recalling that we have previously determined that the PV of this 1-yr forward claim is $9,352,000.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72D19F31-5398-4688-81A9-FBED7F639D2F}" type="slidenum">
              <a:rPr lang="en-US" smtClean="0"/>
              <a:pPr/>
              <a:t>4</a:t>
            </a:fld>
            <a:endParaRPr lang="en-US" dirty="0"/>
          </a:p>
        </p:txBody>
      </p:sp>
      <p:sp>
        <p:nvSpPr>
          <p:cNvPr id="45059" name="Text Box 2"/>
          <p:cNvSpPr txBox="1">
            <a:spLocks noChangeArrowheads="1"/>
          </p:cNvSpPr>
          <p:nvPr/>
        </p:nvSpPr>
        <p:spPr bwMode="auto">
          <a:xfrm>
            <a:off x="381000" y="0"/>
            <a:ext cx="8305800" cy="1680460"/>
          </a:xfrm>
          <a:prstGeom prst="rect">
            <a:avLst/>
          </a:prstGeom>
          <a:noFill/>
          <a:ln w="9525">
            <a:noFill/>
            <a:miter lim="800000"/>
            <a:headEnd/>
            <a:tailEnd/>
          </a:ln>
        </p:spPr>
        <p:txBody>
          <a:bodyPr wrap="square">
            <a:spAutoFit/>
          </a:bodyPr>
          <a:lstStyle/>
          <a:p>
            <a:pPr eaLnBrk="1" hangingPunct="1">
              <a:spcBef>
                <a:spcPct val="50000"/>
              </a:spcBef>
            </a:pPr>
            <a:r>
              <a:rPr lang="en-US" sz="2400" b="0" i="0" dirty="0">
                <a:solidFill>
                  <a:srgbClr val="0000FF"/>
                </a:solidFill>
              </a:rPr>
              <a:t>Hereandnow Place:</a:t>
            </a:r>
          </a:p>
          <a:p>
            <a:pPr marL="228600" indent="-228600" eaLnBrk="1" hangingPunct="1">
              <a:spcBef>
                <a:spcPct val="10000"/>
              </a:spcBef>
              <a:buFont typeface="Arial" pitchFamily="34" charset="0"/>
              <a:buChar char="•"/>
            </a:pPr>
            <a:r>
              <a:rPr lang="en-US" sz="2400" b="0" i="0" dirty="0" smtClean="0">
                <a:solidFill>
                  <a:srgbClr val="000000"/>
                </a:solidFill>
              </a:rPr>
              <a:t>Twin </a:t>
            </a:r>
            <a:r>
              <a:rPr lang="en-US" sz="2400" b="0" i="0" dirty="0">
                <a:solidFill>
                  <a:srgbClr val="000000"/>
                </a:solidFill>
              </a:rPr>
              <a:t>buildings, $75,000/mo net rent perpetuity</a:t>
            </a:r>
          </a:p>
          <a:p>
            <a:pPr marL="228600" indent="-228600" eaLnBrk="1" hangingPunct="1">
              <a:spcBef>
                <a:spcPct val="10000"/>
              </a:spcBef>
              <a:buFont typeface="Arial" pitchFamily="34" charset="0"/>
              <a:buChar char="•"/>
            </a:pPr>
            <a:r>
              <a:rPr lang="en-US" sz="2400" b="0" i="0" dirty="0" smtClean="0">
                <a:solidFill>
                  <a:srgbClr val="000000"/>
                </a:solidFill>
              </a:rPr>
              <a:t>OCC </a:t>
            </a:r>
            <a:r>
              <a:rPr lang="en-US" sz="2400" b="0" i="0" dirty="0">
                <a:solidFill>
                  <a:srgbClr val="000000"/>
                </a:solidFill>
              </a:rPr>
              <a:t>= 9%/yr (</a:t>
            </a:r>
            <a:r>
              <a:rPr lang="en-US" sz="2400" b="0" i="0" dirty="0">
                <a:solidFill>
                  <a:srgbClr val="000000"/>
                </a:solidFill>
                <a:sym typeface="Wingdings" pitchFamily="2" charset="2"/>
              </a:rPr>
              <a:t> 0.75%/mo,  1.0075</a:t>
            </a:r>
            <a:r>
              <a:rPr lang="en-US" sz="2400" b="0" i="0" baseline="30000" dirty="0">
                <a:solidFill>
                  <a:srgbClr val="000000"/>
                </a:solidFill>
                <a:sym typeface="Wingdings" pitchFamily="2" charset="2"/>
              </a:rPr>
              <a:t>12</a:t>
            </a:r>
            <a:r>
              <a:rPr lang="en-US" sz="2400" b="0" i="0" dirty="0">
                <a:solidFill>
                  <a:srgbClr val="000000"/>
                </a:solidFill>
                <a:sym typeface="Wingdings" pitchFamily="2" charset="2"/>
              </a:rPr>
              <a:t> – 1 = 9.38% EAR)</a:t>
            </a:r>
            <a:endParaRPr lang="en-US" sz="2400" b="0" i="0" dirty="0">
              <a:solidFill>
                <a:srgbClr val="000000"/>
              </a:solidFill>
            </a:endParaRPr>
          </a:p>
          <a:p>
            <a:pPr marL="228600" indent="-228600" eaLnBrk="1" hangingPunct="1">
              <a:spcBef>
                <a:spcPct val="10000"/>
              </a:spcBef>
              <a:buFont typeface="Arial" pitchFamily="34" charset="0"/>
              <a:buChar char="•"/>
            </a:pPr>
            <a:r>
              <a:rPr lang="en-US" sz="2400" b="0" i="0" dirty="0">
                <a:solidFill>
                  <a:srgbClr val="000000"/>
                </a:solidFill>
              </a:rPr>
              <a:t>in total, </a:t>
            </a:r>
            <a:r>
              <a:rPr lang="en-US" sz="2400" b="0" dirty="0">
                <a:solidFill>
                  <a:srgbClr val="000000"/>
                </a:solidFill>
              </a:rPr>
              <a:t>V</a:t>
            </a:r>
            <a:r>
              <a:rPr lang="en-US" sz="2400" b="0" baseline="-25000" dirty="0">
                <a:solidFill>
                  <a:srgbClr val="000000"/>
                </a:solidFill>
              </a:rPr>
              <a:t>0</a:t>
            </a:r>
            <a:r>
              <a:rPr lang="en-US" sz="2400" b="0" i="0" dirty="0">
                <a:solidFill>
                  <a:srgbClr val="000000"/>
                </a:solidFill>
              </a:rPr>
              <a:t> is:</a:t>
            </a:r>
          </a:p>
        </p:txBody>
      </p:sp>
      <p:graphicFrame>
        <p:nvGraphicFramePr>
          <p:cNvPr id="45060" name="Object 3"/>
          <p:cNvGraphicFramePr>
            <a:graphicFrameLocks noChangeAspect="1"/>
          </p:cNvGraphicFramePr>
          <p:nvPr/>
        </p:nvGraphicFramePr>
        <p:xfrm>
          <a:off x="1795399" y="1676400"/>
          <a:ext cx="5556250" cy="685800"/>
        </p:xfrm>
        <a:graphic>
          <a:graphicData uri="http://schemas.openxmlformats.org/presentationml/2006/ole">
            <p:oleObj spid="_x0000_s45060" name="Equation" r:id="rId3" imgW="3187700" imgH="393700" progId="Equation.3">
              <p:embed/>
            </p:oleObj>
          </a:graphicData>
        </a:graphic>
      </p:graphicFrame>
      <p:sp>
        <p:nvSpPr>
          <p:cNvPr id="45061" name="Text Box 4"/>
          <p:cNvSpPr txBox="1">
            <a:spLocks noChangeArrowheads="1"/>
          </p:cNvSpPr>
          <p:nvPr/>
        </p:nvSpPr>
        <p:spPr bwMode="auto">
          <a:xfrm>
            <a:off x="1449324" y="2895600"/>
            <a:ext cx="6248400" cy="457200"/>
          </a:xfrm>
          <a:prstGeom prst="rect">
            <a:avLst/>
          </a:prstGeom>
          <a:noFill/>
          <a:ln w="9525">
            <a:noFill/>
            <a:miter lim="800000"/>
            <a:headEnd/>
            <a:tailEnd/>
          </a:ln>
        </p:spPr>
        <p:txBody>
          <a:bodyPr>
            <a:spAutoFit/>
          </a:bodyPr>
          <a:lstStyle/>
          <a:p>
            <a:pPr algn="ctr" eaLnBrk="1" hangingPunct="1">
              <a:spcBef>
                <a:spcPct val="50000"/>
              </a:spcBef>
            </a:pPr>
            <a:r>
              <a:rPr lang="en-US" sz="2400" b="0" dirty="0">
                <a:solidFill>
                  <a:srgbClr val="000000"/>
                </a:solidFill>
              </a:rPr>
              <a:t>NPV</a:t>
            </a:r>
            <a:r>
              <a:rPr lang="en-US" sz="2400" b="0" i="0" baseline="-25000" dirty="0">
                <a:solidFill>
                  <a:srgbClr val="000000"/>
                </a:solidFill>
              </a:rPr>
              <a:t>0</a:t>
            </a:r>
            <a:r>
              <a:rPr lang="en-US" sz="2400" b="0" i="0" dirty="0">
                <a:solidFill>
                  <a:srgbClr val="000000"/>
                </a:solidFill>
              </a:rPr>
              <a:t> = </a:t>
            </a:r>
            <a:r>
              <a:rPr lang="en-US" sz="2400" b="0" dirty="0">
                <a:solidFill>
                  <a:srgbClr val="000000"/>
                </a:solidFill>
              </a:rPr>
              <a:t>V</a:t>
            </a:r>
            <a:r>
              <a:rPr lang="en-US" sz="2400" b="0" i="0" baseline="-25000" dirty="0">
                <a:solidFill>
                  <a:srgbClr val="000000"/>
                </a:solidFill>
              </a:rPr>
              <a:t>0</a:t>
            </a:r>
            <a:r>
              <a:rPr lang="en-US" sz="2400" b="0" i="0" dirty="0">
                <a:solidFill>
                  <a:srgbClr val="000000"/>
                </a:solidFill>
              </a:rPr>
              <a:t> – </a:t>
            </a:r>
            <a:r>
              <a:rPr lang="en-US" sz="2400" b="0" dirty="0">
                <a:solidFill>
                  <a:srgbClr val="000000"/>
                </a:solidFill>
              </a:rPr>
              <a:t>P</a:t>
            </a:r>
            <a:r>
              <a:rPr lang="en-US" sz="2400" b="0" i="0" baseline="-25000" dirty="0">
                <a:solidFill>
                  <a:srgbClr val="000000"/>
                </a:solidFill>
              </a:rPr>
              <a:t>0</a:t>
            </a:r>
            <a:r>
              <a:rPr lang="en-US" sz="2400" b="0" i="0" dirty="0">
                <a:solidFill>
                  <a:srgbClr val="000000"/>
                </a:solidFill>
              </a:rPr>
              <a:t> = $10,000,000 – $10,000,000 = 0</a:t>
            </a:r>
          </a:p>
        </p:txBody>
      </p:sp>
      <p:sp>
        <p:nvSpPr>
          <p:cNvPr id="45062" name="Text Box 5"/>
          <p:cNvSpPr txBox="1">
            <a:spLocks noChangeArrowheads="1"/>
          </p:cNvSpPr>
          <p:nvPr/>
        </p:nvSpPr>
        <p:spPr bwMode="auto">
          <a:xfrm>
            <a:off x="392611" y="3429000"/>
            <a:ext cx="8370389" cy="3232150"/>
          </a:xfrm>
          <a:prstGeom prst="rect">
            <a:avLst/>
          </a:prstGeom>
          <a:noFill/>
          <a:ln w="9525">
            <a:noFill/>
            <a:miter lim="800000"/>
            <a:headEnd/>
            <a:tailEnd/>
          </a:ln>
        </p:spPr>
        <p:txBody>
          <a:bodyPr wrap="square">
            <a:spAutoFit/>
          </a:bodyPr>
          <a:lstStyle/>
          <a:p>
            <a:pPr eaLnBrk="1" hangingPunct="1">
              <a:spcBef>
                <a:spcPct val="50000"/>
              </a:spcBef>
            </a:pPr>
            <a:r>
              <a:rPr lang="en-US" sz="2400" b="0" i="0" dirty="0">
                <a:solidFill>
                  <a:srgbClr val="0000FF"/>
                </a:solidFill>
              </a:rPr>
              <a:t>Futurespace Centre:</a:t>
            </a:r>
          </a:p>
          <a:p>
            <a:pPr marL="228600" indent="-228600" eaLnBrk="1" hangingPunct="1">
              <a:spcBef>
                <a:spcPct val="10000"/>
              </a:spcBef>
              <a:buFont typeface="Arial" pitchFamily="34" charset="0"/>
              <a:buChar char="•"/>
            </a:pPr>
            <a:r>
              <a:rPr lang="en-US" sz="2400" b="0" i="0" dirty="0" smtClean="0">
                <a:solidFill>
                  <a:srgbClr val="000000"/>
                </a:solidFill>
              </a:rPr>
              <a:t>Across </a:t>
            </a:r>
            <a:r>
              <a:rPr lang="en-US" sz="2400" b="0" i="0" dirty="0">
                <a:solidFill>
                  <a:srgbClr val="000000"/>
                </a:solidFill>
              </a:rPr>
              <a:t>the street from Hereandnow. Pre-leased to same tenant as Hereandnow, at same rent &amp; lease terms.</a:t>
            </a:r>
          </a:p>
          <a:p>
            <a:pPr marL="228600" indent="-228600" eaLnBrk="1" hangingPunct="1">
              <a:spcBef>
                <a:spcPct val="10000"/>
              </a:spcBef>
              <a:buFont typeface="Arial" pitchFamily="34" charset="0"/>
              <a:buChar char="•"/>
            </a:pPr>
            <a:r>
              <a:rPr lang="en-US" sz="2400" b="0" i="0" dirty="0" smtClean="0">
                <a:solidFill>
                  <a:srgbClr val="000000"/>
                </a:solidFill>
              </a:rPr>
              <a:t>Will </a:t>
            </a:r>
            <a:r>
              <a:rPr lang="en-US" sz="2400" b="0" i="0" dirty="0">
                <a:solidFill>
                  <a:srgbClr val="000000"/>
                </a:solidFill>
              </a:rPr>
              <a:t>be same asset as Hereandnow, complete in 12 mos</a:t>
            </a:r>
          </a:p>
          <a:p>
            <a:pPr marL="228600" indent="-228600" eaLnBrk="1" hangingPunct="1">
              <a:spcBef>
                <a:spcPct val="10000"/>
              </a:spcBef>
              <a:buFont typeface="Arial" pitchFamily="34" charset="0"/>
              <a:buChar char="•"/>
            </a:pPr>
            <a:r>
              <a:rPr lang="en-US" sz="2400" b="0" i="0" dirty="0" smtClean="0">
                <a:solidFill>
                  <a:srgbClr val="000000"/>
                </a:solidFill>
              </a:rPr>
              <a:t>Constr </a:t>
            </a:r>
            <a:r>
              <a:rPr lang="en-US" sz="2400" b="0" i="0" dirty="0">
                <a:solidFill>
                  <a:srgbClr val="000000"/>
                </a:solidFill>
              </a:rPr>
              <a:t>cost $1,500,000 X 4 payable @ mos 3, 6, 9, 12.</a:t>
            </a:r>
          </a:p>
          <a:p>
            <a:pPr marL="228600" indent="-228600" eaLnBrk="1" hangingPunct="1">
              <a:spcBef>
                <a:spcPct val="10000"/>
              </a:spcBef>
              <a:buFont typeface="Arial" pitchFamily="34" charset="0"/>
              <a:buChar char="•"/>
            </a:pPr>
            <a:r>
              <a:rPr lang="en-US" sz="2400" b="0" i="0" dirty="0" smtClean="0">
                <a:solidFill>
                  <a:srgbClr val="000000"/>
                </a:solidFill>
              </a:rPr>
              <a:t>First </a:t>
            </a:r>
            <a:r>
              <a:rPr lang="en-US" sz="2400" b="0" i="0" dirty="0">
                <a:solidFill>
                  <a:srgbClr val="000000"/>
                </a:solidFill>
              </a:rPr>
              <a:t>building complete in 6 mos.</a:t>
            </a:r>
          </a:p>
          <a:p>
            <a:pPr marL="228600" indent="-228600" eaLnBrk="1" hangingPunct="1">
              <a:spcBef>
                <a:spcPct val="10000"/>
              </a:spcBef>
              <a:buFont typeface="Arial" pitchFamily="34" charset="0"/>
              <a:buChar char="•"/>
            </a:pPr>
            <a:r>
              <a:rPr lang="en-US" sz="2400" b="0" i="0" dirty="0" smtClean="0">
                <a:solidFill>
                  <a:srgbClr val="000000"/>
                </a:solidFill>
              </a:rPr>
              <a:t>This </a:t>
            </a:r>
            <a:r>
              <a:rPr lang="en-US" sz="2400" b="0" i="0" dirty="0">
                <a:solidFill>
                  <a:srgbClr val="000000"/>
                </a:solidFill>
              </a:rPr>
              <a:t>is definitely HBU of site; irreversible commitment to develop now is appropriate</a:t>
            </a:r>
          </a:p>
        </p:txBody>
      </p:sp>
      <p:sp>
        <p:nvSpPr>
          <p:cNvPr id="45063" name="Text Box 6"/>
          <p:cNvSpPr txBox="1">
            <a:spLocks noChangeArrowheads="1"/>
          </p:cNvSpPr>
          <p:nvPr/>
        </p:nvSpPr>
        <p:spPr bwMode="auto">
          <a:xfrm>
            <a:off x="725424" y="2362200"/>
            <a:ext cx="76962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Typical investment deal for this stabilized property: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25949F1C-6BF5-461B-94D7-D66B468B0F92}" type="slidenum">
              <a:rPr lang="en-US" smtClean="0"/>
              <a:pPr/>
              <a:t>40</a:t>
            </a:fld>
            <a:endParaRPr lang="en-US" dirty="0"/>
          </a:p>
        </p:txBody>
      </p:sp>
      <p:sp>
        <p:nvSpPr>
          <p:cNvPr id="106500" name="Text Box 2"/>
          <p:cNvSpPr txBox="1">
            <a:spLocks noChangeArrowheads="1"/>
          </p:cNvSpPr>
          <p:nvPr/>
        </p:nvSpPr>
        <p:spPr bwMode="auto">
          <a:xfrm>
            <a:off x="609600" y="304800"/>
            <a:ext cx="7924800" cy="16160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Then applying the certainty-equivalence form of the DCF present value model that we first introduced in Chapter 10 Appendix C and which formed the basis of the binomial option value model we described in Chapter 28, we have the following present value computation for the FutureSpace project as of time zero:</a:t>
            </a:r>
          </a:p>
        </p:txBody>
      </p:sp>
      <p:graphicFrame>
        <p:nvGraphicFramePr>
          <p:cNvPr id="106501" name="Object 3"/>
          <p:cNvGraphicFramePr>
            <a:graphicFrameLocks noChangeAspect="1"/>
          </p:cNvGraphicFramePr>
          <p:nvPr/>
        </p:nvGraphicFramePr>
        <p:xfrm>
          <a:off x="1981200" y="1828800"/>
          <a:ext cx="5181600" cy="1135063"/>
        </p:xfrm>
        <a:graphic>
          <a:graphicData uri="http://schemas.openxmlformats.org/presentationml/2006/ole">
            <p:oleObj spid="_x0000_s106501" name="Equation" r:id="rId3" imgW="3174004" imgH="695349" progId="Equation.3">
              <p:embed/>
            </p:oleObj>
          </a:graphicData>
        </a:graphic>
      </p:graphicFrame>
      <p:graphicFrame>
        <p:nvGraphicFramePr>
          <p:cNvPr id="106502" name="Object 4"/>
          <p:cNvGraphicFramePr>
            <a:graphicFrameLocks noChangeAspect="1"/>
          </p:cNvGraphicFramePr>
          <p:nvPr/>
        </p:nvGraphicFramePr>
        <p:xfrm>
          <a:off x="304800" y="3065463"/>
          <a:ext cx="8534400" cy="1755775"/>
        </p:xfrm>
        <a:graphic>
          <a:graphicData uri="http://schemas.openxmlformats.org/presentationml/2006/ole">
            <p:oleObj spid="_x0000_s106502" name="Equation" r:id="rId4" imgW="7035800" imgH="1447800" progId="Equation.3">
              <p:embed/>
            </p:oleObj>
          </a:graphicData>
        </a:graphic>
      </p:graphicFrame>
      <p:sp>
        <p:nvSpPr>
          <p:cNvPr id="106503" name="Text Box 5"/>
          <p:cNvSpPr txBox="1">
            <a:spLocks noChangeArrowheads="1"/>
          </p:cNvSpPr>
          <p:nvPr/>
        </p:nvSpPr>
        <p:spPr bwMode="auto">
          <a:xfrm>
            <a:off x="685800" y="5105400"/>
            <a:ext cx="7924800" cy="701675"/>
          </a:xfrm>
          <a:prstGeom prst="rect">
            <a:avLst/>
          </a:prstGeom>
          <a:noFill/>
          <a:ln w="9525">
            <a:noFill/>
            <a:miter lim="800000"/>
            <a:headEnd/>
            <a:tailEnd/>
          </a:ln>
          <a:effectLst/>
        </p:spPr>
        <p:txBody>
          <a:bodyPr>
            <a:spAutoFit/>
          </a:bodyPr>
          <a:lstStyle/>
          <a:p>
            <a:pPr algn="ctr" eaLnBrk="1" hangingPunct="1">
              <a:spcBef>
                <a:spcPct val="50000"/>
              </a:spcBef>
            </a:pPr>
            <a:r>
              <a:rPr lang="en-US" b="0" i="0" dirty="0">
                <a:solidFill>
                  <a:srgbClr val="000000"/>
                </a:solidFill>
              </a:rPr>
              <a:t>Which is identical to the PV of the project (land value) that we found before.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9" name="Slide Number Placeholder 3"/>
          <p:cNvSpPr>
            <a:spLocks noGrp="1"/>
          </p:cNvSpPr>
          <p:nvPr>
            <p:ph type="sldNum" sz="quarter" idx="4"/>
          </p:nvPr>
        </p:nvSpPr>
        <p:spPr/>
        <p:txBody>
          <a:bodyPr/>
          <a:lstStyle/>
          <a:p>
            <a:fld id="{8AAE0391-95A1-4DEE-BAB3-DEBEF802A5F0}" type="slidenum">
              <a:rPr lang="en-US" smtClean="0"/>
              <a:pPr/>
              <a:t>41</a:t>
            </a:fld>
            <a:endParaRPr lang="en-US" dirty="0"/>
          </a:p>
        </p:txBody>
      </p:sp>
      <p:sp>
        <p:nvSpPr>
          <p:cNvPr id="107524" name="Text Box 2"/>
          <p:cNvSpPr txBox="1">
            <a:spLocks noChangeArrowheads="1"/>
          </p:cNvSpPr>
          <p:nvPr/>
        </p:nvSpPr>
        <p:spPr bwMode="auto">
          <a:xfrm>
            <a:off x="685800" y="304800"/>
            <a:ext cx="8001000" cy="7016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Note that in percentage terms the development project investment outcome spread (which may be viewed as a measure of risk) is:</a:t>
            </a:r>
          </a:p>
        </p:txBody>
      </p:sp>
      <p:graphicFrame>
        <p:nvGraphicFramePr>
          <p:cNvPr id="107525" name="Object 3"/>
          <p:cNvGraphicFramePr>
            <a:graphicFrameLocks noChangeAspect="1"/>
          </p:cNvGraphicFramePr>
          <p:nvPr/>
        </p:nvGraphicFramePr>
        <p:xfrm>
          <a:off x="1905000" y="1143000"/>
          <a:ext cx="5257800" cy="1649413"/>
        </p:xfrm>
        <a:graphic>
          <a:graphicData uri="http://schemas.openxmlformats.org/presentationml/2006/ole">
            <p:oleObj spid="_x0000_s107525" name="Equation" r:id="rId3" imgW="3441700" imgH="1079500" progId="Equation.3">
              <p:embed/>
            </p:oleObj>
          </a:graphicData>
        </a:graphic>
      </p:graphicFrame>
      <p:sp>
        <p:nvSpPr>
          <p:cNvPr id="107526" name="Text Box 4"/>
          <p:cNvSpPr txBox="1">
            <a:spLocks noChangeArrowheads="1"/>
          </p:cNvSpPr>
          <p:nvPr/>
        </p:nvSpPr>
        <p:spPr bwMode="auto">
          <a:xfrm>
            <a:off x="685800" y="3048000"/>
            <a:ext cx="8077200" cy="3968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Whereas that in (the </a:t>
            </a:r>
            <a:r>
              <a:rPr lang="en-US" b="0" dirty="0">
                <a:solidFill>
                  <a:srgbClr val="000000"/>
                </a:solidFill>
              </a:rPr>
              <a:t>T</a:t>
            </a:r>
            <a:r>
              <a:rPr lang="en-US" b="0" i="0" dirty="0">
                <a:solidFill>
                  <a:srgbClr val="000000"/>
                </a:solidFill>
              </a:rPr>
              <a:t>-period forward purchase of) the stabilized property is:</a:t>
            </a:r>
          </a:p>
        </p:txBody>
      </p:sp>
      <p:graphicFrame>
        <p:nvGraphicFramePr>
          <p:cNvPr id="107527" name="Object 5"/>
          <p:cNvGraphicFramePr>
            <a:graphicFrameLocks noChangeAspect="1"/>
          </p:cNvGraphicFramePr>
          <p:nvPr/>
        </p:nvGraphicFramePr>
        <p:xfrm>
          <a:off x="2057400" y="3733800"/>
          <a:ext cx="4754563" cy="639763"/>
        </p:xfrm>
        <a:graphic>
          <a:graphicData uri="http://schemas.openxmlformats.org/presentationml/2006/ole">
            <p:oleObj spid="_x0000_s107527" name="Equation" r:id="rId4" imgW="3111500" imgH="419100" progId="Equation.3">
              <p:embed/>
            </p:oleObj>
          </a:graphicData>
        </a:graphic>
      </p:graphicFrame>
      <p:sp>
        <p:nvSpPr>
          <p:cNvPr id="234502" name="Text Box 6"/>
          <p:cNvSpPr txBox="1">
            <a:spLocks noChangeArrowheads="1"/>
          </p:cNvSpPr>
          <p:nvPr/>
        </p:nvSpPr>
        <p:spPr bwMode="auto">
          <a:xfrm>
            <a:off x="685800" y="4495800"/>
            <a:ext cx="7924800" cy="1797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0" i="0" dirty="0">
                <a:solidFill>
                  <a:srgbClr val="000000"/>
                </a:solidFill>
              </a:rPr>
              <a:t>The ratio of these outcome spreads (risk): </a:t>
            </a:r>
          </a:p>
          <a:p>
            <a:pPr algn="ctr" eaLnBrk="1" hangingPunct="1">
              <a:spcBef>
                <a:spcPct val="20000"/>
              </a:spcBef>
              <a:defRPr/>
            </a:pPr>
            <a:r>
              <a:rPr lang="en-US" i="0" dirty="0">
                <a:solidFill>
                  <a:srgbClr val="000000"/>
                </a:solidFill>
                <a:effectLst>
                  <a:outerShdw blurRad="38100" dist="38100" dir="2700000" algn="tl">
                    <a:srgbClr val="FFFFFF"/>
                  </a:outerShdw>
                </a:effectLst>
              </a:rPr>
              <a:t>57.75 / 21.38  =  2.70</a:t>
            </a:r>
            <a:r>
              <a:rPr lang="en-US" b="0" i="0" dirty="0">
                <a:solidFill>
                  <a:srgbClr val="000000"/>
                </a:solidFill>
              </a:rPr>
              <a:t>, </a:t>
            </a:r>
          </a:p>
          <a:p>
            <a:pPr eaLnBrk="1" hangingPunct="1">
              <a:spcBef>
                <a:spcPct val="20000"/>
              </a:spcBef>
              <a:defRPr/>
            </a:pPr>
            <a:r>
              <a:rPr lang="en-US" b="0" i="0" dirty="0">
                <a:solidFill>
                  <a:srgbClr val="000000"/>
                </a:solidFill>
              </a:rPr>
              <a:t>is exactly the same as the ratio of the ex ante risk premia between the development project and its underlying asset (using the Canonical OCC): </a:t>
            </a:r>
          </a:p>
          <a:p>
            <a:pPr algn="ctr" eaLnBrk="1" hangingPunct="1">
              <a:spcBef>
                <a:spcPct val="20000"/>
              </a:spcBef>
              <a:defRPr/>
            </a:pPr>
            <a:r>
              <a:rPr lang="en-US" i="0" dirty="0">
                <a:solidFill>
                  <a:srgbClr val="000000"/>
                </a:solidFill>
                <a:effectLst>
                  <a:outerShdw blurRad="38100" dist="38100" dir="2700000" algn="tl">
                    <a:srgbClr val="FFFFFF"/>
                  </a:outerShdw>
                </a:effectLst>
              </a:rPr>
              <a:t>(20.16%-3.04%) / (9.38%-3.04%)  =  17.12% / 6.34%  =  2.70</a:t>
            </a:r>
            <a:r>
              <a:rPr lang="en-US" b="0" i="0" dirty="0">
                <a:solidFill>
                  <a:srgbClr val="000000"/>
                </a:solidFill>
              </a:rPr>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23" name="Slide Number Placeholder 3"/>
          <p:cNvSpPr>
            <a:spLocks noGrp="1"/>
          </p:cNvSpPr>
          <p:nvPr>
            <p:ph type="sldNum" sz="quarter" idx="4"/>
          </p:nvPr>
        </p:nvSpPr>
        <p:spPr/>
        <p:txBody>
          <a:bodyPr/>
          <a:lstStyle/>
          <a:p>
            <a:fld id="{7608B80B-97A7-4BF8-9BAF-BF9C9EC25A97}" type="slidenum">
              <a:rPr lang="en-US" smtClean="0"/>
              <a:pPr/>
              <a:t>42</a:t>
            </a:fld>
            <a:endParaRPr lang="en-US" dirty="0"/>
          </a:p>
        </p:txBody>
      </p:sp>
      <p:sp>
        <p:nvSpPr>
          <p:cNvPr id="235522" name="Line 2"/>
          <p:cNvSpPr>
            <a:spLocks noChangeShapeType="1"/>
          </p:cNvSpPr>
          <p:nvPr/>
        </p:nvSpPr>
        <p:spPr bwMode="auto">
          <a:xfrm>
            <a:off x="2743200" y="990600"/>
            <a:ext cx="0" cy="3048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5523" name="Line 3"/>
          <p:cNvSpPr>
            <a:spLocks noChangeShapeType="1"/>
          </p:cNvSpPr>
          <p:nvPr/>
        </p:nvSpPr>
        <p:spPr bwMode="auto">
          <a:xfrm>
            <a:off x="2743200" y="4038600"/>
            <a:ext cx="51054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5524" name="Line 4"/>
          <p:cNvSpPr>
            <a:spLocks noChangeShapeType="1"/>
          </p:cNvSpPr>
          <p:nvPr/>
        </p:nvSpPr>
        <p:spPr bwMode="auto">
          <a:xfrm flipV="1">
            <a:off x="2743200" y="1524000"/>
            <a:ext cx="4953000" cy="1981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108551" name="Text Box 5"/>
          <p:cNvSpPr txBox="1">
            <a:spLocks noChangeArrowheads="1"/>
          </p:cNvSpPr>
          <p:nvPr/>
        </p:nvSpPr>
        <p:spPr bwMode="auto">
          <a:xfrm>
            <a:off x="7467600" y="4038600"/>
            <a:ext cx="9144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b="0" i="0" dirty="0">
                <a:solidFill>
                  <a:srgbClr val="000000"/>
                </a:solidFill>
              </a:rPr>
              <a:t>Risk</a:t>
            </a:r>
          </a:p>
        </p:txBody>
      </p:sp>
      <p:sp>
        <p:nvSpPr>
          <p:cNvPr id="108552" name="Text Box 6"/>
          <p:cNvSpPr txBox="1">
            <a:spLocks noChangeArrowheads="1"/>
          </p:cNvSpPr>
          <p:nvPr/>
        </p:nvSpPr>
        <p:spPr bwMode="auto">
          <a:xfrm>
            <a:off x="1828800" y="838200"/>
            <a:ext cx="9144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b="0" dirty="0">
                <a:solidFill>
                  <a:srgbClr val="000000"/>
                </a:solidFill>
              </a:rPr>
              <a:t>E</a:t>
            </a:r>
            <a:r>
              <a:rPr lang="en-US" sz="1800" b="0" i="0" dirty="0">
                <a:solidFill>
                  <a:srgbClr val="000000"/>
                </a:solidFill>
              </a:rPr>
              <a:t>[</a:t>
            </a:r>
            <a:r>
              <a:rPr lang="en-US" sz="1800" b="0" dirty="0">
                <a:solidFill>
                  <a:srgbClr val="000000"/>
                </a:solidFill>
              </a:rPr>
              <a:t>r</a:t>
            </a:r>
            <a:r>
              <a:rPr lang="en-US" sz="1800" b="0" i="0" dirty="0">
                <a:solidFill>
                  <a:srgbClr val="000000"/>
                </a:solidFill>
              </a:rPr>
              <a:t>]</a:t>
            </a:r>
          </a:p>
        </p:txBody>
      </p:sp>
      <p:sp>
        <p:nvSpPr>
          <p:cNvPr id="108553" name="Text Box 7"/>
          <p:cNvSpPr txBox="1">
            <a:spLocks noChangeArrowheads="1"/>
          </p:cNvSpPr>
          <p:nvPr/>
        </p:nvSpPr>
        <p:spPr bwMode="auto">
          <a:xfrm>
            <a:off x="1295400" y="3352800"/>
            <a:ext cx="14478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b="0" dirty="0">
                <a:solidFill>
                  <a:srgbClr val="000000"/>
                </a:solidFill>
              </a:rPr>
              <a:t>r</a:t>
            </a:r>
            <a:r>
              <a:rPr lang="en-US" sz="1800" b="0" baseline="-25000" dirty="0">
                <a:solidFill>
                  <a:srgbClr val="000000"/>
                </a:solidFill>
              </a:rPr>
              <a:t>f</a:t>
            </a:r>
            <a:r>
              <a:rPr lang="en-US" sz="1800" b="0" dirty="0">
                <a:solidFill>
                  <a:srgbClr val="000000"/>
                </a:solidFill>
              </a:rPr>
              <a:t>  = 3.04% </a:t>
            </a:r>
            <a:endParaRPr lang="en-US" sz="1800" b="0" i="0" dirty="0">
              <a:solidFill>
                <a:srgbClr val="000000"/>
              </a:solidFill>
            </a:endParaRPr>
          </a:p>
        </p:txBody>
      </p:sp>
      <p:sp>
        <p:nvSpPr>
          <p:cNvPr id="235528" name="Line 8"/>
          <p:cNvSpPr>
            <a:spLocks noChangeShapeType="1"/>
          </p:cNvSpPr>
          <p:nvPr/>
        </p:nvSpPr>
        <p:spPr bwMode="auto">
          <a:xfrm>
            <a:off x="1752600" y="1676400"/>
            <a:ext cx="5562600" cy="0"/>
          </a:xfrm>
          <a:prstGeom prst="line">
            <a:avLst/>
          </a:prstGeom>
          <a:noFill/>
          <a:ln w="9525">
            <a:solidFill>
              <a:srgbClr val="CC00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5529" name="Line 9"/>
          <p:cNvSpPr>
            <a:spLocks noChangeShapeType="1"/>
          </p:cNvSpPr>
          <p:nvPr/>
        </p:nvSpPr>
        <p:spPr bwMode="auto">
          <a:xfrm>
            <a:off x="7315200" y="1676400"/>
            <a:ext cx="0" cy="2667000"/>
          </a:xfrm>
          <a:prstGeom prst="line">
            <a:avLst/>
          </a:prstGeom>
          <a:noFill/>
          <a:ln w="9525">
            <a:solidFill>
              <a:srgbClr val="CC00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108556" name="Text Box 10"/>
          <p:cNvSpPr txBox="1">
            <a:spLocks noChangeArrowheads="1"/>
          </p:cNvSpPr>
          <p:nvPr/>
        </p:nvSpPr>
        <p:spPr bwMode="auto">
          <a:xfrm>
            <a:off x="685800" y="1524000"/>
            <a:ext cx="10668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b="0" dirty="0">
                <a:solidFill>
                  <a:srgbClr val="000000"/>
                </a:solidFill>
              </a:rPr>
              <a:t>20.16%</a:t>
            </a:r>
            <a:endParaRPr lang="en-US" sz="1800" b="0" i="0" dirty="0">
              <a:solidFill>
                <a:srgbClr val="000000"/>
              </a:solidFill>
            </a:endParaRPr>
          </a:p>
        </p:txBody>
      </p:sp>
      <p:sp>
        <p:nvSpPr>
          <p:cNvPr id="235531" name="Line 11"/>
          <p:cNvSpPr>
            <a:spLocks noChangeShapeType="1"/>
          </p:cNvSpPr>
          <p:nvPr/>
        </p:nvSpPr>
        <p:spPr bwMode="auto">
          <a:xfrm>
            <a:off x="1752600" y="2743200"/>
            <a:ext cx="2895600" cy="0"/>
          </a:xfrm>
          <a:prstGeom prst="line">
            <a:avLst/>
          </a:prstGeom>
          <a:noFill/>
          <a:ln w="9525">
            <a:solidFill>
              <a:srgbClr val="CC00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108558" name="Text Box 12"/>
          <p:cNvSpPr txBox="1">
            <a:spLocks noChangeArrowheads="1"/>
          </p:cNvSpPr>
          <p:nvPr/>
        </p:nvSpPr>
        <p:spPr bwMode="auto">
          <a:xfrm>
            <a:off x="685800" y="2590800"/>
            <a:ext cx="10668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b="0" dirty="0">
                <a:solidFill>
                  <a:srgbClr val="000000"/>
                </a:solidFill>
              </a:rPr>
              <a:t>9.38%</a:t>
            </a:r>
            <a:endParaRPr lang="en-US" sz="1800" b="0" i="0" dirty="0">
              <a:solidFill>
                <a:srgbClr val="000000"/>
              </a:solidFill>
            </a:endParaRPr>
          </a:p>
        </p:txBody>
      </p:sp>
      <p:sp>
        <p:nvSpPr>
          <p:cNvPr id="235533" name="Line 13"/>
          <p:cNvSpPr>
            <a:spLocks noChangeShapeType="1"/>
          </p:cNvSpPr>
          <p:nvPr/>
        </p:nvSpPr>
        <p:spPr bwMode="auto">
          <a:xfrm>
            <a:off x="4648200" y="2743200"/>
            <a:ext cx="0" cy="1600200"/>
          </a:xfrm>
          <a:prstGeom prst="line">
            <a:avLst/>
          </a:prstGeom>
          <a:noFill/>
          <a:ln w="9525">
            <a:solidFill>
              <a:srgbClr val="CC00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108560" name="Text Box 14"/>
          <p:cNvSpPr txBox="1">
            <a:spLocks noChangeArrowheads="1"/>
          </p:cNvSpPr>
          <p:nvPr/>
        </p:nvSpPr>
        <p:spPr bwMode="auto">
          <a:xfrm>
            <a:off x="3733800" y="4267200"/>
            <a:ext cx="1752600" cy="701675"/>
          </a:xfrm>
          <a:prstGeom prst="rect">
            <a:avLst/>
          </a:prstGeom>
          <a:noFill/>
          <a:ln w="9525">
            <a:noFill/>
            <a:miter lim="800000"/>
            <a:headEnd/>
            <a:tailEnd/>
          </a:ln>
          <a:effectLst/>
        </p:spPr>
        <p:txBody>
          <a:bodyPr>
            <a:spAutoFit/>
          </a:bodyPr>
          <a:lstStyle/>
          <a:p>
            <a:pPr algn="ctr" eaLnBrk="1" hangingPunct="1">
              <a:spcBef>
                <a:spcPct val="50000"/>
              </a:spcBef>
            </a:pPr>
            <a:r>
              <a:rPr lang="en-US" b="0" dirty="0">
                <a:solidFill>
                  <a:srgbClr val="000000"/>
                </a:solidFill>
              </a:rPr>
              <a:t>Hereandnow</a:t>
            </a:r>
          </a:p>
          <a:p>
            <a:pPr algn="ctr" eaLnBrk="1" hangingPunct="1"/>
            <a:r>
              <a:rPr lang="en-US" b="0" i="0" dirty="0">
                <a:solidFill>
                  <a:srgbClr val="000000"/>
                </a:solidFill>
              </a:rPr>
              <a:t>21.38% range</a:t>
            </a:r>
          </a:p>
        </p:txBody>
      </p:sp>
      <p:sp>
        <p:nvSpPr>
          <p:cNvPr id="108561" name="Text Box 15"/>
          <p:cNvSpPr txBox="1">
            <a:spLocks noChangeArrowheads="1"/>
          </p:cNvSpPr>
          <p:nvPr/>
        </p:nvSpPr>
        <p:spPr bwMode="auto">
          <a:xfrm>
            <a:off x="6477000" y="4267200"/>
            <a:ext cx="1752600" cy="701675"/>
          </a:xfrm>
          <a:prstGeom prst="rect">
            <a:avLst/>
          </a:prstGeom>
          <a:noFill/>
          <a:ln w="9525">
            <a:noFill/>
            <a:miter lim="800000"/>
            <a:headEnd/>
            <a:tailEnd/>
          </a:ln>
          <a:effectLst/>
        </p:spPr>
        <p:txBody>
          <a:bodyPr>
            <a:spAutoFit/>
          </a:bodyPr>
          <a:lstStyle/>
          <a:p>
            <a:pPr algn="ctr" eaLnBrk="1" hangingPunct="1">
              <a:spcBef>
                <a:spcPct val="50000"/>
              </a:spcBef>
            </a:pPr>
            <a:r>
              <a:rPr lang="en-US" b="0" dirty="0">
                <a:solidFill>
                  <a:srgbClr val="000000"/>
                </a:solidFill>
              </a:rPr>
              <a:t>Futurespace</a:t>
            </a:r>
          </a:p>
          <a:p>
            <a:pPr algn="ctr" eaLnBrk="1" hangingPunct="1"/>
            <a:r>
              <a:rPr lang="en-US" b="0" i="0" dirty="0">
                <a:solidFill>
                  <a:srgbClr val="000000"/>
                </a:solidFill>
              </a:rPr>
              <a:t>57.75% range</a:t>
            </a:r>
          </a:p>
        </p:txBody>
      </p:sp>
      <p:sp>
        <p:nvSpPr>
          <p:cNvPr id="235536" name="Line 16"/>
          <p:cNvSpPr>
            <a:spLocks noChangeShapeType="1"/>
          </p:cNvSpPr>
          <p:nvPr/>
        </p:nvSpPr>
        <p:spPr bwMode="auto">
          <a:xfrm>
            <a:off x="2743200" y="3505200"/>
            <a:ext cx="5029200" cy="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235537" name="AutoShape 17"/>
          <p:cNvSpPr>
            <a:spLocks/>
          </p:cNvSpPr>
          <p:nvPr/>
        </p:nvSpPr>
        <p:spPr bwMode="auto">
          <a:xfrm>
            <a:off x="7620000" y="1676400"/>
            <a:ext cx="304800" cy="1676400"/>
          </a:xfrm>
          <a:prstGeom prst="rightBrace">
            <a:avLst>
              <a:gd name="adj1" fmla="val 45833"/>
              <a:gd name="adj2" fmla="val 50000"/>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solidFill>
                <a:srgbClr val="000000"/>
              </a:solidFill>
              <a:effectLst>
                <a:outerShdw blurRad="38100" dist="38100" dir="2700000" algn="tl">
                  <a:srgbClr val="000000">
                    <a:alpha val="43137"/>
                  </a:srgbClr>
                </a:outerShdw>
              </a:effectLst>
            </a:endParaRPr>
          </a:p>
        </p:txBody>
      </p:sp>
      <p:sp>
        <p:nvSpPr>
          <p:cNvPr id="108564" name="Text Box 18"/>
          <p:cNvSpPr txBox="1">
            <a:spLocks noChangeArrowheads="1"/>
          </p:cNvSpPr>
          <p:nvPr/>
        </p:nvSpPr>
        <p:spPr bwMode="auto">
          <a:xfrm>
            <a:off x="7924800" y="2362200"/>
            <a:ext cx="762000" cy="366713"/>
          </a:xfrm>
          <a:prstGeom prst="rect">
            <a:avLst/>
          </a:prstGeom>
          <a:noFill/>
          <a:ln w="9525">
            <a:noFill/>
            <a:miter lim="800000"/>
            <a:headEnd/>
            <a:tailEnd/>
          </a:ln>
          <a:effectLst/>
        </p:spPr>
        <p:txBody>
          <a:bodyPr>
            <a:spAutoFit/>
          </a:bodyPr>
          <a:lstStyle/>
          <a:p>
            <a:pPr eaLnBrk="1" hangingPunct="1">
              <a:spcBef>
                <a:spcPct val="50000"/>
              </a:spcBef>
            </a:pPr>
            <a:r>
              <a:rPr lang="en-US" sz="1800" b="0" dirty="0">
                <a:solidFill>
                  <a:srgbClr val="000000"/>
                </a:solidFill>
              </a:rPr>
              <a:t>E</a:t>
            </a:r>
            <a:r>
              <a:rPr lang="en-US" sz="1800" b="0" i="0" dirty="0">
                <a:solidFill>
                  <a:srgbClr val="000000"/>
                </a:solidFill>
              </a:rPr>
              <a:t>[</a:t>
            </a:r>
            <a:r>
              <a:rPr lang="en-US" sz="1800" b="0" dirty="0">
                <a:solidFill>
                  <a:srgbClr val="000000"/>
                </a:solidFill>
              </a:rPr>
              <a:t>RP</a:t>
            </a:r>
            <a:r>
              <a:rPr lang="en-US" sz="1800" b="0" i="0" dirty="0">
                <a:solidFill>
                  <a:srgbClr val="000000"/>
                </a:solidFill>
              </a:rPr>
              <a:t>]</a:t>
            </a:r>
            <a:endParaRPr lang="en-US" sz="1800" b="0" dirty="0">
              <a:solidFill>
                <a:srgbClr val="000000"/>
              </a:solidFill>
            </a:endParaRPr>
          </a:p>
        </p:txBody>
      </p:sp>
      <p:sp>
        <p:nvSpPr>
          <p:cNvPr id="108565" name="Text Box 19"/>
          <p:cNvSpPr txBox="1">
            <a:spLocks noChangeArrowheads="1"/>
          </p:cNvSpPr>
          <p:nvPr/>
        </p:nvSpPr>
        <p:spPr bwMode="auto">
          <a:xfrm>
            <a:off x="533400" y="4953000"/>
            <a:ext cx="8305800" cy="13112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If this relationship does not hold, then there are “super-normal” (disequilibrium) profits (expected returns) to be made somewhere, and correspondingly “sub-normal” profits elsewhere, across the markets for: </a:t>
            </a:r>
            <a:r>
              <a:rPr lang="en-US" b="0" dirty="0">
                <a:solidFill>
                  <a:srgbClr val="000000"/>
                </a:solidFill>
              </a:rPr>
              <a:t>Land</a:t>
            </a:r>
            <a:r>
              <a:rPr lang="en-US" b="0" i="0" dirty="0">
                <a:solidFill>
                  <a:srgbClr val="000000"/>
                </a:solidFill>
              </a:rPr>
              <a:t>, </a:t>
            </a:r>
            <a:r>
              <a:rPr lang="en-US" b="0" dirty="0">
                <a:solidFill>
                  <a:srgbClr val="000000"/>
                </a:solidFill>
              </a:rPr>
              <a:t>Stabilized Property</a:t>
            </a:r>
            <a:r>
              <a:rPr lang="en-US" b="0" i="0" dirty="0">
                <a:solidFill>
                  <a:srgbClr val="000000"/>
                </a:solidFill>
              </a:rPr>
              <a:t>, and </a:t>
            </a:r>
            <a:r>
              <a:rPr lang="en-US" b="0" dirty="0">
                <a:solidFill>
                  <a:srgbClr val="000000"/>
                </a:solidFill>
              </a:rPr>
              <a:t>Bonds (“riskless” CFs)</a:t>
            </a:r>
            <a:r>
              <a:rPr lang="en-US" b="0" i="0" dirty="0">
                <a:solidFill>
                  <a:srgbClr val="000000"/>
                </a:solidFill>
              </a:rPr>
              <a:t>.</a:t>
            </a:r>
          </a:p>
        </p:txBody>
      </p:sp>
      <p:sp>
        <p:nvSpPr>
          <p:cNvPr id="108566" name="Text Box 20"/>
          <p:cNvSpPr txBox="1">
            <a:spLocks noChangeArrowheads="1"/>
          </p:cNvSpPr>
          <p:nvPr/>
        </p:nvSpPr>
        <p:spPr bwMode="auto">
          <a:xfrm>
            <a:off x="685800" y="152400"/>
            <a:ext cx="7924800" cy="701675"/>
          </a:xfrm>
          <a:prstGeom prst="rect">
            <a:avLst/>
          </a:prstGeom>
          <a:noFill/>
          <a:ln w="9525">
            <a:noFill/>
            <a:miter lim="800000"/>
            <a:headEnd/>
            <a:tailEnd/>
          </a:ln>
          <a:effectLst/>
        </p:spPr>
        <p:txBody>
          <a:bodyPr>
            <a:spAutoFit/>
          </a:bodyPr>
          <a:lstStyle/>
          <a:p>
            <a:pPr eaLnBrk="1" hangingPunct="1">
              <a:spcBef>
                <a:spcPct val="50000"/>
              </a:spcBef>
            </a:pPr>
            <a:r>
              <a:rPr lang="en-US" b="0" i="0" dirty="0">
                <a:solidFill>
                  <a:srgbClr val="000000"/>
                </a:solidFill>
              </a:rPr>
              <a:t>The “price of risk” (the ex ante investment return risk premium per unit of risk) must be the same across the relevant asset markets: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0D68DAA0-D8D6-4248-8481-079DCAFDB4E0}" type="slidenum">
              <a:rPr lang="en-US" smtClean="0"/>
              <a:pPr/>
              <a:t>43</a:t>
            </a:fld>
            <a:endParaRPr lang="en-US" dirty="0"/>
          </a:p>
        </p:txBody>
      </p:sp>
      <p:sp>
        <p:nvSpPr>
          <p:cNvPr id="109572" name="Text Box 2"/>
          <p:cNvSpPr txBox="1">
            <a:spLocks noChangeArrowheads="1"/>
          </p:cNvSpPr>
          <p:nvPr/>
        </p:nvSpPr>
        <p:spPr bwMode="auto">
          <a:xfrm>
            <a:off x="990600" y="304800"/>
            <a:ext cx="7010400" cy="1158875"/>
          </a:xfrm>
          <a:prstGeom prst="rect">
            <a:avLst/>
          </a:prstGeom>
          <a:noFill/>
          <a:ln w="9525">
            <a:noFill/>
            <a:miter lim="800000"/>
            <a:headEnd/>
            <a:tailEnd/>
          </a:ln>
          <a:effectLst/>
        </p:spPr>
        <p:txBody>
          <a:bodyPr>
            <a:spAutoFit/>
          </a:bodyPr>
          <a:lstStyle/>
          <a:p>
            <a:pPr algn="ctr" eaLnBrk="1" hangingPunct="1">
              <a:spcBef>
                <a:spcPct val="50000"/>
              </a:spcBef>
            </a:pPr>
            <a:r>
              <a:rPr lang="en-US" i="0" dirty="0"/>
              <a:t>29.3.1 How Developers Think About All </a:t>
            </a:r>
            <a:r>
              <a:rPr lang="en-US" i="0" dirty="0" smtClean="0"/>
              <a:t>This</a:t>
            </a:r>
            <a:br>
              <a:rPr lang="en-US" i="0" dirty="0" smtClean="0"/>
            </a:br>
            <a:r>
              <a:rPr lang="en-US" b="0" i="0" dirty="0" smtClean="0">
                <a:solidFill>
                  <a:srgbClr val="000000"/>
                </a:solidFill>
              </a:rPr>
              <a:t>Developers </a:t>
            </a:r>
            <a:r>
              <a:rPr lang="en-US" b="0" i="0" dirty="0">
                <a:solidFill>
                  <a:srgbClr val="000000"/>
                </a:solidFill>
              </a:rPr>
              <a:t>don’t usually </a:t>
            </a:r>
            <a:r>
              <a:rPr lang="en-US" b="0" dirty="0">
                <a:solidFill>
                  <a:srgbClr val="000000"/>
                </a:solidFill>
              </a:rPr>
              <a:t>explicitly</a:t>
            </a:r>
            <a:r>
              <a:rPr lang="en-US" b="0" i="0" dirty="0">
                <a:solidFill>
                  <a:srgbClr val="000000"/>
                </a:solidFill>
              </a:rPr>
              <a:t> apply the NPV Rule.</a:t>
            </a:r>
          </a:p>
          <a:p>
            <a:pPr algn="ctr" eaLnBrk="1" hangingPunct="1">
              <a:spcBef>
                <a:spcPct val="50000"/>
              </a:spcBef>
            </a:pPr>
            <a:r>
              <a:rPr lang="en-US" b="0" i="0" dirty="0">
                <a:solidFill>
                  <a:srgbClr val="000000"/>
                </a:solidFill>
              </a:rPr>
              <a:t>But remember . . .</a:t>
            </a:r>
          </a:p>
        </p:txBody>
      </p:sp>
      <p:sp>
        <p:nvSpPr>
          <p:cNvPr id="109573" name="Text Box 3"/>
          <p:cNvSpPr txBox="1">
            <a:spLocks noChangeArrowheads="1"/>
          </p:cNvSpPr>
          <p:nvPr/>
        </p:nvSpPr>
        <p:spPr bwMode="auto">
          <a:xfrm>
            <a:off x="838200" y="1828800"/>
            <a:ext cx="7391400" cy="3149600"/>
          </a:xfrm>
          <a:prstGeom prst="rect">
            <a:avLst/>
          </a:prstGeom>
          <a:noFill/>
          <a:ln w="9525">
            <a:solidFill>
              <a:schemeClr val="tx1"/>
            </a:solidFill>
            <a:miter lim="800000"/>
            <a:headEnd/>
            <a:tailEnd/>
          </a:ln>
          <a:effectLst/>
        </p:spPr>
        <p:txBody>
          <a:bodyPr>
            <a:spAutoFit/>
          </a:bodyPr>
          <a:lstStyle/>
          <a:p>
            <a:pPr algn="ctr" eaLnBrk="1" hangingPunct="1"/>
            <a:r>
              <a:rPr lang="en-US" b="0" dirty="0"/>
              <a:t>Proof that Wealth Maximization implies the </a:t>
            </a:r>
            <a:r>
              <a:rPr lang="en-US" b="0" dirty="0">
                <a:sym typeface="Wingdings" pitchFamily="2" charset="2"/>
              </a:rPr>
              <a:t>NPV Decision Rule:</a:t>
            </a:r>
          </a:p>
          <a:p>
            <a:pPr marL="225425" indent="-225425" eaLnBrk="1" hangingPunct="1">
              <a:buFontTx/>
              <a:buChar char="•"/>
            </a:pPr>
            <a:r>
              <a:rPr lang="en-US" b="0" i="0" dirty="0" smtClean="0">
                <a:sym typeface="Wingdings" pitchFamily="2" charset="2"/>
              </a:rPr>
              <a:t>Suppose </a:t>
            </a:r>
            <a:r>
              <a:rPr lang="en-US" b="0" i="0" dirty="0">
                <a:sym typeface="Wingdings" pitchFamily="2" charset="2"/>
              </a:rPr>
              <a:t>not.</a:t>
            </a:r>
          </a:p>
          <a:p>
            <a:pPr marL="225425" indent="-225425" eaLnBrk="1" hangingPunct="1">
              <a:buFontTx/>
              <a:buChar char="•"/>
            </a:pPr>
            <a:r>
              <a:rPr lang="en-US" b="0" i="0" dirty="0" smtClean="0">
                <a:sym typeface="Wingdings" pitchFamily="2" charset="2"/>
              </a:rPr>
              <a:t>Then </a:t>
            </a:r>
            <a:r>
              <a:rPr lang="en-US" b="0" i="0" dirty="0">
                <a:sym typeface="Wingdings" pitchFamily="2" charset="2"/>
              </a:rPr>
              <a:t>I could maximize my wealth and still contradict NPV Rule.</a:t>
            </a:r>
          </a:p>
          <a:p>
            <a:pPr marL="225425" indent="-225425" eaLnBrk="1" hangingPunct="1">
              <a:buFontTx/>
              <a:buChar char="•"/>
            </a:pPr>
            <a:r>
              <a:rPr lang="en-US" b="0" i="0" dirty="0" smtClean="0">
                <a:sym typeface="Wingdings" pitchFamily="2" charset="2"/>
              </a:rPr>
              <a:t>I </a:t>
            </a:r>
            <a:r>
              <a:rPr lang="en-US" b="0" i="0" dirty="0">
                <a:sym typeface="Wingdings" pitchFamily="2" charset="2"/>
              </a:rPr>
              <a:t>could choose a project with NPV &lt; 0, or with NPV less than that of another mutually-exclusive feasible alternative.</a:t>
            </a:r>
          </a:p>
          <a:p>
            <a:pPr marL="225425" indent="-225425" eaLnBrk="1" hangingPunct="1">
              <a:buFontTx/>
              <a:buChar char="•"/>
            </a:pPr>
            <a:r>
              <a:rPr lang="en-US" b="0" i="0" dirty="0" smtClean="0">
                <a:sym typeface="Wingdings" pitchFamily="2" charset="2"/>
              </a:rPr>
              <a:t>But </a:t>
            </a:r>
            <a:r>
              <a:rPr lang="en-US" b="0" i="0" dirty="0">
                <a:sym typeface="Wingdings" pitchFamily="2" charset="2"/>
              </a:rPr>
              <a:t>if I did that I would be “leaving money (i.e. “wealth”) on the </a:t>
            </a:r>
            <a:r>
              <a:rPr lang="en-US" b="0" i="0" dirty="0" smtClean="0">
                <a:sym typeface="Wingdings" pitchFamily="2" charset="2"/>
              </a:rPr>
              <a:t>table,” </a:t>
            </a:r>
            <a:r>
              <a:rPr lang="en-US" b="0" i="0" dirty="0">
                <a:sym typeface="Wingdings" pitchFamily="2" charset="2"/>
              </a:rPr>
              <a:t>taking less wealth when I could have more.</a:t>
            </a:r>
          </a:p>
          <a:p>
            <a:pPr marL="225425" indent="-225425" eaLnBrk="1" hangingPunct="1">
              <a:buFontTx/>
              <a:buChar char="•"/>
            </a:pPr>
            <a:r>
              <a:rPr lang="en-US" b="0" i="0" dirty="0" smtClean="0">
                <a:sym typeface="Wingdings" pitchFamily="2" charset="2"/>
              </a:rPr>
              <a:t>This </a:t>
            </a:r>
            <a:r>
              <a:rPr lang="en-US" b="0" i="0" dirty="0">
                <a:sym typeface="Wingdings" pitchFamily="2" charset="2"/>
              </a:rPr>
              <a:t>would not be wealth-maximization.</a:t>
            </a:r>
          </a:p>
          <a:p>
            <a:pPr marL="225425" indent="-225425" eaLnBrk="1" hangingPunct="1">
              <a:buFontTx/>
              <a:buChar char="•"/>
            </a:pPr>
            <a:r>
              <a:rPr lang="en-US" b="0" i="0" dirty="0" smtClean="0">
                <a:sym typeface="Wingdings" pitchFamily="2" charset="2"/>
              </a:rPr>
              <a:t>Hence</a:t>
            </a:r>
            <a:r>
              <a:rPr lang="en-US" b="0" i="0" dirty="0">
                <a:sym typeface="Wingdings" pitchFamily="2" charset="2"/>
              </a:rPr>
              <a:t>: Contradiction.</a:t>
            </a:r>
          </a:p>
          <a:p>
            <a:pPr eaLnBrk="1" hangingPunct="1"/>
            <a:r>
              <a:rPr lang="en-US" b="0" dirty="0">
                <a:sym typeface="Wingdings" pitchFamily="2" charset="2"/>
              </a:rPr>
              <a:t>QED (“Proof by Contradiction”).</a:t>
            </a:r>
          </a:p>
        </p:txBody>
      </p:sp>
      <p:sp>
        <p:nvSpPr>
          <p:cNvPr id="109574" name="Text Box 4"/>
          <p:cNvSpPr txBox="1">
            <a:spLocks noChangeArrowheads="1"/>
          </p:cNvSpPr>
          <p:nvPr/>
        </p:nvSpPr>
        <p:spPr bwMode="auto">
          <a:xfrm>
            <a:off x="1066800" y="5181600"/>
            <a:ext cx="6934200" cy="1006475"/>
          </a:xfrm>
          <a:prstGeom prst="rect">
            <a:avLst/>
          </a:prstGeom>
          <a:noFill/>
          <a:ln w="9525">
            <a:noFill/>
            <a:miter lim="800000"/>
            <a:headEnd/>
            <a:tailEnd/>
          </a:ln>
          <a:effectLst/>
        </p:spPr>
        <p:txBody>
          <a:bodyPr>
            <a:spAutoFit/>
          </a:bodyPr>
          <a:lstStyle/>
          <a:p>
            <a:pPr eaLnBrk="1" hangingPunct="1">
              <a:spcBef>
                <a:spcPct val="50000"/>
              </a:spcBef>
            </a:pPr>
            <a:r>
              <a:rPr lang="en-US" b="0" i="0" dirty="0"/>
              <a:t>Thus, if our definition of a “successful” developer is one who </a:t>
            </a:r>
            <a:r>
              <a:rPr lang="en-US" b="0" dirty="0"/>
              <a:t>maximizes wealth</a:t>
            </a:r>
            <a:r>
              <a:rPr lang="en-US" b="0" i="0" dirty="0"/>
              <a:t>, then successful developers </a:t>
            </a:r>
            <a:r>
              <a:rPr lang="en-US" b="0" i="0" u="sng" dirty="0"/>
              <a:t>must</a:t>
            </a:r>
            <a:r>
              <a:rPr lang="en-US" b="0" i="0" dirty="0"/>
              <a:t> be applying the NPV Rule (implicitly if not explicitly).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A5A515E4-ACB2-4952-BBB5-33D259024697}" type="slidenum">
              <a:rPr lang="en-US" smtClean="0"/>
              <a:pPr/>
              <a:t>44</a:t>
            </a:fld>
            <a:endParaRPr lang="en-US" dirty="0"/>
          </a:p>
        </p:txBody>
      </p:sp>
      <p:sp>
        <p:nvSpPr>
          <p:cNvPr id="237570" name="Text Box 2"/>
          <p:cNvSpPr txBox="1">
            <a:spLocks noChangeArrowheads="1"/>
          </p:cNvSpPr>
          <p:nvPr/>
        </p:nvSpPr>
        <p:spPr bwMode="auto">
          <a:xfrm>
            <a:off x="457200" y="304800"/>
            <a:ext cx="78486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a:effectLst>
                  <a:outerShdw blurRad="38100" dist="38100" dir="2700000" algn="tl">
                    <a:srgbClr val="FFFFFF"/>
                  </a:outerShdw>
                </a:effectLst>
              </a:rPr>
              <a:t>What sort of quantitative performance measures </a:t>
            </a:r>
            <a:r>
              <a:rPr lang="en-US" sz="2400" b="0" dirty="0">
                <a:effectLst>
                  <a:outerShdw blurRad="38100" dist="38100" dir="2700000" algn="tl">
                    <a:srgbClr val="FFFFFF"/>
                  </a:outerShdw>
                </a:effectLst>
              </a:rPr>
              <a:t>do</a:t>
            </a:r>
            <a:r>
              <a:rPr lang="en-US" sz="2400" b="0" i="0" dirty="0">
                <a:effectLst>
                  <a:outerShdw blurRad="38100" dist="38100" dir="2700000" algn="tl">
                    <a:srgbClr val="FFFFFF"/>
                  </a:outerShdw>
                </a:effectLst>
              </a:rPr>
              <a:t> developers look at ? </a:t>
            </a:r>
          </a:p>
        </p:txBody>
      </p:sp>
      <p:sp>
        <p:nvSpPr>
          <p:cNvPr id="237571" name="Text Box 3"/>
          <p:cNvSpPr txBox="1">
            <a:spLocks noChangeArrowheads="1"/>
          </p:cNvSpPr>
          <p:nvPr/>
        </p:nvSpPr>
        <p:spPr bwMode="auto">
          <a:xfrm>
            <a:off x="1371600" y="1143000"/>
            <a:ext cx="6934200" cy="31947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marL="225425" indent="-225425" eaLnBrk="1" hangingPunct="1">
              <a:spcBef>
                <a:spcPct val="80000"/>
              </a:spcBef>
              <a:buFontTx/>
              <a:buChar char="•"/>
              <a:defRPr/>
            </a:pPr>
            <a:r>
              <a:rPr lang="en-US" sz="2400" b="0" i="0" dirty="0" smtClean="0"/>
              <a:t>Sometimes</a:t>
            </a:r>
            <a:r>
              <a:rPr lang="en-US" sz="2400" b="0" i="0" dirty="0"/>
              <a:t>, just the </a:t>
            </a:r>
            <a:r>
              <a:rPr lang="en-US" sz="2400" b="0" dirty="0"/>
              <a:t>SFFA</a:t>
            </a:r>
            <a:r>
              <a:rPr lang="en-US" sz="2400" b="0" i="0" dirty="0"/>
              <a:t> described earlier in 29.4 (but that is only a </a:t>
            </a:r>
            <a:r>
              <a:rPr lang="en-US" sz="2400" b="0" dirty="0"/>
              <a:t>feasibility</a:t>
            </a:r>
            <a:r>
              <a:rPr lang="en-US" sz="2400" b="0" i="0" dirty="0"/>
              <a:t> analysis, not an </a:t>
            </a:r>
            <a:r>
              <a:rPr lang="en-US" sz="2400" b="0" dirty="0"/>
              <a:t>evaluation</a:t>
            </a:r>
            <a:r>
              <a:rPr lang="en-US" sz="2400" b="0" i="0" dirty="0"/>
              <a:t>). Other times:</a:t>
            </a:r>
          </a:p>
          <a:p>
            <a:pPr marL="225425" indent="-225425" eaLnBrk="1" hangingPunct="1">
              <a:spcBef>
                <a:spcPct val="80000"/>
              </a:spcBef>
              <a:buFontTx/>
              <a:buChar char="•"/>
              <a:defRPr/>
            </a:pPr>
            <a:r>
              <a:rPr lang="en-US" sz="2400" dirty="0" smtClean="0">
                <a:effectLst>
                  <a:outerShdw blurRad="38100" dist="38100" dir="2700000" algn="tl">
                    <a:srgbClr val="FFFFFF"/>
                  </a:outerShdw>
                </a:effectLst>
              </a:rPr>
              <a:t>Profit </a:t>
            </a:r>
            <a:r>
              <a:rPr lang="en-US" sz="2400" dirty="0">
                <a:effectLst>
                  <a:outerShdw blurRad="38100" dist="38100" dir="2700000" algn="tl">
                    <a:srgbClr val="FFFFFF"/>
                  </a:outerShdw>
                </a:effectLst>
              </a:rPr>
              <a:t>Margin Ratio</a:t>
            </a:r>
            <a:endParaRPr lang="en-US" sz="2400" b="0" i="0" dirty="0"/>
          </a:p>
          <a:p>
            <a:pPr marL="225425" indent="-225425" eaLnBrk="1" hangingPunct="1">
              <a:spcBef>
                <a:spcPct val="80000"/>
              </a:spcBef>
              <a:buFontTx/>
              <a:buChar char="•"/>
              <a:defRPr/>
            </a:pPr>
            <a:r>
              <a:rPr lang="en-US" sz="2400" dirty="0" smtClean="0">
                <a:effectLst>
                  <a:outerShdw blurRad="38100" dist="38100" dir="2700000" algn="tl">
                    <a:srgbClr val="FFFFFF"/>
                  </a:outerShdw>
                </a:effectLst>
              </a:rPr>
              <a:t>Enhanced </a:t>
            </a:r>
            <a:r>
              <a:rPr lang="en-US" sz="2400" dirty="0">
                <a:effectLst>
                  <a:outerShdw blurRad="38100" dist="38100" dir="2700000" algn="tl">
                    <a:srgbClr val="FFFFFF"/>
                  </a:outerShdw>
                </a:effectLst>
              </a:rPr>
              <a:t>Cap Rate on Cost</a:t>
            </a:r>
            <a:endParaRPr lang="en-US" sz="2400" b="0" i="0" dirty="0"/>
          </a:p>
          <a:p>
            <a:pPr marL="225425" indent="-225425" eaLnBrk="1" hangingPunct="1">
              <a:spcBef>
                <a:spcPct val="80000"/>
              </a:spcBef>
              <a:buFontTx/>
              <a:buChar char="•"/>
              <a:defRPr/>
            </a:pPr>
            <a:r>
              <a:rPr lang="en-US" sz="2400" dirty="0" smtClean="0">
                <a:effectLst>
                  <a:outerShdw blurRad="38100" dist="38100" dir="2700000" algn="tl">
                    <a:srgbClr val="FFFFFF"/>
                  </a:outerShdw>
                </a:effectLst>
              </a:rPr>
              <a:t>Blended </a:t>
            </a:r>
            <a:r>
              <a:rPr lang="en-US" sz="2400" dirty="0">
                <a:effectLst>
                  <a:outerShdw blurRad="38100" dist="38100" dir="2700000" algn="tl">
                    <a:srgbClr val="FFFFFF"/>
                  </a:outerShdw>
                </a:effectLst>
              </a:rPr>
              <a:t>Long-run IRR</a:t>
            </a:r>
            <a:endParaRPr lang="en-US" sz="2400" b="0" i="0" dirty="0"/>
          </a:p>
        </p:txBody>
      </p:sp>
      <p:sp>
        <p:nvSpPr>
          <p:cNvPr id="237572" name="Text Box 4"/>
          <p:cNvSpPr txBox="1">
            <a:spLocks noChangeArrowheads="1"/>
          </p:cNvSpPr>
          <p:nvPr/>
        </p:nvSpPr>
        <p:spPr bwMode="auto">
          <a:xfrm>
            <a:off x="533400" y="4495800"/>
            <a:ext cx="8229600" cy="20497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a:effectLst>
                  <a:outerShdw blurRad="38100" dist="38100" dir="2700000" algn="tl">
                    <a:srgbClr val="FFFFFF"/>
                  </a:outerShdw>
                </a:effectLst>
              </a:rPr>
              <a:t>But developers </a:t>
            </a:r>
            <a:r>
              <a:rPr lang="en-US" sz="2400" b="0" u="sng" dirty="0">
                <a:effectLst>
                  <a:outerShdw blurRad="38100" dist="38100" dir="2700000" algn="tl">
                    <a:srgbClr val="FFFFFF"/>
                  </a:outerShdw>
                </a:effectLst>
              </a:rPr>
              <a:t>must</a:t>
            </a:r>
            <a:r>
              <a:rPr lang="en-US" sz="2400" b="0" i="0" dirty="0">
                <a:effectLst>
                  <a:outerShdw blurRad="38100" dist="38100" dir="2700000" algn="tl">
                    <a:srgbClr val="FFFFFF"/>
                  </a:outerShdw>
                </a:effectLst>
              </a:rPr>
              <a:t> apply these approaches in a manner that gives the same result as the NPV Rule, or else they are not maximizing wealth. </a:t>
            </a:r>
          </a:p>
          <a:p>
            <a:pPr eaLnBrk="1" hangingPunct="1">
              <a:spcBef>
                <a:spcPct val="30000"/>
              </a:spcBef>
              <a:defRPr/>
            </a:pPr>
            <a:r>
              <a:rPr lang="en-US" sz="2400" b="0" i="0" dirty="0">
                <a:effectLst>
                  <a:outerShdw blurRad="38100" dist="38100" dir="2700000" algn="tl">
                    <a:srgbClr val="FFFFFF"/>
                  </a:outerShdw>
                </a:effectLst>
              </a:rPr>
              <a:t>And their evaluations </a:t>
            </a:r>
            <a:r>
              <a:rPr lang="en-US" sz="2400" b="0" u="sng" dirty="0">
                <a:effectLst>
                  <a:outerShdw blurRad="38100" dist="38100" dir="2700000" algn="tl">
                    <a:srgbClr val="FFFFFF"/>
                  </a:outerShdw>
                </a:effectLst>
              </a:rPr>
              <a:t>must</a:t>
            </a:r>
            <a:r>
              <a:rPr lang="en-US" sz="2400" b="0" i="0" dirty="0">
                <a:effectLst>
                  <a:outerShdw blurRad="38100" dist="38100" dir="2700000" algn="tl">
                    <a:srgbClr val="FFFFFF"/>
                  </a:outerShdw>
                </a:effectLst>
              </a:rPr>
              <a:t> be consistent with market equilibrium, or they “won’t be able to play the </a:t>
            </a:r>
            <a:r>
              <a:rPr lang="en-US" sz="2400" b="0" i="0" dirty="0" smtClean="0">
                <a:effectLst>
                  <a:outerShdw blurRad="38100" dist="38100" dir="2700000" algn="tl">
                    <a:srgbClr val="FFFFFF"/>
                  </a:outerShdw>
                </a:effectLst>
              </a:rPr>
              <a:t>game.”</a:t>
            </a:r>
            <a:endParaRPr lang="en-US" sz="2400" b="0" i="0" dirty="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4E7DFB61-00AF-4D72-BA8D-82C1AD4A4613}" type="slidenum">
              <a:rPr lang="en-US" smtClean="0"/>
              <a:pPr/>
              <a:t>45</a:t>
            </a:fld>
            <a:endParaRPr lang="en-US" dirty="0"/>
          </a:p>
        </p:txBody>
      </p:sp>
      <p:sp>
        <p:nvSpPr>
          <p:cNvPr id="238594" name="Text Box 2"/>
          <p:cNvSpPr txBox="1">
            <a:spLocks noChangeArrowheads="1"/>
          </p:cNvSpPr>
          <p:nvPr/>
        </p:nvSpPr>
        <p:spPr bwMode="auto">
          <a:xfrm>
            <a:off x="457200" y="228600"/>
            <a:ext cx="8153400" cy="76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dirty="0">
                <a:effectLst>
                  <a:outerShdw blurRad="38100" dist="38100" dir="2700000" algn="tl">
                    <a:srgbClr val="FFFFFF"/>
                  </a:outerShdw>
                </a:effectLst>
              </a:rPr>
              <a:t>Profit Margin Ratio</a:t>
            </a:r>
          </a:p>
          <a:p>
            <a:pPr eaLnBrk="1" hangingPunct="1">
              <a:defRPr/>
            </a:pPr>
            <a:r>
              <a:rPr lang="en-US" b="0" i="0" dirty="0"/>
              <a:t>						</a:t>
            </a:r>
            <a:endParaRPr lang="en-US" sz="2400" b="0" i="0" dirty="0"/>
          </a:p>
        </p:txBody>
      </p:sp>
      <p:graphicFrame>
        <p:nvGraphicFramePr>
          <p:cNvPr id="111621" name="Object 3"/>
          <p:cNvGraphicFramePr>
            <a:graphicFrameLocks noChangeAspect="1"/>
          </p:cNvGraphicFramePr>
          <p:nvPr/>
        </p:nvGraphicFramePr>
        <p:xfrm>
          <a:off x="762000" y="4114800"/>
          <a:ext cx="7696200" cy="1752600"/>
        </p:xfrm>
        <a:graphic>
          <a:graphicData uri="http://schemas.openxmlformats.org/presentationml/2006/ole">
            <p:oleObj spid="_x0000_s111621" name="Equation" r:id="rId3" imgW="4776862" imgH="1089092" progId="Equation.3">
              <p:embed/>
            </p:oleObj>
          </a:graphicData>
        </a:graphic>
      </p:graphicFrame>
      <p:sp>
        <p:nvSpPr>
          <p:cNvPr id="1116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1162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971800" y="1137174"/>
            <a:ext cx="3238500" cy="876300"/>
          </a:xfrm>
          <a:prstGeom prst="rect">
            <a:avLst/>
          </a:prstGeom>
          <a:noFill/>
        </p:spPr>
      </p:pic>
      <p:sp>
        <p:nvSpPr>
          <p:cNvPr id="111624" name="Rectangle 8"/>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Box 8"/>
          <p:cNvSpPr txBox="1"/>
          <p:nvPr/>
        </p:nvSpPr>
        <p:spPr>
          <a:xfrm>
            <a:off x="685800" y="2209800"/>
            <a:ext cx="7772401" cy="1692771"/>
          </a:xfrm>
          <a:prstGeom prst="rect">
            <a:avLst/>
          </a:prstGeom>
          <a:noFill/>
        </p:spPr>
        <p:txBody>
          <a:bodyPr wrap="square" rtlCol="0">
            <a:spAutoFit/>
          </a:bodyPr>
          <a:lstStyle/>
          <a:p>
            <a:pPr eaLnBrk="1" hangingPunct="1">
              <a:spcBef>
                <a:spcPct val="20000"/>
              </a:spcBef>
              <a:defRPr/>
            </a:pPr>
            <a:r>
              <a:rPr lang="en-US" b="0" i="0" dirty="0" smtClean="0"/>
              <a:t>Evaluation </a:t>
            </a:r>
            <a:r>
              <a:rPr lang="en-US" b="0" i="0" dirty="0" smtClean="0"/>
              <a:t>is then based on some conventional but </a:t>
            </a:r>
            <a:r>
              <a:rPr lang="en-US" b="0" dirty="0" smtClean="0"/>
              <a:t>ad hoc</a:t>
            </a:r>
            <a:r>
              <a:rPr lang="en-US" b="0" i="0" dirty="0" smtClean="0"/>
              <a:t> “Rule of </a:t>
            </a:r>
            <a:r>
              <a:rPr lang="en-US" b="0" i="0" dirty="0" smtClean="0"/>
              <a:t>Thumb,” </a:t>
            </a:r>
            <a:r>
              <a:rPr lang="en-US" b="0" i="0" dirty="0" smtClean="0"/>
              <a:t>such as </a:t>
            </a:r>
            <a:r>
              <a:rPr lang="en-US" dirty="0" smtClean="0">
                <a:effectLst>
                  <a:outerShdw blurRad="38100" dist="38100" dir="2700000" algn="tl">
                    <a:srgbClr val="FFFFFF"/>
                  </a:outerShdw>
                </a:effectLst>
              </a:rPr>
              <a:t>20%</a:t>
            </a:r>
            <a:r>
              <a:rPr lang="en-US" b="0" i="0" dirty="0" smtClean="0"/>
              <a:t> (for a relatively quick project, when land is included in the cost).</a:t>
            </a:r>
          </a:p>
          <a:p>
            <a:pPr eaLnBrk="1" hangingPunct="1">
              <a:spcBef>
                <a:spcPct val="20000"/>
              </a:spcBef>
              <a:defRPr/>
            </a:pPr>
            <a:r>
              <a:rPr lang="en-US" b="0" i="0" dirty="0" smtClean="0"/>
              <a:t>e.g., for our </a:t>
            </a:r>
            <a:r>
              <a:rPr lang="en-US" b="0" dirty="0" smtClean="0"/>
              <a:t>Futurespace</a:t>
            </a:r>
            <a:r>
              <a:rPr lang="en-US" b="0" i="0" dirty="0" smtClean="0"/>
              <a:t> example project:</a:t>
            </a:r>
          </a:p>
          <a:p>
            <a:endParaRPr lang="en-US" dirty="0"/>
          </a:p>
        </p:txBody>
      </p:sp>
      <p:sp>
        <p:nvSpPr>
          <p:cNvPr id="10" name="Rectangle 9"/>
          <p:cNvSpPr/>
          <p:nvPr/>
        </p:nvSpPr>
        <p:spPr>
          <a:xfrm>
            <a:off x="6324600" y="1752600"/>
            <a:ext cx="1720343" cy="400110"/>
          </a:xfrm>
          <a:prstGeom prst="rect">
            <a:avLst/>
          </a:prstGeom>
        </p:spPr>
        <p:txBody>
          <a:bodyPr wrap="none">
            <a:spAutoFit/>
          </a:bodyPr>
          <a:lstStyle/>
          <a:p>
            <a:pPr eaLnBrk="1" hangingPunct="1">
              <a:defRPr/>
            </a:pPr>
            <a:r>
              <a:rPr lang="en-US" b="0" i="0" dirty="0" smtClean="0"/>
              <a:t>(undiscounted)</a:t>
            </a:r>
          </a:p>
        </p:txBody>
      </p:sp>
      <p:sp>
        <p:nvSpPr>
          <p:cNvPr id="11" name="Rectangle 10"/>
          <p:cNvSpPr/>
          <p:nvPr/>
        </p:nvSpPr>
        <p:spPr>
          <a:xfrm>
            <a:off x="609600" y="990600"/>
            <a:ext cx="1984839" cy="584775"/>
          </a:xfrm>
          <a:prstGeom prst="rect">
            <a:avLst/>
          </a:prstGeom>
        </p:spPr>
        <p:txBody>
          <a:bodyPr wrap="none">
            <a:spAutoFit/>
          </a:bodyPr>
          <a:lstStyle/>
          <a:p>
            <a:pPr eaLnBrk="1" hangingPunct="1">
              <a:spcBef>
                <a:spcPct val="80000"/>
              </a:spcBef>
              <a:defRPr/>
            </a:pPr>
            <a:r>
              <a:rPr lang="en-US" sz="3200" b="0" i="0" dirty="0" smtClean="0"/>
              <a:t>Definition:</a:t>
            </a:r>
            <a:endParaRPr lang="en-US" sz="3200" b="0" i="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9" name="Slide Number Placeholder 3"/>
          <p:cNvSpPr>
            <a:spLocks noGrp="1"/>
          </p:cNvSpPr>
          <p:nvPr>
            <p:ph type="sldNum" sz="quarter" idx="4"/>
          </p:nvPr>
        </p:nvSpPr>
        <p:spPr/>
        <p:txBody>
          <a:bodyPr/>
          <a:lstStyle/>
          <a:p>
            <a:fld id="{D6DEB104-4A0F-4193-A2FF-162CDA221CBE}" type="slidenum">
              <a:rPr lang="en-US" smtClean="0"/>
              <a:pPr/>
              <a:t>46</a:t>
            </a:fld>
            <a:endParaRPr lang="en-US" dirty="0"/>
          </a:p>
        </p:txBody>
      </p:sp>
      <p:sp>
        <p:nvSpPr>
          <p:cNvPr id="239618" name="Text Box 2"/>
          <p:cNvSpPr txBox="1">
            <a:spLocks noChangeArrowheads="1"/>
          </p:cNvSpPr>
          <p:nvPr/>
        </p:nvSpPr>
        <p:spPr bwMode="auto">
          <a:xfrm>
            <a:off x="457200" y="228600"/>
            <a:ext cx="8153400" cy="9318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dirty="0">
                <a:effectLst>
                  <a:outerShdw blurRad="38100" dist="38100" dir="2700000" algn="tl">
                    <a:srgbClr val="FFFFFF"/>
                  </a:outerShdw>
                </a:effectLst>
              </a:rPr>
              <a:t>Profit Margin Ratio</a:t>
            </a:r>
          </a:p>
          <a:p>
            <a:pPr eaLnBrk="1" hangingPunct="1">
              <a:spcBef>
                <a:spcPct val="30000"/>
              </a:spcBef>
              <a:defRPr/>
            </a:pPr>
            <a:r>
              <a:rPr lang="en-US" sz="2400" b="0" i="0" dirty="0"/>
              <a:t>e.g., for our </a:t>
            </a:r>
            <a:r>
              <a:rPr lang="en-US" sz="2400" b="0" dirty="0"/>
              <a:t>Futurespace</a:t>
            </a:r>
            <a:r>
              <a:rPr lang="en-US" sz="2400" b="0" i="0" dirty="0"/>
              <a:t> example project:</a:t>
            </a:r>
          </a:p>
        </p:txBody>
      </p:sp>
      <p:graphicFrame>
        <p:nvGraphicFramePr>
          <p:cNvPr id="112645" name="Object 3"/>
          <p:cNvGraphicFramePr>
            <a:graphicFrameLocks noChangeAspect="1"/>
          </p:cNvGraphicFramePr>
          <p:nvPr/>
        </p:nvGraphicFramePr>
        <p:xfrm>
          <a:off x="762000" y="1219200"/>
          <a:ext cx="7696200" cy="1752600"/>
        </p:xfrm>
        <a:graphic>
          <a:graphicData uri="http://schemas.openxmlformats.org/presentationml/2006/ole">
            <p:oleObj spid="_x0000_s112645" name="Equation" r:id="rId3" imgW="4776862" imgH="1089092" progId="Equation.3">
              <p:embed/>
            </p:oleObj>
          </a:graphicData>
        </a:graphic>
      </p:graphicFrame>
      <p:sp>
        <p:nvSpPr>
          <p:cNvPr id="112646" name="Text Box 4"/>
          <p:cNvSpPr txBox="1">
            <a:spLocks noChangeArrowheads="1"/>
          </p:cNvSpPr>
          <p:nvPr/>
        </p:nvSpPr>
        <p:spPr bwMode="auto">
          <a:xfrm>
            <a:off x="457200" y="3048000"/>
            <a:ext cx="7924800" cy="1370013"/>
          </a:xfrm>
          <a:prstGeom prst="rect">
            <a:avLst/>
          </a:prstGeom>
          <a:noFill/>
          <a:ln w="9525">
            <a:noFill/>
            <a:miter lim="800000"/>
            <a:headEnd/>
            <a:tailEnd/>
          </a:ln>
          <a:effectLst/>
        </p:spPr>
        <p:txBody>
          <a:bodyPr>
            <a:spAutoFit/>
          </a:bodyPr>
          <a:lstStyle/>
          <a:p>
            <a:pPr eaLnBrk="1" hangingPunct="1">
              <a:spcBef>
                <a:spcPct val="50000"/>
              </a:spcBef>
            </a:pPr>
            <a:r>
              <a:rPr lang="en-US" sz="2400" b="0" i="0" dirty="0"/>
              <a:t>But we have seen that this answer is wrong, if the OCC of the built property is 9% and the riskfree rate is 3%.</a:t>
            </a:r>
          </a:p>
          <a:p>
            <a:pPr eaLnBrk="1" hangingPunct="1">
              <a:spcBef>
                <a:spcPct val="50000"/>
              </a:spcBef>
            </a:pPr>
            <a:r>
              <a:rPr lang="en-US" sz="2400" b="0" i="0" dirty="0"/>
              <a:t>The margin that would give the correct answer is 5.7%:</a:t>
            </a:r>
          </a:p>
        </p:txBody>
      </p:sp>
      <p:graphicFrame>
        <p:nvGraphicFramePr>
          <p:cNvPr id="112647" name="Object 5"/>
          <p:cNvGraphicFramePr>
            <a:graphicFrameLocks noChangeAspect="1"/>
          </p:cNvGraphicFramePr>
          <p:nvPr/>
        </p:nvGraphicFramePr>
        <p:xfrm>
          <a:off x="2819400" y="4343400"/>
          <a:ext cx="3657600" cy="696913"/>
        </p:xfrm>
        <a:graphic>
          <a:graphicData uri="http://schemas.openxmlformats.org/presentationml/2006/ole">
            <p:oleObj spid="_x0000_s112647" name="Equation" r:id="rId4" imgW="2197100" imgH="419100" progId="Equation.3">
              <p:embed/>
            </p:oleObj>
          </a:graphicData>
        </a:graphic>
      </p:graphicFrame>
      <p:sp>
        <p:nvSpPr>
          <p:cNvPr id="112648" name="Text Box 6"/>
          <p:cNvSpPr txBox="1">
            <a:spLocks noChangeArrowheads="1"/>
          </p:cNvSpPr>
          <p:nvPr/>
        </p:nvSpPr>
        <p:spPr bwMode="auto">
          <a:xfrm>
            <a:off x="457200" y="5029200"/>
            <a:ext cx="8153400" cy="1158875"/>
          </a:xfrm>
          <a:prstGeom prst="rect">
            <a:avLst/>
          </a:prstGeom>
          <a:noFill/>
          <a:ln w="9525">
            <a:noFill/>
            <a:miter lim="800000"/>
            <a:headEnd/>
            <a:tailEnd/>
          </a:ln>
          <a:effectLst/>
        </p:spPr>
        <p:txBody>
          <a:bodyPr>
            <a:spAutoFit/>
          </a:bodyPr>
          <a:lstStyle/>
          <a:p>
            <a:pPr eaLnBrk="1" hangingPunct="1">
              <a:spcBef>
                <a:spcPct val="50000"/>
              </a:spcBef>
            </a:pPr>
            <a:r>
              <a:rPr lang="en-US" b="0" i="0" dirty="0"/>
              <a:t>(This will provide the canonical expected return of 20.16% as we have seen.)</a:t>
            </a:r>
          </a:p>
          <a:p>
            <a:pPr eaLnBrk="1" hangingPunct="1">
              <a:spcBef>
                <a:spcPct val="50000"/>
              </a:spcBef>
            </a:pPr>
            <a:r>
              <a:rPr lang="en-US" b="0" i="0" dirty="0"/>
              <a:t>(A land price of $2,333,000 will provide the developer with a (canonical) expected return of 78% !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BAAA0B6F-4D3C-40AA-8F5B-CC0E1D865AC7}" type="slidenum">
              <a:rPr lang="en-US" smtClean="0"/>
              <a:pPr/>
              <a:t>47</a:t>
            </a:fld>
            <a:endParaRPr lang="en-US" dirty="0"/>
          </a:p>
        </p:txBody>
      </p:sp>
      <p:sp>
        <p:nvSpPr>
          <p:cNvPr id="240642" name="Text Box 2"/>
          <p:cNvSpPr txBox="1">
            <a:spLocks noChangeArrowheads="1"/>
          </p:cNvSpPr>
          <p:nvPr/>
        </p:nvSpPr>
        <p:spPr bwMode="auto">
          <a:xfrm>
            <a:off x="457200" y="228600"/>
            <a:ext cx="8153400" cy="9318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dirty="0">
                <a:effectLst>
                  <a:outerShdw blurRad="38100" dist="38100" dir="2700000" algn="tl">
                    <a:srgbClr val="FFFFFF"/>
                  </a:outerShdw>
                </a:effectLst>
              </a:rPr>
              <a:t>Profit Margin Ratio</a:t>
            </a:r>
          </a:p>
          <a:p>
            <a:pPr eaLnBrk="1" hangingPunct="1">
              <a:spcBef>
                <a:spcPct val="30000"/>
              </a:spcBef>
              <a:defRPr/>
            </a:pPr>
            <a:r>
              <a:rPr lang="en-US" sz="2400" b="0" i="0" dirty="0"/>
              <a:t>e.g., for our </a:t>
            </a:r>
            <a:r>
              <a:rPr lang="en-US" sz="2400" b="0" dirty="0"/>
              <a:t>Futurespace</a:t>
            </a:r>
            <a:r>
              <a:rPr lang="en-US" sz="2400" b="0" i="0" dirty="0"/>
              <a:t> example project:</a:t>
            </a:r>
          </a:p>
        </p:txBody>
      </p:sp>
      <p:graphicFrame>
        <p:nvGraphicFramePr>
          <p:cNvPr id="113669" name="Object 3"/>
          <p:cNvGraphicFramePr>
            <a:graphicFrameLocks noChangeAspect="1"/>
          </p:cNvGraphicFramePr>
          <p:nvPr/>
        </p:nvGraphicFramePr>
        <p:xfrm>
          <a:off x="762000" y="1219200"/>
          <a:ext cx="7696200" cy="1752600"/>
        </p:xfrm>
        <a:graphic>
          <a:graphicData uri="http://schemas.openxmlformats.org/presentationml/2006/ole">
            <p:oleObj spid="_x0000_s113669" name="Equation" r:id="rId3" imgW="4776862" imgH="1089092" progId="Equation.3">
              <p:embed/>
            </p:oleObj>
          </a:graphicData>
        </a:graphic>
      </p:graphicFrame>
      <p:sp>
        <p:nvSpPr>
          <p:cNvPr id="113670" name="Text Box 4"/>
          <p:cNvSpPr txBox="1">
            <a:spLocks noChangeArrowheads="1"/>
          </p:cNvSpPr>
          <p:nvPr/>
        </p:nvSpPr>
        <p:spPr bwMode="auto">
          <a:xfrm>
            <a:off x="685800" y="3505200"/>
            <a:ext cx="7848600" cy="2647950"/>
          </a:xfrm>
          <a:prstGeom prst="rect">
            <a:avLst/>
          </a:prstGeom>
          <a:noFill/>
          <a:ln w="9525">
            <a:noFill/>
            <a:miter lim="800000"/>
            <a:headEnd/>
            <a:tailEnd/>
          </a:ln>
          <a:effectLst/>
        </p:spPr>
        <p:txBody>
          <a:bodyPr>
            <a:spAutoFit/>
          </a:bodyPr>
          <a:lstStyle/>
          <a:p>
            <a:pPr eaLnBrk="1" hangingPunct="1">
              <a:spcBef>
                <a:spcPct val="50000"/>
              </a:spcBef>
            </a:pPr>
            <a:r>
              <a:rPr lang="en-US" sz="2400" b="0" i="0" dirty="0"/>
              <a:t>But perhaps the developer is applying the 20% margin with the </a:t>
            </a:r>
            <a:r>
              <a:rPr lang="en-US" sz="2400" b="0" dirty="0"/>
              <a:t>historical</a:t>
            </a:r>
            <a:r>
              <a:rPr lang="en-US" sz="2400" b="0" i="0" dirty="0"/>
              <a:t> cost of the land.</a:t>
            </a:r>
          </a:p>
          <a:p>
            <a:pPr eaLnBrk="1" hangingPunct="1">
              <a:spcBef>
                <a:spcPct val="50000"/>
              </a:spcBef>
            </a:pPr>
            <a:r>
              <a:rPr lang="en-US" sz="2400" b="0" i="0" dirty="0"/>
              <a:t>And perhaps the land was acquired some 1.77 years before, for the $2,333,000 price, and has earned a speculative (</a:t>
            </a:r>
            <a:r>
              <a:rPr lang="en-US" sz="2400" b="0" dirty="0"/>
              <a:t>real option</a:t>
            </a:r>
            <a:r>
              <a:rPr lang="en-US" sz="2400" b="0" i="0" dirty="0"/>
              <a:t> based) return of 25%/year since then:</a:t>
            </a:r>
          </a:p>
          <a:p>
            <a:pPr algn="ctr" eaLnBrk="1" hangingPunct="1">
              <a:spcBef>
                <a:spcPct val="50000"/>
              </a:spcBef>
            </a:pPr>
            <a:r>
              <a:rPr lang="en-US" sz="2400" b="0" i="0" dirty="0"/>
              <a:t>$2,333,000*(1.25)</a:t>
            </a:r>
            <a:r>
              <a:rPr lang="en-US" sz="2400" b="0" i="0" baseline="30000" dirty="0"/>
              <a:t>1.77</a:t>
            </a:r>
            <a:r>
              <a:rPr lang="en-US" sz="2400" b="0" i="0" dirty="0"/>
              <a:t> = $3,463,000</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5" name="Slide Number Placeholder 3"/>
          <p:cNvSpPr>
            <a:spLocks noGrp="1"/>
          </p:cNvSpPr>
          <p:nvPr>
            <p:ph type="sldNum" sz="quarter" idx="4"/>
          </p:nvPr>
        </p:nvSpPr>
        <p:spPr/>
        <p:txBody>
          <a:bodyPr/>
          <a:lstStyle/>
          <a:p>
            <a:fld id="{6C9C0F85-7C14-4604-A7B1-1E0BE8D463E5}" type="slidenum">
              <a:rPr lang="en-US" smtClean="0"/>
              <a:pPr/>
              <a:t>48</a:t>
            </a:fld>
            <a:endParaRPr lang="en-US" dirty="0"/>
          </a:p>
        </p:txBody>
      </p:sp>
      <p:grpSp>
        <p:nvGrpSpPr>
          <p:cNvPr id="8" name="Group 7"/>
          <p:cNvGrpSpPr/>
          <p:nvPr/>
        </p:nvGrpSpPr>
        <p:grpSpPr>
          <a:xfrm>
            <a:off x="457200" y="244475"/>
            <a:ext cx="8153400" cy="5962650"/>
            <a:chOff x="457200" y="244475"/>
            <a:chExt cx="8153400" cy="5962650"/>
          </a:xfrm>
        </p:grpSpPr>
        <p:sp>
          <p:nvSpPr>
            <p:cNvPr id="241666" name="Text Box 2"/>
            <p:cNvSpPr txBox="1">
              <a:spLocks noChangeArrowheads="1"/>
            </p:cNvSpPr>
            <p:nvPr/>
          </p:nvSpPr>
          <p:spPr bwMode="auto">
            <a:xfrm>
              <a:off x="457200" y="244475"/>
              <a:ext cx="8153400" cy="5962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dirty="0">
                  <a:effectLst>
                    <a:outerShdw blurRad="38100" dist="38100" dir="2700000" algn="tl">
                      <a:srgbClr val="FFFFFF"/>
                    </a:outerShdw>
                  </a:effectLst>
                </a:rPr>
                <a:t>Enhanced Cap Rate on Cost</a:t>
              </a:r>
            </a:p>
            <a:p>
              <a:pPr eaLnBrk="1" hangingPunct="1">
                <a:spcBef>
                  <a:spcPct val="60000"/>
                </a:spcBef>
                <a:defRPr/>
              </a:pPr>
              <a:r>
                <a:rPr lang="en-US" sz="2400" b="0" i="0" dirty="0"/>
                <a:t>Definition:	Expected Initial Stabilized NOI/yr</a:t>
              </a:r>
            </a:p>
            <a:p>
              <a:pPr eaLnBrk="1" hangingPunct="1">
                <a:defRPr/>
              </a:pPr>
              <a:r>
                <a:rPr lang="en-US" sz="2400" b="0" i="0" dirty="0"/>
                <a:t>	         </a:t>
              </a:r>
              <a:r>
                <a:rPr lang="en-US" sz="2400" b="0" i="0" dirty="0" smtClean="0"/>
                <a:t>---------------------------------------------</a:t>
              </a:r>
              <a:endParaRPr lang="en-US" sz="2400" b="0" i="0" dirty="0"/>
            </a:p>
            <a:p>
              <a:pPr eaLnBrk="1" hangingPunct="1">
                <a:defRPr/>
              </a:pPr>
              <a:r>
                <a:rPr lang="en-US" sz="2400" b="0" i="0" dirty="0"/>
                <a:t>	         Total Cost inclu Land (undiscounted)</a:t>
              </a:r>
            </a:p>
            <a:p>
              <a:pPr algn="ctr" eaLnBrk="1" hangingPunct="1">
                <a:spcBef>
                  <a:spcPct val="80000"/>
                </a:spcBef>
                <a:defRPr/>
              </a:pPr>
              <a:r>
                <a:rPr lang="en-US" sz="2400" b="0" i="0" dirty="0"/>
                <a:t>Evaluation is then based on a required cap rate that is somewhat greater than what currently prevails in the market for stabilized properties of the type to be built.</a:t>
              </a:r>
            </a:p>
            <a:p>
              <a:pPr eaLnBrk="1" hangingPunct="1">
                <a:spcBef>
                  <a:spcPct val="50000"/>
                </a:spcBef>
                <a:defRPr/>
              </a:pPr>
              <a:r>
                <a:rPr lang="en-US" b="0" i="0" dirty="0"/>
                <a:t>e.g., for </a:t>
              </a:r>
              <a:r>
                <a:rPr lang="en-US" b="0" dirty="0"/>
                <a:t>Futurespace</a:t>
              </a:r>
              <a:r>
                <a:rPr lang="en-US" b="0" i="0" dirty="0"/>
                <a:t> example:</a:t>
              </a:r>
            </a:p>
            <a:p>
              <a:pPr algn="ctr" eaLnBrk="1" hangingPunct="1">
                <a:spcBef>
                  <a:spcPct val="20000"/>
                </a:spcBef>
                <a:defRPr/>
              </a:pPr>
              <a:r>
                <a:rPr lang="en-US" b="0" i="0" dirty="0"/>
                <a:t>Market cap rate for stabilized is 9% (see </a:t>
              </a:r>
              <a:r>
                <a:rPr lang="en-US" b="0" dirty="0"/>
                <a:t>Hereandnow</a:t>
              </a:r>
              <a:r>
                <a:rPr lang="en-US" b="0" i="0" dirty="0"/>
                <a:t>),</a:t>
              </a:r>
            </a:p>
            <a:p>
              <a:pPr algn="ctr" eaLnBrk="1" hangingPunct="1">
                <a:defRPr/>
              </a:pPr>
              <a:r>
                <a:rPr lang="en-US" b="0" i="0" dirty="0"/>
                <a:t>so developer might require 10% cap rate for the </a:t>
              </a:r>
              <a:r>
                <a:rPr lang="en-US" b="0" dirty="0"/>
                <a:t>Futurespace</a:t>
              </a:r>
              <a:r>
                <a:rPr lang="en-US" b="0" i="0" dirty="0"/>
                <a:t> development project:</a:t>
              </a:r>
            </a:p>
            <a:p>
              <a:pPr algn="ctr" eaLnBrk="1" hangingPunct="1">
                <a:spcBef>
                  <a:spcPct val="50000"/>
                </a:spcBef>
                <a:defRPr/>
              </a:pPr>
              <a:r>
                <a:rPr lang="en-US" b="0" i="0" dirty="0"/>
                <a:t>NOI / 10% = $900,000 / 0.1 = $9,000,000.</a:t>
              </a:r>
            </a:p>
            <a:p>
              <a:pPr algn="ctr" eaLnBrk="1" hangingPunct="1">
                <a:spcBef>
                  <a:spcPct val="50000"/>
                </a:spcBef>
                <a:defRPr/>
              </a:pPr>
              <a:r>
                <a:rPr lang="en-US" b="0" i="0" dirty="0"/>
                <a:t>So, if total costs &lt;= $9,000,000, project looks good:</a:t>
              </a:r>
            </a:p>
            <a:p>
              <a:pPr algn="ctr" eaLnBrk="1" hangingPunct="1">
                <a:spcBef>
                  <a:spcPct val="50000"/>
                </a:spcBef>
                <a:buFont typeface="Wingdings" panose="05000000000000000000" pitchFamily="2" charset="2"/>
                <a:buChar char="è"/>
                <a:defRPr/>
              </a:pPr>
              <a:r>
                <a:rPr lang="en-US" b="0" dirty="0">
                  <a:sym typeface="Wingdings" panose="05000000000000000000" pitchFamily="2" charset="2"/>
                </a:rPr>
                <a:t>Land</a:t>
              </a:r>
              <a:r>
                <a:rPr lang="en-US" b="0" i="0" dirty="0">
                  <a:sym typeface="Wingdings" panose="05000000000000000000" pitchFamily="2" charset="2"/>
                </a:rPr>
                <a:t> value = $9,000,000 – $6,000,000 = $3,000,000.</a:t>
              </a:r>
              <a:endParaRPr lang="en-US" sz="2400" b="0" i="0" dirty="0"/>
            </a:p>
          </p:txBody>
        </p:sp>
        <p:cxnSp>
          <p:nvCxnSpPr>
            <p:cNvPr id="7" name="Straight Connector 6"/>
            <p:cNvCxnSpPr/>
            <p:nvPr/>
          </p:nvCxnSpPr>
          <p:spPr bwMode="auto">
            <a:xfrm>
              <a:off x="2133600" y="1458817"/>
              <a:ext cx="457200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5" name="Slide Number Placeholder 3"/>
          <p:cNvSpPr>
            <a:spLocks noGrp="1"/>
          </p:cNvSpPr>
          <p:nvPr>
            <p:ph type="sldNum" sz="quarter" idx="4"/>
          </p:nvPr>
        </p:nvSpPr>
        <p:spPr/>
        <p:txBody>
          <a:bodyPr/>
          <a:lstStyle/>
          <a:p>
            <a:fld id="{1765C12D-F05D-4A66-906A-21179C99CFED}" type="slidenum">
              <a:rPr lang="en-US" smtClean="0"/>
              <a:pPr/>
              <a:t>49</a:t>
            </a:fld>
            <a:endParaRPr lang="en-US" dirty="0"/>
          </a:p>
        </p:txBody>
      </p:sp>
      <p:sp>
        <p:nvSpPr>
          <p:cNvPr id="242690" name="Text Box 2"/>
          <p:cNvSpPr txBox="1">
            <a:spLocks noChangeArrowheads="1"/>
          </p:cNvSpPr>
          <p:nvPr/>
        </p:nvSpPr>
        <p:spPr bwMode="auto">
          <a:xfrm>
            <a:off x="457200" y="244475"/>
            <a:ext cx="8153400" cy="6310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dirty="0">
                <a:effectLst>
                  <a:outerShdw blurRad="38100" dist="38100" dir="2700000" algn="tl">
                    <a:srgbClr val="FFFFFF"/>
                  </a:outerShdw>
                </a:effectLst>
              </a:rPr>
              <a:t>Blended Long-run IRR</a:t>
            </a:r>
          </a:p>
          <a:p>
            <a:pPr eaLnBrk="1" hangingPunct="1">
              <a:spcBef>
                <a:spcPct val="60000"/>
              </a:spcBef>
              <a:defRPr/>
            </a:pPr>
            <a:r>
              <a:rPr lang="en-US" sz="2400" b="0" i="0" dirty="0"/>
              <a:t>Definition:</a:t>
            </a:r>
          </a:p>
          <a:p>
            <a:pPr eaLnBrk="1" hangingPunct="1">
              <a:spcBef>
                <a:spcPct val="25000"/>
              </a:spcBef>
              <a:defRPr/>
            </a:pPr>
            <a:r>
              <a:rPr lang="en-US" sz="2400" b="0" i="0" dirty="0"/>
              <a:t>Append a projected multi-year (usually 10 years) operating phase cash flow projection to the development phase cash flow projection, including land cost (e.g., a 10+</a:t>
            </a:r>
            <a:r>
              <a:rPr lang="en-US" sz="2400" b="0" dirty="0"/>
              <a:t>T</a:t>
            </a:r>
            <a:r>
              <a:rPr lang="en-US" sz="2400" b="0" i="0" dirty="0"/>
              <a:t> year projection), and apply a hurdle IRR requirement that is greater than that for stabilized investments, by some </a:t>
            </a:r>
            <a:r>
              <a:rPr lang="en-US" sz="2400" b="0" dirty="0"/>
              <a:t>ad hoc</a:t>
            </a:r>
            <a:r>
              <a:rPr lang="en-US" sz="2400" b="0" i="0" dirty="0"/>
              <a:t> amount (e.g., maybe 100bps or so, for unlevered holding).</a:t>
            </a:r>
          </a:p>
          <a:p>
            <a:pPr eaLnBrk="1" hangingPunct="1">
              <a:spcBef>
                <a:spcPct val="60000"/>
              </a:spcBef>
              <a:defRPr/>
            </a:pPr>
            <a:r>
              <a:rPr lang="en-US" b="0" i="0" dirty="0"/>
              <a:t>e.g., in our </a:t>
            </a:r>
            <a:r>
              <a:rPr lang="en-US" b="0" dirty="0"/>
              <a:t>Futurespace</a:t>
            </a:r>
            <a:r>
              <a:rPr lang="en-US" b="0" i="0" dirty="0"/>
              <a:t> example, if we extended the CF projection out another 10 years (120 months), and applied a 10% discount rate (instead of the 9% OCC for stabilized property) across the entire 11-year projection, we would get a PV of $3,049,000, suggesting that this could be paid for the land.</a:t>
            </a:r>
          </a:p>
          <a:p>
            <a:pPr eaLnBrk="1" hangingPunct="1">
              <a:spcBef>
                <a:spcPct val="60000"/>
              </a:spcBef>
              <a:defRPr/>
            </a:pPr>
            <a:r>
              <a:rPr lang="en-US" b="0" i="0" dirty="0"/>
              <a:t>However, from a capital markets perspective, this muddies the waters by mixing two very different investment styles together.</a:t>
            </a:r>
          </a:p>
          <a:p>
            <a:pPr eaLnBrk="1" hangingPunct="1">
              <a:spcBef>
                <a:spcPct val="60000"/>
              </a:spcBef>
              <a:defRPr/>
            </a:pPr>
            <a:r>
              <a:rPr lang="en-US" b="0" i="0" dirty="0"/>
              <a:t>And from a development decision perspective it concatenates two different decisions that need not be fused.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4"/>
          </p:nvPr>
        </p:nvSpPr>
        <p:spPr/>
        <p:txBody>
          <a:bodyPr/>
          <a:lstStyle/>
          <a:p>
            <a:fld id="{9791A0FC-3620-4685-AE3A-A82C95ED7D9A}" type="slidenum">
              <a:rPr lang="en-US" smtClean="0"/>
              <a:pPr/>
              <a:t>5</a:t>
            </a:fld>
            <a:endParaRPr lang="en-US" dirty="0"/>
          </a:p>
        </p:txBody>
      </p:sp>
      <p:sp>
        <p:nvSpPr>
          <p:cNvPr id="46083" name="Text Box 2"/>
          <p:cNvSpPr txBox="1">
            <a:spLocks noChangeArrowheads="1"/>
          </p:cNvSpPr>
          <p:nvPr/>
        </p:nvSpPr>
        <p:spPr bwMode="auto">
          <a:xfrm>
            <a:off x="381000" y="0"/>
            <a:ext cx="8763000" cy="6924675"/>
          </a:xfrm>
          <a:prstGeom prst="rect">
            <a:avLst/>
          </a:prstGeom>
          <a:noFill/>
          <a:ln w="9525">
            <a:noFill/>
            <a:miter lim="800000"/>
            <a:headEnd/>
            <a:tailEnd/>
          </a:ln>
        </p:spPr>
        <p:txBody>
          <a:bodyPr>
            <a:spAutoFit/>
          </a:bodyPr>
          <a:lstStyle/>
          <a:p>
            <a:pPr eaLnBrk="1" hangingPunct="1">
              <a:spcBef>
                <a:spcPts val="1200"/>
              </a:spcBef>
            </a:pPr>
            <a:r>
              <a:rPr lang="en-US" sz="2400" i="0" dirty="0">
                <a:solidFill>
                  <a:srgbClr val="000000"/>
                </a:solidFill>
              </a:rPr>
              <a:t>Development investment valuation question : </a:t>
            </a:r>
          </a:p>
          <a:p>
            <a:pPr eaLnBrk="1" hangingPunct="1">
              <a:spcBef>
                <a:spcPts val="1200"/>
              </a:spcBef>
            </a:pPr>
            <a:r>
              <a:rPr lang="en-US" sz="2400" dirty="0">
                <a:solidFill>
                  <a:srgbClr val="0000FF"/>
                </a:solidFill>
              </a:rPr>
              <a:t>What is the price that can be paid today for the FutureSpace land site such that the development investment will be NPV ≥ 0?</a:t>
            </a:r>
            <a:r>
              <a:rPr lang="en-US" sz="2400" b="0" i="0" dirty="0">
                <a:solidFill>
                  <a:srgbClr val="000000"/>
                </a:solidFill>
              </a:rPr>
              <a:t> </a:t>
            </a:r>
            <a:r>
              <a:rPr lang="en-US" sz="2400" dirty="0">
                <a:solidFill>
                  <a:srgbClr val="0000FF"/>
                </a:solidFill>
              </a:rPr>
              <a:t>. . .</a:t>
            </a:r>
          </a:p>
          <a:p>
            <a:pPr eaLnBrk="1" hangingPunct="1">
              <a:spcBef>
                <a:spcPts val="1200"/>
              </a:spcBef>
            </a:pPr>
            <a:r>
              <a:rPr lang="en-US" sz="2400" b="0" i="0" dirty="0">
                <a:solidFill>
                  <a:srgbClr val="000000"/>
                </a:solidFill>
              </a:rPr>
              <a:t>This (such that NPV=0) is the value of the land, the price the FutureSpace land site would presumably sell for in a competitive market. Hence, equivalently ask: </a:t>
            </a:r>
          </a:p>
          <a:p>
            <a:pPr eaLnBrk="1" hangingPunct="1">
              <a:spcBef>
                <a:spcPts val="1200"/>
              </a:spcBef>
            </a:pPr>
            <a:r>
              <a:rPr lang="en-US" sz="2400" dirty="0">
                <a:solidFill>
                  <a:srgbClr val="0000FF"/>
                </a:solidFill>
              </a:rPr>
              <a:t>What is the NPV of the development project investment apart from the land cost? . . .</a:t>
            </a:r>
          </a:p>
          <a:p>
            <a:pPr eaLnBrk="1" hangingPunct="1">
              <a:spcBef>
                <a:spcPts val="1200"/>
              </a:spcBef>
            </a:pPr>
            <a:r>
              <a:rPr lang="en-US" sz="2400" b="0" i="0" dirty="0">
                <a:solidFill>
                  <a:srgbClr val="000000"/>
                </a:solidFill>
              </a:rPr>
              <a:t>Answer:   </a:t>
            </a:r>
            <a:r>
              <a:rPr lang="en-US" sz="2400" b="0" dirty="0">
                <a:solidFill>
                  <a:srgbClr val="000000"/>
                </a:solidFill>
              </a:rPr>
              <a:t>NPV</a:t>
            </a:r>
            <a:r>
              <a:rPr lang="en-US" sz="2400" b="0" baseline="-25000" dirty="0">
                <a:solidFill>
                  <a:srgbClr val="000000"/>
                </a:solidFill>
              </a:rPr>
              <a:t>0</a:t>
            </a:r>
            <a:r>
              <a:rPr lang="en-US" sz="2400" b="0" dirty="0">
                <a:solidFill>
                  <a:srgbClr val="000000"/>
                </a:solidFill>
              </a:rPr>
              <a:t> (exclu land) =  V</a:t>
            </a:r>
            <a:r>
              <a:rPr lang="en-US" sz="2400" b="0" baseline="-25000" dirty="0">
                <a:solidFill>
                  <a:srgbClr val="000000"/>
                </a:solidFill>
              </a:rPr>
              <a:t>0</a:t>
            </a:r>
            <a:r>
              <a:rPr lang="en-US" sz="2400" b="0" dirty="0">
                <a:solidFill>
                  <a:srgbClr val="000000"/>
                </a:solidFill>
              </a:rPr>
              <a:t> – K</a:t>
            </a:r>
            <a:r>
              <a:rPr lang="en-US" sz="2400" b="0" baseline="-25000" dirty="0">
                <a:solidFill>
                  <a:srgbClr val="000000"/>
                </a:solidFill>
              </a:rPr>
              <a:t>0</a:t>
            </a:r>
            <a:r>
              <a:rPr lang="en-US" sz="2400" b="0" dirty="0">
                <a:solidFill>
                  <a:srgbClr val="000000"/>
                </a:solidFill>
              </a:rPr>
              <a:t> = PV(V</a:t>
            </a:r>
            <a:r>
              <a:rPr lang="en-US" sz="2400" b="0" baseline="-25000" dirty="0">
                <a:solidFill>
                  <a:srgbClr val="000000"/>
                </a:solidFill>
              </a:rPr>
              <a:t>T </a:t>
            </a:r>
            <a:r>
              <a:rPr lang="en-US" sz="2400" b="0" dirty="0">
                <a:solidFill>
                  <a:srgbClr val="000000"/>
                </a:solidFill>
              </a:rPr>
              <a:t>) – PV(K</a:t>
            </a:r>
            <a:r>
              <a:rPr lang="en-US" sz="2400" b="0" baseline="-25000" dirty="0">
                <a:solidFill>
                  <a:srgbClr val="000000"/>
                </a:solidFill>
              </a:rPr>
              <a:t>T </a:t>
            </a:r>
            <a:r>
              <a:rPr lang="en-US" sz="2400" b="0" dirty="0">
                <a:solidFill>
                  <a:srgbClr val="000000"/>
                </a:solidFill>
              </a:rPr>
              <a:t>)</a:t>
            </a:r>
            <a:endParaRPr lang="en-US" sz="2400" b="0" i="0" dirty="0">
              <a:solidFill>
                <a:srgbClr val="000000"/>
              </a:solidFill>
            </a:endParaRPr>
          </a:p>
          <a:p>
            <a:pPr eaLnBrk="1" hangingPunct="1">
              <a:spcBef>
                <a:spcPts val="1200"/>
              </a:spcBef>
            </a:pPr>
            <a:r>
              <a:rPr lang="en-US" sz="2400" b="0" i="0" dirty="0">
                <a:solidFill>
                  <a:srgbClr val="000000"/>
                </a:solidFill>
              </a:rPr>
              <a:t>Where </a:t>
            </a:r>
            <a:r>
              <a:rPr lang="en-US" sz="2400" b="0" dirty="0">
                <a:solidFill>
                  <a:srgbClr val="000000"/>
                </a:solidFill>
              </a:rPr>
              <a:t>K</a:t>
            </a:r>
            <a:r>
              <a:rPr lang="en-US" sz="2400" b="0" baseline="-25000" dirty="0">
                <a:solidFill>
                  <a:srgbClr val="000000"/>
                </a:solidFill>
              </a:rPr>
              <a:t>0</a:t>
            </a:r>
            <a:r>
              <a:rPr lang="en-US" sz="2400" b="0" i="0" dirty="0">
                <a:solidFill>
                  <a:srgbClr val="000000"/>
                </a:solidFill>
              </a:rPr>
              <a:t> is the PV of construction costs, </a:t>
            </a:r>
            <a:r>
              <a:rPr lang="en-US" sz="2400" b="0" dirty="0">
                <a:solidFill>
                  <a:srgbClr val="000000"/>
                </a:solidFill>
              </a:rPr>
              <a:t>V</a:t>
            </a:r>
            <a:r>
              <a:rPr lang="en-US" sz="2400" b="0" baseline="-25000" dirty="0">
                <a:solidFill>
                  <a:srgbClr val="000000"/>
                </a:solidFill>
              </a:rPr>
              <a:t>0</a:t>
            </a:r>
            <a:r>
              <a:rPr lang="en-US" sz="2400" b="0" dirty="0">
                <a:solidFill>
                  <a:srgbClr val="000000"/>
                </a:solidFill>
              </a:rPr>
              <a:t> </a:t>
            </a:r>
            <a:r>
              <a:rPr lang="en-US" sz="2400" b="0" i="0" dirty="0">
                <a:solidFill>
                  <a:srgbClr val="000000"/>
                </a:solidFill>
              </a:rPr>
              <a:t>is PV future completed asset.</a:t>
            </a:r>
          </a:p>
          <a:p>
            <a:pPr eaLnBrk="1" hangingPunct="1">
              <a:spcBef>
                <a:spcPts val="1200"/>
              </a:spcBef>
            </a:pPr>
            <a:r>
              <a:rPr lang="en-US" sz="2400" b="0" i="0" dirty="0">
                <a:solidFill>
                  <a:srgbClr val="000000"/>
                </a:solidFill>
              </a:rPr>
              <a:t>So, what is </a:t>
            </a:r>
            <a:r>
              <a:rPr lang="en-US" sz="2400" b="0" dirty="0">
                <a:solidFill>
                  <a:srgbClr val="000000"/>
                </a:solidFill>
              </a:rPr>
              <a:t>V</a:t>
            </a:r>
            <a:r>
              <a:rPr lang="en-US" sz="2400" b="0" baseline="-25000" dirty="0">
                <a:solidFill>
                  <a:srgbClr val="000000"/>
                </a:solidFill>
              </a:rPr>
              <a:t>0</a:t>
            </a:r>
            <a:r>
              <a:rPr lang="en-US" sz="2400" b="0" dirty="0">
                <a:solidFill>
                  <a:srgbClr val="000000"/>
                </a:solidFill>
              </a:rPr>
              <a:t> </a:t>
            </a:r>
            <a:r>
              <a:rPr lang="en-US" sz="2400" b="0" i="0" dirty="0">
                <a:solidFill>
                  <a:srgbClr val="000000"/>
                </a:solidFill>
              </a:rPr>
              <a:t>?, and what is </a:t>
            </a:r>
            <a:r>
              <a:rPr lang="en-US" sz="2400" b="0" dirty="0">
                <a:solidFill>
                  <a:srgbClr val="000000"/>
                </a:solidFill>
              </a:rPr>
              <a:t>K</a:t>
            </a:r>
            <a:r>
              <a:rPr lang="en-US" sz="2400" b="0" baseline="-25000" dirty="0">
                <a:solidFill>
                  <a:srgbClr val="000000"/>
                </a:solidFill>
              </a:rPr>
              <a:t>0</a:t>
            </a:r>
            <a:r>
              <a:rPr lang="en-US" sz="2400" b="0" dirty="0">
                <a:solidFill>
                  <a:srgbClr val="000000"/>
                </a:solidFill>
              </a:rPr>
              <a:t> </a:t>
            </a:r>
            <a:r>
              <a:rPr lang="en-US" sz="2400" b="0" i="0" dirty="0">
                <a:solidFill>
                  <a:srgbClr val="000000"/>
                </a:solidFill>
              </a:rPr>
              <a:t>? For Futurespace Project . . .</a:t>
            </a:r>
          </a:p>
          <a:p>
            <a:pPr eaLnBrk="1" hangingPunct="1">
              <a:spcBef>
                <a:spcPts val="1200"/>
              </a:spcBef>
            </a:pPr>
            <a:r>
              <a:rPr lang="en-US" sz="2400" dirty="0">
                <a:solidFill>
                  <a:srgbClr val="0000FF"/>
                </a:solidFill>
              </a:rPr>
              <a:t>If opportunity cost of land ≤ V</a:t>
            </a:r>
            <a:r>
              <a:rPr lang="en-US" sz="2400" baseline="-25000" dirty="0">
                <a:solidFill>
                  <a:srgbClr val="0000FF"/>
                </a:solidFill>
              </a:rPr>
              <a:t>0</a:t>
            </a:r>
            <a:r>
              <a:rPr lang="en-US" sz="2400" dirty="0">
                <a:solidFill>
                  <a:srgbClr val="0000FF"/>
                </a:solidFill>
              </a:rPr>
              <a:t> – K</a:t>
            </a:r>
            <a:r>
              <a:rPr lang="en-US" sz="2400" baseline="-25000" dirty="0">
                <a:solidFill>
                  <a:srgbClr val="0000FF"/>
                </a:solidFill>
              </a:rPr>
              <a:t>0</a:t>
            </a:r>
            <a:r>
              <a:rPr lang="en-US" sz="2400" dirty="0">
                <a:solidFill>
                  <a:srgbClr val="0000FF"/>
                </a:solidFill>
              </a:rPr>
              <a:t> , then dvlpt project investment makes sense (start construction), otherwise sell land or wait (don’t start construction yet).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0FCE5FD7-2300-4DC3-9DC0-E9CC1CB0344F}" type="slidenum">
              <a:rPr lang="en-US" smtClean="0"/>
              <a:pPr/>
              <a:t>50</a:t>
            </a:fld>
            <a:endParaRPr lang="en-US" dirty="0"/>
          </a:p>
        </p:txBody>
      </p:sp>
      <p:sp>
        <p:nvSpPr>
          <p:cNvPr id="243714" name="Text Box 2"/>
          <p:cNvSpPr txBox="1">
            <a:spLocks noChangeArrowheads="1"/>
          </p:cNvSpPr>
          <p:nvPr/>
        </p:nvSpPr>
        <p:spPr bwMode="auto">
          <a:xfrm>
            <a:off x="914400" y="304800"/>
            <a:ext cx="7239000" cy="1004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dirty="0">
                <a:effectLst>
                  <a:outerShdw blurRad="38100" dist="38100" dir="2700000" algn="tl">
                    <a:srgbClr val="FFFFFF"/>
                  </a:outerShdw>
                </a:effectLst>
              </a:rPr>
              <a:t>29.4 &amp; Appendix 29:</a:t>
            </a:r>
          </a:p>
          <a:p>
            <a:pPr algn="ctr" eaLnBrk="1" hangingPunct="1">
              <a:spcBef>
                <a:spcPct val="50000"/>
              </a:spcBef>
              <a:defRPr/>
            </a:pPr>
            <a:r>
              <a:rPr lang="en-US" sz="2400" i="0" dirty="0">
                <a:effectLst>
                  <a:outerShdw blurRad="38100" dist="38100" dir="2700000" algn="tl">
                    <a:srgbClr val="FFFFFF"/>
                  </a:outerShdw>
                </a:effectLst>
              </a:rPr>
              <a:t>The Phasing Option</a:t>
            </a:r>
          </a:p>
        </p:txBody>
      </p:sp>
      <p:sp>
        <p:nvSpPr>
          <p:cNvPr id="243715" name="Text Box 3"/>
          <p:cNvSpPr txBox="1">
            <a:spLocks noChangeArrowheads="1"/>
          </p:cNvSpPr>
          <p:nvPr/>
        </p:nvSpPr>
        <p:spPr bwMode="auto">
          <a:xfrm>
            <a:off x="914400" y="1828800"/>
            <a:ext cx="7391400" cy="3382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ability (and need) to break the development project into two or more sequential </a:t>
            </a:r>
            <a:r>
              <a:rPr lang="en-US" dirty="0">
                <a:effectLst>
                  <a:outerShdw blurRad="38100" dist="38100" dir="2700000" algn="tl">
                    <a:srgbClr val="FFFFFF"/>
                  </a:outerShdw>
                </a:effectLst>
              </a:rPr>
              <a:t>phases</a:t>
            </a:r>
            <a:r>
              <a:rPr lang="en-US" i="0" dirty="0">
                <a:effectLst>
                  <a:outerShdw blurRad="38100" dist="38100" dir="2700000" algn="tl">
                    <a:srgbClr val="FFFFFF"/>
                  </a:outerShdw>
                </a:effectLst>
              </a:rPr>
              <a:t> rather than committing to its complete construction all at once complicates the option model of development and land value (but is an important aspect of large projects).</a:t>
            </a:r>
          </a:p>
          <a:p>
            <a:pPr eaLnBrk="1" hangingPunct="1">
              <a:spcBef>
                <a:spcPct val="50000"/>
              </a:spcBef>
              <a:defRPr/>
            </a:pPr>
            <a:r>
              <a:rPr lang="en-US" i="0" dirty="0">
                <a:effectLst>
                  <a:outerShdw blurRad="38100" dist="38100" dir="2700000" algn="tl">
                    <a:srgbClr val="FFFFFF"/>
                  </a:outerShdw>
                </a:effectLst>
              </a:rPr>
              <a:t>The phased option can be modeled as a </a:t>
            </a:r>
            <a:r>
              <a:rPr lang="en-US" dirty="0">
                <a:effectLst>
                  <a:outerShdw blurRad="38100" dist="38100" dir="2700000" algn="tl">
                    <a:srgbClr val="FFFFFF"/>
                  </a:outerShdw>
                </a:effectLst>
              </a:rPr>
              <a:t>“</a:t>
            </a:r>
            <a:r>
              <a:rPr lang="en-US" u="sng" dirty="0">
                <a:effectLst>
                  <a:outerShdw blurRad="38100" dist="38100" dir="2700000" algn="tl">
                    <a:srgbClr val="FFFFFF"/>
                  </a:outerShdw>
                </a:effectLst>
              </a:rPr>
              <a:t>compound option</a:t>
            </a:r>
            <a:r>
              <a:rPr lang="en-US" dirty="0">
                <a:effectLst>
                  <a:outerShdw blurRad="38100" dist="38100" dir="2700000" algn="tl">
                    <a:srgbClr val="FFFFFF"/>
                  </a:outerShdw>
                </a:effectLst>
              </a:rPr>
              <a:t>”</a:t>
            </a:r>
            <a:r>
              <a:rPr lang="en-US" i="0" dirty="0">
                <a:effectLst>
                  <a:outerShdw blurRad="38100" dist="38100" dir="2700000" algn="tl">
                    <a:srgbClr val="FFFFFF"/>
                  </a:outerShdw>
                </a:effectLst>
              </a:rPr>
              <a:t> :</a:t>
            </a:r>
          </a:p>
          <a:p>
            <a:pPr algn="ctr" eaLnBrk="1" hangingPunct="1">
              <a:spcBef>
                <a:spcPct val="50000"/>
              </a:spcBef>
              <a:defRPr/>
            </a:pPr>
            <a:r>
              <a:rPr lang="en-US" sz="2400" dirty="0">
                <a:effectLst>
                  <a:outerShdw blurRad="38100" dist="38100" dir="2700000" algn="tl">
                    <a:srgbClr val="FFFFFF"/>
                  </a:outerShdw>
                </a:effectLst>
              </a:rPr>
              <a:t>An Option on an Option</a:t>
            </a:r>
          </a:p>
          <a:p>
            <a:pPr eaLnBrk="1" hangingPunct="1">
              <a:spcBef>
                <a:spcPct val="50000"/>
              </a:spcBef>
              <a:defRPr/>
            </a:pPr>
            <a:r>
              <a:rPr lang="en-US" i="0" dirty="0">
                <a:effectLst>
                  <a:outerShdw blurRad="38100" dist="38100" dir="2700000" algn="tl">
                    <a:srgbClr val="FFFFFF"/>
                  </a:outerShdw>
                </a:effectLst>
              </a:rPr>
              <a:t>Building the first phase gives you the option to build the second phase, and so on…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AD94C4A5-E8CD-4179-86D8-E133A83C93A3}" type="slidenum">
              <a:rPr lang="en-US" smtClean="0"/>
              <a:pPr/>
              <a:t>51</a:t>
            </a:fld>
            <a:endParaRPr lang="en-US" dirty="0"/>
          </a:p>
        </p:txBody>
      </p:sp>
      <p:sp>
        <p:nvSpPr>
          <p:cNvPr id="244738" name="Text Box 2"/>
          <p:cNvSpPr txBox="1">
            <a:spLocks noChangeArrowheads="1"/>
          </p:cNvSpPr>
          <p:nvPr/>
        </p:nvSpPr>
        <p:spPr bwMode="auto">
          <a:xfrm>
            <a:off x="990600" y="1143000"/>
            <a:ext cx="7391400" cy="28623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defRPr/>
            </a:pPr>
            <a:r>
              <a:rPr lang="en-US" i="0" dirty="0">
                <a:effectLst>
                  <a:outerShdw blurRad="38100" dist="38100" dir="2700000" algn="tl">
                    <a:srgbClr val="FFFFFF"/>
                  </a:outerShdw>
                </a:effectLst>
              </a:rPr>
              <a:t>The phasing option can be modeled using the binomial procedure as before, applying the same formulas as before (with </a:t>
            </a:r>
            <a:r>
              <a:rPr lang="en-US" dirty="0">
                <a:effectLst>
                  <a:outerShdw blurRad="38100" dist="38100" dir="2700000" algn="tl">
                    <a:srgbClr val="FFFFFF"/>
                  </a:outerShdw>
                </a:effectLst>
              </a:rPr>
              <a:t>time-to-build</a:t>
            </a:r>
            <a:r>
              <a:rPr lang="en-US" i="0" dirty="0">
                <a:effectLst>
                  <a:outerShdw blurRad="38100" dist="38100" dir="2700000" algn="tl">
                    <a:srgbClr val="FFFFFF"/>
                  </a:outerShdw>
                </a:effectLst>
              </a:rPr>
              <a:t> as appropriate), repeatedly, starting with the last phase (as a simple option), then the next-to-last phase is modeled as an option on the last phase, and so on…</a:t>
            </a:r>
          </a:p>
          <a:p>
            <a:pPr eaLnBrk="1" hangingPunct="1">
              <a:spcBef>
                <a:spcPct val="50000"/>
              </a:spcBef>
              <a:defRPr/>
            </a:pPr>
            <a:r>
              <a:rPr lang="en-US" i="0" dirty="0">
                <a:effectLst>
                  <a:outerShdw blurRad="38100" dist="38100" dir="2700000" algn="tl">
                    <a:srgbClr val="FFFFFF"/>
                  </a:outerShdw>
                </a:effectLst>
              </a:rPr>
              <a:t>That is, the next-to-last phase is an option whose “underlying asset” is another option, namely, the last phase.</a:t>
            </a:r>
          </a:p>
          <a:p>
            <a:pPr eaLnBrk="1" hangingPunct="1">
              <a:spcBef>
                <a:spcPct val="50000"/>
              </a:spcBef>
              <a:defRPr/>
            </a:pPr>
            <a:r>
              <a:rPr lang="en-US" i="0" dirty="0">
                <a:effectLst>
                  <a:outerShdw blurRad="38100" dist="38100" dir="2700000" algn="tl">
                    <a:srgbClr val="FFFFFF"/>
                  </a:outerShdw>
                </a:effectLst>
              </a:rPr>
              <a:t>Let’s walk through a simple numerical example . . .</a:t>
            </a:r>
          </a:p>
        </p:txBody>
      </p:sp>
      <p:sp>
        <p:nvSpPr>
          <p:cNvPr id="244739"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The Phasing Option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24BC8E12-775B-45C9-98B5-17A6F1D33F31}" type="slidenum">
              <a:rPr lang="en-US" smtClean="0"/>
              <a:pPr/>
              <a:t>52</a:t>
            </a:fld>
            <a:endParaRPr lang="en-US" dirty="0"/>
          </a:p>
        </p:txBody>
      </p:sp>
      <p:sp>
        <p:nvSpPr>
          <p:cNvPr id="245762"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45763" name="Text Box 3"/>
          <p:cNvSpPr txBox="1">
            <a:spLocks noChangeArrowheads="1"/>
          </p:cNvSpPr>
          <p:nvPr/>
        </p:nvSpPr>
        <p:spPr bwMode="auto">
          <a:xfrm>
            <a:off x="685800" y="838200"/>
            <a:ext cx="7848600" cy="5121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following numerical example will demonstrate all of the option modeling techniques presented in this lecture</a:t>
            </a:r>
          </a:p>
          <a:p>
            <a:pPr eaLnBrk="1" hangingPunct="1">
              <a:spcBef>
                <a:spcPct val="50000"/>
              </a:spcBef>
              <a:defRPr/>
            </a:pPr>
            <a:r>
              <a:rPr lang="en-US" dirty="0">
                <a:effectLst>
                  <a:outerShdw blurRad="38100" dist="38100" dir="2700000" algn="tl">
                    <a:srgbClr val="FFFFFF"/>
                  </a:outerShdw>
                </a:effectLst>
              </a:rPr>
              <a:t>Roth Harbor</a:t>
            </a:r>
            <a:r>
              <a:rPr lang="en-US" i="0" dirty="0">
                <a:effectLst>
                  <a:outerShdw blurRad="38100" dist="38100" dir="2700000" algn="tl">
                    <a:srgbClr val="FFFFFF"/>
                  </a:outerShdw>
                </a:effectLst>
              </a:rPr>
              <a:t> is a strategically and scenically located former brownfield site on the shore near the center of Wheatonville, ME.</a:t>
            </a:r>
          </a:p>
          <a:p>
            <a:pPr eaLnBrk="1" hangingPunct="1">
              <a:spcBef>
                <a:spcPct val="50000"/>
              </a:spcBef>
              <a:defRPr/>
            </a:pPr>
            <a:r>
              <a:rPr lang="en-US" i="0" dirty="0">
                <a:effectLst>
                  <a:outerShdw blurRad="38100" dist="38100" dir="2700000" algn="tl">
                    <a:srgbClr val="FFFFFF"/>
                  </a:outerShdw>
                </a:effectLst>
              </a:rPr>
              <a:t>Wheatonville is a former shipbuilding city now booming with high-tech startups and an influx of young professionals and empty-nesters, creating a serious housing shortage.</a:t>
            </a:r>
          </a:p>
          <a:p>
            <a:pPr eaLnBrk="1" hangingPunct="1">
              <a:spcBef>
                <a:spcPct val="50000"/>
              </a:spcBef>
              <a:defRPr/>
            </a:pPr>
            <a:r>
              <a:rPr lang="en-US" i="0" dirty="0">
                <a:effectLst>
                  <a:outerShdw blurRad="38100" dist="38100" dir="2700000" algn="tl">
                    <a:srgbClr val="FFFFFF"/>
                  </a:outerShdw>
                </a:effectLst>
              </a:rPr>
              <a:t>The 50 acres of former industrial and warehouse property in Roth Harbor are currently zoned to allow 500 market-rate apartments to be developed.</a:t>
            </a:r>
          </a:p>
          <a:p>
            <a:pPr eaLnBrk="1" hangingPunct="1">
              <a:spcBef>
                <a:spcPct val="50000"/>
              </a:spcBef>
              <a:defRPr/>
            </a:pPr>
            <a:r>
              <a:rPr lang="en-US" i="0" dirty="0">
                <a:effectLst>
                  <a:outerShdw blurRad="38100" dist="38100" dir="2700000" algn="tl">
                    <a:srgbClr val="FFFFFF"/>
                  </a:outerShdw>
                </a:effectLst>
              </a:rPr>
              <a:t>The property is owned by </a:t>
            </a:r>
            <a:r>
              <a:rPr lang="en-US" dirty="0">
                <a:effectLst>
                  <a:outerShdw blurRad="38100" dist="38100" dir="2700000" algn="tl">
                    <a:srgbClr val="FFFFFF"/>
                  </a:outerShdw>
                </a:effectLst>
              </a:rPr>
              <a:t>Ciochetti Enterprises LLC</a:t>
            </a:r>
            <a:r>
              <a:rPr lang="en-US" i="0" dirty="0">
                <a:effectLst>
                  <a:outerShdw blurRad="38100" dist="38100" dir="2700000" algn="tl">
                    <a:srgbClr val="FFFFFF"/>
                  </a:outerShdw>
                </a:effectLst>
              </a:rPr>
              <a:t> (CEC), which has plans to build the 500 units in a single project, to be called </a:t>
            </a:r>
            <a:r>
              <a:rPr lang="en-US" dirty="0">
                <a:effectLst>
                  <a:outerShdw blurRad="38100" dist="38100" dir="2700000" algn="tl">
                    <a:srgbClr val="FFFFFF"/>
                  </a:outerShdw>
                </a:effectLst>
              </a:rPr>
              <a:t>Rentleg Gardens</a:t>
            </a:r>
            <a:r>
              <a:rPr lang="en-US" i="0" dirty="0">
                <a:effectLst>
                  <a:outerShdw blurRad="38100" dist="38100" dir="2700000" algn="tl">
                    <a:srgbClr val="FFFFFF"/>
                  </a:outerShdw>
                </a:effectLst>
              </a:rPr>
              <a:t>.</a:t>
            </a:r>
          </a:p>
          <a:p>
            <a:pPr eaLnBrk="1" hangingPunct="1">
              <a:spcBef>
                <a:spcPct val="50000"/>
              </a:spcBef>
              <a:defRPr/>
            </a:pPr>
            <a:r>
              <a:rPr lang="en-US" i="0" dirty="0">
                <a:effectLst>
                  <a:outerShdw blurRad="38100" dist="38100" dir="2700000" algn="tl">
                    <a:srgbClr val="FFFFFF"/>
                  </a:outerShdw>
                </a:effectLst>
              </a:rPr>
              <a:t>The Planning Commission of Wheatonville </a:t>
            </a:r>
            <a:r>
              <a:rPr lang="en-US" dirty="0">
                <a:effectLst>
                  <a:outerShdw blurRad="38100" dist="38100" dir="2700000" algn="tl">
                    <a:srgbClr val="FFFFFF"/>
                  </a:outerShdw>
                </a:effectLst>
              </a:rPr>
              <a:t>“has a better idea…”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6FFDAC25-029D-49C2-9E0E-F78291A70199}" type="slidenum">
              <a:rPr lang="en-US" smtClean="0"/>
              <a:pPr/>
              <a:t>53</a:t>
            </a:fld>
            <a:endParaRPr lang="en-US" dirty="0"/>
          </a:p>
        </p:txBody>
      </p:sp>
      <p:sp>
        <p:nvSpPr>
          <p:cNvPr id="246786" name="Text Box 2"/>
          <p:cNvSpPr txBox="1">
            <a:spLocks noChangeArrowheads="1"/>
          </p:cNvSpPr>
          <p:nvPr/>
        </p:nvSpPr>
        <p:spPr bwMode="auto">
          <a:xfrm>
            <a:off x="685800" y="838200"/>
            <a:ext cx="7848600" cy="557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u="sng" dirty="0">
                <a:effectLst>
                  <a:outerShdw blurRad="38100" dist="38100" dir="2700000" algn="tl">
                    <a:srgbClr val="FFFFFF"/>
                  </a:outerShdw>
                </a:effectLst>
              </a:rPr>
              <a:t>Rentleg Gardens</a:t>
            </a:r>
            <a:r>
              <a:rPr lang="en-US" dirty="0">
                <a:effectLst>
                  <a:outerShdw blurRad="38100" dist="38100" dir="2700000" algn="tl">
                    <a:srgbClr val="FFFFFF"/>
                  </a:outerShdw>
                </a:effectLst>
              </a:rPr>
              <a:t>:</a:t>
            </a:r>
            <a:endParaRPr lang="en-US" u="sng" dirty="0">
              <a:effectLst>
                <a:outerShdw blurRad="38100" dist="38100" dir="2700000" algn="tl">
                  <a:srgbClr val="FFFFFF"/>
                </a:outerShdw>
              </a:effectLst>
            </a:endParaRPr>
          </a:p>
          <a:p>
            <a:pPr eaLnBrk="1" hangingPunct="1">
              <a:spcBef>
                <a:spcPct val="50000"/>
              </a:spcBef>
              <a:defRPr/>
            </a:pPr>
            <a:r>
              <a:rPr lang="en-US" i="0" dirty="0">
                <a:effectLst>
                  <a:outerShdw blurRad="38100" dist="38100" dir="2700000" algn="tl">
                    <a:srgbClr val="FFFFFF"/>
                  </a:outerShdw>
                </a:effectLst>
              </a:rPr>
              <a:t>Current apartment rents in Wheatonville suggest that the Rentleg Gardens apartments could charge gross rents of $1100/mo, with operating expenses of $6533/year per occupied unit, and average vacancy of 4%. Cap rates (</a:t>
            </a:r>
            <a:r>
              <a:rPr lang="en-US" dirty="0">
                <a:effectLst>
                  <a:outerShdw blurRad="38100" dist="38100" dir="2700000" algn="tl">
                    <a:srgbClr val="FFFFFF"/>
                  </a:outerShdw>
                </a:effectLst>
              </a:rPr>
              <a:t>y</a:t>
            </a:r>
            <a:r>
              <a:rPr lang="en-US" baseline="-25000" dirty="0">
                <a:effectLst>
                  <a:outerShdw blurRad="38100" dist="38100" dir="2700000" algn="tl">
                    <a:srgbClr val="FFFFFF"/>
                  </a:outerShdw>
                </a:effectLst>
              </a:rPr>
              <a:t>V</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 on such properties are currently 8%.</a:t>
            </a:r>
          </a:p>
          <a:p>
            <a:pPr eaLnBrk="1" hangingPunct="1">
              <a:spcBef>
                <a:spcPct val="50000"/>
              </a:spcBef>
              <a:defRPr/>
            </a:pPr>
            <a:r>
              <a:rPr lang="en-US" i="0" dirty="0">
                <a:effectLst>
                  <a:outerShdw blurRad="38100" dist="38100" dir="2700000" algn="tl">
                    <a:srgbClr val="FFFFFF"/>
                  </a:outerShdw>
                </a:effectLst>
              </a:rPr>
              <a:t>If the 500 Rentleg Gardens units existed today, the property would be worth:</a:t>
            </a:r>
          </a:p>
          <a:p>
            <a:pPr eaLnBrk="1" hangingPunct="1">
              <a:spcBef>
                <a:spcPct val="50000"/>
              </a:spcBef>
              <a:defRPr/>
            </a:pPr>
            <a:r>
              <a:rPr lang="en-US" i="0" dirty="0">
                <a:effectLst>
                  <a:outerShdw blurRad="38100" dist="38100" dir="2700000" algn="tl">
                    <a:srgbClr val="FFFFFF"/>
                  </a:outerShdw>
                </a:effectLst>
              </a:rPr>
              <a:t>	[ (1100*12 – 6533)*0.96 / .08 ] * 500 = $40,000,000</a:t>
            </a:r>
          </a:p>
          <a:p>
            <a:pPr eaLnBrk="1" hangingPunct="1">
              <a:spcBef>
                <a:spcPct val="50000"/>
              </a:spcBef>
              <a:defRPr/>
            </a:pPr>
            <a:r>
              <a:rPr lang="en-US" i="0" dirty="0">
                <a:effectLst>
                  <a:outerShdw blurRad="38100" dist="38100" dir="2700000" algn="tl">
                    <a:srgbClr val="FFFFFF"/>
                  </a:outerShdw>
                </a:effectLst>
              </a:rPr>
              <a:t>based on a projected current NOI of $3,200,000/yr and an average unit value of $80,000.</a:t>
            </a:r>
          </a:p>
          <a:p>
            <a:pPr eaLnBrk="1" hangingPunct="1">
              <a:spcBef>
                <a:spcPct val="50000"/>
              </a:spcBef>
              <a:defRPr/>
            </a:pPr>
            <a:r>
              <a:rPr lang="en-US" i="0" dirty="0">
                <a:effectLst>
                  <a:outerShdw blurRad="38100" dist="38100" dir="2700000" algn="tl">
                    <a:srgbClr val="FFFFFF"/>
                  </a:outerShdw>
                </a:effectLst>
              </a:rPr>
              <a:t>Construction cost as of today would be $32,000,000, with a projected deterministic (riskless) growth rate of 2%/yr. Construction would take 1 year (implying a bill due next year of: (1.02)$32 million = $32.64 M).</a:t>
            </a:r>
          </a:p>
          <a:p>
            <a:pPr eaLnBrk="1" hangingPunct="1">
              <a:spcBef>
                <a:spcPct val="50000"/>
              </a:spcBef>
              <a:defRPr/>
            </a:pPr>
            <a:r>
              <a:rPr lang="en-US" i="0" dirty="0">
                <a:effectLst>
                  <a:outerShdw blurRad="38100" dist="38100" dir="2700000" algn="tl">
                    <a:srgbClr val="FFFFFF"/>
                  </a:outerShdw>
                </a:effectLst>
              </a:rPr>
              <a:t>(Environmental cleanup of the site has already been done by CEC, and the site is now ready for development.)</a:t>
            </a:r>
            <a:endParaRPr lang="en-US" dirty="0">
              <a:effectLst>
                <a:outerShdw blurRad="38100" dist="38100" dir="2700000" algn="tl">
                  <a:srgbClr val="FFFFFF"/>
                </a:outerShdw>
              </a:effectLst>
            </a:endParaRPr>
          </a:p>
        </p:txBody>
      </p:sp>
      <p:sp>
        <p:nvSpPr>
          <p:cNvPr id="246787"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5A9E07E0-7EDA-4814-BF2C-A407DDE74A57}" type="slidenum">
              <a:rPr lang="en-US" smtClean="0"/>
              <a:pPr/>
              <a:t>54</a:t>
            </a:fld>
            <a:endParaRPr lang="en-US" dirty="0"/>
          </a:p>
        </p:txBody>
      </p:sp>
      <p:sp>
        <p:nvSpPr>
          <p:cNvPr id="247810" name="Text Box 2"/>
          <p:cNvSpPr txBox="1">
            <a:spLocks noChangeArrowheads="1"/>
          </p:cNvSpPr>
          <p:nvPr/>
        </p:nvSpPr>
        <p:spPr bwMode="auto">
          <a:xfrm>
            <a:off x="685800" y="838200"/>
            <a:ext cx="7848600" cy="557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50000"/>
              </a:spcBef>
              <a:defRPr/>
            </a:pPr>
            <a:r>
              <a:rPr lang="en-US" i="0" dirty="0" smtClean="0">
                <a:solidFill>
                  <a:srgbClr val="0000FF"/>
                </a:solidFill>
                <a:effectLst>
                  <a:outerShdw blurRad="38100" dist="38100" dir="2700000" algn="tl">
                    <a:srgbClr val="000000"/>
                  </a:outerShdw>
                </a:effectLst>
                <a:latin typeface="Times New Roman" panose="02020603050405020304" pitchFamily="18" charset="0"/>
              </a:rPr>
              <a:t>The Planning Commission’s “Better Idea”</a:t>
            </a:r>
          </a:p>
          <a:p>
            <a:pPr eaLnBrk="1" hangingPunct="1">
              <a:spcBef>
                <a:spcPct val="50000"/>
              </a:spcBef>
              <a:defRPr/>
            </a:pPr>
            <a:r>
              <a:rPr lang="en-US" dirty="0" smtClean="0">
                <a:effectLst>
                  <a:outerShdw blurRad="38100" dist="38100" dir="2700000" algn="tl">
                    <a:srgbClr val="FFFFFF"/>
                  </a:outerShdw>
                </a:effectLst>
                <a:latin typeface="Times New Roman" panose="02020603050405020304" pitchFamily="18" charset="0"/>
              </a:rPr>
              <a:t>“</a:t>
            </a:r>
            <a:r>
              <a:rPr lang="en-US" u="sng" dirty="0" smtClean="0">
                <a:effectLst>
                  <a:outerShdw blurRad="38100" dist="38100" dir="2700000" algn="tl">
                    <a:srgbClr val="FFFFFF"/>
                  </a:outerShdw>
                </a:effectLst>
                <a:latin typeface="Times New Roman" panose="02020603050405020304" pitchFamily="18" charset="0"/>
              </a:rPr>
              <a:t>Roth Harbor Place</a:t>
            </a:r>
            <a:r>
              <a:rPr lang="en-US" dirty="0" smtClean="0">
                <a:effectLst>
                  <a:outerShdw blurRad="38100" dist="38100" dir="2700000" algn="tl">
                    <a:srgbClr val="FFFFFF"/>
                  </a:outerShdw>
                </a:effectLst>
                <a:latin typeface="Times New Roman" panose="02020603050405020304" pitchFamily="18" charset="0"/>
              </a:rPr>
              <a:t>”:</a:t>
            </a:r>
          </a:p>
          <a:p>
            <a:pPr eaLnBrk="1" hangingPunct="1">
              <a:spcBef>
                <a:spcPct val="50000"/>
              </a:spcBef>
              <a:defRPr/>
            </a:pPr>
            <a:r>
              <a:rPr lang="en-US" i="0" dirty="0" smtClean="0">
                <a:effectLst>
                  <a:outerShdw blurRad="38100" dist="38100" dir="2700000" algn="tl">
                    <a:srgbClr val="FFFFFF"/>
                  </a:outerShdw>
                </a:effectLst>
                <a:latin typeface="Times New Roman" panose="02020603050405020304" pitchFamily="18" charset="0"/>
              </a:rPr>
              <a:t>The PC would approve a </a:t>
            </a:r>
            <a:r>
              <a:rPr lang="en-US" dirty="0" smtClean="0">
                <a:effectLst>
                  <a:outerShdw blurRad="38100" dist="38100" dir="2700000" algn="tl">
                    <a:srgbClr val="FFFFFF"/>
                  </a:outerShdw>
                </a:effectLst>
                <a:latin typeface="Times New Roman" panose="02020603050405020304" pitchFamily="18" charset="0"/>
              </a:rPr>
              <a:t>Special Zoning Exemption</a:t>
            </a:r>
            <a:r>
              <a:rPr lang="en-US" i="0" dirty="0" smtClean="0">
                <a:effectLst>
                  <a:outerShdw blurRad="38100" dist="38100" dir="2700000" algn="tl">
                    <a:srgbClr val="FFFFFF"/>
                  </a:outerShdw>
                </a:effectLst>
                <a:latin typeface="Times New Roman" panose="02020603050405020304" pitchFamily="18" charset="0"/>
              </a:rPr>
              <a:t> that would allow </a:t>
            </a:r>
            <a:r>
              <a:rPr lang="en-US" u="sng" dirty="0" smtClean="0">
                <a:effectLst>
                  <a:outerShdw blurRad="38100" dist="38100" dir="2700000" algn="tl">
                    <a:srgbClr val="FFFFFF"/>
                  </a:outerShdw>
                </a:effectLst>
                <a:latin typeface="Times New Roman" panose="02020603050405020304" pitchFamily="18" charset="0"/>
              </a:rPr>
              <a:t>much greater density</a:t>
            </a:r>
            <a:r>
              <a:rPr lang="en-US" i="0" dirty="0" smtClean="0">
                <a:effectLst>
                  <a:outerShdw blurRad="38100" dist="38100" dir="2700000" algn="tl">
                    <a:srgbClr val="FFFFFF"/>
                  </a:outerShdw>
                </a:effectLst>
                <a:latin typeface="Times New Roman" panose="02020603050405020304" pitchFamily="18" charset="0"/>
              </a:rPr>
              <a:t>, in a </a:t>
            </a:r>
            <a:r>
              <a:rPr lang="en-US" u="sng" dirty="0" smtClean="0">
                <a:effectLst>
                  <a:outerShdw blurRad="38100" dist="38100" dir="2700000" algn="tl">
                    <a:srgbClr val="FFFFFF"/>
                  </a:outerShdw>
                </a:effectLst>
                <a:latin typeface="Times New Roman" panose="02020603050405020304" pitchFamily="18" charset="0"/>
              </a:rPr>
              <a:t>two phase</a:t>
            </a:r>
            <a:r>
              <a:rPr lang="en-US" i="0" dirty="0" smtClean="0">
                <a:effectLst>
                  <a:outerShdw blurRad="38100" dist="38100" dir="2700000" algn="tl">
                    <a:srgbClr val="FFFFFF"/>
                  </a:outerShdw>
                </a:effectLst>
                <a:latin typeface="Times New Roman" panose="02020603050405020304" pitchFamily="18" charset="0"/>
              </a:rPr>
              <a:t> development to be called </a:t>
            </a:r>
            <a:r>
              <a:rPr lang="en-US" dirty="0" smtClean="0">
                <a:effectLst>
                  <a:outerShdw blurRad="38100" dist="38100" dir="2700000" algn="tl">
                    <a:srgbClr val="FFFFFF"/>
                  </a:outerShdw>
                </a:effectLst>
                <a:latin typeface="Times New Roman" panose="02020603050405020304" pitchFamily="18" charset="0"/>
              </a:rPr>
              <a:t>“Roth Harbor Place” </a:t>
            </a:r>
            <a:r>
              <a:rPr lang="en-US" i="0" dirty="0" smtClean="0">
                <a:effectLst>
                  <a:outerShdw blurRad="38100" dist="38100" dir="2700000" algn="tl">
                    <a:srgbClr val="FFFFFF"/>
                  </a:outerShdw>
                </a:effectLst>
                <a:latin typeface="Times New Roman" panose="02020603050405020304" pitchFamily="18" charset="0"/>
              </a:rPr>
              <a:t>(RHP). In return, the landowner would commit to:</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Provide mixed-income housing (approximately 25% of units below-mkt rent).</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Start construction on Phase I ( </a:t>
            </a:r>
            <a:r>
              <a:rPr lang="en-US" dirty="0" smtClean="0">
                <a:effectLst>
                  <a:outerShdw blurRad="38100" dist="38100" dir="2700000" algn="tl">
                    <a:srgbClr val="FFFFFF"/>
                  </a:outerShdw>
                </a:effectLst>
                <a:latin typeface="Times New Roman" panose="02020603050405020304" pitchFamily="18" charset="0"/>
              </a:rPr>
              <a:t>“Frenchman Cove” </a:t>
            </a:r>
            <a:r>
              <a:rPr lang="en-US" i="0" dirty="0" smtClean="0">
                <a:effectLst>
                  <a:outerShdw blurRad="38100" dist="38100" dir="2700000" algn="tl">
                    <a:srgbClr val="FFFFFF"/>
                  </a:outerShdw>
                </a:effectLst>
                <a:latin typeface="Times New Roman" panose="02020603050405020304" pitchFamily="18" charset="0"/>
              </a:rPr>
              <a:t>) no later than 3 years from now.</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Start construction on Phase II ( </a:t>
            </a:r>
            <a:r>
              <a:rPr lang="en-US" dirty="0" smtClean="0">
                <a:effectLst>
                  <a:outerShdw blurRad="38100" dist="38100" dir="2700000" algn="tl">
                    <a:srgbClr val="FFFFFF"/>
                  </a:outerShdw>
                </a:effectLst>
                <a:latin typeface="Times New Roman" panose="02020603050405020304" pitchFamily="18" charset="0"/>
              </a:rPr>
              <a:t>“Fisher Landing” </a:t>
            </a:r>
            <a:r>
              <a:rPr lang="en-US" i="0" dirty="0" smtClean="0">
                <a:effectLst>
                  <a:outerShdw blurRad="38100" dist="38100" dir="2700000" algn="tl">
                    <a:srgbClr val="FFFFFF"/>
                  </a:outerShdw>
                </a:effectLst>
                <a:latin typeface="Times New Roman" panose="02020603050405020304" pitchFamily="18" charset="0"/>
              </a:rPr>
              <a:t>) no later than 5 years from now.</a:t>
            </a:r>
          </a:p>
          <a:p>
            <a:pPr marL="0" indent="0" eaLnBrk="1" hangingPunct="1">
              <a:spcBef>
                <a:spcPct val="50000"/>
              </a:spcBef>
              <a:defRPr/>
            </a:pPr>
            <a:r>
              <a:rPr lang="en-US" i="0" dirty="0" smtClean="0">
                <a:effectLst>
                  <a:outerShdw blurRad="38100" dist="38100" dir="2700000" algn="tl">
                    <a:srgbClr val="FFFFFF"/>
                  </a:outerShdw>
                </a:effectLst>
                <a:latin typeface="Times New Roman" panose="02020603050405020304" pitchFamily="18" charset="0"/>
              </a:rPr>
              <a:t>Phase II cannot be started until Phase I is complete, and if Phase I is not started within 3 years the special exemption expires and the land reverts to its previous as-of-right based value based on a project like Rentleg Gardens.</a:t>
            </a:r>
          </a:p>
        </p:txBody>
      </p:sp>
      <p:sp>
        <p:nvSpPr>
          <p:cNvPr id="247811"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33" name="Slide Number Placeholder 3"/>
          <p:cNvSpPr>
            <a:spLocks noGrp="1"/>
          </p:cNvSpPr>
          <p:nvPr>
            <p:ph type="sldNum" sz="quarter" idx="4"/>
          </p:nvPr>
        </p:nvSpPr>
        <p:spPr/>
        <p:txBody>
          <a:bodyPr/>
          <a:lstStyle/>
          <a:p>
            <a:fld id="{0C0E759F-B73C-449D-99DF-AE94892D2E7D}" type="slidenum">
              <a:rPr lang="en-US" smtClean="0"/>
              <a:pPr/>
              <a:t>55</a:t>
            </a:fld>
            <a:endParaRPr lang="en-US" dirty="0"/>
          </a:p>
        </p:txBody>
      </p:sp>
      <p:sp>
        <p:nvSpPr>
          <p:cNvPr id="248834"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48835" name="Text Box 3"/>
          <p:cNvSpPr txBox="1">
            <a:spLocks noChangeArrowheads="1"/>
          </p:cNvSpPr>
          <p:nvPr/>
        </p:nvSpPr>
        <p:spPr bwMode="auto">
          <a:xfrm>
            <a:off x="685800" y="6858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Here is a </a:t>
            </a:r>
            <a:r>
              <a:rPr lang="en-US"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decision tree</a:t>
            </a: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 representation of the RHP Project:</a:t>
            </a:r>
          </a:p>
        </p:txBody>
      </p:sp>
      <p:sp>
        <p:nvSpPr>
          <p:cNvPr id="121862" name="Text Box 4"/>
          <p:cNvSpPr txBox="1">
            <a:spLocks noChangeArrowheads="1"/>
          </p:cNvSpPr>
          <p:nvPr/>
        </p:nvSpPr>
        <p:spPr bwMode="auto">
          <a:xfrm>
            <a:off x="1905000" y="3124200"/>
            <a:ext cx="1295400" cy="1590675"/>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Abandon RHP Allow Phase I option to expire, Build Rentleg or Sell Land for As-of-Right Val</a:t>
            </a:r>
          </a:p>
        </p:txBody>
      </p:sp>
      <p:sp>
        <p:nvSpPr>
          <p:cNvPr id="121863" name="Text Box 5"/>
          <p:cNvSpPr txBox="1">
            <a:spLocks noChangeArrowheads="1"/>
          </p:cNvSpPr>
          <p:nvPr/>
        </p:nvSpPr>
        <p:spPr bwMode="auto">
          <a:xfrm>
            <a:off x="1905000" y="1905000"/>
            <a:ext cx="12954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Build Phase I of RHP</a:t>
            </a:r>
          </a:p>
        </p:txBody>
      </p:sp>
      <p:sp>
        <p:nvSpPr>
          <p:cNvPr id="121864" name="Text Box 6"/>
          <p:cNvSpPr txBox="1">
            <a:spLocks noChangeArrowheads="1"/>
          </p:cNvSpPr>
          <p:nvPr/>
        </p:nvSpPr>
        <p:spPr bwMode="auto">
          <a:xfrm>
            <a:off x="6477000" y="1905000"/>
            <a:ext cx="12954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Build Phase II of RHP</a:t>
            </a:r>
          </a:p>
        </p:txBody>
      </p:sp>
      <p:sp>
        <p:nvSpPr>
          <p:cNvPr id="121865" name="Text Box 7"/>
          <p:cNvSpPr txBox="1">
            <a:spLocks noChangeArrowheads="1"/>
          </p:cNvSpPr>
          <p:nvPr/>
        </p:nvSpPr>
        <p:spPr bwMode="auto">
          <a:xfrm>
            <a:off x="6477000" y="3429000"/>
            <a:ext cx="1295400" cy="1165225"/>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Allow Phase II option to expire, Hold or Sell with Phase I only</a:t>
            </a:r>
          </a:p>
        </p:txBody>
      </p:sp>
      <p:grpSp>
        <p:nvGrpSpPr>
          <p:cNvPr id="121866" name="Group 8"/>
          <p:cNvGrpSpPr>
            <a:grpSpLocks/>
          </p:cNvGrpSpPr>
          <p:nvPr/>
        </p:nvGrpSpPr>
        <p:grpSpPr bwMode="auto">
          <a:xfrm>
            <a:off x="3581400" y="1828800"/>
            <a:ext cx="1295400" cy="762000"/>
            <a:chOff x="2256" y="1152"/>
            <a:chExt cx="816" cy="480"/>
          </a:xfrm>
        </p:grpSpPr>
        <p:sp>
          <p:nvSpPr>
            <p:cNvPr id="121887" name="Text Box 9"/>
            <p:cNvSpPr txBox="1">
              <a:spLocks noChangeArrowheads="1"/>
            </p:cNvSpPr>
            <p:nvPr/>
          </p:nvSpPr>
          <p:spPr bwMode="auto">
            <a:xfrm>
              <a:off x="2256" y="1248"/>
              <a:ext cx="816" cy="326"/>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Is Phase I a success?</a:t>
              </a:r>
            </a:p>
          </p:txBody>
        </p:sp>
        <p:sp>
          <p:nvSpPr>
            <p:cNvPr id="248842" name="Oval 10"/>
            <p:cNvSpPr>
              <a:spLocks noChangeArrowheads="1"/>
            </p:cNvSpPr>
            <p:nvPr/>
          </p:nvSpPr>
          <p:spPr bwMode="auto">
            <a:xfrm>
              <a:off x="2304" y="1152"/>
              <a:ext cx="720" cy="48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grpSp>
        <p:nvGrpSpPr>
          <p:cNvPr id="121867" name="Group 11"/>
          <p:cNvGrpSpPr>
            <a:grpSpLocks/>
          </p:cNvGrpSpPr>
          <p:nvPr/>
        </p:nvGrpSpPr>
        <p:grpSpPr bwMode="auto">
          <a:xfrm>
            <a:off x="4876800" y="1981200"/>
            <a:ext cx="1295400" cy="457200"/>
            <a:chOff x="3072" y="1248"/>
            <a:chExt cx="816" cy="288"/>
          </a:xfrm>
        </p:grpSpPr>
        <p:sp>
          <p:nvSpPr>
            <p:cNvPr id="121885" name="Text Box 12"/>
            <p:cNvSpPr txBox="1">
              <a:spLocks noChangeArrowheads="1"/>
            </p:cNvSpPr>
            <p:nvPr/>
          </p:nvSpPr>
          <p:spPr bwMode="auto">
            <a:xfrm>
              <a:off x="3072" y="1296"/>
              <a:ext cx="816" cy="192"/>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Yes</a:t>
              </a:r>
            </a:p>
          </p:txBody>
        </p:sp>
        <p:sp>
          <p:nvSpPr>
            <p:cNvPr id="248845" name="Oval 13"/>
            <p:cNvSpPr>
              <a:spLocks noChangeArrowheads="1"/>
            </p:cNvSpPr>
            <p:nvPr/>
          </p:nvSpPr>
          <p:spPr bwMode="auto">
            <a:xfrm>
              <a:off x="3312" y="1248"/>
              <a:ext cx="336" cy="28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grpSp>
        <p:nvGrpSpPr>
          <p:cNvPr id="121868" name="Group 14"/>
          <p:cNvGrpSpPr>
            <a:grpSpLocks/>
          </p:cNvGrpSpPr>
          <p:nvPr/>
        </p:nvGrpSpPr>
        <p:grpSpPr bwMode="auto">
          <a:xfrm>
            <a:off x="4876800" y="3048000"/>
            <a:ext cx="1295400" cy="457200"/>
            <a:chOff x="3072" y="1920"/>
            <a:chExt cx="816" cy="288"/>
          </a:xfrm>
        </p:grpSpPr>
        <p:sp>
          <p:nvSpPr>
            <p:cNvPr id="121883" name="Text Box 15"/>
            <p:cNvSpPr txBox="1">
              <a:spLocks noChangeArrowheads="1"/>
            </p:cNvSpPr>
            <p:nvPr/>
          </p:nvSpPr>
          <p:spPr bwMode="auto">
            <a:xfrm>
              <a:off x="3072" y="1968"/>
              <a:ext cx="816" cy="192"/>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No</a:t>
              </a:r>
            </a:p>
          </p:txBody>
        </p:sp>
        <p:sp>
          <p:nvSpPr>
            <p:cNvPr id="248848" name="Oval 16"/>
            <p:cNvSpPr>
              <a:spLocks noChangeArrowheads="1"/>
            </p:cNvSpPr>
            <p:nvPr/>
          </p:nvSpPr>
          <p:spPr bwMode="auto">
            <a:xfrm>
              <a:off x="3312" y="1920"/>
              <a:ext cx="336" cy="28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sp>
        <p:nvSpPr>
          <p:cNvPr id="248849" name="Line 17"/>
          <p:cNvSpPr>
            <a:spLocks noChangeShapeType="1"/>
          </p:cNvSpPr>
          <p:nvPr/>
        </p:nvSpPr>
        <p:spPr bwMode="auto">
          <a:xfrm flipV="1">
            <a:off x="1219200" y="2286000"/>
            <a:ext cx="685800" cy="30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0" name="Line 18"/>
          <p:cNvSpPr>
            <a:spLocks noChangeShapeType="1"/>
          </p:cNvSpPr>
          <p:nvPr/>
        </p:nvSpPr>
        <p:spPr bwMode="auto">
          <a:xfrm>
            <a:off x="1219200" y="2895600"/>
            <a:ext cx="6858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121871" name="Text Box 19"/>
          <p:cNvSpPr txBox="1">
            <a:spLocks noChangeArrowheads="1"/>
          </p:cNvSpPr>
          <p:nvPr/>
        </p:nvSpPr>
        <p:spPr bwMode="auto">
          <a:xfrm>
            <a:off x="381000" y="2514600"/>
            <a:ext cx="8382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Initial Decision</a:t>
            </a:r>
          </a:p>
        </p:txBody>
      </p:sp>
      <p:sp>
        <p:nvSpPr>
          <p:cNvPr id="248852" name="Line 20"/>
          <p:cNvSpPr>
            <a:spLocks noChangeShapeType="1"/>
          </p:cNvSpPr>
          <p:nvPr/>
        </p:nvSpPr>
        <p:spPr bwMode="auto">
          <a:xfrm>
            <a:off x="3200400" y="2209800"/>
            <a:ext cx="4572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3" name="Line 21"/>
          <p:cNvSpPr>
            <a:spLocks noChangeShapeType="1"/>
          </p:cNvSpPr>
          <p:nvPr/>
        </p:nvSpPr>
        <p:spPr bwMode="auto">
          <a:xfrm>
            <a:off x="4800600" y="2209800"/>
            <a:ext cx="4572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4" name="Line 22"/>
          <p:cNvSpPr>
            <a:spLocks noChangeShapeType="1"/>
          </p:cNvSpPr>
          <p:nvPr/>
        </p:nvSpPr>
        <p:spPr bwMode="auto">
          <a:xfrm>
            <a:off x="5791200" y="2209800"/>
            <a:ext cx="685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5" name="Line 23"/>
          <p:cNvSpPr>
            <a:spLocks noChangeShapeType="1"/>
          </p:cNvSpPr>
          <p:nvPr/>
        </p:nvSpPr>
        <p:spPr bwMode="auto">
          <a:xfrm>
            <a:off x="4648200" y="24384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6" name="Line 24"/>
          <p:cNvSpPr>
            <a:spLocks noChangeShapeType="1"/>
          </p:cNvSpPr>
          <p:nvPr/>
        </p:nvSpPr>
        <p:spPr bwMode="auto">
          <a:xfrm>
            <a:off x="5715000" y="34290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48857" name="AutoShape 25"/>
          <p:cNvSpPr>
            <a:spLocks noChangeArrowheads="1"/>
          </p:cNvSpPr>
          <p:nvPr/>
        </p:nvSpPr>
        <p:spPr bwMode="auto">
          <a:xfrm>
            <a:off x="2209800" y="4724400"/>
            <a:ext cx="762000" cy="7620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48858" name="AutoShape 26"/>
          <p:cNvSpPr>
            <a:spLocks noChangeArrowheads="1"/>
          </p:cNvSpPr>
          <p:nvPr/>
        </p:nvSpPr>
        <p:spPr bwMode="auto">
          <a:xfrm>
            <a:off x="6781800" y="4572000"/>
            <a:ext cx="762000" cy="8382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48859" name="AutoShape 27"/>
          <p:cNvSpPr>
            <a:spLocks noChangeArrowheads="1"/>
          </p:cNvSpPr>
          <p:nvPr/>
        </p:nvSpPr>
        <p:spPr bwMode="auto">
          <a:xfrm rot="16200000">
            <a:off x="7810500" y="1790700"/>
            <a:ext cx="685800" cy="7620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121880" name="Text Box 28"/>
          <p:cNvSpPr txBox="1">
            <a:spLocks noChangeArrowheads="1"/>
          </p:cNvSpPr>
          <p:nvPr/>
        </p:nvSpPr>
        <p:spPr bwMode="auto">
          <a:xfrm>
            <a:off x="2286000" y="50292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3 yrs</a:t>
            </a:r>
          </a:p>
        </p:txBody>
      </p:sp>
      <p:sp>
        <p:nvSpPr>
          <p:cNvPr id="121881" name="Text Box 29"/>
          <p:cNvSpPr txBox="1">
            <a:spLocks noChangeArrowheads="1"/>
          </p:cNvSpPr>
          <p:nvPr/>
        </p:nvSpPr>
        <p:spPr bwMode="auto">
          <a:xfrm>
            <a:off x="6858000" y="49530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5 yrs</a:t>
            </a:r>
          </a:p>
        </p:txBody>
      </p:sp>
      <p:sp>
        <p:nvSpPr>
          <p:cNvPr id="121882" name="Text Box 30"/>
          <p:cNvSpPr txBox="1">
            <a:spLocks noChangeArrowheads="1"/>
          </p:cNvSpPr>
          <p:nvPr/>
        </p:nvSpPr>
        <p:spPr bwMode="auto">
          <a:xfrm>
            <a:off x="8001000" y="19050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5 yrs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C637F09F-3B0C-4B25-9FEF-061042FFB7C7}" type="slidenum">
              <a:rPr lang="en-US" smtClean="0"/>
              <a:pPr/>
              <a:t>56</a:t>
            </a:fld>
            <a:endParaRPr lang="en-US" dirty="0"/>
          </a:p>
        </p:txBody>
      </p:sp>
      <p:sp>
        <p:nvSpPr>
          <p:cNvPr id="250882" name="Text Box 2"/>
          <p:cNvSpPr txBox="1">
            <a:spLocks noChangeArrowheads="1"/>
          </p:cNvSpPr>
          <p:nvPr/>
        </p:nvSpPr>
        <p:spPr bwMode="auto">
          <a:xfrm>
            <a:off x="685800" y="685800"/>
            <a:ext cx="7848600" cy="5910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latin typeface="Times New Roman" panose="02020603050405020304" pitchFamily="18" charset="0"/>
              </a:rPr>
              <a:t>The economics of the Roth Harbor Place proposal are as follows:</a:t>
            </a:r>
          </a:p>
          <a:p>
            <a:pPr marL="225425" indent="-225425" eaLnBrk="1" hangingPunct="1">
              <a:spcBef>
                <a:spcPct val="50000"/>
              </a:spcBef>
              <a:buFontTx/>
              <a:buChar char="•"/>
              <a:defRPr/>
            </a:pPr>
            <a:r>
              <a:rPr lang="en-US" i="0" dirty="0" smtClean="0">
                <a:latin typeface="Times New Roman" panose="02020603050405020304" pitchFamily="18" charset="0"/>
              </a:rPr>
              <a:t> Phase I (Frenchman Cove):</a:t>
            </a:r>
          </a:p>
          <a:p>
            <a:pPr marL="687388" lvl="2" eaLnBrk="1" hangingPunct="1">
              <a:spcBef>
                <a:spcPct val="10000"/>
              </a:spcBef>
              <a:buFontTx/>
              <a:buChar char="•"/>
              <a:defRPr/>
            </a:pPr>
            <a:r>
              <a:rPr lang="en-US" sz="1800" i="0" dirty="0" smtClean="0">
                <a:latin typeface="Times New Roman" panose="02020603050405020304" pitchFamily="18" charset="0"/>
              </a:rPr>
              <a:t>900 units, At today’s rents NOI = $4,800,000/yr</a:t>
            </a:r>
          </a:p>
          <a:p>
            <a:pPr marL="687388" lvl="2" eaLnBrk="1" hangingPunct="1">
              <a:spcBef>
                <a:spcPct val="10000"/>
              </a:spcBef>
              <a:buFontTx/>
              <a:buChar char="•"/>
              <a:defRPr/>
            </a:pPr>
            <a:r>
              <a:rPr lang="en-US" sz="1800" i="0" dirty="0" smtClean="0">
                <a:latin typeface="Times New Roman" panose="02020603050405020304" pitchFamily="18" charset="0"/>
              </a:rPr>
              <a:t>At today’s cap rate of </a:t>
            </a:r>
            <a:r>
              <a:rPr lang="en-US" sz="1800" dirty="0" smtClean="0">
                <a:latin typeface="Times New Roman" panose="02020603050405020304" pitchFamily="18" charset="0"/>
              </a:rPr>
              <a:t>y</a:t>
            </a:r>
            <a:r>
              <a:rPr lang="en-US" sz="1800" baseline="-25000" dirty="0" smtClean="0">
                <a:latin typeface="Times New Roman" panose="02020603050405020304" pitchFamily="18" charset="0"/>
              </a:rPr>
              <a:t>V</a:t>
            </a:r>
            <a:r>
              <a:rPr lang="en-US" sz="1800" dirty="0" smtClean="0">
                <a:latin typeface="Times New Roman" panose="02020603050405020304" pitchFamily="18" charset="0"/>
              </a:rPr>
              <a:t> =</a:t>
            </a:r>
            <a:r>
              <a:rPr lang="en-US" sz="1800" i="0" dirty="0" smtClean="0">
                <a:latin typeface="Times New Roman" panose="02020603050405020304" pitchFamily="18" charset="0"/>
              </a:rPr>
              <a:t> 8%, </a:t>
            </a:r>
            <a:r>
              <a:rPr lang="en-US" sz="1800" i="0" dirty="0" smtClean="0">
                <a:latin typeface="Times New Roman" panose="02020603050405020304" pitchFamily="18" charset="0"/>
                <a:sym typeface="Wingdings" panose="05000000000000000000" pitchFamily="2" charset="2"/>
              </a:rPr>
              <a:t></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Current value </a:t>
            </a:r>
            <a:r>
              <a:rPr lang="en-US" sz="1800" dirty="0" smtClean="0">
                <a:latin typeface="Times New Roman" panose="02020603050405020304" pitchFamily="18" charset="0"/>
                <a:sym typeface="Wingdings" panose="05000000000000000000" pitchFamily="2" charset="2"/>
              </a:rPr>
              <a:t>V</a:t>
            </a:r>
            <a:r>
              <a:rPr lang="en-US" sz="1800" baseline="-25000" dirty="0" smtClean="0">
                <a:latin typeface="Times New Roman" panose="02020603050405020304" pitchFamily="18" charset="0"/>
                <a:sym typeface="Wingdings" panose="05000000000000000000" pitchFamily="2" charset="2"/>
              </a:rPr>
              <a:t>0</a:t>
            </a:r>
            <a:r>
              <a:rPr lang="en-US" sz="1800" dirty="0" smtClean="0">
                <a:latin typeface="Times New Roman" panose="02020603050405020304" pitchFamily="18" charset="0"/>
                <a:sym typeface="Wingdings" panose="05000000000000000000" pitchFamily="2" charset="2"/>
              </a:rPr>
              <a:t> </a:t>
            </a:r>
            <a:r>
              <a:rPr lang="en-US" sz="1800" i="0" dirty="0" smtClean="0">
                <a:latin typeface="Times New Roman" panose="02020603050405020304" pitchFamily="18" charset="0"/>
                <a:sym typeface="Wingdings" panose="05000000000000000000" pitchFamily="2" charset="2"/>
              </a:rPr>
              <a:t>= $60,000,000</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Construction cost as of today would be </a:t>
            </a:r>
            <a:r>
              <a:rPr lang="en-US" sz="1800" dirty="0" smtClean="0">
                <a:latin typeface="Times New Roman" panose="02020603050405020304" pitchFamily="18" charset="0"/>
                <a:sym typeface="Wingdings" panose="05000000000000000000" pitchFamily="2" charset="2"/>
              </a:rPr>
              <a:t>K</a:t>
            </a:r>
            <a:r>
              <a:rPr lang="en-US" sz="1800" baseline="-25000" dirty="0" smtClean="0">
                <a:latin typeface="Times New Roman" panose="02020603050405020304" pitchFamily="18" charset="0"/>
                <a:sym typeface="Wingdings" panose="05000000000000000000" pitchFamily="2" charset="2"/>
              </a:rPr>
              <a:t>0</a:t>
            </a:r>
            <a:r>
              <a:rPr lang="en-US" sz="1800" dirty="0" smtClean="0">
                <a:latin typeface="Times New Roman" panose="02020603050405020304" pitchFamily="18" charset="0"/>
                <a:sym typeface="Wingdings" panose="05000000000000000000" pitchFamily="2" charset="2"/>
              </a:rPr>
              <a:t> =</a:t>
            </a:r>
            <a:r>
              <a:rPr lang="en-US" sz="1800" i="0" dirty="0" smtClean="0">
                <a:latin typeface="Times New Roman" panose="02020603050405020304" pitchFamily="18" charset="0"/>
                <a:sym typeface="Wingdings" panose="05000000000000000000" pitchFamily="2" charset="2"/>
              </a:rPr>
              <a:t> $48,000,000 and time-to-build is 2 years.</a:t>
            </a:r>
          </a:p>
          <a:p>
            <a:pPr marL="225425" indent="-225425" eaLnBrk="1" hangingPunct="1">
              <a:spcBef>
                <a:spcPct val="50000"/>
              </a:spcBef>
              <a:buFontTx/>
              <a:buChar char="•"/>
              <a:defRPr/>
            </a:pPr>
            <a:r>
              <a:rPr lang="en-US" i="0" dirty="0" smtClean="0">
                <a:latin typeface="Times New Roman" panose="02020603050405020304" pitchFamily="18" charset="0"/>
                <a:sym typeface="Wingdings" panose="05000000000000000000" pitchFamily="2" charset="2"/>
              </a:rPr>
              <a:t> Phase II (Fisher Landing):</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1600 units, At today’s rents NOI = $8,000,000/yr</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At today’s cap rate of </a:t>
            </a:r>
            <a:r>
              <a:rPr lang="en-US" sz="1800" dirty="0" smtClean="0">
                <a:latin typeface="Times New Roman" panose="02020603050405020304" pitchFamily="18" charset="0"/>
              </a:rPr>
              <a:t>y</a:t>
            </a:r>
            <a:r>
              <a:rPr lang="en-US" sz="1800" baseline="-25000" dirty="0" smtClean="0">
                <a:latin typeface="Times New Roman" panose="02020603050405020304" pitchFamily="18" charset="0"/>
              </a:rPr>
              <a:t>V</a:t>
            </a:r>
            <a:r>
              <a:rPr lang="en-US" sz="1800" dirty="0" smtClean="0">
                <a:latin typeface="Times New Roman" panose="02020603050405020304" pitchFamily="18" charset="0"/>
              </a:rPr>
              <a:t> =</a:t>
            </a:r>
            <a:r>
              <a:rPr lang="en-US" sz="1800" i="0" dirty="0" smtClean="0">
                <a:latin typeface="Times New Roman" panose="02020603050405020304" pitchFamily="18" charset="0"/>
                <a:sym typeface="Wingdings" panose="05000000000000000000" pitchFamily="2" charset="2"/>
              </a:rPr>
              <a:t> 8%, </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Current value </a:t>
            </a:r>
            <a:r>
              <a:rPr lang="en-US" sz="1800" dirty="0" smtClean="0">
                <a:latin typeface="Times New Roman" panose="02020603050405020304" pitchFamily="18" charset="0"/>
                <a:sym typeface="Wingdings" panose="05000000000000000000" pitchFamily="2" charset="2"/>
              </a:rPr>
              <a:t>V</a:t>
            </a:r>
            <a:r>
              <a:rPr lang="en-US" sz="1800" baseline="-25000" dirty="0" smtClean="0">
                <a:latin typeface="Times New Roman" panose="02020603050405020304" pitchFamily="18" charset="0"/>
                <a:sym typeface="Wingdings" panose="05000000000000000000" pitchFamily="2" charset="2"/>
              </a:rPr>
              <a:t>0</a:t>
            </a:r>
            <a:r>
              <a:rPr lang="en-US" sz="1800" dirty="0" smtClean="0">
                <a:latin typeface="Times New Roman" panose="02020603050405020304" pitchFamily="18" charset="0"/>
                <a:sym typeface="Wingdings" panose="05000000000000000000" pitchFamily="2" charset="2"/>
              </a:rPr>
              <a:t> </a:t>
            </a:r>
            <a:r>
              <a:rPr lang="en-US" sz="1800" i="0" dirty="0" smtClean="0">
                <a:latin typeface="Times New Roman" panose="02020603050405020304" pitchFamily="18" charset="0"/>
                <a:sym typeface="Wingdings" panose="05000000000000000000" pitchFamily="2" charset="2"/>
              </a:rPr>
              <a:t>= $100,000,000</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Construction cost as of today would be </a:t>
            </a:r>
            <a:r>
              <a:rPr lang="en-US" sz="1800" dirty="0" smtClean="0">
                <a:latin typeface="Times New Roman" panose="02020603050405020304" pitchFamily="18" charset="0"/>
                <a:sym typeface="Wingdings" panose="05000000000000000000" pitchFamily="2" charset="2"/>
              </a:rPr>
              <a:t>K</a:t>
            </a:r>
            <a:r>
              <a:rPr lang="en-US" sz="1800" baseline="-25000" dirty="0" smtClean="0">
                <a:latin typeface="Times New Roman" panose="02020603050405020304" pitchFamily="18" charset="0"/>
                <a:sym typeface="Wingdings" panose="05000000000000000000" pitchFamily="2" charset="2"/>
              </a:rPr>
              <a:t>0 </a:t>
            </a:r>
            <a:r>
              <a:rPr lang="en-US" sz="1800" dirty="0" smtClean="0">
                <a:latin typeface="Times New Roman" panose="02020603050405020304" pitchFamily="18" charset="0"/>
                <a:sym typeface="Wingdings" panose="05000000000000000000" pitchFamily="2" charset="2"/>
              </a:rPr>
              <a:t>=</a:t>
            </a:r>
            <a:r>
              <a:rPr lang="en-US" sz="1800" i="0" dirty="0" smtClean="0">
                <a:latin typeface="Times New Roman" panose="02020603050405020304" pitchFamily="18" charset="0"/>
                <a:sym typeface="Wingdings" panose="05000000000000000000" pitchFamily="2" charset="2"/>
              </a:rPr>
              <a:t> $80,000,000 and time-to-build is 2 years.</a:t>
            </a:r>
          </a:p>
          <a:p>
            <a:pPr marL="225425" indent="-225425" eaLnBrk="1" hangingPunct="1">
              <a:spcBef>
                <a:spcPct val="50000"/>
              </a:spcBef>
              <a:buFontTx/>
              <a:buChar char="•"/>
              <a:defRPr/>
            </a:pPr>
            <a:r>
              <a:rPr lang="en-US" i="0" dirty="0" smtClean="0">
                <a:latin typeface="Times New Roman" panose="02020603050405020304" pitchFamily="18" charset="0"/>
                <a:sym typeface="Wingdings" panose="05000000000000000000" pitchFamily="2" charset="2"/>
              </a:rPr>
              <a:t> In both cases (as also with Rentleg Gardens):</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Market OCC for stabilized apartments (plus small lease-up risk premium) = 9%/yr, a 5% risk premium over </a:t>
            </a:r>
            <a:r>
              <a:rPr lang="en-US" sz="1800" dirty="0" smtClean="0">
                <a:latin typeface="Times New Roman" panose="02020603050405020304" pitchFamily="18" charset="0"/>
                <a:sym typeface="Wingdings" panose="05000000000000000000" pitchFamily="2" charset="2"/>
              </a:rPr>
              <a:t>r</a:t>
            </a:r>
            <a:r>
              <a:rPr lang="en-US" sz="1800" baseline="-25000" dirty="0" smtClean="0">
                <a:latin typeface="Times New Roman" panose="02020603050405020304" pitchFamily="18" charset="0"/>
                <a:sym typeface="Wingdings" panose="05000000000000000000" pitchFamily="2" charset="2"/>
              </a:rPr>
              <a:t>f</a:t>
            </a:r>
            <a:r>
              <a:rPr lang="en-US" sz="1800" dirty="0" smtClean="0">
                <a:latin typeface="Times New Roman" panose="02020603050405020304" pitchFamily="18" charset="0"/>
                <a:sym typeface="Wingdings" panose="05000000000000000000" pitchFamily="2" charset="2"/>
              </a:rPr>
              <a:t> </a:t>
            </a:r>
            <a:r>
              <a:rPr lang="en-US" sz="1800" i="0" dirty="0" smtClean="0">
                <a:latin typeface="Times New Roman" panose="02020603050405020304" pitchFamily="18" charset="0"/>
                <a:sym typeface="Wingdings" panose="05000000000000000000" pitchFamily="2" charset="2"/>
              </a:rPr>
              <a:t>= 4%.</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Growth in construction costs </a:t>
            </a:r>
            <a:r>
              <a:rPr lang="en-US" sz="1800" dirty="0" smtClean="0">
                <a:latin typeface="Times New Roman" panose="02020603050405020304" pitchFamily="18" charset="0"/>
                <a:sym typeface="Wingdings" panose="05000000000000000000" pitchFamily="2" charset="2"/>
              </a:rPr>
              <a:t>g</a:t>
            </a:r>
            <a:r>
              <a:rPr lang="en-US" sz="1800" baseline="-25000" dirty="0" smtClean="0">
                <a:latin typeface="Times New Roman" panose="02020603050405020304" pitchFamily="18" charset="0"/>
                <a:sym typeface="Wingdings" panose="05000000000000000000" pitchFamily="2" charset="2"/>
              </a:rPr>
              <a:t>K</a:t>
            </a:r>
            <a:r>
              <a:rPr lang="en-US" sz="1800" i="0" dirty="0" smtClean="0">
                <a:latin typeface="Times New Roman" panose="02020603050405020304" pitchFamily="18" charset="0"/>
                <a:sym typeface="Wingdings" panose="05000000000000000000" pitchFamily="2" charset="2"/>
              </a:rPr>
              <a:t> = infla/yr = 2%/yr (riskless).</a:t>
            </a:r>
          </a:p>
          <a:p>
            <a:pPr marL="687388" lvl="2" eaLnBrk="1" hangingPunct="1">
              <a:spcBef>
                <a:spcPct val="10000"/>
              </a:spcBef>
              <a:buFontTx/>
              <a:buChar char="•"/>
              <a:defRPr/>
            </a:pPr>
            <a:r>
              <a:rPr lang="en-US" sz="1800" i="0" dirty="0" smtClean="0">
                <a:latin typeface="Times New Roman" panose="02020603050405020304" pitchFamily="18" charset="0"/>
                <a:sym typeface="Wingdings" panose="05000000000000000000" pitchFamily="2" charset="2"/>
              </a:rPr>
              <a:t>Volatility of built property = 15%/yr.</a:t>
            </a:r>
          </a:p>
        </p:txBody>
      </p:sp>
      <p:sp>
        <p:nvSpPr>
          <p:cNvPr id="250883"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t>Roth Harbor</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475B9244-8864-43CB-BE9D-5857CDF7A8A5}" type="slidenum">
              <a:rPr lang="en-US" smtClean="0"/>
              <a:pPr/>
              <a:t>57</a:t>
            </a:fld>
            <a:endParaRPr lang="en-US" dirty="0"/>
          </a:p>
        </p:txBody>
      </p:sp>
      <p:sp>
        <p:nvSpPr>
          <p:cNvPr id="252930"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52931" name="Text Box 3"/>
          <p:cNvSpPr txBox="1">
            <a:spLocks noChangeArrowheads="1"/>
          </p:cNvSpPr>
          <p:nvPr/>
        </p:nvSpPr>
        <p:spPr bwMode="auto">
          <a:xfrm>
            <a:off x="685800" y="609600"/>
            <a:ext cx="7848600" cy="5913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latin typeface="Times New Roman" panose="02020603050405020304" pitchFamily="18" charset="0"/>
              </a:rPr>
              <a:t>Important questions:</a:t>
            </a:r>
          </a:p>
          <a:p>
            <a:pPr marL="225425" indent="-225425" eaLnBrk="1" hangingPunct="1">
              <a:spcBef>
                <a:spcPct val="50000"/>
              </a:spcBef>
              <a:buFontTx/>
              <a:buChar char="•"/>
              <a:defRPr/>
            </a:pPr>
            <a:r>
              <a:rPr lang="en-US" i="0" dirty="0" smtClean="0">
                <a:latin typeface="Times New Roman" panose="02020603050405020304" pitchFamily="18" charset="0"/>
              </a:rPr>
              <a:t>What is the current value of the Roth Harbor site based on its current as-of-right development option as typified by the Rentleg Gardens project? . . .   </a:t>
            </a:r>
            <a:r>
              <a:rPr lang="en-US" i="0" dirty="0" smtClean="0">
                <a:latin typeface="Times New Roman" panose="02020603050405020304" pitchFamily="18" charset="0"/>
              </a:rPr>
              <a:t>This question is important because:</a:t>
            </a:r>
          </a:p>
          <a:p>
            <a:pPr marL="687388" lvl="2" eaLnBrk="1" hangingPunct="1">
              <a:spcBef>
                <a:spcPct val="30000"/>
              </a:spcBef>
              <a:buFontTx/>
              <a:buChar char="•"/>
              <a:defRPr/>
            </a:pPr>
            <a:r>
              <a:rPr lang="en-US" sz="1800" i="0" dirty="0" smtClean="0">
                <a:latin typeface="Times New Roman" panose="02020603050405020304" pitchFamily="18" charset="0"/>
              </a:rPr>
              <a:t>This value suggests how much the city might have to pay the current landowner to take over the site if they don’t want to work together to create the RHP Project or if the city feels the project should be put out to an open bid.</a:t>
            </a:r>
          </a:p>
          <a:p>
            <a:pPr marL="687388" lvl="2" eaLnBrk="1" hangingPunct="1">
              <a:spcBef>
                <a:spcPct val="30000"/>
              </a:spcBef>
              <a:buFontTx/>
              <a:buChar char="•"/>
              <a:defRPr/>
            </a:pPr>
            <a:r>
              <a:rPr lang="en-US" sz="1800" i="0" dirty="0" smtClean="0">
                <a:latin typeface="Times New Roman" panose="02020603050405020304" pitchFamily="18" charset="0"/>
              </a:rPr>
              <a:t>This is the opportunity cost for the RHP Project, necessary to compute the NPV of the project.</a:t>
            </a:r>
          </a:p>
          <a:p>
            <a:pPr marL="687388" lvl="2" eaLnBrk="1" hangingPunct="1">
              <a:spcBef>
                <a:spcPct val="30000"/>
              </a:spcBef>
              <a:buFontTx/>
              <a:buChar char="•"/>
              <a:defRPr/>
            </a:pPr>
            <a:r>
              <a:rPr lang="en-US" sz="1800" i="0" dirty="0" smtClean="0">
                <a:latin typeface="Times New Roman" panose="02020603050405020304" pitchFamily="18" charset="0"/>
              </a:rPr>
              <a:t>Future values of this as-of-right asset represent the “abandonment value” of the RHP Project (if the developer decides not to pursue the project).</a:t>
            </a:r>
          </a:p>
          <a:p>
            <a:pPr marL="687388" lvl="2" eaLnBrk="1" hangingPunct="1">
              <a:spcBef>
                <a:spcPct val="30000"/>
              </a:spcBef>
              <a:buFontTx/>
              <a:buChar char="•"/>
              <a:defRPr/>
            </a:pPr>
            <a:r>
              <a:rPr lang="en-US" sz="1800" i="0" dirty="0" smtClean="0">
                <a:latin typeface="Times New Roman" panose="02020603050405020304" pitchFamily="18" charset="0"/>
              </a:rPr>
              <a:t>If the as-of-right project currently equals or exceeds its Samuelson-McKean </a:t>
            </a:r>
            <a:r>
              <a:rPr lang="en-US" sz="1800" dirty="0" smtClean="0">
                <a:latin typeface="Times New Roman" panose="02020603050405020304" pitchFamily="18" charset="0"/>
              </a:rPr>
              <a:t>“hurdle value”</a:t>
            </a:r>
            <a:r>
              <a:rPr lang="en-US" sz="1800" i="0" dirty="0" smtClean="0">
                <a:latin typeface="Times New Roman" panose="02020603050405020304" pitchFamily="18" charset="0"/>
              </a:rPr>
              <a:t> (</a:t>
            </a:r>
            <a:r>
              <a:rPr lang="en-US" sz="1800" dirty="0" smtClean="0">
                <a:latin typeface="Times New Roman" panose="02020603050405020304" pitchFamily="18" charset="0"/>
              </a:rPr>
              <a:t>V*</a:t>
            </a:r>
            <a:r>
              <a:rPr lang="en-US" sz="1800" i="0" dirty="0" smtClean="0">
                <a:latin typeface="Times New Roman" panose="02020603050405020304" pitchFamily="18" charset="0"/>
              </a:rPr>
              <a:t>), this suggests </a:t>
            </a:r>
            <a:r>
              <a:rPr lang="en-US" sz="1800" u="sng" dirty="0" smtClean="0">
                <a:latin typeface="Times New Roman" panose="02020603050405020304" pitchFamily="18" charset="0"/>
              </a:rPr>
              <a:t>urgency</a:t>
            </a:r>
            <a:r>
              <a:rPr lang="en-US" sz="1800" i="0" dirty="0" smtClean="0">
                <a:latin typeface="Times New Roman" panose="02020603050405020304" pitchFamily="18" charset="0"/>
              </a:rPr>
              <a:t> in getting the alternative RHP Project to </a:t>
            </a:r>
            <a:r>
              <a:rPr lang="en-US" sz="1800" i="0" dirty="0" smtClean="0">
                <a:latin typeface="Times New Roman" panose="02020603050405020304" pitchFamily="18" charset="0"/>
              </a:rPr>
              <a:t>supersede </a:t>
            </a:r>
            <a:r>
              <a:rPr lang="en-US" sz="1800" i="0" dirty="0" smtClean="0">
                <a:latin typeface="Times New Roman" panose="02020603050405020304" pitchFamily="18" charset="0"/>
              </a:rPr>
              <a:t>Rentleg Gardens, as the landowner should optimally immediately proceed with the as-of-right development in the absence of the special zoning exemption.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1CF8F5EB-3105-4567-8B5E-537B95AEF04A}" type="slidenum">
              <a:rPr lang="en-US" smtClean="0"/>
              <a:pPr/>
              <a:t>58</a:t>
            </a:fld>
            <a:endParaRPr lang="en-US" dirty="0"/>
          </a:p>
        </p:txBody>
      </p:sp>
      <p:sp>
        <p:nvSpPr>
          <p:cNvPr id="253954"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53955" name="Text Box 3"/>
          <p:cNvSpPr txBox="1">
            <a:spLocks noChangeArrowheads="1"/>
          </p:cNvSpPr>
          <p:nvPr/>
        </p:nvSpPr>
        <p:spPr bwMode="auto">
          <a:xfrm>
            <a:off x="685800" y="685800"/>
            <a:ext cx="7848600" cy="572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latin typeface="Times New Roman" panose="02020603050405020304" pitchFamily="18" charset="0"/>
              </a:rPr>
              <a:t>Important questions </a:t>
            </a:r>
            <a:r>
              <a:rPr lang="en-US" dirty="0" smtClean="0">
                <a:latin typeface="Times New Roman" panose="02020603050405020304" pitchFamily="18" charset="0"/>
              </a:rPr>
              <a:t>(cont.)</a:t>
            </a:r>
            <a:r>
              <a:rPr lang="en-US" i="0" dirty="0" smtClean="0">
                <a:latin typeface="Times New Roman" panose="02020603050405020304" pitchFamily="18" charset="0"/>
              </a:rPr>
              <a:t>:</a:t>
            </a:r>
          </a:p>
          <a:p>
            <a:pPr marL="225425" indent="-225425" eaLnBrk="1" hangingPunct="1">
              <a:spcBef>
                <a:spcPct val="50000"/>
              </a:spcBef>
              <a:buFontTx/>
              <a:buChar char="•"/>
              <a:defRPr/>
            </a:pPr>
            <a:r>
              <a:rPr lang="en-US" i="0" dirty="0" smtClean="0">
                <a:latin typeface="Times New Roman" panose="02020603050405020304" pitchFamily="18" charset="0"/>
              </a:rPr>
              <a:t>What is the value of the proposed special zoning exemption for the 2-phase RHP Project?  </a:t>
            </a:r>
            <a:r>
              <a:rPr lang="en-US" i="0" dirty="0" smtClean="0">
                <a:latin typeface="Times New Roman" panose="02020603050405020304" pitchFamily="18" charset="0"/>
              </a:rPr>
              <a:t>This question is important because:</a:t>
            </a:r>
          </a:p>
          <a:p>
            <a:pPr marL="687388" lvl="2" eaLnBrk="1" hangingPunct="1">
              <a:spcBef>
                <a:spcPct val="30000"/>
              </a:spcBef>
              <a:buFontTx/>
              <a:buChar char="•"/>
              <a:defRPr/>
            </a:pPr>
            <a:r>
              <a:rPr lang="en-US" sz="1800" i="0" dirty="0" smtClean="0">
                <a:latin typeface="Times New Roman" panose="02020603050405020304" pitchFamily="18" charset="0"/>
              </a:rPr>
              <a:t>It suggests how much someone (either the current landowner, or another entity via an open bid process if the city takes over the site) could profitably bid (to make their NPV = 0) for the RHP Project (e.g., how much the city could sell the site for with the special zoning exemption if the city takes the land).</a:t>
            </a:r>
          </a:p>
          <a:p>
            <a:pPr marL="687388" lvl="2" eaLnBrk="1" hangingPunct="1">
              <a:spcBef>
                <a:spcPct val="30000"/>
              </a:spcBef>
              <a:buFontTx/>
              <a:buChar char="•"/>
              <a:defRPr/>
            </a:pPr>
            <a:r>
              <a:rPr lang="en-US" sz="1800" i="0" dirty="0" smtClean="0">
                <a:latin typeface="Times New Roman" panose="02020603050405020304" pitchFamily="18" charset="0"/>
              </a:rPr>
              <a:t>It allows computation of the additional value created by the special zoning for the RHP Project, necessary to compute the NPV of the project.</a:t>
            </a:r>
          </a:p>
          <a:p>
            <a:pPr marL="225425" indent="-225425" eaLnBrk="1" hangingPunct="1">
              <a:spcBef>
                <a:spcPct val="50000"/>
              </a:spcBef>
              <a:buFontTx/>
              <a:buChar char="•"/>
              <a:defRPr/>
            </a:pPr>
            <a:r>
              <a:rPr lang="en-US" i="0" dirty="0" smtClean="0">
                <a:latin typeface="Times New Roman" panose="02020603050405020304" pitchFamily="18" charset="0"/>
              </a:rPr>
              <a:t>Do the economics of the RHP project make it realistic for immediate start of Phase I construction? </a:t>
            </a:r>
            <a:r>
              <a:rPr lang="en-US" i="0" dirty="0" smtClean="0">
                <a:latin typeface="Times New Roman" panose="02020603050405020304" pitchFamily="18" charset="0"/>
              </a:rPr>
              <a:t>That is, will an immediate construction start be sufficiently profitable (optimal) so that a private sector developer would not delay starting the project? . . . This question is important because:</a:t>
            </a:r>
          </a:p>
          <a:p>
            <a:pPr marL="687388" lvl="2" eaLnBrk="1" hangingPunct="1">
              <a:spcBef>
                <a:spcPct val="30000"/>
              </a:spcBef>
              <a:buFontTx/>
              <a:buChar char="•"/>
              <a:defRPr/>
            </a:pPr>
            <a:r>
              <a:rPr lang="en-US" sz="1800" i="0" dirty="0" smtClean="0">
                <a:latin typeface="Times New Roman" panose="02020603050405020304" pitchFamily="18" charset="0"/>
              </a:rPr>
              <a:t>The city for political reasons wants the site developed soon.</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4CDC745B-5142-4AA2-84C4-A43753E4EB98}" type="slidenum">
              <a:rPr lang="en-US" smtClean="0"/>
              <a:pPr/>
              <a:t>59</a:t>
            </a:fld>
            <a:endParaRPr lang="en-US" dirty="0"/>
          </a:p>
        </p:txBody>
      </p:sp>
      <p:sp>
        <p:nvSpPr>
          <p:cNvPr id="256002"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56003" name="Text Box 3"/>
          <p:cNvSpPr txBox="1">
            <a:spLocks noChangeArrowheads="1"/>
          </p:cNvSpPr>
          <p:nvPr/>
        </p:nvSpPr>
        <p:spPr bwMode="auto">
          <a:xfrm>
            <a:off x="685800" y="685800"/>
            <a:ext cx="7848600" cy="1616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Step 1: Compute the as-of-right land value.</a:t>
            </a:r>
          </a:p>
          <a:p>
            <a:pPr eaLnBrk="1" hangingPunct="1">
              <a:spcBef>
                <a:spcPct val="50000"/>
              </a:spcBef>
              <a:buFontTx/>
              <a:buChar char="•"/>
              <a:defRPr/>
            </a:pPr>
            <a:r>
              <a:rPr lang="en-US" i="0" dirty="0" smtClean="0">
                <a:effectLst>
                  <a:outerShdw blurRad="38100" dist="38100" dir="2700000" algn="tl">
                    <a:srgbClr val="FFFFFF"/>
                  </a:outerShdw>
                </a:effectLst>
                <a:latin typeface="Times New Roman" panose="02020603050405020304" pitchFamily="18" charset="0"/>
              </a:rPr>
              <a:t>Clearly a job for the Samuelson-McKean Formula;</a:t>
            </a:r>
          </a:p>
          <a:p>
            <a:pPr eaLnBrk="1" hangingPunct="1">
              <a:spcBef>
                <a:spcPct val="25000"/>
              </a:spcBef>
              <a:buFontTx/>
              <a:buChar char="•"/>
              <a:defRPr/>
            </a:pPr>
            <a:r>
              <a:rPr lang="en-US" i="0" dirty="0" smtClean="0">
                <a:effectLst>
                  <a:outerShdw blurRad="38100" dist="38100" dir="2700000" algn="tl">
                    <a:srgbClr val="FFFFFF"/>
                  </a:outerShdw>
                </a:effectLst>
                <a:latin typeface="Times New Roman" panose="02020603050405020304" pitchFamily="18" charset="0"/>
              </a:rPr>
              <a:t>Based on the Rentleg Gardens Project as the underlying asset;</a:t>
            </a:r>
          </a:p>
          <a:p>
            <a:pPr eaLnBrk="1" hangingPunct="1">
              <a:spcBef>
                <a:spcPct val="25000"/>
              </a:spcBef>
              <a:buFontTx/>
              <a:buChar char="•"/>
              <a:defRPr/>
            </a:pPr>
            <a:r>
              <a:rPr lang="en-US" i="0" dirty="0" smtClean="0">
                <a:effectLst>
                  <a:outerShdw blurRad="38100" dist="38100" dir="2700000" algn="tl">
                    <a:srgbClr val="FFFFFF"/>
                  </a:outerShdw>
                </a:effectLst>
                <a:latin typeface="Times New Roman" panose="02020603050405020304" pitchFamily="18" charset="0"/>
              </a:rPr>
              <a:t>With 1-yr time-to-build . . .</a:t>
            </a:r>
          </a:p>
        </p:txBody>
      </p:sp>
      <p:sp>
        <p:nvSpPr>
          <p:cNvPr id="256004" name="Text Box 4"/>
          <p:cNvSpPr txBox="1">
            <a:spLocks noChangeArrowheads="1"/>
          </p:cNvSpPr>
          <p:nvPr/>
        </p:nvSpPr>
        <p:spPr bwMode="auto">
          <a:xfrm>
            <a:off x="762000" y="2514600"/>
            <a:ext cx="7696200" cy="2743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dirty="0">
                <a:effectLst>
                  <a:outerShdw blurRad="38100" dist="38100" dir="2700000" algn="tl">
                    <a:srgbClr val="FFFFFF"/>
                  </a:outerShdw>
                </a:effectLst>
              </a:rPr>
              <a:t>y</a:t>
            </a:r>
            <a:r>
              <a:rPr lang="en-US" baseline="-25000" dirty="0">
                <a:effectLst>
                  <a:outerShdw blurRad="38100" dist="38100" dir="2700000" algn="tl">
                    <a:srgbClr val="FFFFFF"/>
                  </a:outerShdw>
                </a:effectLst>
              </a:rPr>
              <a:t>V</a:t>
            </a:r>
            <a:r>
              <a:rPr lang="en-US" i="0" dirty="0">
                <a:effectLst>
                  <a:outerShdw blurRad="38100" dist="38100" dir="2700000" algn="tl">
                    <a:srgbClr val="FFFFFF"/>
                  </a:outerShdw>
                </a:effectLst>
              </a:rPr>
              <a:t> = 8%, </a:t>
            </a:r>
            <a:r>
              <a:rPr lang="en-US" dirty="0">
                <a:effectLst>
                  <a:outerShdw blurRad="38100" dist="38100" dir="2700000" algn="tl">
                    <a:srgbClr val="FFFFFF"/>
                  </a:outerShdw>
                </a:effectLst>
              </a:rPr>
              <a:t>y</a:t>
            </a:r>
            <a:r>
              <a:rPr lang="en-US" baseline="-25000" dirty="0">
                <a:effectLst>
                  <a:outerShdw blurRad="38100" dist="38100" dir="2700000" algn="tl">
                    <a:srgbClr val="FFFFFF"/>
                  </a:outerShdw>
                </a:effectLst>
              </a:rPr>
              <a:t>K</a:t>
            </a:r>
            <a:r>
              <a:rPr lang="en-US" i="0" dirty="0">
                <a:effectLst>
                  <a:outerShdw blurRad="38100" dist="38100" dir="2700000" algn="tl">
                    <a:srgbClr val="FFFFFF"/>
                  </a:outerShdw>
                </a:effectLst>
              </a:rPr>
              <a:t> = </a:t>
            </a:r>
            <a:r>
              <a:rPr lang="en-US" dirty="0">
                <a:effectLst>
                  <a:outerShdw blurRad="38100" dist="38100" dir="2700000" algn="tl">
                    <a:srgbClr val="FFFFFF"/>
                  </a:outerShdw>
                </a:effectLst>
              </a:rPr>
              <a:t>(1+r</a:t>
            </a:r>
            <a:r>
              <a:rPr lang="en-US" baseline="-25000" dirty="0">
                <a:effectLst>
                  <a:outerShdw blurRad="38100" dist="38100" dir="2700000" algn="tl">
                    <a:srgbClr val="FFFFFF"/>
                  </a:outerShdw>
                </a:effectLst>
              </a:rPr>
              <a:t>f</a:t>
            </a:r>
            <a:r>
              <a:rPr lang="en-US" dirty="0">
                <a:effectLst>
                  <a:outerShdw blurRad="38100" dist="38100" dir="2700000" algn="tl">
                    <a:srgbClr val="FFFFFF"/>
                  </a:outerShdw>
                </a:effectLst>
              </a:rPr>
              <a:t> )/(1+g</a:t>
            </a:r>
            <a:r>
              <a:rPr lang="en-US" baseline="-25000" dirty="0">
                <a:effectLst>
                  <a:outerShdw blurRad="38100" dist="38100" dir="2700000" algn="tl">
                    <a:srgbClr val="FFFFFF"/>
                  </a:outerShdw>
                </a:effectLst>
              </a:rPr>
              <a:t>K</a:t>
            </a:r>
            <a:r>
              <a:rPr lang="en-US" dirty="0">
                <a:effectLst>
                  <a:outerShdw blurRad="38100" dist="38100" dir="2700000" algn="tl">
                    <a:srgbClr val="FFFFFF"/>
                  </a:outerShdw>
                </a:effectLst>
              </a:rPr>
              <a:t>)-1 </a:t>
            </a:r>
            <a:r>
              <a:rPr lang="en-US" i="0" dirty="0">
                <a:effectLst>
                  <a:outerShdw blurRad="38100" dist="38100" dir="2700000" algn="tl">
                    <a:srgbClr val="FFFFFF"/>
                  </a:outerShdw>
                </a:effectLst>
              </a:rPr>
              <a:t>= 1.96%, </a:t>
            </a:r>
            <a:r>
              <a:rPr lang="el-GR" dirty="0">
                <a:effectLst>
                  <a:outerShdw blurRad="38100" dist="38100" dir="2700000" algn="tl">
                    <a:srgbClr val="FFFFFF"/>
                  </a:outerShdw>
                </a:effectLst>
                <a:cs typeface="Times New Roman" panose="02020603050405020304" pitchFamily="18" charset="0"/>
              </a:rPr>
              <a:t>σ</a:t>
            </a:r>
            <a:r>
              <a:rPr lang="en-US" i="0" dirty="0">
                <a:effectLst>
                  <a:outerShdw blurRad="38100" dist="38100" dir="2700000" algn="tl">
                    <a:srgbClr val="FFFFFF"/>
                  </a:outerShdw>
                </a:effectLst>
              </a:rPr>
              <a:t> = 15%, </a:t>
            </a:r>
            <a:r>
              <a:rPr lang="en-US" dirty="0">
                <a:effectLst>
                  <a:outerShdw blurRad="38100" dist="38100" dir="2700000" algn="tl">
                    <a:srgbClr val="FFFFFF"/>
                  </a:outerShdw>
                </a:effectLst>
              </a:rPr>
              <a:t>K</a:t>
            </a:r>
            <a:r>
              <a:rPr lang="en-US" baseline="-25000" dirty="0">
                <a:effectLst>
                  <a:outerShdw blurRad="38100" dist="38100" dir="2700000" algn="tl">
                    <a:srgbClr val="FFFFFF"/>
                  </a:outerShdw>
                </a:effectLst>
              </a:rPr>
              <a:t>0</a:t>
            </a:r>
            <a:r>
              <a:rPr lang="en-US" dirty="0">
                <a:effectLst>
                  <a:outerShdw blurRad="38100" dist="38100" dir="2700000" algn="tl">
                    <a:srgbClr val="FFFFFF"/>
                  </a:outerShdw>
                </a:effectLst>
              </a:rPr>
              <a:t> = $32, V</a:t>
            </a:r>
            <a:r>
              <a:rPr lang="en-US" baseline="-25000" dirty="0">
                <a:effectLst>
                  <a:outerShdw blurRad="38100" dist="38100" dir="2700000" algn="tl">
                    <a:srgbClr val="FFFFFF"/>
                  </a:outerShdw>
                </a:effectLst>
              </a:rPr>
              <a:t>0</a:t>
            </a:r>
            <a:r>
              <a:rPr lang="en-US" dirty="0">
                <a:effectLst>
                  <a:outerShdw blurRad="38100" dist="38100" dir="2700000" algn="tl">
                    <a:srgbClr val="FFFFFF"/>
                  </a:outerShdw>
                </a:effectLst>
              </a:rPr>
              <a:t> = $40,</a:t>
            </a:r>
          </a:p>
          <a:p>
            <a:pPr eaLnBrk="1" hangingPunct="1">
              <a:spcBef>
                <a:spcPct val="70000"/>
              </a:spcBef>
              <a:defRPr/>
            </a:pPr>
            <a:r>
              <a:rPr lang="en-US" dirty="0">
                <a:effectLst>
                  <a:outerShdw blurRad="38100" dist="38100" dir="2700000" algn="tl">
                    <a:srgbClr val="FFFFFF"/>
                  </a:outerShdw>
                </a:effectLst>
                <a:sym typeface="Wingdings" panose="05000000000000000000" pitchFamily="2" charset="2"/>
              </a:rPr>
              <a:t>  </a:t>
            </a:r>
            <a:r>
              <a:rPr lang="en-US" dirty="0">
                <a:effectLst>
                  <a:outerShdw blurRad="38100" dist="38100" dir="2700000" algn="tl">
                    <a:srgbClr val="FFFFFF"/>
                  </a:outerShdw>
                </a:effectLst>
                <a:sym typeface="Symbol" panose="05050102010706020507" pitchFamily="18" charset="2"/>
              </a:rPr>
              <a:t></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{y</a:t>
            </a:r>
            <a:r>
              <a:rPr lang="en-US" baseline="-25000" dirty="0">
                <a:effectLst>
                  <a:outerShdw blurRad="38100" dist="38100" dir="2700000" algn="tl">
                    <a:srgbClr val="FFFFFF"/>
                  </a:outerShdw>
                </a:effectLst>
              </a:rPr>
              <a:t>V</a:t>
            </a:r>
            <a:r>
              <a:rPr lang="en-US" dirty="0">
                <a:effectLst>
                  <a:outerShdw blurRad="38100" dist="38100" dir="2700000" algn="tl">
                    <a:srgbClr val="FFFFFF"/>
                  </a:outerShdw>
                </a:effectLst>
              </a:rPr>
              <a:t> – y</a:t>
            </a:r>
            <a:r>
              <a:rPr lang="en-US" baseline="-25000" dirty="0">
                <a:effectLst>
                  <a:outerShdw blurRad="38100" dist="38100" dir="2700000" algn="tl">
                    <a:srgbClr val="FFFFFF"/>
                  </a:outerShdw>
                </a:effectLst>
              </a:rPr>
              <a:t>K </a:t>
            </a:r>
            <a:r>
              <a:rPr lang="en-US" dirty="0">
                <a:effectLst>
                  <a:outerShdw blurRad="38100" dist="38100" dir="2700000" algn="tl">
                    <a:srgbClr val="FFFFFF"/>
                  </a:outerShdw>
                </a:effectLst>
              </a:rPr>
              <a:t>+ </a:t>
            </a:r>
            <a:r>
              <a:rPr lang="el-GR" dirty="0">
                <a:effectLst>
                  <a:outerShdw blurRad="38100" dist="38100" dir="2700000" algn="tl">
                    <a:srgbClr val="FFFFFF"/>
                  </a:outerShdw>
                </a:effectLst>
                <a:cs typeface="Times New Roman" panose="02020603050405020304" pitchFamily="18" charset="0"/>
              </a:rPr>
              <a:t>σ</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/2 + [(y</a:t>
            </a:r>
            <a:r>
              <a:rPr lang="en-US" baseline="-25000" dirty="0">
                <a:effectLst>
                  <a:outerShdw blurRad="38100" dist="38100" dir="2700000" algn="tl">
                    <a:srgbClr val="FFFFFF"/>
                  </a:outerShdw>
                </a:effectLst>
              </a:rPr>
              <a:t>K </a:t>
            </a:r>
            <a:r>
              <a:rPr lang="en-US" dirty="0">
                <a:effectLst>
                  <a:outerShdw blurRad="38100" dist="38100" dir="2700000" algn="tl">
                    <a:srgbClr val="FFFFFF"/>
                  </a:outerShdw>
                </a:effectLst>
              </a:rPr>
              <a:t>– y</a:t>
            </a:r>
            <a:r>
              <a:rPr lang="en-US" baseline="-25000" dirty="0">
                <a:effectLst>
                  <a:outerShdw blurRad="38100" dist="38100" dir="2700000" algn="tl">
                    <a:srgbClr val="FFFFFF"/>
                  </a:outerShdw>
                </a:effectLst>
              </a:rPr>
              <a:t>V</a:t>
            </a:r>
            <a:r>
              <a:rPr lang="en-US" dirty="0">
                <a:effectLst>
                  <a:outerShdw blurRad="38100" dist="38100" dir="2700000" algn="tl">
                    <a:srgbClr val="FFFFFF"/>
                  </a:outerShdw>
                </a:effectLst>
              </a:rPr>
              <a:t> – </a:t>
            </a:r>
            <a:r>
              <a:rPr lang="el-GR" dirty="0">
                <a:effectLst>
                  <a:outerShdw blurRad="38100" dist="38100" dir="2700000" algn="tl">
                    <a:srgbClr val="FFFFFF"/>
                  </a:outerShdw>
                </a:effectLst>
                <a:cs typeface="Times New Roman" panose="02020603050405020304" pitchFamily="18" charset="0"/>
              </a:rPr>
              <a:t>σ</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/2)</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 + 2y</a:t>
            </a:r>
            <a:r>
              <a:rPr lang="en-US" baseline="-25000" dirty="0">
                <a:effectLst>
                  <a:outerShdw blurRad="38100" dist="38100" dir="2700000" algn="tl">
                    <a:srgbClr val="FFFFFF"/>
                  </a:outerShdw>
                </a:effectLst>
              </a:rPr>
              <a:t>K</a:t>
            </a:r>
            <a:r>
              <a:rPr lang="el-GR" dirty="0">
                <a:effectLst>
                  <a:outerShdw blurRad="38100" dist="38100" dir="2700000" algn="tl">
                    <a:srgbClr val="FFFFFF"/>
                  </a:outerShdw>
                </a:effectLst>
                <a:cs typeface="Times New Roman" panose="02020603050405020304" pitchFamily="18" charset="0"/>
              </a:rPr>
              <a:t>σ</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a:t>
            </a:r>
            <a:r>
              <a:rPr lang="en-US" baseline="30000" dirty="0">
                <a:effectLst>
                  <a:outerShdw blurRad="38100" dist="38100" dir="2700000" algn="tl">
                    <a:srgbClr val="FFFFFF"/>
                  </a:outerShdw>
                </a:effectLst>
              </a:rPr>
              <a:t>1/2</a:t>
            </a:r>
            <a:r>
              <a:rPr lang="en-US" dirty="0">
                <a:effectLst>
                  <a:outerShdw blurRad="38100" dist="38100" dir="2700000" algn="tl">
                    <a:srgbClr val="FFFFFF"/>
                  </a:outerShdw>
                </a:effectLst>
              </a:rPr>
              <a:t>} / </a:t>
            </a:r>
            <a:r>
              <a:rPr lang="el-GR" dirty="0">
                <a:effectLst>
                  <a:outerShdw blurRad="38100" dist="38100" dir="2700000" algn="tl">
                    <a:srgbClr val="FFFFFF"/>
                  </a:outerShdw>
                </a:effectLst>
                <a:cs typeface="Times New Roman" panose="02020603050405020304" pitchFamily="18" charset="0"/>
              </a:rPr>
              <a:t>σ</a:t>
            </a:r>
            <a:r>
              <a:rPr lang="en-US" baseline="30000" dirty="0">
                <a:effectLst>
                  <a:outerShdw blurRad="38100" dist="38100" dir="2700000" algn="tl">
                    <a:srgbClr val="FFFFFF"/>
                  </a:outerShdw>
                </a:effectLst>
              </a:rPr>
              <a:t>2</a:t>
            </a:r>
          </a:p>
          <a:p>
            <a:pPr eaLnBrk="1" hangingPunct="1">
              <a:spcBef>
                <a:spcPct val="50000"/>
              </a:spcBef>
              <a:defRPr/>
            </a:pPr>
            <a:r>
              <a:rPr lang="en-US" dirty="0">
                <a:effectLst>
                  <a:outerShdw blurRad="38100" dist="38100" dir="2700000" algn="tl">
                    <a:srgbClr val="FFFFFF"/>
                  </a:outerShdw>
                </a:effectLst>
              </a:rPr>
              <a:t>           = {.08-.0196+.15</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/2+[(.0196-.08- .15</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/2)</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+2(.0196).15</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a:t>
            </a:r>
            <a:r>
              <a:rPr lang="en-US" baseline="30000" dirty="0">
                <a:effectLst>
                  <a:outerShdw blurRad="38100" dist="38100" dir="2700000" algn="tl">
                    <a:srgbClr val="FFFFFF"/>
                  </a:outerShdw>
                </a:effectLst>
              </a:rPr>
              <a:t>1/2</a:t>
            </a:r>
            <a:r>
              <a:rPr lang="en-US" dirty="0">
                <a:effectLst>
                  <a:outerShdw blurRad="38100" dist="38100" dir="2700000" algn="tl">
                    <a:srgbClr val="FFFFFF"/>
                  </a:outerShdw>
                </a:effectLst>
              </a:rPr>
              <a:t>}/.15</a:t>
            </a:r>
            <a:r>
              <a:rPr lang="en-US" baseline="30000" dirty="0">
                <a:effectLst>
                  <a:outerShdw blurRad="38100" dist="38100" dir="2700000" algn="tl">
                    <a:srgbClr val="FFFFFF"/>
                  </a:outerShdw>
                </a:effectLst>
              </a:rPr>
              <a:t>2</a:t>
            </a:r>
            <a:r>
              <a:rPr lang="en-US" dirty="0">
                <a:effectLst>
                  <a:outerShdw blurRad="38100" dist="38100" dir="2700000" algn="tl">
                    <a:srgbClr val="FFFFFF"/>
                  </a:outerShdw>
                </a:effectLst>
              </a:rPr>
              <a:t>  </a:t>
            </a:r>
          </a:p>
          <a:p>
            <a:pPr eaLnBrk="1" hangingPunct="1">
              <a:spcBef>
                <a:spcPct val="50000"/>
              </a:spcBef>
              <a:defRPr/>
            </a:pPr>
            <a:r>
              <a:rPr lang="en-US" dirty="0">
                <a:effectLst>
                  <a:outerShdw blurRad="38100" dist="38100" dir="2700000" algn="tl">
                    <a:srgbClr val="FFFFFF"/>
                  </a:outerShdw>
                </a:effectLst>
              </a:rPr>
              <a:t>           =  6.63</a:t>
            </a:r>
            <a:r>
              <a:rPr lang="en-US" i="0" dirty="0">
                <a:effectLst>
                  <a:outerShdw blurRad="38100" dist="38100" dir="2700000" algn="tl">
                    <a:srgbClr val="FFFFFF"/>
                  </a:outerShdw>
                </a:effectLst>
              </a:rPr>
              <a:t>.</a:t>
            </a:r>
          </a:p>
          <a:p>
            <a:pPr eaLnBrk="1" hangingPunct="1">
              <a:spcBef>
                <a:spcPct val="50000"/>
              </a:spcBef>
              <a:defRPr/>
            </a:pPr>
            <a:r>
              <a:rPr lang="en-US" dirty="0">
                <a:effectLst>
                  <a:outerShdw blurRad="38100" dist="38100" dir="2700000" algn="tl">
                    <a:srgbClr val="FFFFFF"/>
                  </a:outerShdw>
                </a:effectLst>
              </a:rPr>
              <a:t>V*</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K</a:t>
            </a:r>
            <a:r>
              <a:rPr lang="en-US" baseline="-25000" dirty="0">
                <a:effectLst>
                  <a:outerShdw blurRad="38100" dist="38100" dir="2700000" algn="tl">
                    <a:srgbClr val="FFFFFF"/>
                  </a:outerShdw>
                </a:effectLst>
              </a:rPr>
              <a:t>0</a:t>
            </a:r>
            <a:r>
              <a:rPr lang="en-US" dirty="0">
                <a:effectLst>
                  <a:outerShdw blurRad="38100" dist="38100" dir="2700000" algn="tl">
                    <a:srgbClr val="FFFFFF"/>
                  </a:outerShdw>
                </a:effectLst>
              </a:rPr>
              <a:t>(1+g</a:t>
            </a:r>
            <a:r>
              <a:rPr lang="en-US" baseline="-25000" dirty="0">
                <a:effectLst>
                  <a:outerShdw blurRad="38100" dist="38100" dir="2700000" algn="tl">
                    <a:srgbClr val="FFFFFF"/>
                  </a:outerShdw>
                </a:effectLst>
              </a:rPr>
              <a:t>K</a:t>
            </a:r>
            <a:r>
              <a:rPr lang="en-US" dirty="0">
                <a:effectLst>
                  <a:outerShdw blurRad="38100" dist="38100" dir="2700000" algn="tl">
                    <a:srgbClr val="FFFFFF"/>
                  </a:outerShdw>
                </a:effectLst>
              </a:rPr>
              <a:t>)/(1+r</a:t>
            </a:r>
            <a:r>
              <a:rPr lang="en-US" baseline="-25000" dirty="0">
                <a:effectLst>
                  <a:outerShdw blurRad="38100" dist="38100" dir="2700000" algn="tl">
                    <a:srgbClr val="FFFFFF"/>
                  </a:outerShdw>
                </a:effectLst>
              </a:rPr>
              <a:t>f </a:t>
            </a:r>
            <a:r>
              <a:rPr lang="en-US" dirty="0">
                <a:effectLst>
                  <a:outerShdw blurRad="38100" dist="38100" dir="2700000" algn="tl">
                    <a:srgbClr val="FFFFFF"/>
                  </a:outerShdw>
                </a:effectLst>
              </a:rPr>
              <a:t>)[</a:t>
            </a:r>
            <a:r>
              <a:rPr lang="el-GR" dirty="0">
                <a:effectLst>
                  <a:outerShdw blurRad="38100" dist="38100" dir="2700000" algn="tl">
                    <a:srgbClr val="FFFFFF"/>
                  </a:outerShdw>
                </a:effectLst>
                <a:cs typeface="Times New Roman" panose="02020603050405020304" pitchFamily="18" charset="0"/>
              </a:rPr>
              <a:t>η</a:t>
            </a:r>
            <a:r>
              <a:rPr lang="en-US" dirty="0">
                <a:effectLst>
                  <a:outerShdw blurRad="38100" dist="38100" dir="2700000" algn="tl">
                    <a:srgbClr val="FFFFFF"/>
                  </a:outerShdw>
                </a:effectLst>
              </a:rPr>
              <a:t>/(</a:t>
            </a:r>
            <a:r>
              <a:rPr lang="el-GR" dirty="0">
                <a:effectLst>
                  <a:outerShdw blurRad="38100" dist="38100" dir="2700000" algn="tl">
                    <a:srgbClr val="FFFFFF"/>
                  </a:outerShdw>
                </a:effectLst>
                <a:cs typeface="Times New Roman" panose="02020603050405020304" pitchFamily="18" charset="0"/>
              </a:rPr>
              <a:t>η</a:t>
            </a:r>
            <a:r>
              <a:rPr lang="en-US" dirty="0">
                <a:effectLst>
                  <a:outerShdw blurRad="38100" dist="38100" dir="2700000" algn="tl">
                    <a:srgbClr val="FFFFFF"/>
                  </a:outerShdw>
                </a:effectLst>
              </a:rPr>
              <a:t>-1)]  =  $31.38[6.63/(6.63-1)] </a:t>
            </a:r>
          </a:p>
          <a:p>
            <a:pPr eaLnBrk="1" hangingPunct="1">
              <a:spcBef>
                <a:spcPct val="50000"/>
              </a:spcBef>
              <a:defRPr/>
            </a:pPr>
            <a:r>
              <a:rPr lang="en-US" dirty="0">
                <a:effectLst>
                  <a:outerShdw blurRad="38100" dist="38100" dir="2700000" algn="tl">
                    <a:srgbClr val="FFFFFF"/>
                  </a:outerShdw>
                </a:effectLst>
              </a:rPr>
              <a:t>           = $31.38(1.178)  =  $36.96.</a:t>
            </a:r>
            <a:endParaRPr lang="en-US" dirty="0">
              <a:effectLst>
                <a:outerShdw blurRad="38100" dist="38100" dir="2700000" algn="tl">
                  <a:srgbClr val="FFFFFF"/>
                </a:outerShdw>
              </a:effectLs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12"/>
          <p:cNvSpPr>
            <a:spLocks noGrp="1"/>
          </p:cNvSpPr>
          <p:nvPr>
            <p:ph type="ftr" sz="quarter" idx="3"/>
          </p:nvPr>
        </p:nvSpPr>
        <p:spPr/>
        <p:txBody>
          <a:bodyPr/>
          <a:lstStyle/>
          <a:p>
            <a:r>
              <a:rPr lang="en-US" dirty="0" smtClean="0"/>
              <a:t>© 2014 OnCourse Learning. All Rights Reserved.</a:t>
            </a:r>
            <a:endParaRPr lang="en-US" dirty="0"/>
          </a:p>
        </p:txBody>
      </p:sp>
      <p:sp>
        <p:nvSpPr>
          <p:cNvPr id="12" name="Slide Number Placeholder 3"/>
          <p:cNvSpPr>
            <a:spLocks noGrp="1"/>
          </p:cNvSpPr>
          <p:nvPr>
            <p:ph type="sldNum" sz="quarter" idx="4"/>
          </p:nvPr>
        </p:nvSpPr>
        <p:spPr/>
        <p:txBody>
          <a:bodyPr/>
          <a:lstStyle/>
          <a:p>
            <a:fld id="{997ADF00-BBA7-443D-B666-5802D617EAA8}" type="slidenum">
              <a:rPr lang="en-US" smtClean="0"/>
              <a:pPr/>
              <a:t>6</a:t>
            </a:fld>
            <a:endParaRPr lang="en-US" dirty="0"/>
          </a:p>
        </p:txBody>
      </p:sp>
      <p:graphicFrame>
        <p:nvGraphicFramePr>
          <p:cNvPr id="47107" name="Object 2"/>
          <p:cNvGraphicFramePr>
            <a:graphicFrameLocks noChangeAspect="1"/>
          </p:cNvGraphicFramePr>
          <p:nvPr/>
        </p:nvGraphicFramePr>
        <p:xfrm>
          <a:off x="1676400" y="990600"/>
          <a:ext cx="5449888" cy="687388"/>
        </p:xfrm>
        <a:graphic>
          <a:graphicData uri="http://schemas.openxmlformats.org/presentationml/2006/ole">
            <p:oleObj spid="_x0000_s47107" name="Equation" r:id="rId4" imgW="3124200" imgH="393700" progId="Equation.3">
              <p:embed/>
            </p:oleObj>
          </a:graphicData>
        </a:graphic>
      </p:graphicFrame>
      <p:sp>
        <p:nvSpPr>
          <p:cNvPr id="47108" name="Text Box 3"/>
          <p:cNvSpPr txBox="1">
            <a:spLocks noChangeArrowheads="1"/>
          </p:cNvSpPr>
          <p:nvPr/>
        </p:nvSpPr>
        <p:spPr bwMode="auto">
          <a:xfrm>
            <a:off x="609600" y="152400"/>
            <a:ext cx="8534400" cy="858838"/>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FF"/>
                </a:solidFill>
              </a:rPr>
              <a:t>First consider </a:t>
            </a:r>
            <a:r>
              <a:rPr lang="en-US" sz="2400" b="0" dirty="0">
                <a:solidFill>
                  <a:srgbClr val="0000FF"/>
                </a:solidFill>
              </a:rPr>
              <a:t>V</a:t>
            </a:r>
            <a:r>
              <a:rPr lang="en-US" sz="2400" b="0" baseline="-25000" dirty="0">
                <a:solidFill>
                  <a:srgbClr val="0000FF"/>
                </a:solidFill>
              </a:rPr>
              <a:t>0</a:t>
            </a:r>
            <a:r>
              <a:rPr lang="en-US" sz="2400" b="0" i="0" dirty="0">
                <a:solidFill>
                  <a:srgbClr val="0000FF"/>
                </a:solidFill>
              </a:rPr>
              <a:t> …</a:t>
            </a:r>
          </a:p>
          <a:p>
            <a:pPr eaLnBrk="1" hangingPunct="1">
              <a:spcBef>
                <a:spcPct val="10000"/>
              </a:spcBef>
            </a:pPr>
            <a:r>
              <a:rPr lang="en-US" sz="2400" b="0" i="0" dirty="0">
                <a:solidFill>
                  <a:srgbClr val="000000"/>
                </a:solidFill>
              </a:rPr>
              <a:t>In 6 mos Furturespace One will be complete, expected to be worth:</a:t>
            </a:r>
          </a:p>
        </p:txBody>
      </p:sp>
      <p:sp>
        <p:nvSpPr>
          <p:cNvPr id="47109" name="Text Box 4"/>
          <p:cNvSpPr txBox="1">
            <a:spLocks noChangeArrowheads="1"/>
          </p:cNvSpPr>
          <p:nvPr/>
        </p:nvSpPr>
        <p:spPr bwMode="auto">
          <a:xfrm>
            <a:off x="609600" y="1676400"/>
            <a:ext cx="77724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And in 12 mos Futurespace Two is expected to be worth:</a:t>
            </a:r>
          </a:p>
        </p:txBody>
      </p:sp>
      <p:graphicFrame>
        <p:nvGraphicFramePr>
          <p:cNvPr id="47110" name="Object 5"/>
          <p:cNvGraphicFramePr>
            <a:graphicFrameLocks noChangeAspect="1"/>
          </p:cNvGraphicFramePr>
          <p:nvPr/>
        </p:nvGraphicFramePr>
        <p:xfrm>
          <a:off x="1676400" y="2133600"/>
          <a:ext cx="5449888" cy="687388"/>
        </p:xfrm>
        <a:graphic>
          <a:graphicData uri="http://schemas.openxmlformats.org/presentationml/2006/ole">
            <p:oleObj spid="_x0000_s47110" name="Equation" r:id="rId5" imgW="3124200" imgH="393700" progId="Equation.3">
              <p:embed/>
            </p:oleObj>
          </a:graphicData>
        </a:graphic>
      </p:graphicFrame>
      <p:sp>
        <p:nvSpPr>
          <p:cNvPr id="47111" name="Text Box 6"/>
          <p:cNvSpPr txBox="1">
            <a:spLocks noChangeArrowheads="1"/>
          </p:cNvSpPr>
          <p:nvPr/>
        </p:nvSpPr>
        <p:spPr bwMode="auto">
          <a:xfrm>
            <a:off x="685800" y="2895600"/>
            <a:ext cx="77724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Thus, gross PV of project benefit (assets to be built) is:</a:t>
            </a:r>
          </a:p>
        </p:txBody>
      </p:sp>
      <p:graphicFrame>
        <p:nvGraphicFramePr>
          <p:cNvPr id="47112" name="Object 7"/>
          <p:cNvGraphicFramePr>
            <a:graphicFrameLocks noChangeAspect="1"/>
          </p:cNvGraphicFramePr>
          <p:nvPr/>
        </p:nvGraphicFramePr>
        <p:xfrm>
          <a:off x="1752600" y="3352800"/>
          <a:ext cx="5037138" cy="736600"/>
        </p:xfrm>
        <a:graphic>
          <a:graphicData uri="http://schemas.openxmlformats.org/presentationml/2006/ole">
            <p:oleObj spid="_x0000_s47112" name="Equation" r:id="rId6" imgW="2692400" imgH="393700" progId="Equation.3">
              <p:embed/>
            </p:oleObj>
          </a:graphicData>
        </a:graphic>
      </p:graphicFrame>
      <p:graphicFrame>
        <p:nvGraphicFramePr>
          <p:cNvPr id="47113" name="Object 8"/>
          <p:cNvGraphicFramePr>
            <a:graphicFrameLocks noChangeAspect="1"/>
          </p:cNvGraphicFramePr>
          <p:nvPr/>
        </p:nvGraphicFramePr>
        <p:xfrm>
          <a:off x="1752600" y="4495800"/>
          <a:ext cx="5365750" cy="836613"/>
        </p:xfrm>
        <a:graphic>
          <a:graphicData uri="http://schemas.openxmlformats.org/presentationml/2006/ole">
            <p:oleObj spid="_x0000_s47113" name="Equation" r:id="rId7" imgW="2768600" imgH="431800" progId="Equation.3">
              <p:embed/>
            </p:oleObj>
          </a:graphicData>
        </a:graphic>
      </p:graphicFrame>
      <p:sp>
        <p:nvSpPr>
          <p:cNvPr id="47114" name="Text Box 9"/>
          <p:cNvSpPr txBox="1">
            <a:spLocks noChangeArrowheads="1"/>
          </p:cNvSpPr>
          <p:nvPr/>
        </p:nvSpPr>
        <p:spPr bwMode="auto">
          <a:xfrm>
            <a:off x="685800" y="4038600"/>
            <a:ext cx="7772400" cy="457200"/>
          </a:xfrm>
          <a:prstGeom prst="rect">
            <a:avLst/>
          </a:prstGeom>
          <a:noFill/>
          <a:ln w="9525">
            <a:noFill/>
            <a:miter lim="800000"/>
            <a:headEnd/>
            <a:tailEnd/>
          </a:ln>
        </p:spPr>
        <p:txBody>
          <a:bodyPr>
            <a:spAutoFit/>
          </a:bodyPr>
          <a:lstStyle/>
          <a:p>
            <a:pPr eaLnBrk="1" hangingPunct="1">
              <a:spcBef>
                <a:spcPct val="50000"/>
              </a:spcBef>
            </a:pPr>
            <a:r>
              <a:rPr lang="en-US" sz="2400" b="0" i="0" dirty="0">
                <a:solidFill>
                  <a:srgbClr val="000000"/>
                </a:solidFill>
              </a:rPr>
              <a:t>Or, equivalently:</a:t>
            </a:r>
          </a:p>
        </p:txBody>
      </p:sp>
      <p:sp>
        <p:nvSpPr>
          <p:cNvPr id="47115" name="Text Box 10"/>
          <p:cNvSpPr txBox="1">
            <a:spLocks noChangeArrowheads="1"/>
          </p:cNvSpPr>
          <p:nvPr/>
        </p:nvSpPr>
        <p:spPr bwMode="auto">
          <a:xfrm>
            <a:off x="533400" y="5486400"/>
            <a:ext cx="8077200" cy="1004888"/>
          </a:xfrm>
          <a:prstGeom prst="rect">
            <a:avLst/>
          </a:prstGeom>
          <a:noFill/>
          <a:ln w="9525">
            <a:noFill/>
            <a:miter lim="800000"/>
            <a:headEnd/>
            <a:tailEnd/>
          </a:ln>
        </p:spPr>
        <p:txBody>
          <a:bodyPr>
            <a:spAutoFit/>
          </a:bodyPr>
          <a:lstStyle/>
          <a:p>
            <a:pPr algn="ctr" eaLnBrk="1" hangingPunct="1">
              <a:spcBef>
                <a:spcPct val="50000"/>
              </a:spcBef>
            </a:pPr>
            <a:r>
              <a:rPr lang="en-US" sz="2400" b="0" dirty="0">
                <a:solidFill>
                  <a:srgbClr val="0000FF"/>
                </a:solidFill>
              </a:rPr>
              <a:t>Why is Futurespace worth less than Hereandnow ? . . .</a:t>
            </a:r>
          </a:p>
          <a:p>
            <a:pPr algn="ctr" eaLnBrk="1" hangingPunct="1">
              <a:spcBef>
                <a:spcPct val="50000"/>
              </a:spcBef>
            </a:pPr>
            <a:r>
              <a:rPr lang="en-US" sz="2400" b="0" dirty="0">
                <a:solidFill>
                  <a:srgbClr val="0000FF"/>
                </a:solidFill>
              </a:rPr>
              <a:t>Why do we cut off the analysis at month 12 ? . . .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2" name="Slide Number Placeholder 3"/>
          <p:cNvSpPr>
            <a:spLocks noGrp="1"/>
          </p:cNvSpPr>
          <p:nvPr>
            <p:ph type="sldNum" sz="quarter" idx="4"/>
          </p:nvPr>
        </p:nvSpPr>
        <p:spPr/>
        <p:txBody>
          <a:bodyPr/>
          <a:lstStyle/>
          <a:p>
            <a:fld id="{AD24B157-27A1-470D-A0E9-801C696F261A}" type="slidenum">
              <a:rPr lang="en-US" smtClean="0"/>
              <a:pPr/>
              <a:t>60</a:t>
            </a:fld>
            <a:endParaRPr lang="en-US" dirty="0"/>
          </a:p>
        </p:txBody>
      </p:sp>
      <p:sp>
        <p:nvSpPr>
          <p:cNvPr id="257026"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graphicFrame>
        <p:nvGraphicFramePr>
          <p:cNvPr id="130053" name="Object 3"/>
          <p:cNvGraphicFramePr>
            <a:graphicFrameLocks noChangeAspect="1"/>
          </p:cNvGraphicFramePr>
          <p:nvPr/>
        </p:nvGraphicFramePr>
        <p:xfrm>
          <a:off x="1905000" y="1219200"/>
          <a:ext cx="5486400" cy="1722438"/>
        </p:xfrm>
        <a:graphic>
          <a:graphicData uri="http://schemas.openxmlformats.org/presentationml/2006/ole">
            <p:oleObj spid="_x0000_s130053" name="Equation" r:id="rId4" imgW="3873500" imgH="1219200" progId="Equation.3">
              <p:embed/>
            </p:oleObj>
          </a:graphicData>
        </a:graphic>
      </p:graphicFrame>
      <p:sp>
        <p:nvSpPr>
          <p:cNvPr id="257028" name="Text Box 4"/>
          <p:cNvSpPr txBox="1">
            <a:spLocks noChangeArrowheads="1"/>
          </p:cNvSpPr>
          <p:nvPr/>
        </p:nvSpPr>
        <p:spPr bwMode="auto">
          <a:xfrm>
            <a:off x="685800" y="6858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Step 1 (cont.): Computing the as-of-right land value</a:t>
            </a:r>
          </a:p>
        </p:txBody>
      </p:sp>
      <p:sp>
        <p:nvSpPr>
          <p:cNvPr id="257029" name="Text Box 5"/>
          <p:cNvSpPr txBox="1">
            <a:spLocks noChangeArrowheads="1"/>
          </p:cNvSpPr>
          <p:nvPr/>
        </p:nvSpPr>
        <p:spPr bwMode="auto">
          <a:xfrm>
            <a:off x="685800" y="28956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In this case:</a:t>
            </a:r>
          </a:p>
        </p:txBody>
      </p:sp>
      <p:graphicFrame>
        <p:nvGraphicFramePr>
          <p:cNvPr id="130056" name="Object 6"/>
          <p:cNvGraphicFramePr>
            <a:graphicFrameLocks noChangeAspect="1"/>
          </p:cNvGraphicFramePr>
          <p:nvPr/>
        </p:nvGraphicFramePr>
        <p:xfrm>
          <a:off x="2133600" y="3276600"/>
          <a:ext cx="5397500" cy="407988"/>
        </p:xfrm>
        <a:graphic>
          <a:graphicData uri="http://schemas.openxmlformats.org/presentationml/2006/ole">
            <p:oleObj spid="_x0000_s130056" name="Equation" r:id="rId5" imgW="3022600" imgH="228600" progId="Equation.3">
              <p:embed/>
            </p:oleObj>
          </a:graphicData>
        </a:graphic>
      </p:graphicFrame>
      <p:graphicFrame>
        <p:nvGraphicFramePr>
          <p:cNvPr id="130057" name="Object 7"/>
          <p:cNvGraphicFramePr>
            <a:graphicFrameLocks noChangeAspect="1"/>
          </p:cNvGraphicFramePr>
          <p:nvPr/>
        </p:nvGraphicFramePr>
        <p:xfrm>
          <a:off x="1905000" y="4038600"/>
          <a:ext cx="6172200" cy="841375"/>
        </p:xfrm>
        <a:graphic>
          <a:graphicData uri="http://schemas.openxmlformats.org/presentationml/2006/ole">
            <p:oleObj spid="_x0000_s130057" name="Equation" r:id="rId6" imgW="3340100" imgH="457200" progId="Equation.3">
              <p:embed/>
            </p:oleObj>
          </a:graphicData>
        </a:graphic>
      </p:graphicFrame>
      <p:sp>
        <p:nvSpPr>
          <p:cNvPr id="257032" name="Text Box 8"/>
          <p:cNvSpPr txBox="1">
            <a:spLocks noChangeArrowheads="1"/>
          </p:cNvSpPr>
          <p:nvPr/>
        </p:nvSpPr>
        <p:spPr bwMode="auto">
          <a:xfrm>
            <a:off x="609600" y="37338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Therefore:</a:t>
            </a:r>
          </a:p>
        </p:txBody>
      </p:sp>
      <p:sp>
        <p:nvSpPr>
          <p:cNvPr id="257033" name="Text Box 9"/>
          <p:cNvSpPr txBox="1">
            <a:spLocks noChangeArrowheads="1"/>
          </p:cNvSpPr>
          <p:nvPr/>
        </p:nvSpPr>
        <p:spPr bwMode="auto">
          <a:xfrm>
            <a:off x="685800" y="4876800"/>
            <a:ext cx="7848600" cy="1158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algn="ct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The as-of-right land value (based on Rentleg Gardens) is $5.65 million.</a:t>
            </a:r>
          </a:p>
          <a:p>
            <a:pPr marL="0" indent="0" eaLnBrk="1" hangingPunct="1">
              <a:spcBef>
                <a:spcPct val="50000"/>
              </a:spcBef>
              <a:defRPr/>
            </a:pPr>
            <a:r>
              <a:rPr lang="en-US" dirty="0" smtClean="0">
                <a:effectLst>
                  <a:outerShdw blurRad="38100" dist="38100" dir="2700000" algn="tl">
                    <a:srgbClr val="FFFFFF"/>
                  </a:outerShdw>
                </a:effectLst>
                <a:latin typeface="Times New Roman" panose="02020603050405020304" pitchFamily="18" charset="0"/>
              </a:rPr>
              <a:t>Furthermore, </a:t>
            </a:r>
            <a:r>
              <a:rPr lang="en-US" i="0" dirty="0" smtClean="0">
                <a:effectLst>
                  <a:outerShdw blurRad="38100" dist="38100" dir="2700000" algn="tl">
                    <a:srgbClr val="FFFFFF"/>
                  </a:outerShdw>
                </a:effectLst>
                <a:latin typeface="Times New Roman" panose="02020603050405020304" pitchFamily="18" charset="0"/>
              </a:rPr>
              <a:t>Rentleg Gardens exceeds its hurdle and so is ripe for immediate development. </a:t>
            </a: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 </a:t>
            </a:r>
            <a:r>
              <a:rPr lang="en-US"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Urgency</a:t>
            </a: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 in dealing with CEC.</a:t>
            </a:r>
            <a:endParaRPr lang="en-US" dirty="0" smtClean="0">
              <a:effectLst>
                <a:outerShdw blurRad="38100" dist="38100" dir="2700000" algn="tl">
                  <a:srgbClr val="FFFFFF"/>
                </a:outerShdw>
              </a:effectLs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22B5FC0D-965B-4D4E-BC89-1E037F843B29}" type="slidenum">
              <a:rPr lang="en-US" smtClean="0"/>
              <a:pPr/>
              <a:t>61</a:t>
            </a:fld>
            <a:endParaRPr lang="en-US" dirty="0"/>
          </a:p>
        </p:txBody>
      </p:sp>
      <p:sp>
        <p:nvSpPr>
          <p:cNvPr id="259074"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59075" name="Text Box 3"/>
          <p:cNvSpPr txBox="1">
            <a:spLocks noChangeArrowheads="1"/>
          </p:cNvSpPr>
          <p:nvPr/>
        </p:nvSpPr>
        <p:spPr bwMode="auto">
          <a:xfrm>
            <a:off x="685800" y="685800"/>
            <a:ext cx="7848600" cy="27084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ts val="1800"/>
              </a:spcBef>
              <a:defRPr/>
            </a:pPr>
            <a:r>
              <a:rPr lang="en-US" i="0" dirty="0" smtClean="0">
                <a:effectLst>
                  <a:outerShdw blurRad="38100" dist="38100" dir="2700000" algn="tl">
                    <a:srgbClr val="FFFFFF"/>
                  </a:outerShdw>
                </a:effectLst>
                <a:latin typeface="Times New Roman" panose="02020603050405020304" pitchFamily="18" charset="0"/>
              </a:rPr>
              <a:t>Step 2: Develop the as-of-right land value binomial tree, to provide the “abandonment value” contingencies in the RHP Project analysis</a:t>
            </a:r>
          </a:p>
          <a:p>
            <a:pPr marL="0" indent="0" eaLnBrk="1" hangingPunct="1">
              <a:spcBef>
                <a:spcPts val="1800"/>
              </a:spcBef>
              <a:defRPr/>
            </a:pPr>
            <a:r>
              <a:rPr lang="en-US" i="0" dirty="0" smtClean="0">
                <a:effectLst>
                  <a:outerShdw blurRad="38100" dist="38100" dir="2700000" algn="tl">
                    <a:srgbClr val="FFFFFF"/>
                  </a:outerShdw>
                </a:effectLst>
                <a:latin typeface="Times New Roman" panose="02020603050405020304" pitchFamily="18" charset="0"/>
              </a:rPr>
              <a:t>This is done by applying the preceding Samuelson-McKean Formula to </a:t>
            </a:r>
            <a:r>
              <a:rPr lang="en-US" dirty="0" smtClean="0">
                <a:effectLst>
                  <a:outerShdw blurRad="38100" dist="38100" dir="2700000" algn="tl">
                    <a:srgbClr val="FFFFFF"/>
                  </a:outerShdw>
                </a:effectLst>
                <a:latin typeface="Times New Roman" panose="02020603050405020304" pitchFamily="18" charset="0"/>
              </a:rPr>
              <a:t>V</a:t>
            </a:r>
            <a:r>
              <a:rPr lang="en-US" baseline="-25000" dirty="0" smtClean="0">
                <a:effectLst>
                  <a:outerShdw blurRad="38100" dist="38100" dir="2700000" algn="tl">
                    <a:srgbClr val="FFFFFF"/>
                  </a:outerShdw>
                </a:effectLst>
                <a:latin typeface="Times New Roman" panose="02020603050405020304" pitchFamily="18" charset="0"/>
              </a:rPr>
              <a:t>i,j</a:t>
            </a:r>
            <a:r>
              <a:rPr lang="en-US" dirty="0" smtClean="0">
                <a:effectLst>
                  <a:outerShdw blurRad="38100" dist="38100" dir="2700000" algn="tl">
                    <a:srgbClr val="FFFFFF"/>
                  </a:outerShdw>
                </a:effectLst>
                <a:latin typeface="Times New Roman" panose="02020603050405020304" pitchFamily="18" charset="0"/>
              </a:rPr>
              <a:t> </a:t>
            </a:r>
            <a:r>
              <a:rPr lang="en-US" i="0" dirty="0" smtClean="0">
                <a:effectLst>
                  <a:outerShdw blurRad="38100" dist="38100" dir="2700000" algn="tl">
                    <a:srgbClr val="FFFFFF"/>
                  </a:outerShdw>
                </a:effectLst>
                <a:latin typeface="Times New Roman" panose="02020603050405020304" pitchFamily="18" charset="0"/>
              </a:rPr>
              <a:t>and </a:t>
            </a:r>
            <a:r>
              <a:rPr lang="en-US" dirty="0" smtClean="0">
                <a:effectLst>
                  <a:outerShdw blurRad="38100" dist="38100" dir="2700000" algn="tl">
                    <a:srgbClr val="FFFFFF"/>
                  </a:outerShdw>
                </a:effectLst>
                <a:latin typeface="Times New Roman" panose="02020603050405020304" pitchFamily="18" charset="0"/>
              </a:rPr>
              <a:t>K</a:t>
            </a:r>
            <a:r>
              <a:rPr lang="en-US" baseline="-25000" dirty="0" smtClean="0">
                <a:effectLst>
                  <a:outerShdw blurRad="38100" dist="38100" dir="2700000" algn="tl">
                    <a:srgbClr val="FFFFFF"/>
                  </a:outerShdw>
                </a:effectLst>
                <a:latin typeface="Times New Roman" panose="02020603050405020304" pitchFamily="18" charset="0"/>
              </a:rPr>
              <a:t>j</a:t>
            </a:r>
            <a:r>
              <a:rPr lang="en-US" dirty="0" smtClean="0">
                <a:effectLst>
                  <a:outerShdw blurRad="38100" dist="38100" dir="2700000" algn="tl">
                    <a:srgbClr val="FFFFFF"/>
                  </a:outerShdw>
                </a:effectLst>
                <a:latin typeface="Times New Roman" panose="02020603050405020304" pitchFamily="18" charset="0"/>
              </a:rPr>
              <a:t> </a:t>
            </a:r>
            <a:r>
              <a:rPr lang="en-US" i="0" dirty="0" smtClean="0">
                <a:effectLst>
                  <a:outerShdw blurRad="38100" dist="38100" dir="2700000" algn="tl">
                    <a:srgbClr val="FFFFFF"/>
                  </a:outerShdw>
                </a:effectLst>
                <a:latin typeface="Times New Roman" panose="02020603050405020304" pitchFamily="18" charset="0"/>
              </a:rPr>
              <a:t>in each </a:t>
            </a:r>
            <a:r>
              <a:rPr lang="en-US" dirty="0" smtClean="0">
                <a:effectLst>
                  <a:outerShdw blurRad="38100" dist="38100" dir="2700000" algn="tl">
                    <a:srgbClr val="FFFFFF"/>
                  </a:outerShdw>
                </a:effectLst>
                <a:latin typeface="Times New Roman" panose="02020603050405020304" pitchFamily="18" charset="0"/>
              </a:rPr>
              <a:t>i, j</a:t>
            </a:r>
            <a:r>
              <a:rPr lang="en-US" i="0" dirty="0" smtClean="0">
                <a:effectLst>
                  <a:outerShdw blurRad="38100" dist="38100" dir="2700000" algn="tl">
                    <a:srgbClr val="FFFFFF"/>
                  </a:outerShdw>
                </a:effectLst>
                <a:latin typeface="Times New Roman" panose="02020603050405020304" pitchFamily="18" charset="0"/>
              </a:rPr>
              <a:t> of a binomial tree.</a:t>
            </a:r>
          </a:p>
          <a:p>
            <a:pPr marL="0" indent="0" eaLnBrk="1" hangingPunct="1">
              <a:spcBef>
                <a:spcPts val="1800"/>
              </a:spcBef>
              <a:defRPr/>
            </a:pPr>
            <a:r>
              <a:rPr lang="en-US" i="0" dirty="0" smtClean="0">
                <a:effectLst>
                  <a:outerShdw blurRad="38100" dist="38100" dir="2700000" algn="tl">
                    <a:srgbClr val="FFFFFF"/>
                  </a:outerShdw>
                </a:effectLst>
                <a:latin typeface="Times New Roman" panose="02020603050405020304" pitchFamily="18" charset="0"/>
              </a:rPr>
              <a:t>The next slide shows binomial trees for seven years of (annual) projections of </a:t>
            </a:r>
            <a:r>
              <a:rPr lang="en-US" dirty="0" smtClean="0">
                <a:effectLst>
                  <a:outerShdw blurRad="38100" dist="38100" dir="2700000" algn="tl">
                    <a:srgbClr val="FFFFFF"/>
                  </a:outerShdw>
                </a:effectLst>
                <a:latin typeface="Times New Roman" panose="02020603050405020304" pitchFamily="18" charset="0"/>
              </a:rPr>
              <a:t>V</a:t>
            </a:r>
            <a:r>
              <a:rPr lang="en-US" i="0" dirty="0" smtClean="0">
                <a:effectLst>
                  <a:outerShdw blurRad="38100" dist="38100" dir="2700000" algn="tl">
                    <a:srgbClr val="FFFFFF"/>
                  </a:outerShdw>
                </a:effectLst>
                <a:latin typeface="Times New Roman" panose="02020603050405020304" pitchFamily="18" charset="0"/>
              </a:rPr>
              <a:t> , </a:t>
            </a:r>
            <a:r>
              <a:rPr lang="en-US" dirty="0" smtClean="0">
                <a:effectLst>
                  <a:outerShdw blurRad="38100" dist="38100" dir="2700000" algn="tl">
                    <a:srgbClr val="FFFFFF"/>
                  </a:outerShdw>
                </a:effectLst>
                <a:latin typeface="Times New Roman" panose="02020603050405020304" pitchFamily="18" charset="0"/>
              </a:rPr>
              <a:t>K</a:t>
            </a:r>
            <a:r>
              <a:rPr lang="en-US" i="0" dirty="0" smtClean="0">
                <a:effectLst>
                  <a:outerShdw blurRad="38100" dist="38100" dir="2700000" algn="tl">
                    <a:srgbClr val="FFFFFF"/>
                  </a:outerShdw>
                </a:effectLst>
                <a:latin typeface="Times New Roman" panose="02020603050405020304" pitchFamily="18" charset="0"/>
              </a:rPr>
              <a:t> , and </a:t>
            </a:r>
            <a:r>
              <a:rPr lang="en-US" dirty="0" smtClean="0">
                <a:effectLst>
                  <a:outerShdw blurRad="38100" dist="38100" dir="2700000" algn="tl">
                    <a:srgbClr val="FFFFFF"/>
                  </a:outerShdw>
                </a:effectLst>
                <a:latin typeface="Times New Roman" panose="02020603050405020304" pitchFamily="18" charset="0"/>
              </a:rPr>
              <a:t>LAND</a:t>
            </a:r>
            <a:r>
              <a:rPr lang="en-US" i="0" dirty="0" smtClean="0">
                <a:effectLst>
                  <a:outerShdw blurRad="38100" dist="38100" dir="2700000" algn="tl">
                    <a:srgbClr val="FFFFFF"/>
                  </a:outerShdw>
                </a:effectLst>
                <a:latin typeface="Times New Roman" panose="02020603050405020304" pitchFamily="18" charset="0"/>
              </a:rPr>
              <a:t> based on Rentleg Gardens          </a:t>
            </a:r>
            <a:r>
              <a:rPr lang="en-US" dirty="0" smtClean="0">
                <a:effectLst>
                  <a:outerShdw blurRad="38100" dist="38100" dir="2700000" algn="tl">
                    <a:srgbClr val="FFFFFF"/>
                  </a:outerShdw>
                </a:effectLst>
                <a:latin typeface="Times New Roman" panose="02020603050405020304" pitchFamily="18" charset="0"/>
              </a:rPr>
              <a:t>(T/n</a:t>
            </a:r>
            <a:r>
              <a:rPr lang="en-US" i="0" dirty="0" smtClean="0">
                <a:effectLst>
                  <a:outerShdw blurRad="38100" dist="38100" dir="2700000" algn="tl">
                    <a:srgbClr val="FFFFFF"/>
                  </a:outerShdw>
                </a:effectLst>
                <a:latin typeface="Times New Roman" panose="02020603050405020304" pitchFamily="18" charset="0"/>
              </a:rPr>
              <a:t> = 1 year)</a:t>
            </a:r>
            <a:r>
              <a:rPr lang="en-US" dirty="0" smtClean="0">
                <a:effectLst>
                  <a:outerShdw blurRad="38100" dist="38100" dir="2700000" algn="tl">
                    <a:srgbClr val="FFFFFF"/>
                  </a:outerShdw>
                </a:effectLst>
                <a:latin typeface="Times New Roman" panose="02020603050405020304" pitchFamily="18" charset="0"/>
              </a:rPr>
              <a:t>.</a:t>
            </a:r>
          </a:p>
        </p:txBody>
      </p:sp>
      <p:sp>
        <p:nvSpPr>
          <p:cNvPr id="259076" name="Text Box 4"/>
          <p:cNvSpPr txBox="1">
            <a:spLocks noChangeArrowheads="1"/>
          </p:cNvSpPr>
          <p:nvPr/>
        </p:nvSpPr>
        <p:spPr bwMode="auto">
          <a:xfrm>
            <a:off x="1752600" y="3886200"/>
            <a:ext cx="5638800" cy="14747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0" i="0" dirty="0">
                <a:effectLst>
                  <a:outerShdw blurRad="38100" dist="38100" dir="2700000" algn="tl">
                    <a:srgbClr val="FFFFFF"/>
                  </a:outerShdw>
                </a:effectLst>
              </a:rPr>
              <a:t>Note: Use of such a small </a:t>
            </a:r>
            <a:r>
              <a:rPr lang="en-US" sz="1800" b="0" dirty="0">
                <a:effectLst>
                  <a:outerShdw blurRad="38100" dist="38100" dir="2700000" algn="tl">
                    <a:srgbClr val="FFFFFF"/>
                  </a:outerShdw>
                </a:effectLst>
              </a:rPr>
              <a:t>n</a:t>
            </a:r>
            <a:r>
              <a:rPr lang="en-US" sz="1800" b="0" i="0" dirty="0">
                <a:effectLst>
                  <a:outerShdw blurRad="38100" dist="38100" dir="2700000" algn="tl">
                    <a:srgbClr val="FFFFFF"/>
                  </a:outerShdw>
                </a:effectLst>
              </a:rPr>
              <a:t> (long period) will tend to bias the option valuation downward. In real world analysis a shorter period length (such as monthly rather than annual) would be preferable. Annual periods are used here for clarity of presentation.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B8B9B28B-4B5E-4673-97E1-E88ECAF369A1}" type="slidenum">
              <a:rPr lang="en-US" smtClean="0"/>
              <a:pPr/>
              <a:t>62</a:t>
            </a:fld>
            <a:endParaRPr lang="en-US" dirty="0"/>
          </a:p>
        </p:txBody>
      </p:sp>
      <p:sp>
        <p:nvSpPr>
          <p:cNvPr id="260098"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pic>
        <p:nvPicPr>
          <p:cNvPr id="133125" name="Picture 3"/>
          <p:cNvPicPr>
            <a:picLocks noChangeAspect="1" noChangeArrowheads="1"/>
          </p:cNvPicPr>
          <p:nvPr/>
        </p:nvPicPr>
        <p:blipFill>
          <a:blip r:embed="rId2" cstate="print"/>
          <a:srcRect/>
          <a:stretch>
            <a:fillRect/>
          </a:stretch>
        </p:blipFill>
        <p:spPr bwMode="auto">
          <a:xfrm>
            <a:off x="838200" y="533400"/>
            <a:ext cx="7515225" cy="2174875"/>
          </a:xfrm>
          <a:prstGeom prst="rect">
            <a:avLst/>
          </a:prstGeom>
          <a:solidFill>
            <a:srgbClr val="FFFFCC"/>
          </a:solidFill>
          <a:ln w="9525">
            <a:solidFill>
              <a:schemeClr val="tx1"/>
            </a:solidFill>
            <a:miter lim="800000"/>
            <a:headEnd/>
            <a:tailEnd/>
          </a:ln>
          <a:effectLst/>
        </p:spPr>
      </p:pic>
      <p:pic>
        <p:nvPicPr>
          <p:cNvPr id="133126" name="Picture 4"/>
          <p:cNvPicPr>
            <a:picLocks noChangeAspect="1" noChangeArrowheads="1"/>
          </p:cNvPicPr>
          <p:nvPr/>
        </p:nvPicPr>
        <p:blipFill>
          <a:blip r:embed="rId3" cstate="print"/>
          <a:srcRect/>
          <a:stretch>
            <a:fillRect/>
          </a:stretch>
        </p:blipFill>
        <p:spPr bwMode="auto">
          <a:xfrm>
            <a:off x="838200" y="2743200"/>
            <a:ext cx="7515225" cy="1978025"/>
          </a:xfrm>
          <a:prstGeom prst="rect">
            <a:avLst/>
          </a:prstGeom>
          <a:solidFill>
            <a:srgbClr val="FFFFCC"/>
          </a:solidFill>
          <a:ln w="9525">
            <a:solidFill>
              <a:schemeClr val="tx1"/>
            </a:solidFill>
            <a:miter lim="800000"/>
            <a:headEnd/>
            <a:tailEnd/>
          </a:ln>
          <a:effectLst/>
        </p:spPr>
      </p:pic>
      <p:pic>
        <p:nvPicPr>
          <p:cNvPr id="133127" name="Picture 5"/>
          <p:cNvPicPr>
            <a:picLocks noChangeAspect="1" noChangeArrowheads="1"/>
          </p:cNvPicPr>
          <p:nvPr/>
        </p:nvPicPr>
        <p:blipFill>
          <a:blip r:embed="rId4" cstate="print"/>
          <a:srcRect/>
          <a:stretch>
            <a:fillRect/>
          </a:stretch>
        </p:blipFill>
        <p:spPr bwMode="auto">
          <a:xfrm>
            <a:off x="838200" y="4800600"/>
            <a:ext cx="6756400" cy="1781175"/>
          </a:xfrm>
          <a:prstGeom prst="rect">
            <a:avLst/>
          </a:prstGeom>
          <a:solidFill>
            <a:srgbClr val="FFFFCC"/>
          </a:solid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45874C7B-EAAE-4E4D-8AFD-691251582989}" type="slidenum">
              <a:rPr lang="en-US" smtClean="0"/>
              <a:pPr/>
              <a:t>63</a:t>
            </a:fld>
            <a:endParaRPr lang="en-US" dirty="0"/>
          </a:p>
        </p:txBody>
      </p:sp>
      <p:sp>
        <p:nvSpPr>
          <p:cNvPr id="261122"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61123" name="Text Box 3"/>
          <p:cNvSpPr txBox="1">
            <a:spLocks noChangeArrowheads="1"/>
          </p:cNvSpPr>
          <p:nvPr/>
        </p:nvSpPr>
        <p:spPr bwMode="auto">
          <a:xfrm>
            <a:off x="685800" y="685800"/>
            <a:ext cx="7848600" cy="3902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Step 3: Compute the value of the option to build Phase II (</a:t>
            </a:r>
            <a:r>
              <a:rPr lang="en-US" dirty="0" smtClean="0">
                <a:effectLst>
                  <a:outerShdw blurRad="38100" dist="38100" dir="2700000" algn="tl">
                    <a:srgbClr val="FFFFFF"/>
                  </a:outerShdw>
                </a:effectLst>
                <a:latin typeface="Times New Roman" panose="02020603050405020304" pitchFamily="18" charset="0"/>
              </a:rPr>
              <a:t>Fisher Landing</a:t>
            </a:r>
            <a:r>
              <a:rPr lang="en-US" i="0" dirty="0" smtClean="0">
                <a:effectLst>
                  <a:outerShdw blurRad="38100" dist="38100" dir="2700000" algn="tl">
                    <a:srgbClr val="FFFFFF"/>
                  </a:outerShdw>
                </a:effectLst>
                <a:latin typeface="Times New Roman" panose="02020603050405020304" pitchFamily="18" charset="0"/>
              </a:rPr>
              <a:t>), by:</a:t>
            </a:r>
          </a:p>
          <a:p>
            <a:pPr eaLnBrk="1" hangingPunct="1">
              <a:spcBef>
                <a:spcPct val="50000"/>
              </a:spcBef>
              <a:buFontTx/>
              <a:buChar char="•"/>
              <a:defRPr/>
            </a:pPr>
            <a:r>
              <a:rPr lang="en-US" i="0" dirty="0" smtClean="0">
                <a:effectLst>
                  <a:outerShdw blurRad="38100" dist="38100" dir="2700000" algn="tl">
                    <a:srgbClr val="FFFFFF"/>
                  </a:outerShdw>
                </a:effectLst>
                <a:latin typeface="Times New Roman" panose="02020603050405020304" pitchFamily="18" charset="0"/>
              </a:rPr>
              <a:t>First build the Fisher Landing underlying asset value tree forward in time, through Year 7 (the latest it can be obtained, if the option is exercised at its expiration time in Year 5, given the 2-year time-to-build requirement), starting from time 0 where </a:t>
            </a:r>
            <a:r>
              <a:rPr lang="en-US" dirty="0" smtClean="0">
                <a:effectLst>
                  <a:outerShdw blurRad="38100" dist="38100" dir="2700000" algn="tl">
                    <a:srgbClr val="FFFFFF"/>
                  </a:outerShdw>
                </a:effectLst>
                <a:latin typeface="Times New Roman" panose="02020603050405020304" pitchFamily="18" charset="0"/>
              </a:rPr>
              <a:t>V</a:t>
            </a:r>
            <a:r>
              <a:rPr lang="en-US" baseline="-25000" dirty="0" smtClean="0">
                <a:effectLst>
                  <a:outerShdw blurRad="38100" dist="38100" dir="2700000" algn="tl">
                    <a:srgbClr val="FFFFFF"/>
                  </a:outerShdw>
                </a:effectLst>
                <a:latin typeface="Times New Roman" panose="02020603050405020304" pitchFamily="18" charset="0"/>
              </a:rPr>
              <a:t>0</a:t>
            </a:r>
            <a:r>
              <a:rPr lang="en-US" i="0" dirty="0" smtClean="0">
                <a:effectLst>
                  <a:outerShdw blurRad="38100" dist="38100" dir="2700000" algn="tl">
                    <a:srgbClr val="FFFFFF"/>
                  </a:outerShdw>
                </a:effectLst>
                <a:latin typeface="Times New Roman" panose="02020603050405020304" pitchFamily="18" charset="0"/>
              </a:rPr>
              <a:t> = $100M.</a:t>
            </a:r>
          </a:p>
          <a:p>
            <a:pPr eaLnBrk="1" hangingPunct="1">
              <a:spcBef>
                <a:spcPct val="50000"/>
              </a:spcBef>
              <a:buFontTx/>
              <a:buChar char="•"/>
              <a:defRPr/>
            </a:pPr>
            <a:r>
              <a:rPr lang="en-US" i="0" dirty="0" smtClean="0">
                <a:effectLst>
                  <a:outerShdw blurRad="38100" dist="38100" dir="2700000" algn="tl">
                    <a:srgbClr val="FFFFFF"/>
                  </a:outerShdw>
                </a:effectLst>
                <a:latin typeface="Times New Roman" panose="02020603050405020304" pitchFamily="18" charset="0"/>
              </a:rPr>
              <a:t>Build the corresponding Fisher Landing construction cost tree forward in time, through Year 7, starting from </a:t>
            </a:r>
            <a:r>
              <a:rPr lang="en-US" dirty="0" smtClean="0">
                <a:effectLst>
                  <a:outerShdw blurRad="38100" dist="38100" dir="2700000" algn="tl">
                    <a:srgbClr val="FFFFFF"/>
                  </a:outerShdw>
                </a:effectLst>
                <a:latin typeface="Times New Roman" panose="02020603050405020304" pitchFamily="18" charset="0"/>
              </a:rPr>
              <a:t>K</a:t>
            </a:r>
            <a:r>
              <a:rPr lang="en-US" baseline="-25000" dirty="0" smtClean="0">
                <a:effectLst>
                  <a:outerShdw blurRad="38100" dist="38100" dir="2700000" algn="tl">
                    <a:srgbClr val="FFFFFF"/>
                  </a:outerShdw>
                </a:effectLst>
                <a:latin typeface="Times New Roman" panose="02020603050405020304" pitchFamily="18" charset="0"/>
              </a:rPr>
              <a:t>0</a:t>
            </a:r>
            <a:r>
              <a:rPr lang="en-US" i="0" dirty="0" smtClean="0">
                <a:effectLst>
                  <a:outerShdw blurRad="38100" dist="38100" dir="2700000" algn="tl">
                    <a:srgbClr val="FFFFFF"/>
                  </a:outerShdw>
                </a:effectLst>
                <a:latin typeface="Times New Roman" panose="02020603050405020304" pitchFamily="18" charset="0"/>
              </a:rPr>
              <a:t> = $80 million.</a:t>
            </a:r>
          </a:p>
          <a:p>
            <a:pPr eaLnBrk="1" hangingPunct="1">
              <a:spcBef>
                <a:spcPct val="50000"/>
              </a:spcBef>
              <a:buFontTx/>
              <a:buChar char="•"/>
              <a:defRPr/>
            </a:pPr>
            <a:r>
              <a:rPr lang="en-US" i="0" dirty="0" smtClean="0">
                <a:effectLst>
                  <a:outerShdw blurRad="38100" dist="38100" dir="2700000" algn="tl">
                    <a:srgbClr val="FFFFFF"/>
                  </a:outerShdw>
                </a:effectLst>
                <a:latin typeface="Times New Roman" panose="02020603050405020304" pitchFamily="18" charset="0"/>
              </a:rPr>
              <a:t>Then build the call option value tree through Year 5 (option expiration), working backwards from Year 5 to time 0. Option exercise gets completed Fisher Landing 2 yrs after exercise.</a:t>
            </a:r>
            <a:r>
              <a:rPr lang="en-US" sz="1800" b="0" i="0" dirty="0" smtClean="0">
                <a:effectLst>
                  <a:outerShdw blurRad="38100" dist="38100" dir="2700000" algn="tl">
                    <a:srgbClr val="FFFFFF"/>
                  </a:outerShdw>
                </a:effectLst>
                <a:latin typeface="Times New Roman" panose="02020603050405020304" pitchFamily="18" charset="0"/>
              </a:rPr>
              <a:t> </a:t>
            </a:r>
          </a:p>
        </p:txBody>
      </p:sp>
      <p:sp>
        <p:nvSpPr>
          <p:cNvPr id="261124" name="Text Box 4"/>
          <p:cNvSpPr txBox="1">
            <a:spLocks noChangeArrowheads="1"/>
          </p:cNvSpPr>
          <p:nvPr/>
        </p:nvSpPr>
        <p:spPr bwMode="auto">
          <a:xfrm>
            <a:off x="609600" y="4724400"/>
            <a:ext cx="7924800" cy="92551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b="0" i="0" dirty="0"/>
              <a:t>Note: The Fisher Landing option cannot be obtained prior to Year 2, the earliest possible completion date of Phase I. Thus, we won’t end up using the Year 0 and Year 1 values of this option, but we might as well calculate them anyway.</a:t>
            </a:r>
            <a:endParaRPr lang="en-US" sz="1800" b="0" i="0" dirty="0">
              <a:effectLst>
                <a:outerShdw blurRad="38100" dist="38100" dir="2700000" algn="tl">
                  <a:srgbClr val="FFFFFF"/>
                </a:outerShdw>
              </a:effectLst>
            </a:endParaRPr>
          </a:p>
        </p:txBody>
      </p:sp>
      <p:sp>
        <p:nvSpPr>
          <p:cNvPr id="261125" name="Text Box 5"/>
          <p:cNvSpPr txBox="1">
            <a:spLocks noChangeArrowheads="1"/>
          </p:cNvSpPr>
          <p:nvPr/>
        </p:nvSpPr>
        <p:spPr bwMode="auto">
          <a:xfrm>
            <a:off x="609600" y="5867400"/>
            <a:ext cx="79248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dirty="0">
                <a:effectLst>
                  <a:outerShdw blurRad="38100" dist="38100" dir="2700000" algn="tl">
                    <a:srgbClr val="FFFFFF"/>
                  </a:outerShdw>
                </a:effectLst>
              </a:rPr>
              <a:t>The next slide shows these three trees.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0BC8F193-5B9E-49FD-BE06-3FB137175683}" type="slidenum">
              <a:rPr lang="en-US" smtClean="0"/>
              <a:pPr/>
              <a:t>64</a:t>
            </a:fld>
            <a:endParaRPr lang="en-US" dirty="0"/>
          </a:p>
        </p:txBody>
      </p:sp>
      <p:sp>
        <p:nvSpPr>
          <p:cNvPr id="262146"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pic>
        <p:nvPicPr>
          <p:cNvPr id="135173" name="Picture 3"/>
          <p:cNvPicPr>
            <a:picLocks noChangeAspect="1" noChangeArrowheads="1"/>
          </p:cNvPicPr>
          <p:nvPr/>
        </p:nvPicPr>
        <p:blipFill>
          <a:blip r:embed="rId3" cstate="print"/>
          <a:srcRect/>
          <a:stretch>
            <a:fillRect/>
          </a:stretch>
        </p:blipFill>
        <p:spPr bwMode="auto">
          <a:xfrm>
            <a:off x="838200" y="533400"/>
            <a:ext cx="7515225" cy="2174875"/>
          </a:xfrm>
          <a:prstGeom prst="rect">
            <a:avLst/>
          </a:prstGeom>
          <a:solidFill>
            <a:srgbClr val="FFFFCC"/>
          </a:solidFill>
          <a:ln w="9525">
            <a:solidFill>
              <a:schemeClr val="tx1"/>
            </a:solidFill>
            <a:miter lim="800000"/>
            <a:headEnd/>
            <a:tailEnd/>
          </a:ln>
          <a:effectLst/>
        </p:spPr>
      </p:pic>
      <p:pic>
        <p:nvPicPr>
          <p:cNvPr id="135174" name="Picture 4"/>
          <p:cNvPicPr>
            <a:picLocks noChangeAspect="1" noChangeArrowheads="1"/>
          </p:cNvPicPr>
          <p:nvPr/>
        </p:nvPicPr>
        <p:blipFill>
          <a:blip r:embed="rId4" cstate="print"/>
          <a:srcRect/>
          <a:stretch>
            <a:fillRect/>
          </a:stretch>
        </p:blipFill>
        <p:spPr bwMode="auto">
          <a:xfrm>
            <a:off x="838200" y="2743200"/>
            <a:ext cx="7515225" cy="1978025"/>
          </a:xfrm>
          <a:prstGeom prst="rect">
            <a:avLst/>
          </a:prstGeom>
          <a:solidFill>
            <a:srgbClr val="FFFFCC"/>
          </a:solidFill>
          <a:ln w="9525">
            <a:solidFill>
              <a:schemeClr val="tx1"/>
            </a:solidFill>
            <a:miter lim="800000"/>
            <a:headEnd/>
            <a:tailEnd/>
          </a:ln>
          <a:effectLst/>
        </p:spPr>
      </p:pic>
      <p:pic>
        <p:nvPicPr>
          <p:cNvPr id="135175" name="Picture 5"/>
          <p:cNvPicPr>
            <a:picLocks noChangeAspect="1" noChangeArrowheads="1"/>
          </p:cNvPicPr>
          <p:nvPr/>
        </p:nvPicPr>
        <p:blipFill>
          <a:blip r:embed="rId5" cstate="print"/>
          <a:srcRect/>
          <a:stretch>
            <a:fillRect/>
          </a:stretch>
        </p:blipFill>
        <p:spPr bwMode="auto">
          <a:xfrm>
            <a:off x="838200" y="4800600"/>
            <a:ext cx="5997575" cy="1781175"/>
          </a:xfrm>
          <a:prstGeom prst="rect">
            <a:avLst/>
          </a:prstGeom>
          <a:solidFill>
            <a:srgbClr val="FFFFCC"/>
          </a:solid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9" name="Slide Number Placeholder 3"/>
          <p:cNvSpPr>
            <a:spLocks noGrp="1"/>
          </p:cNvSpPr>
          <p:nvPr>
            <p:ph type="sldNum" sz="quarter" idx="4"/>
          </p:nvPr>
        </p:nvSpPr>
        <p:spPr/>
        <p:txBody>
          <a:bodyPr/>
          <a:lstStyle/>
          <a:p>
            <a:fld id="{6E66DA37-5722-40DB-8AC6-3A66B3AA81FB}" type="slidenum">
              <a:rPr lang="en-US" smtClean="0"/>
              <a:pPr/>
              <a:t>65</a:t>
            </a:fld>
            <a:endParaRPr lang="en-US" dirty="0"/>
          </a:p>
        </p:txBody>
      </p:sp>
      <p:sp>
        <p:nvSpPr>
          <p:cNvPr id="264194"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graphicFrame>
        <p:nvGraphicFramePr>
          <p:cNvPr id="137221" name="Object 3"/>
          <p:cNvGraphicFramePr>
            <a:graphicFrameLocks noChangeAspect="1"/>
          </p:cNvGraphicFramePr>
          <p:nvPr/>
        </p:nvGraphicFramePr>
        <p:xfrm>
          <a:off x="762000" y="1143000"/>
          <a:ext cx="8001000" cy="1338263"/>
        </p:xfrm>
        <a:graphic>
          <a:graphicData uri="http://schemas.openxmlformats.org/presentationml/2006/ole">
            <p:oleObj spid="_x0000_s137221" name="Equation" r:id="rId3" imgW="4546600" imgH="762000" progId="Equation.3">
              <p:embed/>
            </p:oleObj>
          </a:graphicData>
        </a:graphic>
      </p:graphicFrame>
      <p:sp>
        <p:nvSpPr>
          <p:cNvPr id="264196" name="Text Box 4"/>
          <p:cNvSpPr txBox="1">
            <a:spLocks noChangeArrowheads="1"/>
          </p:cNvSpPr>
          <p:nvPr/>
        </p:nvSpPr>
        <p:spPr bwMode="auto">
          <a:xfrm>
            <a:off x="685800" y="6858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For example</a:t>
            </a:r>
          </a:p>
        </p:txBody>
      </p:sp>
      <p:graphicFrame>
        <p:nvGraphicFramePr>
          <p:cNvPr id="137223" name="Object 5"/>
          <p:cNvGraphicFramePr>
            <a:graphicFrameLocks noChangeAspect="1"/>
          </p:cNvGraphicFramePr>
          <p:nvPr/>
        </p:nvGraphicFramePr>
        <p:xfrm>
          <a:off x="762000" y="2590800"/>
          <a:ext cx="5765800" cy="784225"/>
        </p:xfrm>
        <a:graphic>
          <a:graphicData uri="http://schemas.openxmlformats.org/presentationml/2006/ole">
            <p:oleObj spid="_x0000_s137223" name="Equation" r:id="rId4" imgW="3454400" imgH="469900" progId="Equation.3">
              <p:embed/>
            </p:oleObj>
          </a:graphicData>
        </a:graphic>
      </p:graphicFrame>
      <p:grpSp>
        <p:nvGrpSpPr>
          <p:cNvPr id="137224" name="Group 6"/>
          <p:cNvGrpSpPr>
            <a:grpSpLocks/>
          </p:cNvGrpSpPr>
          <p:nvPr/>
        </p:nvGrpSpPr>
        <p:grpSpPr bwMode="auto">
          <a:xfrm>
            <a:off x="2895600" y="3581400"/>
            <a:ext cx="3352800" cy="2438400"/>
            <a:chOff x="1584" y="2016"/>
            <a:chExt cx="2112" cy="1536"/>
          </a:xfrm>
        </p:grpSpPr>
        <p:sp>
          <p:nvSpPr>
            <p:cNvPr id="264199" name="Text Box 7"/>
            <p:cNvSpPr txBox="1">
              <a:spLocks noChangeArrowheads="1"/>
            </p:cNvSpPr>
            <p:nvPr/>
          </p:nvSpPr>
          <p:spPr bwMode="auto">
            <a:xfrm>
              <a:off x="1680" y="2592"/>
              <a:ext cx="432" cy="3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effectLst>
                    <a:outerShdw blurRad="38100" dist="38100" dir="2700000" algn="tl">
                      <a:srgbClr val="FFFFFF"/>
                    </a:outerShdw>
                  </a:effectLst>
                </a:rPr>
                <a:t>V</a:t>
              </a:r>
              <a:r>
                <a:rPr lang="en-US" sz="1600" b="0" baseline="-25000" dirty="0">
                  <a:effectLst>
                    <a:outerShdw blurRad="38100" dist="38100" dir="2700000" algn="tl">
                      <a:srgbClr val="FFFFFF"/>
                    </a:outerShdw>
                  </a:effectLst>
                </a:rPr>
                <a:t>0</a:t>
              </a:r>
              <a:r>
                <a:rPr lang="en-US" sz="1600" b="0" dirty="0">
                  <a:effectLst>
                    <a:outerShdw blurRad="38100" dist="38100" dir="2700000" algn="tl">
                      <a:srgbClr val="FFFFFF"/>
                    </a:outerShdw>
                  </a:effectLst>
                </a:rPr>
                <a:t>=</a:t>
              </a:r>
            </a:p>
            <a:p>
              <a:pPr eaLnBrk="1" hangingPunct="1">
                <a:defRPr/>
              </a:pPr>
              <a:r>
                <a:rPr lang="en-US" sz="1600" b="0" i="0" dirty="0">
                  <a:effectLst>
                    <a:outerShdw blurRad="38100" dist="38100" dir="2700000" algn="tl">
                      <a:srgbClr val="FFFFFF"/>
                    </a:outerShdw>
                  </a:effectLst>
                </a:rPr>
                <a:t>$100</a:t>
              </a:r>
            </a:p>
          </p:txBody>
        </p:sp>
        <p:sp>
          <p:nvSpPr>
            <p:cNvPr id="264200" name="Oval 8"/>
            <p:cNvSpPr>
              <a:spLocks noChangeArrowheads="1"/>
            </p:cNvSpPr>
            <p:nvPr/>
          </p:nvSpPr>
          <p:spPr bwMode="auto">
            <a:xfrm>
              <a:off x="1584" y="2544"/>
              <a:ext cx="576" cy="43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64201" name="Line 9"/>
            <p:cNvSpPr>
              <a:spLocks noChangeShapeType="1"/>
            </p:cNvSpPr>
            <p:nvPr/>
          </p:nvSpPr>
          <p:spPr bwMode="auto">
            <a:xfrm flipV="1">
              <a:off x="2160" y="2304"/>
              <a:ext cx="912" cy="38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64202" name="Text Box 10"/>
            <p:cNvSpPr txBox="1">
              <a:spLocks noChangeArrowheads="1"/>
            </p:cNvSpPr>
            <p:nvPr/>
          </p:nvSpPr>
          <p:spPr bwMode="auto">
            <a:xfrm>
              <a:off x="3120" y="2064"/>
              <a:ext cx="576" cy="3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effectLst>
                    <a:outerShdw blurRad="38100" dist="38100" dir="2700000" algn="tl">
                      <a:srgbClr val="FFFFFF"/>
                    </a:outerShdw>
                  </a:effectLst>
                </a:rPr>
                <a:t>V</a:t>
              </a:r>
              <a:r>
                <a:rPr lang="en-US" sz="1600" b="0" baseline="-25000" dirty="0">
                  <a:effectLst>
                    <a:outerShdw blurRad="38100" dist="38100" dir="2700000" algn="tl">
                      <a:srgbClr val="FFFFFF"/>
                    </a:outerShdw>
                  </a:effectLst>
                </a:rPr>
                <a:t>0,1</a:t>
              </a:r>
              <a:r>
                <a:rPr lang="en-US" sz="1600" b="0" dirty="0">
                  <a:effectLst>
                    <a:outerShdw blurRad="38100" dist="38100" dir="2700000" algn="tl">
                      <a:srgbClr val="FFFFFF"/>
                    </a:outerShdw>
                  </a:effectLst>
                </a:rPr>
                <a:t>=</a:t>
              </a:r>
            </a:p>
            <a:p>
              <a:pPr algn="ctr" eaLnBrk="1" hangingPunct="1">
                <a:defRPr/>
              </a:pPr>
              <a:r>
                <a:rPr lang="en-US" sz="1600" b="0" i="0" dirty="0">
                  <a:effectLst>
                    <a:outerShdw blurRad="38100" dist="38100" dir="2700000" algn="tl">
                      <a:srgbClr val="FFFFFF"/>
                    </a:outerShdw>
                  </a:effectLst>
                </a:rPr>
                <a:t>$106.48</a:t>
              </a:r>
            </a:p>
          </p:txBody>
        </p:sp>
        <p:sp>
          <p:nvSpPr>
            <p:cNvPr id="264203" name="Oval 11"/>
            <p:cNvSpPr>
              <a:spLocks noChangeArrowheads="1"/>
            </p:cNvSpPr>
            <p:nvPr/>
          </p:nvSpPr>
          <p:spPr bwMode="auto">
            <a:xfrm>
              <a:off x="3072" y="2016"/>
              <a:ext cx="624" cy="43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64204" name="Oval 12"/>
            <p:cNvSpPr>
              <a:spLocks noChangeArrowheads="1"/>
            </p:cNvSpPr>
            <p:nvPr/>
          </p:nvSpPr>
          <p:spPr bwMode="auto">
            <a:xfrm>
              <a:off x="3072" y="3120"/>
              <a:ext cx="624" cy="43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64205" name="Line 13"/>
            <p:cNvSpPr>
              <a:spLocks noChangeShapeType="1"/>
            </p:cNvSpPr>
            <p:nvPr/>
          </p:nvSpPr>
          <p:spPr bwMode="auto">
            <a:xfrm>
              <a:off x="2112" y="2880"/>
              <a:ext cx="960" cy="38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64206" name="Text Box 14"/>
            <p:cNvSpPr txBox="1">
              <a:spLocks noChangeArrowheads="1"/>
            </p:cNvSpPr>
            <p:nvPr/>
          </p:nvSpPr>
          <p:spPr bwMode="auto">
            <a:xfrm>
              <a:off x="3120" y="3168"/>
              <a:ext cx="576" cy="3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b="0" dirty="0">
                  <a:effectLst>
                    <a:outerShdw blurRad="38100" dist="38100" dir="2700000" algn="tl">
                      <a:srgbClr val="FFFFFF"/>
                    </a:outerShdw>
                  </a:effectLst>
                </a:rPr>
                <a:t>V</a:t>
              </a:r>
              <a:r>
                <a:rPr lang="en-US" sz="1600" b="0" baseline="-25000" dirty="0">
                  <a:effectLst>
                    <a:outerShdw blurRad="38100" dist="38100" dir="2700000" algn="tl">
                      <a:srgbClr val="FFFFFF"/>
                    </a:outerShdw>
                  </a:effectLst>
                </a:rPr>
                <a:t>1,1</a:t>
              </a:r>
              <a:r>
                <a:rPr lang="en-US" sz="1600" b="0" dirty="0">
                  <a:effectLst>
                    <a:outerShdw blurRad="38100" dist="38100" dir="2700000" algn="tl">
                      <a:srgbClr val="FFFFFF"/>
                    </a:outerShdw>
                  </a:effectLst>
                </a:rPr>
                <a:t>=</a:t>
              </a:r>
            </a:p>
            <a:p>
              <a:pPr algn="ctr" eaLnBrk="1" hangingPunct="1">
                <a:defRPr/>
              </a:pPr>
              <a:r>
                <a:rPr lang="en-US" sz="1600" b="0" i="0" dirty="0">
                  <a:effectLst>
                    <a:outerShdw blurRad="38100" dist="38100" dir="2700000" algn="tl">
                      <a:srgbClr val="FFFFFF"/>
                    </a:outerShdw>
                  </a:effectLst>
                </a:rPr>
                <a:t>$80.52</a:t>
              </a:r>
            </a:p>
          </p:txBody>
        </p:sp>
        <p:sp>
          <p:nvSpPr>
            <p:cNvPr id="264207" name="Text Box 15"/>
            <p:cNvSpPr txBox="1">
              <a:spLocks noChangeArrowheads="1"/>
            </p:cNvSpPr>
            <p:nvPr/>
          </p:nvSpPr>
          <p:spPr bwMode="auto">
            <a:xfrm>
              <a:off x="2304" y="2400"/>
              <a:ext cx="624" cy="212"/>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0" dirty="0">
                  <a:effectLst>
                    <a:outerShdw blurRad="38100" dist="38100" dir="2700000" algn="tl">
                      <a:srgbClr val="C0C0C0"/>
                    </a:outerShdw>
                  </a:effectLst>
                </a:rPr>
                <a:t>p</a:t>
              </a:r>
              <a:r>
                <a:rPr lang="en-US" sz="1600" b="0" i="0" dirty="0">
                  <a:effectLst>
                    <a:outerShdw blurRad="38100" dist="38100" dir="2700000" algn="tl">
                      <a:srgbClr val="C0C0C0"/>
                    </a:outerShdw>
                  </a:effectLst>
                </a:rPr>
                <a:t> = .786</a:t>
              </a:r>
              <a:endParaRPr lang="en-US" sz="1600" b="0" dirty="0">
                <a:effectLst>
                  <a:outerShdw blurRad="38100" dist="38100" dir="2700000" algn="tl">
                    <a:srgbClr val="C0C0C0"/>
                  </a:outerShdw>
                </a:effectLst>
              </a:endParaRPr>
            </a:p>
          </p:txBody>
        </p:sp>
        <p:sp>
          <p:nvSpPr>
            <p:cNvPr id="264208" name="Text Box 16"/>
            <p:cNvSpPr txBox="1">
              <a:spLocks noChangeArrowheads="1"/>
            </p:cNvSpPr>
            <p:nvPr/>
          </p:nvSpPr>
          <p:spPr bwMode="auto">
            <a:xfrm>
              <a:off x="2256" y="2976"/>
              <a:ext cx="720" cy="212"/>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b="0" dirty="0">
                  <a:effectLst>
                    <a:outerShdw blurRad="38100" dist="38100" dir="2700000" algn="tl">
                      <a:srgbClr val="C0C0C0"/>
                    </a:outerShdw>
                  </a:effectLst>
                </a:rPr>
                <a:t>1-p</a:t>
              </a:r>
              <a:r>
                <a:rPr lang="en-US" sz="1600" b="0" i="0" dirty="0">
                  <a:effectLst>
                    <a:outerShdw blurRad="38100" dist="38100" dir="2700000" algn="tl">
                      <a:srgbClr val="C0C0C0"/>
                    </a:outerShdw>
                  </a:effectLst>
                </a:rPr>
                <a:t> = .214</a:t>
              </a:r>
              <a:endParaRPr lang="en-US" sz="1600" b="0" dirty="0">
                <a:effectLst>
                  <a:outerShdw blurRad="38100" dist="38100" dir="2700000" algn="tl">
                    <a:srgbClr val="C0C0C0"/>
                  </a:outerShdw>
                </a:effectLst>
              </a:endParaRPr>
            </a:p>
          </p:txBody>
        </p:sp>
      </p:gr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9" name="Slide Number Placeholder 3"/>
          <p:cNvSpPr>
            <a:spLocks noGrp="1"/>
          </p:cNvSpPr>
          <p:nvPr>
            <p:ph type="sldNum" sz="quarter" idx="4"/>
          </p:nvPr>
        </p:nvSpPr>
        <p:spPr/>
        <p:txBody>
          <a:bodyPr/>
          <a:lstStyle/>
          <a:p>
            <a:fld id="{335E38E3-930D-418B-9172-235CBDFAB18D}" type="slidenum">
              <a:rPr lang="en-US" smtClean="0"/>
              <a:pPr/>
              <a:t>66</a:t>
            </a:fld>
            <a:endParaRPr lang="en-US" dirty="0"/>
          </a:p>
        </p:txBody>
      </p:sp>
      <p:sp>
        <p:nvSpPr>
          <p:cNvPr id="265218"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graphicFrame>
        <p:nvGraphicFramePr>
          <p:cNvPr id="138245" name="Object 3"/>
          <p:cNvGraphicFramePr>
            <a:graphicFrameLocks noChangeAspect="1"/>
          </p:cNvGraphicFramePr>
          <p:nvPr/>
        </p:nvGraphicFramePr>
        <p:xfrm>
          <a:off x="762000" y="838200"/>
          <a:ext cx="7848600" cy="1355725"/>
        </p:xfrm>
        <a:graphic>
          <a:graphicData uri="http://schemas.openxmlformats.org/presentationml/2006/ole">
            <p:oleObj spid="_x0000_s138245" name="Equation" r:id="rId4" imgW="6565900" imgH="990600" progId="Equation.3">
              <p:embed/>
            </p:oleObj>
          </a:graphicData>
        </a:graphic>
      </p:graphicFrame>
      <p:sp>
        <p:nvSpPr>
          <p:cNvPr id="265220" name="Text Box 4"/>
          <p:cNvSpPr txBox="1">
            <a:spLocks noChangeArrowheads="1"/>
          </p:cNvSpPr>
          <p:nvPr/>
        </p:nvSpPr>
        <p:spPr bwMode="auto">
          <a:xfrm>
            <a:off x="685800" y="4572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And the option value is given by:</a:t>
            </a:r>
          </a:p>
        </p:txBody>
      </p:sp>
      <p:sp>
        <p:nvSpPr>
          <p:cNvPr id="265221" name="Text Box 5"/>
          <p:cNvSpPr txBox="1">
            <a:spLocks noChangeArrowheads="1"/>
          </p:cNvSpPr>
          <p:nvPr/>
        </p:nvSpPr>
        <p:spPr bwMode="auto">
          <a:xfrm>
            <a:off x="685800" y="2133600"/>
            <a:ext cx="7848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For example:</a:t>
            </a:r>
          </a:p>
        </p:txBody>
      </p:sp>
      <p:graphicFrame>
        <p:nvGraphicFramePr>
          <p:cNvPr id="138248" name="Object 6"/>
          <p:cNvGraphicFramePr>
            <a:graphicFrameLocks noChangeAspect="1"/>
          </p:cNvGraphicFramePr>
          <p:nvPr/>
        </p:nvGraphicFramePr>
        <p:xfrm>
          <a:off x="533400" y="2514600"/>
          <a:ext cx="8229600" cy="1981200"/>
        </p:xfrm>
        <a:graphic>
          <a:graphicData uri="http://schemas.openxmlformats.org/presentationml/2006/ole">
            <p:oleObj spid="_x0000_s138248" name="Equation" r:id="rId5" imgW="5765800" imgH="1397000" progId="Equation.3">
              <p:embed/>
            </p:oleObj>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9A32D0BB-EF54-4AEA-8684-EC922E8A50BC}" type="slidenum">
              <a:rPr lang="en-US" smtClean="0"/>
              <a:pPr/>
              <a:t>67</a:t>
            </a:fld>
            <a:endParaRPr lang="en-US" dirty="0"/>
          </a:p>
        </p:txBody>
      </p:sp>
      <p:sp>
        <p:nvSpPr>
          <p:cNvPr id="267266"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67267" name="Text Box 3"/>
          <p:cNvSpPr txBox="1">
            <a:spLocks noChangeArrowheads="1"/>
          </p:cNvSpPr>
          <p:nvPr/>
        </p:nvSpPr>
        <p:spPr bwMode="auto">
          <a:xfrm>
            <a:off x="685800" y="457200"/>
            <a:ext cx="7848600" cy="6113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rPr>
              <a:t>Step 4: Compute the value of the compound option to build Phase I, which obtains both </a:t>
            </a:r>
            <a:r>
              <a:rPr lang="en-US" dirty="0" smtClean="0">
                <a:effectLst>
                  <a:outerShdw blurRad="38100" dist="38100" dir="2700000" algn="tl">
                    <a:srgbClr val="FFFFFF"/>
                  </a:outerShdw>
                </a:effectLst>
                <a:latin typeface="Times New Roman" panose="02020603050405020304" pitchFamily="18" charset="0"/>
              </a:rPr>
              <a:t>Frenchman Cove</a:t>
            </a:r>
            <a:r>
              <a:rPr lang="en-US" i="0" dirty="0" smtClean="0">
                <a:effectLst>
                  <a:outerShdw blurRad="38100" dist="38100" dir="2700000" algn="tl">
                    <a:srgbClr val="FFFFFF"/>
                  </a:outerShdw>
                </a:effectLst>
                <a:latin typeface="Times New Roman" panose="02020603050405020304" pitchFamily="18" charset="0"/>
              </a:rPr>
              <a:t> and also the option to build </a:t>
            </a:r>
            <a:r>
              <a:rPr lang="en-US" dirty="0" smtClean="0">
                <a:effectLst>
                  <a:outerShdw blurRad="38100" dist="38100" dir="2700000" algn="tl">
                    <a:srgbClr val="FFFFFF"/>
                  </a:outerShdw>
                </a:effectLst>
                <a:latin typeface="Times New Roman" panose="02020603050405020304" pitchFamily="18" charset="0"/>
              </a:rPr>
              <a:t>Fisher Landing</a:t>
            </a:r>
            <a:r>
              <a:rPr lang="en-US" i="0" dirty="0" smtClean="0">
                <a:effectLst>
                  <a:outerShdw blurRad="38100" dist="38100" dir="2700000" algn="tl">
                    <a:srgbClr val="FFFFFF"/>
                  </a:outerShdw>
                </a:effectLst>
                <a:latin typeface="Times New Roman" panose="02020603050405020304" pitchFamily="18" charset="0"/>
              </a:rPr>
              <a:t>, by:</a:t>
            </a:r>
          </a:p>
          <a:p>
            <a:pPr eaLnBrk="1" hangingPunct="1">
              <a:spcBef>
                <a:spcPct val="40000"/>
              </a:spcBef>
              <a:buFontTx/>
              <a:buChar char="•"/>
              <a:defRPr/>
            </a:pPr>
            <a:r>
              <a:rPr lang="en-US" sz="1800" i="0" dirty="0" smtClean="0">
                <a:effectLst>
                  <a:outerShdw blurRad="38100" dist="38100" dir="2700000" algn="tl">
                    <a:srgbClr val="FFFFFF"/>
                  </a:outerShdw>
                </a:effectLst>
                <a:latin typeface="Times New Roman" panose="02020603050405020304" pitchFamily="18" charset="0"/>
              </a:rPr>
              <a:t>First step the Phase II option value we just calculated back two periods in time, to obtain its present value in each period as a part of the underlying asset for the Phase I compound option, reflecting the Phase I time-to-build. (i.e., if you exercise the Phase I option, you will get the Phase II option only after a 2-yr lag. We want to know the PV of the Phase II option as of the time when the Phase I option may be exercised.)</a:t>
            </a:r>
          </a:p>
          <a:p>
            <a:pPr eaLnBrk="1" hangingPunct="1">
              <a:spcBef>
                <a:spcPct val="40000"/>
              </a:spcBef>
              <a:buFontTx/>
              <a:buChar char="•"/>
              <a:defRPr/>
            </a:pPr>
            <a:r>
              <a:rPr lang="en-US" sz="1800" i="0" dirty="0" smtClean="0">
                <a:effectLst>
                  <a:outerShdw blurRad="38100" dist="38100" dir="2700000" algn="tl">
                    <a:srgbClr val="FFFFFF"/>
                  </a:outerShdw>
                </a:effectLst>
                <a:latin typeface="Times New Roman" panose="02020603050405020304" pitchFamily="18" charset="0"/>
              </a:rPr>
              <a:t>Then develop the other part of the Phase I option’s underlying asset value by building the Frenchman Cove value tree forward in time, through Year 5 (the last year it could be obtained, as the Phase I option expires in Year 3 and the project takes 2 years to build), starting from </a:t>
            </a:r>
            <a:r>
              <a:rPr lang="en-US" sz="1800" dirty="0" smtClean="0">
                <a:effectLst>
                  <a:outerShdw blurRad="38100" dist="38100" dir="2700000" algn="tl">
                    <a:srgbClr val="FFFFFF"/>
                  </a:outerShdw>
                </a:effectLst>
                <a:latin typeface="Times New Roman" panose="02020603050405020304" pitchFamily="18" charset="0"/>
              </a:rPr>
              <a:t>V</a:t>
            </a:r>
            <a:r>
              <a:rPr lang="en-US" sz="1800" baseline="-25000" dirty="0" smtClean="0">
                <a:effectLst>
                  <a:outerShdw blurRad="38100" dist="38100" dir="2700000" algn="tl">
                    <a:srgbClr val="FFFFFF"/>
                  </a:outerShdw>
                </a:effectLst>
                <a:latin typeface="Times New Roman" panose="02020603050405020304" pitchFamily="18" charset="0"/>
              </a:rPr>
              <a:t>0</a:t>
            </a:r>
            <a:r>
              <a:rPr lang="en-US" sz="1800" dirty="0" smtClean="0">
                <a:effectLst>
                  <a:outerShdw blurRad="38100" dist="38100" dir="2700000" algn="tl">
                    <a:srgbClr val="FFFFFF"/>
                  </a:outerShdw>
                </a:effectLst>
                <a:latin typeface="Times New Roman" panose="02020603050405020304" pitchFamily="18" charset="0"/>
              </a:rPr>
              <a:t> </a:t>
            </a:r>
            <a:r>
              <a:rPr lang="en-US" sz="1800" i="0" dirty="0" smtClean="0">
                <a:effectLst>
                  <a:outerShdw blurRad="38100" dist="38100" dir="2700000" algn="tl">
                    <a:srgbClr val="FFFFFF"/>
                  </a:outerShdw>
                </a:effectLst>
                <a:latin typeface="Times New Roman" panose="02020603050405020304" pitchFamily="18" charset="0"/>
              </a:rPr>
              <a:t>= $60 million.</a:t>
            </a:r>
          </a:p>
          <a:p>
            <a:pPr eaLnBrk="1" hangingPunct="1">
              <a:spcBef>
                <a:spcPct val="40000"/>
              </a:spcBef>
              <a:buFontTx/>
              <a:buChar char="•"/>
              <a:defRPr/>
            </a:pPr>
            <a:r>
              <a:rPr lang="en-US" sz="1800" i="0" dirty="0" smtClean="0">
                <a:effectLst>
                  <a:outerShdw blurRad="38100" dist="38100" dir="2700000" algn="tl">
                    <a:srgbClr val="FFFFFF"/>
                  </a:outerShdw>
                </a:effectLst>
                <a:latin typeface="Times New Roman" panose="02020603050405020304" pitchFamily="18" charset="0"/>
              </a:rPr>
              <a:t>Build the corresponding Frenchman Cove construction cost tree forward in time, through Year 5, starting from </a:t>
            </a:r>
            <a:r>
              <a:rPr lang="en-US" sz="1800" dirty="0" smtClean="0">
                <a:effectLst>
                  <a:outerShdw blurRad="38100" dist="38100" dir="2700000" algn="tl">
                    <a:srgbClr val="FFFFFF"/>
                  </a:outerShdw>
                </a:effectLst>
                <a:latin typeface="Times New Roman" panose="02020603050405020304" pitchFamily="18" charset="0"/>
              </a:rPr>
              <a:t>K</a:t>
            </a:r>
            <a:r>
              <a:rPr lang="en-US" sz="1800" baseline="-25000" dirty="0" smtClean="0">
                <a:effectLst>
                  <a:outerShdw blurRad="38100" dist="38100" dir="2700000" algn="tl">
                    <a:srgbClr val="FFFFFF"/>
                  </a:outerShdw>
                </a:effectLst>
                <a:latin typeface="Times New Roman" panose="02020603050405020304" pitchFamily="18" charset="0"/>
              </a:rPr>
              <a:t>0</a:t>
            </a:r>
            <a:r>
              <a:rPr lang="en-US" sz="1800" i="0" dirty="0" smtClean="0">
                <a:effectLst>
                  <a:outerShdw blurRad="38100" dist="38100" dir="2700000" algn="tl">
                    <a:srgbClr val="FFFFFF"/>
                  </a:outerShdw>
                </a:effectLst>
                <a:latin typeface="Times New Roman" panose="02020603050405020304" pitchFamily="18" charset="0"/>
              </a:rPr>
              <a:t> = $48 million.</a:t>
            </a:r>
          </a:p>
          <a:p>
            <a:pPr eaLnBrk="1" hangingPunct="1">
              <a:spcBef>
                <a:spcPct val="40000"/>
              </a:spcBef>
              <a:buFontTx/>
              <a:buChar char="•"/>
              <a:defRPr/>
            </a:pPr>
            <a:r>
              <a:rPr lang="en-US" sz="1800" i="0" dirty="0" smtClean="0">
                <a:effectLst>
                  <a:outerShdw blurRad="38100" dist="38100" dir="2700000" algn="tl">
                    <a:srgbClr val="FFFFFF"/>
                  </a:outerShdw>
                </a:effectLst>
                <a:latin typeface="Times New Roman" panose="02020603050405020304" pitchFamily="18" charset="0"/>
              </a:rPr>
              <a:t>Finally build the Phase I compound call option value tree working backwards in time from Year 3 (option expiration) to time 0. Option exercise gets completed Frenchman Cove + Phase II option, both 2 yrs after exercise.</a:t>
            </a:r>
            <a:r>
              <a:rPr lang="en-US" sz="1800" b="0" i="0" dirty="0" smtClean="0">
                <a:effectLst>
                  <a:outerShdw blurRad="38100" dist="38100" dir="2700000" algn="tl">
                    <a:srgbClr val="FFFFFF"/>
                  </a:outerShdw>
                </a:effectLst>
                <a:latin typeface="Times New Roman" panose="02020603050405020304" pitchFamily="18" charset="0"/>
              </a:rPr>
              <a:t> </a:t>
            </a:r>
            <a:r>
              <a:rPr lang="en-US" sz="1800" i="0" dirty="0" smtClean="0">
                <a:effectLst>
                  <a:outerShdw blurRad="38100" dist="38100" dir="2700000" algn="tl">
                    <a:srgbClr val="FFFFFF"/>
                  </a:outerShdw>
                </a:effectLst>
                <a:latin typeface="Times New Roman" panose="02020603050405020304" pitchFamily="18" charset="0"/>
              </a:rPr>
              <a:t>Abandonment for as-of-right land value is always an alternative to either holding or exercising the Phase I option.</a:t>
            </a:r>
            <a:endParaRPr lang="en-US" sz="1800" b="0" i="0" dirty="0" smtClean="0">
              <a:effectLst>
                <a:outerShdw blurRad="38100" dist="38100" dir="2700000" algn="tl">
                  <a:srgbClr val="FFFFFF"/>
                </a:outerShdw>
              </a:effectLs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1D071241-6BA0-499A-9492-DAD90C528FF0}" type="slidenum">
              <a:rPr lang="en-US" smtClean="0"/>
              <a:pPr/>
              <a:t>68</a:t>
            </a:fld>
            <a:endParaRPr lang="en-US" dirty="0"/>
          </a:p>
        </p:txBody>
      </p:sp>
      <p:sp>
        <p:nvSpPr>
          <p:cNvPr id="268290"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pic>
        <p:nvPicPr>
          <p:cNvPr id="141317" name="Picture 3"/>
          <p:cNvPicPr>
            <a:picLocks noChangeAspect="1" noChangeArrowheads="1"/>
          </p:cNvPicPr>
          <p:nvPr/>
        </p:nvPicPr>
        <p:blipFill>
          <a:blip r:embed="rId2" cstate="print"/>
          <a:srcRect/>
          <a:stretch>
            <a:fillRect/>
          </a:stretch>
        </p:blipFill>
        <p:spPr bwMode="auto">
          <a:xfrm>
            <a:off x="1981200" y="685800"/>
            <a:ext cx="5238750" cy="1584325"/>
          </a:xfrm>
          <a:prstGeom prst="rect">
            <a:avLst/>
          </a:prstGeom>
          <a:solidFill>
            <a:srgbClr val="FFFFCC"/>
          </a:solidFill>
          <a:ln w="9525">
            <a:solidFill>
              <a:schemeClr val="tx1"/>
            </a:solidFill>
            <a:miter lim="800000"/>
            <a:headEnd/>
            <a:tailEnd/>
          </a:ln>
          <a:effectLst/>
        </p:spPr>
      </p:pic>
      <p:pic>
        <p:nvPicPr>
          <p:cNvPr id="141318" name="Picture 4"/>
          <p:cNvPicPr>
            <a:picLocks noChangeAspect="1" noChangeArrowheads="1"/>
          </p:cNvPicPr>
          <p:nvPr/>
        </p:nvPicPr>
        <p:blipFill>
          <a:blip r:embed="rId3" cstate="print"/>
          <a:srcRect/>
          <a:stretch>
            <a:fillRect/>
          </a:stretch>
        </p:blipFill>
        <p:spPr bwMode="auto">
          <a:xfrm>
            <a:off x="1981200" y="2438400"/>
            <a:ext cx="4478338" cy="1389063"/>
          </a:xfrm>
          <a:prstGeom prst="rect">
            <a:avLst/>
          </a:prstGeom>
          <a:solidFill>
            <a:srgbClr val="FFFFCC"/>
          </a:solidFill>
          <a:ln w="9525">
            <a:solidFill>
              <a:schemeClr val="tx1"/>
            </a:solidFill>
            <a:miter lim="800000"/>
            <a:headEnd/>
            <a:tailEnd/>
          </a:ln>
          <a:effectLst/>
        </p:spPr>
      </p:pic>
      <p:sp>
        <p:nvSpPr>
          <p:cNvPr id="268293" name="Text Box 5"/>
          <p:cNvSpPr txBox="1">
            <a:spLocks noChangeArrowheads="1"/>
          </p:cNvSpPr>
          <p:nvPr/>
        </p:nvSpPr>
        <p:spPr bwMode="auto">
          <a:xfrm>
            <a:off x="609600" y="4191000"/>
            <a:ext cx="8001000" cy="1463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Here we are simply applying the certainty-equivalence valuation formula 1 period at a time to the Phase II option value (previously calculated).</a:t>
            </a:r>
          </a:p>
          <a:p>
            <a:pPr eaLnBrk="1" hangingPunct="1">
              <a:spcBef>
                <a:spcPct val="50000"/>
              </a:spcBef>
              <a:defRPr/>
            </a:pPr>
            <a:r>
              <a:rPr lang="en-US" dirty="0">
                <a:effectLst>
                  <a:outerShdw blurRad="38100" dist="38100" dir="2700000" algn="tl">
                    <a:srgbClr val="FFFFFF"/>
                  </a:outerShdw>
                </a:effectLst>
              </a:rPr>
              <a:t>For example . .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1" name="Slide Number Placeholder 3"/>
          <p:cNvSpPr>
            <a:spLocks noGrp="1"/>
          </p:cNvSpPr>
          <p:nvPr>
            <p:ph type="sldNum" sz="quarter" idx="4"/>
          </p:nvPr>
        </p:nvSpPr>
        <p:spPr/>
        <p:txBody>
          <a:bodyPr/>
          <a:lstStyle/>
          <a:p>
            <a:fld id="{87C11721-1892-41ED-AA6F-E5CA92E2F87A}" type="slidenum">
              <a:rPr lang="en-US" smtClean="0"/>
              <a:pPr/>
              <a:t>69</a:t>
            </a:fld>
            <a:endParaRPr lang="en-US" dirty="0"/>
          </a:p>
        </p:txBody>
      </p:sp>
      <p:graphicFrame>
        <p:nvGraphicFramePr>
          <p:cNvPr id="142340" name="Object 2"/>
          <p:cNvGraphicFramePr>
            <a:graphicFrameLocks noChangeAspect="1"/>
          </p:cNvGraphicFramePr>
          <p:nvPr/>
        </p:nvGraphicFramePr>
        <p:xfrm>
          <a:off x="914400" y="1219200"/>
          <a:ext cx="7015163" cy="917575"/>
        </p:xfrm>
        <a:graphic>
          <a:graphicData uri="http://schemas.openxmlformats.org/presentationml/2006/ole">
            <p:oleObj spid="_x0000_s142340" name="Equation" r:id="rId3" imgW="4914900" imgH="647700" progId="Equation.3">
              <p:embed/>
            </p:oleObj>
          </a:graphicData>
        </a:graphic>
      </p:graphicFrame>
      <p:sp>
        <p:nvSpPr>
          <p:cNvPr id="269315" name="Text Box 3"/>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69316" name="Text Box 4"/>
          <p:cNvSpPr txBox="1">
            <a:spLocks noChangeArrowheads="1"/>
          </p:cNvSpPr>
          <p:nvPr/>
        </p:nvSpPr>
        <p:spPr bwMode="auto">
          <a:xfrm>
            <a:off x="685800" y="6858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PV in the </a:t>
            </a:r>
            <a:r>
              <a:rPr lang="en-US" dirty="0">
                <a:effectLst>
                  <a:outerShdw blurRad="38100" dist="38100" dir="2700000" algn="tl">
                    <a:srgbClr val="FFFFFF"/>
                  </a:outerShdw>
                </a:effectLst>
              </a:rPr>
              <a:t>0,1</a:t>
            </a:r>
            <a:r>
              <a:rPr lang="en-US" i="0" dirty="0">
                <a:effectLst>
                  <a:outerShdw blurRad="38100" dist="38100" dir="2700000" algn="tl">
                    <a:srgbClr val="FFFFFF"/>
                  </a:outerShdw>
                </a:effectLst>
              </a:rPr>
              <a:t> node of Year 1 of the Phase II option in Year 2 is:</a:t>
            </a:r>
            <a:endParaRPr lang="en-US" dirty="0">
              <a:effectLst>
                <a:outerShdw blurRad="38100" dist="38100" dir="2700000" algn="tl">
                  <a:srgbClr val="FFFFFF"/>
                </a:outerShdw>
              </a:effectLst>
            </a:endParaRPr>
          </a:p>
        </p:txBody>
      </p:sp>
      <p:sp>
        <p:nvSpPr>
          <p:cNvPr id="269317" name="Text Box 5"/>
          <p:cNvSpPr txBox="1">
            <a:spLocks noChangeArrowheads="1"/>
          </p:cNvSpPr>
          <p:nvPr/>
        </p:nvSpPr>
        <p:spPr bwMode="auto">
          <a:xfrm>
            <a:off x="685800" y="2209800"/>
            <a:ext cx="8001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PV in the </a:t>
            </a:r>
            <a:r>
              <a:rPr lang="en-US" dirty="0">
                <a:effectLst>
                  <a:outerShdw blurRad="38100" dist="38100" dir="2700000" algn="tl">
                    <a:srgbClr val="FFFFFF"/>
                  </a:outerShdw>
                </a:effectLst>
              </a:rPr>
              <a:t>0,0</a:t>
            </a:r>
            <a:r>
              <a:rPr lang="en-US" i="0" dirty="0">
                <a:effectLst>
                  <a:outerShdw blurRad="38100" dist="38100" dir="2700000" algn="tl">
                    <a:srgbClr val="FFFFFF"/>
                  </a:outerShdw>
                </a:effectLst>
              </a:rPr>
              <a:t> node of Year 0 (the present) of the Phase II option in Year 2 is:</a:t>
            </a:r>
            <a:endParaRPr lang="en-US" dirty="0">
              <a:effectLst>
                <a:outerShdw blurRad="38100" dist="38100" dir="2700000" algn="tl">
                  <a:srgbClr val="FFFFFF"/>
                </a:outerShdw>
              </a:effectLst>
            </a:endParaRPr>
          </a:p>
        </p:txBody>
      </p:sp>
      <p:graphicFrame>
        <p:nvGraphicFramePr>
          <p:cNvPr id="142344" name="Object 6"/>
          <p:cNvGraphicFramePr>
            <a:graphicFrameLocks noChangeAspect="1"/>
          </p:cNvGraphicFramePr>
          <p:nvPr/>
        </p:nvGraphicFramePr>
        <p:xfrm>
          <a:off x="838200" y="2971800"/>
          <a:ext cx="7899400" cy="869950"/>
        </p:xfrm>
        <a:graphic>
          <a:graphicData uri="http://schemas.openxmlformats.org/presentationml/2006/ole">
            <p:oleObj spid="_x0000_s142344" name="Equation" r:id="rId4" imgW="5842000" imgH="647700" progId="Equation.3">
              <p:embed/>
            </p:oleObj>
          </a:graphicData>
        </a:graphic>
      </p:graphicFrame>
      <p:sp>
        <p:nvSpPr>
          <p:cNvPr id="269319" name="Text Box 7"/>
          <p:cNvSpPr txBox="1">
            <a:spLocks noChangeArrowheads="1"/>
          </p:cNvSpPr>
          <p:nvPr/>
        </p:nvSpPr>
        <p:spPr bwMode="auto">
          <a:xfrm>
            <a:off x="685800" y="4114800"/>
            <a:ext cx="8001000" cy="176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This PV</a:t>
            </a:r>
            <a:r>
              <a:rPr lang="en-US" baseline="-25000" dirty="0">
                <a:effectLst>
                  <a:outerShdw blurRad="38100" dist="38100" dir="2700000" algn="tl">
                    <a:srgbClr val="FFFFFF"/>
                  </a:outerShdw>
                </a:effectLst>
              </a:rPr>
              <a:t>t</a:t>
            </a:r>
            <a:r>
              <a:rPr lang="en-US" i="0" dirty="0">
                <a:effectLst>
                  <a:outerShdw blurRad="38100" dist="38100" dir="2700000" algn="tl">
                    <a:srgbClr val="FFFFFF"/>
                  </a:outerShdw>
                </a:effectLst>
              </a:rPr>
              <a:t> of the Phase II option as of time </a:t>
            </a:r>
            <a:r>
              <a:rPr lang="en-US" dirty="0">
                <a:effectLst>
                  <a:outerShdw blurRad="38100" dist="38100" dir="2700000" algn="tl">
                    <a:srgbClr val="FFFFFF"/>
                  </a:outerShdw>
                </a:effectLst>
              </a:rPr>
              <a:t>t </a:t>
            </a:r>
            <a:r>
              <a:rPr lang="en-US" i="0" dirty="0">
                <a:effectLst>
                  <a:outerShdw blurRad="38100" dist="38100" dir="2700000" algn="tl">
                    <a:srgbClr val="FFFFFF"/>
                  </a:outerShdw>
                </a:effectLst>
              </a:rPr>
              <a:t>is part of what one obtains in time </a:t>
            </a:r>
            <a:r>
              <a:rPr lang="en-US" dirty="0">
                <a:effectLst>
                  <a:outerShdw blurRad="38100" dist="38100" dir="2700000" algn="tl">
                    <a:srgbClr val="FFFFFF"/>
                  </a:outerShdw>
                </a:effectLst>
              </a:rPr>
              <a:t>t</a:t>
            </a:r>
            <a:r>
              <a:rPr lang="en-US" i="0" dirty="0">
                <a:effectLst>
                  <a:outerShdw blurRad="38100" dist="38100" dir="2700000" algn="tl">
                    <a:srgbClr val="FFFFFF"/>
                  </a:outerShdw>
                </a:effectLst>
              </a:rPr>
              <a:t> by exercising the Phase I option in time </a:t>
            </a:r>
            <a:r>
              <a:rPr lang="en-US" dirty="0">
                <a:effectLst>
                  <a:outerShdw blurRad="38100" dist="38100" dir="2700000" algn="tl">
                    <a:srgbClr val="FFFFFF"/>
                  </a:outerShdw>
                </a:effectLst>
              </a:rPr>
              <a:t>t</a:t>
            </a:r>
            <a:r>
              <a:rPr lang="en-US" i="0" dirty="0">
                <a:effectLst>
                  <a:outerShdw blurRad="38100" dist="38100" dir="2700000" algn="tl">
                    <a:srgbClr val="FFFFFF"/>
                  </a:outerShdw>
                </a:effectLst>
              </a:rPr>
              <a:t>.</a:t>
            </a:r>
          </a:p>
          <a:p>
            <a:pPr eaLnBrk="1" hangingPunct="1">
              <a:spcBef>
                <a:spcPct val="50000"/>
              </a:spcBef>
              <a:defRPr/>
            </a:pPr>
            <a:r>
              <a:rPr lang="en-US" i="0" dirty="0">
                <a:effectLst>
                  <a:outerShdw blurRad="38100" dist="38100" dir="2700000" algn="tl">
                    <a:srgbClr val="FFFFFF"/>
                  </a:outerShdw>
                </a:effectLst>
              </a:rPr>
              <a:t>The other part of what one obtains is the PV</a:t>
            </a:r>
            <a:r>
              <a:rPr lang="en-US" baseline="-25000" dirty="0">
                <a:effectLst>
                  <a:outerShdw blurRad="38100" dist="38100" dir="2700000" algn="tl">
                    <a:srgbClr val="FFFFFF"/>
                  </a:outerShdw>
                </a:effectLst>
              </a:rPr>
              <a:t>t</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as of time </a:t>
            </a:r>
            <a:r>
              <a:rPr lang="en-US" dirty="0">
                <a:effectLst>
                  <a:outerShdw blurRad="38100" dist="38100" dir="2700000" algn="tl">
                    <a:srgbClr val="FFFFFF"/>
                  </a:outerShdw>
                </a:effectLst>
              </a:rPr>
              <a:t>t</a:t>
            </a:r>
            <a:r>
              <a:rPr lang="en-US" i="0" dirty="0">
                <a:effectLst>
                  <a:outerShdw blurRad="38100" dist="38100" dir="2700000" algn="tl">
                    <a:srgbClr val="FFFFFF"/>
                  </a:outerShdw>
                </a:effectLst>
              </a:rPr>
              <a:t> of the Frenchman Cove development project (which would be completed 2 years later):</a:t>
            </a:r>
            <a:endParaRPr lang="en-US" dirty="0">
              <a:effectLst>
                <a:outerShdw blurRad="38100" dist="38100" dir="2700000" algn="tl">
                  <a:srgbClr val="FFFFFF"/>
                </a:outerShdw>
              </a:effectLst>
            </a:endParaRPr>
          </a:p>
        </p:txBody>
      </p:sp>
      <p:graphicFrame>
        <p:nvGraphicFramePr>
          <p:cNvPr id="142346" name="Object 8"/>
          <p:cNvGraphicFramePr>
            <a:graphicFrameLocks noChangeAspect="1"/>
          </p:cNvGraphicFramePr>
          <p:nvPr/>
        </p:nvGraphicFramePr>
        <p:xfrm>
          <a:off x="2362200" y="5715000"/>
          <a:ext cx="5195888" cy="657225"/>
        </p:xfrm>
        <a:graphic>
          <a:graphicData uri="http://schemas.openxmlformats.org/presentationml/2006/ole">
            <p:oleObj spid="_x0000_s142346" name="Equation" r:id="rId5" imgW="3606800" imgH="4572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5CDFF586-FB93-4549-BA60-0D96CEE4B615}" type="slidenum">
              <a:rPr lang="en-US" smtClean="0"/>
              <a:pPr/>
              <a:t>7</a:t>
            </a:fld>
            <a:endParaRPr lang="en-US" dirty="0"/>
          </a:p>
        </p:txBody>
      </p:sp>
      <p:sp>
        <p:nvSpPr>
          <p:cNvPr id="832514" name="Text Box 2"/>
          <p:cNvSpPr txBox="1">
            <a:spLocks noChangeArrowheads="1"/>
          </p:cNvSpPr>
          <p:nvPr/>
        </p:nvSpPr>
        <p:spPr bwMode="auto">
          <a:xfrm>
            <a:off x="533400" y="0"/>
            <a:ext cx="8382000" cy="3062377"/>
          </a:xfrm>
          <a:prstGeom prst="rect">
            <a:avLst/>
          </a:prstGeom>
          <a:noFill/>
          <a:ln w="9525">
            <a:noFill/>
            <a:miter lim="800000"/>
            <a:headEnd/>
            <a:tailEnd/>
          </a:ln>
          <a:effectLst/>
        </p:spPr>
        <p:txBody>
          <a:bodyPr>
            <a:spAutoFit/>
          </a:bodyPr>
          <a:lstStyle/>
          <a:p>
            <a:pPr eaLnBrk="1" hangingPunct="1">
              <a:spcBef>
                <a:spcPct val="50000"/>
              </a:spcBef>
              <a:defRPr/>
            </a:pPr>
            <a:r>
              <a:rPr lang="en-US" sz="2400" b="0" i="0" dirty="0">
                <a:solidFill>
                  <a:srgbClr val="0000FF"/>
                </a:solidFill>
              </a:rPr>
              <a:t>Now consider </a:t>
            </a:r>
            <a:r>
              <a:rPr lang="en-US" sz="2400" b="0" dirty="0">
                <a:solidFill>
                  <a:srgbClr val="0000FF"/>
                </a:solidFill>
              </a:rPr>
              <a:t>K</a:t>
            </a:r>
            <a:r>
              <a:rPr lang="en-US" sz="2400" b="0" baseline="-25000" dirty="0">
                <a:solidFill>
                  <a:srgbClr val="0000FF"/>
                </a:solidFill>
              </a:rPr>
              <a:t>0</a:t>
            </a:r>
            <a:r>
              <a:rPr lang="en-US" sz="2400" b="0" i="0" dirty="0">
                <a:solidFill>
                  <a:srgbClr val="0000FF"/>
                </a:solidFill>
              </a:rPr>
              <a:t> …</a:t>
            </a:r>
          </a:p>
          <a:p>
            <a:pPr eaLnBrk="1" hangingPunct="1">
              <a:spcBef>
                <a:spcPts val="600"/>
              </a:spcBef>
              <a:defRPr/>
            </a:pPr>
            <a:r>
              <a:rPr lang="en-US" sz="2400" b="0" i="0" dirty="0">
                <a:solidFill>
                  <a:srgbClr val="000000"/>
                </a:solidFill>
              </a:rPr>
              <a:t>Construction cost is 4 quarterly pmts of $1,500,000 each.</a:t>
            </a:r>
          </a:p>
          <a:p>
            <a:pPr eaLnBrk="1" hangingPunct="1">
              <a:spcBef>
                <a:spcPts val="600"/>
              </a:spcBef>
              <a:defRPr/>
            </a:pPr>
            <a:r>
              <a:rPr lang="en-US" sz="2400" b="0" i="0" dirty="0">
                <a:solidFill>
                  <a:srgbClr val="000000"/>
                </a:solidFill>
              </a:rPr>
              <a:t>These CFs have very little “risk” as capital mkt defines “risk”:</a:t>
            </a:r>
          </a:p>
          <a:p>
            <a:pPr eaLnBrk="1" hangingPunct="1">
              <a:spcBef>
                <a:spcPts val="600"/>
              </a:spcBef>
              <a:defRPr/>
            </a:pPr>
            <a:r>
              <a:rPr lang="en-US" sz="2400" b="0" dirty="0">
                <a:solidFill>
                  <a:srgbClr val="000000"/>
                </a:solidFill>
              </a:rPr>
              <a:t> Low beta, low correlation w financial mkts.</a:t>
            </a:r>
          </a:p>
          <a:p>
            <a:pPr eaLnBrk="1" hangingPunct="1">
              <a:spcBef>
                <a:spcPts val="600"/>
              </a:spcBef>
              <a:defRPr/>
            </a:pPr>
            <a:r>
              <a:rPr lang="en-US" sz="2400" b="0" i="0" dirty="0">
                <a:solidFill>
                  <a:srgbClr val="000000"/>
                </a:solidFill>
              </a:rPr>
              <a:t>Hence: OCC for constr CFs near </a:t>
            </a:r>
            <a:r>
              <a:rPr lang="en-US" sz="2400" dirty="0">
                <a:solidFill>
                  <a:srgbClr val="000000"/>
                </a:solidFill>
                <a:effectLst>
                  <a:outerShdw blurRad="38100" dist="38100" dir="2700000" algn="tl">
                    <a:srgbClr val="FFFFFF"/>
                  </a:outerShdw>
                </a:effectLst>
              </a:rPr>
              <a:t>r</a:t>
            </a:r>
            <a:r>
              <a:rPr lang="en-US" sz="2400" baseline="-25000" dirty="0">
                <a:solidFill>
                  <a:srgbClr val="000000"/>
                </a:solidFill>
                <a:effectLst>
                  <a:outerShdw blurRad="38100" dist="38100" dir="2700000" algn="tl">
                    <a:srgbClr val="FFFFFF"/>
                  </a:outerShdw>
                </a:effectLst>
              </a:rPr>
              <a:t>f</a:t>
            </a:r>
            <a:r>
              <a:rPr lang="en-US" sz="2400" b="0" i="0" dirty="0">
                <a:solidFill>
                  <a:srgbClr val="000000"/>
                </a:solidFill>
              </a:rPr>
              <a:t> , say </a:t>
            </a:r>
            <a:r>
              <a:rPr lang="en-US" sz="2400" i="0" dirty="0">
                <a:solidFill>
                  <a:srgbClr val="000000"/>
                </a:solidFill>
                <a:effectLst>
                  <a:outerShdw blurRad="38100" dist="38100" dir="2700000" algn="tl">
                    <a:srgbClr val="FFFFFF"/>
                  </a:outerShdw>
                </a:effectLst>
              </a:rPr>
              <a:t>3%</a:t>
            </a:r>
            <a:r>
              <a:rPr lang="en-US" sz="2400" b="0" i="0" dirty="0">
                <a:solidFill>
                  <a:srgbClr val="000000"/>
                </a:solidFill>
              </a:rPr>
              <a:t> per annum (0.25%/mo, </a:t>
            </a:r>
            <a:r>
              <a:rPr lang="en-US" sz="2400" b="0" i="0" dirty="0">
                <a:solidFill>
                  <a:srgbClr val="000000"/>
                </a:solidFill>
                <a:sym typeface="Wingdings" pitchFamily="2" charset="2"/>
              </a:rPr>
              <a:t> 3.04% EAR</a:t>
            </a:r>
            <a:r>
              <a:rPr lang="en-US" sz="2400" b="0" i="0" dirty="0">
                <a:solidFill>
                  <a:srgbClr val="000000"/>
                </a:solidFill>
              </a:rPr>
              <a:t>).</a:t>
            </a:r>
            <a:r>
              <a:rPr lang="en-US" sz="2400" b="0" i="0" dirty="0">
                <a:solidFill>
                  <a:srgbClr val="CC0000"/>
                </a:solidFill>
              </a:rPr>
              <a:t>*</a:t>
            </a:r>
            <a:endParaRPr lang="en-US" sz="2400" b="0" i="0" dirty="0">
              <a:solidFill>
                <a:srgbClr val="000000"/>
              </a:solidFill>
            </a:endParaRPr>
          </a:p>
          <a:p>
            <a:pPr eaLnBrk="1" hangingPunct="1">
              <a:spcBef>
                <a:spcPts val="600"/>
              </a:spcBef>
              <a:defRPr/>
            </a:pPr>
            <a:r>
              <a:rPr lang="en-US" sz="2400" b="0" i="0" dirty="0">
                <a:solidFill>
                  <a:srgbClr val="000000"/>
                </a:solidFill>
              </a:rPr>
              <a:t>So, PV of construction costs is:</a:t>
            </a:r>
            <a:endParaRPr lang="en-US" sz="2400" i="0" dirty="0">
              <a:solidFill>
                <a:srgbClr val="000000"/>
              </a:solidFill>
              <a:effectLst>
                <a:outerShdw blurRad="38100" dist="38100" dir="2700000" algn="tl">
                  <a:srgbClr val="FFFFFF"/>
                </a:outerShdw>
              </a:effectLst>
            </a:endParaRPr>
          </a:p>
        </p:txBody>
      </p:sp>
      <p:graphicFrame>
        <p:nvGraphicFramePr>
          <p:cNvPr id="49156" name="Object 3"/>
          <p:cNvGraphicFramePr>
            <a:graphicFrameLocks noChangeAspect="1"/>
          </p:cNvGraphicFramePr>
          <p:nvPr/>
        </p:nvGraphicFramePr>
        <p:xfrm>
          <a:off x="609600" y="3032125"/>
          <a:ext cx="7754938" cy="701675"/>
        </p:xfrm>
        <a:graphic>
          <a:graphicData uri="http://schemas.openxmlformats.org/presentationml/2006/ole">
            <p:oleObj spid="_x0000_s49156" name="Equation" r:id="rId4" imgW="4356100" imgH="393700" progId="Equation.3">
              <p:embed/>
            </p:oleObj>
          </a:graphicData>
        </a:graphic>
      </p:graphicFrame>
      <p:sp>
        <p:nvSpPr>
          <p:cNvPr id="49157" name="Text Box 4"/>
          <p:cNvSpPr txBox="1">
            <a:spLocks noChangeArrowheads="1"/>
          </p:cNvSpPr>
          <p:nvPr/>
        </p:nvSpPr>
        <p:spPr bwMode="auto">
          <a:xfrm>
            <a:off x="533400" y="3937000"/>
            <a:ext cx="8382000" cy="2616200"/>
          </a:xfrm>
          <a:prstGeom prst="rect">
            <a:avLst/>
          </a:prstGeom>
          <a:noFill/>
          <a:ln w="9525">
            <a:solidFill>
              <a:srgbClr val="CC0000"/>
            </a:solidFill>
            <a:miter lim="800000"/>
            <a:headEnd/>
            <a:tailEnd/>
          </a:ln>
        </p:spPr>
        <p:txBody>
          <a:bodyPr>
            <a:spAutoFit/>
          </a:bodyPr>
          <a:lstStyle/>
          <a:p>
            <a:pPr eaLnBrk="1" hangingPunct="1">
              <a:spcBef>
                <a:spcPct val="50000"/>
              </a:spcBef>
            </a:pPr>
            <a:r>
              <a:rPr lang="en-US" sz="2400" b="0" i="0" dirty="0">
                <a:solidFill>
                  <a:srgbClr val="CC0000"/>
                </a:solidFill>
              </a:rPr>
              <a:t>* </a:t>
            </a:r>
            <a:r>
              <a:rPr lang="en-US" b="0" i="0" dirty="0">
                <a:solidFill>
                  <a:srgbClr val="CC0000"/>
                </a:solidFill>
              </a:rPr>
              <a:t>Note that by using a </a:t>
            </a:r>
            <a:r>
              <a:rPr lang="en-US" b="0" u="sng" dirty="0">
                <a:solidFill>
                  <a:srgbClr val="CC0000"/>
                </a:solidFill>
              </a:rPr>
              <a:t>lower</a:t>
            </a:r>
            <a:r>
              <a:rPr lang="en-US" b="0" i="0" dirty="0">
                <a:solidFill>
                  <a:srgbClr val="CC0000"/>
                </a:solidFill>
              </a:rPr>
              <a:t> OCC for construction CFs, we discount them to a </a:t>
            </a:r>
            <a:r>
              <a:rPr lang="en-US" b="0" u="sng" dirty="0">
                <a:solidFill>
                  <a:srgbClr val="CC0000"/>
                </a:solidFill>
              </a:rPr>
              <a:t>higher</a:t>
            </a:r>
            <a:r>
              <a:rPr lang="en-US" b="0" i="0" dirty="0">
                <a:solidFill>
                  <a:srgbClr val="CC0000"/>
                </a:solidFill>
              </a:rPr>
              <a:t> PV, thus causing construction costs to figure more prominently in the development investment decision (bigger negative item).</a:t>
            </a:r>
          </a:p>
          <a:p>
            <a:pPr eaLnBrk="1" hangingPunct="1">
              <a:spcBef>
                <a:spcPct val="50000"/>
              </a:spcBef>
            </a:pPr>
            <a:r>
              <a:rPr lang="en-US" b="0" i="0" dirty="0">
                <a:solidFill>
                  <a:srgbClr val="CC0000"/>
                </a:solidFill>
              </a:rPr>
              <a:t>In this sense we are treating construction cost as a </a:t>
            </a:r>
            <a:r>
              <a:rPr lang="en-US" b="0" u="sng" dirty="0">
                <a:solidFill>
                  <a:srgbClr val="CC0000"/>
                </a:solidFill>
              </a:rPr>
              <a:t>greater</a:t>
            </a:r>
            <a:r>
              <a:rPr lang="en-US" b="0" i="0" dirty="0">
                <a:solidFill>
                  <a:srgbClr val="CC0000"/>
                </a:solidFill>
              </a:rPr>
              <a:t> “risk” factor to be considered in the decision.</a:t>
            </a:r>
          </a:p>
          <a:p>
            <a:pPr eaLnBrk="1" hangingPunct="1">
              <a:spcBef>
                <a:spcPct val="50000"/>
              </a:spcBef>
            </a:pPr>
            <a:r>
              <a:rPr lang="en-US" b="0" i="0" dirty="0">
                <a:solidFill>
                  <a:srgbClr val="CC0000"/>
                </a:solidFill>
              </a:rPr>
              <a:t>This is not the capital market definition of “</a:t>
            </a:r>
            <a:r>
              <a:rPr lang="en-US" b="0" i="0" dirty="0" smtClean="0">
                <a:solidFill>
                  <a:srgbClr val="CC0000"/>
                </a:solidFill>
              </a:rPr>
              <a:t>risk,” </a:t>
            </a:r>
            <a:r>
              <a:rPr lang="en-US" b="0" i="0" dirty="0">
                <a:solidFill>
                  <a:srgbClr val="CC0000"/>
                </a:solidFill>
              </a:rPr>
              <a:t>but it is consistent with common parlance.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BB555885-8D19-4B57-860D-53A6E35AD748}" type="slidenum">
              <a:rPr lang="en-US" smtClean="0"/>
              <a:pPr/>
              <a:t>70</a:t>
            </a:fld>
            <a:endParaRPr lang="en-US" dirty="0"/>
          </a:p>
        </p:txBody>
      </p:sp>
      <p:sp>
        <p:nvSpPr>
          <p:cNvPr id="270338"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0339" name="Text Box 3"/>
          <p:cNvSpPr txBox="1">
            <a:spLocks noChangeArrowheads="1"/>
          </p:cNvSpPr>
          <p:nvPr/>
        </p:nvSpPr>
        <p:spPr bwMode="auto">
          <a:xfrm>
            <a:off x="609600" y="609600"/>
            <a:ext cx="8001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Here are the Frenchman Cove underlying asset value and construction cost trees, obtained in the usual manner:</a:t>
            </a:r>
            <a:endParaRPr lang="en-US" dirty="0">
              <a:effectLst>
                <a:outerShdw blurRad="38100" dist="38100" dir="2700000" algn="tl">
                  <a:srgbClr val="FFFFFF"/>
                </a:outerShdw>
              </a:effectLst>
            </a:endParaRPr>
          </a:p>
        </p:txBody>
      </p:sp>
      <p:pic>
        <p:nvPicPr>
          <p:cNvPr id="143366" name="Picture 4"/>
          <p:cNvPicPr>
            <a:picLocks noChangeAspect="1" noChangeArrowheads="1"/>
          </p:cNvPicPr>
          <p:nvPr/>
        </p:nvPicPr>
        <p:blipFill>
          <a:blip r:embed="rId3" cstate="print"/>
          <a:srcRect/>
          <a:stretch>
            <a:fillRect/>
          </a:stretch>
        </p:blipFill>
        <p:spPr bwMode="auto">
          <a:xfrm>
            <a:off x="1676400" y="1371600"/>
            <a:ext cx="5997575" cy="1781175"/>
          </a:xfrm>
          <a:prstGeom prst="rect">
            <a:avLst/>
          </a:prstGeom>
          <a:solidFill>
            <a:srgbClr val="FFFFCC"/>
          </a:solidFill>
          <a:ln w="9525">
            <a:solidFill>
              <a:schemeClr val="tx1"/>
            </a:solidFill>
            <a:miter lim="800000"/>
            <a:headEnd/>
            <a:tailEnd/>
          </a:ln>
          <a:effectLst/>
        </p:spPr>
      </p:pic>
      <p:pic>
        <p:nvPicPr>
          <p:cNvPr id="143367" name="Picture 5"/>
          <p:cNvPicPr>
            <a:picLocks noChangeAspect="1" noChangeArrowheads="1"/>
          </p:cNvPicPr>
          <p:nvPr/>
        </p:nvPicPr>
        <p:blipFill>
          <a:blip r:embed="rId4" cstate="print"/>
          <a:srcRect/>
          <a:stretch>
            <a:fillRect/>
          </a:stretch>
        </p:blipFill>
        <p:spPr bwMode="auto">
          <a:xfrm>
            <a:off x="1676400" y="3276600"/>
            <a:ext cx="5997575" cy="1584325"/>
          </a:xfrm>
          <a:prstGeom prst="rect">
            <a:avLst/>
          </a:prstGeom>
          <a:solidFill>
            <a:srgbClr val="FFFFCC"/>
          </a:solid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8E9512CB-D94D-49AB-B9E9-59C389287434}" type="slidenum">
              <a:rPr lang="en-US" smtClean="0"/>
              <a:pPr/>
              <a:t>71</a:t>
            </a:fld>
            <a:endParaRPr lang="en-US" dirty="0"/>
          </a:p>
        </p:txBody>
      </p:sp>
      <p:sp>
        <p:nvSpPr>
          <p:cNvPr id="272386" name="Text Box 2"/>
          <p:cNvSpPr txBox="1">
            <a:spLocks noChangeArrowheads="1"/>
          </p:cNvSpPr>
          <p:nvPr/>
        </p:nvSpPr>
        <p:spPr bwMode="auto">
          <a:xfrm>
            <a:off x="533400" y="533400"/>
            <a:ext cx="8001000" cy="2835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value of the Phase I option is then calculated working backwards in time from its expiration in Year 3. </a:t>
            </a:r>
          </a:p>
          <a:p>
            <a:pPr eaLnBrk="1" hangingPunct="1">
              <a:spcBef>
                <a:spcPct val="50000"/>
              </a:spcBef>
              <a:defRPr/>
            </a:pPr>
            <a:r>
              <a:rPr lang="en-US" i="0" dirty="0">
                <a:effectLst>
                  <a:outerShdw blurRad="38100" dist="38100" dir="2700000" algn="tl">
                    <a:srgbClr val="FFFFFF"/>
                  </a:outerShdw>
                </a:effectLst>
              </a:rPr>
              <a:t>The value in Year 3 is the maximum of either: (i) the as-of-right land value (land value based on the Rentleg Gardens Project, which is the “abandonment value” of the RHP Project); or (ii) the value of immediate exercise of the Phase I option (which obtains the completed Frenchman Cove Project plus the Phase II option, both 2 years later):</a:t>
            </a:r>
          </a:p>
          <a:p>
            <a:pPr algn="ctr" eaLnBrk="1" hangingPunct="1">
              <a:spcBef>
                <a:spcPct val="50000"/>
              </a:spcBef>
              <a:defRPr/>
            </a:pPr>
            <a:r>
              <a:rPr lang="en-US" dirty="0">
                <a:effectLst>
                  <a:outerShdw blurRad="38100" dist="38100" dir="2700000" algn="tl">
                    <a:srgbClr val="FFFFFF"/>
                  </a:outerShdw>
                </a:effectLst>
              </a:rPr>
              <a:t>C</a:t>
            </a:r>
            <a:r>
              <a:rPr lang="en-US" baseline="-25000" dirty="0">
                <a:effectLst>
                  <a:outerShdw blurRad="38100" dist="38100" dir="2700000" algn="tl">
                    <a:srgbClr val="FFFFFF"/>
                  </a:outerShdw>
                </a:effectLst>
              </a:rPr>
              <a:t>3</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 Max </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 As-of-right Land Value</a:t>
            </a:r>
            <a:r>
              <a:rPr lang="en-US" baseline="-25000" dirty="0">
                <a:effectLst>
                  <a:outerShdw blurRad="38100" dist="38100" dir="2700000" algn="tl">
                    <a:srgbClr val="FFFFFF"/>
                  </a:outerShdw>
                </a:effectLst>
              </a:rPr>
              <a:t>3 </a:t>
            </a:r>
            <a:r>
              <a:rPr lang="en-US" dirty="0">
                <a:effectLst>
                  <a:outerShdw blurRad="38100" dist="38100" dir="2700000" algn="tl">
                    <a:srgbClr val="FFFFFF"/>
                  </a:outerShdw>
                </a:effectLst>
              </a:rPr>
              <a:t>, PV</a:t>
            </a:r>
            <a:r>
              <a:rPr lang="en-US" baseline="-25000" dirty="0">
                <a:effectLst>
                  <a:outerShdw blurRad="38100" dist="38100" dir="2700000" algn="tl">
                    <a:srgbClr val="FFFFFF"/>
                  </a:outerShdw>
                </a:effectLst>
              </a:rPr>
              <a:t>3</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V</a:t>
            </a:r>
            <a:r>
              <a:rPr lang="en-US" baseline="-25000" dirty="0">
                <a:effectLst>
                  <a:outerShdw blurRad="38100" dist="38100" dir="2700000" algn="tl">
                    <a:srgbClr val="FFFFFF"/>
                  </a:outerShdw>
                </a:effectLst>
              </a:rPr>
              <a:t>5</a:t>
            </a:r>
            <a:r>
              <a:rPr lang="en-US" dirty="0">
                <a:effectLst>
                  <a:outerShdw blurRad="38100" dist="38100" dir="2700000" algn="tl">
                    <a:srgbClr val="FFFFFF"/>
                  </a:outerShdw>
                </a:effectLst>
              </a:rPr>
              <a:t> – K</a:t>
            </a:r>
            <a:r>
              <a:rPr lang="en-US" baseline="-25000" dirty="0">
                <a:effectLst>
                  <a:outerShdw blurRad="38100" dist="38100" dir="2700000" algn="tl">
                    <a:srgbClr val="FFFFFF"/>
                  </a:outerShdw>
                </a:effectLst>
              </a:rPr>
              <a:t>5</a:t>
            </a:r>
            <a:r>
              <a:rPr lang="en-US" i="0" dirty="0">
                <a:effectLst>
                  <a:outerShdw blurRad="38100" dist="38100" dir="2700000" algn="tl">
                    <a:srgbClr val="FFFFFF"/>
                  </a:outerShdw>
                </a:effectLst>
              </a:rPr>
              <a:t> ] + </a:t>
            </a:r>
            <a:r>
              <a:rPr lang="en-US" dirty="0">
                <a:effectLst>
                  <a:outerShdw blurRad="38100" dist="38100" dir="2700000" algn="tl">
                    <a:srgbClr val="FFFFFF"/>
                  </a:outerShdw>
                </a:effectLst>
              </a:rPr>
              <a:t>PV</a:t>
            </a:r>
            <a:r>
              <a:rPr lang="en-US" baseline="-25000" dirty="0">
                <a:effectLst>
                  <a:outerShdw blurRad="38100" dist="38100" dir="2700000" algn="tl">
                    <a:srgbClr val="FFFFFF"/>
                  </a:outerShdw>
                </a:effectLst>
              </a:rPr>
              <a:t>3</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Ph.II Opt</a:t>
            </a:r>
            <a:r>
              <a:rPr lang="en-US" baseline="-25000" dirty="0">
                <a:effectLst>
                  <a:outerShdw blurRad="38100" dist="38100" dir="2700000" algn="tl">
                    <a:srgbClr val="FFFFFF"/>
                  </a:outerShdw>
                </a:effectLst>
              </a:rPr>
              <a:t>5</a:t>
            </a:r>
            <a:r>
              <a:rPr lang="en-US" i="0" dirty="0">
                <a:effectLst>
                  <a:outerShdw blurRad="38100" dist="38100" dir="2700000" algn="tl">
                    <a:srgbClr val="FFFFFF"/>
                  </a:outerShdw>
                </a:effectLst>
              </a:rPr>
              <a:t> ]}</a:t>
            </a:r>
            <a:endParaRPr lang="en-US" dirty="0">
              <a:effectLst>
                <a:outerShdw blurRad="38100" dist="38100" dir="2700000" algn="tl">
                  <a:srgbClr val="FFFFFF"/>
                </a:outerShdw>
              </a:effectLst>
            </a:endParaRPr>
          </a:p>
        </p:txBody>
      </p:sp>
      <p:sp>
        <p:nvSpPr>
          <p:cNvPr id="272387" name="Text Box 3"/>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2388" name="Text Box 4"/>
          <p:cNvSpPr txBox="1">
            <a:spLocks noChangeArrowheads="1"/>
          </p:cNvSpPr>
          <p:nvPr/>
        </p:nvSpPr>
        <p:spPr bwMode="auto">
          <a:xfrm>
            <a:off x="457200" y="3429000"/>
            <a:ext cx="8001000" cy="1768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value in any earlier year is the current value of the maximum of either of the above two alternatives (i) and (ii) plus the third alternative of holding the “live” option unexercised for at least one more year: </a:t>
            </a:r>
          </a:p>
          <a:p>
            <a:pPr algn="ctr" eaLnBrk="1" hangingPunct="1">
              <a:spcBef>
                <a:spcPct val="50000"/>
              </a:spcBef>
              <a:defRPr/>
            </a:pPr>
            <a:r>
              <a:rPr lang="en-US" dirty="0">
                <a:effectLst>
                  <a:outerShdw blurRad="38100" dist="38100" dir="2700000" algn="tl">
                    <a:srgbClr val="FFFFFF"/>
                  </a:outerShdw>
                </a:effectLst>
              </a:rPr>
              <a:t>C</a:t>
            </a:r>
            <a:r>
              <a:rPr lang="en-US" baseline="-25000" dirty="0">
                <a:effectLst>
                  <a:outerShdw blurRad="38100" dist="38100" dir="2700000" algn="tl">
                    <a:srgbClr val="FFFFFF"/>
                  </a:outerShdw>
                </a:effectLst>
              </a:rPr>
              <a:t>t</a:t>
            </a:r>
            <a:r>
              <a:rPr lang="en-US" i="0" dirty="0">
                <a:effectLst>
                  <a:outerShdw blurRad="38100" dist="38100" dir="2700000" algn="tl">
                    <a:srgbClr val="FFFFFF"/>
                  </a:outerShdw>
                </a:effectLst>
              </a:rPr>
              <a:t> = Max</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 As-of-right Land Value</a:t>
            </a:r>
            <a:r>
              <a:rPr lang="en-US" baseline="-25000" dirty="0">
                <a:effectLst>
                  <a:outerShdw blurRad="38100" dist="38100" dir="2700000" algn="tl">
                    <a:srgbClr val="FFFFFF"/>
                  </a:outerShdw>
                </a:effectLst>
              </a:rPr>
              <a:t>t </a:t>
            </a:r>
            <a:r>
              <a:rPr lang="en-US" dirty="0">
                <a:effectLst>
                  <a:outerShdw blurRad="38100" dist="38100" dir="2700000" algn="tl">
                    <a:srgbClr val="FFFFFF"/>
                  </a:outerShdw>
                </a:effectLst>
              </a:rPr>
              <a:t>, PV</a:t>
            </a:r>
            <a:r>
              <a:rPr lang="en-US" baseline="-25000" dirty="0">
                <a:effectLst>
                  <a:outerShdw blurRad="38100" dist="38100" dir="2700000" algn="tl">
                    <a:srgbClr val="FFFFFF"/>
                  </a:outerShdw>
                </a:effectLst>
              </a:rPr>
              <a:t>t</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V</a:t>
            </a:r>
            <a:r>
              <a:rPr lang="en-US" baseline="-25000" dirty="0">
                <a:effectLst>
                  <a:outerShdw blurRad="38100" dist="38100" dir="2700000" algn="tl">
                    <a:srgbClr val="FFFFFF"/>
                  </a:outerShdw>
                </a:effectLst>
              </a:rPr>
              <a:t>t+2</a:t>
            </a:r>
            <a:r>
              <a:rPr lang="en-US" dirty="0">
                <a:effectLst>
                  <a:outerShdw blurRad="38100" dist="38100" dir="2700000" algn="tl">
                    <a:srgbClr val="FFFFFF"/>
                  </a:outerShdw>
                </a:effectLst>
              </a:rPr>
              <a:t> – K</a:t>
            </a:r>
            <a:r>
              <a:rPr lang="en-US" baseline="-25000" dirty="0">
                <a:effectLst>
                  <a:outerShdw blurRad="38100" dist="38100" dir="2700000" algn="tl">
                    <a:srgbClr val="FFFFFF"/>
                  </a:outerShdw>
                </a:effectLst>
              </a:rPr>
              <a:t>t+2</a:t>
            </a:r>
            <a:r>
              <a:rPr lang="en-US" i="0" dirty="0">
                <a:effectLst>
                  <a:outerShdw blurRad="38100" dist="38100" dir="2700000" algn="tl">
                    <a:srgbClr val="FFFFFF"/>
                  </a:outerShdw>
                </a:effectLst>
              </a:rPr>
              <a:t> ] + </a:t>
            </a:r>
            <a:r>
              <a:rPr lang="en-US" dirty="0">
                <a:effectLst>
                  <a:outerShdw blurRad="38100" dist="38100" dir="2700000" algn="tl">
                    <a:srgbClr val="FFFFFF"/>
                  </a:outerShdw>
                </a:effectLst>
              </a:rPr>
              <a:t>PV</a:t>
            </a:r>
            <a:r>
              <a:rPr lang="en-US" baseline="-25000" dirty="0">
                <a:effectLst>
                  <a:outerShdw blurRad="38100" dist="38100" dir="2700000" algn="tl">
                    <a:srgbClr val="FFFFFF"/>
                  </a:outerShdw>
                </a:effectLst>
              </a:rPr>
              <a:t>t</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Ph.II Opt</a:t>
            </a:r>
            <a:r>
              <a:rPr lang="en-US" baseline="-25000" dirty="0">
                <a:effectLst>
                  <a:outerShdw blurRad="38100" dist="38100" dir="2700000" algn="tl">
                    <a:srgbClr val="FFFFFF"/>
                  </a:outerShdw>
                </a:effectLst>
              </a:rPr>
              <a:t>t+2</a:t>
            </a:r>
            <a:r>
              <a:rPr lang="en-US" i="0" dirty="0">
                <a:effectLst>
                  <a:outerShdw blurRad="38100" dist="38100" dir="2700000" algn="tl">
                    <a:srgbClr val="FFFFFF"/>
                  </a:outerShdw>
                </a:effectLst>
              </a:rPr>
              <a:t> ] , </a:t>
            </a:r>
            <a:r>
              <a:rPr lang="en-US" dirty="0">
                <a:effectLst>
                  <a:outerShdw blurRad="38100" dist="38100" dir="2700000" algn="tl">
                    <a:srgbClr val="FFFFFF"/>
                  </a:outerShdw>
                </a:effectLst>
              </a:rPr>
              <a:t>PV</a:t>
            </a:r>
            <a:r>
              <a:rPr lang="en-US" baseline="-25000" dirty="0">
                <a:effectLst>
                  <a:outerShdw blurRad="38100" dist="38100" dir="2700000" algn="tl">
                    <a:srgbClr val="FFFFFF"/>
                  </a:outerShdw>
                </a:effectLst>
              </a:rPr>
              <a:t>t</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C</a:t>
            </a:r>
            <a:r>
              <a:rPr lang="en-US" baseline="-25000" dirty="0">
                <a:effectLst>
                  <a:outerShdw blurRad="38100" dist="38100" dir="2700000" algn="tl">
                    <a:srgbClr val="FFFFFF"/>
                  </a:outerShdw>
                </a:effectLst>
              </a:rPr>
              <a:t>t+1</a:t>
            </a:r>
            <a:r>
              <a:rPr lang="en-US" i="0" dirty="0">
                <a:effectLst>
                  <a:outerShdw blurRad="38100" dist="38100" dir="2700000" algn="tl">
                    <a:srgbClr val="FFFFFF"/>
                  </a:outerShdw>
                </a:effectLst>
              </a:rPr>
              <a:t>]}</a:t>
            </a:r>
            <a:endParaRPr lang="en-US" dirty="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1" name="Slide Number Placeholder 3"/>
          <p:cNvSpPr>
            <a:spLocks noGrp="1"/>
          </p:cNvSpPr>
          <p:nvPr>
            <p:ph type="sldNum" sz="quarter" idx="4"/>
          </p:nvPr>
        </p:nvSpPr>
        <p:spPr/>
        <p:txBody>
          <a:bodyPr/>
          <a:lstStyle/>
          <a:p>
            <a:fld id="{21C0B4BC-894A-4881-B1DB-301C70DEB860}" type="slidenum">
              <a:rPr lang="en-US" smtClean="0"/>
              <a:pPr/>
              <a:t>72</a:t>
            </a:fld>
            <a:endParaRPr lang="en-US" dirty="0"/>
          </a:p>
        </p:txBody>
      </p:sp>
      <p:sp>
        <p:nvSpPr>
          <p:cNvPr id="274434"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4435" name="Text Box 3"/>
          <p:cNvSpPr txBox="1">
            <a:spLocks noChangeArrowheads="1"/>
          </p:cNvSpPr>
          <p:nvPr/>
        </p:nvSpPr>
        <p:spPr bwMode="auto">
          <a:xfrm>
            <a:off x="533400" y="5334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Here is the Phase I option value tree:</a:t>
            </a:r>
            <a:endParaRPr lang="en-US" dirty="0">
              <a:effectLst>
                <a:outerShdw blurRad="38100" dist="38100" dir="2700000" algn="tl">
                  <a:srgbClr val="FFFFFF"/>
                </a:outerShdw>
              </a:effectLst>
            </a:endParaRPr>
          </a:p>
        </p:txBody>
      </p:sp>
      <p:pic>
        <p:nvPicPr>
          <p:cNvPr id="147462" name="Picture 4"/>
          <p:cNvPicPr>
            <a:picLocks noChangeAspect="1" noChangeArrowheads="1"/>
          </p:cNvPicPr>
          <p:nvPr/>
        </p:nvPicPr>
        <p:blipFill>
          <a:blip r:embed="rId3" cstate="print"/>
          <a:srcRect/>
          <a:stretch>
            <a:fillRect/>
          </a:stretch>
        </p:blipFill>
        <p:spPr bwMode="auto">
          <a:xfrm>
            <a:off x="2057400" y="1066800"/>
            <a:ext cx="5238750" cy="1389063"/>
          </a:xfrm>
          <a:prstGeom prst="rect">
            <a:avLst/>
          </a:prstGeom>
          <a:solidFill>
            <a:srgbClr val="FFFFCC"/>
          </a:solidFill>
          <a:ln w="9525">
            <a:solidFill>
              <a:schemeClr val="tx1"/>
            </a:solidFill>
            <a:miter lim="800000"/>
            <a:headEnd/>
            <a:tailEnd/>
          </a:ln>
          <a:effectLst/>
        </p:spPr>
      </p:pic>
      <p:sp>
        <p:nvSpPr>
          <p:cNvPr id="274437" name="Text Box 5"/>
          <p:cNvSpPr txBox="1">
            <a:spLocks noChangeArrowheads="1"/>
          </p:cNvSpPr>
          <p:nvPr/>
        </p:nvSpPr>
        <p:spPr bwMode="auto">
          <a:xfrm>
            <a:off x="609600" y="26670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Phase I option is worth $11.46 million:</a:t>
            </a:r>
            <a:endParaRPr lang="en-US" dirty="0">
              <a:effectLst>
                <a:outerShdw blurRad="38100" dist="38100" dir="2700000" algn="tl">
                  <a:srgbClr val="FFFFFF"/>
                </a:outerShdw>
              </a:effectLst>
            </a:endParaRPr>
          </a:p>
        </p:txBody>
      </p:sp>
      <p:graphicFrame>
        <p:nvGraphicFramePr>
          <p:cNvPr id="147464" name="Object 6"/>
          <p:cNvGraphicFramePr>
            <a:graphicFrameLocks noChangeAspect="1"/>
          </p:cNvGraphicFramePr>
          <p:nvPr/>
        </p:nvGraphicFramePr>
        <p:xfrm>
          <a:off x="609600" y="3048000"/>
          <a:ext cx="8167688" cy="1763713"/>
        </p:xfrm>
        <a:graphic>
          <a:graphicData uri="http://schemas.openxmlformats.org/presentationml/2006/ole">
            <p:oleObj spid="_x0000_s147464" name="Equation" r:id="rId4" imgW="6426200" imgH="1397000" progId="Equation.3">
              <p:embed/>
            </p:oleObj>
          </a:graphicData>
        </a:graphic>
      </p:graphicFrame>
      <p:sp>
        <p:nvSpPr>
          <p:cNvPr id="274439" name="Text Box 7"/>
          <p:cNvSpPr txBox="1">
            <a:spLocks noChangeArrowheads="1"/>
          </p:cNvSpPr>
          <p:nvPr/>
        </p:nvSpPr>
        <p:spPr bwMode="auto">
          <a:xfrm>
            <a:off x="533400" y="5105400"/>
            <a:ext cx="8001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This $11.46 million is in fact the value of the Roth Harbor land with the special zoning exemption, the value of the RHP Project option.</a:t>
            </a:r>
            <a:endParaRPr lang="en-US" dirty="0">
              <a:effectLst>
                <a:outerShdw blurRad="38100" dist="38100" dir="2700000" algn="tl">
                  <a:srgbClr val="FFFFFF"/>
                </a:outerShdw>
              </a:effectLst>
            </a:endParaRPr>
          </a:p>
        </p:txBody>
      </p:sp>
      <p:sp>
        <p:nvSpPr>
          <p:cNvPr id="147466" name="Text Box 8"/>
          <p:cNvSpPr txBox="1">
            <a:spLocks noChangeArrowheads="1"/>
          </p:cNvSpPr>
          <p:nvPr/>
        </p:nvSpPr>
        <p:spPr bwMode="auto">
          <a:xfrm>
            <a:off x="1295400" y="6019800"/>
            <a:ext cx="6553200" cy="376238"/>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800" b="0" i="0" dirty="0"/>
              <a:t>All of these calculations are available in a downloadable Excel file.</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CB3DECB9-E67E-4582-993F-09A18B7962D7}" type="slidenum">
              <a:rPr lang="en-US" smtClean="0"/>
              <a:pPr/>
              <a:t>73</a:t>
            </a:fld>
            <a:endParaRPr lang="en-US" dirty="0"/>
          </a:p>
        </p:txBody>
      </p:sp>
      <p:sp>
        <p:nvSpPr>
          <p:cNvPr id="275458"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5459" name="Text Box 3"/>
          <p:cNvSpPr txBox="1">
            <a:spLocks noChangeArrowheads="1"/>
          </p:cNvSpPr>
          <p:nvPr/>
        </p:nvSpPr>
        <p:spPr bwMode="auto">
          <a:xfrm>
            <a:off x="533400" y="609600"/>
            <a:ext cx="8153400" cy="52014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50000"/>
              </a:spcBef>
              <a:defRPr/>
            </a:pPr>
            <a:r>
              <a:rPr lang="en-US" i="0" dirty="0" smtClean="0">
                <a:effectLst>
                  <a:outerShdw blurRad="38100" dist="38100" dir="2700000" algn="tl">
                    <a:srgbClr val="FFFFFF"/>
                  </a:outerShdw>
                </a:effectLst>
                <a:latin typeface="Times New Roman" panose="02020603050405020304" pitchFamily="18" charset="0"/>
              </a:rPr>
              <a:t>Note that since the $11.46 million valuation of the Phase I option is in fact the value of immediate exercise of the option, our model of option value is telling us that it is in fact optimal for the landowner to immediately begin construction on Phase I of the RHP Project.</a:t>
            </a:r>
          </a:p>
          <a:p>
            <a:pPr marL="0" indent="0" eaLnBrk="1" hangingPunct="1">
              <a:spcBef>
                <a:spcPct val="50000"/>
              </a:spcBef>
              <a:defRPr/>
            </a:pPr>
            <a:r>
              <a:rPr lang="en-US" i="0" dirty="0" smtClean="0">
                <a:effectLst>
                  <a:outerShdw blurRad="38100" dist="38100" dir="2700000" algn="tl">
                    <a:srgbClr val="FFFFFF"/>
                  </a:outerShdw>
                </a:effectLst>
                <a:latin typeface="Times New Roman" panose="02020603050405020304" pitchFamily="18" charset="0"/>
              </a:rPr>
              <a:t>Our real options analysis has therefore now allowed us to answer </a:t>
            </a:r>
            <a:r>
              <a:rPr lang="en-US" u="sng" dirty="0" smtClean="0">
                <a:effectLst>
                  <a:outerShdw blurRad="38100" dist="38100" dir="2700000" algn="tl">
                    <a:srgbClr val="FFFFFF"/>
                  </a:outerShdw>
                </a:effectLst>
                <a:latin typeface="Times New Roman" panose="02020603050405020304" pitchFamily="18" charset="0"/>
              </a:rPr>
              <a:t>rigorously</a:t>
            </a:r>
            <a:r>
              <a:rPr lang="en-US" i="0" dirty="0" smtClean="0">
                <a:effectLst>
                  <a:outerShdw blurRad="38100" dist="38100" dir="2700000" algn="tl">
                    <a:srgbClr val="FFFFFF"/>
                  </a:outerShdw>
                </a:effectLst>
                <a:latin typeface="Times New Roman" panose="02020603050405020304" pitchFamily="18" charset="0"/>
              </a:rPr>
              <a:t> all three of the important questions that we set out to answer:</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The current value of the site based on its pre-existing as-of-right development option (Rentleg Gardens) is </a:t>
            </a:r>
            <a:r>
              <a:rPr lang="en-US" sz="2400" i="0" dirty="0" smtClean="0">
                <a:solidFill>
                  <a:srgbClr val="FF0000"/>
                </a:solidFill>
                <a:effectLst>
                  <a:outerShdw blurRad="38100" dist="38100" dir="2700000" algn="tl">
                    <a:srgbClr val="000000"/>
                  </a:outerShdw>
                </a:effectLst>
                <a:latin typeface="Times New Roman" panose="02020603050405020304" pitchFamily="18" charset="0"/>
              </a:rPr>
              <a:t>$5.65 million</a:t>
            </a:r>
            <a:r>
              <a:rPr lang="en-US" i="0" dirty="0" smtClean="0">
                <a:effectLst>
                  <a:outerShdw blurRad="38100" dist="38100" dir="2700000" algn="tl">
                    <a:srgbClr val="FFFFFF"/>
                  </a:outerShdw>
                </a:effectLst>
                <a:latin typeface="Times New Roman" panose="02020603050405020304" pitchFamily="18" charset="0"/>
              </a:rPr>
              <a:t>. </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The value of the site with the proposed special zoning exemption for the 2-phase RHP Project is </a:t>
            </a:r>
            <a:r>
              <a:rPr lang="en-US" sz="2400" i="0" dirty="0" smtClean="0">
                <a:solidFill>
                  <a:srgbClr val="FF0000"/>
                </a:solidFill>
                <a:effectLst>
                  <a:outerShdw blurRad="38100" dist="38100" dir="2700000" algn="tl">
                    <a:srgbClr val="000000"/>
                  </a:outerShdw>
                </a:effectLst>
                <a:latin typeface="Times New Roman" panose="02020603050405020304" pitchFamily="18" charset="0"/>
              </a:rPr>
              <a:t>$11.46 million</a:t>
            </a:r>
            <a:r>
              <a:rPr lang="en-US" i="0" dirty="0" smtClean="0">
                <a:effectLst>
                  <a:outerShdw blurRad="38100" dist="38100" dir="2700000" algn="tl">
                    <a:srgbClr val="FFFFFF"/>
                  </a:outerShdw>
                </a:effectLst>
                <a:latin typeface="Times New Roman" panose="02020603050405020304" pitchFamily="18" charset="0"/>
              </a:rPr>
              <a:t>. The </a:t>
            </a:r>
            <a:r>
              <a:rPr lang="en-US" u="sng" dirty="0" smtClean="0">
                <a:effectLst>
                  <a:outerShdw blurRad="38100" dist="38100" dir="2700000" algn="tl">
                    <a:srgbClr val="FFFFFF"/>
                  </a:outerShdw>
                </a:effectLst>
                <a:latin typeface="Times New Roman" panose="02020603050405020304" pitchFamily="18" charset="0"/>
              </a:rPr>
              <a:t>incremental value</a:t>
            </a:r>
            <a:r>
              <a:rPr lang="en-US" i="0" dirty="0" smtClean="0">
                <a:effectLst>
                  <a:outerShdw blurRad="38100" dist="38100" dir="2700000" algn="tl">
                    <a:srgbClr val="FFFFFF"/>
                  </a:outerShdw>
                </a:effectLst>
                <a:latin typeface="Times New Roman" panose="02020603050405020304" pitchFamily="18" charset="0"/>
              </a:rPr>
              <a:t> added over the pre-existing land value by the special zoning for the RHP Project is: $11.46 – $5.65 = </a:t>
            </a:r>
            <a:r>
              <a:rPr lang="en-US" sz="2400" i="0" dirty="0" smtClean="0">
                <a:solidFill>
                  <a:srgbClr val="FF0000"/>
                </a:solidFill>
                <a:effectLst>
                  <a:outerShdw blurRad="38100" dist="38100" dir="2700000" algn="tl">
                    <a:srgbClr val="000000"/>
                  </a:outerShdw>
                </a:effectLst>
                <a:latin typeface="Times New Roman" panose="02020603050405020304" pitchFamily="18" charset="0"/>
              </a:rPr>
              <a:t>$5.81 million</a:t>
            </a:r>
            <a:r>
              <a:rPr lang="en-US" i="0" dirty="0" smtClean="0">
                <a:effectLst>
                  <a:outerShdw blurRad="38100" dist="38100" dir="2700000" algn="tl">
                    <a:srgbClr val="FFFFFF"/>
                  </a:outerShdw>
                </a:effectLst>
                <a:latin typeface="Times New Roman" panose="02020603050405020304" pitchFamily="18" charset="0"/>
              </a:rPr>
              <a:t>. </a:t>
            </a:r>
          </a:p>
          <a:p>
            <a:pPr eaLnBrk="1" hangingPunct="1">
              <a:spcBef>
                <a:spcPct val="50000"/>
              </a:spcBef>
              <a:buFontTx/>
              <a:buAutoNum type="arabicPeriod"/>
              <a:defRPr/>
            </a:pPr>
            <a:r>
              <a:rPr lang="en-US" i="0" dirty="0" smtClean="0">
                <a:effectLst>
                  <a:outerShdw blurRad="38100" dist="38100" dir="2700000" algn="tl">
                    <a:srgbClr val="FFFFFF"/>
                  </a:outerShdw>
                </a:effectLst>
                <a:latin typeface="Times New Roman" panose="02020603050405020304" pitchFamily="18" charset="0"/>
              </a:rPr>
              <a:t>The RHP Project (like the Rentleg Gardens Project) is </a:t>
            </a:r>
            <a:r>
              <a:rPr lang="en-US" dirty="0" smtClean="0">
                <a:effectLst>
                  <a:outerShdw blurRad="38100" dist="38100" dir="2700000" algn="tl">
                    <a:srgbClr val="FFFFFF"/>
                  </a:outerShdw>
                </a:effectLst>
                <a:latin typeface="Times New Roman" panose="02020603050405020304" pitchFamily="18" charset="0"/>
              </a:rPr>
              <a:t>“</a:t>
            </a:r>
            <a:r>
              <a:rPr lang="en-US" u="sng" dirty="0" smtClean="0">
                <a:effectLst>
                  <a:outerShdw blurRad="38100" dist="38100" dir="2700000" algn="tl">
                    <a:srgbClr val="FFFFFF"/>
                  </a:outerShdw>
                </a:effectLst>
                <a:latin typeface="Times New Roman" panose="02020603050405020304" pitchFamily="18" charset="0"/>
              </a:rPr>
              <a:t>ripe</a:t>
            </a:r>
            <a:r>
              <a:rPr lang="en-US" dirty="0" smtClean="0">
                <a:effectLst>
                  <a:outerShdw blurRad="38100" dist="38100" dir="2700000" algn="tl">
                    <a:srgbClr val="FFFFFF"/>
                  </a:outerShdw>
                </a:effectLst>
                <a:latin typeface="Times New Roman" panose="02020603050405020304" pitchFamily="18" charset="0"/>
              </a:rPr>
              <a:t>”</a:t>
            </a:r>
            <a:r>
              <a:rPr lang="en-US" i="0" dirty="0" smtClean="0">
                <a:effectLst>
                  <a:outerShdw blurRad="38100" dist="38100" dir="2700000" algn="tl">
                    <a:srgbClr val="FFFFFF"/>
                  </a:outerShdw>
                </a:effectLst>
                <a:latin typeface="Times New Roman" panose="02020603050405020304" pitchFamily="18" charset="0"/>
              </a:rPr>
              <a:t> for </a:t>
            </a:r>
            <a:r>
              <a:rPr lang="en-US" i="0" dirty="0" smtClean="0">
                <a:solidFill>
                  <a:srgbClr val="FF0000"/>
                </a:solidFill>
                <a:effectLst>
                  <a:outerShdw blurRad="38100" dist="38100" dir="2700000" algn="tl">
                    <a:srgbClr val="000000"/>
                  </a:outerShdw>
                </a:effectLst>
                <a:latin typeface="Times New Roman" panose="02020603050405020304" pitchFamily="18" charset="0"/>
              </a:rPr>
              <a:t>IMMEDIATE DEVELOPMENT</a:t>
            </a:r>
            <a:r>
              <a:rPr lang="en-US" i="0" dirty="0" smtClean="0">
                <a:effectLst>
                  <a:outerShdw blurRad="38100" dist="38100" dir="2700000" algn="tl">
                    <a:srgbClr val="FFFFFF"/>
                  </a:outerShdw>
                </a:effectLst>
                <a:latin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88F3BC4F-ED6B-4777-AD43-7970B162A911}" type="slidenum">
              <a:rPr lang="en-US" smtClean="0"/>
              <a:pPr/>
              <a:t>74</a:t>
            </a:fld>
            <a:endParaRPr lang="en-US" dirty="0"/>
          </a:p>
        </p:txBody>
      </p:sp>
      <p:sp>
        <p:nvSpPr>
          <p:cNvPr id="276482"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6483" name="Text Box 3"/>
          <p:cNvSpPr txBox="1">
            <a:spLocks noChangeArrowheads="1"/>
          </p:cNvSpPr>
          <p:nvPr/>
        </p:nvSpPr>
        <p:spPr bwMode="auto">
          <a:xfrm>
            <a:off x="533400" y="685800"/>
            <a:ext cx="8001000" cy="5505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50000"/>
              </a:spcBef>
              <a:defRPr/>
            </a:pPr>
            <a:r>
              <a:rPr lang="en-US" i="0" dirty="0" smtClean="0">
                <a:effectLst>
                  <a:outerShdw blurRad="38100" dist="38100" dir="2700000" algn="tl">
                    <a:srgbClr val="FFFFFF"/>
                  </a:outerShdw>
                </a:effectLst>
                <a:latin typeface="Times New Roman" panose="02020603050405020304" pitchFamily="18" charset="0"/>
              </a:rPr>
              <a:t>The preceding analysis included in a rigorous manner both the opportunity cost of capital (OCC) and the value of flexibility and phasing in the possible development projects.</a:t>
            </a:r>
          </a:p>
          <a:p>
            <a:pPr eaLnBrk="1" hangingPunct="1">
              <a:spcBef>
                <a:spcPct val="70000"/>
              </a:spcBef>
              <a:defRPr/>
            </a:pPr>
            <a:r>
              <a:rPr lang="en-US" i="0" dirty="0" smtClean="0">
                <a:effectLst>
                  <a:outerShdw blurRad="38100" dist="38100" dir="2700000" algn="tl">
                    <a:srgbClr val="FFFFFF"/>
                  </a:outerShdw>
                </a:effectLst>
                <a:latin typeface="Times New Roman" panose="02020603050405020304" pitchFamily="18" charset="0"/>
              </a:rPr>
              <a:t>The analysis allows us to say:</a:t>
            </a:r>
          </a:p>
          <a:p>
            <a:pPr eaLnBrk="1" hangingPunct="1">
              <a:spcBef>
                <a:spcPct val="70000"/>
              </a:spcBef>
              <a:buFontTx/>
              <a:buAutoNum type="arabicPeriod"/>
              <a:defRPr/>
            </a:pPr>
            <a:r>
              <a:rPr lang="en-US" sz="1800" i="0" dirty="0" smtClean="0">
                <a:effectLst>
                  <a:outerShdw blurRad="38100" dist="38100" dir="2700000" algn="tl">
                    <a:srgbClr val="FFFFFF"/>
                  </a:outerShdw>
                </a:effectLst>
                <a:latin typeface="Times New Roman" panose="02020603050405020304" pitchFamily="18" charset="0"/>
              </a:rPr>
              <a:t>A fair price for a “taking” of the Roth Harbor site based on its pre-existing rights would be $5.65 million.</a:t>
            </a:r>
          </a:p>
          <a:p>
            <a:pPr eaLnBrk="1" hangingPunct="1">
              <a:spcBef>
                <a:spcPct val="70000"/>
              </a:spcBef>
              <a:buFontTx/>
              <a:buAutoNum type="arabicPeriod"/>
              <a:defRPr/>
            </a:pPr>
            <a:r>
              <a:rPr lang="en-US" sz="1800" i="0" dirty="0" smtClean="0">
                <a:effectLst>
                  <a:outerShdw blurRad="38100" dist="38100" dir="2700000" algn="tl">
                    <a:srgbClr val="FFFFFF"/>
                  </a:outerShdw>
                </a:effectLst>
                <a:latin typeface="Times New Roman" panose="02020603050405020304" pitchFamily="18" charset="0"/>
              </a:rPr>
              <a:t>A fair bid for the site with the proposed special zoning exemption for the two-phase RHP Project would be $11.46 million.</a:t>
            </a:r>
          </a:p>
          <a:p>
            <a:pPr eaLnBrk="1" hangingPunct="1">
              <a:spcBef>
                <a:spcPct val="70000"/>
              </a:spcBef>
              <a:buFontTx/>
              <a:buAutoNum type="arabicPeriod"/>
              <a:defRPr/>
            </a:pPr>
            <a:r>
              <a:rPr lang="en-US" sz="1800" i="0" dirty="0" smtClean="0">
                <a:effectLst>
                  <a:outerShdw blurRad="38100" dist="38100" dir="2700000" algn="tl">
                    <a:srgbClr val="FFFFFF"/>
                  </a:outerShdw>
                </a:effectLst>
                <a:latin typeface="Times New Roman" panose="02020603050405020304" pitchFamily="18" charset="0"/>
              </a:rPr>
              <a:t>Our best guess of the NPV of the special zoning exemption is $5.81 million.</a:t>
            </a:r>
          </a:p>
          <a:p>
            <a:pPr eaLnBrk="1" hangingPunct="1">
              <a:spcBef>
                <a:spcPct val="70000"/>
              </a:spcBef>
              <a:buFontTx/>
              <a:buAutoNum type="arabicPeriod"/>
              <a:defRPr/>
            </a:pPr>
            <a:r>
              <a:rPr lang="en-US" sz="1800" i="0" dirty="0" smtClean="0">
                <a:effectLst>
                  <a:outerShdw blurRad="38100" dist="38100" dir="2700000" algn="tl">
                    <a:srgbClr val="FFFFFF"/>
                  </a:outerShdw>
                </a:effectLst>
                <a:latin typeface="Times New Roman" panose="02020603050405020304" pitchFamily="18" charset="0"/>
              </a:rPr>
              <a:t>A recipient of the site with the special zoning exemption would likely seek to immediately begin construction on Phase I.</a:t>
            </a:r>
          </a:p>
          <a:p>
            <a:pPr eaLnBrk="1" hangingPunct="1">
              <a:spcBef>
                <a:spcPct val="70000"/>
              </a:spcBef>
              <a:buFontTx/>
              <a:buAutoNum type="arabicPeriod"/>
              <a:defRPr/>
            </a:pPr>
            <a:r>
              <a:rPr lang="en-US" sz="1800" i="0" dirty="0" smtClean="0">
                <a:effectLst>
                  <a:outerShdw blurRad="38100" dist="38100" dir="2700000" algn="tl">
                    <a:srgbClr val="FFFFFF"/>
                  </a:outerShdw>
                </a:effectLst>
                <a:latin typeface="Times New Roman" panose="02020603050405020304" pitchFamily="18" charset="0"/>
              </a:rPr>
              <a:t>There is some urgency in closing an agreement with the current landowner, as the as-of-right project is also ripe for immediate development (the current owner is suffering an opportunity cost by not proceeding with that development).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1" name="Slide Number Placeholder 3"/>
          <p:cNvSpPr>
            <a:spLocks noGrp="1"/>
          </p:cNvSpPr>
          <p:nvPr>
            <p:ph type="sldNum" sz="quarter" idx="4"/>
          </p:nvPr>
        </p:nvSpPr>
        <p:spPr/>
        <p:txBody>
          <a:bodyPr/>
          <a:lstStyle/>
          <a:p>
            <a:fld id="{BD82C485-9B6E-4B6E-A322-9827A01E32F5}" type="slidenum">
              <a:rPr lang="en-US" smtClean="0"/>
              <a:pPr/>
              <a:t>75</a:t>
            </a:fld>
            <a:endParaRPr lang="en-US" dirty="0"/>
          </a:p>
        </p:txBody>
      </p:sp>
      <p:sp>
        <p:nvSpPr>
          <p:cNvPr id="277506"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7507" name="Text Box 3"/>
          <p:cNvSpPr txBox="1">
            <a:spLocks noChangeArrowheads="1"/>
          </p:cNvSpPr>
          <p:nvPr/>
        </p:nvSpPr>
        <p:spPr bwMode="auto">
          <a:xfrm>
            <a:off x="533400" y="5334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Here is the Phase I option optimal exercise tree*:</a:t>
            </a:r>
            <a:endParaRPr lang="en-US" dirty="0">
              <a:effectLst>
                <a:outerShdw blurRad="38100" dist="38100" dir="2700000" algn="tl">
                  <a:srgbClr val="FFFFFF"/>
                </a:outerShdw>
              </a:effectLst>
            </a:endParaRPr>
          </a:p>
        </p:txBody>
      </p:sp>
      <p:pic>
        <p:nvPicPr>
          <p:cNvPr id="150534" name="Picture 4"/>
          <p:cNvPicPr>
            <a:picLocks noChangeAspect="1" noChangeArrowheads="1"/>
          </p:cNvPicPr>
          <p:nvPr/>
        </p:nvPicPr>
        <p:blipFill>
          <a:blip r:embed="rId3" cstate="print"/>
          <a:srcRect/>
          <a:stretch>
            <a:fillRect/>
          </a:stretch>
        </p:blipFill>
        <p:spPr bwMode="auto">
          <a:xfrm>
            <a:off x="2362200" y="1066800"/>
            <a:ext cx="4478338" cy="1192213"/>
          </a:xfrm>
          <a:prstGeom prst="rect">
            <a:avLst/>
          </a:prstGeom>
          <a:solidFill>
            <a:srgbClr val="FFFFCC"/>
          </a:solidFill>
          <a:ln w="9525">
            <a:solidFill>
              <a:schemeClr val="tx1"/>
            </a:solidFill>
            <a:miter lim="800000"/>
            <a:headEnd/>
            <a:tailEnd/>
          </a:ln>
          <a:effectLst/>
        </p:spPr>
      </p:pic>
      <p:sp>
        <p:nvSpPr>
          <p:cNvPr id="277509" name="Text Box 5"/>
          <p:cNvSpPr txBox="1">
            <a:spLocks noChangeArrowheads="1"/>
          </p:cNvSpPr>
          <p:nvPr/>
        </p:nvSpPr>
        <p:spPr bwMode="auto">
          <a:xfrm>
            <a:off x="533400" y="23622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Corresponding to the following Frenchman Cove value contingencies:</a:t>
            </a:r>
            <a:endParaRPr lang="en-US" dirty="0">
              <a:effectLst>
                <a:outerShdw blurRad="38100" dist="38100" dir="2700000" algn="tl">
                  <a:srgbClr val="FFFFFF"/>
                </a:outerShdw>
              </a:effectLst>
            </a:endParaRPr>
          </a:p>
        </p:txBody>
      </p:sp>
      <p:pic>
        <p:nvPicPr>
          <p:cNvPr id="150536" name="Picture 6"/>
          <p:cNvPicPr>
            <a:picLocks noChangeAspect="1" noChangeArrowheads="1"/>
          </p:cNvPicPr>
          <p:nvPr/>
        </p:nvPicPr>
        <p:blipFill>
          <a:blip r:embed="rId4" cstate="print"/>
          <a:srcRect/>
          <a:stretch>
            <a:fillRect/>
          </a:stretch>
        </p:blipFill>
        <p:spPr bwMode="auto">
          <a:xfrm>
            <a:off x="2362200" y="2819400"/>
            <a:ext cx="4478338" cy="1389063"/>
          </a:xfrm>
          <a:prstGeom prst="rect">
            <a:avLst/>
          </a:prstGeom>
          <a:solidFill>
            <a:srgbClr val="FFFFCC"/>
          </a:solidFill>
          <a:ln w="9525">
            <a:solidFill>
              <a:schemeClr val="tx1"/>
            </a:solidFill>
            <a:miter lim="800000"/>
            <a:headEnd/>
            <a:tailEnd/>
          </a:ln>
          <a:effectLst/>
        </p:spPr>
      </p:pic>
      <p:sp>
        <p:nvSpPr>
          <p:cNvPr id="277511" name="Text Box 7"/>
          <p:cNvSpPr txBox="1">
            <a:spLocks noChangeArrowheads="1"/>
          </p:cNvSpPr>
          <p:nvPr/>
        </p:nvSpPr>
        <p:spPr bwMode="auto">
          <a:xfrm>
            <a:off x="533400" y="44196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Which have the following probabilities of occurrence as of time 0:</a:t>
            </a:r>
            <a:endParaRPr lang="en-US" dirty="0">
              <a:effectLst>
                <a:outerShdw blurRad="38100" dist="38100" dir="2700000" algn="tl">
                  <a:srgbClr val="FFFFFF"/>
                </a:outerShdw>
              </a:effectLst>
            </a:endParaRPr>
          </a:p>
        </p:txBody>
      </p:sp>
      <p:pic>
        <p:nvPicPr>
          <p:cNvPr id="150538" name="Picture 8"/>
          <p:cNvPicPr>
            <a:picLocks noChangeAspect="1" noChangeArrowheads="1"/>
          </p:cNvPicPr>
          <p:nvPr/>
        </p:nvPicPr>
        <p:blipFill>
          <a:blip r:embed="rId5" cstate="print"/>
          <a:srcRect/>
          <a:stretch>
            <a:fillRect/>
          </a:stretch>
        </p:blipFill>
        <p:spPr bwMode="auto">
          <a:xfrm>
            <a:off x="2362200" y="4876800"/>
            <a:ext cx="4478338" cy="1192213"/>
          </a:xfrm>
          <a:prstGeom prst="rect">
            <a:avLst/>
          </a:prstGeom>
          <a:solidFill>
            <a:srgbClr val="FFFFCC"/>
          </a:solid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11" name="Slide Number Placeholder 3"/>
          <p:cNvSpPr>
            <a:spLocks noGrp="1"/>
          </p:cNvSpPr>
          <p:nvPr>
            <p:ph type="sldNum" sz="quarter" idx="4"/>
          </p:nvPr>
        </p:nvSpPr>
        <p:spPr/>
        <p:txBody>
          <a:bodyPr/>
          <a:lstStyle/>
          <a:p>
            <a:fld id="{FAF38673-A1F9-4471-8CFE-2DDDFC96B339}" type="slidenum">
              <a:rPr lang="en-US" smtClean="0"/>
              <a:pPr/>
              <a:t>76</a:t>
            </a:fld>
            <a:endParaRPr lang="en-US" dirty="0"/>
          </a:p>
        </p:txBody>
      </p:sp>
      <p:graphicFrame>
        <p:nvGraphicFramePr>
          <p:cNvPr id="152580" name="Object 2"/>
          <p:cNvGraphicFramePr>
            <a:graphicFrameLocks noChangeAspect="1"/>
          </p:cNvGraphicFramePr>
          <p:nvPr/>
        </p:nvGraphicFramePr>
        <p:xfrm>
          <a:off x="990600" y="2971800"/>
          <a:ext cx="7331075" cy="700088"/>
        </p:xfrm>
        <a:graphic>
          <a:graphicData uri="http://schemas.openxmlformats.org/presentationml/2006/ole">
            <p:oleObj spid="_x0000_s152580" name="Equation" r:id="rId3" imgW="5181600" imgH="495300" progId="Equation.3">
              <p:embed/>
            </p:oleObj>
          </a:graphicData>
        </a:graphic>
      </p:graphicFrame>
      <p:sp>
        <p:nvSpPr>
          <p:cNvPr id="279555" name="Text Box 3"/>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79556" name="Text Box 4"/>
          <p:cNvSpPr txBox="1">
            <a:spLocks noChangeArrowheads="1"/>
          </p:cNvSpPr>
          <p:nvPr/>
        </p:nvSpPr>
        <p:spPr bwMode="auto">
          <a:xfrm>
            <a:off x="533400" y="5334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Here is the Phase I option opportunity cost of capital tree:</a:t>
            </a:r>
            <a:endParaRPr lang="en-US" dirty="0">
              <a:effectLst>
                <a:outerShdw blurRad="38100" dist="38100" dir="2700000" algn="tl">
                  <a:srgbClr val="FFFFFF"/>
                </a:outerShdw>
              </a:effectLst>
            </a:endParaRPr>
          </a:p>
        </p:txBody>
      </p:sp>
      <p:pic>
        <p:nvPicPr>
          <p:cNvPr id="152583" name="Picture 5"/>
          <p:cNvPicPr>
            <a:picLocks noChangeAspect="1" noChangeArrowheads="1"/>
          </p:cNvPicPr>
          <p:nvPr/>
        </p:nvPicPr>
        <p:blipFill>
          <a:blip r:embed="rId4" cstate="print"/>
          <a:srcRect/>
          <a:stretch>
            <a:fillRect/>
          </a:stretch>
        </p:blipFill>
        <p:spPr bwMode="auto">
          <a:xfrm>
            <a:off x="2286000" y="1143000"/>
            <a:ext cx="4478338" cy="1192213"/>
          </a:xfrm>
          <a:prstGeom prst="rect">
            <a:avLst/>
          </a:prstGeom>
          <a:solidFill>
            <a:srgbClr val="FFFFCC"/>
          </a:solidFill>
          <a:ln w="9525">
            <a:solidFill>
              <a:schemeClr val="tx1"/>
            </a:solidFill>
            <a:miter lim="800000"/>
            <a:headEnd/>
            <a:tailEnd/>
          </a:ln>
          <a:effectLst/>
        </p:spPr>
      </p:pic>
      <p:sp>
        <p:nvSpPr>
          <p:cNvPr id="279558" name="Text Box 6"/>
          <p:cNvSpPr txBox="1">
            <a:spLocks noChangeArrowheads="1"/>
          </p:cNvSpPr>
          <p:nvPr/>
        </p:nvSpPr>
        <p:spPr bwMode="auto">
          <a:xfrm>
            <a:off x="533400" y="25146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Based on the following formula introduced earlier:</a:t>
            </a:r>
            <a:endParaRPr lang="en-US" dirty="0">
              <a:effectLst>
                <a:outerShdw blurRad="38100" dist="38100" dir="2700000" algn="tl">
                  <a:srgbClr val="FFFFFF"/>
                </a:outerShdw>
              </a:effectLst>
            </a:endParaRPr>
          </a:p>
        </p:txBody>
      </p:sp>
      <p:graphicFrame>
        <p:nvGraphicFramePr>
          <p:cNvPr id="152585" name="Object 7"/>
          <p:cNvGraphicFramePr>
            <a:graphicFrameLocks noChangeAspect="1"/>
          </p:cNvGraphicFramePr>
          <p:nvPr/>
        </p:nvGraphicFramePr>
        <p:xfrm>
          <a:off x="838200" y="4267200"/>
          <a:ext cx="7683500" cy="1700213"/>
        </p:xfrm>
        <a:graphic>
          <a:graphicData uri="http://schemas.openxmlformats.org/presentationml/2006/ole">
            <p:oleObj spid="_x0000_s152585" name="Equation" r:id="rId5" imgW="6045200" imgH="1346200" progId="Equation.3">
              <p:embed/>
            </p:oleObj>
          </a:graphicData>
        </a:graphic>
      </p:graphicFrame>
      <p:sp>
        <p:nvSpPr>
          <p:cNvPr id="279560" name="Text Box 8"/>
          <p:cNvSpPr txBox="1">
            <a:spLocks noChangeArrowheads="1"/>
          </p:cNvSpPr>
          <p:nvPr/>
        </p:nvSpPr>
        <p:spPr bwMode="auto">
          <a:xfrm>
            <a:off x="533400" y="3810000"/>
            <a:ext cx="8001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For example, for the initial OCC:</a:t>
            </a:r>
            <a:endParaRPr lang="en-US" dirty="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4C9F8F1F-D8DE-43FD-8462-0219B12E5383}" type="slidenum">
              <a:rPr lang="en-US" smtClean="0"/>
              <a:pPr/>
              <a:t>77</a:t>
            </a:fld>
            <a:endParaRPr lang="en-US" dirty="0"/>
          </a:p>
        </p:txBody>
      </p:sp>
      <p:sp>
        <p:nvSpPr>
          <p:cNvPr id="280578"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80579" name="Text Box 3"/>
          <p:cNvSpPr txBox="1">
            <a:spLocks noChangeArrowheads="1"/>
          </p:cNvSpPr>
          <p:nvPr/>
        </p:nvSpPr>
        <p:spPr bwMode="auto">
          <a:xfrm>
            <a:off x="533400" y="685800"/>
            <a:ext cx="8229600"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defRPr/>
            </a:pPr>
            <a:r>
              <a:rPr lang="en-US" i="0" dirty="0">
                <a:effectLst>
                  <a:outerShdw blurRad="38100" dist="38100" dir="2700000" algn="tl">
                    <a:srgbClr val="FFFFFF"/>
                  </a:outerShdw>
                </a:effectLst>
              </a:rPr>
              <a:t>Thus, the RHP Project currently has over </a:t>
            </a:r>
            <a:r>
              <a:rPr lang="en-US" dirty="0">
                <a:effectLst>
                  <a:outerShdw blurRad="38100" dist="38100" dir="2700000" algn="tl">
                    <a:srgbClr val="FFFFFF"/>
                  </a:outerShdw>
                </a:effectLst>
              </a:rPr>
              <a:t>5 times</a:t>
            </a:r>
            <a:r>
              <a:rPr lang="en-US" i="0" dirty="0">
                <a:effectLst>
                  <a:outerShdw blurRad="38100" dist="38100" dir="2700000" algn="tl">
                    <a:srgbClr val="FFFFFF"/>
                  </a:outerShdw>
                </a:effectLst>
              </a:rPr>
              <a:t> the amount of investment risk (as evaluated by the capital market) as does an unlevered investment in a completed apartment property, as indicated by:</a:t>
            </a:r>
            <a:endParaRPr lang="en-US" dirty="0">
              <a:effectLst>
                <a:outerShdw blurRad="38100" dist="38100" dir="2700000" algn="tl">
                  <a:srgbClr val="FFFFFF"/>
                </a:outerShdw>
              </a:effectLst>
            </a:endParaRPr>
          </a:p>
        </p:txBody>
      </p:sp>
      <p:graphicFrame>
        <p:nvGraphicFramePr>
          <p:cNvPr id="153606" name="Object 4"/>
          <p:cNvGraphicFramePr>
            <a:graphicFrameLocks noChangeAspect="1"/>
          </p:cNvGraphicFramePr>
          <p:nvPr/>
        </p:nvGraphicFramePr>
        <p:xfrm>
          <a:off x="2133600" y="1905000"/>
          <a:ext cx="4711700" cy="793750"/>
        </p:xfrm>
        <a:graphic>
          <a:graphicData uri="http://schemas.openxmlformats.org/presentationml/2006/ole">
            <p:oleObj spid="_x0000_s153606" name="Equation" r:id="rId3" imgW="2565400" imgH="431800" progId="Equation.3">
              <p:embed/>
            </p:oleObj>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F978F221-651B-453C-9D8B-AA27C561A45E}" type="slidenum">
              <a:rPr lang="en-US" smtClean="0"/>
              <a:pPr/>
              <a:t>78</a:t>
            </a:fld>
            <a:endParaRPr lang="en-US" dirty="0"/>
          </a:p>
        </p:txBody>
      </p:sp>
      <p:sp>
        <p:nvSpPr>
          <p:cNvPr id="281602"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81603" name="Text Box 3"/>
          <p:cNvSpPr txBox="1">
            <a:spLocks noChangeArrowheads="1"/>
          </p:cNvSpPr>
          <p:nvPr/>
        </p:nvSpPr>
        <p:spPr bwMode="auto">
          <a:xfrm>
            <a:off x="533400" y="685800"/>
            <a:ext cx="8001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How would the RHP Project be evaluated according to typical current practice in the real estate investment business? </a:t>
            </a:r>
            <a:endParaRPr lang="en-US" dirty="0">
              <a:effectLst>
                <a:outerShdw blurRad="38100" dist="38100" dir="2700000" algn="tl">
                  <a:srgbClr val="FFFFFF"/>
                </a:outerShdw>
              </a:effectLst>
            </a:endParaRPr>
          </a:p>
        </p:txBody>
      </p:sp>
      <p:sp>
        <p:nvSpPr>
          <p:cNvPr id="281604" name="Text Box 4"/>
          <p:cNvSpPr txBox="1">
            <a:spLocks noChangeArrowheads="1"/>
          </p:cNvSpPr>
          <p:nvPr/>
        </p:nvSpPr>
        <p:spPr bwMode="auto">
          <a:xfrm>
            <a:off x="533400" y="1524000"/>
            <a:ext cx="8001000" cy="1616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Typically, a conventional DCF analysis would be applied:</a:t>
            </a:r>
          </a:p>
          <a:p>
            <a:pPr lvl="1" indent="-231775" eaLnBrk="1" hangingPunct="1">
              <a:spcBef>
                <a:spcPct val="50000"/>
              </a:spcBef>
              <a:buFontTx/>
              <a:buChar char="•"/>
              <a:defRPr/>
            </a:pP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Ignoring the flexibility (but not ignoring the </a:t>
            </a:r>
            <a:r>
              <a:rPr lang="en-US" u="sng" dirty="0">
                <a:effectLst>
                  <a:outerShdw blurRad="38100" dist="38100" dir="2700000" algn="tl">
                    <a:srgbClr val="FFFFFF"/>
                  </a:outerShdw>
                </a:effectLst>
              </a:rPr>
              <a:t>expected</a:t>
            </a:r>
            <a:r>
              <a:rPr lang="en-US" i="0" dirty="0">
                <a:effectLst>
                  <a:outerShdw blurRad="38100" dist="38100" dir="2700000" algn="tl">
                    <a:srgbClr val="FFFFFF"/>
                  </a:outerShdw>
                </a:effectLst>
              </a:rPr>
              <a:t> phasing) in the project;</a:t>
            </a:r>
          </a:p>
          <a:p>
            <a:pPr lvl="1" indent="-231775" eaLnBrk="1" hangingPunct="1">
              <a:spcBef>
                <a:spcPct val="50000"/>
              </a:spcBef>
              <a:buFontTx/>
              <a:buChar char="•"/>
              <a:defRPr/>
            </a:pPr>
            <a:r>
              <a:rPr lang="en-US" i="0" dirty="0">
                <a:effectLst>
                  <a:outerShdw blurRad="38100" dist="38100" dir="2700000" algn="tl">
                    <a:srgbClr val="FFFFFF"/>
                  </a:outerShdw>
                </a:effectLst>
              </a:rPr>
              <a:t> Using a non-rigorous </a:t>
            </a:r>
            <a:r>
              <a:rPr lang="en-US" u="sng" dirty="0">
                <a:effectLst>
                  <a:outerShdw blurRad="38100" dist="38100" dir="2700000" algn="tl">
                    <a:srgbClr val="FFFFFF"/>
                  </a:outerShdw>
                </a:effectLst>
              </a:rPr>
              <a:t>ad hoc</a:t>
            </a:r>
            <a:r>
              <a:rPr lang="en-US" i="0" dirty="0">
                <a:effectLst>
                  <a:outerShdw blurRad="38100" dist="38100" dir="2700000" algn="tl">
                    <a:srgbClr val="FFFFFF"/>
                  </a:outerShdw>
                </a:effectLst>
              </a:rPr>
              <a:t> OCC as the discount rate.</a:t>
            </a:r>
            <a:endParaRPr lang="en-US" dirty="0">
              <a:effectLst>
                <a:outerShdw blurRad="38100" dist="38100" dir="2700000" algn="tl">
                  <a:srgbClr val="FFFFFF"/>
                </a:outerShdw>
              </a:effectLst>
            </a:endParaRPr>
          </a:p>
        </p:txBody>
      </p:sp>
      <p:sp>
        <p:nvSpPr>
          <p:cNvPr id="281605" name="Text Box 5"/>
          <p:cNvSpPr txBox="1">
            <a:spLocks noChangeArrowheads="1"/>
          </p:cNvSpPr>
          <p:nvPr/>
        </p:nvSpPr>
        <p:spPr bwMode="auto">
          <a:xfrm>
            <a:off x="533400" y="3276600"/>
            <a:ext cx="8001000" cy="2682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Thus:</a:t>
            </a:r>
          </a:p>
          <a:p>
            <a:pPr lvl="1" indent="-231775" eaLnBrk="1" hangingPunct="1">
              <a:spcBef>
                <a:spcPct val="50000"/>
              </a:spcBef>
              <a:buFontTx/>
              <a:buChar char="•"/>
              <a:defRPr/>
            </a:pP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A particular phasing scenario is assumed (e.g., </a:t>
            </a:r>
            <a:r>
              <a:rPr lang="en-US" dirty="0">
                <a:effectLst>
                  <a:outerShdw blurRad="38100" dist="38100" dir="2700000" algn="tl">
                    <a:srgbClr val="FFFFFF"/>
                  </a:outerShdw>
                </a:effectLst>
              </a:rPr>
              <a:t>each phase will begin as soon as possible</a:t>
            </a:r>
            <a:r>
              <a:rPr lang="en-US" i="0" dirty="0">
                <a:effectLst>
                  <a:outerShdw blurRad="38100" dist="38100" dir="2700000" algn="tl">
                    <a:srgbClr val="FFFFFF"/>
                  </a:outerShdw>
                </a:effectLst>
              </a:rPr>
              <a:t>);</a:t>
            </a:r>
          </a:p>
          <a:p>
            <a:pPr lvl="1" indent="-231775" eaLnBrk="1" hangingPunct="1">
              <a:spcBef>
                <a:spcPct val="50000"/>
              </a:spcBef>
              <a:buFontTx/>
              <a:buChar char="•"/>
              <a:defRPr/>
            </a:pPr>
            <a:r>
              <a:rPr lang="en-US" i="0" dirty="0">
                <a:effectLst>
                  <a:outerShdw blurRad="38100" dist="38100" dir="2700000" algn="tl">
                    <a:srgbClr val="FFFFFF"/>
                  </a:outerShdw>
                </a:effectLst>
              </a:rPr>
              <a:t> A particular discount rate is assumed (e.g., </a:t>
            </a:r>
            <a:r>
              <a:rPr lang="en-US" dirty="0">
                <a:effectLst>
                  <a:outerShdw blurRad="38100" dist="38100" dir="2700000" algn="tl">
                    <a:srgbClr val="FFFFFF"/>
                  </a:outerShdw>
                </a:effectLst>
              </a:rPr>
              <a:t>“20</a:t>
            </a:r>
            <a:r>
              <a:rPr lang="en-US" dirty="0" smtClean="0">
                <a:effectLst>
                  <a:outerShdw blurRad="38100" dist="38100" dir="2700000" algn="tl">
                    <a:srgbClr val="FFFFFF"/>
                  </a:outerShdw>
                </a:effectLst>
              </a:rPr>
              <a:t>%,” because </a:t>
            </a:r>
            <a:r>
              <a:rPr lang="en-US" dirty="0">
                <a:effectLst>
                  <a:outerShdw blurRad="38100" dist="38100" dir="2700000" algn="tl">
                    <a:srgbClr val="FFFFFF"/>
                  </a:outerShdw>
                </a:effectLst>
              </a:rPr>
              <a:t>it’s a nice round number and consistent with the “conventional wisdom” for required returns on development projects.</a:t>
            </a:r>
            <a:r>
              <a:rPr lang="en-US" i="0" dirty="0">
                <a:effectLst>
                  <a:outerShdw blurRad="38100" dist="38100" dir="2700000" algn="tl">
                    <a:srgbClr val="FFFFFF"/>
                  </a:outerShdw>
                </a:effectLst>
              </a:rPr>
              <a:t>)</a:t>
            </a:r>
          </a:p>
          <a:p>
            <a:pPr eaLnBrk="1" hangingPunct="1">
              <a:spcBef>
                <a:spcPct val="50000"/>
              </a:spcBef>
              <a:defRPr/>
            </a:pPr>
            <a:r>
              <a:rPr lang="en-US" i="0" dirty="0">
                <a:effectLst>
                  <a:outerShdw blurRad="38100" dist="38100" dir="2700000" algn="tl">
                    <a:srgbClr val="FFFFFF"/>
                  </a:outerShdw>
                </a:effectLst>
              </a:rPr>
              <a:t>Let’s see how this might be done for our RHP Project example . .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29" name="Slide Number Placeholder 3"/>
          <p:cNvSpPr>
            <a:spLocks noGrp="1"/>
          </p:cNvSpPr>
          <p:nvPr>
            <p:ph type="sldNum" sz="quarter" idx="4"/>
          </p:nvPr>
        </p:nvSpPr>
        <p:spPr/>
        <p:txBody>
          <a:bodyPr/>
          <a:lstStyle/>
          <a:p>
            <a:fld id="{2B33486C-A36A-4467-B84A-7C06F66134E0}" type="slidenum">
              <a:rPr lang="en-US" smtClean="0"/>
              <a:pPr/>
              <a:t>79</a:t>
            </a:fld>
            <a:endParaRPr lang="en-US" dirty="0"/>
          </a:p>
        </p:txBody>
      </p:sp>
      <p:sp>
        <p:nvSpPr>
          <p:cNvPr id="282626"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82627" name="Text Box 3"/>
          <p:cNvSpPr txBox="1">
            <a:spLocks noChangeArrowheads="1"/>
          </p:cNvSpPr>
          <p:nvPr/>
        </p:nvSpPr>
        <p:spPr bwMode="auto">
          <a:xfrm>
            <a:off x="533400" y="685800"/>
            <a:ext cx="8001000" cy="2378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If both Phase I and Phase II are built as soon as possible, the net cash flow from the liquidation of each phase would be obtained in Years 2 and 4 respectively.</a:t>
            </a:r>
          </a:p>
          <a:p>
            <a:pPr eaLnBrk="1" hangingPunct="1">
              <a:spcBef>
                <a:spcPct val="50000"/>
              </a:spcBef>
              <a:defRPr/>
            </a:pPr>
            <a:r>
              <a:rPr lang="en-US" i="0" dirty="0">
                <a:effectLst>
                  <a:outerShdw blurRad="38100" dist="38100" dir="2700000" algn="tl">
                    <a:srgbClr val="FFFFFF"/>
                  </a:outerShdw>
                </a:effectLst>
              </a:rPr>
              <a:t>Using the projected values of </a:t>
            </a:r>
            <a:r>
              <a:rPr lang="en-US" dirty="0">
                <a:effectLst>
                  <a:outerShdw blurRad="38100" dist="38100" dir="2700000" algn="tl">
                    <a:srgbClr val="FFFFFF"/>
                  </a:outerShdw>
                </a:effectLst>
              </a:rPr>
              <a:t>E</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V</a:t>
            </a:r>
            <a:r>
              <a:rPr lang="en-US" baseline="-25000" dirty="0">
                <a:effectLst>
                  <a:outerShdw blurRad="38100" dist="38100" dir="2700000" algn="tl">
                    <a:srgbClr val="FFFFFF"/>
                  </a:outerShdw>
                </a:effectLst>
              </a:rPr>
              <a:t>2</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and </a:t>
            </a:r>
            <a:r>
              <a:rPr lang="en-US" dirty="0">
                <a:effectLst>
                  <a:outerShdw blurRad="38100" dist="38100" dir="2700000" algn="tl">
                    <a:srgbClr val="FFFFFF"/>
                  </a:outerShdw>
                </a:effectLst>
              </a:rPr>
              <a:t>K</a:t>
            </a:r>
            <a:r>
              <a:rPr lang="en-US" baseline="-25000" dirty="0">
                <a:effectLst>
                  <a:outerShdw blurRad="38100" dist="38100" dir="2700000" algn="tl">
                    <a:srgbClr val="FFFFFF"/>
                  </a:outerShdw>
                </a:effectLst>
              </a:rPr>
              <a:t>2</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 and of </a:t>
            </a:r>
            <a:r>
              <a:rPr lang="en-US" dirty="0">
                <a:effectLst>
                  <a:outerShdw blurRad="38100" dist="38100" dir="2700000" algn="tl">
                    <a:srgbClr val="FFFFFF"/>
                  </a:outerShdw>
                </a:effectLst>
              </a:rPr>
              <a:t>E</a:t>
            </a:r>
            <a:r>
              <a:rPr lang="en-US" i="0" dirty="0">
                <a:effectLst>
                  <a:outerShdw blurRad="38100" dist="38100" dir="2700000" algn="tl">
                    <a:srgbClr val="FFFFFF"/>
                  </a:outerShdw>
                </a:effectLst>
              </a:rPr>
              <a:t>[</a:t>
            </a:r>
            <a:r>
              <a:rPr lang="en-US" dirty="0">
                <a:effectLst>
                  <a:outerShdw blurRad="38100" dist="38100" dir="2700000" algn="tl">
                    <a:srgbClr val="FFFFFF"/>
                  </a:outerShdw>
                </a:effectLst>
              </a:rPr>
              <a:t>V</a:t>
            </a:r>
            <a:r>
              <a:rPr lang="en-US" baseline="-25000" dirty="0">
                <a:effectLst>
                  <a:outerShdw blurRad="38100" dist="38100" dir="2700000" algn="tl">
                    <a:srgbClr val="FFFFFF"/>
                  </a:outerShdw>
                </a:effectLst>
              </a:rPr>
              <a:t>4 </a:t>
            </a:r>
            <a:r>
              <a:rPr lang="en-US" i="0" dirty="0">
                <a:effectLst>
                  <a:outerShdw blurRad="38100" dist="38100" dir="2700000" algn="tl">
                    <a:srgbClr val="FFFFFF"/>
                  </a:outerShdw>
                </a:effectLst>
              </a:rPr>
              <a:t>] and </a:t>
            </a:r>
            <a:r>
              <a:rPr lang="en-US" dirty="0">
                <a:effectLst>
                  <a:outerShdw blurRad="38100" dist="38100" dir="2700000" algn="tl">
                    <a:srgbClr val="FFFFFF"/>
                  </a:outerShdw>
                </a:effectLst>
              </a:rPr>
              <a:t>K</a:t>
            </a:r>
            <a:r>
              <a:rPr lang="en-US" baseline="-25000" dirty="0">
                <a:effectLst>
                  <a:outerShdw blurRad="38100" dist="38100" dir="2700000" algn="tl">
                    <a:srgbClr val="FFFFFF"/>
                  </a:outerShdw>
                </a:effectLst>
              </a:rPr>
              <a:t>4</a:t>
            </a:r>
            <a:r>
              <a:rPr lang="en-US" dirty="0">
                <a:effectLst>
                  <a:outerShdw blurRad="38100" dist="38100" dir="2700000" algn="tl">
                    <a:srgbClr val="FFFFFF"/>
                  </a:outerShdw>
                </a:effectLst>
              </a:rPr>
              <a:t> </a:t>
            </a:r>
            <a:r>
              <a:rPr lang="en-US" i="0" dirty="0">
                <a:effectLst>
                  <a:outerShdw blurRad="38100" dist="38100" dir="2700000" algn="tl">
                    <a:srgbClr val="FFFFFF"/>
                  </a:outerShdw>
                </a:effectLst>
              </a:rPr>
              <a:t>, in years 2 and 4 for Frenchman Cove and Fisher Landing respectively, we get the following net cash flow projection for the RHP Project as a whole:</a:t>
            </a:r>
          </a:p>
        </p:txBody>
      </p:sp>
      <p:graphicFrame>
        <p:nvGraphicFramePr>
          <p:cNvPr id="282628" name="Group 4"/>
          <p:cNvGraphicFramePr>
            <a:graphicFrameLocks noGrp="1"/>
          </p:cNvGraphicFramePr>
          <p:nvPr/>
        </p:nvGraphicFramePr>
        <p:xfrm>
          <a:off x="1600200" y="2895600"/>
          <a:ext cx="6096000" cy="1390650"/>
        </p:xfrm>
        <a:graphic>
          <a:graphicData uri="http://schemas.openxmlformats.org/drawingml/2006/table">
            <a:tbl>
              <a:tblPr/>
              <a:tblGrid>
                <a:gridCol w="1219200"/>
                <a:gridCol w="1219200"/>
                <a:gridCol w="1219200"/>
                <a:gridCol w="1219200"/>
                <a:gridCol w="1219200"/>
              </a:tblGrid>
              <a:tr h="420899">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Year:</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2</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3</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4</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969751">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Net Cash:</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rPr>
                        <a:t>0</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$61.12 – $49.94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 </a:t>
                      </a:r>
                      <a:r>
                        <a:rPr kumimoji="0" lang="en-US" sz="1800" b="1" i="0" u="none" strike="noStrike" cap="none" normalizeH="0" baseline="0" dirty="0" smtClean="0">
                          <a:ln>
                            <a:noFill/>
                          </a:ln>
                          <a:solidFill>
                            <a:schemeClr val="tx1"/>
                          </a:solidFill>
                          <a:effectLst/>
                          <a:latin typeface="Times New Roman" panose="02020603050405020304" pitchFamily="18" charset="0"/>
                        </a:rPr>
                        <a:t>$11.18</a:t>
                      </a:r>
                      <a:r>
                        <a:rPr kumimoji="0" lang="en-US" sz="1800" b="0" i="0" u="none" strike="noStrike" cap="none" normalizeH="0" baseline="0" dirty="0" smtClean="0">
                          <a:ln>
                            <a:noFill/>
                          </a:ln>
                          <a:solidFill>
                            <a:schemeClr val="tx1"/>
                          </a:solidFill>
                          <a:effectLst/>
                          <a:latin typeface="Times New Roman" panose="02020603050405020304" pitchFamily="18" charset="0"/>
                        </a:rPr>
                        <a:t> </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anose="02020603050405020304" pitchFamily="18" charset="0"/>
                        </a:rPr>
                        <a:t>0</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$103.76 – $86.59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 </a:t>
                      </a:r>
                      <a:r>
                        <a:rPr kumimoji="0" lang="en-US" sz="1800" b="1" i="0" u="none" strike="noStrike" cap="none" normalizeH="0" baseline="0" dirty="0" smtClean="0">
                          <a:ln>
                            <a:noFill/>
                          </a:ln>
                          <a:solidFill>
                            <a:schemeClr val="tx1"/>
                          </a:solidFill>
                          <a:effectLst/>
                          <a:latin typeface="Times New Roman" panose="02020603050405020304" pitchFamily="18" charset="0"/>
                        </a:rPr>
                        <a:t>$17.16</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155674" name="Object 24"/>
          <p:cNvGraphicFramePr>
            <a:graphicFrameLocks noChangeAspect="1"/>
          </p:cNvGraphicFramePr>
          <p:nvPr/>
        </p:nvGraphicFramePr>
        <p:xfrm>
          <a:off x="2743200" y="4724400"/>
          <a:ext cx="3429000" cy="677863"/>
        </p:xfrm>
        <a:graphic>
          <a:graphicData uri="http://schemas.openxmlformats.org/presentationml/2006/ole">
            <p:oleObj spid="_x0000_s155674" name="Equation" r:id="rId3" imgW="1993900" imgH="393700" progId="Equation.3">
              <p:embed/>
            </p:oleObj>
          </a:graphicData>
        </a:graphic>
      </p:graphicFrame>
      <p:sp>
        <p:nvSpPr>
          <p:cNvPr id="282649" name="Text Box 25"/>
          <p:cNvSpPr txBox="1">
            <a:spLocks noChangeArrowheads="1"/>
          </p:cNvSpPr>
          <p:nvPr/>
        </p:nvSpPr>
        <p:spPr bwMode="auto">
          <a:xfrm>
            <a:off x="533400" y="4343400"/>
            <a:ext cx="8001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Discounting these cash flows @ 20% gives a gross PV for the RHP Project of:</a:t>
            </a:r>
          </a:p>
        </p:txBody>
      </p:sp>
      <p:sp>
        <p:nvSpPr>
          <p:cNvPr id="282650" name="Text Box 26"/>
          <p:cNvSpPr txBox="1">
            <a:spLocks noChangeArrowheads="1"/>
          </p:cNvSpPr>
          <p:nvPr/>
        </p:nvSpPr>
        <p:spPr bwMode="auto">
          <a:xfrm>
            <a:off x="457200" y="5410200"/>
            <a:ext cx="8001000" cy="1127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Thus, the conventional procedure would suggest a bid price of </a:t>
            </a:r>
            <a:r>
              <a:rPr lang="en-US" sz="2400" i="0" dirty="0">
                <a:solidFill>
                  <a:srgbClr val="FF0000"/>
                </a:solidFill>
                <a:effectLst>
                  <a:outerShdw blurRad="38100" dist="38100" dir="2700000" algn="tl">
                    <a:srgbClr val="000000"/>
                  </a:outerShdw>
                </a:effectLst>
              </a:rPr>
              <a:t>$16.04</a:t>
            </a:r>
            <a:r>
              <a:rPr lang="en-US" i="0" dirty="0">
                <a:effectLst>
                  <a:outerShdw blurRad="38100" dist="38100" dir="2700000" algn="tl">
                    <a:srgbClr val="FFFFFF"/>
                  </a:outerShdw>
                </a:effectLst>
              </a:rPr>
              <a:t> million for the RHP site with the special zoning exemption. As compared to </a:t>
            </a:r>
            <a:r>
              <a:rPr lang="en-US" sz="2400" i="0" dirty="0">
                <a:solidFill>
                  <a:srgbClr val="FF0000"/>
                </a:solidFill>
                <a:effectLst>
                  <a:outerShdw blurRad="38100" dist="38100" dir="2700000" algn="tl">
                    <a:srgbClr val="000000"/>
                  </a:outerShdw>
                </a:effectLst>
              </a:rPr>
              <a:t>$11.46</a:t>
            </a:r>
            <a:r>
              <a:rPr lang="en-US" i="0" dirty="0">
                <a:effectLst>
                  <a:outerShdw blurRad="38100" dist="38100" dir="2700000" algn="tl">
                    <a:srgbClr val="FFFFFF"/>
                  </a:outerShdw>
                </a:effectLst>
              </a:rPr>
              <a:t> million using the real options approach.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3"/>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4"/>
          </p:nvPr>
        </p:nvSpPr>
        <p:spPr/>
        <p:txBody>
          <a:bodyPr/>
          <a:lstStyle/>
          <a:p>
            <a:fld id="{103B5937-7331-41C0-80CE-257CEAA1FEB8}" type="slidenum">
              <a:rPr lang="en-US" smtClean="0"/>
              <a:pPr/>
              <a:t>8</a:t>
            </a:fld>
            <a:endParaRPr lang="en-US" dirty="0"/>
          </a:p>
        </p:txBody>
      </p:sp>
      <p:sp>
        <p:nvSpPr>
          <p:cNvPr id="51203" name="Text Box 2"/>
          <p:cNvSpPr txBox="1">
            <a:spLocks noChangeArrowheads="1"/>
          </p:cNvSpPr>
          <p:nvPr/>
        </p:nvSpPr>
        <p:spPr bwMode="auto">
          <a:xfrm>
            <a:off x="417576" y="407634"/>
            <a:ext cx="8305800" cy="5755422"/>
          </a:xfrm>
          <a:prstGeom prst="rect">
            <a:avLst/>
          </a:prstGeom>
          <a:noFill/>
          <a:ln w="9525">
            <a:noFill/>
            <a:miter lim="800000"/>
            <a:headEnd/>
            <a:tailEnd/>
          </a:ln>
        </p:spPr>
        <p:txBody>
          <a:bodyPr wrap="square">
            <a:spAutoFit/>
          </a:bodyPr>
          <a:lstStyle/>
          <a:p>
            <a:pPr eaLnBrk="1" hangingPunct="1">
              <a:spcBef>
                <a:spcPts val="1200"/>
              </a:spcBef>
            </a:pPr>
            <a:r>
              <a:rPr lang="en-US" sz="2200" b="0" i="0" dirty="0">
                <a:solidFill>
                  <a:srgbClr val="000000"/>
                </a:solidFill>
              </a:rPr>
              <a:t>Thus, excluding </a:t>
            </a:r>
            <a:r>
              <a:rPr lang="en-US" sz="2200" b="0" dirty="0">
                <a:solidFill>
                  <a:srgbClr val="000000"/>
                </a:solidFill>
              </a:rPr>
              <a:t>Land</a:t>
            </a:r>
            <a:r>
              <a:rPr lang="en-US" sz="2200" b="0" i="0" dirty="0">
                <a:solidFill>
                  <a:srgbClr val="000000"/>
                </a:solidFill>
              </a:rPr>
              <a:t> cost, we have Futurespace project valuation:</a:t>
            </a:r>
          </a:p>
          <a:p>
            <a:pPr algn="ctr" eaLnBrk="1" hangingPunct="1">
              <a:spcBef>
                <a:spcPts val="1200"/>
              </a:spcBef>
            </a:pPr>
            <a:r>
              <a:rPr lang="en-US" sz="2200" b="0" dirty="0">
                <a:solidFill>
                  <a:srgbClr val="000000"/>
                </a:solidFill>
              </a:rPr>
              <a:t>V</a:t>
            </a:r>
            <a:r>
              <a:rPr lang="en-US" sz="2200" b="0" i="0" baseline="-25000" dirty="0">
                <a:solidFill>
                  <a:srgbClr val="000000"/>
                </a:solidFill>
              </a:rPr>
              <a:t>0</a:t>
            </a:r>
            <a:r>
              <a:rPr lang="en-US" sz="2200" b="0" i="0" dirty="0">
                <a:solidFill>
                  <a:srgbClr val="000000"/>
                </a:solidFill>
              </a:rPr>
              <a:t> – </a:t>
            </a:r>
            <a:r>
              <a:rPr lang="en-US" sz="2200" b="0" dirty="0">
                <a:solidFill>
                  <a:srgbClr val="000000"/>
                </a:solidFill>
              </a:rPr>
              <a:t>K</a:t>
            </a:r>
            <a:r>
              <a:rPr lang="en-US" sz="2200" b="0" i="0" baseline="-25000" dirty="0">
                <a:solidFill>
                  <a:srgbClr val="000000"/>
                </a:solidFill>
              </a:rPr>
              <a:t>0</a:t>
            </a:r>
            <a:r>
              <a:rPr lang="en-US" sz="2200" b="0" i="0" dirty="0">
                <a:solidFill>
                  <a:srgbClr val="000000"/>
                </a:solidFill>
              </a:rPr>
              <a:t> = $9,352,000 – $5,889,000 = $3,463,000.</a:t>
            </a:r>
          </a:p>
          <a:p>
            <a:pPr eaLnBrk="1" hangingPunct="1">
              <a:spcBef>
                <a:spcPts val="1200"/>
              </a:spcBef>
            </a:pPr>
            <a:r>
              <a:rPr lang="en-US" sz="2200" b="0" i="0" dirty="0">
                <a:solidFill>
                  <a:srgbClr val="000000"/>
                </a:solidFill>
              </a:rPr>
              <a:t>If the price of the </a:t>
            </a:r>
            <a:r>
              <a:rPr lang="en-US" sz="2200" b="0" dirty="0">
                <a:solidFill>
                  <a:srgbClr val="000000"/>
                </a:solidFill>
              </a:rPr>
              <a:t>Land</a:t>
            </a:r>
            <a:r>
              <a:rPr lang="en-US" sz="2200" b="0" i="0" dirty="0">
                <a:solidFill>
                  <a:srgbClr val="000000"/>
                </a:solidFill>
              </a:rPr>
              <a:t> is </a:t>
            </a:r>
            <a:r>
              <a:rPr lang="en-US" sz="2200" b="0" dirty="0">
                <a:solidFill>
                  <a:srgbClr val="000000"/>
                </a:solidFill>
              </a:rPr>
              <a:t>x</a:t>
            </a:r>
            <a:r>
              <a:rPr lang="en-US" sz="2200" b="0" i="0" dirty="0">
                <a:solidFill>
                  <a:srgbClr val="000000"/>
                </a:solidFill>
              </a:rPr>
              <a:t>, then:</a:t>
            </a:r>
          </a:p>
          <a:p>
            <a:pPr algn="ctr" eaLnBrk="1" hangingPunct="1">
              <a:spcBef>
                <a:spcPts val="1200"/>
              </a:spcBef>
            </a:pPr>
            <a:r>
              <a:rPr lang="en-US" sz="2200" b="0" dirty="0">
                <a:solidFill>
                  <a:srgbClr val="000000"/>
                </a:solidFill>
              </a:rPr>
              <a:t>NPV</a:t>
            </a:r>
            <a:r>
              <a:rPr lang="en-US" sz="2200" b="0" baseline="-25000" dirty="0">
                <a:solidFill>
                  <a:srgbClr val="000000"/>
                </a:solidFill>
              </a:rPr>
              <a:t>0</a:t>
            </a:r>
            <a:r>
              <a:rPr lang="en-US" sz="2200" b="0" dirty="0">
                <a:solidFill>
                  <a:srgbClr val="000000"/>
                </a:solidFill>
              </a:rPr>
              <a:t> = </a:t>
            </a:r>
            <a:r>
              <a:rPr lang="en-US" sz="2200" b="0" i="0" dirty="0">
                <a:solidFill>
                  <a:srgbClr val="000000"/>
                </a:solidFill>
              </a:rPr>
              <a:t> $3,463,000 – </a:t>
            </a:r>
            <a:r>
              <a:rPr lang="en-US" sz="2200" b="0" dirty="0">
                <a:solidFill>
                  <a:srgbClr val="000000"/>
                </a:solidFill>
              </a:rPr>
              <a:t>x</a:t>
            </a:r>
            <a:r>
              <a:rPr lang="en-US" sz="2200" b="0" i="0" dirty="0">
                <a:solidFill>
                  <a:srgbClr val="000000"/>
                </a:solidFill>
              </a:rPr>
              <a:t> .</a:t>
            </a:r>
          </a:p>
          <a:p>
            <a:pPr eaLnBrk="1" hangingPunct="1">
              <a:spcBef>
                <a:spcPts val="1200"/>
              </a:spcBef>
            </a:pPr>
            <a:r>
              <a:rPr lang="en-US" sz="2200" b="0" i="0" dirty="0">
                <a:solidFill>
                  <a:srgbClr val="000000"/>
                </a:solidFill>
              </a:rPr>
              <a:t>For any </a:t>
            </a:r>
            <a:r>
              <a:rPr lang="en-US" sz="2200" b="0" dirty="0">
                <a:solidFill>
                  <a:srgbClr val="000000"/>
                </a:solidFill>
              </a:rPr>
              <a:t>Land</a:t>
            </a:r>
            <a:r>
              <a:rPr lang="en-US" sz="2200" b="0" i="0" dirty="0">
                <a:solidFill>
                  <a:srgbClr val="000000"/>
                </a:solidFill>
              </a:rPr>
              <a:t> price &lt;= $3,463,000, the Futurespace project makes economic sense.</a:t>
            </a:r>
          </a:p>
          <a:p>
            <a:pPr eaLnBrk="1" hangingPunct="1">
              <a:spcBef>
                <a:spcPts val="1200"/>
              </a:spcBef>
            </a:pPr>
            <a:r>
              <a:rPr lang="en-US" sz="2200" b="0" i="0" dirty="0">
                <a:solidFill>
                  <a:srgbClr val="000000"/>
                </a:solidFill>
              </a:rPr>
              <a:t>Because of the way we have defined economic value (based in market opportunity cost), if the project passes the above criterion, it should be possible to put together financial arrangements to make it happen (otherwise, $$$ are being “left on the table” – recall: NPV rule based on wealth-maximization).</a:t>
            </a:r>
          </a:p>
          <a:p>
            <a:pPr eaLnBrk="1" hangingPunct="1">
              <a:spcBef>
                <a:spcPts val="1200"/>
              </a:spcBef>
            </a:pPr>
            <a:r>
              <a:rPr lang="en-US" sz="2200" b="0" i="0" dirty="0">
                <a:solidFill>
                  <a:srgbClr val="000000"/>
                </a:solidFill>
              </a:rPr>
              <a:t>If the project does not pass the above criterion, it will either be difficult to put together financing, or at least one of the parties is likely to regret it later on if they did contribute.*</a:t>
            </a:r>
          </a:p>
        </p:txBody>
      </p:sp>
      <p:sp>
        <p:nvSpPr>
          <p:cNvPr id="51205" name="TextBox 4"/>
          <p:cNvSpPr txBox="1">
            <a:spLocks noChangeArrowheads="1"/>
          </p:cNvSpPr>
          <p:nvPr/>
        </p:nvSpPr>
        <p:spPr bwMode="auto">
          <a:xfrm>
            <a:off x="457200" y="6172200"/>
            <a:ext cx="7772400" cy="307777"/>
          </a:xfrm>
          <a:prstGeom prst="rect">
            <a:avLst/>
          </a:prstGeom>
          <a:noFill/>
          <a:ln w="9525">
            <a:noFill/>
            <a:miter lim="800000"/>
            <a:headEnd/>
            <a:tailEnd/>
          </a:ln>
        </p:spPr>
        <p:txBody>
          <a:bodyPr>
            <a:spAutoFit/>
          </a:bodyPr>
          <a:lstStyle/>
          <a:p>
            <a:pPr eaLnBrk="1" hangingPunct="1"/>
            <a:r>
              <a:rPr lang="en-US" sz="1400" b="0" i="0" dirty="0">
                <a:solidFill>
                  <a:srgbClr val="000000"/>
                </a:solidFill>
              </a:rPr>
              <a:t>*Or a party is in the business of purposely providing a subsidy.</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8" name="Slide Number Placeholder 3"/>
          <p:cNvSpPr>
            <a:spLocks noGrp="1"/>
          </p:cNvSpPr>
          <p:nvPr>
            <p:ph type="sldNum" sz="quarter" idx="4"/>
          </p:nvPr>
        </p:nvSpPr>
        <p:spPr/>
        <p:txBody>
          <a:bodyPr/>
          <a:lstStyle/>
          <a:p>
            <a:fld id="{660137DC-CDDD-42E8-8DE6-583D7396BAAE}" type="slidenum">
              <a:rPr lang="en-US" smtClean="0"/>
              <a:pPr/>
              <a:t>80</a:t>
            </a:fld>
            <a:endParaRPr lang="en-US" dirty="0"/>
          </a:p>
        </p:txBody>
      </p:sp>
      <p:sp>
        <p:nvSpPr>
          <p:cNvPr id="283650" name="Text Box 2"/>
          <p:cNvSpPr txBox="1">
            <a:spLocks noChangeArrowheads="1"/>
          </p:cNvSpPr>
          <p:nvPr/>
        </p:nvSpPr>
        <p:spPr bwMode="auto">
          <a:xfrm>
            <a:off x="914400" y="1524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Roth Harbor</a:t>
            </a:r>
          </a:p>
        </p:txBody>
      </p:sp>
      <p:sp>
        <p:nvSpPr>
          <p:cNvPr id="283651" name="Text Box 3"/>
          <p:cNvSpPr txBox="1">
            <a:spLocks noChangeArrowheads="1"/>
          </p:cNvSpPr>
          <p:nvPr/>
        </p:nvSpPr>
        <p:spPr bwMode="auto">
          <a:xfrm>
            <a:off x="533400" y="685800"/>
            <a:ext cx="8001000" cy="1920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In this example the conventional approach has substantially over-estimated the more rigorously estimated value, due primarily to*:</a:t>
            </a:r>
          </a:p>
          <a:p>
            <a:pPr lvl="1" indent="-231775" eaLnBrk="1" hangingPunct="1">
              <a:spcBef>
                <a:spcPct val="50000"/>
              </a:spcBef>
              <a:buFontTx/>
              <a:buChar char="•"/>
              <a:defRPr/>
            </a:pPr>
            <a:r>
              <a:rPr lang="en-US" i="0" dirty="0">
                <a:effectLst>
                  <a:outerShdw blurRad="38100" dist="38100" dir="2700000" algn="tl">
                    <a:srgbClr val="FFFFFF"/>
                  </a:outerShdw>
                </a:effectLst>
              </a:rPr>
              <a:t> Using a discount rate that is too small (20% vs OCC = 30.85%).</a:t>
            </a:r>
          </a:p>
          <a:p>
            <a:pPr lvl="1" indent="-231775" eaLnBrk="1" hangingPunct="1">
              <a:spcBef>
                <a:spcPct val="50000"/>
              </a:spcBef>
              <a:buFontTx/>
              <a:buChar char="•"/>
              <a:defRPr/>
            </a:pPr>
            <a:r>
              <a:rPr lang="en-US" i="0" dirty="0">
                <a:effectLst>
                  <a:outerShdw blurRad="38100" dist="38100" dir="2700000" algn="tl">
                    <a:srgbClr val="FFFFFF"/>
                  </a:outerShdw>
                </a:effectLst>
              </a:rPr>
              <a:t> Assuming the most optimistic project schedule (both phases implemented, and each as soon as possible).</a:t>
            </a:r>
          </a:p>
        </p:txBody>
      </p:sp>
      <p:sp>
        <p:nvSpPr>
          <p:cNvPr id="283652" name="Text Box 4"/>
          <p:cNvSpPr txBox="1">
            <a:spLocks noChangeArrowheads="1"/>
          </p:cNvSpPr>
          <p:nvPr/>
        </p:nvSpPr>
        <p:spPr bwMode="auto">
          <a:xfrm>
            <a:off x="457200" y="2971800"/>
            <a:ext cx="8001000" cy="1311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While in the above example the conventional approach over-values the development project, in general, the conventional approach may either over- or under-estimate the project value, relative to the real options valuation . . .</a:t>
            </a:r>
          </a:p>
        </p:txBody>
      </p:sp>
      <p:sp>
        <p:nvSpPr>
          <p:cNvPr id="283653" name="Text Box 5"/>
          <p:cNvSpPr txBox="1">
            <a:spLocks noChangeArrowheads="1"/>
          </p:cNvSpPr>
          <p:nvPr/>
        </p:nvSpPr>
        <p:spPr bwMode="auto">
          <a:xfrm>
            <a:off x="609600" y="4724400"/>
            <a:ext cx="8001000" cy="8318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dirty="0">
                <a:effectLst>
                  <a:outerShdw blurRad="38100" dist="38100" dir="2700000" algn="tl">
                    <a:srgbClr val="FFFFFF"/>
                  </a:outerShdw>
                </a:effectLst>
              </a:rPr>
              <a:t>Our point is </a:t>
            </a:r>
            <a:r>
              <a:rPr lang="en-US" sz="2400" u="sng" dirty="0">
                <a:effectLst>
                  <a:outerShdw blurRad="38100" dist="38100" dir="2700000" algn="tl">
                    <a:srgbClr val="FFFFFF"/>
                  </a:outerShdw>
                </a:effectLst>
              </a:rPr>
              <a:t>not</a:t>
            </a:r>
            <a:r>
              <a:rPr lang="en-US" sz="2400" i="0" dirty="0">
                <a:effectLst>
                  <a:outerShdw blurRad="38100" dist="38100" dir="2700000" algn="tl">
                    <a:srgbClr val="FFFFFF"/>
                  </a:outerShdw>
                </a:effectLst>
              </a:rPr>
              <a:t> that the conventional approach is systematically biased</a:t>
            </a:r>
            <a:r>
              <a:rPr lang="en-US" i="0" dirty="0">
                <a:effectLst>
                  <a:outerShdw blurRad="38100" dist="38100" dir="2700000" algn="tl">
                    <a:srgbClr val="FFFFFF"/>
                  </a:outerShdw>
                </a:effectLst>
              </a:rPr>
              <a:t>.</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13626C85-B724-4B09-AEB3-6763EE4736B5}" type="slidenum">
              <a:rPr lang="en-US" smtClean="0"/>
              <a:pPr/>
              <a:t>81</a:t>
            </a:fld>
            <a:endParaRPr lang="en-US" dirty="0"/>
          </a:p>
        </p:txBody>
      </p:sp>
      <p:sp>
        <p:nvSpPr>
          <p:cNvPr id="285698" name="Text Box 2"/>
          <p:cNvSpPr txBox="1">
            <a:spLocks noChangeArrowheads="1"/>
          </p:cNvSpPr>
          <p:nvPr/>
        </p:nvSpPr>
        <p:spPr bwMode="auto">
          <a:xfrm>
            <a:off x="609600" y="990600"/>
            <a:ext cx="8001000" cy="4083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While a systematic bias (in one direction) in the conventional approach </a:t>
            </a:r>
            <a:r>
              <a:rPr lang="en-US" u="sng" dirty="0">
                <a:effectLst>
                  <a:outerShdw blurRad="38100" dist="38100" dir="2700000" algn="tl">
                    <a:srgbClr val="FFFFFF"/>
                  </a:outerShdw>
                </a:effectLst>
              </a:rPr>
              <a:t>may</a:t>
            </a:r>
            <a:r>
              <a:rPr lang="en-US" i="0" dirty="0">
                <a:effectLst>
                  <a:outerShdw blurRad="38100" dist="38100" dir="2700000" algn="tl">
                    <a:srgbClr val="FFFFFF"/>
                  </a:outerShdw>
                </a:effectLst>
              </a:rPr>
              <a:t> exist, . . .</a:t>
            </a:r>
          </a:p>
          <a:p>
            <a:pPr eaLnBrk="1" hangingPunct="1">
              <a:spcBef>
                <a:spcPct val="70000"/>
              </a:spcBef>
              <a:defRPr/>
            </a:pPr>
            <a:r>
              <a:rPr lang="en-US" i="0" dirty="0">
                <a:effectLst>
                  <a:outerShdw blurRad="38100" dist="38100" dir="2700000" algn="tl">
                    <a:srgbClr val="FFFFFF"/>
                  </a:outerShdw>
                </a:effectLst>
              </a:rPr>
              <a:t>Well functioning investment markets for land, built properties, and real estate debt instruments, should cause the conventional practice to tend to get valuation about right on average. </a:t>
            </a:r>
          </a:p>
          <a:p>
            <a:pPr eaLnBrk="1" hangingPunct="1">
              <a:spcBef>
                <a:spcPct val="70000"/>
              </a:spcBef>
              <a:defRPr/>
            </a:pPr>
            <a:r>
              <a:rPr lang="en-US" i="0" dirty="0">
                <a:effectLst>
                  <a:outerShdw blurRad="38100" dist="38100" dir="2700000" algn="tl">
                    <a:srgbClr val="FFFFFF"/>
                  </a:outerShdw>
                </a:effectLst>
              </a:rPr>
              <a:t>Otherwise opportunities for </a:t>
            </a:r>
            <a:r>
              <a:rPr lang="en-US" dirty="0">
                <a:effectLst>
                  <a:outerShdw blurRad="38100" dist="38100" dir="2700000" algn="tl">
                    <a:srgbClr val="FFFFFF"/>
                  </a:outerShdw>
                </a:effectLst>
              </a:rPr>
              <a:t>“super-normal”</a:t>
            </a:r>
            <a:r>
              <a:rPr lang="en-US" i="0" dirty="0">
                <a:effectLst>
                  <a:outerShdw blurRad="38100" dist="38100" dir="2700000" algn="tl">
                    <a:srgbClr val="FFFFFF"/>
                  </a:outerShdw>
                </a:effectLst>
              </a:rPr>
              <a:t> profit (excess investment returns) would be widespread. </a:t>
            </a:r>
          </a:p>
          <a:p>
            <a:pPr eaLnBrk="1" hangingPunct="1">
              <a:spcBef>
                <a:spcPct val="70000"/>
              </a:spcBef>
              <a:defRPr/>
            </a:pPr>
            <a:r>
              <a:rPr lang="en-US" i="0" dirty="0">
                <a:effectLst>
                  <a:outerShdw blurRad="38100" dist="38100" dir="2700000" algn="tl">
                    <a:srgbClr val="FFFFFF"/>
                  </a:outerShdw>
                </a:effectLst>
              </a:rPr>
              <a:t>The fact that our real options model is based fundamentally on the elimination of super-normal (“arbitrage”) profit, suggests that the options approach and the conventional approach should tend to agree </a:t>
            </a:r>
            <a:r>
              <a:rPr lang="en-US" u="sng" dirty="0">
                <a:effectLst>
                  <a:outerShdw blurRad="38100" dist="38100" dir="2700000" algn="tl">
                    <a:srgbClr val="FFFFFF"/>
                  </a:outerShdw>
                </a:effectLst>
              </a:rPr>
              <a:t>on average</a:t>
            </a:r>
            <a:r>
              <a:rPr lang="en-US" i="0" dirty="0">
                <a:effectLst>
                  <a:outerShdw blurRad="38100" dist="38100" dir="2700000" algn="tl">
                    <a:srgbClr val="FFFFFF"/>
                  </a:outerShdw>
                </a:effectLst>
              </a:rPr>
              <a:t> (across projects and over time).</a:t>
            </a:r>
          </a:p>
        </p:txBody>
      </p:sp>
      <p:sp>
        <p:nvSpPr>
          <p:cNvPr id="285699"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Summarizing Real Options vs Conventional DCF</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C2A7E2FE-6DFD-40E2-A495-9C678B9C1AD1}" type="slidenum">
              <a:rPr lang="en-US" smtClean="0"/>
              <a:pPr/>
              <a:t>82</a:t>
            </a:fld>
            <a:endParaRPr lang="en-US" dirty="0"/>
          </a:p>
        </p:txBody>
      </p:sp>
      <p:sp>
        <p:nvSpPr>
          <p:cNvPr id="286722" name="Text Box 2"/>
          <p:cNvSpPr txBox="1">
            <a:spLocks noChangeArrowheads="1"/>
          </p:cNvSpPr>
          <p:nvPr/>
        </p:nvSpPr>
        <p:spPr bwMode="auto">
          <a:xfrm>
            <a:off x="609600" y="990600"/>
            <a:ext cx="8001000" cy="4824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key difference between real options vs conventional valuation, however, is that:</a:t>
            </a:r>
          </a:p>
          <a:p>
            <a:pPr lvl="1" indent="-231775" eaLnBrk="1" hangingPunct="1">
              <a:spcBef>
                <a:spcPct val="50000"/>
              </a:spcBef>
              <a:buFontTx/>
              <a:buChar char="•"/>
              <a:defRPr/>
            </a:pPr>
            <a:r>
              <a:rPr lang="en-US" sz="1800" i="0" dirty="0">
                <a:effectLst>
                  <a:outerShdw blurRad="38100" dist="38100" dir="2700000" algn="tl">
                    <a:srgbClr val="FFFFFF"/>
                  </a:outerShdw>
                </a:effectLst>
              </a:rPr>
              <a:t> The options approach is more </a:t>
            </a:r>
            <a:r>
              <a:rPr lang="en-US" sz="1800" dirty="0">
                <a:effectLst>
                  <a:outerShdw blurRad="38100" dist="38100" dir="2700000" algn="tl">
                    <a:srgbClr val="FFFFFF"/>
                  </a:outerShdw>
                </a:effectLst>
              </a:rPr>
              <a:t>rigorous</a:t>
            </a:r>
            <a:r>
              <a:rPr lang="en-US" sz="1800" i="0" dirty="0">
                <a:effectLst>
                  <a:outerShdw blurRad="38100" dist="38100" dir="2700000" algn="tl">
                    <a:srgbClr val="FFFFFF"/>
                  </a:outerShdw>
                </a:effectLst>
              </a:rPr>
              <a:t>, providing a valuation that is less error-prone, more likely to be “more correct” in more individual instances (even if not on average across all projects). And through this rigor, . . .</a:t>
            </a:r>
          </a:p>
          <a:p>
            <a:pPr lvl="1" indent="-231775" eaLnBrk="1" hangingPunct="1">
              <a:spcBef>
                <a:spcPct val="50000"/>
              </a:spcBef>
              <a:buFontTx/>
              <a:buChar char="•"/>
              <a:defRPr/>
            </a:pPr>
            <a:r>
              <a:rPr lang="en-US" sz="1800" i="0" dirty="0">
                <a:effectLst>
                  <a:outerShdw blurRad="38100" dist="38100" dir="2700000" algn="tl">
                    <a:srgbClr val="FFFFFF"/>
                  </a:outerShdw>
                </a:effectLst>
              </a:rPr>
              <a:t> The options approach provides a deeper understanding of: (i) the sources of the project value; and (ii) the true nature of the project investment risk and return;</a:t>
            </a:r>
          </a:p>
          <a:p>
            <a:pPr lvl="1" indent="-231775" eaLnBrk="1" hangingPunct="1">
              <a:spcBef>
                <a:spcPct val="50000"/>
              </a:spcBef>
              <a:buFontTx/>
              <a:buChar char="•"/>
              <a:defRPr/>
            </a:pPr>
            <a:r>
              <a:rPr lang="en-US" sz="1800" i="0" dirty="0">
                <a:effectLst>
                  <a:outerShdw blurRad="38100" dist="38100" dir="2700000" algn="tl">
                    <a:srgbClr val="FFFFFF"/>
                  </a:outerShdw>
                </a:effectLst>
              </a:rPr>
              <a:t> The conventional approach is based on </a:t>
            </a:r>
            <a:r>
              <a:rPr lang="en-US" sz="1800" dirty="0">
                <a:effectLst>
                  <a:outerShdw blurRad="38100" dist="38100" dir="2700000" algn="tl">
                    <a:srgbClr val="FFFFFF"/>
                  </a:outerShdw>
                </a:effectLst>
              </a:rPr>
              <a:t>ad hoc</a:t>
            </a:r>
            <a:r>
              <a:rPr lang="en-US" sz="1800" i="0" dirty="0">
                <a:effectLst>
                  <a:outerShdw blurRad="38100" dist="38100" dir="2700000" algn="tl">
                    <a:srgbClr val="FFFFFF"/>
                  </a:outerShdw>
                </a:effectLst>
              </a:rPr>
              <a:t> assumptions regarding project execution and OCC, ignoring important realities of the project such as its flexibility.</a:t>
            </a:r>
          </a:p>
          <a:p>
            <a:pPr lvl="1" indent="-231775" eaLnBrk="1" hangingPunct="1">
              <a:spcBef>
                <a:spcPct val="50000"/>
              </a:spcBef>
              <a:buFontTx/>
              <a:buChar char="•"/>
              <a:defRPr/>
            </a:pPr>
            <a:r>
              <a:rPr lang="en-US" sz="1800" i="0" dirty="0">
                <a:effectLst>
                  <a:outerShdw blurRad="38100" dist="38100" dir="2700000" algn="tl">
                    <a:srgbClr val="FFFFFF"/>
                  </a:outerShdw>
                </a:effectLst>
              </a:rPr>
              <a:t> Even if the conventional approach gives a correct answer in a given case (i.e., the same valuation as the options approach), there is no way in itself to know </a:t>
            </a:r>
            <a:r>
              <a:rPr lang="en-US" sz="1800" dirty="0">
                <a:effectLst>
                  <a:outerShdw blurRad="38100" dist="38100" dir="2700000" algn="tl">
                    <a:srgbClr val="FFFFFF"/>
                  </a:outerShdw>
                </a:effectLst>
              </a:rPr>
              <a:t>whether</a:t>
            </a:r>
            <a:r>
              <a:rPr lang="en-US" sz="1800" i="0" dirty="0">
                <a:effectLst>
                  <a:outerShdw blurRad="38100" dist="38100" dir="2700000" algn="tl">
                    <a:srgbClr val="FFFFFF"/>
                  </a:outerShdw>
                </a:effectLst>
              </a:rPr>
              <a:t> the valuation is correct, or </a:t>
            </a:r>
            <a:r>
              <a:rPr lang="en-US" sz="1800" dirty="0">
                <a:effectLst>
                  <a:outerShdw blurRad="38100" dist="38100" dir="2700000" algn="tl">
                    <a:srgbClr val="FFFFFF"/>
                  </a:outerShdw>
                </a:effectLst>
              </a:rPr>
              <a:t>why</a:t>
            </a:r>
            <a:r>
              <a:rPr lang="en-US" sz="1800" i="0" dirty="0">
                <a:effectLst>
                  <a:outerShdw blurRad="38100" dist="38100" dir="2700000" algn="tl">
                    <a:srgbClr val="FFFFFF"/>
                  </a:outerShdw>
                </a:effectLst>
              </a:rPr>
              <a:t> it is correct if it is correct (except by basing it on the more rigorous options approach).</a:t>
            </a:r>
          </a:p>
        </p:txBody>
      </p:sp>
      <p:sp>
        <p:nvSpPr>
          <p:cNvPr id="286723" name="Text Box 3"/>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Summarizing Real Options vs Conventional DCF</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29" name="Slide Number Placeholder 3"/>
          <p:cNvSpPr>
            <a:spLocks noGrp="1"/>
          </p:cNvSpPr>
          <p:nvPr>
            <p:ph type="sldNum" sz="quarter" idx="4"/>
          </p:nvPr>
        </p:nvSpPr>
        <p:spPr/>
        <p:txBody>
          <a:bodyPr/>
          <a:lstStyle/>
          <a:p>
            <a:fld id="{BA9DEAAF-3DF3-483E-8AFF-003FF7663743}" type="slidenum">
              <a:rPr lang="en-US" smtClean="0"/>
              <a:pPr/>
              <a:t>83</a:t>
            </a:fld>
            <a:endParaRPr lang="en-US" dirty="0"/>
          </a:p>
        </p:txBody>
      </p:sp>
      <p:sp>
        <p:nvSpPr>
          <p:cNvPr id="288770"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Summarizing Real Options vs Conventional DCF</a:t>
            </a:r>
          </a:p>
        </p:txBody>
      </p:sp>
      <p:sp>
        <p:nvSpPr>
          <p:cNvPr id="288771" name="Text Box 3"/>
          <p:cNvSpPr txBox="1">
            <a:spLocks noChangeArrowheads="1"/>
          </p:cNvSpPr>
          <p:nvPr/>
        </p:nvSpPr>
        <p:spPr bwMode="auto">
          <a:xfrm>
            <a:off x="533400" y="838200"/>
            <a:ext cx="8001000" cy="1387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previous conventional DCF valuation approach used </a:t>
            </a:r>
            <a:r>
              <a:rPr lang="en-US" u="sng" dirty="0">
                <a:effectLst>
                  <a:outerShdw blurRad="38100" dist="38100" dir="2700000" algn="tl">
                    <a:srgbClr val="FFFFFF"/>
                  </a:outerShdw>
                </a:effectLst>
              </a:rPr>
              <a:t>net cash flows</a:t>
            </a:r>
            <a:r>
              <a:rPr lang="en-US" i="0" dirty="0">
                <a:effectLst>
                  <a:outerShdw blurRad="38100" dist="38100" dir="2700000" algn="tl">
                    <a:srgbClr val="FFFFFF"/>
                  </a:outerShdw>
                </a:effectLst>
              </a:rPr>
              <a:t> and an </a:t>
            </a:r>
            <a:r>
              <a:rPr lang="en-US" u="sng" dirty="0">
                <a:effectLst>
                  <a:outerShdw blurRad="38100" dist="38100" dir="2700000" algn="tl">
                    <a:srgbClr val="FFFFFF"/>
                  </a:outerShdw>
                </a:effectLst>
              </a:rPr>
              <a:t>ad hoc</a:t>
            </a:r>
            <a:r>
              <a:rPr lang="en-US" i="0" dirty="0">
                <a:effectLst>
                  <a:outerShdw blurRad="38100" dist="38100" dir="2700000" algn="tl">
                    <a:srgbClr val="FFFFFF"/>
                  </a:outerShdw>
                </a:effectLst>
              </a:rPr>
              <a:t> discount rate.</a:t>
            </a:r>
          </a:p>
          <a:p>
            <a:pPr eaLnBrk="1" hangingPunct="1">
              <a:spcBef>
                <a:spcPct val="25000"/>
              </a:spcBef>
              <a:defRPr/>
            </a:pPr>
            <a:r>
              <a:rPr lang="en-US" i="0" dirty="0">
                <a:effectLst>
                  <a:outerShdw blurRad="38100" dist="38100" dir="2700000" algn="tl">
                    <a:srgbClr val="FFFFFF"/>
                  </a:outerShdw>
                </a:effectLst>
              </a:rPr>
              <a:t>An alternative approach to applying conventional DCF valuation uses </a:t>
            </a:r>
            <a:r>
              <a:rPr lang="en-US" u="sng" dirty="0">
                <a:effectLst>
                  <a:outerShdw blurRad="38100" dist="38100" dir="2700000" algn="tl">
                    <a:srgbClr val="FFFFFF"/>
                  </a:outerShdw>
                </a:effectLst>
              </a:rPr>
              <a:t>gross cash flows</a:t>
            </a:r>
            <a:r>
              <a:rPr lang="en-US" i="0" dirty="0">
                <a:effectLst>
                  <a:outerShdw blurRad="38100" dist="38100" dir="2700000" algn="tl">
                    <a:srgbClr val="FFFFFF"/>
                  </a:outerShdw>
                </a:effectLst>
              </a:rPr>
              <a:t> and rigorous OCC discount rates:</a:t>
            </a:r>
          </a:p>
        </p:txBody>
      </p:sp>
      <p:graphicFrame>
        <p:nvGraphicFramePr>
          <p:cNvPr id="288772" name="Group 4"/>
          <p:cNvGraphicFramePr>
            <a:graphicFrameLocks noGrp="1"/>
          </p:cNvGraphicFramePr>
          <p:nvPr/>
        </p:nvGraphicFramePr>
        <p:xfrm>
          <a:off x="762000" y="3124200"/>
          <a:ext cx="7620000" cy="1130300"/>
        </p:xfrm>
        <a:graphic>
          <a:graphicData uri="http://schemas.openxmlformats.org/drawingml/2006/table">
            <a:tbl>
              <a:tblPr/>
              <a:tblGrid>
                <a:gridCol w="1524000"/>
                <a:gridCol w="1524000"/>
                <a:gridCol w="1524000"/>
                <a:gridCol w="1371600"/>
                <a:gridCol w="1676400"/>
              </a:tblGrid>
              <a:tr h="420688">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709612">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anose="02020603050405020304" pitchFamily="18" charset="0"/>
                        </a:rPr>
                        <a:t>Gross Cash: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imes New Roman" panose="02020603050405020304" pitchFamily="18" charset="0"/>
                        </a:rPr>
                        <a:t>E</a:t>
                      </a:r>
                      <a:r>
                        <a:rPr kumimoji="0" lang="en-US" sz="1600" b="0" i="1" u="none" strike="noStrike" cap="none" normalizeH="0" baseline="-25000" dirty="0" smtClean="0">
                          <a:ln>
                            <a:noFill/>
                          </a:ln>
                          <a:solidFill>
                            <a:schemeClr val="tx1"/>
                          </a:solidFill>
                          <a:effectLst/>
                          <a:latin typeface="Times New Roman" panose="02020603050405020304" pitchFamily="18" charset="0"/>
                        </a:rPr>
                        <a:t>0</a:t>
                      </a:r>
                      <a:r>
                        <a:rPr kumimoji="0" lang="en-US" sz="1600" b="0" i="0" u="none" strike="noStrike" cap="none" normalizeH="0" baseline="0" dirty="0" smtClean="0">
                          <a:ln>
                            <a:noFill/>
                          </a:ln>
                          <a:solidFill>
                            <a:schemeClr val="tx1"/>
                          </a:solidFill>
                          <a:effectLst/>
                          <a:latin typeface="Times New Roman" panose="02020603050405020304" pitchFamily="18" charset="0"/>
                        </a:rPr>
                        <a:t>[</a:t>
                      </a:r>
                      <a:r>
                        <a:rPr kumimoji="0" lang="en-US" sz="1600" b="0" i="1" u="none" strike="noStrike" cap="none" normalizeH="0" baseline="0" dirty="0" smtClean="0">
                          <a:ln>
                            <a:noFill/>
                          </a:ln>
                          <a:solidFill>
                            <a:schemeClr val="tx1"/>
                          </a:solidFill>
                          <a:effectLst/>
                          <a:latin typeface="Times New Roman" panose="02020603050405020304" pitchFamily="18" charset="0"/>
                        </a:rPr>
                        <a:t>V</a:t>
                      </a:r>
                      <a:r>
                        <a:rPr kumimoji="0" lang="en-US" sz="1600" b="0" i="1" u="none" strike="noStrike" cap="none" normalizeH="0" baseline="-25000" dirty="0" smtClean="0">
                          <a:ln>
                            <a:noFill/>
                          </a:ln>
                          <a:solidFill>
                            <a:schemeClr val="tx1"/>
                          </a:solidFill>
                          <a:effectLst/>
                          <a:latin typeface="Times New Roman" panose="02020603050405020304" pitchFamily="18" charset="0"/>
                        </a:rPr>
                        <a:t>2</a:t>
                      </a:r>
                      <a:r>
                        <a:rPr kumimoji="0" lang="en-US" sz="1600" b="0" i="0" u="none" strike="noStrike" cap="none" normalizeH="0" baseline="0" dirty="0" smtClean="0">
                          <a:ln>
                            <a:noFill/>
                          </a:ln>
                          <a:solidFill>
                            <a:schemeClr val="tx1"/>
                          </a:solidFill>
                          <a:effectLst/>
                          <a:latin typeface="Times New Roman" panose="02020603050405020304" pitchFamily="18" charset="0"/>
                        </a:rPr>
                        <a:t>] = $61.12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imes New Roman" panose="02020603050405020304" pitchFamily="18" charset="0"/>
                        </a:rPr>
                        <a:t>K</a:t>
                      </a:r>
                      <a:r>
                        <a:rPr kumimoji="0" lang="en-US" sz="1600" b="0" i="1" u="none" strike="noStrike" cap="none" normalizeH="0" baseline="-25000" dirty="0" smtClean="0">
                          <a:ln>
                            <a:noFill/>
                          </a:ln>
                          <a:solidFill>
                            <a:schemeClr val="tx1"/>
                          </a:solidFill>
                          <a:effectLst/>
                          <a:latin typeface="Times New Roman" panose="02020603050405020304" pitchFamily="18" charset="0"/>
                        </a:rPr>
                        <a:t>2</a:t>
                      </a:r>
                      <a:r>
                        <a:rPr kumimoji="0" lang="en-US" sz="1600" b="0" i="0" u="none" strike="noStrike" cap="none" normalizeH="0" baseline="0" dirty="0" smtClean="0">
                          <a:ln>
                            <a:noFill/>
                          </a:ln>
                          <a:solidFill>
                            <a:schemeClr val="tx1"/>
                          </a:solidFill>
                          <a:effectLst/>
                          <a:latin typeface="Times New Roman" panose="02020603050405020304" pitchFamily="18" charset="0"/>
                        </a:rPr>
                        <a:t> = $49.94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panose="020B0604020202090204" pitchFamily="34" charset="0"/>
                        </a:defRPr>
                      </a:lvl1pPr>
                      <a:lvl2pPr>
                        <a:spcBef>
                          <a:spcPct val="20000"/>
                        </a:spcBef>
                        <a:defRPr sz="2400">
                          <a:solidFill>
                            <a:schemeClr val="tx1"/>
                          </a:solidFill>
                          <a:latin typeface="Arial" panose="020B0604020202090204" pitchFamily="34" charset="0"/>
                        </a:defRPr>
                      </a:lvl2pPr>
                      <a:lvl3pPr>
                        <a:spcBef>
                          <a:spcPct val="20000"/>
                        </a:spcBef>
                        <a:defRPr sz="2000">
                          <a:solidFill>
                            <a:schemeClr val="tx1"/>
                          </a:solidFill>
                          <a:latin typeface="Arial" panose="020B0604020202090204" pitchFamily="34" charset="0"/>
                        </a:defRPr>
                      </a:lvl3pPr>
                      <a:lvl4pPr>
                        <a:spcBef>
                          <a:spcPct val="20000"/>
                        </a:spcBef>
                        <a:defRPr>
                          <a:solidFill>
                            <a:schemeClr val="tx1"/>
                          </a:solidFill>
                          <a:latin typeface="Arial" panose="020B0604020202090204" pitchFamily="34" charset="0"/>
                        </a:defRPr>
                      </a:lvl4pPr>
                      <a:lvl5pPr>
                        <a:spcBef>
                          <a:spcPct val="20000"/>
                        </a:spcBef>
                        <a:defRPr>
                          <a:solidFill>
                            <a:schemeClr val="tx1"/>
                          </a:solidFill>
                          <a:latin typeface="Arial" panose="020B0604020202090204" pitchFamily="34" charset="0"/>
                        </a:defRPr>
                      </a:lvl5pPr>
                      <a:lvl6pPr fontAlgn="base">
                        <a:spcBef>
                          <a:spcPct val="20000"/>
                        </a:spcBef>
                        <a:spcAft>
                          <a:spcPct val="0"/>
                        </a:spcAft>
                        <a:defRPr>
                          <a:solidFill>
                            <a:schemeClr val="tx1"/>
                          </a:solidFill>
                          <a:latin typeface="Arial" panose="020B0604020202090204" pitchFamily="34" charset="0"/>
                        </a:defRPr>
                      </a:lvl6pPr>
                      <a:lvl7pPr fontAlgn="base">
                        <a:spcBef>
                          <a:spcPct val="20000"/>
                        </a:spcBef>
                        <a:spcAft>
                          <a:spcPct val="0"/>
                        </a:spcAft>
                        <a:defRPr>
                          <a:solidFill>
                            <a:schemeClr val="tx1"/>
                          </a:solidFill>
                          <a:latin typeface="Arial" panose="020B0604020202090204" pitchFamily="34" charset="0"/>
                        </a:defRPr>
                      </a:lvl7pPr>
                      <a:lvl8pPr fontAlgn="base">
                        <a:spcBef>
                          <a:spcPct val="20000"/>
                        </a:spcBef>
                        <a:spcAft>
                          <a:spcPct val="0"/>
                        </a:spcAft>
                        <a:defRPr>
                          <a:solidFill>
                            <a:schemeClr val="tx1"/>
                          </a:solidFill>
                          <a:latin typeface="Arial" panose="020B0604020202090204" pitchFamily="34" charset="0"/>
                        </a:defRPr>
                      </a:lvl8pPr>
                      <a:lvl9pPr fontAlgn="base">
                        <a:spcBef>
                          <a:spcPct val="20000"/>
                        </a:spcBef>
                        <a:spcAft>
                          <a:spcPct val="0"/>
                        </a:spcAft>
                        <a:defRPr>
                          <a:solidFill>
                            <a:schemeClr val="tx1"/>
                          </a:solidFill>
                          <a:latin typeface="Arial" panose="020B060402020209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imes New Roman" panose="02020603050405020304" pitchFamily="18" charset="0"/>
                        </a:rPr>
                        <a:t>E</a:t>
                      </a:r>
                      <a:r>
                        <a:rPr kumimoji="0" lang="en-US" sz="1600" b="0" i="1" u="none" strike="noStrike" cap="none" normalizeH="0" baseline="-25000" dirty="0" smtClean="0">
                          <a:ln>
                            <a:noFill/>
                          </a:ln>
                          <a:solidFill>
                            <a:schemeClr val="tx1"/>
                          </a:solidFill>
                          <a:effectLst/>
                          <a:latin typeface="Times New Roman" panose="02020603050405020304" pitchFamily="18" charset="0"/>
                        </a:rPr>
                        <a:t>0</a:t>
                      </a:r>
                      <a:r>
                        <a:rPr kumimoji="0" lang="en-US" sz="1600" b="0" i="0" u="none" strike="noStrike" cap="none" normalizeH="0" baseline="0" dirty="0" smtClean="0">
                          <a:ln>
                            <a:noFill/>
                          </a:ln>
                          <a:solidFill>
                            <a:schemeClr val="tx1"/>
                          </a:solidFill>
                          <a:effectLst/>
                          <a:latin typeface="Times New Roman" panose="02020603050405020304" pitchFamily="18" charset="0"/>
                        </a:rPr>
                        <a:t>[</a:t>
                      </a:r>
                      <a:r>
                        <a:rPr kumimoji="0" lang="en-US" sz="1600" b="0" i="1" u="none" strike="noStrike" cap="none" normalizeH="0" baseline="0" dirty="0" smtClean="0">
                          <a:ln>
                            <a:noFill/>
                          </a:ln>
                          <a:solidFill>
                            <a:schemeClr val="tx1"/>
                          </a:solidFill>
                          <a:effectLst/>
                          <a:latin typeface="Times New Roman" panose="02020603050405020304" pitchFamily="18" charset="0"/>
                        </a:rPr>
                        <a:t>V</a:t>
                      </a:r>
                      <a:r>
                        <a:rPr kumimoji="0" lang="en-US" sz="1600" b="0" i="1" u="none" strike="noStrike" cap="none" normalizeH="0" baseline="-25000" dirty="0" smtClean="0">
                          <a:ln>
                            <a:noFill/>
                          </a:ln>
                          <a:solidFill>
                            <a:schemeClr val="tx1"/>
                          </a:solidFill>
                          <a:effectLst/>
                          <a:latin typeface="Times New Roman" panose="02020603050405020304" pitchFamily="18" charset="0"/>
                        </a:rPr>
                        <a:t>4</a:t>
                      </a:r>
                      <a:r>
                        <a:rPr kumimoji="0" lang="en-US" sz="1600" b="0" i="0" u="none" strike="noStrike" cap="none" normalizeH="0" baseline="0" dirty="0" smtClean="0">
                          <a:ln>
                            <a:noFill/>
                          </a:ln>
                          <a:solidFill>
                            <a:schemeClr val="tx1"/>
                          </a:solidFill>
                          <a:effectLst/>
                          <a:latin typeface="Times New Roman" panose="02020603050405020304" pitchFamily="18" charset="0"/>
                        </a:rPr>
                        <a:t>] = $103.76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imes New Roman" panose="02020603050405020304" pitchFamily="18" charset="0"/>
                        </a:rPr>
                        <a:t>K</a:t>
                      </a:r>
                      <a:r>
                        <a:rPr kumimoji="0" lang="en-US" sz="1600" b="0" i="1" u="none" strike="noStrike" cap="none" normalizeH="0" baseline="-25000" dirty="0" smtClean="0">
                          <a:ln>
                            <a:noFill/>
                          </a:ln>
                          <a:solidFill>
                            <a:schemeClr val="tx1"/>
                          </a:solidFill>
                          <a:effectLst/>
                          <a:latin typeface="Times New Roman" panose="02020603050405020304" pitchFamily="18" charset="0"/>
                        </a:rPr>
                        <a:t>4</a:t>
                      </a:r>
                      <a:r>
                        <a:rPr kumimoji="0" lang="en-US" sz="1600" b="0" i="0" u="none" strike="noStrike" cap="none" normalizeH="0" baseline="0" dirty="0" smtClean="0">
                          <a:ln>
                            <a:noFill/>
                          </a:ln>
                          <a:solidFill>
                            <a:schemeClr val="tx1"/>
                          </a:solidFill>
                          <a:effectLst/>
                          <a:latin typeface="Times New Roman" panose="02020603050405020304" pitchFamily="18" charset="0"/>
                        </a:rPr>
                        <a:t> = $86.59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161818" name="Object 24"/>
          <p:cNvGraphicFramePr>
            <a:graphicFrameLocks noChangeAspect="1"/>
          </p:cNvGraphicFramePr>
          <p:nvPr/>
        </p:nvGraphicFramePr>
        <p:xfrm>
          <a:off x="838200" y="4343400"/>
          <a:ext cx="7556500" cy="742950"/>
        </p:xfrm>
        <a:graphic>
          <a:graphicData uri="http://schemas.openxmlformats.org/presentationml/2006/ole">
            <p:oleObj spid="_x0000_s161818" name="Equation" r:id="rId3" imgW="4394200" imgH="431800" progId="Equation.3">
              <p:embed/>
            </p:oleObj>
          </a:graphicData>
        </a:graphic>
      </p:graphicFrame>
      <p:sp>
        <p:nvSpPr>
          <p:cNvPr id="161819" name="Text Box 25"/>
          <p:cNvSpPr txBox="1">
            <a:spLocks noChangeArrowheads="1"/>
          </p:cNvSpPr>
          <p:nvPr/>
        </p:nvSpPr>
        <p:spPr bwMode="auto">
          <a:xfrm>
            <a:off x="609600" y="5105400"/>
            <a:ext cx="8001000" cy="1465263"/>
          </a:xfrm>
          <a:prstGeom prst="rect">
            <a:avLst/>
          </a:prstGeom>
          <a:noFill/>
          <a:ln w="9525">
            <a:noFill/>
            <a:miter lim="800000"/>
            <a:headEnd/>
            <a:tailEnd/>
          </a:ln>
          <a:effectLst/>
        </p:spPr>
        <p:txBody>
          <a:bodyPr>
            <a:spAutoFit/>
          </a:bodyPr>
          <a:lstStyle/>
          <a:p>
            <a:pPr eaLnBrk="1" hangingPunct="1">
              <a:spcBef>
                <a:spcPct val="50000"/>
              </a:spcBef>
            </a:pPr>
            <a:r>
              <a:rPr lang="en-US" sz="1800" b="0" i="0" dirty="0"/>
              <a:t>Although the OCCs and cash flow projections used in this procedure are well justified, this procedure implicitly assumes an irreversible commitment at time 0 to complete the entire project as scheduled. It thus ignores the flexibility that actually exists, and thereby systematically under-estimates the project present value (in this case: $4.75 million versus $11.46 million.</a:t>
            </a:r>
          </a:p>
        </p:txBody>
      </p:sp>
      <p:graphicFrame>
        <p:nvGraphicFramePr>
          <p:cNvPr id="161820" name="Object 26"/>
          <p:cNvGraphicFramePr>
            <a:graphicFrameLocks noChangeAspect="1"/>
          </p:cNvGraphicFramePr>
          <p:nvPr/>
        </p:nvGraphicFramePr>
        <p:xfrm>
          <a:off x="1143000" y="2209800"/>
          <a:ext cx="6781800" cy="892175"/>
        </p:xfrm>
        <a:graphic>
          <a:graphicData uri="http://schemas.openxmlformats.org/presentationml/2006/ole">
            <p:oleObj spid="_x0000_s161820" name="Equation" r:id="rId4" imgW="5969000" imgH="787400" progId="Equation.3">
              <p:embed/>
            </p:oleObj>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6" name="Slide Number Placeholder 3"/>
          <p:cNvSpPr>
            <a:spLocks noGrp="1"/>
          </p:cNvSpPr>
          <p:nvPr>
            <p:ph type="sldNum" sz="quarter" idx="4"/>
          </p:nvPr>
        </p:nvSpPr>
        <p:spPr/>
        <p:txBody>
          <a:bodyPr/>
          <a:lstStyle/>
          <a:p>
            <a:fld id="{4DA93955-84AA-4838-937C-905F25577986}" type="slidenum">
              <a:rPr lang="en-US" smtClean="0"/>
              <a:pPr/>
              <a:t>84</a:t>
            </a:fld>
            <a:endParaRPr lang="en-US" dirty="0"/>
          </a:p>
        </p:txBody>
      </p:sp>
      <p:sp>
        <p:nvSpPr>
          <p:cNvPr id="289794"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Back to the “Big Picture”: Types of Development Options</a:t>
            </a:r>
          </a:p>
        </p:txBody>
      </p:sp>
      <p:sp>
        <p:nvSpPr>
          <p:cNvPr id="289795" name="Text Box 3"/>
          <p:cNvSpPr txBox="1">
            <a:spLocks noChangeArrowheads="1"/>
          </p:cNvSpPr>
          <p:nvPr/>
        </p:nvSpPr>
        <p:spPr bwMode="auto">
          <a:xfrm>
            <a:off x="914400" y="914400"/>
            <a:ext cx="7239000" cy="481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defRPr/>
            </a:pPr>
            <a:r>
              <a:rPr lang="en-US" i="0" dirty="0">
                <a:effectLst>
                  <a:outerShdw blurRad="38100" dist="38100" dir="2700000" algn="tl">
                    <a:srgbClr val="FFFFFF"/>
                  </a:outerShdw>
                </a:effectLst>
              </a:rPr>
              <a:t>We have now presented an in-depth and practical methodology for addressing two of the common types of options found in development projects:</a:t>
            </a:r>
          </a:p>
          <a:p>
            <a:pPr lvl="1" indent="-231775" eaLnBrk="1" hangingPunct="1">
              <a:spcBef>
                <a:spcPct val="50000"/>
              </a:spcBef>
              <a:buFontTx/>
              <a:buChar char="•"/>
              <a:defRPr/>
            </a:pP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a:t>
            </a:r>
            <a:r>
              <a:rPr lang="en-US" u="sng" dirty="0">
                <a:effectLst>
                  <a:outerShdw blurRad="38100" dist="38100" dir="2700000" algn="tl">
                    <a:srgbClr val="FFFFFF"/>
                  </a:outerShdw>
                </a:effectLst>
              </a:rPr>
              <a:t>Wait Option</a:t>
            </a:r>
            <a:r>
              <a:rPr lang="en-US" dirty="0">
                <a:effectLst>
                  <a:outerShdw blurRad="38100" dist="38100" dir="2700000" algn="tl">
                    <a:srgbClr val="FFFFFF"/>
                  </a:outerShdw>
                </a:effectLst>
              </a:rPr>
              <a:t>”</a:t>
            </a:r>
            <a:r>
              <a:rPr lang="en-US" i="0" dirty="0">
                <a:effectLst>
                  <a:outerShdw blurRad="38100" dist="38100" dir="2700000" algn="tl">
                    <a:srgbClr val="FFFFFF"/>
                  </a:outerShdw>
                </a:effectLst>
              </a:rPr>
              <a:t>: The option to </a:t>
            </a:r>
            <a:r>
              <a:rPr lang="en-US" u="sng" dirty="0">
                <a:effectLst>
                  <a:outerShdw blurRad="38100" dist="38100" dir="2700000" algn="tl">
                    <a:srgbClr val="FFFFFF"/>
                  </a:outerShdw>
                </a:effectLst>
              </a:rPr>
              <a:t>delay</a:t>
            </a:r>
            <a:r>
              <a:rPr lang="en-US" i="0" dirty="0">
                <a:effectLst>
                  <a:outerShdw blurRad="38100" dist="38100" dir="2700000" algn="tl">
                    <a:srgbClr val="FFFFFF"/>
                  </a:outerShdw>
                </a:effectLst>
              </a:rPr>
              <a:t> start of the project construction;</a:t>
            </a:r>
          </a:p>
          <a:p>
            <a:pPr lvl="1" indent="-231775" eaLnBrk="1" hangingPunct="1">
              <a:spcBef>
                <a:spcPct val="50000"/>
              </a:spcBef>
              <a:buFontTx/>
              <a:buChar char="•"/>
              <a:defRPr/>
            </a:pP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a:t>
            </a:r>
            <a:r>
              <a:rPr lang="en-US" u="sng" dirty="0">
                <a:effectLst>
                  <a:outerShdw blurRad="38100" dist="38100" dir="2700000" algn="tl">
                    <a:srgbClr val="FFFFFF"/>
                  </a:outerShdw>
                </a:effectLst>
              </a:rPr>
              <a:t>Phasing Option</a:t>
            </a:r>
            <a:r>
              <a:rPr lang="en-US" dirty="0">
                <a:effectLst>
                  <a:outerShdw blurRad="38100" dist="38100" dir="2700000" algn="tl">
                    <a:srgbClr val="FFFFFF"/>
                  </a:outerShdw>
                </a:effectLst>
              </a:rPr>
              <a:t>”</a:t>
            </a:r>
            <a:r>
              <a:rPr lang="en-US" i="0" dirty="0">
                <a:effectLst>
                  <a:outerShdw blurRad="38100" dist="38100" dir="2700000" algn="tl">
                    <a:srgbClr val="FFFFFF"/>
                  </a:outerShdw>
                </a:effectLst>
              </a:rPr>
              <a:t>: The breaking of the project into sequential </a:t>
            </a:r>
            <a:r>
              <a:rPr lang="en-US" u="sng" dirty="0">
                <a:effectLst>
                  <a:outerShdw blurRad="38100" dist="38100" dir="2700000" algn="tl">
                    <a:srgbClr val="FFFFFF"/>
                  </a:outerShdw>
                </a:effectLst>
              </a:rPr>
              <a:t>phases</a:t>
            </a:r>
            <a:r>
              <a:rPr lang="en-US" i="0" dirty="0">
                <a:effectLst>
                  <a:outerShdw blurRad="38100" dist="38100" dir="2700000" algn="tl">
                    <a:srgbClr val="FFFFFF"/>
                  </a:outerShdw>
                </a:effectLst>
              </a:rPr>
              <a:t> rather than building it all at once;</a:t>
            </a:r>
          </a:p>
          <a:p>
            <a:pPr eaLnBrk="1" hangingPunct="1">
              <a:spcBef>
                <a:spcPct val="50000"/>
              </a:spcBef>
              <a:defRPr/>
            </a:pPr>
            <a:r>
              <a:rPr lang="en-US" i="0" dirty="0">
                <a:effectLst>
                  <a:outerShdw blurRad="38100" dist="38100" dir="2700000" algn="tl">
                    <a:srgbClr val="FFFFFF"/>
                  </a:outerShdw>
                </a:effectLst>
              </a:rPr>
              <a:t>The third type:</a:t>
            </a:r>
          </a:p>
          <a:p>
            <a:pPr lvl="1" indent="-231775" eaLnBrk="1" hangingPunct="1">
              <a:spcBef>
                <a:spcPct val="50000"/>
              </a:spcBef>
              <a:buFontTx/>
              <a:buChar char="•"/>
              <a:defRPr/>
            </a:pP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a:t>
            </a:r>
            <a:r>
              <a:rPr lang="en-US" u="sng" dirty="0">
                <a:effectLst>
                  <a:outerShdw blurRad="38100" dist="38100" dir="2700000" algn="tl">
                    <a:srgbClr val="FFFFFF"/>
                  </a:outerShdw>
                </a:effectLst>
              </a:rPr>
              <a:t>Switch Option</a:t>
            </a:r>
            <a:r>
              <a:rPr lang="en-US" dirty="0">
                <a:effectLst>
                  <a:outerShdw blurRad="38100" dist="38100" dir="2700000" algn="tl">
                    <a:srgbClr val="FFFFFF"/>
                  </a:outerShdw>
                </a:effectLst>
              </a:rPr>
              <a:t>”</a:t>
            </a:r>
            <a:r>
              <a:rPr lang="en-US" i="0" dirty="0">
                <a:effectLst>
                  <a:outerShdw blurRad="38100" dist="38100" dir="2700000" algn="tl">
                    <a:srgbClr val="FFFFFF"/>
                  </a:outerShdw>
                </a:effectLst>
              </a:rPr>
              <a:t>: The option to choose among </a:t>
            </a:r>
            <a:r>
              <a:rPr lang="en-US" u="sng" dirty="0">
                <a:effectLst>
                  <a:outerShdw blurRad="38100" dist="38100" dir="2700000" algn="tl">
                    <a:srgbClr val="FFFFFF"/>
                  </a:outerShdw>
                </a:effectLst>
              </a:rPr>
              <a:t>alternative types</a:t>
            </a:r>
            <a:r>
              <a:rPr lang="en-US" i="0" dirty="0">
                <a:effectLst>
                  <a:outerShdw blurRad="38100" dist="38100" dir="2700000" algn="tl">
                    <a:srgbClr val="FFFFFF"/>
                  </a:outerShdw>
                </a:effectLst>
              </a:rPr>
              <a:t> of buildings to construct on the given land parcel.</a:t>
            </a:r>
          </a:p>
          <a:p>
            <a:pPr eaLnBrk="1" hangingPunct="1">
              <a:spcBef>
                <a:spcPct val="50000"/>
              </a:spcBef>
              <a:defRPr/>
            </a:pPr>
            <a:r>
              <a:rPr lang="en-US" i="0" dirty="0">
                <a:effectLst>
                  <a:outerShdw blurRad="38100" dist="38100" dir="2700000" algn="tl">
                    <a:srgbClr val="FFFFFF"/>
                  </a:outerShdw>
                </a:effectLst>
              </a:rPr>
              <a:t>Requires much more advanced technical capability. Suffice it to say at this point that: </a:t>
            </a:r>
            <a:r>
              <a:rPr lang="en-US" dirty="0">
                <a:effectLst>
                  <a:outerShdw blurRad="38100" dist="38100" dir="2700000" algn="tl">
                    <a:srgbClr val="FFFFFF"/>
                  </a:outerShdw>
                </a:effectLst>
              </a:rPr>
              <a:t>optionality</a:t>
            </a:r>
            <a:r>
              <a:rPr lang="en-US" i="0" dirty="0">
                <a:effectLst>
                  <a:outerShdw blurRad="38100" dist="38100" dir="2700000" algn="tl">
                    <a:srgbClr val="FFFFFF"/>
                  </a:outerShdw>
                </a:effectLst>
              </a:rPr>
              <a:t> (rights without corresponding obligations) </a:t>
            </a:r>
            <a:r>
              <a:rPr lang="en-US" u="sng" dirty="0">
                <a:effectLst>
                  <a:outerShdw blurRad="38100" dist="38100" dir="2700000" algn="tl">
                    <a:srgbClr val="FFFFFF"/>
                  </a:outerShdw>
                </a:effectLst>
              </a:rPr>
              <a:t>never reduces value</a:t>
            </a:r>
            <a:r>
              <a:rPr lang="en-US" i="0" dirty="0">
                <a:effectLst>
                  <a:outerShdw blurRad="38100" dist="38100" dir="2700000" algn="tl">
                    <a:srgbClr val="FFFFFF"/>
                  </a:outerShdw>
                </a:effectLst>
              </a:rPr>
              <a:t>.</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34" name="Slide Number Placeholder 3"/>
          <p:cNvSpPr>
            <a:spLocks noGrp="1"/>
          </p:cNvSpPr>
          <p:nvPr>
            <p:ph type="sldNum" sz="quarter" idx="4"/>
          </p:nvPr>
        </p:nvSpPr>
        <p:spPr/>
        <p:txBody>
          <a:bodyPr/>
          <a:lstStyle/>
          <a:p>
            <a:fld id="{16210CAB-77CA-41EC-8E0D-A8FF64BC16F8}" type="slidenum">
              <a:rPr lang="en-US" smtClean="0"/>
              <a:pPr/>
              <a:t>85</a:t>
            </a:fld>
            <a:endParaRPr lang="en-US" dirty="0"/>
          </a:p>
        </p:txBody>
      </p:sp>
      <p:sp>
        <p:nvSpPr>
          <p:cNvPr id="290818" name="Text Box 2"/>
          <p:cNvSpPr txBox="1">
            <a:spLocks noChangeArrowheads="1"/>
          </p:cNvSpPr>
          <p:nvPr/>
        </p:nvSpPr>
        <p:spPr bwMode="auto">
          <a:xfrm>
            <a:off x="609600" y="762000"/>
            <a:ext cx="80772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Step back and look at the bigger picture of the Roth Harbor Place Project. Recall our </a:t>
            </a:r>
            <a:r>
              <a:rPr lang="en-US"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decision tree</a:t>
            </a: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 representation of the RHP Project…</a:t>
            </a:r>
          </a:p>
        </p:txBody>
      </p:sp>
      <p:sp>
        <p:nvSpPr>
          <p:cNvPr id="163845" name="Text Box 3"/>
          <p:cNvSpPr txBox="1">
            <a:spLocks noChangeArrowheads="1"/>
          </p:cNvSpPr>
          <p:nvPr/>
        </p:nvSpPr>
        <p:spPr bwMode="auto">
          <a:xfrm>
            <a:off x="1905000" y="3124200"/>
            <a:ext cx="1295400" cy="1590675"/>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Abandon RHP Allow Phase I option to expire, Build Rentleg or Sell Land for As-of-Right Val</a:t>
            </a:r>
          </a:p>
        </p:txBody>
      </p:sp>
      <p:sp>
        <p:nvSpPr>
          <p:cNvPr id="163846" name="Text Box 4"/>
          <p:cNvSpPr txBox="1">
            <a:spLocks noChangeArrowheads="1"/>
          </p:cNvSpPr>
          <p:nvPr/>
        </p:nvSpPr>
        <p:spPr bwMode="auto">
          <a:xfrm>
            <a:off x="1905000" y="1905000"/>
            <a:ext cx="12954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Build Phase I of RHP</a:t>
            </a:r>
          </a:p>
        </p:txBody>
      </p:sp>
      <p:sp>
        <p:nvSpPr>
          <p:cNvPr id="163847" name="Text Box 5"/>
          <p:cNvSpPr txBox="1">
            <a:spLocks noChangeArrowheads="1"/>
          </p:cNvSpPr>
          <p:nvPr/>
        </p:nvSpPr>
        <p:spPr bwMode="auto">
          <a:xfrm>
            <a:off x="6477000" y="1905000"/>
            <a:ext cx="12954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Build Phase II of RHP</a:t>
            </a:r>
          </a:p>
        </p:txBody>
      </p:sp>
      <p:sp>
        <p:nvSpPr>
          <p:cNvPr id="163848" name="Text Box 6"/>
          <p:cNvSpPr txBox="1">
            <a:spLocks noChangeArrowheads="1"/>
          </p:cNvSpPr>
          <p:nvPr/>
        </p:nvSpPr>
        <p:spPr bwMode="auto">
          <a:xfrm>
            <a:off x="6477000" y="3429000"/>
            <a:ext cx="1295400" cy="1165225"/>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Allow Phase II option to expire, Hold or Sell with Phase I only</a:t>
            </a:r>
          </a:p>
        </p:txBody>
      </p:sp>
      <p:grpSp>
        <p:nvGrpSpPr>
          <p:cNvPr id="163849" name="Group 7"/>
          <p:cNvGrpSpPr>
            <a:grpSpLocks/>
          </p:cNvGrpSpPr>
          <p:nvPr/>
        </p:nvGrpSpPr>
        <p:grpSpPr bwMode="auto">
          <a:xfrm>
            <a:off x="3581400" y="1828800"/>
            <a:ext cx="1295400" cy="762000"/>
            <a:chOff x="2256" y="1152"/>
            <a:chExt cx="816" cy="480"/>
          </a:xfrm>
        </p:grpSpPr>
        <p:sp>
          <p:nvSpPr>
            <p:cNvPr id="163872" name="Text Box 8"/>
            <p:cNvSpPr txBox="1">
              <a:spLocks noChangeArrowheads="1"/>
            </p:cNvSpPr>
            <p:nvPr/>
          </p:nvSpPr>
          <p:spPr bwMode="auto">
            <a:xfrm>
              <a:off x="2256" y="1248"/>
              <a:ext cx="816" cy="326"/>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Is Phase I a success?</a:t>
              </a:r>
            </a:p>
          </p:txBody>
        </p:sp>
        <p:sp>
          <p:nvSpPr>
            <p:cNvPr id="290825" name="Oval 9"/>
            <p:cNvSpPr>
              <a:spLocks noChangeArrowheads="1"/>
            </p:cNvSpPr>
            <p:nvPr/>
          </p:nvSpPr>
          <p:spPr bwMode="auto">
            <a:xfrm>
              <a:off x="2304" y="1152"/>
              <a:ext cx="720" cy="48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grpSp>
        <p:nvGrpSpPr>
          <p:cNvPr id="163850" name="Group 10"/>
          <p:cNvGrpSpPr>
            <a:grpSpLocks/>
          </p:cNvGrpSpPr>
          <p:nvPr/>
        </p:nvGrpSpPr>
        <p:grpSpPr bwMode="auto">
          <a:xfrm>
            <a:off x="4876800" y="1981200"/>
            <a:ext cx="1295400" cy="457200"/>
            <a:chOff x="3072" y="1248"/>
            <a:chExt cx="816" cy="288"/>
          </a:xfrm>
        </p:grpSpPr>
        <p:sp>
          <p:nvSpPr>
            <p:cNvPr id="163870" name="Text Box 11"/>
            <p:cNvSpPr txBox="1">
              <a:spLocks noChangeArrowheads="1"/>
            </p:cNvSpPr>
            <p:nvPr/>
          </p:nvSpPr>
          <p:spPr bwMode="auto">
            <a:xfrm>
              <a:off x="3072" y="1296"/>
              <a:ext cx="816" cy="192"/>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Yes</a:t>
              </a:r>
            </a:p>
          </p:txBody>
        </p:sp>
        <p:sp>
          <p:nvSpPr>
            <p:cNvPr id="290828" name="Oval 12"/>
            <p:cNvSpPr>
              <a:spLocks noChangeArrowheads="1"/>
            </p:cNvSpPr>
            <p:nvPr/>
          </p:nvSpPr>
          <p:spPr bwMode="auto">
            <a:xfrm>
              <a:off x="3312" y="1248"/>
              <a:ext cx="336" cy="28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grpSp>
        <p:nvGrpSpPr>
          <p:cNvPr id="163851" name="Group 13"/>
          <p:cNvGrpSpPr>
            <a:grpSpLocks/>
          </p:cNvGrpSpPr>
          <p:nvPr/>
        </p:nvGrpSpPr>
        <p:grpSpPr bwMode="auto">
          <a:xfrm>
            <a:off x="4876800" y="3048000"/>
            <a:ext cx="1295400" cy="457200"/>
            <a:chOff x="3072" y="1920"/>
            <a:chExt cx="816" cy="288"/>
          </a:xfrm>
        </p:grpSpPr>
        <p:sp>
          <p:nvSpPr>
            <p:cNvPr id="163868" name="Text Box 14"/>
            <p:cNvSpPr txBox="1">
              <a:spLocks noChangeArrowheads="1"/>
            </p:cNvSpPr>
            <p:nvPr/>
          </p:nvSpPr>
          <p:spPr bwMode="auto">
            <a:xfrm>
              <a:off x="3072" y="1968"/>
              <a:ext cx="816" cy="192"/>
            </a:xfrm>
            <a:prstGeom prst="rect">
              <a:avLst/>
            </a:prstGeom>
            <a:noFill/>
            <a:ln w="9525">
              <a:noFill/>
              <a:miter lim="800000"/>
              <a:headEnd/>
              <a:tailEnd/>
            </a:ln>
            <a:effectLst/>
          </p:spPr>
          <p:txBody>
            <a:bodyPr>
              <a:spAutoFit/>
            </a:bodyPr>
            <a:lstStyle/>
            <a:p>
              <a:pPr algn="ctr" eaLnBrk="1" hangingPunct="1">
                <a:spcBef>
                  <a:spcPct val="50000"/>
                </a:spcBef>
              </a:pPr>
              <a:r>
                <a:rPr lang="en-US" sz="1400" b="0" i="0" dirty="0"/>
                <a:t>No</a:t>
              </a:r>
            </a:p>
          </p:txBody>
        </p:sp>
        <p:sp>
          <p:nvSpPr>
            <p:cNvPr id="290831" name="Oval 15"/>
            <p:cNvSpPr>
              <a:spLocks noChangeArrowheads="1"/>
            </p:cNvSpPr>
            <p:nvPr/>
          </p:nvSpPr>
          <p:spPr bwMode="auto">
            <a:xfrm>
              <a:off x="3312" y="1920"/>
              <a:ext cx="336" cy="28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grpSp>
      <p:sp>
        <p:nvSpPr>
          <p:cNvPr id="290832" name="Line 16"/>
          <p:cNvSpPr>
            <a:spLocks noChangeShapeType="1"/>
          </p:cNvSpPr>
          <p:nvPr/>
        </p:nvSpPr>
        <p:spPr bwMode="auto">
          <a:xfrm flipV="1">
            <a:off x="1219200" y="2286000"/>
            <a:ext cx="685800" cy="30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33" name="Line 17"/>
          <p:cNvSpPr>
            <a:spLocks noChangeShapeType="1"/>
          </p:cNvSpPr>
          <p:nvPr/>
        </p:nvSpPr>
        <p:spPr bwMode="auto">
          <a:xfrm>
            <a:off x="1219200" y="2895600"/>
            <a:ext cx="685800" cy="457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163854" name="Text Box 18"/>
          <p:cNvSpPr txBox="1">
            <a:spLocks noChangeArrowheads="1"/>
          </p:cNvSpPr>
          <p:nvPr/>
        </p:nvSpPr>
        <p:spPr bwMode="auto">
          <a:xfrm>
            <a:off x="381000" y="2514600"/>
            <a:ext cx="838200" cy="5270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0" i="0" dirty="0"/>
              <a:t>Initial Decision</a:t>
            </a:r>
          </a:p>
        </p:txBody>
      </p:sp>
      <p:sp>
        <p:nvSpPr>
          <p:cNvPr id="290835" name="Line 19"/>
          <p:cNvSpPr>
            <a:spLocks noChangeShapeType="1"/>
          </p:cNvSpPr>
          <p:nvPr/>
        </p:nvSpPr>
        <p:spPr bwMode="auto">
          <a:xfrm>
            <a:off x="3200400" y="2209800"/>
            <a:ext cx="4572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36" name="Line 20"/>
          <p:cNvSpPr>
            <a:spLocks noChangeShapeType="1"/>
          </p:cNvSpPr>
          <p:nvPr/>
        </p:nvSpPr>
        <p:spPr bwMode="auto">
          <a:xfrm>
            <a:off x="4800600" y="2209800"/>
            <a:ext cx="4572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37" name="Line 21"/>
          <p:cNvSpPr>
            <a:spLocks noChangeShapeType="1"/>
          </p:cNvSpPr>
          <p:nvPr/>
        </p:nvSpPr>
        <p:spPr bwMode="auto">
          <a:xfrm>
            <a:off x="5791200" y="2209800"/>
            <a:ext cx="685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38" name="Line 22"/>
          <p:cNvSpPr>
            <a:spLocks noChangeShapeType="1"/>
          </p:cNvSpPr>
          <p:nvPr/>
        </p:nvSpPr>
        <p:spPr bwMode="auto">
          <a:xfrm>
            <a:off x="4648200" y="24384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39" name="Line 23"/>
          <p:cNvSpPr>
            <a:spLocks noChangeShapeType="1"/>
          </p:cNvSpPr>
          <p:nvPr/>
        </p:nvSpPr>
        <p:spPr bwMode="auto">
          <a:xfrm>
            <a:off x="5715000" y="3429000"/>
            <a:ext cx="762000" cy="68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dirty="0">
              <a:effectLst>
                <a:outerShdw blurRad="38100" dist="38100" dir="2700000" algn="tl">
                  <a:srgbClr val="000000">
                    <a:alpha val="43137"/>
                  </a:srgbClr>
                </a:outerShdw>
              </a:effectLst>
            </a:endParaRPr>
          </a:p>
        </p:txBody>
      </p:sp>
      <p:sp>
        <p:nvSpPr>
          <p:cNvPr id="290840" name="AutoShape 24"/>
          <p:cNvSpPr>
            <a:spLocks noChangeArrowheads="1"/>
          </p:cNvSpPr>
          <p:nvPr/>
        </p:nvSpPr>
        <p:spPr bwMode="auto">
          <a:xfrm>
            <a:off x="2209800" y="4724400"/>
            <a:ext cx="762000" cy="7620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90841" name="AutoShape 25"/>
          <p:cNvSpPr>
            <a:spLocks noChangeArrowheads="1"/>
          </p:cNvSpPr>
          <p:nvPr/>
        </p:nvSpPr>
        <p:spPr bwMode="auto">
          <a:xfrm>
            <a:off x="6781800" y="4572000"/>
            <a:ext cx="762000" cy="8382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290842" name="AutoShape 26"/>
          <p:cNvSpPr>
            <a:spLocks noChangeArrowheads="1"/>
          </p:cNvSpPr>
          <p:nvPr/>
        </p:nvSpPr>
        <p:spPr bwMode="auto">
          <a:xfrm rot="16200000">
            <a:off x="7810500" y="1790700"/>
            <a:ext cx="685800" cy="762000"/>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dirty="0">
              <a:effectLst>
                <a:outerShdw blurRad="38100" dist="38100" dir="2700000" algn="tl">
                  <a:srgbClr val="000000">
                    <a:alpha val="43137"/>
                  </a:srgbClr>
                </a:outerShdw>
              </a:effectLst>
            </a:endParaRPr>
          </a:p>
        </p:txBody>
      </p:sp>
      <p:sp>
        <p:nvSpPr>
          <p:cNvPr id="163863" name="Text Box 27"/>
          <p:cNvSpPr txBox="1">
            <a:spLocks noChangeArrowheads="1"/>
          </p:cNvSpPr>
          <p:nvPr/>
        </p:nvSpPr>
        <p:spPr bwMode="auto">
          <a:xfrm>
            <a:off x="2286000" y="50292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3 yrs</a:t>
            </a:r>
          </a:p>
        </p:txBody>
      </p:sp>
      <p:sp>
        <p:nvSpPr>
          <p:cNvPr id="163864" name="Text Box 28"/>
          <p:cNvSpPr txBox="1">
            <a:spLocks noChangeArrowheads="1"/>
          </p:cNvSpPr>
          <p:nvPr/>
        </p:nvSpPr>
        <p:spPr bwMode="auto">
          <a:xfrm>
            <a:off x="6858000" y="49530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5 yrs</a:t>
            </a:r>
          </a:p>
        </p:txBody>
      </p:sp>
      <p:sp>
        <p:nvSpPr>
          <p:cNvPr id="163865" name="Text Box 29"/>
          <p:cNvSpPr txBox="1">
            <a:spLocks noChangeArrowheads="1"/>
          </p:cNvSpPr>
          <p:nvPr/>
        </p:nvSpPr>
        <p:spPr bwMode="auto">
          <a:xfrm>
            <a:off x="8001000" y="19050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1200" b="0" i="0" dirty="0"/>
              <a:t>w/in</a:t>
            </a:r>
          </a:p>
          <a:p>
            <a:pPr algn="ctr" eaLnBrk="1" hangingPunct="1"/>
            <a:r>
              <a:rPr lang="en-US" sz="1200" b="0" i="0" dirty="0"/>
              <a:t>5 yrs</a:t>
            </a:r>
          </a:p>
        </p:txBody>
      </p:sp>
      <p:sp>
        <p:nvSpPr>
          <p:cNvPr id="290846" name="Text Box 30"/>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The “Big Picture”: Project Design “Architecture”</a:t>
            </a:r>
          </a:p>
        </p:txBody>
      </p:sp>
      <p:sp>
        <p:nvSpPr>
          <p:cNvPr id="290847" name="Text Box 31"/>
          <p:cNvSpPr txBox="1">
            <a:spLocks noChangeArrowheads="1"/>
          </p:cNvSpPr>
          <p:nvPr/>
        </p:nvSpPr>
        <p:spPr bwMode="auto">
          <a:xfrm>
            <a:off x="685800" y="5715000"/>
            <a:ext cx="7848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Project design “architecture” refers to how this overall structure of the project is designed . .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3"/>
          </p:nvPr>
        </p:nvSpPr>
        <p:spPr/>
        <p:txBody>
          <a:bodyPr/>
          <a:lstStyle/>
          <a:p>
            <a:r>
              <a:rPr lang="en-US" dirty="0" smtClean="0"/>
              <a:t>© 2014 OnCourse Learning. All Rights Reserved.</a:t>
            </a:r>
            <a:endParaRPr lang="en-US" dirty="0"/>
          </a:p>
        </p:txBody>
      </p:sp>
      <p:sp>
        <p:nvSpPr>
          <p:cNvPr id="7" name="Slide Number Placeholder 3"/>
          <p:cNvSpPr>
            <a:spLocks noGrp="1"/>
          </p:cNvSpPr>
          <p:nvPr>
            <p:ph type="sldNum" sz="quarter" idx="4"/>
          </p:nvPr>
        </p:nvSpPr>
        <p:spPr/>
        <p:txBody>
          <a:bodyPr/>
          <a:lstStyle/>
          <a:p>
            <a:fld id="{948C6388-8878-4C6B-A38C-D3A9DED39874}" type="slidenum">
              <a:rPr lang="en-US" smtClean="0"/>
              <a:pPr/>
              <a:t>86</a:t>
            </a:fld>
            <a:endParaRPr lang="en-US" dirty="0"/>
          </a:p>
        </p:txBody>
      </p:sp>
      <p:sp>
        <p:nvSpPr>
          <p:cNvPr id="291842" name="Text Box 2"/>
          <p:cNvSpPr txBox="1">
            <a:spLocks noChangeArrowheads="1"/>
          </p:cNvSpPr>
          <p:nvPr/>
        </p:nvSpPr>
        <p:spPr bwMode="auto">
          <a:xfrm>
            <a:off x="914400" y="304800"/>
            <a:ext cx="72390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The “Big Picture”: Project Design “Architecture”</a:t>
            </a:r>
          </a:p>
        </p:txBody>
      </p:sp>
      <p:sp>
        <p:nvSpPr>
          <p:cNvPr id="291843" name="Text Box 3"/>
          <p:cNvSpPr txBox="1">
            <a:spLocks noChangeArrowheads="1"/>
          </p:cNvSpPr>
          <p:nvPr/>
        </p:nvSpPr>
        <p:spPr bwMode="auto">
          <a:xfrm>
            <a:off x="685800" y="838200"/>
            <a:ext cx="7848600" cy="2073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marL="0" indent="0" eaLnBrk="1" hangingPunct="1">
              <a:spcBef>
                <a:spcPct val="25000"/>
              </a:spcBef>
              <a:defRPr/>
            </a:pPr>
            <a:r>
              <a:rPr lang="en-US"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Project design “architecture” refers to how the overall structure of the project is designed. For the RHP Project:</a:t>
            </a:r>
          </a:p>
          <a:p>
            <a:pPr eaLnBrk="1" hangingPunct="1">
              <a:spcBef>
                <a:spcPct val="25000"/>
              </a:spcBef>
              <a:buFontTx/>
              <a:buChar char="•"/>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Why were there 2 phases, not 3, or 1, or 4? </a:t>
            </a:r>
          </a:p>
          <a:p>
            <a:pPr eaLnBrk="1" hangingPunct="1">
              <a:spcBef>
                <a:spcPct val="25000"/>
              </a:spcBef>
              <a:buFontTx/>
              <a:buChar char="•"/>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Why did the options have to expire after 3 and 5 years? </a:t>
            </a:r>
          </a:p>
          <a:p>
            <a:pPr eaLnBrk="1" hangingPunct="1">
              <a:spcBef>
                <a:spcPct val="25000"/>
              </a:spcBef>
              <a:buFontTx/>
              <a:buChar char="•"/>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Why 900 units in Phase I and 1600 in Phase II? </a:t>
            </a:r>
          </a:p>
          <a:p>
            <a:pPr eaLnBrk="1" hangingPunct="1">
              <a:spcBef>
                <a:spcPct val="25000"/>
              </a:spcBef>
              <a:buFontTx/>
              <a:buChar char="•"/>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Why a total of 2500 units, not 3000 or 2000? </a:t>
            </a:r>
          </a:p>
        </p:txBody>
      </p:sp>
      <p:sp>
        <p:nvSpPr>
          <p:cNvPr id="291844" name="Text Box 4"/>
          <p:cNvSpPr txBox="1">
            <a:spLocks noChangeArrowheads="1"/>
          </p:cNvSpPr>
          <p:nvPr/>
        </p:nvSpPr>
        <p:spPr bwMode="auto">
          <a:xfrm>
            <a:off x="685800" y="3048000"/>
            <a:ext cx="7848600" cy="3477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90204" pitchFamily="34" charset="0"/>
              </a:defRPr>
            </a:lvl1pPr>
            <a:lvl2pPr marL="800100" indent="-342900">
              <a:defRPr>
                <a:solidFill>
                  <a:schemeClr val="tx1"/>
                </a:solidFill>
                <a:latin typeface="Arial" panose="020B0604020202090204" pitchFamily="34" charset="0"/>
              </a:defRPr>
            </a:lvl2pPr>
            <a:lvl3pPr marL="1257300" indent="-342900">
              <a:defRPr>
                <a:solidFill>
                  <a:schemeClr val="tx1"/>
                </a:solidFill>
                <a:latin typeface="Arial" panose="020B0604020202090204" pitchFamily="34" charset="0"/>
              </a:defRPr>
            </a:lvl3pPr>
            <a:lvl4pPr marL="1714500" indent="-342900">
              <a:defRPr>
                <a:solidFill>
                  <a:schemeClr val="tx1"/>
                </a:solidFill>
                <a:latin typeface="Arial" panose="020B0604020202090204" pitchFamily="34" charset="0"/>
              </a:defRPr>
            </a:lvl4pPr>
            <a:lvl5pPr marL="2171700" indent="-342900">
              <a:defRPr>
                <a:solidFill>
                  <a:schemeClr val="tx1"/>
                </a:solidFill>
                <a:latin typeface="Arial" panose="020B0604020202090204" pitchFamily="34" charset="0"/>
              </a:defRPr>
            </a:lvl5pPr>
            <a:lvl6pPr marL="2628900" indent="-342900" fontAlgn="base">
              <a:spcBef>
                <a:spcPct val="0"/>
              </a:spcBef>
              <a:spcAft>
                <a:spcPct val="0"/>
              </a:spcAft>
              <a:defRPr>
                <a:solidFill>
                  <a:schemeClr val="tx1"/>
                </a:solidFill>
                <a:latin typeface="Arial" panose="020B0604020202090204" pitchFamily="34" charset="0"/>
              </a:defRPr>
            </a:lvl6pPr>
            <a:lvl7pPr marL="3086100" indent="-342900" fontAlgn="base">
              <a:spcBef>
                <a:spcPct val="0"/>
              </a:spcBef>
              <a:spcAft>
                <a:spcPct val="0"/>
              </a:spcAft>
              <a:defRPr>
                <a:solidFill>
                  <a:schemeClr val="tx1"/>
                </a:solidFill>
                <a:latin typeface="Arial" panose="020B0604020202090204" pitchFamily="34" charset="0"/>
              </a:defRPr>
            </a:lvl7pPr>
            <a:lvl8pPr marL="3543300" indent="-342900" fontAlgn="base">
              <a:spcBef>
                <a:spcPct val="0"/>
              </a:spcBef>
              <a:spcAft>
                <a:spcPct val="0"/>
              </a:spcAft>
              <a:defRPr>
                <a:solidFill>
                  <a:schemeClr val="tx1"/>
                </a:solidFill>
                <a:latin typeface="Arial" panose="020B0604020202090204" pitchFamily="34" charset="0"/>
              </a:defRPr>
            </a:lvl8pPr>
            <a:lvl9pPr marL="4000500" indent="-342900" fontAlgn="base">
              <a:spcBef>
                <a:spcPct val="0"/>
              </a:spcBef>
              <a:spcAft>
                <a:spcPct val="0"/>
              </a:spcAft>
              <a:defRPr>
                <a:solidFill>
                  <a:schemeClr val="tx1"/>
                </a:solidFill>
                <a:latin typeface="Arial" panose="020B0604020202090204" pitchFamily="34" charset="0"/>
              </a:defRPr>
            </a:lvl9pPr>
          </a:lstStyle>
          <a:p>
            <a:pPr eaLnBrk="1" hangingPunct="1">
              <a:spcBef>
                <a:spcPct val="25000"/>
              </a:spcBef>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These overarching design questions can have a huge impact on project value.</a:t>
            </a:r>
          </a:p>
          <a:p>
            <a:pPr marL="0" indent="0" eaLnBrk="1" hangingPunct="1">
              <a:spcBef>
                <a:spcPts val="1200"/>
              </a:spcBef>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As yet we have no comprehensive, systematic and rigorous method of optimizing project design architecture.*</a:t>
            </a:r>
          </a:p>
          <a:p>
            <a:pPr marL="0" indent="0" eaLnBrk="1" hangingPunct="1">
              <a:spcBef>
                <a:spcPts val="1200"/>
              </a:spcBef>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The real options valuation theory presented in this lecture does not solve this problem.</a:t>
            </a:r>
          </a:p>
          <a:p>
            <a:pPr marL="0" indent="0" eaLnBrk="1" hangingPunct="1">
              <a:spcBef>
                <a:spcPts val="1200"/>
              </a:spcBef>
              <a:defRPr/>
            </a:pPr>
            <a:r>
              <a:rPr lang="en-US" sz="1800" i="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But it does provide a framework and metric by which mutually exclusive alternative project architectures can be evaluated and rank-ordered, by which the best architecture can be selected from among alternatives… </a:t>
            </a:r>
          </a:p>
          <a:p>
            <a:pPr marL="0" indent="0" eaLnBrk="1" hangingPunct="1">
              <a:spcBef>
                <a:spcPts val="1200"/>
              </a:spcBef>
              <a:defRPr/>
            </a:pPr>
            <a:r>
              <a:rPr lang="en-US" sz="1800" dirty="0" smtClean="0">
                <a:effectLst>
                  <a:outerShdw blurRad="38100" dist="38100" dir="2700000" algn="tl">
                    <a:srgbClr val="FFFFFF"/>
                  </a:outerShdw>
                </a:effectLst>
                <a:latin typeface="Times New Roman" panose="02020603050405020304" pitchFamily="18" charset="0"/>
                <a:sym typeface="Wingdings" panose="05000000000000000000" pitchFamily="2" charset="2"/>
              </a:rPr>
              <a:t>The architecture with the highest net value based on its real options valuation is the best architecture.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28"/>
          <p:cNvSpPr>
            <a:spLocks noGrp="1"/>
          </p:cNvSpPr>
          <p:nvPr>
            <p:ph type="ftr" sz="quarter" idx="3"/>
          </p:nvPr>
        </p:nvSpPr>
        <p:spPr/>
        <p:txBody>
          <a:bodyPr/>
          <a:lstStyle/>
          <a:p>
            <a:r>
              <a:rPr lang="en-US" dirty="0" smtClean="0"/>
              <a:t>© 2014 OnCourse Learning. All Rights Reserved.</a:t>
            </a:r>
            <a:endParaRPr lang="en-US" dirty="0"/>
          </a:p>
        </p:txBody>
      </p:sp>
      <p:sp>
        <p:nvSpPr>
          <p:cNvPr id="24" name="Slide Number Placeholder 3"/>
          <p:cNvSpPr>
            <a:spLocks noGrp="1"/>
          </p:cNvSpPr>
          <p:nvPr>
            <p:ph type="sldNum" sz="quarter" idx="4"/>
          </p:nvPr>
        </p:nvSpPr>
        <p:spPr/>
        <p:txBody>
          <a:bodyPr/>
          <a:lstStyle/>
          <a:p>
            <a:fld id="{38F961A4-1F6E-44F2-81B6-CAEC6724ADE6}" type="slidenum">
              <a:rPr lang="en-US" smtClean="0"/>
              <a:pPr/>
              <a:t>9</a:t>
            </a:fld>
            <a:endParaRPr lang="en-US" dirty="0"/>
          </a:p>
        </p:txBody>
      </p:sp>
      <p:sp>
        <p:nvSpPr>
          <p:cNvPr id="53251" name="Line 2"/>
          <p:cNvSpPr>
            <a:spLocks noChangeShapeType="1"/>
          </p:cNvSpPr>
          <p:nvPr/>
        </p:nvSpPr>
        <p:spPr bwMode="auto">
          <a:xfrm>
            <a:off x="2819400" y="762000"/>
            <a:ext cx="0" cy="3048000"/>
          </a:xfrm>
          <a:prstGeom prst="line">
            <a:avLst/>
          </a:prstGeom>
          <a:noFill/>
          <a:ln w="9525">
            <a:solidFill>
              <a:schemeClr val="tx1"/>
            </a:solidFill>
            <a:round/>
            <a:headEnd/>
            <a:tailEnd/>
          </a:ln>
        </p:spPr>
        <p:txBody>
          <a:bodyPr/>
          <a:lstStyle/>
          <a:p>
            <a:endParaRPr lang="en-US" dirty="0"/>
          </a:p>
        </p:txBody>
      </p:sp>
      <p:sp>
        <p:nvSpPr>
          <p:cNvPr id="53252" name="Line 3"/>
          <p:cNvSpPr>
            <a:spLocks noChangeShapeType="1"/>
          </p:cNvSpPr>
          <p:nvPr/>
        </p:nvSpPr>
        <p:spPr bwMode="auto">
          <a:xfrm>
            <a:off x="2819400" y="3810000"/>
            <a:ext cx="5105400" cy="0"/>
          </a:xfrm>
          <a:prstGeom prst="line">
            <a:avLst/>
          </a:prstGeom>
          <a:noFill/>
          <a:ln w="9525">
            <a:solidFill>
              <a:schemeClr val="tx1"/>
            </a:solidFill>
            <a:round/>
            <a:headEnd/>
            <a:tailEnd/>
          </a:ln>
        </p:spPr>
        <p:txBody>
          <a:bodyPr/>
          <a:lstStyle/>
          <a:p>
            <a:endParaRPr lang="en-US" dirty="0"/>
          </a:p>
        </p:txBody>
      </p:sp>
      <p:sp>
        <p:nvSpPr>
          <p:cNvPr id="53253" name="Line 4"/>
          <p:cNvSpPr>
            <a:spLocks noChangeShapeType="1"/>
          </p:cNvSpPr>
          <p:nvPr/>
        </p:nvSpPr>
        <p:spPr bwMode="auto">
          <a:xfrm flipV="1">
            <a:off x="2819400" y="1295400"/>
            <a:ext cx="4953000" cy="1981200"/>
          </a:xfrm>
          <a:prstGeom prst="line">
            <a:avLst/>
          </a:prstGeom>
          <a:noFill/>
          <a:ln w="9525">
            <a:solidFill>
              <a:schemeClr val="tx1"/>
            </a:solidFill>
            <a:round/>
            <a:headEnd/>
            <a:tailEnd/>
          </a:ln>
        </p:spPr>
        <p:txBody>
          <a:bodyPr/>
          <a:lstStyle/>
          <a:p>
            <a:endParaRPr lang="en-US" dirty="0"/>
          </a:p>
        </p:txBody>
      </p:sp>
      <p:sp>
        <p:nvSpPr>
          <p:cNvPr id="53254" name="Text Box 5"/>
          <p:cNvSpPr txBox="1">
            <a:spLocks noChangeArrowheads="1"/>
          </p:cNvSpPr>
          <p:nvPr/>
        </p:nvSpPr>
        <p:spPr bwMode="auto">
          <a:xfrm>
            <a:off x="7391400" y="3810000"/>
            <a:ext cx="914400" cy="366713"/>
          </a:xfrm>
          <a:prstGeom prst="rect">
            <a:avLst/>
          </a:prstGeom>
          <a:noFill/>
          <a:ln w="9525">
            <a:noFill/>
            <a:miter lim="800000"/>
            <a:headEnd/>
            <a:tailEnd/>
          </a:ln>
        </p:spPr>
        <p:txBody>
          <a:bodyPr>
            <a:spAutoFit/>
          </a:bodyPr>
          <a:lstStyle/>
          <a:p>
            <a:pPr algn="r" eaLnBrk="1" hangingPunct="1">
              <a:spcBef>
                <a:spcPct val="50000"/>
              </a:spcBef>
            </a:pPr>
            <a:r>
              <a:rPr lang="en-US" sz="1800" b="0" i="0" dirty="0">
                <a:solidFill>
                  <a:srgbClr val="000000"/>
                </a:solidFill>
              </a:rPr>
              <a:t>Risk</a:t>
            </a:r>
          </a:p>
        </p:txBody>
      </p:sp>
      <p:sp>
        <p:nvSpPr>
          <p:cNvPr id="53255" name="Text Box 6"/>
          <p:cNvSpPr txBox="1">
            <a:spLocks noChangeArrowheads="1"/>
          </p:cNvSpPr>
          <p:nvPr/>
        </p:nvSpPr>
        <p:spPr bwMode="auto">
          <a:xfrm>
            <a:off x="1905000" y="609600"/>
            <a:ext cx="914400" cy="400050"/>
          </a:xfrm>
          <a:prstGeom prst="rect">
            <a:avLst/>
          </a:prstGeom>
          <a:noFill/>
          <a:ln w="9525">
            <a:noFill/>
            <a:miter lim="800000"/>
            <a:headEnd/>
            <a:tailEnd/>
          </a:ln>
        </p:spPr>
        <p:txBody>
          <a:bodyPr>
            <a:spAutoFit/>
          </a:bodyPr>
          <a:lstStyle/>
          <a:p>
            <a:pPr algn="r" eaLnBrk="1" hangingPunct="1">
              <a:spcBef>
                <a:spcPct val="50000"/>
              </a:spcBef>
            </a:pPr>
            <a:r>
              <a:rPr lang="en-US" b="0" dirty="0">
                <a:solidFill>
                  <a:srgbClr val="000000"/>
                </a:solidFill>
              </a:rPr>
              <a:t>E</a:t>
            </a:r>
            <a:r>
              <a:rPr lang="en-US" b="0" i="0" dirty="0">
                <a:solidFill>
                  <a:srgbClr val="000000"/>
                </a:solidFill>
              </a:rPr>
              <a:t>[</a:t>
            </a:r>
            <a:r>
              <a:rPr lang="en-US" b="0" dirty="0">
                <a:solidFill>
                  <a:srgbClr val="000000"/>
                </a:solidFill>
              </a:rPr>
              <a:t>r</a:t>
            </a:r>
            <a:r>
              <a:rPr lang="en-US" b="0" i="0" dirty="0">
                <a:solidFill>
                  <a:srgbClr val="000000"/>
                </a:solidFill>
              </a:rPr>
              <a:t>]</a:t>
            </a:r>
          </a:p>
        </p:txBody>
      </p:sp>
      <p:sp>
        <p:nvSpPr>
          <p:cNvPr id="53256" name="Text Box 7"/>
          <p:cNvSpPr txBox="1">
            <a:spLocks noChangeArrowheads="1"/>
          </p:cNvSpPr>
          <p:nvPr/>
        </p:nvSpPr>
        <p:spPr bwMode="auto">
          <a:xfrm>
            <a:off x="1295400" y="3124200"/>
            <a:ext cx="1143000" cy="366713"/>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r</a:t>
            </a:r>
            <a:r>
              <a:rPr lang="en-US" sz="1800" b="0" baseline="-25000" dirty="0">
                <a:solidFill>
                  <a:srgbClr val="000000"/>
                </a:solidFill>
              </a:rPr>
              <a:t>f</a:t>
            </a:r>
            <a:r>
              <a:rPr lang="en-US" sz="1800" b="0" dirty="0">
                <a:solidFill>
                  <a:srgbClr val="000000"/>
                </a:solidFill>
              </a:rPr>
              <a:t>  = 3% </a:t>
            </a:r>
            <a:endParaRPr lang="en-US" sz="1800" b="0" i="0" dirty="0">
              <a:solidFill>
                <a:srgbClr val="000000"/>
              </a:solidFill>
            </a:endParaRPr>
          </a:p>
        </p:txBody>
      </p:sp>
      <p:sp>
        <p:nvSpPr>
          <p:cNvPr id="53257" name="Line 8"/>
          <p:cNvSpPr>
            <a:spLocks noChangeShapeType="1"/>
          </p:cNvSpPr>
          <p:nvPr/>
        </p:nvSpPr>
        <p:spPr bwMode="auto">
          <a:xfrm>
            <a:off x="2438400" y="1447800"/>
            <a:ext cx="4953000" cy="0"/>
          </a:xfrm>
          <a:prstGeom prst="line">
            <a:avLst/>
          </a:prstGeom>
          <a:noFill/>
          <a:ln w="9525">
            <a:solidFill>
              <a:srgbClr val="CC0000"/>
            </a:solidFill>
            <a:prstDash val="sysDot"/>
            <a:round/>
            <a:headEnd/>
            <a:tailEnd/>
          </a:ln>
        </p:spPr>
        <p:txBody>
          <a:bodyPr/>
          <a:lstStyle/>
          <a:p>
            <a:endParaRPr lang="en-US" dirty="0"/>
          </a:p>
        </p:txBody>
      </p:sp>
      <p:sp>
        <p:nvSpPr>
          <p:cNvPr id="53258" name="Line 9"/>
          <p:cNvSpPr>
            <a:spLocks noChangeShapeType="1"/>
          </p:cNvSpPr>
          <p:nvPr/>
        </p:nvSpPr>
        <p:spPr bwMode="auto">
          <a:xfrm>
            <a:off x="7391400" y="1447800"/>
            <a:ext cx="0" cy="2895600"/>
          </a:xfrm>
          <a:prstGeom prst="line">
            <a:avLst/>
          </a:prstGeom>
          <a:noFill/>
          <a:ln w="9525">
            <a:solidFill>
              <a:srgbClr val="CC0000"/>
            </a:solidFill>
            <a:prstDash val="sysDot"/>
            <a:round/>
            <a:headEnd/>
            <a:tailEnd/>
          </a:ln>
        </p:spPr>
        <p:txBody>
          <a:bodyPr/>
          <a:lstStyle/>
          <a:p>
            <a:endParaRPr lang="en-US" dirty="0"/>
          </a:p>
        </p:txBody>
      </p:sp>
      <p:sp>
        <p:nvSpPr>
          <p:cNvPr id="53259" name="Text Box 10"/>
          <p:cNvSpPr txBox="1">
            <a:spLocks noChangeArrowheads="1"/>
          </p:cNvSpPr>
          <p:nvPr/>
        </p:nvSpPr>
        <p:spPr bwMode="auto">
          <a:xfrm>
            <a:off x="1371600" y="1219200"/>
            <a:ext cx="1066800" cy="461963"/>
          </a:xfrm>
          <a:prstGeom prst="rect">
            <a:avLst/>
          </a:prstGeom>
          <a:noFill/>
          <a:ln w="9525">
            <a:noFill/>
            <a:miter lim="800000"/>
            <a:headEnd/>
            <a:tailEnd/>
          </a:ln>
        </p:spPr>
        <p:txBody>
          <a:bodyPr>
            <a:spAutoFit/>
          </a:bodyPr>
          <a:lstStyle/>
          <a:p>
            <a:pPr algn="r" eaLnBrk="1" hangingPunct="1">
              <a:spcBef>
                <a:spcPct val="50000"/>
              </a:spcBef>
            </a:pPr>
            <a:r>
              <a:rPr lang="en-US" sz="2400" b="0" dirty="0">
                <a:solidFill>
                  <a:srgbClr val="000000"/>
                </a:solidFill>
              </a:rPr>
              <a:t>?</a:t>
            </a:r>
            <a:endParaRPr lang="en-US" sz="2400" b="0" i="0" dirty="0">
              <a:solidFill>
                <a:srgbClr val="000000"/>
              </a:solidFill>
            </a:endParaRPr>
          </a:p>
        </p:txBody>
      </p:sp>
      <p:sp>
        <p:nvSpPr>
          <p:cNvPr id="53260" name="Line 11"/>
          <p:cNvSpPr>
            <a:spLocks noChangeShapeType="1"/>
          </p:cNvSpPr>
          <p:nvPr/>
        </p:nvSpPr>
        <p:spPr bwMode="auto">
          <a:xfrm>
            <a:off x="2438400" y="2362200"/>
            <a:ext cx="2667000" cy="0"/>
          </a:xfrm>
          <a:prstGeom prst="line">
            <a:avLst/>
          </a:prstGeom>
          <a:noFill/>
          <a:ln w="9525">
            <a:solidFill>
              <a:srgbClr val="CC0000"/>
            </a:solidFill>
            <a:prstDash val="sysDot"/>
            <a:round/>
            <a:headEnd/>
            <a:tailEnd/>
          </a:ln>
        </p:spPr>
        <p:txBody>
          <a:bodyPr/>
          <a:lstStyle/>
          <a:p>
            <a:endParaRPr lang="en-US" dirty="0"/>
          </a:p>
        </p:txBody>
      </p:sp>
      <p:sp>
        <p:nvSpPr>
          <p:cNvPr id="53261" name="Text Box 12"/>
          <p:cNvSpPr txBox="1">
            <a:spLocks noChangeArrowheads="1"/>
          </p:cNvSpPr>
          <p:nvPr/>
        </p:nvSpPr>
        <p:spPr bwMode="auto">
          <a:xfrm>
            <a:off x="990600" y="2209800"/>
            <a:ext cx="1447800" cy="369888"/>
          </a:xfrm>
          <a:prstGeom prst="rect">
            <a:avLst/>
          </a:prstGeom>
          <a:noFill/>
          <a:ln w="9525">
            <a:noFill/>
            <a:miter lim="800000"/>
            <a:headEnd/>
            <a:tailEnd/>
          </a:ln>
        </p:spPr>
        <p:txBody>
          <a:bodyPr>
            <a:spAutoFit/>
          </a:bodyPr>
          <a:lstStyle/>
          <a:p>
            <a:pPr algn="r" eaLnBrk="1" hangingPunct="1">
              <a:spcBef>
                <a:spcPct val="50000"/>
              </a:spcBef>
            </a:pPr>
            <a:r>
              <a:rPr lang="en-US" sz="1800" b="0" dirty="0">
                <a:solidFill>
                  <a:srgbClr val="000000"/>
                </a:solidFill>
              </a:rPr>
              <a:t>E[r</a:t>
            </a:r>
            <a:r>
              <a:rPr lang="en-US" sz="1800" b="0" baseline="-25000" dirty="0">
                <a:solidFill>
                  <a:srgbClr val="000000"/>
                </a:solidFill>
              </a:rPr>
              <a:t>V</a:t>
            </a:r>
            <a:r>
              <a:rPr lang="en-US" sz="1800" b="0" dirty="0">
                <a:solidFill>
                  <a:srgbClr val="000000"/>
                </a:solidFill>
              </a:rPr>
              <a:t>] = 9%</a:t>
            </a:r>
            <a:endParaRPr lang="en-US" sz="1800" b="0" i="0" dirty="0">
              <a:solidFill>
                <a:srgbClr val="000000"/>
              </a:solidFill>
            </a:endParaRPr>
          </a:p>
        </p:txBody>
      </p:sp>
      <p:sp>
        <p:nvSpPr>
          <p:cNvPr id="53262" name="Line 13"/>
          <p:cNvSpPr>
            <a:spLocks noChangeShapeType="1"/>
          </p:cNvSpPr>
          <p:nvPr/>
        </p:nvSpPr>
        <p:spPr bwMode="auto">
          <a:xfrm>
            <a:off x="5105400" y="2362200"/>
            <a:ext cx="0" cy="1981200"/>
          </a:xfrm>
          <a:prstGeom prst="line">
            <a:avLst/>
          </a:prstGeom>
          <a:noFill/>
          <a:ln w="9525">
            <a:solidFill>
              <a:srgbClr val="CC0000"/>
            </a:solidFill>
            <a:prstDash val="sysDot"/>
            <a:round/>
            <a:headEnd/>
            <a:tailEnd/>
          </a:ln>
        </p:spPr>
        <p:txBody>
          <a:bodyPr/>
          <a:lstStyle/>
          <a:p>
            <a:endParaRPr lang="en-US" dirty="0"/>
          </a:p>
        </p:txBody>
      </p:sp>
      <p:sp>
        <p:nvSpPr>
          <p:cNvPr id="53263" name="Text Box 14"/>
          <p:cNvSpPr txBox="1">
            <a:spLocks noChangeArrowheads="1"/>
          </p:cNvSpPr>
          <p:nvPr/>
        </p:nvSpPr>
        <p:spPr bwMode="auto">
          <a:xfrm>
            <a:off x="4191000" y="4267200"/>
            <a:ext cx="1752600" cy="1016000"/>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000000"/>
                </a:solidFill>
              </a:rPr>
              <a:t>Hereandnow Place @ PV price $10M</a:t>
            </a:r>
          </a:p>
        </p:txBody>
      </p:sp>
      <p:sp>
        <p:nvSpPr>
          <p:cNvPr id="53264" name="Text Box 15"/>
          <p:cNvSpPr txBox="1">
            <a:spLocks noChangeArrowheads="1"/>
          </p:cNvSpPr>
          <p:nvPr/>
        </p:nvSpPr>
        <p:spPr bwMode="auto">
          <a:xfrm>
            <a:off x="6553200" y="4267200"/>
            <a:ext cx="1752600" cy="1016000"/>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000000"/>
                </a:solidFill>
              </a:rPr>
              <a:t>Futurespace Land @ PV price $3.463M</a:t>
            </a:r>
          </a:p>
        </p:txBody>
      </p:sp>
      <p:sp>
        <p:nvSpPr>
          <p:cNvPr id="53265" name="Line 16"/>
          <p:cNvSpPr>
            <a:spLocks noChangeShapeType="1"/>
          </p:cNvSpPr>
          <p:nvPr/>
        </p:nvSpPr>
        <p:spPr bwMode="auto">
          <a:xfrm>
            <a:off x="2819400" y="3276600"/>
            <a:ext cx="5029200" cy="0"/>
          </a:xfrm>
          <a:prstGeom prst="line">
            <a:avLst/>
          </a:prstGeom>
          <a:noFill/>
          <a:ln w="9525">
            <a:solidFill>
              <a:schemeClr val="tx1"/>
            </a:solidFill>
            <a:prstDash val="sysDot"/>
            <a:round/>
            <a:headEnd/>
            <a:tailEnd/>
          </a:ln>
        </p:spPr>
        <p:txBody>
          <a:bodyPr/>
          <a:lstStyle/>
          <a:p>
            <a:endParaRPr lang="en-US" dirty="0"/>
          </a:p>
        </p:txBody>
      </p:sp>
      <p:sp>
        <p:nvSpPr>
          <p:cNvPr id="53266" name="AutoShape 17"/>
          <p:cNvSpPr>
            <a:spLocks/>
          </p:cNvSpPr>
          <p:nvPr/>
        </p:nvSpPr>
        <p:spPr bwMode="auto">
          <a:xfrm>
            <a:off x="7696200" y="1447800"/>
            <a:ext cx="304800" cy="1676400"/>
          </a:xfrm>
          <a:prstGeom prst="rightBrace">
            <a:avLst>
              <a:gd name="adj1" fmla="val 45833"/>
              <a:gd name="adj2" fmla="val 50000"/>
            </a:avLst>
          </a:prstGeom>
          <a:noFill/>
          <a:ln w="9525">
            <a:solidFill>
              <a:schemeClr val="tx1"/>
            </a:solidFill>
            <a:round/>
            <a:headEnd/>
            <a:tailEnd/>
          </a:ln>
        </p:spPr>
        <p:txBody>
          <a:bodyPr wrap="none" anchor="ctr"/>
          <a:lstStyle/>
          <a:p>
            <a:pPr eaLnBrk="1" hangingPunct="1"/>
            <a:endParaRPr lang="en-US" sz="1400" b="0" i="0" dirty="0">
              <a:solidFill>
                <a:srgbClr val="000000"/>
              </a:solidFill>
            </a:endParaRPr>
          </a:p>
        </p:txBody>
      </p:sp>
      <p:sp>
        <p:nvSpPr>
          <p:cNvPr id="53267" name="Text Box 18"/>
          <p:cNvSpPr txBox="1">
            <a:spLocks noChangeArrowheads="1"/>
          </p:cNvSpPr>
          <p:nvPr/>
        </p:nvSpPr>
        <p:spPr bwMode="auto">
          <a:xfrm>
            <a:off x="8001000" y="2133600"/>
            <a:ext cx="762000" cy="366713"/>
          </a:xfrm>
          <a:prstGeom prst="rect">
            <a:avLst/>
          </a:prstGeom>
          <a:noFill/>
          <a:ln w="9525">
            <a:noFill/>
            <a:miter lim="800000"/>
            <a:headEnd/>
            <a:tailEnd/>
          </a:ln>
        </p:spPr>
        <p:txBody>
          <a:bodyPr>
            <a:spAutoFit/>
          </a:bodyPr>
          <a:lstStyle/>
          <a:p>
            <a:pPr eaLnBrk="1" hangingPunct="1">
              <a:spcBef>
                <a:spcPct val="50000"/>
              </a:spcBef>
            </a:pPr>
            <a:r>
              <a:rPr lang="en-US" sz="1800" b="0" dirty="0">
                <a:solidFill>
                  <a:srgbClr val="000000"/>
                </a:solidFill>
              </a:rPr>
              <a:t>E</a:t>
            </a:r>
            <a:r>
              <a:rPr lang="en-US" sz="1800" b="0" i="0" dirty="0">
                <a:solidFill>
                  <a:srgbClr val="000000"/>
                </a:solidFill>
              </a:rPr>
              <a:t>[</a:t>
            </a:r>
            <a:r>
              <a:rPr lang="en-US" sz="1800" b="0" dirty="0">
                <a:solidFill>
                  <a:srgbClr val="000000"/>
                </a:solidFill>
              </a:rPr>
              <a:t>RP</a:t>
            </a:r>
            <a:r>
              <a:rPr lang="en-US" sz="1800" b="0" i="0" dirty="0">
                <a:solidFill>
                  <a:srgbClr val="000000"/>
                </a:solidFill>
              </a:rPr>
              <a:t>]</a:t>
            </a:r>
            <a:endParaRPr lang="en-US" sz="1800" b="0" dirty="0">
              <a:solidFill>
                <a:srgbClr val="000000"/>
              </a:solidFill>
            </a:endParaRPr>
          </a:p>
        </p:txBody>
      </p:sp>
      <p:sp>
        <p:nvSpPr>
          <p:cNvPr id="53268" name="Text Box 19"/>
          <p:cNvSpPr txBox="1">
            <a:spLocks noChangeArrowheads="1"/>
          </p:cNvSpPr>
          <p:nvPr/>
        </p:nvSpPr>
        <p:spPr bwMode="auto">
          <a:xfrm>
            <a:off x="457200" y="5334000"/>
            <a:ext cx="8305800" cy="1311275"/>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00"/>
                </a:solidFill>
              </a:rPr>
              <a:t>If these valuations do not hold, then there are “super-normal” (disequilibrium) profits (expected returns) to be made somewhere, and correspondingly “sub-normal” profits elsewhere, across the markets for: </a:t>
            </a:r>
            <a:r>
              <a:rPr lang="en-US" b="0" dirty="0">
                <a:solidFill>
                  <a:srgbClr val="000000"/>
                </a:solidFill>
              </a:rPr>
              <a:t>Land</a:t>
            </a:r>
            <a:r>
              <a:rPr lang="en-US" b="0" i="0" dirty="0">
                <a:solidFill>
                  <a:srgbClr val="000000"/>
                </a:solidFill>
              </a:rPr>
              <a:t>, </a:t>
            </a:r>
            <a:r>
              <a:rPr lang="en-US" b="0" dirty="0">
                <a:solidFill>
                  <a:srgbClr val="000000"/>
                </a:solidFill>
              </a:rPr>
              <a:t>Stabilized Property</a:t>
            </a:r>
            <a:r>
              <a:rPr lang="en-US" b="0" i="0" dirty="0">
                <a:solidFill>
                  <a:srgbClr val="000000"/>
                </a:solidFill>
              </a:rPr>
              <a:t>, and </a:t>
            </a:r>
            <a:r>
              <a:rPr lang="en-US" b="0" dirty="0">
                <a:solidFill>
                  <a:srgbClr val="000000"/>
                </a:solidFill>
              </a:rPr>
              <a:t>Bonds (“riskless” CFs)</a:t>
            </a:r>
            <a:r>
              <a:rPr lang="en-US" b="0" i="0" dirty="0">
                <a:solidFill>
                  <a:srgbClr val="000000"/>
                </a:solidFill>
              </a:rPr>
              <a:t>.</a:t>
            </a:r>
          </a:p>
        </p:txBody>
      </p:sp>
      <p:sp>
        <p:nvSpPr>
          <p:cNvPr id="53270" name="Text Box 21"/>
          <p:cNvSpPr txBox="1">
            <a:spLocks noChangeArrowheads="1"/>
          </p:cNvSpPr>
          <p:nvPr/>
        </p:nvSpPr>
        <p:spPr bwMode="auto">
          <a:xfrm>
            <a:off x="4876800" y="304800"/>
            <a:ext cx="3429000" cy="730250"/>
          </a:xfrm>
          <a:prstGeom prst="rect">
            <a:avLst/>
          </a:prstGeom>
          <a:noFill/>
          <a:ln w="9525">
            <a:noFill/>
            <a:miter lim="800000"/>
            <a:headEnd/>
            <a:tailEnd/>
          </a:ln>
        </p:spPr>
        <p:txBody>
          <a:bodyPr>
            <a:spAutoFit/>
          </a:bodyPr>
          <a:lstStyle/>
          <a:p>
            <a:pPr algn="r" eaLnBrk="1" hangingPunct="1">
              <a:spcBef>
                <a:spcPct val="50000"/>
              </a:spcBef>
            </a:pPr>
            <a:r>
              <a:rPr lang="en-US" sz="1400" b="0" i="0" dirty="0">
                <a:solidFill>
                  <a:srgbClr val="FF0000"/>
                </a:solidFill>
                <a:latin typeface="Arial" charset="0"/>
              </a:rPr>
              <a:t>All investments have to provide the same E[RP] per unit of risk (as the market defines “risk”), or, what?...</a:t>
            </a:r>
          </a:p>
        </p:txBody>
      </p:sp>
      <p:sp>
        <p:nvSpPr>
          <p:cNvPr id="53271" name="Line 22"/>
          <p:cNvSpPr>
            <a:spLocks noChangeShapeType="1"/>
          </p:cNvSpPr>
          <p:nvPr/>
        </p:nvSpPr>
        <p:spPr bwMode="auto">
          <a:xfrm>
            <a:off x="5791200" y="838200"/>
            <a:ext cx="76200" cy="1066800"/>
          </a:xfrm>
          <a:prstGeom prst="line">
            <a:avLst/>
          </a:prstGeom>
          <a:noFill/>
          <a:ln w="9525">
            <a:solidFill>
              <a:srgbClr val="FF0000"/>
            </a:solidFill>
            <a:round/>
            <a:headEnd/>
            <a:tailEnd type="triangle" w="med" len="med"/>
          </a:ln>
        </p:spPr>
        <p:txBody>
          <a:bodyPr wrap="none"/>
          <a:lstStyle/>
          <a:p>
            <a:endParaRPr lang="en-US" dirty="0"/>
          </a:p>
        </p:txBody>
      </p:sp>
      <p:sp>
        <p:nvSpPr>
          <p:cNvPr id="53272" name="AutoShape 23"/>
          <p:cNvSpPr>
            <a:spLocks/>
          </p:cNvSpPr>
          <p:nvPr/>
        </p:nvSpPr>
        <p:spPr bwMode="auto">
          <a:xfrm>
            <a:off x="5867400" y="2057400"/>
            <a:ext cx="304800" cy="1219200"/>
          </a:xfrm>
          <a:prstGeom prst="rightBrace">
            <a:avLst>
              <a:gd name="adj1" fmla="val 33333"/>
              <a:gd name="adj2" fmla="val 50000"/>
            </a:avLst>
          </a:prstGeom>
          <a:noFill/>
          <a:ln w="9525">
            <a:solidFill>
              <a:srgbClr val="FF0000"/>
            </a:solidFill>
            <a:round/>
            <a:headEnd/>
            <a:tailEnd/>
          </a:ln>
        </p:spPr>
        <p:txBody>
          <a:bodyPr wrap="none" anchor="ctr"/>
          <a:lstStyle/>
          <a:p>
            <a:pPr eaLnBrk="1" hangingPunct="1"/>
            <a:endParaRPr lang="en-US" sz="1400" b="0" i="0" dirty="0">
              <a:solidFill>
                <a:srgbClr val="000000"/>
              </a:solidFill>
            </a:endParaRPr>
          </a:p>
        </p:txBody>
      </p:sp>
      <p:sp>
        <p:nvSpPr>
          <p:cNvPr id="53273" name="Text Box 14"/>
          <p:cNvSpPr txBox="1">
            <a:spLocks noChangeArrowheads="1"/>
          </p:cNvSpPr>
          <p:nvPr/>
        </p:nvSpPr>
        <p:spPr bwMode="auto">
          <a:xfrm>
            <a:off x="1752600" y="4267200"/>
            <a:ext cx="2057400" cy="1016000"/>
          </a:xfrm>
          <a:prstGeom prst="rect">
            <a:avLst/>
          </a:prstGeom>
          <a:noFill/>
          <a:ln w="9525">
            <a:noFill/>
            <a:miter lim="800000"/>
            <a:headEnd/>
            <a:tailEnd/>
          </a:ln>
        </p:spPr>
        <p:txBody>
          <a:bodyPr>
            <a:spAutoFit/>
          </a:bodyPr>
          <a:lstStyle/>
          <a:p>
            <a:pPr algn="ctr" eaLnBrk="1" hangingPunct="1">
              <a:spcBef>
                <a:spcPct val="50000"/>
              </a:spcBef>
            </a:pPr>
            <a:r>
              <a:rPr lang="en-US" b="0" dirty="0">
                <a:solidFill>
                  <a:srgbClr val="000000"/>
                </a:solidFill>
              </a:rPr>
              <a:t>Constr Contract CFs @ PV price $5.889M </a:t>
            </a:r>
          </a:p>
        </p:txBody>
      </p:sp>
      <p:sp>
        <p:nvSpPr>
          <p:cNvPr id="53274" name="Line 13"/>
          <p:cNvSpPr>
            <a:spLocks noChangeShapeType="1"/>
          </p:cNvSpPr>
          <p:nvPr/>
        </p:nvSpPr>
        <p:spPr bwMode="auto">
          <a:xfrm>
            <a:off x="2819400" y="3276600"/>
            <a:ext cx="0" cy="990600"/>
          </a:xfrm>
          <a:prstGeom prst="line">
            <a:avLst/>
          </a:prstGeom>
          <a:noFill/>
          <a:ln w="9525">
            <a:solidFill>
              <a:srgbClr val="CC0000"/>
            </a:solidFill>
            <a:prstDash val="sysDot"/>
            <a:round/>
            <a:headEnd/>
            <a:tailEnd/>
          </a:ln>
        </p:spPr>
        <p:txBody>
          <a:bodyPr/>
          <a:lstStyle/>
          <a:p>
            <a:endParaRPr lang="en-US" dirty="0"/>
          </a:p>
        </p:txBody>
      </p:sp>
      <p:sp>
        <p:nvSpPr>
          <p:cNvPr id="53275" name="Text Box 4"/>
          <p:cNvSpPr txBox="1">
            <a:spLocks noChangeArrowheads="1"/>
          </p:cNvSpPr>
          <p:nvPr/>
        </p:nvSpPr>
        <p:spPr bwMode="auto">
          <a:xfrm>
            <a:off x="0" y="0"/>
            <a:ext cx="8763000" cy="400050"/>
          </a:xfrm>
          <a:prstGeom prst="rect">
            <a:avLst/>
          </a:prstGeom>
          <a:noFill/>
          <a:ln w="9525">
            <a:noFill/>
            <a:miter lim="800000"/>
            <a:headEnd/>
            <a:tailEnd/>
          </a:ln>
        </p:spPr>
        <p:txBody>
          <a:bodyPr>
            <a:spAutoFit/>
          </a:bodyPr>
          <a:lstStyle/>
          <a:p>
            <a:pPr eaLnBrk="1" hangingPunct="1">
              <a:spcBef>
                <a:spcPct val="50000"/>
              </a:spcBef>
            </a:pPr>
            <a:r>
              <a:rPr lang="en-US" i="0" dirty="0">
                <a:solidFill>
                  <a:srgbClr val="000000"/>
                </a:solidFill>
                <a:latin typeface="Arial" charset="0"/>
              </a:rPr>
              <a:t>Three related investments must lie on same Security Mkt Line (SML)…</a:t>
            </a:r>
          </a:p>
        </p:txBody>
      </p:sp>
      <p:sp>
        <p:nvSpPr>
          <p:cNvPr id="53276" name="Line 11"/>
          <p:cNvSpPr>
            <a:spLocks noChangeShapeType="1"/>
          </p:cNvSpPr>
          <p:nvPr/>
        </p:nvSpPr>
        <p:spPr bwMode="auto">
          <a:xfrm>
            <a:off x="2438400" y="3276600"/>
            <a:ext cx="381000" cy="0"/>
          </a:xfrm>
          <a:prstGeom prst="line">
            <a:avLst/>
          </a:prstGeom>
          <a:noFill/>
          <a:ln w="9525">
            <a:solidFill>
              <a:srgbClr val="CC0000"/>
            </a:solidFill>
            <a:prstDash val="sysDot"/>
            <a:round/>
            <a:headEnd/>
            <a:tailEnd/>
          </a:ln>
        </p:spPr>
        <p:txBody>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3807</TotalTime>
  <Words>12355</Words>
  <Application>Microsoft Office PowerPoint</Application>
  <PresentationFormat>On-screen Show (4:3)</PresentationFormat>
  <Paragraphs>845</Paragraphs>
  <Slides>86</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88" baseType="lpstr">
      <vt:lpstr>Default Design</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The “Canonical” Formula:</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543</cp:revision>
  <dcterms:created xsi:type="dcterms:W3CDTF">2003-01-05T12:40:37Z</dcterms:created>
  <dcterms:modified xsi:type="dcterms:W3CDTF">2013-03-02T03:21:16Z</dcterms:modified>
</cp:coreProperties>
</file>