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378" r:id="rId3"/>
    <p:sldId id="340" r:id="rId4"/>
    <p:sldId id="341" r:id="rId5"/>
    <p:sldId id="380" r:id="rId6"/>
    <p:sldId id="379" r:id="rId7"/>
    <p:sldId id="344" r:id="rId8"/>
    <p:sldId id="346" r:id="rId9"/>
    <p:sldId id="347" r:id="rId10"/>
    <p:sldId id="348" r:id="rId11"/>
    <p:sldId id="349" r:id="rId12"/>
    <p:sldId id="350" r:id="rId13"/>
    <p:sldId id="351" r:id="rId14"/>
    <p:sldId id="352" r:id="rId15"/>
    <p:sldId id="353" r:id="rId16"/>
    <p:sldId id="354" r:id="rId17"/>
    <p:sldId id="355" r:id="rId18"/>
    <p:sldId id="356" r:id="rId19"/>
    <p:sldId id="377" r:id="rId20"/>
    <p:sldId id="358" r:id="rId21"/>
    <p:sldId id="359" r:id="rId22"/>
    <p:sldId id="360" r:id="rId23"/>
    <p:sldId id="361" r:id="rId24"/>
    <p:sldId id="362" r:id="rId25"/>
    <p:sldId id="363" r:id="rId26"/>
    <p:sldId id="382" r:id="rId27"/>
    <p:sldId id="374" r:id="rId28"/>
    <p:sldId id="375" r:id="rId29"/>
    <p:sldId id="376" r:id="rId30"/>
    <p:sldId id="367" r:id="rId31"/>
  </p:sldIdLst>
  <p:sldSz cx="9144000" cy="6858000" type="screen4x3"/>
  <p:notesSz cx="7315200" cy="9601200"/>
  <p:defaultTextStyle>
    <a:defPPr>
      <a:defRPr lang="en-US"/>
    </a:defPPr>
    <a:lvl1pPr algn="l" rtl="0" eaLnBrk="0" fontAlgn="base" hangingPunct="0">
      <a:spcBef>
        <a:spcPct val="0"/>
      </a:spcBef>
      <a:spcAft>
        <a:spcPct val="0"/>
      </a:spcAft>
      <a:defRPr sz="2000" b="1" i="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b="1" i="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b="1" i="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b="1" i="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b="1" i="1" kern="1200">
        <a:solidFill>
          <a:schemeClr val="tx1"/>
        </a:solidFill>
        <a:latin typeface="Times New Roman" pitchFamily="18" charset="0"/>
        <a:ea typeface="+mn-ea"/>
        <a:cs typeface="+mn-cs"/>
      </a:defRPr>
    </a:lvl5pPr>
    <a:lvl6pPr marL="2286000" algn="l" defTabSz="914400" rtl="0" eaLnBrk="1" latinLnBrk="0" hangingPunct="1">
      <a:defRPr sz="2000" b="1" i="1" kern="1200">
        <a:solidFill>
          <a:schemeClr val="tx1"/>
        </a:solidFill>
        <a:latin typeface="Times New Roman" pitchFamily="18" charset="0"/>
        <a:ea typeface="+mn-ea"/>
        <a:cs typeface="+mn-cs"/>
      </a:defRPr>
    </a:lvl6pPr>
    <a:lvl7pPr marL="2743200" algn="l" defTabSz="914400" rtl="0" eaLnBrk="1" latinLnBrk="0" hangingPunct="1">
      <a:defRPr sz="2000" b="1" i="1" kern="1200">
        <a:solidFill>
          <a:schemeClr val="tx1"/>
        </a:solidFill>
        <a:latin typeface="Times New Roman" pitchFamily="18" charset="0"/>
        <a:ea typeface="+mn-ea"/>
        <a:cs typeface="+mn-cs"/>
      </a:defRPr>
    </a:lvl7pPr>
    <a:lvl8pPr marL="3200400" algn="l" defTabSz="914400" rtl="0" eaLnBrk="1" latinLnBrk="0" hangingPunct="1">
      <a:defRPr sz="2000" b="1" i="1" kern="1200">
        <a:solidFill>
          <a:schemeClr val="tx1"/>
        </a:solidFill>
        <a:latin typeface="Times New Roman" pitchFamily="18" charset="0"/>
        <a:ea typeface="+mn-ea"/>
        <a:cs typeface="+mn-cs"/>
      </a:defRPr>
    </a:lvl8pPr>
    <a:lvl9pPr marL="3657600" algn="l" defTabSz="914400" rtl="0" eaLnBrk="1" latinLnBrk="0" hangingPunct="1">
      <a:defRPr sz="2000" b="1"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8F8F8"/>
    <a:srgbClr val="FFCCFF"/>
    <a:srgbClr val="FF00FF"/>
    <a:srgbClr val="0000FF"/>
    <a:srgbClr val="00FFFF"/>
    <a:srgbClr val="FFCCCC"/>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213" autoAdjust="0"/>
    <p:restoredTop sz="96216" autoAdjust="0"/>
  </p:normalViewPr>
  <p:slideViewPr>
    <p:cSldViewPr>
      <p:cViewPr varScale="1">
        <p:scale>
          <a:sx n="85" d="100"/>
          <a:sy n="85" d="100"/>
        </p:scale>
        <p:origin x="-202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b="0" i="0">
                <a:effectLst/>
                <a:latin typeface="Arial" panose="020B0604020202090204" pitchFamily="34" charset="0"/>
              </a:defRPr>
            </a:lvl1pPr>
          </a:lstStyle>
          <a:p>
            <a:pPr>
              <a:defRPr/>
            </a:pPr>
            <a:endParaRPr lang="en-US"/>
          </a:p>
        </p:txBody>
      </p:sp>
      <p:sp>
        <p:nvSpPr>
          <p:cNvPr id="59395"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b="0" i="0">
                <a:effectLst/>
                <a:latin typeface="Arial" panose="020B0604020202090204" pitchFamily="34" charset="0"/>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9397"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b="0" i="0">
                <a:effectLst/>
                <a:latin typeface="Arial" panose="020B0604020202090204" pitchFamily="34" charset="0"/>
              </a:defRPr>
            </a:lvl1pPr>
          </a:lstStyle>
          <a:p>
            <a:pPr>
              <a:defRPr/>
            </a:pPr>
            <a:endParaRPr lang="en-US"/>
          </a:p>
        </p:txBody>
      </p:sp>
      <p:sp>
        <p:nvSpPr>
          <p:cNvPr id="59399"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b="0" i="0">
                <a:latin typeface="Arial" charset="0"/>
              </a:defRPr>
            </a:lvl1pPr>
          </a:lstStyle>
          <a:p>
            <a:fld id="{12B2BF57-F24F-4208-BAF7-B2E72F65C61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fld id="{A3761BBB-E136-4AB2-86E3-FC361262ED41}" type="slidenum">
              <a:rPr lang="en-US"/>
              <a:pPr/>
              <a:t>1</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s-ES"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miter lim="800000"/>
            <a:headEnd/>
            <a:tailEnd/>
          </a:ln>
        </p:spPr>
        <p:txBody>
          <a:bodyPr/>
          <a:lstStyle/>
          <a:p>
            <a:fld id="{C32337E4-3798-4F52-81DA-15203DAAAD1A}" type="slidenum">
              <a:rPr lang="en-US"/>
              <a:pPr/>
              <a:t>18</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r>
              <a:rPr lang="en-US" smtClean="0">
                <a:latin typeface="Arial" charset="0"/>
              </a:rPr>
              <a:t>(.08/12)*500000 = 3333.33. Add that to draw to arrive at end-of-month balance of 503333.</a:t>
            </a:r>
          </a:p>
          <a:p>
            <a:pPr eaLnBrk="1" hangingPunct="1"/>
            <a:r>
              <a:rPr lang="en-US" smtClean="0">
                <a:latin typeface="Arial" charset="0"/>
              </a:rPr>
              <a:t>(.08/12)*(750000 + 503333.33) = 8355.55. Add that to 750000 draw and to previous balance to arrive at bal at end of 2</a:t>
            </a:r>
            <a:r>
              <a:rPr lang="en-US" baseline="30000" smtClean="0">
                <a:latin typeface="Arial" charset="0"/>
              </a:rPr>
              <a:t>nd</a:t>
            </a:r>
            <a:r>
              <a:rPr lang="en-US" smtClean="0">
                <a:latin typeface="Arial" charset="0"/>
              </a:rPr>
              <a:t> month of 1261688.88.</a:t>
            </a:r>
          </a:p>
          <a:p>
            <a:pPr eaLnBrk="1" hangingPunct="1"/>
            <a:r>
              <a:rPr lang="en-US" smtClean="0">
                <a:latin typeface="Arial" charset="0"/>
              </a:rPr>
              <a:t>(.08/12)*(1500000 + 1261688.88) = 18411.26. Add that to 1500000 draw and to previous balance to arrive at bal at end of 3</a:t>
            </a:r>
            <a:r>
              <a:rPr lang="en-US" baseline="30000" smtClean="0">
                <a:latin typeface="Arial" charset="0"/>
              </a:rPr>
              <a:t>nd</a:t>
            </a:r>
            <a:r>
              <a:rPr lang="en-US" smtClean="0">
                <a:latin typeface="Arial" charset="0"/>
              </a:rPr>
              <a:t> month of 2780100.14.</a:t>
            </a:r>
          </a:p>
          <a:p>
            <a:pPr eaLnBrk="1" hangingPunct="1"/>
            <a:r>
              <a:rPr lang="en-US" smtClean="0">
                <a:latin typeface="Arial" charset="0"/>
              </a:rPr>
              <a:t>Obviously it is easy to set up a spreadsheet to do these calculations automatically.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miter lim="800000"/>
            <a:headEnd/>
            <a:tailEnd/>
          </a:ln>
        </p:spPr>
        <p:txBody>
          <a:bodyPr/>
          <a:lstStyle/>
          <a:p>
            <a:fld id="{26ACD825-C5CB-485F-8219-36E3CA8CA540}" type="slidenum">
              <a:rPr lang="en-US"/>
              <a:pPr/>
              <a:t>21</a:t>
            </a:fld>
            <a:endParaRPr lang="en-US"/>
          </a:p>
        </p:txBody>
      </p:sp>
      <p:sp>
        <p:nvSpPr>
          <p:cNvPr id="71683" name="Rectangle 2"/>
          <p:cNvSpPr>
            <a:spLocks noGrp="1" noRot="1" noChangeAspect="1" noChangeArrowheads="1" noTextEdit="1"/>
          </p:cNvSpPr>
          <p:nvPr>
            <p:ph type="sldImg"/>
          </p:nvPr>
        </p:nvSpPr>
        <p:spPr>
          <a:ln/>
        </p:spPr>
      </p:sp>
      <p:sp>
        <p:nvSpPr>
          <p:cNvPr id="357379" name="Rectangle 3"/>
          <p:cNvSpPr>
            <a:spLocks noGrp="1" noChangeArrowheads="1"/>
          </p:cNvSpPr>
          <p:nvPr>
            <p:ph type="body" idx="1"/>
          </p:nvPr>
        </p:nvSpPr>
        <p:spPr/>
        <p:txBody>
          <a:bodyPr/>
          <a:lstStyle/>
          <a:p>
            <a:pPr eaLnBrk="1" hangingPunct="1">
              <a:defRPr/>
            </a:pPr>
            <a:r>
              <a:rPr lang="en-US" smtClean="0">
                <a:effectLst>
                  <a:outerShdw blurRad="38100" dist="38100" dir="2700000" algn="tl">
                    <a:srgbClr val="C0C0C0"/>
                  </a:outerShdw>
                </a:effectLst>
              </a:rPr>
              <a:t>From Chapter 8 and 17 we have the monthly mortgage constant: (0.115/12)/[1 - 1/(1+0.115/12)^240]=0.010664. Times twelve is the annual constant: 0.010664*12=0.127972. On the business calculator: Set pmts/yr P/YR=12; 240</a:t>
            </a:r>
            <a:r>
              <a:rPr lang="en-US" smtClean="0">
                <a:effectLst>
                  <a:outerShdw blurRad="38100" dist="38100" dir="2700000" algn="tl">
                    <a:srgbClr val="C0C0C0"/>
                  </a:outerShdw>
                </a:effectLst>
                <a:sym typeface="Wingdings" panose="05000000000000000000" pitchFamily="2" charset="2"/>
              </a:rPr>
              <a:t>N, 11.5i/yr, 1PV, 0FV; then compute (CPT) PMT=-0.010664.</a:t>
            </a:r>
          </a:p>
          <a:p>
            <a:pPr eaLnBrk="1" hangingPunct="1">
              <a:defRPr/>
            </a:pPr>
            <a:endParaRPr lang="en-US" smtClean="0"/>
          </a:p>
          <a:p>
            <a:pPr eaLnBrk="1" hangingPunct="1">
              <a:defRPr/>
            </a:pPr>
            <a:r>
              <a:rPr lang="en-US" smtClean="0"/>
              <a:t>To check whether the LTV requirement will allow support of this loan amount, divide required NOI (based on DCR as above) by projected mkt cap rate, to derive projected building value that would result from such NOI, and make sure that value is at least 1/0.8 times the loan amount shown here.</a:t>
            </a:r>
          </a:p>
          <a:p>
            <a:pPr eaLnBrk="1" hangingPunct="1">
              <a:defRPr/>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miter lim="800000"/>
            <a:headEnd/>
            <a:tailEnd/>
          </a:ln>
        </p:spPr>
        <p:txBody>
          <a:bodyPr/>
          <a:lstStyle/>
          <a:p>
            <a:fld id="{1A8AFD89-8499-43BE-8885-8BD3B6B3189D}" type="slidenum">
              <a:rPr lang="en-US"/>
              <a:pPr/>
              <a:t>22</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miter lim="800000"/>
            <a:headEnd/>
            <a:tailEnd/>
          </a:ln>
        </p:spPr>
        <p:txBody>
          <a:bodyPr/>
          <a:lstStyle/>
          <a:p>
            <a:fld id="{DA86D9A1-1DB5-4395-9F98-564EFA2BABB1}" type="slidenum">
              <a:rPr lang="en-US"/>
              <a:pPr/>
              <a:t>23</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smtClean="0">
                <a:latin typeface="Arial" charset="0"/>
              </a:rPr>
              <a:t>2048735 found on calculator using: 240=N, 9=I, 18433=PMT, 0=FV, </a:t>
            </a:r>
            <a:r>
              <a:rPr lang="en-US" smtClean="0">
                <a:latin typeface="Arial" charset="0"/>
                <a:sym typeface="Wingdings" pitchFamily="2" charset="2"/>
              </a:rPr>
              <a:t> CPT PV=2048735.</a:t>
            </a:r>
          </a:p>
          <a:p>
            <a:pPr eaLnBrk="1" hangingPunct="1"/>
            <a:endParaRPr lang="en-US" smtClean="0">
              <a:latin typeface="Arial" charset="0"/>
              <a:sym typeface="Wingdings" pitchFamily="2" charset="2"/>
            </a:endParaRPr>
          </a:p>
          <a:p>
            <a:pPr eaLnBrk="1" hangingPunct="1"/>
            <a:r>
              <a:rPr lang="en-US" smtClean="0">
                <a:latin typeface="Arial" charset="0"/>
              </a:rPr>
              <a:t>Will the property market indeed value the building at least at $2,731,647? What will be the market’s cap rate? To check whether the LTV requirement will allow support of this loan amount, divide required NOI (based on DCR as above) by projected mkt cap rate, to derive projected building value that would result from such NOI, and make sure that value is at least 1/0.75 times the loan amount shown here.</a:t>
            </a:r>
          </a:p>
          <a:p>
            <a:pPr eaLnBrk="1" hangingPunct="1"/>
            <a:endParaRPr lang="en-US" smtClean="0">
              <a:latin typeface="Arial" charset="0"/>
            </a:endParaRPr>
          </a:p>
          <a:p>
            <a:pPr eaLnBrk="1" hangingPunct="1"/>
            <a:endParaRPr lang="en-US" smtClean="0">
              <a:latin typeface="Arial" charset="0"/>
              <a:sym typeface="Wingdings" pitchFamily="2" charset="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miter lim="800000"/>
            <a:headEnd/>
            <a:tailEnd/>
          </a:ln>
        </p:spPr>
        <p:txBody>
          <a:bodyPr/>
          <a:lstStyle/>
          <a:p>
            <a:fld id="{DC35B6EF-FB48-4173-BB86-620C7ECC6956}" type="slidenum">
              <a:rPr lang="en-US"/>
              <a:pPr/>
              <a:t>25</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r>
              <a:rPr lang="en-US" smtClean="0">
                <a:latin typeface="Arial" charset="0"/>
              </a:rPr>
              <a:t>The NPV based approach is more consistent with fundamental economic theory, with what is taught at the MBA level in business schools, and with the mainstream practice in corporate finance and investments. It is not yet widespread in real estate practice, but becoming more so as real estate development investment becomes increasingly sophisticated and dominated by large publicly traded firms and institutional investors.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5A6C8DEA-30AB-4A45-9637-59C2270A4769}" type="slidenum">
              <a:rPr lang="en-US"/>
              <a:pPr/>
              <a:t>3</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smtClean="0">
                <a:latin typeface="Arial" charset="0"/>
              </a:rPr>
              <a:t>(Note the relationship to the basic MSRED core curriculum at MIT/CRE.)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CEA83903-0673-4C74-A354-E35D82E7E00E}" type="slidenum">
              <a:rPr lang="en-US"/>
              <a:pPr/>
              <a:t>4</a:t>
            </a:fld>
            <a:endParaRPr lang="en-US"/>
          </a:p>
        </p:txBody>
      </p:sp>
      <p:sp>
        <p:nvSpPr>
          <p:cNvPr id="46083"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p:txBody>
          <a:bodyPr/>
          <a:lstStyle/>
          <a:p>
            <a:pPr eaLnBrk="1" hangingPunct="1">
              <a:defRPr/>
            </a:pPr>
            <a:r>
              <a:rPr lang="en-US" smtClean="0">
                <a:effectLst>
                  <a:outerShdw blurRad="38100" dist="38100" dir="2700000" algn="tl">
                    <a:srgbClr val="C0C0C0"/>
                  </a:outerShdw>
                </a:effectLst>
              </a:rPr>
              <a:t>Either way (and as you iterate through the spiral), a basic task is… (next slide).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7040E7C6-B1C8-4F38-B70D-44E0E055ECA9}" type="slidenum">
              <a:rPr lang="en-US"/>
              <a:pPr/>
              <a:t>11</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smtClean="0">
                <a:latin typeface="Arial" charset="0"/>
              </a:rPr>
              <a:t>Thru here 1</a:t>
            </a:r>
            <a:r>
              <a:rPr lang="en-US" baseline="30000" smtClean="0">
                <a:latin typeface="Arial" charset="0"/>
              </a:rPr>
              <a:t>st</a:t>
            </a:r>
            <a:r>
              <a:rPr lang="en-US" smtClean="0">
                <a:latin typeface="Arial" charset="0"/>
              </a:rPr>
              <a:t> class 15 minutes 2/11/03.</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5BCE9147-F390-4F84-8BDC-F1A8A098CCF0}" type="slidenum">
              <a:rPr lang="en-US"/>
              <a:pPr/>
              <a:t>12</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smtClean="0">
                <a:latin typeface="Arial" charset="0"/>
              </a:rPr>
              <a:t>Note: Generally less need to perform a full-blown multi-year DCF analysis of the stabilized phase of a development project than for investment analysis of a pre-existing operational building (due to lack of “vintage leases” in development project).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miter lim="800000"/>
            <a:headEnd/>
            <a:tailEnd/>
          </a:ln>
        </p:spPr>
        <p:txBody>
          <a:bodyPr/>
          <a:lstStyle/>
          <a:p>
            <a:fld id="{3DF5ABD2-FB5C-426C-AE4D-0E390566765B}" type="slidenum">
              <a:rPr lang="en-US"/>
              <a:pPr/>
              <a:t>14</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smtClean="0">
                <a:latin typeface="Arial" charset="0"/>
              </a:rPr>
              <a:t>Absorption budget phase may extend until projected stabilized occupancy level (beyond “break-even”), to point where building qualifies for a permanent mortgage that can be used to pay off the construction loan.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miter lim="800000"/>
            <a:headEnd/>
            <a:tailEnd/>
          </a:ln>
        </p:spPr>
        <p:txBody>
          <a:bodyPr/>
          <a:lstStyle/>
          <a:p>
            <a:fld id="{0BF1EE08-A845-40D0-8AC8-EF406BC61881}" type="slidenum">
              <a:rPr lang="en-US"/>
              <a:pPr/>
              <a:t>15</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smtClean="0">
                <a:latin typeface="Arial" charset="0"/>
              </a:rPr>
              <a:t>I don’t know the answer to this question. It might make a good thesis topic. Clearly, most investors want the added leverage. In some cases it would be difficult or complicated to obtain sufficient equity capital. But there seems to be more to it than that. The construction lender plays a useful role. Construction lenders (largely commercial banks) have specialized expertise and familiarity with local real estate markets, contractors and construction techniques. They provide a useful perspective and oversight role, a confirmation and assistance to the developer organization (especially useful if outside equity partners are also involved in the project). The use of a construction loan also tends to simplify the financial analysis of the project, by collapsing a series of temporally spread out construction cash outflows into a single number (the construction loan balance due) at a single point in time (the projected date of completion).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miter lim="800000"/>
            <a:headEnd/>
            <a:tailEnd/>
          </a:ln>
        </p:spPr>
        <p:txBody>
          <a:bodyPr/>
          <a:lstStyle/>
          <a:p>
            <a:fld id="{47B02E6C-4992-4738-A55C-FB63AC0BA81B}" type="slidenum">
              <a:rPr lang="en-US"/>
              <a:pPr/>
              <a:t>16</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smtClean="0">
                <a:latin typeface="Arial" charset="0"/>
              </a:rPr>
              <a:t>Sometimes a “mini-perm” loan will cover both the construction and lease-up phase, usually provided by the construction lender.</a:t>
            </a:r>
          </a:p>
          <a:p>
            <a:pPr eaLnBrk="1" hangingPunct="1"/>
            <a:r>
              <a:rPr lang="en-US" smtClean="0">
                <a:latin typeface="Arial" charset="0"/>
              </a:rPr>
              <a:t>It makes sense for commercial banks to supply construction loan capital, because: (i) They have local presence, enabling them to develop the type of local expertise needed to be successful (familiarity with real estate markets, developers, construction contractors); (ii) They have short-term liabilities (deposits), so they need to match these with short-term investments (which construction loans normally are). In contrast, Life insurance cos &amp; pension funds have very long-term liabilities, which need to be matched by long-term assets that yield reliable cash flow streams.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miter lim="800000"/>
            <a:headEnd/>
            <a:tailEnd/>
          </a:ln>
        </p:spPr>
        <p:txBody>
          <a:bodyPr/>
          <a:lstStyle/>
          <a:p>
            <a:fld id="{046D584D-ABD9-47FE-BEA9-148F17EF316A}" type="slidenum">
              <a:rPr lang="en-US"/>
              <a:pPr/>
              <a:t>17</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smtClean="0">
                <a:latin typeface="Arial" charset="0"/>
              </a:rPr>
              <a:t>This is the classical structure. Still widely used in many areas of the country. In recent years, however, some construction lenders have been requiring the interest on the loan to be paid concurrently, as the construction takes place. This requirement is more common on larger projects with longer construction times.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10F43BBF-5E30-4A71-9E0F-C79842E20CE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BBDB1AED-D331-4CC1-A666-0A4E5AC9531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6F2068F1-611D-463F-B3AB-CA23700B1B3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A4CD351C-723C-43B6-AF0E-69A45468FF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9" name="Rectangle 6"/>
          <p:cNvSpPr>
            <a:spLocks noGrp="1" noChangeArrowheads="1"/>
          </p:cNvSpPr>
          <p:nvPr>
            <p:ph type="sldNum" sz="quarter" idx="12"/>
          </p:nvPr>
        </p:nvSpPr>
        <p:spPr>
          <a:ln/>
        </p:spPr>
        <p:txBody>
          <a:bodyPr/>
          <a:lstStyle>
            <a:lvl1pPr>
              <a:defRPr/>
            </a:lvl1pPr>
          </a:lstStyle>
          <a:p>
            <a:fld id="{3CD04917-B26D-40E1-807C-70ED6AC3519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6"/>
          <p:cNvSpPr>
            <a:spLocks noGrp="1" noChangeArrowheads="1"/>
          </p:cNvSpPr>
          <p:nvPr>
            <p:ph type="sldNum" sz="quarter" idx="12"/>
          </p:nvPr>
        </p:nvSpPr>
        <p:spPr>
          <a:ln/>
        </p:spPr>
        <p:txBody>
          <a:bodyPr/>
          <a:lstStyle>
            <a:lvl1pPr>
              <a:defRPr/>
            </a:lvl1pPr>
          </a:lstStyle>
          <a:p>
            <a:fld id="{C64850C6-B53C-45D7-A164-282C669947D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4" name="Rectangle 6"/>
          <p:cNvSpPr>
            <a:spLocks noGrp="1" noChangeArrowheads="1"/>
          </p:cNvSpPr>
          <p:nvPr>
            <p:ph type="sldNum" sz="quarter" idx="12"/>
          </p:nvPr>
        </p:nvSpPr>
        <p:spPr>
          <a:ln/>
        </p:spPr>
        <p:txBody>
          <a:bodyPr/>
          <a:lstStyle>
            <a:lvl1pPr>
              <a:defRPr/>
            </a:lvl1pPr>
          </a:lstStyle>
          <a:p>
            <a:fld id="{A3482743-A1AD-4248-9E97-009EAF289FA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1600200" y="6381750"/>
            <a:ext cx="62484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a:effectLst/>
                <a:latin typeface="+mn-lt"/>
              </a:defRPr>
            </a:lvl1pPr>
          </a:lstStyle>
          <a:p>
            <a:pPr>
              <a:defRPr/>
            </a:pPr>
            <a:r>
              <a:rPr lang="en-US" smtClean="0"/>
              <a:t>© 2014 OnCourse Learning. All Rights Reserved.</a:t>
            </a:r>
            <a:endParaRPr lang="en-US"/>
          </a:p>
        </p:txBody>
      </p:sp>
      <p:sp>
        <p:nvSpPr>
          <p:cNvPr id="1030" name="Rectangle 6"/>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Arial" charset="0"/>
              </a:defRPr>
            </a:lvl1pPr>
          </a:lstStyle>
          <a:p>
            <a:fld id="{A8224E3C-C347-474B-BDDC-422BB190E0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Lst>
  <p:hf hdr="0" dt="0"/>
  <p:txStyles>
    <p:titleStyle>
      <a:lvl1pPr algn="ctr" rtl="0" eaLnBrk="0" fontAlgn="base" hangingPunct="0">
        <a:spcBef>
          <a:spcPct val="0"/>
        </a:spcBef>
        <a:spcAft>
          <a:spcPct val="0"/>
        </a:spcAft>
        <a:defRPr sz="32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90204" pitchFamily="34" charset="0"/>
        </a:defRPr>
      </a:lvl2pPr>
      <a:lvl3pPr algn="ctr" rtl="0" eaLnBrk="0" fontAlgn="base" hangingPunct="0">
        <a:spcBef>
          <a:spcPct val="0"/>
        </a:spcBef>
        <a:spcAft>
          <a:spcPct val="0"/>
        </a:spcAft>
        <a:defRPr sz="4400">
          <a:solidFill>
            <a:schemeClr val="tx2"/>
          </a:solidFill>
          <a:latin typeface="Arial" panose="020B0604020202090204" pitchFamily="34" charset="0"/>
        </a:defRPr>
      </a:lvl3pPr>
      <a:lvl4pPr algn="ctr" rtl="0" eaLnBrk="0" fontAlgn="base" hangingPunct="0">
        <a:spcBef>
          <a:spcPct val="0"/>
        </a:spcBef>
        <a:spcAft>
          <a:spcPct val="0"/>
        </a:spcAft>
        <a:defRPr sz="4400">
          <a:solidFill>
            <a:schemeClr val="tx2"/>
          </a:solidFill>
          <a:latin typeface="Arial" panose="020B0604020202090204" pitchFamily="34" charset="0"/>
        </a:defRPr>
      </a:lvl4pPr>
      <a:lvl5pPr algn="ctr" rtl="0" eaLnBrk="0" fontAlgn="base" hangingPunct="0">
        <a:spcBef>
          <a:spcPct val="0"/>
        </a:spcBef>
        <a:spcAft>
          <a:spcPct val="0"/>
        </a:spcAft>
        <a:defRPr sz="4400">
          <a:solidFill>
            <a:schemeClr val="tx2"/>
          </a:solidFill>
          <a:latin typeface="Arial" panose="020B0604020202090204" pitchFamily="34" charset="0"/>
        </a:defRPr>
      </a:lvl5pPr>
      <a:lvl6pPr marL="457200" algn="ctr" rtl="0" fontAlgn="base">
        <a:spcBef>
          <a:spcPct val="0"/>
        </a:spcBef>
        <a:spcAft>
          <a:spcPct val="0"/>
        </a:spcAft>
        <a:defRPr sz="4400">
          <a:solidFill>
            <a:schemeClr val="tx2"/>
          </a:solidFill>
          <a:latin typeface="Arial" panose="020B0604020202090204" pitchFamily="34" charset="0"/>
        </a:defRPr>
      </a:lvl6pPr>
      <a:lvl7pPr marL="914400" algn="ctr" rtl="0" fontAlgn="base">
        <a:spcBef>
          <a:spcPct val="0"/>
        </a:spcBef>
        <a:spcAft>
          <a:spcPct val="0"/>
        </a:spcAft>
        <a:defRPr sz="4400">
          <a:solidFill>
            <a:schemeClr val="tx2"/>
          </a:solidFill>
          <a:latin typeface="Arial" panose="020B0604020202090204" pitchFamily="34" charset="0"/>
        </a:defRPr>
      </a:lvl7pPr>
      <a:lvl8pPr marL="1371600" algn="ctr" rtl="0" fontAlgn="base">
        <a:spcBef>
          <a:spcPct val="0"/>
        </a:spcBef>
        <a:spcAft>
          <a:spcPct val="0"/>
        </a:spcAft>
        <a:defRPr sz="4400">
          <a:solidFill>
            <a:schemeClr val="tx2"/>
          </a:solidFill>
          <a:latin typeface="Arial" panose="020B0604020202090204" pitchFamily="34" charset="0"/>
        </a:defRPr>
      </a:lvl8pPr>
      <a:lvl9pPr marL="1828800" algn="ctr" rtl="0" fontAlgn="base">
        <a:spcBef>
          <a:spcPct val="0"/>
        </a:spcBef>
        <a:spcAft>
          <a:spcPct val="0"/>
        </a:spcAft>
        <a:defRPr sz="4400">
          <a:solidFill>
            <a:schemeClr val="tx2"/>
          </a:solidFill>
          <a:latin typeface="Arial" panose="020B060402020209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5"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EBCFECE5-E53F-49D9-BA54-63361022B70B}" type="slidenum">
              <a:rPr lang="en-US"/>
              <a:pPr/>
              <a:t>1</a:t>
            </a:fld>
            <a:endParaRPr lang="en-US"/>
          </a:p>
        </p:txBody>
      </p:sp>
      <p:sp>
        <p:nvSpPr>
          <p:cNvPr id="2052" name="Text Box 4"/>
          <p:cNvSpPr txBox="1">
            <a:spLocks noChangeArrowheads="1"/>
          </p:cNvSpPr>
          <p:nvPr/>
        </p:nvSpPr>
        <p:spPr bwMode="auto">
          <a:xfrm>
            <a:off x="990600" y="990600"/>
            <a:ext cx="7239000" cy="2228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800" i="0">
                <a:effectLst>
                  <a:outerShdw blurRad="38100" dist="38100" dir="2700000" algn="tl">
                    <a:srgbClr val="FFFFFF"/>
                  </a:outerShdw>
                </a:effectLst>
              </a:rPr>
              <a:t>Chapter 28:</a:t>
            </a:r>
          </a:p>
          <a:p>
            <a:pPr algn="ctr" eaLnBrk="1" hangingPunct="1">
              <a:spcBef>
                <a:spcPct val="50000"/>
              </a:spcBef>
              <a:defRPr/>
            </a:pPr>
            <a:r>
              <a:rPr lang="en-US" sz="2800" i="0">
                <a:effectLst>
                  <a:outerShdw blurRad="38100" dist="38100" dir="2700000" algn="tl">
                    <a:srgbClr val="FFFFFF"/>
                  </a:outerShdw>
                </a:effectLst>
              </a:rPr>
              <a:t>Economic Analysis of Investment in Real Estate Development Projects,</a:t>
            </a:r>
          </a:p>
          <a:p>
            <a:pPr algn="ctr" eaLnBrk="1" hangingPunct="1">
              <a:spcBef>
                <a:spcPct val="50000"/>
              </a:spcBef>
              <a:defRPr/>
            </a:pPr>
            <a:r>
              <a:rPr lang="en-US" sz="2800" i="0">
                <a:effectLst>
                  <a:outerShdw blurRad="38100" dist="38100" dir="2700000" algn="tl">
                    <a:srgbClr val="FFFFFF"/>
                  </a:outerShdw>
                </a:effectLst>
              </a:rPr>
              <a:t>Part 1</a:t>
            </a:r>
            <a:endParaRPr lang="en-US" sz="28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6"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215EA3DC-2E20-4E6C-8F65-0908A4DE68BC}" type="slidenum">
              <a:rPr lang="en-US"/>
              <a:pPr/>
              <a:t>10</a:t>
            </a:fld>
            <a:endParaRPr lang="en-US"/>
          </a:p>
        </p:txBody>
      </p:sp>
      <p:sp>
        <p:nvSpPr>
          <p:cNvPr id="337922" name="Text Box 2"/>
          <p:cNvSpPr txBox="1">
            <a:spLocks noChangeArrowheads="1"/>
          </p:cNvSpPr>
          <p:nvPr/>
        </p:nvSpPr>
        <p:spPr bwMode="auto">
          <a:xfrm>
            <a:off x="304800" y="457200"/>
            <a:ext cx="8458200" cy="63575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marL="339725" lvl="1" indent="-339725" eaLnBrk="1" hangingPunct="1">
              <a:lnSpc>
                <a:spcPct val="96000"/>
              </a:lnSpc>
              <a:spcBef>
                <a:spcPts val="1200"/>
              </a:spcBef>
              <a:defRPr/>
            </a:pPr>
            <a:r>
              <a:rPr lang="en-US" sz="1400" i="0" dirty="0" smtClean="0">
                <a:latin typeface="CG Omega" pitchFamily="34" charset="0"/>
              </a:rPr>
              <a:t>6.	Partnership Risk (if applicable)</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smtClean="0">
                <a:latin typeface="CG Omega" pitchFamily="34" charset="0"/>
              </a:rPr>
              <a:t>Risk that accompanies any ownership less than 100% due to a myriad of factors regarding control, revenue distributions, etc.</a:t>
            </a:r>
          </a:p>
          <a:p>
            <a:pPr marL="339725" lvl="1" indent="-339725" eaLnBrk="1" hangingPunct="1">
              <a:lnSpc>
                <a:spcPct val="96000"/>
              </a:lnSpc>
              <a:spcBef>
                <a:spcPts val="1200"/>
              </a:spcBef>
              <a:defRPr/>
            </a:pPr>
            <a:r>
              <a:rPr lang="en-US" sz="1400" i="0" dirty="0" smtClean="0">
                <a:latin typeface="CG Omega" pitchFamily="34" charset="0"/>
              </a:rPr>
              <a:t>7.	Capital Market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Interest Rates – risk of a significant change in interest rates during the development period. This could affect the cost of construction or, in the case of a condominium project, the buyer’s ability to obtain suitable purchase price financing.</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Alternative investment risk – risk that investor allocations or rates of return for alternative investments will change resulting in shifts in capitalization and discount rates.</a:t>
            </a:r>
          </a:p>
          <a:p>
            <a:pPr marL="339725" lvl="1" indent="-339725" eaLnBrk="1" hangingPunct="1">
              <a:lnSpc>
                <a:spcPct val="96000"/>
              </a:lnSpc>
              <a:spcBef>
                <a:spcPts val="1200"/>
              </a:spcBef>
              <a:defRPr/>
            </a:pPr>
            <a:r>
              <a:rPr lang="en-US" sz="1400" i="0" dirty="0" smtClean="0">
                <a:latin typeface="CG Omega" pitchFamily="34" charset="0"/>
              </a:rPr>
              <a:t>8.	Pricing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Supply Risk – risk that unanticipated competitive supply will enter the market before lease-up or sellout is achieved resulting in short-, mid-, or long-term concessions, absorption, pricing, etc.</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Real Estate Cycle Issues – risk that rental rates may be negatively affected by changes in market supply/demand dynamics.</a:t>
            </a:r>
          </a:p>
          <a:p>
            <a:pPr marL="339725" lvl="1" indent="-339725" eaLnBrk="1" hangingPunct="1">
              <a:lnSpc>
                <a:spcPct val="96000"/>
              </a:lnSpc>
              <a:spcBef>
                <a:spcPts val="1200"/>
              </a:spcBef>
              <a:defRPr/>
            </a:pPr>
            <a:r>
              <a:rPr lang="en-US" sz="1400" i="0" dirty="0" smtClean="0">
                <a:latin typeface="CG Omega" pitchFamily="34" charset="0"/>
              </a:rPr>
              <a:t>9.	Event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of a material physical, economic, or other event occurring that significantly impacts asset operations and value. Weather, discovery of previously unknown environmental contamination, exodus of major employment providers, and terrorism comprise a sampling of such events.</a:t>
            </a:r>
          </a:p>
          <a:p>
            <a:pPr marL="339725" lvl="1" indent="-339725" eaLnBrk="1" hangingPunct="1">
              <a:lnSpc>
                <a:spcPct val="96000"/>
              </a:lnSpc>
              <a:spcBef>
                <a:spcPts val="1200"/>
              </a:spcBef>
              <a:defRPr/>
            </a:pPr>
            <a:r>
              <a:rPr lang="en-US" sz="1400" i="0" dirty="0" smtClean="0">
                <a:latin typeface="CG Omega" pitchFamily="34" charset="0"/>
              </a:rPr>
              <a:t>10</a:t>
            </a:r>
            <a:r>
              <a:rPr lang="en-US" sz="1400" i="0" dirty="0">
                <a:latin typeface="CG Omega" pitchFamily="34" charset="0"/>
              </a:rPr>
              <a:t>.	Valuation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that a lack of applicable, current market data exists to accurately value the subject property.</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that a lack of competency exists with the appraiser engaged to specifically address issues of property type, geography, valuation analytics, market research, etc</a:t>
            </a:r>
            <a:r>
              <a:rPr lang="en-US" sz="1400" b="0" i="0" dirty="0" smtClean="0">
                <a:latin typeface="CG Omega" pitchFamily="34" charset="0"/>
              </a:rPr>
              <a:t>.</a:t>
            </a:r>
            <a:endParaRPr lang="en-US" sz="1400" b="0" i="0" dirty="0">
              <a:latin typeface="CG Omega" pitchFamily="34" charset="0"/>
            </a:endParaRPr>
          </a:p>
        </p:txBody>
      </p:sp>
      <p:sp>
        <p:nvSpPr>
          <p:cNvPr id="52229" name="Text Box 3"/>
          <p:cNvSpPr txBox="1">
            <a:spLocks noChangeArrowheads="1"/>
          </p:cNvSpPr>
          <p:nvPr/>
        </p:nvSpPr>
        <p:spPr bwMode="auto">
          <a:xfrm>
            <a:off x="685800" y="0"/>
            <a:ext cx="7924800" cy="396875"/>
          </a:xfrm>
          <a:prstGeom prst="rect">
            <a:avLst/>
          </a:prstGeom>
          <a:noFill/>
          <a:ln w="9525">
            <a:noFill/>
            <a:miter lim="800000"/>
            <a:headEnd/>
            <a:tailEnd/>
          </a:ln>
          <a:effectLst/>
        </p:spPr>
        <p:txBody>
          <a:bodyPr>
            <a:spAutoFit/>
          </a:bodyPr>
          <a:lstStyle/>
          <a:p>
            <a:pPr eaLnBrk="1" hangingPunct="1">
              <a:spcBef>
                <a:spcPct val="50000"/>
              </a:spcBef>
            </a:pPr>
            <a:r>
              <a:rPr lang="en-US" b="0" i="0"/>
              <a:t>Continued . .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7"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2DE7B29B-8CCF-4A2A-92B8-3657740AADA5}" type="slidenum">
              <a:rPr lang="en-US"/>
              <a:pPr/>
              <a:t>11</a:t>
            </a:fld>
            <a:endParaRPr lang="en-US"/>
          </a:p>
        </p:txBody>
      </p:sp>
      <p:sp>
        <p:nvSpPr>
          <p:cNvPr id="338946" name="Text Box 2"/>
          <p:cNvSpPr txBox="1">
            <a:spLocks noChangeArrowheads="1"/>
          </p:cNvSpPr>
          <p:nvPr/>
        </p:nvSpPr>
        <p:spPr bwMode="auto">
          <a:xfrm>
            <a:off x="152400" y="228600"/>
            <a:ext cx="8763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dirty="0"/>
              <a:t>28.2 Basic Information: Enumerating Project Costs &amp; Benefits</a:t>
            </a:r>
          </a:p>
        </p:txBody>
      </p:sp>
      <p:sp>
        <p:nvSpPr>
          <p:cNvPr id="338947" name="Text Box 3"/>
          <p:cNvSpPr txBox="1">
            <a:spLocks noChangeArrowheads="1"/>
          </p:cNvSpPr>
          <p:nvPr/>
        </p:nvSpPr>
        <p:spPr bwMode="auto">
          <a:xfrm>
            <a:off x="304800" y="838200"/>
            <a:ext cx="8458200" cy="38779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0" i="0" dirty="0"/>
              <a:t>Two types of project budgets are important to be developed:</a:t>
            </a:r>
          </a:p>
          <a:p>
            <a:pPr marL="461963" lvl="2" eaLnBrk="1" hangingPunct="1">
              <a:spcBef>
                <a:spcPct val="50000"/>
              </a:spcBef>
              <a:buFontTx/>
              <a:buChar char="•"/>
              <a:defRPr/>
            </a:pPr>
            <a:r>
              <a:rPr lang="en-US" sz="2400" b="0" dirty="0"/>
              <a:t> Construction &amp; Absorption Budget:</a:t>
            </a:r>
            <a:endParaRPr lang="en-US" sz="2400" b="0" i="0" dirty="0"/>
          </a:p>
          <a:p>
            <a:pPr marL="1141413" lvl="4" indent="-227013" eaLnBrk="1" hangingPunct="1">
              <a:spcBef>
                <a:spcPct val="30000"/>
              </a:spcBef>
              <a:buFontTx/>
              <a:buChar char="•"/>
              <a:defRPr/>
            </a:pPr>
            <a:r>
              <a:rPr lang="en-US" b="0" dirty="0" smtClean="0">
                <a:sym typeface="Wingdings" panose="05000000000000000000" pitchFamily="2" charset="2"/>
              </a:rPr>
              <a:t>Covers </a:t>
            </a:r>
            <a:r>
              <a:rPr lang="en-US" b="0" dirty="0">
                <a:sym typeface="Wingdings" panose="05000000000000000000" pitchFamily="2" charset="2"/>
              </a:rPr>
              <a:t>construction (&amp; lease-up, for “spec” projects);</a:t>
            </a:r>
          </a:p>
          <a:p>
            <a:pPr marL="1141413" lvl="4" indent="-227013" eaLnBrk="1" hangingPunct="1">
              <a:spcBef>
                <a:spcPct val="30000"/>
              </a:spcBef>
              <a:buFontTx/>
              <a:buChar char="•"/>
              <a:defRPr/>
            </a:pPr>
            <a:r>
              <a:rPr lang="en-US" b="0" dirty="0">
                <a:sym typeface="Wingdings" panose="05000000000000000000" pitchFamily="2" charset="2"/>
              </a:rPr>
              <a:t> Relates to the “COST” side of the </a:t>
            </a:r>
            <a:r>
              <a:rPr lang="en-US" b="0" dirty="0" err="1">
                <a:sym typeface="Wingdings" panose="05000000000000000000" pitchFamily="2" charset="2"/>
              </a:rPr>
              <a:t>NPV</a:t>
            </a:r>
            <a:r>
              <a:rPr lang="en-US" b="0" dirty="0">
                <a:sym typeface="Wingdings" panose="05000000000000000000" pitchFamily="2" charset="2"/>
              </a:rPr>
              <a:t> Equation.</a:t>
            </a:r>
          </a:p>
          <a:p>
            <a:pPr marL="461963" lvl="2" eaLnBrk="1" hangingPunct="1">
              <a:spcBef>
                <a:spcPct val="50000"/>
              </a:spcBef>
              <a:buFontTx/>
              <a:buChar char="•"/>
              <a:defRPr/>
            </a:pPr>
            <a:r>
              <a:rPr lang="en-US" sz="2400" b="0" dirty="0"/>
              <a:t> Operating Budget:</a:t>
            </a:r>
          </a:p>
          <a:p>
            <a:pPr marL="1141413" lvl="4" indent="-227013" eaLnBrk="1" hangingPunct="1">
              <a:spcBef>
                <a:spcPct val="30000"/>
              </a:spcBef>
              <a:buFontTx/>
              <a:buChar char="•"/>
              <a:defRPr/>
            </a:pPr>
            <a:r>
              <a:rPr lang="en-US" b="0" dirty="0" smtClean="0"/>
              <a:t>Covers </a:t>
            </a:r>
            <a:r>
              <a:rPr lang="en-US" b="0" dirty="0"/>
              <a:t>“stabilized” period of building operation after lease-up is complete;</a:t>
            </a:r>
          </a:p>
          <a:p>
            <a:pPr marL="1141413" lvl="4" indent="-227013" eaLnBrk="1" hangingPunct="1">
              <a:spcBef>
                <a:spcPct val="30000"/>
              </a:spcBef>
              <a:buFontTx/>
              <a:buChar char="•"/>
              <a:defRPr/>
            </a:pPr>
            <a:r>
              <a:rPr lang="en-US" b="0" dirty="0" smtClean="0"/>
              <a:t>Typically </a:t>
            </a:r>
            <a:r>
              <a:rPr lang="en-US" b="0" dirty="0"/>
              <a:t>developed for a single typical projected “stabilized year”;</a:t>
            </a:r>
          </a:p>
          <a:p>
            <a:pPr marL="1141413" lvl="4" indent="-227013" eaLnBrk="1" hangingPunct="1">
              <a:spcBef>
                <a:spcPct val="30000"/>
              </a:spcBef>
              <a:buFontTx/>
              <a:buChar char="•"/>
              <a:defRPr/>
            </a:pPr>
            <a:r>
              <a:rPr lang="en-US" b="0" dirty="0" smtClean="0">
                <a:sym typeface="Wingdings" panose="05000000000000000000" pitchFamily="2" charset="2"/>
              </a:rPr>
              <a:t> </a:t>
            </a:r>
            <a:r>
              <a:rPr lang="en-US" b="0" dirty="0">
                <a:sym typeface="Wingdings" panose="05000000000000000000" pitchFamily="2" charset="2"/>
              </a:rPr>
              <a:t>Relates to the “BENEFIT” side of the </a:t>
            </a:r>
            <a:r>
              <a:rPr lang="en-US" b="0" dirty="0" err="1">
                <a:sym typeface="Wingdings" panose="05000000000000000000" pitchFamily="2" charset="2"/>
              </a:rPr>
              <a:t>NPV</a:t>
            </a:r>
            <a:r>
              <a:rPr lang="en-US" b="0" dirty="0">
                <a:sym typeface="Wingdings" panose="05000000000000000000" pitchFamily="2" charset="2"/>
              </a:rPr>
              <a:t> Equation.</a:t>
            </a:r>
            <a:endParaRPr lang="en-US" b="0" dirty="0"/>
          </a:p>
        </p:txBody>
      </p:sp>
      <p:sp>
        <p:nvSpPr>
          <p:cNvPr id="338948" name="Text Box 4"/>
          <p:cNvSpPr txBox="1">
            <a:spLocks noChangeArrowheads="1"/>
          </p:cNvSpPr>
          <p:nvPr/>
        </p:nvSpPr>
        <p:spPr bwMode="auto">
          <a:xfrm>
            <a:off x="304800" y="5410200"/>
            <a:ext cx="8534400" cy="466725"/>
          </a:xfrm>
          <a:prstGeom prst="rect">
            <a:avLst/>
          </a:prstGeom>
          <a:solidFill>
            <a:srgbClr val="CCFF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dirty="0" err="1"/>
              <a:t>NPV</a:t>
            </a:r>
            <a:r>
              <a:rPr lang="en-US" sz="2400" i="0" dirty="0"/>
              <a:t> = Benefits – Costs = Value of Bldg – Cost of </a:t>
            </a:r>
            <a:r>
              <a:rPr lang="en-US" sz="2400" i="0" dirty="0" err="1"/>
              <a:t>Devlpt</a:t>
            </a:r>
            <a:r>
              <a:rPr lang="en-US" sz="2400" i="0" dirty="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7"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17B01CE3-54F1-4B5B-82EE-DEA9104BDF7D}" type="slidenum">
              <a:rPr lang="en-US"/>
              <a:pPr/>
              <a:t>12</a:t>
            </a:fld>
            <a:endParaRPr lang="en-US"/>
          </a:p>
        </p:txBody>
      </p:sp>
      <p:sp>
        <p:nvSpPr>
          <p:cNvPr id="340994" name="Text Box 2"/>
          <p:cNvSpPr txBox="1">
            <a:spLocks noChangeArrowheads="1"/>
          </p:cNvSpPr>
          <p:nvPr/>
        </p:nvSpPr>
        <p:spPr bwMode="auto">
          <a:xfrm>
            <a:off x="228600" y="304800"/>
            <a:ext cx="8610600" cy="2743200"/>
          </a:xfrm>
          <a:prstGeom prst="rect">
            <a:avLst/>
          </a:prstGeom>
          <a:solidFill>
            <a:srgbClr val="CC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dirty="0"/>
              <a:t>The Operating Budget </a:t>
            </a:r>
            <a:r>
              <a:rPr lang="en-US" b="0" dirty="0">
                <a:effectLst>
                  <a:outerShdw blurRad="38100" dist="38100" dir="2700000" algn="tl">
                    <a:srgbClr val="FFFFFF"/>
                  </a:outerShdw>
                </a:effectLst>
              </a:rPr>
              <a:t>(Recall the items from Chapter 11)</a:t>
            </a:r>
            <a:r>
              <a:rPr lang="en-US" sz="2400" i="0" dirty="0">
                <a:effectLst>
                  <a:outerShdw blurRad="38100" dist="38100" dir="2700000" algn="tl">
                    <a:srgbClr val="FFFFFF"/>
                  </a:outerShdw>
                </a:effectLst>
              </a:rPr>
              <a:t>:</a:t>
            </a:r>
          </a:p>
          <a:p>
            <a:pPr lvl="3" eaLnBrk="1" hangingPunct="1">
              <a:spcBef>
                <a:spcPct val="50000"/>
              </a:spcBef>
              <a:buFontTx/>
              <a:buChar char="•"/>
              <a:defRPr/>
            </a:pPr>
            <a:r>
              <a:rPr lang="en-US" b="0" i="0" dirty="0"/>
              <a:t> Forecast Potential Gross Income (</a:t>
            </a:r>
            <a:r>
              <a:rPr lang="en-US" b="0" i="0" dirty="0" err="1"/>
              <a:t>PGI</a:t>
            </a:r>
            <a:r>
              <a:rPr lang="en-US" b="0" i="0" dirty="0"/>
              <a:t>, based on rent analysis)</a:t>
            </a:r>
          </a:p>
          <a:p>
            <a:pPr lvl="3" eaLnBrk="1" hangingPunct="1">
              <a:spcBef>
                <a:spcPct val="50000"/>
              </a:spcBef>
              <a:buFontTx/>
              <a:buChar char="•"/>
              <a:defRPr/>
            </a:pPr>
            <a:r>
              <a:rPr lang="en-US" b="0" i="0" dirty="0"/>
              <a:t> Less Vacancy Allowance</a:t>
            </a:r>
          </a:p>
          <a:p>
            <a:pPr lvl="3" eaLnBrk="1" hangingPunct="1">
              <a:spcBef>
                <a:spcPct val="50000"/>
              </a:spcBef>
              <a:buFontTx/>
              <a:buChar char="•"/>
              <a:defRPr/>
            </a:pPr>
            <a:r>
              <a:rPr lang="en-US" b="0" i="0" dirty="0"/>
              <a:t> = Effective Gross Income (</a:t>
            </a:r>
            <a:r>
              <a:rPr lang="en-US" b="0" i="0" dirty="0" err="1"/>
              <a:t>EGI</a:t>
            </a:r>
            <a:r>
              <a:rPr lang="en-US" b="0" i="0" dirty="0"/>
              <a:t>)</a:t>
            </a:r>
          </a:p>
          <a:p>
            <a:pPr lvl="3" eaLnBrk="1" hangingPunct="1">
              <a:spcBef>
                <a:spcPct val="50000"/>
              </a:spcBef>
              <a:buFontTx/>
              <a:buChar char="•"/>
              <a:defRPr/>
            </a:pPr>
            <a:r>
              <a:rPr lang="en-US" b="0" i="0" dirty="0"/>
              <a:t> Less forecast operating expenses (&amp; capital reserve)</a:t>
            </a:r>
          </a:p>
          <a:p>
            <a:pPr lvl="3" eaLnBrk="1" hangingPunct="1">
              <a:spcBef>
                <a:spcPct val="50000"/>
              </a:spcBef>
              <a:buFontTx/>
              <a:buChar char="•"/>
              <a:defRPr/>
            </a:pPr>
            <a:r>
              <a:rPr lang="en-US" b="0" i="0" dirty="0"/>
              <a:t> = Net Operating Income (</a:t>
            </a:r>
            <a:r>
              <a:rPr lang="en-US" b="0" i="0" dirty="0" err="1"/>
              <a:t>NOI</a:t>
            </a:r>
            <a:r>
              <a:rPr lang="en-US" b="0" i="0" dirty="0"/>
              <a:t>)</a:t>
            </a:r>
          </a:p>
        </p:txBody>
      </p:sp>
      <p:sp>
        <p:nvSpPr>
          <p:cNvPr id="340995" name="Text Box 3"/>
          <p:cNvSpPr txBox="1">
            <a:spLocks noChangeArrowheads="1"/>
          </p:cNvSpPr>
          <p:nvPr/>
        </p:nvSpPr>
        <p:spPr bwMode="auto">
          <a:xfrm>
            <a:off x="228600" y="3276600"/>
            <a:ext cx="8610600" cy="10160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t>The most important aspect is normally the rent analysis, which is based (more or less formally) on a </a:t>
            </a:r>
            <a:r>
              <a:rPr lang="en-US" dirty="0"/>
              <a:t>market analysis</a:t>
            </a:r>
            <a:r>
              <a:rPr lang="en-US" i="0" dirty="0"/>
              <a:t> of the space market which the building will serve. </a:t>
            </a:r>
            <a:r>
              <a:rPr lang="en-US" b="0" dirty="0"/>
              <a:t>(See Chapter 6, or Wheaton’s 11.433 course.)</a:t>
            </a:r>
            <a:endParaRPr lang="en-US" i="0" dirty="0"/>
          </a:p>
        </p:txBody>
      </p:sp>
      <p:sp>
        <p:nvSpPr>
          <p:cNvPr id="340996" name="Text Box 4"/>
          <p:cNvSpPr txBox="1">
            <a:spLocks noChangeArrowheads="1"/>
          </p:cNvSpPr>
          <p:nvPr/>
        </p:nvSpPr>
        <p:spPr bwMode="auto">
          <a:xfrm>
            <a:off x="228600" y="4495800"/>
            <a:ext cx="8610600" cy="1676400"/>
          </a:xfrm>
          <a:prstGeom prst="rect">
            <a:avLst/>
          </a:prstGeom>
          <a:solidFill>
            <a:srgbClr val="FF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dirty="0"/>
              <a:t>The bottom line:</a:t>
            </a:r>
          </a:p>
          <a:p>
            <a:pPr eaLnBrk="1" hangingPunct="1">
              <a:spcBef>
                <a:spcPct val="50000"/>
              </a:spcBef>
              <a:defRPr/>
            </a:pPr>
            <a:r>
              <a:rPr lang="en-US" b="0" i="0" dirty="0" err="1"/>
              <a:t>NOI</a:t>
            </a:r>
            <a:r>
              <a:rPr lang="en-US" b="0" i="0" dirty="0"/>
              <a:t> forecast, combined with </a:t>
            </a:r>
            <a:r>
              <a:rPr lang="en-US" b="0" dirty="0"/>
              <a:t>cap rate</a:t>
            </a:r>
            <a:r>
              <a:rPr lang="en-US" b="0" i="0" dirty="0"/>
              <a:t> analysis (of the asset market):</a:t>
            </a:r>
          </a:p>
          <a:p>
            <a:pPr eaLnBrk="1" hangingPunct="1">
              <a:spcBef>
                <a:spcPct val="50000"/>
              </a:spcBef>
              <a:defRPr/>
            </a:pPr>
            <a:r>
              <a:rPr lang="en-US" b="0" i="0" dirty="0">
                <a:sym typeface="Wingdings" panose="05000000000000000000" pitchFamily="2" charset="2"/>
              </a:rPr>
              <a:t> </a:t>
            </a:r>
            <a:r>
              <a:rPr lang="en-US" b="0" i="0" dirty="0" err="1">
                <a:sym typeface="Wingdings" panose="05000000000000000000" pitchFamily="2" charset="2"/>
              </a:rPr>
              <a:t>NOI</a:t>
            </a:r>
            <a:r>
              <a:rPr lang="en-US" b="0" i="0" dirty="0">
                <a:sym typeface="Wingdings" panose="05000000000000000000" pitchFamily="2" charset="2"/>
              </a:rPr>
              <a:t> / cap rate = Projected Completed Building Value = </a:t>
            </a:r>
            <a:r>
              <a:rPr lang="en-US" b="0" dirty="0">
                <a:sym typeface="Wingdings" panose="05000000000000000000" pitchFamily="2" charset="2"/>
              </a:rPr>
              <a:t>“Benefit”</a:t>
            </a:r>
            <a:r>
              <a:rPr lang="en-US" b="0" i="0" dirty="0">
                <a:sym typeface="Wingdings" panose="05000000000000000000" pitchFamily="2" charset="2"/>
              </a:rPr>
              <a:t> of the development project.</a:t>
            </a:r>
            <a:endParaRPr lang="en-US" b="0" i="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6"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54AA927F-1F19-4053-8745-FBB04931B190}" type="slidenum">
              <a:rPr lang="en-US"/>
              <a:pPr/>
              <a:t>13</a:t>
            </a:fld>
            <a:endParaRPr lang="en-US"/>
          </a:p>
        </p:txBody>
      </p:sp>
      <p:sp>
        <p:nvSpPr>
          <p:cNvPr id="343042" name="Text Box 2"/>
          <p:cNvSpPr txBox="1">
            <a:spLocks noChangeArrowheads="1"/>
          </p:cNvSpPr>
          <p:nvPr/>
        </p:nvSpPr>
        <p:spPr bwMode="auto">
          <a:xfrm>
            <a:off x="228600" y="228600"/>
            <a:ext cx="8610600" cy="457200"/>
          </a:xfrm>
          <a:prstGeom prst="rect">
            <a:avLst/>
          </a:prstGeom>
          <a:noFill/>
          <a:ln>
            <a:noFill/>
          </a:ln>
          <a:effectLst/>
          <a:extLst>
            <a:ext uri="{909E8E84-426E-40DD-AFC4-6F175D3DCCD1}">
              <a14:hiddenFill xmlns="" xmlns:a14="http://schemas.microsoft.com/office/drawing/2010/main">
                <a:solidFill>
                  <a:srgbClr val="CCFF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a:effectLst>
                  <a:outerShdw blurRad="38100" dist="38100" dir="2700000" algn="tl">
                    <a:srgbClr val="FFFFFF"/>
                  </a:outerShdw>
                </a:effectLst>
              </a:rPr>
              <a:t>The Construction &amp; Absorption Budget:</a:t>
            </a:r>
            <a:endParaRPr lang="en-US" sz="1800" i="0">
              <a:effectLst>
                <a:outerShdw blurRad="38100" dist="38100" dir="2700000" algn="tl">
                  <a:srgbClr val="FFFFFF"/>
                </a:outerShdw>
              </a:effectLst>
            </a:endParaRPr>
          </a:p>
        </p:txBody>
      </p:sp>
      <p:sp>
        <p:nvSpPr>
          <p:cNvPr id="343043" name="Text Box 3"/>
          <p:cNvSpPr txBox="1">
            <a:spLocks noChangeArrowheads="1"/>
          </p:cNvSpPr>
          <p:nvPr/>
        </p:nvSpPr>
        <p:spPr bwMode="auto">
          <a:xfrm>
            <a:off x="1219200" y="1066800"/>
            <a:ext cx="6781800" cy="374967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i="0" dirty="0"/>
              <a:t>Construction: </a:t>
            </a:r>
            <a:r>
              <a:rPr lang="en-US" dirty="0"/>
              <a:t>“Hard Costs”</a:t>
            </a:r>
            <a:endParaRPr lang="en-US" b="0" i="0" dirty="0"/>
          </a:p>
          <a:p>
            <a:pPr eaLnBrk="1" hangingPunct="1">
              <a:buFontTx/>
              <a:buChar char="•"/>
              <a:defRPr/>
            </a:pPr>
            <a:r>
              <a:rPr lang="en-US" i="0" dirty="0"/>
              <a:t> Land cost</a:t>
            </a:r>
          </a:p>
          <a:p>
            <a:pPr eaLnBrk="1" hangingPunct="1">
              <a:buFontTx/>
              <a:buChar char="•"/>
              <a:defRPr/>
            </a:pPr>
            <a:r>
              <a:rPr lang="en-US" i="0" dirty="0"/>
              <a:t> Site preparation costs (e.g., excavation, utilities installation)</a:t>
            </a:r>
          </a:p>
          <a:p>
            <a:pPr eaLnBrk="1" hangingPunct="1">
              <a:buFontTx/>
              <a:buChar char="•"/>
              <a:defRPr/>
            </a:pPr>
            <a:r>
              <a:rPr lang="en-US" i="0" dirty="0"/>
              <a:t> Shell costs of existing structure in rehab projects</a:t>
            </a:r>
          </a:p>
          <a:p>
            <a:pPr eaLnBrk="1" hangingPunct="1">
              <a:buFontTx/>
              <a:buChar char="•"/>
              <a:defRPr/>
            </a:pPr>
            <a:r>
              <a:rPr lang="en-US" i="0" dirty="0"/>
              <a:t> Permits</a:t>
            </a:r>
          </a:p>
          <a:p>
            <a:pPr eaLnBrk="1" hangingPunct="1">
              <a:buFontTx/>
              <a:buChar char="•"/>
              <a:defRPr/>
            </a:pPr>
            <a:r>
              <a:rPr lang="en-US" i="0" dirty="0"/>
              <a:t> Contractor fees</a:t>
            </a:r>
          </a:p>
          <a:p>
            <a:pPr eaLnBrk="1" hangingPunct="1">
              <a:buFontTx/>
              <a:buChar char="•"/>
              <a:defRPr/>
            </a:pPr>
            <a:r>
              <a:rPr lang="en-US" i="0" dirty="0"/>
              <a:t> Construction management and overhead costs</a:t>
            </a:r>
          </a:p>
          <a:p>
            <a:pPr eaLnBrk="1" hangingPunct="1">
              <a:buFontTx/>
              <a:buChar char="•"/>
              <a:defRPr/>
            </a:pPr>
            <a:r>
              <a:rPr lang="en-US" i="0" dirty="0"/>
              <a:t> Materials</a:t>
            </a:r>
          </a:p>
          <a:p>
            <a:pPr eaLnBrk="1" hangingPunct="1">
              <a:buFontTx/>
              <a:buChar char="•"/>
              <a:defRPr/>
            </a:pPr>
            <a:r>
              <a:rPr lang="en-US" i="0" dirty="0"/>
              <a:t> Labor</a:t>
            </a:r>
          </a:p>
          <a:p>
            <a:pPr eaLnBrk="1" hangingPunct="1">
              <a:buFontTx/>
              <a:buChar char="•"/>
              <a:defRPr/>
            </a:pPr>
            <a:r>
              <a:rPr lang="en-US" i="0" dirty="0"/>
              <a:t> Equipment rental</a:t>
            </a:r>
          </a:p>
          <a:p>
            <a:pPr eaLnBrk="1" hangingPunct="1">
              <a:buFontTx/>
              <a:buChar char="•"/>
              <a:defRPr/>
            </a:pPr>
            <a:r>
              <a:rPr lang="en-US" i="0" dirty="0"/>
              <a:t> Tenant finish</a:t>
            </a:r>
          </a:p>
          <a:p>
            <a:pPr eaLnBrk="1" hangingPunct="1">
              <a:buFontTx/>
              <a:buChar char="•"/>
              <a:defRPr/>
            </a:pPr>
            <a:r>
              <a:rPr lang="en-US" i="0" dirty="0"/>
              <a:t> Developer fees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7"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ADDDE474-0804-4FAA-BF05-F8070A1FB1DE}" type="slidenum">
              <a:rPr lang="en-US"/>
              <a:pPr/>
              <a:t>14</a:t>
            </a:fld>
            <a:endParaRPr lang="en-US"/>
          </a:p>
        </p:txBody>
      </p:sp>
      <p:sp>
        <p:nvSpPr>
          <p:cNvPr id="344066" name="Text Box 2"/>
          <p:cNvSpPr txBox="1">
            <a:spLocks noChangeArrowheads="1"/>
          </p:cNvSpPr>
          <p:nvPr/>
        </p:nvSpPr>
        <p:spPr bwMode="auto">
          <a:xfrm>
            <a:off x="1676400" y="762000"/>
            <a:ext cx="6019800" cy="344487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i="0" dirty="0"/>
              <a:t>Construction: </a:t>
            </a:r>
            <a:r>
              <a:rPr lang="en-US" dirty="0"/>
              <a:t>“Soft Costs”</a:t>
            </a:r>
            <a:endParaRPr lang="en-US" b="0" i="0" dirty="0"/>
          </a:p>
          <a:p>
            <a:pPr marL="227013" indent="-227013" eaLnBrk="1" hangingPunct="1">
              <a:buFontTx/>
              <a:buChar char="•"/>
              <a:defRPr/>
            </a:pPr>
            <a:r>
              <a:rPr lang="en-US" b="0" i="0" dirty="0" smtClean="0"/>
              <a:t>Loan </a:t>
            </a:r>
            <a:r>
              <a:rPr lang="en-US" b="0" i="0" dirty="0"/>
              <a:t>fees</a:t>
            </a:r>
          </a:p>
          <a:p>
            <a:pPr marL="227013" indent="-227013" eaLnBrk="1" hangingPunct="1">
              <a:buFontTx/>
              <a:buChar char="•"/>
              <a:defRPr/>
            </a:pPr>
            <a:r>
              <a:rPr lang="en-US" b="0" i="0" dirty="0" smtClean="0"/>
              <a:t>Construction </a:t>
            </a:r>
            <a:r>
              <a:rPr lang="en-US" b="0" i="0" dirty="0"/>
              <a:t>loan interest</a:t>
            </a:r>
          </a:p>
          <a:p>
            <a:pPr marL="227013" indent="-227013" eaLnBrk="1" hangingPunct="1">
              <a:buFontTx/>
              <a:buChar char="•"/>
              <a:defRPr/>
            </a:pPr>
            <a:r>
              <a:rPr lang="en-US" b="0" i="0" dirty="0" smtClean="0"/>
              <a:t>Legal </a:t>
            </a:r>
            <a:r>
              <a:rPr lang="en-US" b="0" i="0" dirty="0"/>
              <a:t>fees</a:t>
            </a:r>
          </a:p>
          <a:p>
            <a:pPr marL="227013" indent="-227013" eaLnBrk="1" hangingPunct="1">
              <a:buFontTx/>
              <a:buChar char="•"/>
              <a:defRPr/>
            </a:pPr>
            <a:r>
              <a:rPr lang="en-US" b="0" i="0" dirty="0" smtClean="0"/>
              <a:t>Soil </a:t>
            </a:r>
            <a:r>
              <a:rPr lang="en-US" b="0" i="0" dirty="0"/>
              <a:t>testing</a:t>
            </a:r>
          </a:p>
          <a:p>
            <a:pPr marL="227013" indent="-227013" eaLnBrk="1" hangingPunct="1">
              <a:buFontTx/>
              <a:buChar char="•"/>
              <a:defRPr/>
            </a:pPr>
            <a:r>
              <a:rPr lang="en-US" b="0" i="0" dirty="0" smtClean="0"/>
              <a:t>Environmental </a:t>
            </a:r>
            <a:r>
              <a:rPr lang="en-US" b="0" i="0" dirty="0"/>
              <a:t>studies</a:t>
            </a:r>
          </a:p>
          <a:p>
            <a:pPr marL="227013" indent="-227013" eaLnBrk="1" hangingPunct="1">
              <a:buFontTx/>
              <a:buChar char="•"/>
              <a:defRPr/>
            </a:pPr>
            <a:r>
              <a:rPr lang="en-US" b="0" i="0" dirty="0" smtClean="0"/>
              <a:t>Land </a:t>
            </a:r>
            <a:r>
              <a:rPr lang="en-US" b="0" i="0" dirty="0"/>
              <a:t>planner fees</a:t>
            </a:r>
          </a:p>
          <a:p>
            <a:pPr marL="227013" indent="-227013" eaLnBrk="1" hangingPunct="1">
              <a:buFontTx/>
              <a:buChar char="•"/>
              <a:defRPr/>
            </a:pPr>
            <a:r>
              <a:rPr lang="en-US" b="0" i="0" dirty="0" smtClean="0"/>
              <a:t>Architectural </a:t>
            </a:r>
            <a:r>
              <a:rPr lang="en-US" b="0" i="0" dirty="0"/>
              <a:t>fees</a:t>
            </a:r>
          </a:p>
          <a:p>
            <a:pPr marL="227013" indent="-227013" eaLnBrk="1" hangingPunct="1">
              <a:buFontTx/>
              <a:buChar char="•"/>
              <a:defRPr/>
            </a:pPr>
            <a:r>
              <a:rPr lang="en-US" b="0" i="0" dirty="0" smtClean="0"/>
              <a:t>Engineering </a:t>
            </a:r>
            <a:r>
              <a:rPr lang="en-US" b="0" i="0" dirty="0"/>
              <a:t>fees</a:t>
            </a:r>
          </a:p>
          <a:p>
            <a:pPr marL="227013" indent="-227013" eaLnBrk="1" hangingPunct="1">
              <a:buFontTx/>
              <a:buChar char="•"/>
              <a:defRPr/>
            </a:pPr>
            <a:r>
              <a:rPr lang="en-US" b="0" i="0" dirty="0" smtClean="0"/>
              <a:t>Marketing </a:t>
            </a:r>
            <a:r>
              <a:rPr lang="en-US" b="0" i="0" dirty="0"/>
              <a:t>costs including advertisements</a:t>
            </a:r>
          </a:p>
          <a:p>
            <a:pPr marL="227013" indent="-227013" eaLnBrk="1" hangingPunct="1">
              <a:buFontTx/>
              <a:buChar char="•"/>
              <a:defRPr/>
            </a:pPr>
            <a:r>
              <a:rPr lang="en-US" b="0" i="0" dirty="0" smtClean="0"/>
              <a:t>Leasing </a:t>
            </a:r>
            <a:r>
              <a:rPr lang="en-US" b="0" i="0" dirty="0"/>
              <a:t>or sales commissions</a:t>
            </a:r>
          </a:p>
        </p:txBody>
      </p:sp>
      <p:sp>
        <p:nvSpPr>
          <p:cNvPr id="344067" name="Text Box 3"/>
          <p:cNvSpPr txBox="1">
            <a:spLocks noChangeArrowheads="1"/>
          </p:cNvSpPr>
          <p:nvPr/>
        </p:nvSpPr>
        <p:spPr bwMode="auto">
          <a:xfrm>
            <a:off x="228600" y="228600"/>
            <a:ext cx="8610600" cy="457200"/>
          </a:xfrm>
          <a:prstGeom prst="rect">
            <a:avLst/>
          </a:prstGeom>
          <a:noFill/>
          <a:ln>
            <a:noFill/>
          </a:ln>
          <a:effectLst/>
          <a:extLst>
            <a:ext uri="{909E8E84-426E-40DD-AFC4-6F175D3DCCD1}">
              <a14:hiddenFill xmlns="" xmlns:a14="http://schemas.microsoft.com/office/drawing/2010/main">
                <a:solidFill>
                  <a:srgbClr val="CCFF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a:effectLst>
                  <a:outerShdw blurRad="38100" dist="38100" dir="2700000" algn="tl">
                    <a:srgbClr val="FFFFFF"/>
                  </a:outerShdw>
                </a:effectLst>
              </a:rPr>
              <a:t>The Construction &amp; Absorption Budget </a:t>
            </a:r>
            <a:r>
              <a:rPr lang="en-US" sz="2400">
                <a:effectLst>
                  <a:outerShdw blurRad="38100" dist="38100" dir="2700000" algn="tl">
                    <a:srgbClr val="FFFFFF"/>
                  </a:outerShdw>
                </a:effectLst>
              </a:rPr>
              <a:t>(cont.)</a:t>
            </a:r>
            <a:r>
              <a:rPr lang="en-US" sz="2400" i="0">
                <a:effectLst>
                  <a:outerShdw blurRad="38100" dist="38100" dir="2700000" algn="tl">
                    <a:srgbClr val="FFFFFF"/>
                  </a:outerShdw>
                </a:effectLst>
              </a:rPr>
              <a:t>:</a:t>
            </a:r>
            <a:endParaRPr lang="en-US" sz="1800" i="0">
              <a:effectLst>
                <a:outerShdw blurRad="38100" dist="38100" dir="2700000" algn="tl">
                  <a:srgbClr val="FFFFFF"/>
                </a:outerShdw>
              </a:effectLst>
            </a:endParaRPr>
          </a:p>
        </p:txBody>
      </p:sp>
      <p:sp>
        <p:nvSpPr>
          <p:cNvPr id="344068" name="Text Box 4"/>
          <p:cNvSpPr txBox="1">
            <a:spLocks noChangeArrowheads="1"/>
          </p:cNvSpPr>
          <p:nvPr/>
        </p:nvSpPr>
        <p:spPr bwMode="auto">
          <a:xfrm>
            <a:off x="1676400" y="4419600"/>
            <a:ext cx="6019800" cy="1616075"/>
          </a:xfrm>
          <a:prstGeom prst="rect">
            <a:avLst/>
          </a:prstGeom>
          <a:solidFill>
            <a:srgbClr val="FF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i="0" dirty="0"/>
              <a:t>Absorption Budget </a:t>
            </a:r>
            <a:r>
              <a:rPr lang="en-US" dirty="0"/>
              <a:t>(if separate)</a:t>
            </a:r>
            <a:r>
              <a:rPr lang="en-US" i="0" dirty="0"/>
              <a:t>:</a:t>
            </a:r>
            <a:endParaRPr lang="en-US" b="0" i="0" dirty="0"/>
          </a:p>
          <a:p>
            <a:pPr marL="227013" indent="-227013" eaLnBrk="1" hangingPunct="1">
              <a:buFontTx/>
              <a:buChar char="•"/>
              <a:defRPr/>
            </a:pPr>
            <a:r>
              <a:rPr lang="en-US" b="0" i="0" dirty="0" smtClean="0"/>
              <a:t>Marketing </a:t>
            </a:r>
            <a:r>
              <a:rPr lang="en-US" b="0" i="0" dirty="0"/>
              <a:t>costs &amp; advertising</a:t>
            </a:r>
          </a:p>
          <a:p>
            <a:pPr marL="227013" indent="-227013" eaLnBrk="1" hangingPunct="1">
              <a:buFontTx/>
              <a:buChar char="•"/>
              <a:defRPr/>
            </a:pPr>
            <a:r>
              <a:rPr lang="en-US" b="0" i="0" dirty="0" smtClean="0"/>
              <a:t>Leasing </a:t>
            </a:r>
            <a:r>
              <a:rPr lang="en-US" b="0" i="0" dirty="0"/>
              <a:t>expenses (commissions)</a:t>
            </a:r>
          </a:p>
          <a:p>
            <a:pPr marL="227013" indent="-227013" eaLnBrk="1" hangingPunct="1">
              <a:buFontTx/>
              <a:buChar char="•"/>
              <a:defRPr/>
            </a:pPr>
            <a:r>
              <a:rPr lang="en-US" b="0" i="0" dirty="0" smtClean="0"/>
              <a:t>Tenant </a:t>
            </a:r>
            <a:r>
              <a:rPr lang="en-US" b="0" i="0" dirty="0"/>
              <a:t>improvement expenditures </a:t>
            </a:r>
            <a:r>
              <a:rPr lang="en-US" b="0" dirty="0"/>
              <a:t>(“build-outs”)</a:t>
            </a:r>
            <a:endParaRPr lang="en-US" b="0" i="0" dirty="0"/>
          </a:p>
          <a:p>
            <a:pPr marL="227013" indent="-227013" eaLnBrk="1" hangingPunct="1">
              <a:buFontTx/>
              <a:buChar char="•"/>
              <a:defRPr/>
            </a:pPr>
            <a:r>
              <a:rPr lang="en-US" b="0" i="0" dirty="0" smtClean="0"/>
              <a:t>Working </a:t>
            </a:r>
            <a:r>
              <a:rPr lang="en-US" b="0" i="0" dirty="0"/>
              <a:t>capital during lease-up (until break-even)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8"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67D3221A-5A63-4B6E-860B-46680E6C891D}" type="slidenum">
              <a:rPr lang="en-US"/>
              <a:pPr/>
              <a:t>15</a:t>
            </a:fld>
            <a:endParaRPr lang="en-US"/>
          </a:p>
        </p:txBody>
      </p:sp>
      <p:sp>
        <p:nvSpPr>
          <p:cNvPr id="346114" name="Text Box 2"/>
          <p:cNvSpPr txBox="1">
            <a:spLocks noChangeArrowheads="1"/>
          </p:cNvSpPr>
          <p:nvPr/>
        </p:nvSpPr>
        <p:spPr bwMode="auto">
          <a:xfrm>
            <a:off x="228600" y="228600"/>
            <a:ext cx="8610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a:effectLst>
                  <a:outerShdw blurRad="38100" dist="38100" dir="2700000" algn="tl">
                    <a:srgbClr val="FFFFFF"/>
                  </a:outerShdw>
                </a:effectLst>
              </a:rPr>
              <a:t>28.3 Construction Budget Mechanics</a:t>
            </a:r>
          </a:p>
        </p:txBody>
      </p:sp>
      <p:sp>
        <p:nvSpPr>
          <p:cNvPr id="346115" name="Text Box 3"/>
          <p:cNvSpPr txBox="1">
            <a:spLocks noChangeArrowheads="1"/>
          </p:cNvSpPr>
          <p:nvPr/>
        </p:nvSpPr>
        <p:spPr bwMode="auto">
          <a:xfrm>
            <a:off x="304800" y="914400"/>
            <a:ext cx="8610600" cy="2378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0" i="0" dirty="0"/>
              <a:t>Construction </a:t>
            </a:r>
            <a:r>
              <a:rPr lang="en-US" b="0" dirty="0"/>
              <a:t>takes time</a:t>
            </a:r>
            <a:r>
              <a:rPr lang="en-US" b="0" i="0" dirty="0"/>
              <a:t> (typically several months to several years).</a:t>
            </a:r>
          </a:p>
          <a:p>
            <a:pPr eaLnBrk="1" hangingPunct="1">
              <a:spcBef>
                <a:spcPct val="50000"/>
              </a:spcBef>
              <a:defRPr/>
            </a:pPr>
            <a:r>
              <a:rPr lang="en-US" b="0" i="0" dirty="0"/>
              <a:t>During this period, financial capital is being used to pay for the construction.</a:t>
            </a:r>
          </a:p>
          <a:p>
            <a:pPr eaLnBrk="1" hangingPunct="1">
              <a:spcBef>
                <a:spcPct val="50000"/>
              </a:spcBef>
              <a:defRPr/>
            </a:pPr>
            <a:r>
              <a:rPr lang="en-US" dirty="0" smtClean="0"/>
              <a:t>Time </a:t>
            </a:r>
            <a:r>
              <a:rPr lang="en-US" dirty="0"/>
              <a:t>is </a:t>
            </a:r>
            <a:r>
              <a:rPr lang="en-US" dirty="0" smtClean="0"/>
              <a:t>money</a:t>
            </a:r>
            <a:r>
              <a:rPr lang="en-US" b="0" i="0" dirty="0" smtClean="0"/>
              <a:t>: </a:t>
            </a:r>
            <a:r>
              <a:rPr lang="en-US" b="0" i="0" dirty="0"/>
              <a:t>The opportunity cost of this capital is part of the real cost of the construction.</a:t>
            </a:r>
          </a:p>
          <a:p>
            <a:pPr eaLnBrk="1" hangingPunct="1">
              <a:spcBef>
                <a:spcPct val="50000"/>
              </a:spcBef>
              <a:defRPr/>
            </a:pPr>
            <a:r>
              <a:rPr lang="en-US" b="0" i="0" dirty="0"/>
              <a:t>This is true whether or not a construction loan is used to finance the construction process. But:</a:t>
            </a:r>
            <a:endParaRPr lang="en-US" b="0" dirty="0"/>
          </a:p>
        </p:txBody>
      </p:sp>
      <p:sp>
        <p:nvSpPr>
          <p:cNvPr id="346116" name="Text Box 4"/>
          <p:cNvSpPr txBox="1">
            <a:spLocks noChangeArrowheads="1"/>
          </p:cNvSpPr>
          <p:nvPr/>
        </p:nvSpPr>
        <p:spPr bwMode="auto">
          <a:xfrm>
            <a:off x="381000" y="3429000"/>
            <a:ext cx="8458200" cy="7112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dirty="0"/>
              <a:t>Construction loans are </a:t>
            </a:r>
            <a:r>
              <a:rPr lang="en-US" u="sng" dirty="0"/>
              <a:t>almost always</a:t>
            </a:r>
            <a:r>
              <a:rPr lang="en-US" dirty="0"/>
              <a:t> used (even by equity investors who have plenty of cash).</a:t>
            </a:r>
          </a:p>
        </p:txBody>
      </p:sp>
      <p:sp>
        <p:nvSpPr>
          <p:cNvPr id="346117" name="Text Box 5"/>
          <p:cNvSpPr txBox="1">
            <a:spLocks noChangeArrowheads="1"/>
          </p:cNvSpPr>
          <p:nvPr/>
        </p:nvSpPr>
        <p:spPr bwMode="auto">
          <a:xfrm>
            <a:off x="381000" y="4267200"/>
            <a:ext cx="854075"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dirty="0"/>
              <a:t>Why?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38"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8E8E5A8F-A67F-4847-803D-768A1B154BBE}" type="slidenum">
              <a:rPr lang="en-US"/>
              <a:pPr/>
              <a:t>16</a:t>
            </a:fld>
            <a:endParaRPr lang="en-US"/>
          </a:p>
        </p:txBody>
      </p:sp>
      <p:sp>
        <p:nvSpPr>
          <p:cNvPr id="348162" name="Text Box 2"/>
          <p:cNvSpPr txBox="1">
            <a:spLocks noChangeArrowheads="1"/>
          </p:cNvSpPr>
          <p:nvPr/>
        </p:nvSpPr>
        <p:spPr bwMode="auto">
          <a:xfrm>
            <a:off x="152400" y="152400"/>
            <a:ext cx="8610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effectLst>
                  <a:outerShdw blurRad="38100" dist="38100" dir="2700000" algn="tl">
                    <a:srgbClr val="FFFFFF"/>
                  </a:outerShdw>
                </a:effectLst>
              </a:rPr>
              <a:t>The “classical” construction finance structure:</a:t>
            </a:r>
            <a:endParaRPr lang="en-US" i="0">
              <a:effectLst>
                <a:outerShdw blurRad="38100" dist="38100" dir="2700000" algn="tl">
                  <a:srgbClr val="FFFFFF"/>
                </a:outerShdw>
              </a:effectLst>
            </a:endParaRPr>
          </a:p>
        </p:txBody>
      </p:sp>
      <p:sp>
        <p:nvSpPr>
          <p:cNvPr id="348163" name="Text Box 3"/>
          <p:cNvSpPr txBox="1">
            <a:spLocks noChangeArrowheads="1"/>
          </p:cNvSpPr>
          <p:nvPr/>
        </p:nvSpPr>
        <p:spPr bwMode="auto">
          <a:xfrm>
            <a:off x="304800" y="685800"/>
            <a:ext cx="541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effectLst>
                  <a:outerShdw blurRad="38100" dist="38100" dir="2700000" algn="tl">
                    <a:srgbClr val="FFFFFF"/>
                  </a:outerShdw>
                </a:effectLst>
              </a:rPr>
              <a:t>Phase:</a:t>
            </a:r>
          </a:p>
        </p:txBody>
      </p:sp>
      <p:sp>
        <p:nvSpPr>
          <p:cNvPr id="348164" name="Text Box 4"/>
          <p:cNvSpPr txBox="1">
            <a:spLocks noChangeArrowheads="1"/>
          </p:cNvSpPr>
          <p:nvPr/>
        </p:nvSpPr>
        <p:spPr bwMode="auto">
          <a:xfrm>
            <a:off x="304800" y="2133600"/>
            <a:ext cx="541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effectLst>
                  <a:outerShdw blurRad="38100" dist="38100" dir="2700000" algn="tl">
                    <a:srgbClr val="FFFFFF"/>
                  </a:outerShdw>
                </a:effectLst>
              </a:rPr>
              <a:t>Financing:</a:t>
            </a:r>
          </a:p>
        </p:txBody>
      </p:sp>
      <p:grpSp>
        <p:nvGrpSpPr>
          <p:cNvPr id="62471" name="Group 5"/>
          <p:cNvGrpSpPr>
            <a:grpSpLocks/>
          </p:cNvGrpSpPr>
          <p:nvPr/>
        </p:nvGrpSpPr>
        <p:grpSpPr bwMode="auto">
          <a:xfrm>
            <a:off x="381000" y="1143000"/>
            <a:ext cx="8382000" cy="1260475"/>
            <a:chOff x="240" y="912"/>
            <a:chExt cx="5280" cy="794"/>
          </a:xfrm>
        </p:grpSpPr>
        <p:grpSp>
          <p:nvGrpSpPr>
            <p:cNvPr id="62491" name="Group 6"/>
            <p:cNvGrpSpPr>
              <a:grpSpLocks/>
            </p:cNvGrpSpPr>
            <p:nvPr/>
          </p:nvGrpSpPr>
          <p:grpSpPr bwMode="auto">
            <a:xfrm>
              <a:off x="240" y="912"/>
              <a:ext cx="5280" cy="432"/>
              <a:chOff x="240" y="1008"/>
              <a:chExt cx="5280" cy="432"/>
            </a:xfrm>
          </p:grpSpPr>
          <p:sp>
            <p:nvSpPr>
              <p:cNvPr id="348167" name="Line 7"/>
              <p:cNvSpPr>
                <a:spLocks noChangeShapeType="1"/>
              </p:cNvSpPr>
              <p:nvPr/>
            </p:nvSpPr>
            <p:spPr bwMode="auto">
              <a:xfrm flipV="1">
                <a:off x="240" y="1344"/>
                <a:ext cx="5184" cy="0"/>
              </a:xfrm>
              <a:prstGeom prst="line">
                <a:avLst/>
              </a:prstGeom>
              <a:noFill/>
              <a:ln w="381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168" name="Line 8"/>
              <p:cNvSpPr>
                <a:spLocks noChangeShapeType="1"/>
              </p:cNvSpPr>
              <p:nvPr/>
            </p:nvSpPr>
            <p:spPr bwMode="auto">
              <a:xfrm>
                <a:off x="240" y="1104"/>
                <a:ext cx="0" cy="33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169" name="Line 9"/>
              <p:cNvSpPr>
                <a:spLocks noChangeShapeType="1"/>
              </p:cNvSpPr>
              <p:nvPr/>
            </p:nvSpPr>
            <p:spPr bwMode="auto">
              <a:xfrm>
                <a:off x="2544" y="1104"/>
                <a:ext cx="0" cy="33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170" name="Line 10"/>
              <p:cNvSpPr>
                <a:spLocks noChangeShapeType="1"/>
              </p:cNvSpPr>
              <p:nvPr/>
            </p:nvSpPr>
            <p:spPr bwMode="auto">
              <a:xfrm>
                <a:off x="3984" y="1104"/>
                <a:ext cx="0" cy="33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171" name="Line 11"/>
              <p:cNvSpPr>
                <a:spLocks noChangeShapeType="1"/>
              </p:cNvSpPr>
              <p:nvPr/>
            </p:nvSpPr>
            <p:spPr bwMode="auto">
              <a:xfrm>
                <a:off x="5184" y="1344"/>
                <a:ext cx="288" cy="0"/>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172" name="Text Box 12"/>
              <p:cNvSpPr txBox="1">
                <a:spLocks noChangeArrowheads="1"/>
              </p:cNvSpPr>
              <p:nvPr/>
            </p:nvSpPr>
            <p:spPr bwMode="auto">
              <a:xfrm>
                <a:off x="624" y="1008"/>
                <a:ext cx="1440"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a:effectLst>
                      <a:outerShdw blurRad="38100" dist="38100" dir="2700000" algn="tl">
                        <a:srgbClr val="FFFFFF"/>
                      </a:outerShdw>
                    </a:effectLst>
                  </a:rPr>
                  <a:t>Construction</a:t>
                </a:r>
              </a:p>
            </p:txBody>
          </p:sp>
          <p:sp>
            <p:nvSpPr>
              <p:cNvPr id="348173" name="Text Box 13"/>
              <p:cNvSpPr txBox="1">
                <a:spLocks noChangeArrowheads="1"/>
              </p:cNvSpPr>
              <p:nvPr/>
            </p:nvSpPr>
            <p:spPr bwMode="auto">
              <a:xfrm>
                <a:off x="2640" y="1008"/>
                <a:ext cx="1152"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a:effectLst>
                      <a:outerShdw blurRad="38100" dist="38100" dir="2700000" algn="tl">
                        <a:srgbClr val="FFFFFF"/>
                      </a:outerShdw>
                    </a:effectLst>
                  </a:rPr>
                  <a:t>Lease-Up</a:t>
                </a:r>
              </a:p>
            </p:txBody>
          </p:sp>
          <p:sp>
            <p:nvSpPr>
              <p:cNvPr id="348174" name="Text Box 14"/>
              <p:cNvSpPr txBox="1">
                <a:spLocks noChangeArrowheads="1"/>
              </p:cNvSpPr>
              <p:nvPr/>
            </p:nvSpPr>
            <p:spPr bwMode="auto">
              <a:xfrm>
                <a:off x="4128" y="1008"/>
                <a:ext cx="1392" cy="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a:effectLst>
                      <a:outerShdw blurRad="38100" dist="38100" dir="2700000" algn="tl">
                        <a:srgbClr val="FFFFFF"/>
                      </a:outerShdw>
                    </a:effectLst>
                  </a:rPr>
                  <a:t>Stabilized Operation…</a:t>
                </a:r>
              </a:p>
            </p:txBody>
          </p:sp>
        </p:grpSp>
        <p:sp>
          <p:nvSpPr>
            <p:cNvPr id="348175" name="Text Box 15"/>
            <p:cNvSpPr txBox="1">
              <a:spLocks noChangeArrowheads="1"/>
            </p:cNvSpPr>
            <p:nvPr/>
          </p:nvSpPr>
          <p:spPr bwMode="auto">
            <a:xfrm>
              <a:off x="2352" y="1488"/>
              <a:ext cx="384" cy="21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i="0">
                  <a:effectLst>
                    <a:outerShdw blurRad="38100" dist="38100" dir="2700000" algn="tl">
                      <a:srgbClr val="FFFFFF"/>
                    </a:outerShdw>
                  </a:effectLst>
                </a:rPr>
                <a:t>C.O.</a:t>
              </a:r>
            </a:p>
          </p:txBody>
        </p:sp>
        <p:sp>
          <p:nvSpPr>
            <p:cNvPr id="348176" name="Line 16"/>
            <p:cNvSpPr>
              <a:spLocks noChangeShapeType="1"/>
            </p:cNvSpPr>
            <p:nvPr/>
          </p:nvSpPr>
          <p:spPr bwMode="auto">
            <a:xfrm flipV="1">
              <a:off x="2544" y="1344"/>
              <a:ext cx="0" cy="144"/>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grpSp>
        <p:nvGrpSpPr>
          <p:cNvPr id="62472" name="Group 17"/>
          <p:cNvGrpSpPr>
            <a:grpSpLocks/>
          </p:cNvGrpSpPr>
          <p:nvPr/>
        </p:nvGrpSpPr>
        <p:grpSpPr bwMode="auto">
          <a:xfrm>
            <a:off x="533400" y="2514600"/>
            <a:ext cx="8305800" cy="955675"/>
            <a:chOff x="336" y="1776"/>
            <a:chExt cx="5232" cy="602"/>
          </a:xfrm>
        </p:grpSpPr>
        <p:sp>
          <p:nvSpPr>
            <p:cNvPr id="348178" name="AutoShape 18"/>
            <p:cNvSpPr>
              <a:spLocks/>
            </p:cNvSpPr>
            <p:nvPr/>
          </p:nvSpPr>
          <p:spPr bwMode="auto">
            <a:xfrm rot="16200000">
              <a:off x="1224" y="888"/>
              <a:ext cx="384" cy="2160"/>
            </a:xfrm>
            <a:prstGeom prst="leftBrace">
              <a:avLst>
                <a:gd name="adj1" fmla="val 46875"/>
                <a:gd name="adj2" fmla="val 50000"/>
              </a:avLst>
            </a:prstGeom>
            <a:noFill/>
            <a:ln w="1905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348179" name="AutoShape 19"/>
            <p:cNvSpPr>
              <a:spLocks/>
            </p:cNvSpPr>
            <p:nvPr/>
          </p:nvSpPr>
          <p:spPr bwMode="auto">
            <a:xfrm rot="16200000">
              <a:off x="3096" y="1272"/>
              <a:ext cx="384" cy="1392"/>
            </a:xfrm>
            <a:prstGeom prst="leftBrace">
              <a:avLst>
                <a:gd name="adj1" fmla="val 30208"/>
                <a:gd name="adj2" fmla="val 50000"/>
              </a:avLst>
            </a:prstGeom>
            <a:noFill/>
            <a:ln w="1905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348180" name="AutoShape 20"/>
            <p:cNvSpPr>
              <a:spLocks/>
            </p:cNvSpPr>
            <p:nvPr/>
          </p:nvSpPr>
          <p:spPr bwMode="auto">
            <a:xfrm rot="16200000">
              <a:off x="4608" y="1200"/>
              <a:ext cx="384" cy="1536"/>
            </a:xfrm>
            <a:prstGeom prst="leftBrace">
              <a:avLst>
                <a:gd name="adj1" fmla="val 33333"/>
                <a:gd name="adj2" fmla="val 50000"/>
              </a:avLst>
            </a:prstGeom>
            <a:noFill/>
            <a:ln w="19050">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348181" name="Text Box 21"/>
            <p:cNvSpPr txBox="1">
              <a:spLocks noChangeArrowheads="1"/>
            </p:cNvSpPr>
            <p:nvPr/>
          </p:nvSpPr>
          <p:spPr bwMode="auto">
            <a:xfrm>
              <a:off x="720" y="2160"/>
              <a:ext cx="1392" cy="21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i="0">
                  <a:effectLst>
                    <a:outerShdw blurRad="38100" dist="38100" dir="2700000" algn="tl">
                      <a:srgbClr val="FFFFFF"/>
                    </a:outerShdw>
                  </a:effectLst>
                </a:rPr>
                <a:t>Construction Loan</a:t>
              </a:r>
            </a:p>
          </p:txBody>
        </p:sp>
        <p:sp>
          <p:nvSpPr>
            <p:cNvPr id="348182" name="Text Box 22"/>
            <p:cNvSpPr txBox="1">
              <a:spLocks noChangeArrowheads="1"/>
            </p:cNvSpPr>
            <p:nvPr/>
          </p:nvSpPr>
          <p:spPr bwMode="auto">
            <a:xfrm>
              <a:off x="2544" y="2160"/>
              <a:ext cx="1392" cy="21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i="0">
                  <a:effectLst>
                    <a:outerShdw blurRad="38100" dist="38100" dir="2700000" algn="tl">
                      <a:srgbClr val="FFFFFF"/>
                    </a:outerShdw>
                  </a:effectLst>
                </a:rPr>
                <a:t>Bridge Loan</a:t>
              </a:r>
            </a:p>
          </p:txBody>
        </p:sp>
        <p:sp>
          <p:nvSpPr>
            <p:cNvPr id="348183" name="Text Box 23"/>
            <p:cNvSpPr txBox="1">
              <a:spLocks noChangeArrowheads="1"/>
            </p:cNvSpPr>
            <p:nvPr/>
          </p:nvSpPr>
          <p:spPr bwMode="auto">
            <a:xfrm>
              <a:off x="4128" y="2160"/>
              <a:ext cx="1392" cy="21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1600" i="0">
                  <a:effectLst>
                    <a:outerShdw blurRad="38100" dist="38100" dir="2700000" algn="tl">
                      <a:srgbClr val="FFFFFF"/>
                    </a:outerShdw>
                  </a:effectLst>
                </a:rPr>
                <a:t>Permanent Mortgage</a:t>
              </a:r>
            </a:p>
          </p:txBody>
        </p:sp>
      </p:grpSp>
      <p:sp>
        <p:nvSpPr>
          <p:cNvPr id="348184" name="Text Box 24"/>
          <p:cNvSpPr txBox="1">
            <a:spLocks noChangeArrowheads="1"/>
          </p:cNvSpPr>
          <p:nvPr/>
        </p:nvSpPr>
        <p:spPr bwMode="auto">
          <a:xfrm>
            <a:off x="304800" y="3581400"/>
            <a:ext cx="5410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effectLst>
                  <a:outerShdw blurRad="38100" dist="38100" dir="2700000" algn="tl">
                    <a:srgbClr val="FFFFFF"/>
                  </a:outerShdw>
                </a:effectLst>
              </a:rPr>
              <a:t>Source:</a:t>
            </a:r>
          </a:p>
        </p:txBody>
      </p:sp>
      <p:grpSp>
        <p:nvGrpSpPr>
          <p:cNvPr id="62474" name="Group 25"/>
          <p:cNvGrpSpPr>
            <a:grpSpLocks/>
          </p:cNvGrpSpPr>
          <p:nvPr/>
        </p:nvGrpSpPr>
        <p:grpSpPr bwMode="auto">
          <a:xfrm>
            <a:off x="1524000" y="3505200"/>
            <a:ext cx="7086600" cy="2012950"/>
            <a:chOff x="960" y="2400"/>
            <a:chExt cx="4464" cy="1268"/>
          </a:xfrm>
        </p:grpSpPr>
        <p:grpSp>
          <p:nvGrpSpPr>
            <p:cNvPr id="62478" name="Group 26"/>
            <p:cNvGrpSpPr>
              <a:grpSpLocks/>
            </p:cNvGrpSpPr>
            <p:nvPr/>
          </p:nvGrpSpPr>
          <p:grpSpPr bwMode="auto">
            <a:xfrm>
              <a:off x="960" y="2400"/>
              <a:ext cx="912" cy="715"/>
              <a:chOff x="960" y="2400"/>
              <a:chExt cx="912" cy="715"/>
            </a:xfrm>
          </p:grpSpPr>
          <p:sp>
            <p:nvSpPr>
              <p:cNvPr id="348187" name="Text Box 27"/>
              <p:cNvSpPr txBox="1">
                <a:spLocks noChangeArrowheads="1"/>
              </p:cNvSpPr>
              <p:nvPr/>
            </p:nvSpPr>
            <p:spPr bwMode="auto">
              <a:xfrm>
                <a:off x="960" y="2688"/>
                <a:ext cx="912" cy="427"/>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10000"/>
                  </a:spcBef>
                  <a:defRPr/>
                </a:pPr>
                <a:r>
                  <a:rPr lang="en-US" sz="1800" i="0">
                    <a:effectLst>
                      <a:outerShdw blurRad="38100" dist="38100" dir="2700000" algn="tl">
                        <a:srgbClr val="FFFFFF"/>
                      </a:outerShdw>
                    </a:effectLst>
                  </a:rPr>
                  <a:t>Commercial</a:t>
                </a:r>
              </a:p>
              <a:p>
                <a:pPr algn="ctr" eaLnBrk="1" hangingPunct="1">
                  <a:spcBef>
                    <a:spcPct val="10000"/>
                  </a:spcBef>
                  <a:defRPr/>
                </a:pPr>
                <a:r>
                  <a:rPr lang="en-US" sz="1800" i="0">
                    <a:effectLst>
                      <a:outerShdw blurRad="38100" dist="38100" dir="2700000" algn="tl">
                        <a:srgbClr val="FFFFFF"/>
                      </a:outerShdw>
                    </a:effectLst>
                  </a:rPr>
                  <a:t>Bank</a:t>
                </a:r>
              </a:p>
            </p:txBody>
          </p:sp>
          <p:sp>
            <p:nvSpPr>
              <p:cNvPr id="348188" name="Line 28"/>
              <p:cNvSpPr>
                <a:spLocks noChangeShapeType="1"/>
              </p:cNvSpPr>
              <p:nvPr/>
            </p:nvSpPr>
            <p:spPr bwMode="auto">
              <a:xfrm flipV="1">
                <a:off x="1392" y="2400"/>
                <a:ext cx="0" cy="288"/>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348189" name="Text Box 29"/>
            <p:cNvSpPr txBox="1">
              <a:spLocks noChangeArrowheads="1"/>
            </p:cNvSpPr>
            <p:nvPr/>
          </p:nvSpPr>
          <p:spPr bwMode="auto">
            <a:xfrm>
              <a:off x="2736" y="2688"/>
              <a:ext cx="1056" cy="427"/>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10000"/>
                </a:spcBef>
                <a:buFontTx/>
                <a:buChar char="•"/>
                <a:defRPr/>
              </a:pPr>
              <a:r>
                <a:rPr lang="en-US" sz="1800" i="0">
                  <a:effectLst>
                    <a:outerShdw blurRad="38100" dist="38100" dir="2700000" algn="tl">
                      <a:srgbClr val="FFFFFF"/>
                    </a:outerShdw>
                  </a:effectLst>
                </a:rPr>
                <a:t> Comm. Bank</a:t>
              </a:r>
            </a:p>
            <a:p>
              <a:pPr eaLnBrk="1" hangingPunct="1">
                <a:spcBef>
                  <a:spcPct val="10000"/>
                </a:spcBef>
                <a:buFontTx/>
                <a:buChar char="•"/>
                <a:defRPr/>
              </a:pPr>
              <a:r>
                <a:rPr lang="en-US" sz="1800" i="0">
                  <a:effectLst>
                    <a:outerShdw blurRad="38100" dist="38100" dir="2700000" algn="tl">
                      <a:srgbClr val="FFFFFF"/>
                    </a:outerShdw>
                  </a:effectLst>
                </a:rPr>
                <a:t> Insur Co.</a:t>
              </a:r>
            </a:p>
          </p:txBody>
        </p:sp>
        <p:sp>
          <p:nvSpPr>
            <p:cNvPr id="348190" name="Line 30"/>
            <p:cNvSpPr>
              <a:spLocks noChangeShapeType="1"/>
            </p:cNvSpPr>
            <p:nvPr/>
          </p:nvSpPr>
          <p:spPr bwMode="auto">
            <a:xfrm flipV="1">
              <a:off x="3264" y="2400"/>
              <a:ext cx="0" cy="288"/>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191" name="Text Box 31"/>
            <p:cNvSpPr txBox="1">
              <a:spLocks noChangeArrowheads="1"/>
            </p:cNvSpPr>
            <p:nvPr/>
          </p:nvSpPr>
          <p:spPr bwMode="auto">
            <a:xfrm>
              <a:off x="4224" y="2688"/>
              <a:ext cx="1200" cy="98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10000"/>
                </a:spcBef>
                <a:defRPr/>
              </a:pPr>
              <a:r>
                <a:rPr lang="en-US" sz="1800">
                  <a:effectLst>
                    <a:outerShdw blurRad="38100" dist="38100" dir="2700000" algn="tl">
                      <a:srgbClr val="FFFFFF"/>
                    </a:outerShdw>
                  </a:effectLst>
                </a:rPr>
                <a:t>Via Mortg Brkr or Mortg Banker:</a:t>
              </a:r>
            </a:p>
            <a:p>
              <a:pPr eaLnBrk="1" hangingPunct="1">
                <a:spcBef>
                  <a:spcPct val="10000"/>
                </a:spcBef>
                <a:buFontTx/>
                <a:buChar char="•"/>
                <a:defRPr/>
              </a:pPr>
              <a:r>
                <a:rPr lang="en-US" sz="1800" i="0">
                  <a:effectLst>
                    <a:outerShdw blurRad="38100" dist="38100" dir="2700000" algn="tl">
                      <a:srgbClr val="FFFFFF"/>
                    </a:outerShdw>
                  </a:effectLst>
                </a:rPr>
                <a:t> Life Insur. Co.</a:t>
              </a:r>
            </a:p>
            <a:p>
              <a:pPr eaLnBrk="1" hangingPunct="1">
                <a:spcBef>
                  <a:spcPct val="10000"/>
                </a:spcBef>
                <a:buFontTx/>
                <a:buChar char="•"/>
                <a:defRPr/>
              </a:pPr>
              <a:r>
                <a:rPr lang="en-US" sz="1800" i="0">
                  <a:effectLst>
                    <a:outerShdw blurRad="38100" dist="38100" dir="2700000" algn="tl">
                      <a:srgbClr val="FFFFFF"/>
                    </a:outerShdw>
                  </a:effectLst>
                </a:rPr>
                <a:t> Pension Fund</a:t>
              </a:r>
            </a:p>
            <a:p>
              <a:pPr eaLnBrk="1" hangingPunct="1">
                <a:spcBef>
                  <a:spcPct val="10000"/>
                </a:spcBef>
                <a:buFontTx/>
                <a:buChar char="•"/>
                <a:defRPr/>
              </a:pPr>
              <a:r>
                <a:rPr lang="en-US" sz="1800" i="0">
                  <a:effectLst>
                    <a:outerShdw blurRad="38100" dist="38100" dir="2700000" algn="tl">
                      <a:srgbClr val="FFFFFF"/>
                    </a:outerShdw>
                  </a:effectLst>
                </a:rPr>
                <a:t> Conduit </a:t>
              </a:r>
              <a:r>
                <a:rPr lang="en-US" sz="1400" b="0" i="0">
                  <a:effectLst>
                    <a:outerShdw blurRad="38100" dist="38100" dir="2700000" algn="tl">
                      <a:srgbClr val="FFFFFF"/>
                    </a:outerShdw>
                  </a:effectLst>
                  <a:sym typeface="Wingdings" panose="05000000000000000000" pitchFamily="2" charset="2"/>
                </a:rPr>
                <a:t>CMBS</a:t>
              </a:r>
              <a:endParaRPr lang="en-US" sz="1400" b="0" i="0">
                <a:effectLst>
                  <a:outerShdw blurRad="38100" dist="38100" dir="2700000" algn="tl">
                    <a:srgbClr val="FFFFFF"/>
                  </a:outerShdw>
                </a:effectLst>
              </a:endParaRPr>
            </a:p>
          </p:txBody>
        </p:sp>
        <p:sp>
          <p:nvSpPr>
            <p:cNvPr id="348192" name="Line 32"/>
            <p:cNvSpPr>
              <a:spLocks noChangeShapeType="1"/>
            </p:cNvSpPr>
            <p:nvPr/>
          </p:nvSpPr>
          <p:spPr bwMode="auto">
            <a:xfrm flipV="1">
              <a:off x="4800" y="2400"/>
              <a:ext cx="0" cy="288"/>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348193" name="Text Box 33"/>
          <p:cNvSpPr txBox="1">
            <a:spLocks noChangeArrowheads="1"/>
          </p:cNvSpPr>
          <p:nvPr/>
        </p:nvSpPr>
        <p:spPr bwMode="auto">
          <a:xfrm>
            <a:off x="990600" y="4800600"/>
            <a:ext cx="5334000" cy="10160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effectLst>
                  <a:outerShdw blurRad="38100" dist="38100" dir="2700000" algn="tl">
                    <a:srgbClr val="FFFFFF"/>
                  </a:outerShdw>
                </a:effectLst>
              </a:rPr>
              <a:t>Construction lender won’t approve construction loan until permanent lender has conditionally approved a “take-out” loan.</a:t>
            </a:r>
          </a:p>
        </p:txBody>
      </p:sp>
      <p:sp>
        <p:nvSpPr>
          <p:cNvPr id="348194" name="Line 34"/>
          <p:cNvSpPr>
            <a:spLocks noChangeShapeType="1"/>
          </p:cNvSpPr>
          <p:nvPr/>
        </p:nvSpPr>
        <p:spPr bwMode="auto">
          <a:xfrm>
            <a:off x="4114800" y="5791200"/>
            <a:ext cx="0" cy="457200"/>
          </a:xfrm>
          <a:prstGeom prst="line">
            <a:avLst/>
          </a:prstGeom>
          <a:noFill/>
          <a:ln w="952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195" name="Line 35"/>
          <p:cNvSpPr>
            <a:spLocks noChangeShapeType="1"/>
          </p:cNvSpPr>
          <p:nvPr/>
        </p:nvSpPr>
        <p:spPr bwMode="auto">
          <a:xfrm>
            <a:off x="1219200" y="6248400"/>
            <a:ext cx="5638800" cy="0"/>
          </a:xfrm>
          <a:prstGeom prst="line">
            <a:avLst/>
          </a:prstGeom>
          <a:noFill/>
          <a:ln w="9525">
            <a:solidFill>
              <a:schemeClr val="tx1"/>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5"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B8E78458-DA08-49DD-8DBE-1594E10B4EC5}" type="slidenum">
              <a:rPr lang="en-US"/>
              <a:pPr/>
              <a:t>17</a:t>
            </a:fld>
            <a:endParaRPr lang="en-US"/>
          </a:p>
        </p:txBody>
      </p:sp>
      <p:sp>
        <p:nvSpPr>
          <p:cNvPr id="350210" name="Text Box 2"/>
          <p:cNvSpPr txBox="1">
            <a:spLocks noChangeArrowheads="1"/>
          </p:cNvSpPr>
          <p:nvPr/>
        </p:nvSpPr>
        <p:spPr bwMode="auto">
          <a:xfrm>
            <a:off x="228600" y="228600"/>
            <a:ext cx="8610600" cy="61863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0" i="0" dirty="0"/>
              <a:t>The construction loan collapses a series of costs (cash outflows) incurred during the construction process into a </a:t>
            </a:r>
            <a:r>
              <a:rPr lang="en-US" sz="2400" b="0" dirty="0"/>
              <a:t>single value</a:t>
            </a:r>
            <a:r>
              <a:rPr lang="en-US" sz="2400" b="0" i="0" dirty="0"/>
              <a:t> as of a single (future) </a:t>
            </a:r>
            <a:r>
              <a:rPr lang="en-US" sz="2400" b="0" dirty="0"/>
              <a:t>point in time</a:t>
            </a:r>
            <a:r>
              <a:rPr lang="en-US" sz="2400" b="0" i="0" dirty="0"/>
              <a:t> (the projected completion date of the construction phase).</a:t>
            </a:r>
          </a:p>
          <a:p>
            <a:pPr eaLnBrk="1" hangingPunct="1">
              <a:spcBef>
                <a:spcPct val="50000"/>
              </a:spcBef>
              <a:defRPr/>
            </a:pPr>
            <a:r>
              <a:rPr lang="en-US" sz="2400" b="0" i="0" dirty="0"/>
              <a:t>Actual construction expenditures (</a:t>
            </a:r>
            <a:r>
              <a:rPr lang="en-US" sz="2400" b="0" dirty="0"/>
              <a:t>“draws”</a:t>
            </a:r>
            <a:r>
              <a:rPr lang="en-US" sz="2400" b="0" i="0" dirty="0"/>
              <a:t> on the construction loan) are added to the accumulating </a:t>
            </a:r>
            <a:r>
              <a:rPr lang="en-US" sz="2400" b="0" dirty="0"/>
              <a:t>balance</a:t>
            </a:r>
            <a:r>
              <a:rPr lang="en-US" sz="2400" b="0" i="0" dirty="0"/>
              <a:t> due on the loan, and interest is charged and compounded (adding to the balance) on all funds drawn out from the loan commitment, from the time each draw is made.</a:t>
            </a:r>
          </a:p>
          <a:p>
            <a:pPr eaLnBrk="1" hangingPunct="1">
              <a:spcBef>
                <a:spcPct val="50000"/>
              </a:spcBef>
              <a:defRPr/>
            </a:pPr>
            <a:r>
              <a:rPr lang="en-US" sz="2400" b="0" i="0" dirty="0"/>
              <a:t>Thus, interest </a:t>
            </a:r>
            <a:r>
              <a:rPr lang="en-US" sz="2400" b="0" dirty="0"/>
              <a:t>compounds forward</a:t>
            </a:r>
            <a:r>
              <a:rPr lang="en-US" sz="2400" b="0" i="0" dirty="0"/>
              <a:t>, and the borrower owes no payments until the loan is due at the end of construction, when all principle and interest is due.</a:t>
            </a:r>
          </a:p>
          <a:p>
            <a:pPr eaLnBrk="1" hangingPunct="1">
              <a:spcBef>
                <a:spcPct val="50000"/>
              </a:spcBef>
              <a:defRPr/>
            </a:pPr>
            <a:r>
              <a:rPr lang="en-US" sz="2400" b="0" i="0" dirty="0">
                <a:solidFill>
                  <a:srgbClr val="0000FF"/>
                </a:solidFill>
              </a:rPr>
              <a:t>Bottom line: Borrower (developer) faces no cash outflows for construction until the end of the process, when the entire cost is paid (including the “cost of capital”).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13"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6C10A6E2-1F8B-46AE-8979-835A06988A12}" type="slidenum">
              <a:rPr lang="en-US"/>
              <a:pPr/>
              <a:t>18</a:t>
            </a:fld>
            <a:endParaRPr lang="en-US"/>
          </a:p>
        </p:txBody>
      </p:sp>
      <p:sp>
        <p:nvSpPr>
          <p:cNvPr id="352258" name="Text Box 2"/>
          <p:cNvSpPr txBox="1">
            <a:spLocks noChangeArrowheads="1"/>
          </p:cNvSpPr>
          <p:nvPr/>
        </p:nvSpPr>
        <p:spPr bwMode="auto">
          <a:xfrm>
            <a:off x="304800" y="228600"/>
            <a:ext cx="8534400" cy="20128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dirty="0"/>
              <a:t>Example</a:t>
            </a:r>
            <a:r>
              <a:rPr lang="en-US" sz="2400" b="0" i="0" dirty="0"/>
              <a:t>:</a:t>
            </a:r>
          </a:p>
          <a:p>
            <a:pPr eaLnBrk="1" hangingPunct="1">
              <a:spcBef>
                <a:spcPct val="20000"/>
              </a:spcBef>
              <a:defRPr/>
            </a:pPr>
            <a:r>
              <a:rPr lang="en-US" sz="2400" b="0" i="0" dirty="0"/>
              <a:t>Commitment for $2,780,100 of “future advances” in a construction loan  to cover $2,750,000 of actual construction costs over a three month period. 8% interest (nom.ann.), compounded monthly, beginning of month draws:</a:t>
            </a:r>
          </a:p>
        </p:txBody>
      </p:sp>
      <p:pic>
        <p:nvPicPr>
          <p:cNvPr id="66565" name="Picture 3"/>
          <p:cNvPicPr>
            <a:picLocks noChangeAspect="1" noChangeArrowheads="1"/>
          </p:cNvPicPr>
          <p:nvPr/>
        </p:nvPicPr>
        <p:blipFill>
          <a:blip r:embed="rId3" cstate="print"/>
          <a:srcRect/>
          <a:stretch>
            <a:fillRect/>
          </a:stretch>
        </p:blipFill>
        <p:spPr bwMode="auto">
          <a:xfrm>
            <a:off x="304800" y="2362200"/>
            <a:ext cx="8610600" cy="2382838"/>
          </a:xfrm>
          <a:prstGeom prst="rect">
            <a:avLst/>
          </a:prstGeom>
          <a:noFill/>
          <a:ln w="9525">
            <a:noFill/>
            <a:miter lim="800000"/>
            <a:headEnd/>
            <a:tailEnd/>
          </a:ln>
          <a:effectLst/>
        </p:spPr>
      </p:pic>
      <p:grpSp>
        <p:nvGrpSpPr>
          <p:cNvPr id="352260" name="Group 4"/>
          <p:cNvGrpSpPr>
            <a:grpSpLocks/>
          </p:cNvGrpSpPr>
          <p:nvPr/>
        </p:nvGrpSpPr>
        <p:grpSpPr bwMode="auto">
          <a:xfrm>
            <a:off x="381000" y="2895600"/>
            <a:ext cx="8229600" cy="2314575"/>
            <a:chOff x="240" y="1920"/>
            <a:chExt cx="5184" cy="1458"/>
          </a:xfrm>
        </p:grpSpPr>
        <p:sp>
          <p:nvSpPr>
            <p:cNvPr id="352261" name="Text Box 5"/>
            <p:cNvSpPr txBox="1">
              <a:spLocks noChangeArrowheads="1"/>
            </p:cNvSpPr>
            <p:nvPr/>
          </p:nvSpPr>
          <p:spPr bwMode="auto">
            <a:xfrm>
              <a:off x="240" y="3120"/>
              <a:ext cx="5184" cy="258"/>
            </a:xfrm>
            <a:prstGeom prst="rect">
              <a:avLst/>
            </a:prstGeom>
            <a:noFill/>
            <a:ln w="12700">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Construction schedule must estimate the amount and timing of the draws.</a:t>
              </a:r>
            </a:p>
          </p:txBody>
        </p:sp>
        <p:sp>
          <p:nvSpPr>
            <p:cNvPr id="352262" name="Line 6"/>
            <p:cNvSpPr>
              <a:spLocks noChangeShapeType="1"/>
            </p:cNvSpPr>
            <p:nvPr/>
          </p:nvSpPr>
          <p:spPr bwMode="auto">
            <a:xfrm flipV="1">
              <a:off x="2112" y="1920"/>
              <a:ext cx="0" cy="1200"/>
            </a:xfrm>
            <a:prstGeom prst="line">
              <a:avLst/>
            </a:prstGeom>
            <a:noFill/>
            <a:ln w="12700">
              <a:solidFill>
                <a:srgbClr val="FF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52263" name="Line 7"/>
            <p:cNvSpPr>
              <a:spLocks noChangeShapeType="1"/>
            </p:cNvSpPr>
            <p:nvPr/>
          </p:nvSpPr>
          <p:spPr bwMode="auto">
            <a:xfrm flipH="1">
              <a:off x="1872" y="1920"/>
              <a:ext cx="240" cy="0"/>
            </a:xfrm>
            <a:prstGeom prst="line">
              <a:avLst/>
            </a:prstGeom>
            <a:noFill/>
            <a:ln w="1270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52264" name="Line 8"/>
            <p:cNvSpPr>
              <a:spLocks noChangeShapeType="1"/>
            </p:cNvSpPr>
            <p:nvPr/>
          </p:nvSpPr>
          <p:spPr bwMode="auto">
            <a:xfrm flipH="1">
              <a:off x="1872" y="2208"/>
              <a:ext cx="240" cy="0"/>
            </a:xfrm>
            <a:prstGeom prst="line">
              <a:avLst/>
            </a:prstGeom>
            <a:noFill/>
            <a:ln w="1270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52265" name="Line 9"/>
            <p:cNvSpPr>
              <a:spLocks noChangeShapeType="1"/>
            </p:cNvSpPr>
            <p:nvPr/>
          </p:nvSpPr>
          <p:spPr bwMode="auto">
            <a:xfrm flipH="1">
              <a:off x="1872" y="2448"/>
              <a:ext cx="240" cy="0"/>
            </a:xfrm>
            <a:prstGeom prst="line">
              <a:avLst/>
            </a:prstGeom>
            <a:noFill/>
            <a:ln w="1270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352266" name="Text Box 10"/>
          <p:cNvSpPr txBox="1">
            <a:spLocks noChangeArrowheads="1"/>
          </p:cNvSpPr>
          <p:nvPr/>
        </p:nvSpPr>
        <p:spPr bwMode="auto">
          <a:xfrm>
            <a:off x="381000" y="5257800"/>
            <a:ext cx="82296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b="0" i="0" dirty="0">
                <a:effectLst>
                  <a:outerShdw blurRad="38100" dist="38100" dir="2700000" algn="tl">
                    <a:srgbClr val="000000">
                      <a:alpha val="43137"/>
                    </a:srgbClr>
                  </a:outerShdw>
                </a:effectLst>
              </a:rPr>
              <a:t>The accumulated interest (8333+8356+18411 = $30,100 in this case) is a</a:t>
            </a:r>
            <a:r>
              <a:rPr lang="en-US" b="0" dirty="0">
                <a:solidFill>
                  <a:srgbClr val="0000FF"/>
                </a:solidFill>
                <a:effectLst>
                  <a:outerShdw blurRad="38100" dist="38100" dir="2700000" algn="tl">
                    <a:srgbClr val="000000">
                      <a:alpha val="43137"/>
                    </a:srgbClr>
                  </a:outerShdw>
                </a:effectLst>
              </a:rPr>
              <a:t> </a:t>
            </a:r>
            <a:r>
              <a:rPr lang="en-US" dirty="0">
                <a:solidFill>
                  <a:srgbClr val="0000FF"/>
                </a:solidFill>
              </a:rPr>
              <a:t>very real part of the </a:t>
            </a:r>
            <a:r>
              <a:rPr lang="en-US" dirty="0">
                <a:solidFill>
                  <a:srgbClr val="FF0000"/>
                </a:solidFill>
              </a:rPr>
              <a:t>total cost</a:t>
            </a:r>
            <a:r>
              <a:rPr lang="en-US" dirty="0">
                <a:solidFill>
                  <a:srgbClr val="0000FF"/>
                </a:solidFill>
              </a:rPr>
              <a:t> of construction</a:t>
            </a:r>
            <a:r>
              <a:rPr lang="en-US" b="0" i="0" dirty="0"/>
              <a:t>.</a:t>
            </a:r>
            <a:r>
              <a:rPr lang="en-US" i="0" dirty="0">
                <a:effectLst>
                  <a:outerShdw blurRad="38100" dist="38100" dir="2700000" algn="tl">
                    <a:srgbClr val="FFFFFF"/>
                  </a:outerShdw>
                </a:effectLst>
              </a:rPr>
              <a:t> </a:t>
            </a:r>
            <a:r>
              <a:rPr lang="en-US" b="0" i="0" dirty="0"/>
              <a:t>AKA </a:t>
            </a:r>
            <a:r>
              <a:rPr lang="en-US" b="0" dirty="0"/>
              <a:t>“Financing Cost”</a:t>
            </a:r>
            <a:r>
              <a:rPr lang="en-US" b="0" i="0" dirty="0"/>
              <a:t>.</a:t>
            </a:r>
          </a:p>
          <a:p>
            <a:pPr eaLnBrk="1" hangingPunct="1">
              <a:spcBef>
                <a:spcPct val="20000"/>
              </a:spcBef>
              <a:defRPr/>
            </a:pPr>
            <a:r>
              <a:rPr lang="en-US" b="0" i="0" dirty="0"/>
              <a:t>Typically a “commitment fee” is also required, up front (in cash).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52260"/>
                                        </p:tgtEl>
                                        <p:attrNameLst>
                                          <p:attrName>style.visibility</p:attrName>
                                        </p:attrNameLst>
                                      </p:cBhvr>
                                      <p:to>
                                        <p:strVal val="visible"/>
                                      </p:to>
                                    </p:set>
                                    <p:anim calcmode="lin" valueType="num">
                                      <p:cBhvr additive="base">
                                        <p:cTn id="7" dur="500" fill="hold"/>
                                        <p:tgtEl>
                                          <p:spTgt spid="352260"/>
                                        </p:tgtEl>
                                        <p:attrNameLst>
                                          <p:attrName>ppt_x</p:attrName>
                                        </p:attrNameLst>
                                      </p:cBhvr>
                                      <p:tavLst>
                                        <p:tav tm="0">
                                          <p:val>
                                            <p:strVal val="#ppt_x"/>
                                          </p:val>
                                        </p:tav>
                                        <p:tav tm="100000">
                                          <p:val>
                                            <p:strVal val="#ppt_x"/>
                                          </p:val>
                                        </p:tav>
                                      </p:tavLst>
                                    </p:anim>
                                    <p:anim calcmode="lin" valueType="num">
                                      <p:cBhvr additive="base">
                                        <p:cTn id="8" dur="500" fill="hold"/>
                                        <p:tgtEl>
                                          <p:spTgt spid="35226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2266"/>
                                        </p:tgtEl>
                                        <p:attrNameLst>
                                          <p:attrName>style.visibility</p:attrName>
                                        </p:attrNameLst>
                                      </p:cBhvr>
                                      <p:to>
                                        <p:strVal val="visible"/>
                                      </p:to>
                                    </p:set>
                                    <p:anim calcmode="lin" valueType="num">
                                      <p:cBhvr additive="base">
                                        <p:cTn id="13" dur="500" fill="hold"/>
                                        <p:tgtEl>
                                          <p:spTgt spid="352266"/>
                                        </p:tgtEl>
                                        <p:attrNameLst>
                                          <p:attrName>ppt_x</p:attrName>
                                        </p:attrNameLst>
                                      </p:cBhvr>
                                      <p:tavLst>
                                        <p:tav tm="0">
                                          <p:val>
                                            <p:strVal val="#ppt_x"/>
                                          </p:val>
                                        </p:tav>
                                        <p:tav tm="100000">
                                          <p:val>
                                            <p:strVal val="#ppt_x"/>
                                          </p:val>
                                        </p:tav>
                                      </p:tavLst>
                                    </p:anim>
                                    <p:anim calcmode="lin" valueType="num">
                                      <p:cBhvr additive="base">
                                        <p:cTn id="14" dur="500" fill="hold"/>
                                        <p:tgtEl>
                                          <p:spTgt spid="3522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6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a:xfrm rot="16200000">
            <a:off x="5781675" y="3495675"/>
            <a:ext cx="6248400" cy="476250"/>
          </a:xfrm>
        </p:spPr>
        <p:txBody>
          <a:bodyPr/>
          <a:lstStyle/>
          <a:p>
            <a:pPr>
              <a:defRPr/>
            </a:pPr>
            <a:r>
              <a:rPr lang="en-US" dirty="0" smtClean="0"/>
              <a:t>© 2014 OnCourse Learning. All Rights Reserved.</a:t>
            </a:r>
            <a:endParaRPr lang="en-US" dirty="0"/>
          </a:p>
        </p:txBody>
      </p:sp>
      <p:sp>
        <p:nvSpPr>
          <p:cNvPr id="68610" name="Slide Number Placeholder 3"/>
          <p:cNvSpPr>
            <a:spLocks noGrp="1"/>
          </p:cNvSpPr>
          <p:nvPr>
            <p:ph type="sldNum" sz="quarter" idx="12"/>
          </p:nvPr>
        </p:nvSpPr>
        <p:spPr>
          <a:noFill/>
        </p:spPr>
        <p:txBody>
          <a:bodyPr/>
          <a:lstStyle/>
          <a:p>
            <a:fld id="{332C4BDF-886C-49BB-BB2E-C568ACAB7C38}" type="slidenum">
              <a:rPr lang="en-US"/>
              <a:pPr/>
              <a:t>19</a:t>
            </a:fld>
            <a:endParaRPr lang="en-US"/>
          </a:p>
        </p:txBody>
      </p:sp>
      <p:sp>
        <p:nvSpPr>
          <p:cNvPr id="698370" name="Text Box 2"/>
          <p:cNvSpPr txBox="1">
            <a:spLocks noChangeArrowheads="1"/>
          </p:cNvSpPr>
          <p:nvPr/>
        </p:nvSpPr>
        <p:spPr bwMode="auto">
          <a:xfrm>
            <a:off x="228600" y="0"/>
            <a:ext cx="8686800" cy="461963"/>
          </a:xfrm>
          <a:prstGeom prst="rect">
            <a:avLst/>
          </a:prstGeom>
          <a:noFill/>
          <a:ln w="9525">
            <a:noFill/>
            <a:miter lim="800000"/>
            <a:headEnd/>
            <a:tailEnd/>
          </a:ln>
          <a:effectLst/>
        </p:spPr>
        <p:txBody>
          <a:bodyPr>
            <a:spAutoFit/>
          </a:bodyPr>
          <a:lstStyle/>
          <a:p>
            <a:pPr algn="ctr" eaLnBrk="1" hangingPunct="1">
              <a:spcBef>
                <a:spcPct val="50000"/>
              </a:spcBef>
              <a:defRPr/>
            </a:pPr>
            <a:r>
              <a:rPr lang="en-US" sz="2400" i="0" dirty="0">
                <a:solidFill>
                  <a:srgbClr val="000000"/>
                </a:solidFill>
              </a:rPr>
              <a:t>28.4 Simple Financial Feasibility Analysis in Current Practice</a:t>
            </a:r>
          </a:p>
        </p:txBody>
      </p:sp>
      <p:sp>
        <p:nvSpPr>
          <p:cNvPr id="698371" name="Text Box 3"/>
          <p:cNvSpPr txBox="1">
            <a:spLocks noChangeArrowheads="1"/>
          </p:cNvSpPr>
          <p:nvPr/>
        </p:nvSpPr>
        <p:spPr bwMode="auto">
          <a:xfrm>
            <a:off x="304800" y="457200"/>
            <a:ext cx="8610600" cy="6278563"/>
          </a:xfrm>
          <a:prstGeom prst="rect">
            <a:avLst/>
          </a:prstGeom>
          <a:noFill/>
          <a:ln w="9525">
            <a:noFill/>
            <a:miter lim="800000"/>
            <a:headEnd/>
            <a:tailEnd/>
          </a:ln>
          <a:effectLst/>
        </p:spPr>
        <p:txBody>
          <a:bodyPr>
            <a:spAutoFit/>
          </a:bodyPr>
          <a:lstStyle/>
          <a:p>
            <a:pPr eaLnBrk="1" hangingPunct="1">
              <a:spcBef>
                <a:spcPct val="50000"/>
              </a:spcBef>
              <a:defRPr/>
            </a:pPr>
            <a:r>
              <a:rPr lang="en-US" b="0" i="0" dirty="0">
                <a:solidFill>
                  <a:srgbClr val="000000"/>
                </a:solidFill>
              </a:rPr>
              <a:t>A traditional widely employed method for the analysis of the financial feasibility of small development projects. Will be referred to here as: </a:t>
            </a:r>
            <a:r>
              <a:rPr lang="en-US" b="0" dirty="0">
                <a:solidFill>
                  <a:srgbClr val="000000"/>
                </a:solidFill>
              </a:rPr>
              <a:t>“Simple Financial Feasibility Analysis” (SFFA)</a:t>
            </a:r>
            <a:r>
              <a:rPr lang="en-US" b="0" i="0" dirty="0">
                <a:solidFill>
                  <a:srgbClr val="000000"/>
                </a:solidFill>
              </a:rPr>
              <a:t>.</a:t>
            </a:r>
          </a:p>
          <a:p>
            <a:pPr eaLnBrk="1" hangingPunct="1">
              <a:spcBef>
                <a:spcPct val="50000"/>
              </a:spcBef>
              <a:defRPr/>
            </a:pPr>
            <a:r>
              <a:rPr lang="en-US" b="0" i="0" dirty="0">
                <a:solidFill>
                  <a:srgbClr val="000000"/>
                </a:solidFill>
              </a:rPr>
              <a:t>SFFA is based on the commercial mortgage market (for </a:t>
            </a:r>
            <a:r>
              <a:rPr lang="en-US" b="0" dirty="0">
                <a:solidFill>
                  <a:srgbClr val="000000"/>
                </a:solidFill>
              </a:rPr>
              <a:t>permanent</a:t>
            </a:r>
            <a:r>
              <a:rPr lang="en-US" b="0" i="0" dirty="0">
                <a:solidFill>
                  <a:srgbClr val="000000"/>
                </a:solidFill>
              </a:rPr>
              <a:t> loans).</a:t>
            </a:r>
          </a:p>
          <a:p>
            <a:pPr eaLnBrk="1" hangingPunct="1">
              <a:spcBef>
                <a:spcPct val="50000"/>
              </a:spcBef>
              <a:defRPr/>
            </a:pPr>
            <a:r>
              <a:rPr lang="en-US" b="0" i="0" dirty="0">
                <a:solidFill>
                  <a:srgbClr val="000000"/>
                </a:solidFill>
              </a:rPr>
              <a:t>It </a:t>
            </a:r>
            <a:r>
              <a:rPr lang="en-US" b="0" i="0" u="sng" dirty="0">
                <a:solidFill>
                  <a:srgbClr val="000000"/>
                </a:solidFill>
              </a:rPr>
              <a:t>assumes</a:t>
            </a:r>
            <a:r>
              <a:rPr lang="en-US" b="0" i="0" dirty="0">
                <a:solidFill>
                  <a:srgbClr val="000000"/>
                </a:solidFill>
              </a:rPr>
              <a:t> the developer will take out the largest permanent loan possible upon completion of the building (ignores financing flexibility).</a:t>
            </a:r>
          </a:p>
          <a:p>
            <a:pPr eaLnBrk="1" hangingPunct="1">
              <a:spcBef>
                <a:spcPct val="50000"/>
              </a:spcBef>
              <a:defRPr/>
            </a:pPr>
            <a:r>
              <a:rPr lang="en-US" b="0" i="0" dirty="0">
                <a:solidFill>
                  <a:srgbClr val="000000"/>
                </a:solidFill>
              </a:rPr>
              <a:t>It </a:t>
            </a:r>
            <a:r>
              <a:rPr lang="en-US" b="0" i="0" u="sng" dirty="0">
                <a:solidFill>
                  <a:srgbClr val="000000"/>
                </a:solidFill>
              </a:rPr>
              <a:t>assumes</a:t>
            </a:r>
            <a:r>
              <a:rPr lang="en-US" b="0" i="0" dirty="0">
                <a:solidFill>
                  <a:srgbClr val="000000"/>
                </a:solidFill>
              </a:rPr>
              <a:t> that the market </a:t>
            </a:r>
            <a:r>
              <a:rPr lang="en-US" b="0" dirty="0">
                <a:solidFill>
                  <a:srgbClr val="000000"/>
                </a:solidFill>
              </a:rPr>
              <a:t>value</a:t>
            </a:r>
            <a:r>
              <a:rPr lang="en-US" b="0" i="0" dirty="0">
                <a:solidFill>
                  <a:srgbClr val="000000"/>
                </a:solidFill>
              </a:rPr>
              <a:t> of the property on completion will just equal the development </a:t>
            </a:r>
            <a:r>
              <a:rPr lang="en-US" b="0" dirty="0">
                <a:solidFill>
                  <a:srgbClr val="000000"/>
                </a:solidFill>
              </a:rPr>
              <a:t>costs</a:t>
            </a:r>
            <a:r>
              <a:rPr lang="en-US" b="0" i="0" dirty="0">
                <a:solidFill>
                  <a:srgbClr val="000000"/>
                </a:solidFill>
              </a:rPr>
              <a:t> of the project (ignores NPV &amp; wealth-maximization).</a:t>
            </a:r>
          </a:p>
          <a:p>
            <a:pPr eaLnBrk="1" hangingPunct="1">
              <a:spcBef>
                <a:spcPct val="50000"/>
              </a:spcBef>
              <a:defRPr/>
            </a:pPr>
            <a:r>
              <a:rPr lang="en-US" b="0" i="0" dirty="0">
                <a:solidFill>
                  <a:srgbClr val="000000"/>
                </a:solidFill>
              </a:rPr>
              <a:t>Obviously, SFFA leaves something to be desired from a normative perspective, but:</a:t>
            </a:r>
          </a:p>
          <a:p>
            <a:pPr marL="687388" lvl="2" indent="-225425" eaLnBrk="1" hangingPunct="1">
              <a:spcBef>
                <a:spcPct val="20000"/>
              </a:spcBef>
              <a:buFontTx/>
              <a:buChar char="•"/>
              <a:defRPr/>
            </a:pPr>
            <a:r>
              <a:rPr lang="en-US" b="0" dirty="0">
                <a:solidFill>
                  <a:srgbClr val="000000"/>
                </a:solidFill>
              </a:rPr>
              <a:t> It is </a:t>
            </a:r>
            <a:r>
              <a:rPr lang="en-US" b="0" u="sng" dirty="0">
                <a:solidFill>
                  <a:srgbClr val="000000"/>
                </a:solidFill>
              </a:rPr>
              <a:t>simple</a:t>
            </a:r>
            <a:r>
              <a:rPr lang="en-US" b="0" dirty="0">
                <a:solidFill>
                  <a:srgbClr val="000000"/>
                </a:solidFill>
              </a:rPr>
              <a:t> and easy to understand.</a:t>
            </a:r>
          </a:p>
          <a:p>
            <a:pPr marL="687388" lvl="2" indent="-225425" eaLnBrk="1" hangingPunct="1">
              <a:spcBef>
                <a:spcPct val="20000"/>
              </a:spcBef>
              <a:buFontTx/>
              <a:buChar char="•"/>
              <a:defRPr/>
            </a:pPr>
            <a:r>
              <a:rPr lang="en-US" b="0" dirty="0">
                <a:solidFill>
                  <a:srgbClr val="000000"/>
                </a:solidFill>
              </a:rPr>
              <a:t> It requires no specialized knowledge of the capital markets  other than familiarity with the commercial mortgage market (does not even require familiarity with the relevant property asset market).</a:t>
            </a:r>
          </a:p>
          <a:p>
            <a:pPr eaLnBrk="1" hangingPunct="1">
              <a:spcBef>
                <a:spcPct val="20000"/>
              </a:spcBef>
              <a:defRPr/>
            </a:pPr>
            <a:r>
              <a:rPr lang="en-US" i="0" u="sng" dirty="0">
                <a:solidFill>
                  <a:srgbClr val="FF0000"/>
                </a:solidFill>
                <a:effectLst>
                  <a:outerShdw blurRad="38100" dist="38100" dir="2700000" algn="tl">
                    <a:srgbClr val="FFFFFF"/>
                  </a:outerShdw>
                </a:effectLst>
              </a:rPr>
              <a:t>NOT AN EVALUATION, ONLY A LIMITED TYPE OF “FEASIBILITY”, DOESN’T SAY WHETHER A GOOD INVESTMENT OR NOT.</a:t>
            </a:r>
          </a:p>
          <a:p>
            <a:pPr eaLnBrk="1" hangingPunct="1">
              <a:spcBef>
                <a:spcPct val="50000"/>
              </a:spcBef>
              <a:defRPr/>
            </a:pPr>
            <a:r>
              <a:rPr lang="en-US" b="0" i="0" dirty="0">
                <a:solidFill>
                  <a:srgbClr val="000000"/>
                </a:solidFill>
              </a:rPr>
              <a:t>SFFA comes in two modes:</a:t>
            </a:r>
            <a:r>
              <a:rPr lang="en-US" i="0" dirty="0">
                <a:solidFill>
                  <a:srgbClr val="000000"/>
                </a:solidFill>
                <a:effectLst>
                  <a:outerShdw blurRad="38100" dist="38100" dir="2700000" algn="tl">
                    <a:srgbClr val="FFFFFF"/>
                  </a:outerShdw>
                </a:effectLst>
              </a:rPr>
              <a:t> </a:t>
            </a:r>
            <a:r>
              <a:rPr lang="en-US" dirty="0">
                <a:solidFill>
                  <a:srgbClr val="000000"/>
                </a:solidFill>
                <a:effectLst>
                  <a:outerShdw blurRad="38100" dist="38100" dir="2700000" algn="tl">
                    <a:srgbClr val="FFFFFF"/>
                  </a:outerShdw>
                </a:effectLst>
              </a:rPr>
              <a:t>“Front Door”</a:t>
            </a:r>
            <a:r>
              <a:rPr lang="en-US" i="0" dirty="0">
                <a:solidFill>
                  <a:srgbClr val="000000"/>
                </a:solidFill>
                <a:effectLst>
                  <a:outerShdw blurRad="38100" dist="38100" dir="2700000" algn="tl">
                    <a:srgbClr val="FFFFFF"/>
                  </a:outerShdw>
                </a:effectLst>
              </a:rPr>
              <a:t>, &amp; </a:t>
            </a:r>
            <a:r>
              <a:rPr lang="en-US" dirty="0">
                <a:solidFill>
                  <a:srgbClr val="000000"/>
                </a:solidFill>
                <a:effectLst>
                  <a:outerShdw blurRad="38100" dist="38100" dir="2700000" algn="tl">
                    <a:srgbClr val="FFFFFF"/>
                  </a:outerShdw>
                </a:effectLst>
              </a:rPr>
              <a:t>“Back Door”</a:t>
            </a:r>
            <a:r>
              <a:rPr lang="en-US" i="0" dirty="0">
                <a:solidFill>
                  <a:srgbClr val="000000"/>
                </a:solidFill>
                <a:effectLst>
                  <a:outerShdw blurRad="38100" dist="38100" dir="2700000" algn="tl">
                    <a:srgbClr val="FFFFFF"/>
                  </a:outerShdw>
                </a:effectLst>
              </a:rPr>
              <a:t> . .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
        <p:nvSpPr>
          <p:cNvPr id="5" name="Slide Number Placeholder 4"/>
          <p:cNvSpPr>
            <a:spLocks noGrp="1"/>
          </p:cNvSpPr>
          <p:nvPr>
            <p:ph type="sldNum" sz="quarter" idx="12"/>
          </p:nvPr>
        </p:nvSpPr>
        <p:spPr/>
        <p:txBody>
          <a:bodyPr/>
          <a:lstStyle/>
          <a:p>
            <a:fld id="{BBDB1AED-D331-4CC1-A666-0A4E5AC95315}" type="slidenum">
              <a:rPr lang="en-US" smtClean="0"/>
              <a:pPr/>
              <a:t>2</a:t>
            </a:fld>
            <a:endParaRPr lang="en-US"/>
          </a:p>
        </p:txBody>
      </p:sp>
      <p:sp>
        <p:nvSpPr>
          <p:cNvPr id="9" name="Title 8"/>
          <p:cNvSpPr>
            <a:spLocks noGrp="1"/>
          </p:cNvSpPr>
          <p:nvPr>
            <p:ph type="title" idx="4294967295"/>
          </p:nvPr>
        </p:nvSpPr>
        <p:spPr>
          <a:xfrm>
            <a:off x="1524000" y="0"/>
            <a:ext cx="6705600" cy="1143000"/>
          </a:xfrm>
        </p:spPr>
        <p:txBody>
          <a:bodyPr>
            <a:noAutofit/>
          </a:bodyPr>
          <a:lstStyle/>
          <a:p>
            <a:pPr algn="l"/>
            <a:r>
              <a:rPr lang="en-US" sz="2000" b="1" dirty="0" smtClean="0">
                <a:solidFill>
                  <a:schemeClr val="accent6"/>
                </a:solidFill>
              </a:rPr>
              <a:t>EXHIBIT 2-2 </a:t>
            </a:r>
            <a:r>
              <a:rPr lang="en-US" sz="2000" dirty="0" smtClean="0"/>
              <a:t>The Real Estate System: Interaction of the Space Market</a:t>
            </a:r>
            <a:r>
              <a:rPr lang="en-US" sz="2000" dirty="0" smtClean="0"/>
              <a:t>, Asset </a:t>
            </a:r>
            <a:r>
              <a:rPr lang="en-US" sz="2000" dirty="0" smtClean="0"/>
              <a:t>Market, and Development </a:t>
            </a:r>
            <a:r>
              <a:rPr lang="en-US" sz="2000" dirty="0" smtClean="0"/>
              <a:t>Industry</a:t>
            </a:r>
            <a:endParaRPr lang="en-US" sz="2000" dirty="0"/>
          </a:p>
        </p:txBody>
      </p:sp>
      <p:pic>
        <p:nvPicPr>
          <p:cNvPr id="161795" name="Picture 3"/>
          <p:cNvPicPr>
            <a:picLocks noChangeAspect="1" noChangeArrowheads="1"/>
          </p:cNvPicPr>
          <p:nvPr/>
        </p:nvPicPr>
        <p:blipFill>
          <a:blip r:embed="rId2" cstate="print"/>
          <a:srcRect/>
          <a:stretch>
            <a:fillRect/>
          </a:stretch>
        </p:blipFill>
        <p:spPr bwMode="auto">
          <a:xfrm>
            <a:off x="1546225" y="990600"/>
            <a:ext cx="6051550" cy="5588000"/>
          </a:xfrm>
          <a:prstGeom prst="rect">
            <a:avLst/>
          </a:prstGeom>
          <a:noFill/>
          <a:ln w="9525">
            <a:solidFill>
              <a:srgbClr val="00B0F0"/>
            </a:solid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7"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49C1E341-5B28-4A1E-9268-428C1EBD92B1}" type="slidenum">
              <a:rPr lang="en-US"/>
              <a:pPr/>
              <a:t>20</a:t>
            </a:fld>
            <a:endParaRPr lang="en-US"/>
          </a:p>
        </p:txBody>
      </p:sp>
      <p:sp>
        <p:nvSpPr>
          <p:cNvPr id="355330" name="Text Box 2"/>
          <p:cNvSpPr txBox="1">
            <a:spLocks noChangeArrowheads="1"/>
          </p:cNvSpPr>
          <p:nvPr/>
        </p:nvSpPr>
        <p:spPr bwMode="auto">
          <a:xfrm>
            <a:off x="152400" y="152400"/>
            <a:ext cx="8686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err="1">
                <a:effectLst>
                  <a:outerShdw blurRad="38100" dist="38100" dir="2700000" algn="tl">
                    <a:srgbClr val="FFFFFF"/>
                  </a:outerShdw>
                </a:effectLst>
              </a:rPr>
              <a:t>SFFA</a:t>
            </a: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“Front Door”</a:t>
            </a:r>
            <a:r>
              <a:rPr lang="en-US" i="0" dirty="0">
                <a:effectLst>
                  <a:outerShdw blurRad="38100" dist="38100" dir="2700000" algn="tl">
                    <a:srgbClr val="FFFFFF"/>
                  </a:outerShdw>
                </a:effectLst>
              </a:rPr>
              <a:t> Procedure: </a:t>
            </a:r>
          </a:p>
          <a:p>
            <a:pPr eaLnBrk="1" hangingPunct="1">
              <a:spcBef>
                <a:spcPct val="20000"/>
              </a:spcBef>
              <a:defRPr/>
            </a:pPr>
            <a:r>
              <a:rPr lang="en-US" dirty="0">
                <a:solidFill>
                  <a:srgbClr val="0000FF"/>
                </a:solidFill>
              </a:rPr>
              <a:t>Start with costs &amp; end with rent required for feasibility</a:t>
            </a:r>
            <a:endParaRPr lang="en-US" i="0" dirty="0"/>
          </a:p>
        </p:txBody>
      </p:sp>
      <p:sp>
        <p:nvSpPr>
          <p:cNvPr id="355331" name="Text Box 3"/>
          <p:cNvSpPr txBox="1">
            <a:spLocks noChangeArrowheads="1"/>
          </p:cNvSpPr>
          <p:nvPr/>
        </p:nvSpPr>
        <p:spPr bwMode="auto">
          <a:xfrm>
            <a:off x="1066800" y="990600"/>
            <a:ext cx="7239000" cy="4942892"/>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10000"/>
              </a:spcBef>
              <a:defRPr/>
            </a:pPr>
            <a:r>
              <a:rPr lang="en-US" sz="1800" b="0" i="0" dirty="0"/>
              <a:t>Site Acquisition Costs </a:t>
            </a:r>
            <a:endParaRPr lang="en-US" sz="1800" b="0" i="0" dirty="0" smtClean="0"/>
          </a:p>
          <a:p>
            <a:pPr eaLnBrk="1" hangingPunct="1">
              <a:spcBef>
                <a:spcPct val="10000"/>
              </a:spcBef>
              <a:defRPr/>
            </a:pPr>
            <a:r>
              <a:rPr lang="en-US" sz="1800" b="0" i="0" dirty="0" smtClean="0"/>
              <a:t>+ </a:t>
            </a:r>
            <a:r>
              <a:rPr lang="en-US" sz="1800" b="0" i="0" dirty="0"/>
              <a:t>Construction Costs</a:t>
            </a:r>
          </a:p>
          <a:p>
            <a:pPr eaLnBrk="1" hangingPunct="1">
              <a:spcBef>
                <a:spcPct val="10000"/>
              </a:spcBef>
              <a:defRPr/>
            </a:pPr>
            <a:r>
              <a:rPr lang="en-US" sz="1800" b="0" i="0" dirty="0"/>
              <a:t>= Total Expected Development Cost</a:t>
            </a:r>
          </a:p>
          <a:p>
            <a:pPr eaLnBrk="1" hangingPunct="1">
              <a:spcBef>
                <a:spcPct val="10000"/>
              </a:spcBef>
              <a:defRPr/>
            </a:pPr>
            <a:r>
              <a:rPr lang="en-US" sz="1800" b="0" i="0" dirty="0" smtClean="0"/>
              <a:t>× </a:t>
            </a:r>
            <a:r>
              <a:rPr lang="en-US" sz="1800" b="0" i="0" dirty="0"/>
              <a:t>Loan to Value Ratio</a:t>
            </a:r>
          </a:p>
          <a:p>
            <a:pPr eaLnBrk="1" hangingPunct="1">
              <a:spcBef>
                <a:spcPct val="10000"/>
              </a:spcBef>
              <a:defRPr/>
            </a:pPr>
            <a:r>
              <a:rPr lang="en-US" sz="1800" b="0" i="0" dirty="0"/>
              <a:t>= Permanent Mortgage</a:t>
            </a:r>
          </a:p>
          <a:p>
            <a:pPr eaLnBrk="1" hangingPunct="1">
              <a:spcBef>
                <a:spcPct val="10000"/>
              </a:spcBef>
              <a:defRPr/>
            </a:pPr>
            <a:r>
              <a:rPr lang="en-US" sz="1800" b="0" i="0" dirty="0" smtClean="0"/>
              <a:t>× </a:t>
            </a:r>
            <a:r>
              <a:rPr lang="en-US" sz="1800" b="0" i="0" dirty="0"/>
              <a:t>Annualized Mortgage Constant</a:t>
            </a:r>
          </a:p>
          <a:p>
            <a:pPr eaLnBrk="1" hangingPunct="1">
              <a:spcBef>
                <a:spcPct val="10000"/>
              </a:spcBef>
              <a:defRPr/>
            </a:pPr>
            <a:r>
              <a:rPr lang="en-US" sz="1800" b="0" i="0" dirty="0"/>
              <a:t>= Cash Required for Debt Service</a:t>
            </a:r>
          </a:p>
          <a:p>
            <a:pPr eaLnBrk="1" hangingPunct="1">
              <a:spcBef>
                <a:spcPct val="10000"/>
              </a:spcBef>
              <a:defRPr/>
            </a:pPr>
            <a:r>
              <a:rPr lang="en-US" sz="1800" b="0" i="0" dirty="0" smtClean="0"/>
              <a:t>× </a:t>
            </a:r>
            <a:r>
              <a:rPr lang="en-US" sz="1800" b="0" i="0" dirty="0"/>
              <a:t>Lender Required Debt Service Coverage Ratio</a:t>
            </a:r>
          </a:p>
          <a:p>
            <a:pPr eaLnBrk="1" hangingPunct="1">
              <a:spcBef>
                <a:spcPct val="10000"/>
              </a:spcBef>
              <a:defRPr/>
            </a:pPr>
            <a:r>
              <a:rPr lang="en-US" sz="1800" b="0" i="0" dirty="0"/>
              <a:t>= Required Net Operating Income or </a:t>
            </a:r>
            <a:r>
              <a:rPr lang="en-US" sz="1800" b="0" i="0" dirty="0" err="1"/>
              <a:t>NOI</a:t>
            </a:r>
            <a:endParaRPr lang="en-US" sz="1800" b="0" i="0" dirty="0"/>
          </a:p>
          <a:p>
            <a:pPr eaLnBrk="1" hangingPunct="1">
              <a:spcBef>
                <a:spcPct val="10000"/>
              </a:spcBef>
              <a:defRPr/>
            </a:pPr>
            <a:r>
              <a:rPr lang="en-US" sz="1800" b="0" i="0" dirty="0"/>
              <a:t>+ Estimated Operating Expenses (Not passed through to tenants)</a:t>
            </a:r>
          </a:p>
          <a:p>
            <a:pPr eaLnBrk="1" hangingPunct="1">
              <a:spcBef>
                <a:spcPct val="10000"/>
              </a:spcBef>
              <a:defRPr/>
            </a:pPr>
            <a:r>
              <a:rPr lang="en-US" sz="1800" b="0" i="0" dirty="0"/>
              <a:t>= Required Effective Gross Income</a:t>
            </a:r>
          </a:p>
          <a:p>
            <a:pPr eaLnBrk="1" hangingPunct="1">
              <a:spcBef>
                <a:spcPct val="10000"/>
              </a:spcBef>
              <a:defRPr/>
            </a:pPr>
            <a:r>
              <a:rPr lang="en-US" sz="1800" b="0" i="0" dirty="0">
                <a:cs typeface="Times New Roman" panose="02020603050405020304" pitchFamily="18" charset="0"/>
              </a:rPr>
              <a:t>÷ </a:t>
            </a:r>
            <a:r>
              <a:rPr lang="en-US" sz="1800" b="0" i="0" dirty="0"/>
              <a:t>Expected Occupancy Rate</a:t>
            </a:r>
          </a:p>
          <a:p>
            <a:pPr eaLnBrk="1" hangingPunct="1">
              <a:spcBef>
                <a:spcPct val="10000"/>
              </a:spcBef>
              <a:defRPr/>
            </a:pPr>
            <a:r>
              <a:rPr lang="en-US" sz="1800" b="0" i="0" dirty="0"/>
              <a:t>= Required Gross Revenue</a:t>
            </a:r>
          </a:p>
          <a:p>
            <a:pPr eaLnBrk="1" hangingPunct="1">
              <a:spcBef>
                <a:spcPct val="10000"/>
              </a:spcBef>
              <a:defRPr/>
            </a:pPr>
            <a:r>
              <a:rPr lang="en-US" sz="1800" b="0" i="0" dirty="0">
                <a:cs typeface="Times New Roman" panose="02020603050405020304" pitchFamily="18" charset="0"/>
              </a:rPr>
              <a:t>÷ </a:t>
            </a:r>
            <a:r>
              <a:rPr lang="en-US" sz="1800" b="0" i="0" dirty="0"/>
              <a:t>Leasable Square Feet</a:t>
            </a:r>
          </a:p>
          <a:p>
            <a:pPr eaLnBrk="1" hangingPunct="1">
              <a:spcBef>
                <a:spcPct val="10000"/>
              </a:spcBef>
              <a:defRPr/>
            </a:pPr>
            <a:r>
              <a:rPr lang="en-US" sz="1800" b="0" i="0" dirty="0"/>
              <a:t>= Rent Required Per Square </a:t>
            </a:r>
            <a:r>
              <a:rPr lang="en-US" sz="1800" b="0" i="0" dirty="0" smtClean="0"/>
              <a:t>Foot</a:t>
            </a:r>
            <a:endParaRPr lang="en-US" sz="1800" b="0" i="0" dirty="0">
              <a:effectLst>
                <a:outerShdw blurRad="38100" dist="38100" dir="2700000" algn="tl">
                  <a:srgbClr val="FFFFFF"/>
                </a:outerShdw>
              </a:effectLst>
            </a:endParaRPr>
          </a:p>
          <a:p>
            <a:pPr eaLnBrk="1" hangingPunct="1">
              <a:defRPr/>
            </a:pPr>
            <a:r>
              <a:rPr lang="en-US" dirty="0"/>
              <a:t>Question: Is this average required rent per square foot achievable?</a:t>
            </a:r>
            <a:r>
              <a:rPr lang="en-US" sz="1800" i="0" dirty="0"/>
              <a:t> </a:t>
            </a:r>
          </a:p>
        </p:txBody>
      </p:sp>
      <p:sp>
        <p:nvSpPr>
          <p:cNvPr id="355332" name="Text Box 4"/>
          <p:cNvSpPr txBox="1">
            <a:spLocks noChangeArrowheads="1"/>
          </p:cNvSpPr>
          <p:nvPr/>
        </p:nvSpPr>
        <p:spPr bwMode="auto">
          <a:xfrm>
            <a:off x="1219200" y="6019800"/>
            <a:ext cx="6629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i="0" dirty="0"/>
              <a:t>Typical approach for </a:t>
            </a:r>
            <a:r>
              <a:rPr lang="en-US" dirty="0"/>
              <a:t>“Site looking for a </a:t>
            </a:r>
            <a:r>
              <a:rPr lang="en-US" dirty="0" smtClean="0"/>
              <a:t>Use.”</a:t>
            </a:r>
            <a:endParaRPr lang="en-US" i="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16"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B51A26BD-63BC-4413-BFE6-2FBCD5680E37}" type="slidenum">
              <a:rPr lang="en-US"/>
              <a:pPr/>
              <a:t>21</a:t>
            </a:fld>
            <a:endParaRPr lang="en-US"/>
          </a:p>
        </p:txBody>
      </p:sp>
      <p:sp>
        <p:nvSpPr>
          <p:cNvPr id="356354" name="Text Box 2"/>
          <p:cNvSpPr txBox="1">
            <a:spLocks noChangeArrowheads="1"/>
          </p:cNvSpPr>
          <p:nvPr/>
        </p:nvSpPr>
        <p:spPr bwMode="auto">
          <a:xfrm>
            <a:off x="228600" y="152400"/>
            <a:ext cx="8686800" cy="22240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i="0" dirty="0"/>
              <a:t>Example:</a:t>
            </a:r>
          </a:p>
          <a:p>
            <a:pPr marL="227013" indent="-227013" eaLnBrk="1" hangingPunct="1">
              <a:spcBef>
                <a:spcPct val="10000"/>
              </a:spcBef>
              <a:buFontTx/>
              <a:buChar char="•"/>
              <a:defRPr/>
            </a:pPr>
            <a:r>
              <a:rPr lang="en-US" sz="1600" i="0" dirty="0">
                <a:effectLst>
                  <a:outerShdw blurRad="38100" dist="38100" dir="2700000" algn="tl">
                    <a:srgbClr val="FFFFFF"/>
                  </a:outerShdw>
                </a:effectLst>
              </a:rPr>
              <a:t> </a:t>
            </a:r>
            <a:r>
              <a:rPr lang="en-US" sz="1600" b="0" i="0" dirty="0"/>
              <a:t>Class B office building rehab project: 30,000 SF (of which 27,200 </a:t>
            </a:r>
            <a:r>
              <a:rPr lang="en-US" sz="1600" b="0" i="0" dirty="0" err="1"/>
              <a:t>NRSF</a:t>
            </a:r>
            <a:r>
              <a:rPr lang="en-US" sz="1600" b="0" i="0" dirty="0"/>
              <a:t>).</a:t>
            </a:r>
          </a:p>
          <a:p>
            <a:pPr marL="227013" indent="-227013" eaLnBrk="1" hangingPunct="1">
              <a:spcBef>
                <a:spcPct val="10000"/>
              </a:spcBef>
              <a:buFontTx/>
              <a:buChar char="•"/>
              <a:defRPr/>
            </a:pPr>
            <a:r>
              <a:rPr lang="en-US" sz="1600" b="0" i="0" dirty="0"/>
              <a:t> Acquisition cost = $660,000; </a:t>
            </a:r>
          </a:p>
          <a:p>
            <a:pPr marL="227013" indent="-227013" eaLnBrk="1" hangingPunct="1">
              <a:spcBef>
                <a:spcPct val="10000"/>
              </a:spcBef>
              <a:buFontTx/>
              <a:buChar char="•"/>
              <a:defRPr/>
            </a:pPr>
            <a:r>
              <a:rPr lang="en-US" sz="1600" b="0" i="0" dirty="0"/>
              <a:t> Rehab construction budget: $400,000 hard costs + $180,000 soft costs.</a:t>
            </a:r>
          </a:p>
          <a:p>
            <a:pPr marL="227013" indent="-227013" eaLnBrk="1" hangingPunct="1">
              <a:spcBef>
                <a:spcPct val="10000"/>
              </a:spcBef>
              <a:buFontTx/>
              <a:buChar char="•"/>
              <a:defRPr/>
            </a:pPr>
            <a:r>
              <a:rPr lang="en-US" sz="1600" b="0" i="0" dirty="0"/>
              <a:t> Estimated operating costs (to landlord) = $113,000/yr.</a:t>
            </a:r>
          </a:p>
          <a:p>
            <a:pPr marL="227013" indent="-227013" eaLnBrk="1" hangingPunct="1">
              <a:spcBef>
                <a:spcPct val="10000"/>
              </a:spcBef>
              <a:buFontTx/>
              <a:buChar char="•"/>
              <a:defRPr/>
            </a:pPr>
            <a:r>
              <a:rPr lang="en-US" sz="1600" b="0" i="0" dirty="0"/>
              <a:t> Projected stabilized occupancy = 95%.</a:t>
            </a:r>
          </a:p>
          <a:p>
            <a:pPr marL="227013" indent="-227013" eaLnBrk="1" hangingPunct="1">
              <a:spcBef>
                <a:spcPct val="10000"/>
              </a:spcBef>
              <a:buFontTx/>
              <a:buChar char="•"/>
              <a:defRPr/>
            </a:pPr>
            <a:r>
              <a:rPr lang="en-US" sz="1600" b="0" i="0" dirty="0"/>
              <a:t> Permanent loan available on completion @ 11.5% (20-yr </a:t>
            </a:r>
            <a:r>
              <a:rPr lang="en-US" sz="1600" b="0" i="0" dirty="0" err="1"/>
              <a:t>amort</a:t>
            </a:r>
            <a:r>
              <a:rPr lang="en-US" sz="1600" b="0" i="0" dirty="0"/>
              <a:t>) with 120% </a:t>
            </a:r>
            <a:r>
              <a:rPr lang="en-US" sz="1600" b="0" i="0" dirty="0" err="1"/>
              <a:t>DSCR</a:t>
            </a:r>
            <a:r>
              <a:rPr lang="en-US" sz="1600" b="0" i="0" dirty="0"/>
              <a:t>.</a:t>
            </a:r>
          </a:p>
          <a:p>
            <a:pPr marL="227013" indent="-227013" eaLnBrk="1" hangingPunct="1">
              <a:spcBef>
                <a:spcPct val="10000"/>
              </a:spcBef>
              <a:buFontTx/>
              <a:buChar char="•"/>
              <a:defRPr/>
            </a:pPr>
            <a:r>
              <a:rPr lang="en-US" sz="1600" b="0" i="0" dirty="0"/>
              <a:t> Estimated feasible rents on completion = $10/SF.</a:t>
            </a:r>
          </a:p>
        </p:txBody>
      </p:sp>
      <p:sp>
        <p:nvSpPr>
          <p:cNvPr id="356355" name="Text Box 3"/>
          <p:cNvSpPr txBox="1">
            <a:spLocks noChangeArrowheads="1"/>
          </p:cNvSpPr>
          <p:nvPr/>
        </p:nvSpPr>
        <p:spPr bwMode="auto">
          <a:xfrm>
            <a:off x="2286000" y="2514600"/>
            <a:ext cx="4191000" cy="3785652"/>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tabLst>
                <a:tab pos="461963" algn="l"/>
                <a:tab pos="3948113" algn="r"/>
              </a:tabLst>
              <a:defRPr/>
            </a:pPr>
            <a:r>
              <a:rPr lang="en-US" sz="1600" b="0" i="0" dirty="0"/>
              <a:t>Site and shell costs</a:t>
            </a:r>
            <a:r>
              <a:rPr lang="en-US" sz="1600" b="0" i="0" dirty="0" smtClean="0"/>
              <a:t>:	$  </a:t>
            </a:r>
            <a:r>
              <a:rPr lang="en-US" sz="1600" b="0" i="0" dirty="0"/>
              <a:t>660,000</a:t>
            </a:r>
          </a:p>
          <a:p>
            <a:pPr eaLnBrk="1" hangingPunct="1">
              <a:tabLst>
                <a:tab pos="225425" algn="l"/>
                <a:tab pos="3948113" algn="r"/>
              </a:tabLst>
              <a:defRPr/>
            </a:pPr>
            <a:r>
              <a:rPr lang="en-US" sz="1600" b="0" i="0" dirty="0"/>
              <a:t>+ </a:t>
            </a:r>
            <a:r>
              <a:rPr lang="en-US" sz="1600" b="0" i="0" dirty="0" smtClean="0"/>
              <a:t> Rehab </a:t>
            </a:r>
            <a:r>
              <a:rPr lang="en-US" sz="1600" b="0" i="0" dirty="0"/>
              <a:t>costs</a:t>
            </a:r>
            <a:r>
              <a:rPr lang="en-US" sz="1600" b="0" i="0" dirty="0" smtClean="0"/>
              <a:t>:	580,000</a:t>
            </a:r>
            <a:endParaRPr lang="en-US" sz="1600" b="0" i="0" dirty="0"/>
          </a:p>
          <a:p>
            <a:pPr eaLnBrk="1" hangingPunct="1">
              <a:tabLst>
                <a:tab pos="225425" algn="l"/>
                <a:tab pos="3948113" algn="r"/>
              </a:tabLst>
              <a:defRPr/>
            </a:pPr>
            <a:r>
              <a:rPr lang="en-US" sz="1600" b="0" i="0" dirty="0"/>
              <a:t>= </a:t>
            </a:r>
            <a:r>
              <a:rPr lang="en-US" sz="1600" b="0" i="0" dirty="0" smtClean="0"/>
              <a:t> Total </a:t>
            </a:r>
            <a:r>
              <a:rPr lang="en-US" sz="1600" b="0" i="0" dirty="0"/>
              <a:t>costs</a:t>
            </a:r>
            <a:r>
              <a:rPr lang="en-US" sz="1600" b="0" i="0" dirty="0" smtClean="0"/>
              <a:t>:	$</a:t>
            </a:r>
            <a:r>
              <a:rPr lang="en-US" sz="1600" b="0" i="0" dirty="0"/>
              <a:t>1,240,000</a:t>
            </a:r>
          </a:p>
          <a:p>
            <a:pPr eaLnBrk="1" hangingPunct="1">
              <a:tabLst>
                <a:tab pos="225425" algn="l"/>
                <a:tab pos="3948113" algn="r"/>
              </a:tabLst>
              <a:defRPr/>
            </a:pPr>
            <a:r>
              <a:rPr lang="en-US" sz="1600" b="0" i="0" dirty="0" smtClean="0"/>
              <a:t>×  Lender </a:t>
            </a:r>
            <a:r>
              <a:rPr lang="en-US" sz="1600" b="0" i="0" dirty="0"/>
              <a:t>required </a:t>
            </a:r>
            <a:r>
              <a:rPr lang="en-US" sz="1600" b="0" i="0" dirty="0" smtClean="0"/>
              <a:t>LTV	80</a:t>
            </a:r>
            <a:r>
              <a:rPr lang="en-US" sz="1600" b="0" i="0" dirty="0"/>
              <a:t>%</a:t>
            </a:r>
          </a:p>
          <a:p>
            <a:pPr eaLnBrk="1" hangingPunct="1">
              <a:tabLst>
                <a:tab pos="225425" algn="l"/>
                <a:tab pos="3948113" algn="r"/>
              </a:tabLst>
              <a:defRPr/>
            </a:pPr>
            <a:r>
              <a:rPr lang="en-US" sz="1600" b="0" i="0" dirty="0"/>
              <a:t>= </a:t>
            </a:r>
            <a:r>
              <a:rPr lang="en-US" sz="1600" b="0" i="0" dirty="0" smtClean="0"/>
              <a:t> Permanent </a:t>
            </a:r>
            <a:r>
              <a:rPr lang="en-US" sz="1600" b="0" i="0" dirty="0"/>
              <a:t>mortgage amount</a:t>
            </a:r>
            <a:r>
              <a:rPr lang="en-US" sz="1600" b="0" i="0" dirty="0" smtClean="0"/>
              <a:t>:	$ </a:t>
            </a:r>
            <a:r>
              <a:rPr lang="en-US" sz="1600" b="0" i="0" dirty="0"/>
              <a:t>992,000</a:t>
            </a:r>
          </a:p>
          <a:p>
            <a:pPr eaLnBrk="1" hangingPunct="1">
              <a:tabLst>
                <a:tab pos="225425" algn="l"/>
                <a:tab pos="3948113" algn="r"/>
              </a:tabLst>
              <a:defRPr/>
            </a:pPr>
            <a:r>
              <a:rPr lang="en-US" sz="1600" b="0" i="0" dirty="0" smtClean="0"/>
              <a:t>× Annualized </a:t>
            </a:r>
            <a:r>
              <a:rPr lang="en-US" sz="1600" b="0" i="0" dirty="0"/>
              <a:t>mortgage constant</a:t>
            </a:r>
            <a:r>
              <a:rPr lang="en-US" sz="1600" b="0" i="0" dirty="0" smtClean="0"/>
              <a:t>:	0.127972</a:t>
            </a:r>
            <a:endParaRPr lang="en-US" sz="1600" b="0" i="0" dirty="0"/>
          </a:p>
          <a:p>
            <a:pPr eaLnBrk="1" hangingPunct="1">
              <a:tabLst>
                <a:tab pos="225425" algn="l"/>
                <a:tab pos="3948113" algn="r"/>
              </a:tabLst>
              <a:defRPr/>
            </a:pPr>
            <a:r>
              <a:rPr lang="en-US" sz="1600" b="0" i="0" dirty="0"/>
              <a:t>= </a:t>
            </a:r>
            <a:r>
              <a:rPr lang="en-US" sz="1600" b="0" i="0" dirty="0" smtClean="0"/>
              <a:t> Cash </a:t>
            </a:r>
            <a:r>
              <a:rPr lang="en-US" sz="1600" b="0" i="0" dirty="0"/>
              <a:t>required for debt svc</a:t>
            </a:r>
            <a:r>
              <a:rPr lang="en-US" sz="1600" b="0" i="0" dirty="0" smtClean="0"/>
              <a:t>:	$  </a:t>
            </a:r>
            <a:r>
              <a:rPr lang="en-US" sz="1600" b="0" i="0" dirty="0"/>
              <a:t>126,948</a:t>
            </a:r>
          </a:p>
          <a:p>
            <a:pPr eaLnBrk="1" hangingPunct="1">
              <a:tabLst>
                <a:tab pos="225425" algn="l"/>
                <a:tab pos="3948113" algn="r"/>
              </a:tabLst>
              <a:defRPr/>
            </a:pPr>
            <a:r>
              <a:rPr lang="en-US" sz="1600" b="0" i="0" dirty="0" smtClean="0"/>
              <a:t>×  Lender </a:t>
            </a:r>
            <a:r>
              <a:rPr lang="en-US" sz="1600" b="0" i="0" dirty="0"/>
              <a:t>required </a:t>
            </a:r>
            <a:r>
              <a:rPr lang="en-US" sz="1600" b="0" i="0" dirty="0" err="1"/>
              <a:t>DCR</a:t>
            </a:r>
            <a:r>
              <a:rPr lang="en-US" sz="1600" b="0" i="0" dirty="0" smtClean="0"/>
              <a:t>:	1.20</a:t>
            </a:r>
            <a:endParaRPr lang="en-US" sz="1600" b="0" i="0" dirty="0"/>
          </a:p>
          <a:p>
            <a:pPr eaLnBrk="1" hangingPunct="1">
              <a:tabLst>
                <a:tab pos="225425" algn="l"/>
                <a:tab pos="3948113" algn="r"/>
              </a:tabLst>
              <a:defRPr/>
            </a:pPr>
            <a:r>
              <a:rPr lang="en-US" sz="1600" b="0" i="0" dirty="0"/>
              <a:t>= </a:t>
            </a:r>
            <a:r>
              <a:rPr lang="en-US" sz="1600" b="0" i="0" dirty="0" smtClean="0"/>
              <a:t> Required </a:t>
            </a:r>
            <a:r>
              <a:rPr lang="en-US" sz="1600" b="0" i="0" dirty="0" err="1"/>
              <a:t>NOI</a:t>
            </a:r>
            <a:r>
              <a:rPr lang="en-US" sz="1600" b="0" i="0" dirty="0" smtClean="0"/>
              <a:t>:	$  </a:t>
            </a:r>
            <a:r>
              <a:rPr lang="en-US" sz="1600" b="0" i="0" dirty="0"/>
              <a:t>152,338</a:t>
            </a:r>
          </a:p>
          <a:p>
            <a:pPr eaLnBrk="1" hangingPunct="1">
              <a:tabLst>
                <a:tab pos="225425" algn="l"/>
                <a:tab pos="3948113" algn="r"/>
              </a:tabLst>
              <a:defRPr/>
            </a:pPr>
            <a:r>
              <a:rPr lang="en-US" sz="1600" b="0" i="0" dirty="0"/>
              <a:t>+ </a:t>
            </a:r>
            <a:r>
              <a:rPr lang="en-US" sz="1600" b="0" i="0" dirty="0" smtClean="0"/>
              <a:t> </a:t>
            </a:r>
            <a:r>
              <a:rPr lang="en-US" sz="1600" b="0" i="0" dirty="0" err="1" smtClean="0"/>
              <a:t>Estd</a:t>
            </a:r>
            <a:r>
              <a:rPr lang="en-US" sz="1600" b="0" i="0" dirty="0"/>
              <a:t>. </a:t>
            </a:r>
            <a:r>
              <a:rPr lang="en-US" sz="1600" b="0" i="0" dirty="0" err="1"/>
              <a:t>Oper</a:t>
            </a:r>
            <a:r>
              <a:rPr lang="en-US" sz="1600" b="0" i="0" dirty="0"/>
              <a:t>. Exp. (Landlord</a:t>
            </a:r>
            <a:r>
              <a:rPr lang="en-US" sz="1600" b="0" i="0" dirty="0" smtClean="0"/>
              <a:t>):	113,000</a:t>
            </a:r>
            <a:endParaRPr lang="en-US" sz="1600" b="0" i="0" dirty="0"/>
          </a:p>
          <a:p>
            <a:pPr eaLnBrk="1" hangingPunct="1">
              <a:tabLst>
                <a:tab pos="225425" algn="l"/>
                <a:tab pos="3948113" algn="r"/>
              </a:tabLst>
              <a:defRPr/>
            </a:pPr>
            <a:r>
              <a:rPr lang="en-US" sz="1600" b="0" i="0" dirty="0"/>
              <a:t>= </a:t>
            </a:r>
            <a:r>
              <a:rPr lang="en-US" sz="1600" b="0" i="0" dirty="0" smtClean="0"/>
              <a:t> Required </a:t>
            </a:r>
            <a:r>
              <a:rPr lang="en-US" sz="1600" b="0" i="0" dirty="0" err="1"/>
              <a:t>EGI</a:t>
            </a:r>
            <a:r>
              <a:rPr lang="en-US" sz="1600" b="0" i="0" dirty="0" smtClean="0"/>
              <a:t>:	$  </a:t>
            </a:r>
            <a:r>
              <a:rPr lang="en-US" sz="1600" b="0" i="0" dirty="0"/>
              <a:t>265,338</a:t>
            </a:r>
          </a:p>
          <a:p>
            <a:pPr eaLnBrk="1" hangingPunct="1">
              <a:tabLst>
                <a:tab pos="225425" algn="l"/>
                <a:tab pos="3948113" algn="r"/>
              </a:tabLst>
              <a:defRPr/>
            </a:pPr>
            <a:r>
              <a:rPr lang="en-US" sz="1600" b="0" i="0" dirty="0">
                <a:sym typeface="Symbol" panose="05050102010706020507" pitchFamily="18" charset="2"/>
              </a:rPr>
              <a:t></a:t>
            </a:r>
            <a:r>
              <a:rPr lang="en-US" sz="1600" b="0" i="0" dirty="0"/>
              <a:t> </a:t>
            </a:r>
            <a:r>
              <a:rPr lang="en-US" sz="1600" b="0" i="0" dirty="0" smtClean="0"/>
              <a:t> Projected </a:t>
            </a:r>
            <a:r>
              <a:rPr lang="en-US" sz="1600" b="0" i="0" dirty="0"/>
              <a:t>occupancy (1-vac</a:t>
            </a:r>
            <a:r>
              <a:rPr lang="en-US" sz="1600" b="0" i="0" dirty="0" smtClean="0"/>
              <a:t>):	0.95</a:t>
            </a:r>
            <a:endParaRPr lang="en-US" sz="1600" b="0" i="0" dirty="0"/>
          </a:p>
          <a:p>
            <a:pPr eaLnBrk="1" hangingPunct="1">
              <a:tabLst>
                <a:tab pos="225425" algn="l"/>
                <a:tab pos="3948113" algn="r"/>
              </a:tabLst>
              <a:defRPr/>
            </a:pPr>
            <a:r>
              <a:rPr lang="en-US" sz="1600" b="0" i="0" dirty="0"/>
              <a:t>= </a:t>
            </a:r>
            <a:r>
              <a:rPr lang="en-US" sz="1600" b="0" i="0" dirty="0" smtClean="0"/>
              <a:t> Required </a:t>
            </a:r>
            <a:r>
              <a:rPr lang="en-US" sz="1600" b="0" i="0" dirty="0" err="1"/>
              <a:t>PGI</a:t>
            </a:r>
            <a:r>
              <a:rPr lang="en-US" sz="1600" b="0" i="0" dirty="0" smtClean="0"/>
              <a:t>:	$  </a:t>
            </a:r>
            <a:r>
              <a:rPr lang="en-US" sz="1600" b="0" i="0" dirty="0"/>
              <a:t>279,303</a:t>
            </a:r>
          </a:p>
          <a:p>
            <a:pPr eaLnBrk="1" hangingPunct="1">
              <a:tabLst>
                <a:tab pos="225425" algn="l"/>
                <a:tab pos="3948113" algn="r"/>
              </a:tabLst>
              <a:defRPr/>
            </a:pPr>
            <a:r>
              <a:rPr lang="en-US" sz="1600" b="0" i="0" u="sng" dirty="0" smtClean="0">
                <a:sym typeface="Symbol" panose="05050102010706020507" pitchFamily="18" charset="2"/>
              </a:rPr>
              <a:t></a:t>
            </a:r>
            <a:r>
              <a:rPr lang="en-US" sz="1600" b="0" i="0" u="sng" dirty="0" smtClean="0"/>
              <a:t> 	Rentable </a:t>
            </a:r>
            <a:r>
              <a:rPr lang="en-US" sz="1600" b="0" i="0" u="sng" dirty="0"/>
              <a:t>area</a:t>
            </a:r>
            <a:r>
              <a:rPr lang="en-US" sz="1600" b="0" i="0" u="sng" dirty="0" smtClean="0"/>
              <a:t>:</a:t>
            </a:r>
            <a:r>
              <a:rPr lang="en-US" sz="1600" b="0" i="0" dirty="0" smtClean="0"/>
              <a:t>	</a:t>
            </a:r>
            <a:r>
              <a:rPr lang="en-US" sz="1600" b="0" i="0" u="sng" dirty="0" smtClean="0"/>
              <a:t> </a:t>
            </a:r>
            <a:r>
              <a:rPr lang="en-US" sz="1600" b="0" i="0" u="sng" dirty="0"/>
              <a:t>27200 SF</a:t>
            </a:r>
          </a:p>
          <a:p>
            <a:pPr eaLnBrk="1" hangingPunct="1">
              <a:tabLst>
                <a:tab pos="225425" algn="l"/>
                <a:tab pos="3948113" algn="r"/>
              </a:tabLst>
              <a:defRPr/>
            </a:pPr>
            <a:r>
              <a:rPr lang="en-US" sz="1600" b="0" i="0" dirty="0" smtClean="0"/>
              <a:t>=  Required </a:t>
            </a:r>
            <a:r>
              <a:rPr lang="en-US" sz="1600" b="0" i="0" dirty="0"/>
              <a:t>rent/SF</a:t>
            </a:r>
            <a:r>
              <a:rPr lang="en-US" sz="1600" b="0" i="0" dirty="0" smtClean="0"/>
              <a:t>:	$</a:t>
            </a:r>
            <a:r>
              <a:rPr lang="en-US" sz="1600" b="0" i="0" dirty="0"/>
              <a:t>10.27 /SF </a:t>
            </a:r>
          </a:p>
        </p:txBody>
      </p:sp>
      <p:grpSp>
        <p:nvGrpSpPr>
          <p:cNvPr id="356356" name="Group 4"/>
          <p:cNvGrpSpPr>
            <a:grpSpLocks/>
          </p:cNvGrpSpPr>
          <p:nvPr/>
        </p:nvGrpSpPr>
        <p:grpSpPr bwMode="auto">
          <a:xfrm>
            <a:off x="304800" y="2819400"/>
            <a:ext cx="1981200" cy="1143000"/>
            <a:chOff x="144" y="1584"/>
            <a:chExt cx="1248" cy="720"/>
          </a:xfrm>
        </p:grpSpPr>
        <p:sp>
          <p:nvSpPr>
            <p:cNvPr id="356357" name="Text Box 5"/>
            <p:cNvSpPr txBox="1">
              <a:spLocks noChangeArrowheads="1"/>
            </p:cNvSpPr>
            <p:nvPr/>
          </p:nvSpPr>
          <p:spPr bwMode="auto">
            <a:xfrm>
              <a:off x="144" y="1584"/>
              <a:ext cx="1008" cy="646"/>
            </a:xfrm>
            <a:prstGeom prst="rect">
              <a:avLst/>
            </a:prstGeom>
            <a:noFill/>
            <a:ln w="19050">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solidFill>
                    <a:srgbClr val="FF0000"/>
                  </a:solidFill>
                </a:rPr>
                <a:t>What major issue is left out here?</a:t>
              </a:r>
            </a:p>
          </p:txBody>
        </p:sp>
        <p:sp>
          <p:nvSpPr>
            <p:cNvPr id="356358" name="AutoShape 6"/>
            <p:cNvSpPr>
              <a:spLocks noChangeArrowheads="1"/>
            </p:cNvSpPr>
            <p:nvPr/>
          </p:nvSpPr>
          <p:spPr bwMode="auto">
            <a:xfrm>
              <a:off x="1152" y="1584"/>
              <a:ext cx="240" cy="720"/>
            </a:xfrm>
            <a:prstGeom prst="rightArrow">
              <a:avLst>
                <a:gd name="adj1" fmla="val 50000"/>
                <a:gd name="adj2" fmla="val 25000"/>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grpSp>
      <p:grpSp>
        <p:nvGrpSpPr>
          <p:cNvPr id="17" name="Group 16"/>
          <p:cNvGrpSpPr/>
          <p:nvPr/>
        </p:nvGrpSpPr>
        <p:grpSpPr>
          <a:xfrm>
            <a:off x="6368526" y="2743200"/>
            <a:ext cx="2394474" cy="2854325"/>
            <a:chOff x="6368526" y="2743200"/>
            <a:chExt cx="2394474" cy="2854325"/>
          </a:xfrm>
        </p:grpSpPr>
        <p:grpSp>
          <p:nvGrpSpPr>
            <p:cNvPr id="70664" name="Group 8"/>
            <p:cNvGrpSpPr>
              <a:grpSpLocks/>
            </p:cNvGrpSpPr>
            <p:nvPr/>
          </p:nvGrpSpPr>
          <p:grpSpPr bwMode="auto">
            <a:xfrm>
              <a:off x="6553200" y="2743200"/>
              <a:ext cx="2209800" cy="1330325"/>
              <a:chOff x="4224" y="1680"/>
              <a:chExt cx="1392" cy="838"/>
            </a:xfrm>
          </p:grpSpPr>
          <p:sp>
            <p:nvSpPr>
              <p:cNvPr id="356361" name="Text Box 9"/>
              <p:cNvSpPr txBox="1">
                <a:spLocks noChangeArrowheads="1"/>
              </p:cNvSpPr>
              <p:nvPr/>
            </p:nvSpPr>
            <p:spPr bwMode="auto">
              <a:xfrm>
                <a:off x="4464" y="1680"/>
                <a:ext cx="1152" cy="838"/>
              </a:xfrm>
              <a:prstGeom prst="rect">
                <a:avLst/>
              </a:prstGeom>
              <a:noFill/>
              <a:ln w="19050">
                <a:solidFill>
                  <a:srgbClr val="0000FF"/>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t>Lender will base </a:t>
                </a:r>
                <a:r>
                  <a:rPr lang="en-US" i="0" dirty="0" err="1"/>
                  <a:t>mortg</a:t>
                </a:r>
                <a:r>
                  <a:rPr lang="en-US" i="0" dirty="0"/>
                  <a:t> on </a:t>
                </a:r>
                <a:r>
                  <a:rPr lang="en-US" i="0" dirty="0" err="1"/>
                  <a:t>Mkt</a:t>
                </a:r>
                <a:r>
                  <a:rPr lang="en-US" i="0" dirty="0"/>
                  <a:t> Val, not </a:t>
                </a:r>
                <a:r>
                  <a:rPr lang="en-US" i="0" dirty="0" err="1"/>
                  <a:t>constr</a:t>
                </a:r>
                <a:r>
                  <a:rPr lang="en-US" i="0" dirty="0"/>
                  <a:t> cost.</a:t>
                </a:r>
              </a:p>
            </p:txBody>
          </p:sp>
          <p:sp>
            <p:nvSpPr>
              <p:cNvPr id="356362" name="AutoShape 10"/>
              <p:cNvSpPr>
                <a:spLocks noChangeArrowheads="1"/>
              </p:cNvSpPr>
              <p:nvPr/>
            </p:nvSpPr>
            <p:spPr bwMode="auto">
              <a:xfrm>
                <a:off x="4224" y="1728"/>
                <a:ext cx="240" cy="768"/>
              </a:xfrm>
              <a:prstGeom prst="leftArrow">
                <a:avLst>
                  <a:gd name="adj1" fmla="val 50000"/>
                  <a:gd name="adj2" fmla="val 25000"/>
                </a:avLst>
              </a:prstGeom>
              <a:noFill/>
              <a:ln w="9525">
                <a:solidFill>
                  <a:srgbClr val="0000FF"/>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grpSp>
        <p:sp>
          <p:nvSpPr>
            <p:cNvPr id="356363" name="AutoShape 11"/>
            <p:cNvSpPr>
              <a:spLocks noChangeArrowheads="1"/>
            </p:cNvSpPr>
            <p:nvPr/>
          </p:nvSpPr>
          <p:spPr bwMode="auto">
            <a:xfrm>
              <a:off x="7696200" y="4114800"/>
              <a:ext cx="228600" cy="457200"/>
            </a:xfrm>
            <a:prstGeom prst="downArrow">
              <a:avLst>
                <a:gd name="adj1" fmla="val 50000"/>
                <a:gd name="adj2" fmla="val 50000"/>
              </a:avLst>
            </a:prstGeom>
            <a:noFill/>
            <a:ln w="9525">
              <a:solidFill>
                <a:srgbClr val="0000FF"/>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356364" name="Text Box 12"/>
            <p:cNvSpPr txBox="1">
              <a:spLocks noChangeArrowheads="1"/>
            </p:cNvSpPr>
            <p:nvPr/>
          </p:nvSpPr>
          <p:spPr bwMode="auto">
            <a:xfrm>
              <a:off x="7010400" y="4572000"/>
              <a:ext cx="1752600" cy="1025525"/>
            </a:xfrm>
            <a:prstGeom prst="rect">
              <a:avLst/>
            </a:prstGeom>
            <a:noFill/>
            <a:ln w="19050">
              <a:solidFill>
                <a:srgbClr val="0000FF"/>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t>Use </a:t>
              </a:r>
              <a:r>
                <a:rPr lang="en-US" i="0" dirty="0" err="1"/>
                <a:t>mkt</a:t>
              </a:r>
              <a:r>
                <a:rPr lang="en-US" i="0" dirty="0"/>
                <a:t> cap rate info to est. bldg val.</a:t>
              </a:r>
            </a:p>
          </p:txBody>
        </p:sp>
        <p:sp>
          <p:nvSpPr>
            <p:cNvPr id="356365" name="Line 13"/>
            <p:cNvSpPr>
              <a:spLocks noChangeShapeType="1"/>
            </p:cNvSpPr>
            <p:nvPr/>
          </p:nvSpPr>
          <p:spPr bwMode="auto">
            <a:xfrm flipH="1">
              <a:off x="6368526" y="4648200"/>
              <a:ext cx="640080" cy="0"/>
            </a:xfrm>
            <a:prstGeom prst="line">
              <a:avLst/>
            </a:prstGeom>
            <a:noFill/>
            <a:ln w="19050">
              <a:solidFill>
                <a:srgbClr val="0000FF"/>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6355"/>
                                        </p:tgtEl>
                                        <p:attrNameLst>
                                          <p:attrName>style.visibility</p:attrName>
                                        </p:attrNameLst>
                                      </p:cBhvr>
                                      <p:to>
                                        <p:strVal val="visible"/>
                                      </p:to>
                                    </p:set>
                                    <p:anim calcmode="lin" valueType="num">
                                      <p:cBhvr additive="base">
                                        <p:cTn id="7" dur="500" fill="hold"/>
                                        <p:tgtEl>
                                          <p:spTgt spid="356355"/>
                                        </p:tgtEl>
                                        <p:attrNameLst>
                                          <p:attrName>ppt_x</p:attrName>
                                        </p:attrNameLst>
                                      </p:cBhvr>
                                      <p:tavLst>
                                        <p:tav tm="0">
                                          <p:val>
                                            <p:strVal val="#ppt_x"/>
                                          </p:val>
                                        </p:tav>
                                        <p:tav tm="100000">
                                          <p:val>
                                            <p:strVal val="#ppt_x"/>
                                          </p:val>
                                        </p:tav>
                                      </p:tavLst>
                                    </p:anim>
                                    <p:anim calcmode="lin" valueType="num">
                                      <p:cBhvr additive="base">
                                        <p:cTn id="8" dur="500" fill="hold"/>
                                        <p:tgtEl>
                                          <p:spTgt spid="35635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56356"/>
                                        </p:tgtEl>
                                        <p:attrNameLst>
                                          <p:attrName>style.visibility</p:attrName>
                                        </p:attrNameLst>
                                      </p:cBhvr>
                                      <p:to>
                                        <p:strVal val="visible"/>
                                      </p:to>
                                    </p:set>
                                    <p:anim calcmode="lin" valueType="num">
                                      <p:cBhvr additive="base">
                                        <p:cTn id="13" dur="500" fill="hold"/>
                                        <p:tgtEl>
                                          <p:spTgt spid="356356"/>
                                        </p:tgtEl>
                                        <p:attrNameLst>
                                          <p:attrName>ppt_x</p:attrName>
                                        </p:attrNameLst>
                                      </p:cBhvr>
                                      <p:tavLst>
                                        <p:tav tm="0">
                                          <p:val>
                                            <p:strVal val="0-#ppt_w/2"/>
                                          </p:val>
                                        </p:tav>
                                        <p:tav tm="100000">
                                          <p:val>
                                            <p:strVal val="#ppt_x"/>
                                          </p:val>
                                        </p:tav>
                                      </p:tavLst>
                                    </p:anim>
                                    <p:anim calcmode="lin" valueType="num">
                                      <p:cBhvr additive="base">
                                        <p:cTn id="14" dur="500" fill="hold"/>
                                        <p:tgtEl>
                                          <p:spTgt spid="35635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7"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94DAD2E6-40F7-4396-BC95-9830DE356A4C}" type="slidenum">
              <a:rPr lang="en-US"/>
              <a:pPr/>
              <a:t>22</a:t>
            </a:fld>
            <a:endParaRPr lang="en-US"/>
          </a:p>
        </p:txBody>
      </p:sp>
      <p:sp>
        <p:nvSpPr>
          <p:cNvPr id="358402" name="Text Box 2"/>
          <p:cNvSpPr txBox="1">
            <a:spLocks noChangeArrowheads="1"/>
          </p:cNvSpPr>
          <p:nvPr/>
        </p:nvSpPr>
        <p:spPr bwMode="auto">
          <a:xfrm>
            <a:off x="152400" y="152400"/>
            <a:ext cx="86868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err="1">
                <a:effectLst>
                  <a:outerShdw blurRad="38100" dist="38100" dir="2700000" algn="tl">
                    <a:srgbClr val="FFFFFF"/>
                  </a:outerShdw>
                </a:effectLst>
              </a:rPr>
              <a:t>SFFA</a:t>
            </a: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“Back Door”</a:t>
            </a:r>
            <a:r>
              <a:rPr lang="en-US" i="0" dirty="0">
                <a:effectLst>
                  <a:outerShdw blurRad="38100" dist="38100" dir="2700000" algn="tl">
                    <a:srgbClr val="FFFFFF"/>
                  </a:outerShdw>
                </a:effectLst>
              </a:rPr>
              <a:t> Procedure: </a:t>
            </a:r>
          </a:p>
          <a:p>
            <a:pPr eaLnBrk="1" hangingPunct="1">
              <a:spcBef>
                <a:spcPct val="20000"/>
              </a:spcBef>
              <a:defRPr/>
            </a:pPr>
            <a:r>
              <a:rPr lang="en-US" dirty="0">
                <a:solidFill>
                  <a:srgbClr val="0000FF"/>
                </a:solidFill>
              </a:rPr>
              <a:t>Start with rents &amp; building, and end with supportable development costs</a:t>
            </a:r>
            <a:endParaRPr lang="en-US" i="0" dirty="0"/>
          </a:p>
        </p:txBody>
      </p:sp>
      <p:sp>
        <p:nvSpPr>
          <p:cNvPr id="358403" name="Text Box 3"/>
          <p:cNvSpPr txBox="1">
            <a:spLocks noChangeArrowheads="1"/>
          </p:cNvSpPr>
          <p:nvPr/>
        </p:nvSpPr>
        <p:spPr bwMode="auto">
          <a:xfrm>
            <a:off x="365760" y="1253728"/>
            <a:ext cx="8412480" cy="4308872"/>
          </a:xfrm>
          <a:prstGeom prst="rect">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sz="1800" b="0" i="0" dirty="0"/>
              <a:t>Total </a:t>
            </a:r>
            <a:r>
              <a:rPr lang="en-US" sz="1800" b="0" i="0" dirty="0" err="1"/>
              <a:t>Leaseable</a:t>
            </a:r>
            <a:r>
              <a:rPr lang="en-US" sz="1800" b="0" i="0" dirty="0"/>
              <a:t> Square Feet </a:t>
            </a:r>
            <a:r>
              <a:rPr lang="en-US" sz="1800" b="0" i="0" dirty="0" smtClean="0"/>
              <a:t>(</a:t>
            </a:r>
            <a:r>
              <a:rPr lang="en-US" sz="1800" b="0" i="0" dirty="0"/>
              <a:t>based on the building efficiency ratio times the gross area)</a:t>
            </a:r>
          </a:p>
          <a:p>
            <a:pPr eaLnBrk="1" hangingPunct="1">
              <a:defRPr/>
            </a:pPr>
            <a:r>
              <a:rPr lang="en-US" sz="1800" b="0" i="0" dirty="0" smtClean="0"/>
              <a:t>× </a:t>
            </a:r>
            <a:r>
              <a:rPr lang="en-US" sz="1800" b="0" i="0" dirty="0"/>
              <a:t>Expected Average Rent Per Square Foot</a:t>
            </a:r>
          </a:p>
          <a:p>
            <a:pPr eaLnBrk="1" hangingPunct="1">
              <a:defRPr/>
            </a:pPr>
            <a:r>
              <a:rPr lang="en-US" sz="1800" b="0" i="0" dirty="0"/>
              <a:t>= Projected Potential Gross Income (</a:t>
            </a:r>
            <a:r>
              <a:rPr lang="en-US" sz="1800" b="0" i="0" dirty="0" err="1"/>
              <a:t>PGI</a:t>
            </a:r>
            <a:r>
              <a:rPr lang="en-US" sz="1800" b="0" i="0" dirty="0"/>
              <a:t>)</a:t>
            </a:r>
          </a:p>
          <a:p>
            <a:pPr eaLnBrk="1" hangingPunct="1">
              <a:defRPr/>
            </a:pPr>
            <a:r>
              <a:rPr lang="en-US" sz="1800" b="0" i="0" dirty="0" smtClean="0"/>
              <a:t>− </a:t>
            </a:r>
            <a:r>
              <a:rPr lang="en-US" sz="1800" b="0" i="0" dirty="0"/>
              <a:t>Vacancy Allowance</a:t>
            </a:r>
          </a:p>
          <a:p>
            <a:pPr eaLnBrk="1" hangingPunct="1">
              <a:defRPr/>
            </a:pPr>
            <a:r>
              <a:rPr lang="en-US" sz="1800" b="0" i="0" dirty="0"/>
              <a:t>= Expected Effective Gross Income</a:t>
            </a:r>
          </a:p>
          <a:p>
            <a:pPr eaLnBrk="1" hangingPunct="1">
              <a:defRPr/>
            </a:pPr>
            <a:r>
              <a:rPr lang="en-US" sz="1800" b="0" i="0" dirty="0" smtClean="0"/>
              <a:t>− </a:t>
            </a:r>
            <a:r>
              <a:rPr lang="en-US" sz="1800" b="0" i="0" dirty="0"/>
              <a:t>Projected Operating Expenses</a:t>
            </a:r>
          </a:p>
          <a:p>
            <a:pPr eaLnBrk="1" hangingPunct="1">
              <a:defRPr/>
            </a:pPr>
            <a:r>
              <a:rPr lang="en-US" sz="1800" b="0" i="0" dirty="0"/>
              <a:t>= Expected Net Operating Income</a:t>
            </a:r>
          </a:p>
          <a:p>
            <a:pPr eaLnBrk="1" hangingPunct="1">
              <a:defRPr/>
            </a:pPr>
            <a:r>
              <a:rPr lang="en-US" sz="1800" b="0" i="0" dirty="0">
                <a:cs typeface="Times New Roman" panose="02020603050405020304" pitchFamily="18" charset="0"/>
              </a:rPr>
              <a:t>÷ </a:t>
            </a:r>
            <a:r>
              <a:rPr lang="en-US" sz="1800" b="0" i="0" dirty="0"/>
              <a:t>Debt Service Coverage Ratio</a:t>
            </a:r>
          </a:p>
          <a:p>
            <a:pPr eaLnBrk="1" hangingPunct="1">
              <a:defRPr/>
            </a:pPr>
            <a:r>
              <a:rPr lang="en-US" sz="1800" b="0" i="0" dirty="0">
                <a:cs typeface="Times New Roman" panose="02020603050405020304" pitchFamily="18" charset="0"/>
              </a:rPr>
              <a:t>÷ </a:t>
            </a:r>
            <a:r>
              <a:rPr lang="en-US" sz="1800" b="0" i="0" dirty="0"/>
              <a:t>Annualized Mortgage Constant</a:t>
            </a:r>
          </a:p>
          <a:p>
            <a:pPr eaLnBrk="1" hangingPunct="1">
              <a:defRPr/>
            </a:pPr>
            <a:r>
              <a:rPr lang="en-US" sz="1800" b="0" i="0" dirty="0">
                <a:cs typeface="Times New Roman" panose="02020603050405020304" pitchFamily="18" charset="0"/>
              </a:rPr>
              <a:t>÷ </a:t>
            </a:r>
            <a:r>
              <a:rPr lang="en-US" sz="1800" b="0" i="0" dirty="0"/>
              <a:t>Maximum Loan to Value Ratio</a:t>
            </a:r>
          </a:p>
          <a:p>
            <a:pPr eaLnBrk="1" hangingPunct="1">
              <a:defRPr/>
            </a:pPr>
            <a:r>
              <a:rPr lang="en-US" sz="1800" b="0" i="0" dirty="0"/>
              <a:t>= Maximum Supportable Total Project Costs</a:t>
            </a:r>
          </a:p>
          <a:p>
            <a:pPr eaLnBrk="1" hangingPunct="1">
              <a:defRPr/>
            </a:pPr>
            <a:r>
              <a:rPr lang="en-US" dirty="0"/>
              <a:t>(Question: Can it be built for this including all costs?)</a:t>
            </a:r>
          </a:p>
          <a:p>
            <a:pPr eaLnBrk="1" hangingPunct="1">
              <a:defRPr/>
            </a:pPr>
            <a:r>
              <a:rPr lang="en-US" sz="1800" b="0" i="0" dirty="0" smtClean="0"/>
              <a:t>− </a:t>
            </a:r>
            <a:r>
              <a:rPr lang="en-US" sz="1800" b="0" i="0" dirty="0"/>
              <a:t>Expected Construction Costs (Other than Site)</a:t>
            </a:r>
          </a:p>
          <a:p>
            <a:pPr eaLnBrk="1" hangingPunct="1">
              <a:defRPr/>
            </a:pPr>
            <a:r>
              <a:rPr lang="en-US" sz="1800" b="0" i="0" dirty="0"/>
              <a:t>= Maximum Supportable Site Acquisition Cost</a:t>
            </a:r>
          </a:p>
          <a:p>
            <a:pPr eaLnBrk="1" hangingPunct="1">
              <a:defRPr/>
            </a:pPr>
            <a:r>
              <a:rPr lang="en-US" dirty="0" smtClean="0"/>
              <a:t>Question</a:t>
            </a:r>
            <a:r>
              <a:rPr lang="en-US" dirty="0"/>
              <a:t>: Can the site be acquired for this or less? </a:t>
            </a:r>
          </a:p>
        </p:txBody>
      </p:sp>
      <p:sp>
        <p:nvSpPr>
          <p:cNvPr id="358404" name="Text Box 4"/>
          <p:cNvSpPr txBox="1">
            <a:spLocks noChangeArrowheads="1"/>
          </p:cNvSpPr>
          <p:nvPr/>
        </p:nvSpPr>
        <p:spPr bwMode="auto">
          <a:xfrm>
            <a:off x="1219200" y="5943600"/>
            <a:ext cx="6629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i="0" dirty="0"/>
              <a:t>Typical approach for </a:t>
            </a:r>
            <a:r>
              <a:rPr lang="en-US" dirty="0"/>
              <a:t>“Use looking for a </a:t>
            </a:r>
            <a:r>
              <a:rPr lang="en-US" dirty="0" smtClean="0"/>
              <a:t>Site.”</a:t>
            </a:r>
            <a:endParaRPr lang="en-US" i="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11"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0F6FDB51-81F0-4E7D-8638-542DE66BF20C}" type="slidenum">
              <a:rPr lang="en-US"/>
              <a:pPr/>
              <a:t>23</a:t>
            </a:fld>
            <a:endParaRPr lang="en-US"/>
          </a:p>
        </p:txBody>
      </p:sp>
      <p:sp>
        <p:nvSpPr>
          <p:cNvPr id="360450" name="Text Box 2"/>
          <p:cNvSpPr txBox="1">
            <a:spLocks noChangeArrowheads="1"/>
          </p:cNvSpPr>
          <p:nvPr/>
        </p:nvSpPr>
        <p:spPr bwMode="auto">
          <a:xfrm>
            <a:off x="228600" y="152400"/>
            <a:ext cx="8686800" cy="222408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600" i="0" dirty="0"/>
              <a:t>Example:</a:t>
            </a:r>
          </a:p>
          <a:p>
            <a:pPr marL="227013" indent="-227013" eaLnBrk="1" hangingPunct="1">
              <a:spcBef>
                <a:spcPct val="10000"/>
              </a:spcBef>
              <a:buFontTx/>
              <a:buChar char="•"/>
              <a:defRPr/>
            </a:pPr>
            <a:r>
              <a:rPr lang="en-US" sz="1600" b="0" i="0" dirty="0" smtClean="0"/>
              <a:t>Office </a:t>
            </a:r>
            <a:r>
              <a:rPr lang="en-US" sz="1600" b="0" i="0" dirty="0"/>
              <a:t>building 35,000 SF (</a:t>
            </a:r>
            <a:r>
              <a:rPr lang="en-US" sz="1600" b="0" i="0" dirty="0" err="1"/>
              <a:t>GLA</a:t>
            </a:r>
            <a:r>
              <a:rPr lang="en-US" sz="1600" b="0" i="0" dirty="0"/>
              <a:t>), 29,750 SF (NRA) </a:t>
            </a:r>
            <a:r>
              <a:rPr lang="en-US" sz="1600" b="0" dirty="0"/>
              <a:t>(85% “Efficiency Ratio”)</a:t>
            </a:r>
            <a:r>
              <a:rPr lang="en-US" sz="1600" b="0" i="0" dirty="0"/>
              <a:t>.</a:t>
            </a:r>
          </a:p>
          <a:p>
            <a:pPr marL="227013" indent="-227013" eaLnBrk="1" hangingPunct="1">
              <a:spcBef>
                <a:spcPct val="10000"/>
              </a:spcBef>
              <a:buFontTx/>
              <a:buChar char="•"/>
              <a:defRPr/>
            </a:pPr>
            <a:r>
              <a:rPr lang="en-US" sz="1600" b="0" i="0" dirty="0" smtClean="0"/>
              <a:t>$</a:t>
            </a:r>
            <a:r>
              <a:rPr lang="en-US" sz="1600" b="0" i="0" dirty="0"/>
              <a:t>12/SF (/yr) realistic rent (based on market analysis, pre-existing tenant wants space).</a:t>
            </a:r>
          </a:p>
          <a:p>
            <a:pPr marL="227013" indent="-227013" eaLnBrk="1" hangingPunct="1">
              <a:spcBef>
                <a:spcPct val="10000"/>
              </a:spcBef>
              <a:buFontTx/>
              <a:buChar char="•"/>
              <a:defRPr/>
            </a:pPr>
            <a:r>
              <a:rPr lang="en-US" sz="1600" b="0" i="0" dirty="0" smtClean="0"/>
              <a:t>Assume </a:t>
            </a:r>
            <a:r>
              <a:rPr lang="en-US" sz="1600" b="0" i="0" dirty="0"/>
              <a:t>8% vacancy (typical in market, due to extra space not pre-leased).</a:t>
            </a:r>
          </a:p>
          <a:p>
            <a:pPr marL="227013" indent="-227013" eaLnBrk="1" hangingPunct="1">
              <a:spcBef>
                <a:spcPct val="10000"/>
              </a:spcBef>
              <a:buFontTx/>
              <a:buChar char="•"/>
              <a:defRPr/>
            </a:pPr>
            <a:r>
              <a:rPr lang="en-US" sz="1600" b="0" i="0" dirty="0" smtClean="0"/>
              <a:t>Preliminary </a:t>
            </a:r>
            <a:r>
              <a:rPr lang="en-US" sz="1600" b="0" i="0" dirty="0"/>
              <a:t>design construction cost budget (hard + soft) = $2,140,000.</a:t>
            </a:r>
          </a:p>
          <a:p>
            <a:pPr marL="227013" indent="-227013" eaLnBrk="1" hangingPunct="1">
              <a:spcBef>
                <a:spcPct val="10000"/>
              </a:spcBef>
              <a:buFontTx/>
              <a:buChar char="•"/>
              <a:defRPr/>
            </a:pPr>
            <a:r>
              <a:rPr lang="en-US" sz="1600" b="0" i="0" dirty="0" smtClean="0"/>
              <a:t>Projected </a:t>
            </a:r>
            <a:r>
              <a:rPr lang="en-US" sz="1600" b="0" i="0" dirty="0"/>
              <a:t>operating expenses (not passed through) = $63,000.</a:t>
            </a:r>
          </a:p>
          <a:p>
            <a:pPr marL="227013" indent="-227013" eaLnBrk="1" hangingPunct="1">
              <a:spcBef>
                <a:spcPct val="10000"/>
              </a:spcBef>
              <a:buFontTx/>
              <a:buChar char="•"/>
              <a:defRPr/>
            </a:pPr>
            <a:r>
              <a:rPr lang="en-US" sz="1600" b="0" i="0" dirty="0" smtClean="0"/>
              <a:t>Permanent </a:t>
            </a:r>
            <a:r>
              <a:rPr lang="en-US" sz="1600" b="0" i="0" dirty="0"/>
              <a:t>mortgage on completion available at 9% (20-yr </a:t>
            </a:r>
            <a:r>
              <a:rPr lang="en-US" sz="1600" b="0" i="0" dirty="0" err="1"/>
              <a:t>amort</a:t>
            </a:r>
            <a:r>
              <a:rPr lang="en-US" sz="1600" b="0" i="0" dirty="0"/>
              <a:t>), 120% </a:t>
            </a:r>
            <a:r>
              <a:rPr lang="en-US" sz="1600" b="0" i="0" dirty="0" err="1"/>
              <a:t>DCR</a:t>
            </a:r>
            <a:r>
              <a:rPr lang="en-US" sz="1600" b="0" i="0" dirty="0"/>
              <a:t>.</a:t>
            </a:r>
          </a:p>
          <a:p>
            <a:pPr marL="227013" indent="-227013" eaLnBrk="1" hangingPunct="1">
              <a:spcBef>
                <a:spcPct val="10000"/>
              </a:spcBef>
              <a:buFontTx/>
              <a:buChar char="•"/>
              <a:defRPr/>
            </a:pPr>
            <a:r>
              <a:rPr lang="en-US" sz="1600" b="0" i="0" dirty="0" smtClean="0"/>
              <a:t>Site </a:t>
            </a:r>
            <a:r>
              <a:rPr lang="en-US" sz="1600" b="0" i="0" dirty="0"/>
              <a:t>has been found for $500,000: </a:t>
            </a:r>
            <a:r>
              <a:rPr lang="en-US" sz="1600" b="0" dirty="0"/>
              <a:t>Is it feasible?</a:t>
            </a:r>
            <a:endParaRPr lang="en-US" sz="1600" b="0" i="0" dirty="0"/>
          </a:p>
        </p:txBody>
      </p:sp>
      <p:grpSp>
        <p:nvGrpSpPr>
          <p:cNvPr id="74757" name="Group 3"/>
          <p:cNvGrpSpPr>
            <a:grpSpLocks/>
          </p:cNvGrpSpPr>
          <p:nvPr/>
        </p:nvGrpSpPr>
        <p:grpSpPr bwMode="auto">
          <a:xfrm>
            <a:off x="914400" y="2514600"/>
            <a:ext cx="7924800" cy="3444875"/>
            <a:chOff x="576" y="1584"/>
            <a:chExt cx="4992" cy="2170"/>
          </a:xfrm>
        </p:grpSpPr>
        <p:grpSp>
          <p:nvGrpSpPr>
            <p:cNvPr id="74759" name="Group 4"/>
            <p:cNvGrpSpPr>
              <a:grpSpLocks/>
            </p:cNvGrpSpPr>
            <p:nvPr/>
          </p:nvGrpSpPr>
          <p:grpSpPr bwMode="auto">
            <a:xfrm>
              <a:off x="576" y="1584"/>
              <a:ext cx="3792" cy="2170"/>
              <a:chOff x="720" y="1584"/>
              <a:chExt cx="3792" cy="2170"/>
            </a:xfrm>
          </p:grpSpPr>
          <p:sp>
            <p:nvSpPr>
              <p:cNvPr id="360453" name="Text Box 5"/>
              <p:cNvSpPr txBox="1">
                <a:spLocks noChangeArrowheads="1"/>
              </p:cNvSpPr>
              <p:nvPr/>
            </p:nvSpPr>
            <p:spPr bwMode="auto">
              <a:xfrm>
                <a:off x="720" y="1584"/>
                <a:ext cx="3792" cy="1764"/>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tabLst>
                    <a:tab pos="344488" algn="l"/>
                    <a:tab pos="4346575" algn="l"/>
                    <a:tab pos="5432425" algn="r"/>
                  </a:tabLst>
                  <a:defRPr/>
                </a:pPr>
                <a:r>
                  <a:rPr lang="en-US" sz="1600" b="0" i="0" dirty="0"/>
                  <a:t>Potential Gross Revenue = 29,750 </a:t>
                </a:r>
                <a:r>
                  <a:rPr lang="en-US" sz="1600" b="0" i="0" dirty="0" smtClean="0"/>
                  <a:t>× </a:t>
                </a:r>
                <a:r>
                  <a:rPr lang="en-US" sz="1600" b="0" i="0" dirty="0"/>
                  <a:t>$12 </a:t>
                </a:r>
                <a:r>
                  <a:rPr lang="en-US" sz="1600" b="0" i="0" dirty="0" smtClean="0"/>
                  <a:t>=	$	357,000</a:t>
                </a:r>
                <a:endParaRPr lang="en-US" sz="1600" b="0" i="0" dirty="0"/>
              </a:p>
              <a:p>
                <a:pPr eaLnBrk="1" hangingPunct="1">
                  <a:tabLst>
                    <a:tab pos="344488" algn="l"/>
                    <a:tab pos="4346575" algn="l"/>
                    <a:tab pos="5432425" algn="r"/>
                  </a:tabLst>
                  <a:defRPr/>
                </a:pPr>
                <a:r>
                  <a:rPr lang="en-US" sz="1600" b="0" i="0" dirty="0" smtClean="0"/>
                  <a:t>−	Vacancy </a:t>
                </a:r>
                <a:r>
                  <a:rPr lang="en-US" sz="1600" b="0" i="0" dirty="0"/>
                  <a:t>at 8% = </a:t>
                </a:r>
                <a:r>
                  <a:rPr lang="en-US" sz="1600" b="0" i="0" dirty="0" smtClean="0"/>
                  <a:t>	$	</a:t>
                </a:r>
                <a:r>
                  <a:rPr lang="en-US" sz="1600" b="0" i="0" dirty="0" smtClean="0"/>
                  <a:t>28,560</a:t>
                </a:r>
                <a:endParaRPr lang="en-US" sz="1600" b="0" i="0" dirty="0"/>
              </a:p>
              <a:p>
                <a:pPr eaLnBrk="1" hangingPunct="1">
                  <a:tabLst>
                    <a:tab pos="344488" algn="l"/>
                    <a:tab pos="4346575" algn="l"/>
                    <a:tab pos="5432425" algn="r"/>
                  </a:tabLst>
                  <a:defRPr/>
                </a:pPr>
                <a:r>
                  <a:rPr lang="en-US" sz="1600" b="0" i="0" dirty="0" smtClean="0"/>
                  <a:t>=	Effective </a:t>
                </a:r>
                <a:r>
                  <a:rPr lang="en-US" sz="1600" b="0" i="0" dirty="0"/>
                  <a:t>Gross Income	</a:t>
                </a:r>
                <a:r>
                  <a:rPr lang="en-US" sz="1600" b="0" i="0" dirty="0" smtClean="0"/>
                  <a:t>$ 	328,440</a:t>
                </a:r>
                <a:endParaRPr lang="en-US" sz="1600" b="0" i="0" dirty="0"/>
              </a:p>
              <a:p>
                <a:pPr eaLnBrk="1" hangingPunct="1">
                  <a:tabLst>
                    <a:tab pos="344488" algn="l"/>
                    <a:tab pos="4346575" algn="l"/>
                    <a:tab pos="5432425" algn="r"/>
                  </a:tabLst>
                  <a:defRPr/>
                </a:pPr>
                <a:r>
                  <a:rPr lang="en-US" sz="1600" b="0" i="0" dirty="0" smtClean="0"/>
                  <a:t>−	Operating </a:t>
                </a:r>
                <a:r>
                  <a:rPr lang="en-US" sz="1600" b="0" i="0" dirty="0"/>
                  <a:t>Expenses 	</a:t>
                </a:r>
                <a:r>
                  <a:rPr lang="en-US" sz="1600" b="0" i="0" dirty="0" smtClean="0"/>
                  <a:t>$	</a:t>
                </a:r>
                <a:r>
                  <a:rPr lang="en-US" sz="1600" b="0" i="0" dirty="0" smtClean="0"/>
                  <a:t>63,000</a:t>
                </a:r>
                <a:endParaRPr lang="en-US" sz="1600" b="0" i="0" dirty="0"/>
              </a:p>
              <a:p>
                <a:pPr eaLnBrk="1" hangingPunct="1">
                  <a:tabLst>
                    <a:tab pos="344488" algn="l"/>
                    <a:tab pos="4346575" algn="l"/>
                    <a:tab pos="5432425" algn="r"/>
                  </a:tabLst>
                  <a:defRPr/>
                </a:pPr>
                <a:r>
                  <a:rPr lang="en-US" sz="1600" b="0" i="0" dirty="0" smtClean="0"/>
                  <a:t>=	Net </a:t>
                </a:r>
                <a:r>
                  <a:rPr lang="en-US" sz="1600" b="0" i="0" dirty="0"/>
                  <a:t>Operating Income	</a:t>
                </a:r>
                <a:r>
                  <a:rPr lang="en-US" sz="1600" b="0" i="0" dirty="0" smtClean="0"/>
                  <a:t>$	265,000</a:t>
                </a:r>
                <a:endParaRPr lang="en-US" sz="1600" b="0" i="0" dirty="0"/>
              </a:p>
              <a:p>
                <a:pPr eaLnBrk="1" hangingPunct="1">
                  <a:tabLst>
                    <a:tab pos="344488" algn="l"/>
                    <a:tab pos="4346575" algn="l"/>
                    <a:tab pos="5432425" algn="r"/>
                  </a:tabLst>
                  <a:defRPr/>
                </a:pPr>
                <a:r>
                  <a:rPr lang="en-US" sz="1600" b="0" i="0" dirty="0" smtClean="0">
                    <a:sym typeface="Symbol" panose="05050102010706020507" pitchFamily="18" charset="2"/>
                  </a:rPr>
                  <a:t>	</a:t>
                </a:r>
                <a:r>
                  <a:rPr lang="en-US" sz="1600" b="0" i="0" dirty="0" smtClean="0"/>
                  <a:t>1.20 </a:t>
                </a:r>
                <a:r>
                  <a:rPr lang="en-US" sz="1600" b="0" i="0" dirty="0"/>
                  <a:t>= Required Debt Svc:	</a:t>
                </a:r>
                <a:r>
                  <a:rPr lang="en-US" sz="1600" b="0" i="0" dirty="0" smtClean="0"/>
                  <a:t>$	221,200</a:t>
                </a:r>
                <a:endParaRPr lang="en-US" sz="1600" b="0" i="0" dirty="0"/>
              </a:p>
              <a:p>
                <a:pPr eaLnBrk="1" hangingPunct="1">
                  <a:tabLst>
                    <a:tab pos="344488" algn="l"/>
                    <a:tab pos="4346575" algn="l"/>
                    <a:tab pos="5432425" algn="r"/>
                  </a:tabLst>
                  <a:defRPr/>
                </a:pPr>
                <a:r>
                  <a:rPr lang="en-US" sz="1600" b="0" i="0" dirty="0" smtClean="0">
                    <a:sym typeface="Symbol" panose="05050102010706020507" pitchFamily="18" charset="2"/>
                  </a:rPr>
                  <a:t>	</a:t>
                </a:r>
                <a:r>
                  <a:rPr lang="en-US" sz="1600" b="0" i="0" dirty="0" smtClean="0"/>
                  <a:t>12 </a:t>
                </a:r>
                <a:r>
                  <a:rPr lang="en-US" sz="1600" b="0" i="0" dirty="0"/>
                  <a:t>= Monthly debt svc: 	</a:t>
                </a:r>
                <a:r>
                  <a:rPr lang="en-US" sz="1600" b="0" i="0" dirty="0" smtClean="0"/>
                  <a:t>$	18,433</a:t>
                </a:r>
                <a:endParaRPr lang="en-US" sz="1600" b="0" i="0" dirty="0"/>
              </a:p>
              <a:p>
                <a:pPr eaLnBrk="1" hangingPunct="1">
                  <a:tabLst>
                    <a:tab pos="344488" algn="l"/>
                    <a:tab pos="4346575" algn="l"/>
                    <a:tab pos="5432425" algn="r"/>
                  </a:tabLst>
                  <a:defRPr/>
                </a:pPr>
                <a:r>
                  <a:rPr lang="en-US" sz="1600" b="0" i="0" dirty="0" smtClean="0">
                    <a:sym typeface="Wingdings" panose="05000000000000000000" pitchFamily="2" charset="2"/>
                  </a:rPr>
                  <a:t>	</a:t>
                </a:r>
                <a:r>
                  <a:rPr lang="en-US" sz="1600" b="0" i="0" dirty="0" smtClean="0"/>
                  <a:t>Supportable </a:t>
                </a:r>
                <a:r>
                  <a:rPr lang="en-US" sz="1600" b="0" i="0" dirty="0"/>
                  <a:t>mortgage amount =	</a:t>
                </a:r>
                <a:r>
                  <a:rPr lang="en-US" sz="1600" b="0" i="0" dirty="0" smtClean="0"/>
                  <a:t>$	2,048,735</a:t>
                </a:r>
                <a:endParaRPr lang="en-US" sz="1600" b="0" i="0" dirty="0"/>
              </a:p>
              <a:p>
                <a:pPr eaLnBrk="1" hangingPunct="1">
                  <a:tabLst>
                    <a:tab pos="344488" algn="l"/>
                    <a:tab pos="4346575" algn="l"/>
                    <a:tab pos="5432425" algn="r"/>
                  </a:tabLst>
                  <a:defRPr/>
                </a:pPr>
                <a:r>
                  <a:rPr lang="en-US" sz="1600" b="0" i="0" dirty="0" smtClean="0">
                    <a:sym typeface="Symbol" panose="05050102010706020507" pitchFamily="18" charset="2"/>
                  </a:rPr>
                  <a:t>	</a:t>
                </a:r>
                <a:r>
                  <a:rPr lang="en-US" sz="1600" b="0" i="0" dirty="0" smtClean="0"/>
                  <a:t>0.75 </a:t>
                </a:r>
                <a:r>
                  <a:rPr lang="en-US" sz="1600" b="0" i="0" dirty="0"/>
                  <a:t>LTV = Min. Reqd. Value:	$ </a:t>
                </a:r>
                <a:r>
                  <a:rPr lang="en-US" sz="1600" b="0" i="0" dirty="0" smtClean="0"/>
                  <a:t>	2,731,647</a:t>
                </a:r>
                <a:endParaRPr lang="en-US" sz="1600" b="0" i="0" dirty="0"/>
              </a:p>
              <a:p>
                <a:pPr eaLnBrk="1" hangingPunct="1">
                  <a:tabLst>
                    <a:tab pos="344488" algn="l"/>
                    <a:tab pos="4346575" algn="l"/>
                    <a:tab pos="5432425" algn="r"/>
                  </a:tabLst>
                  <a:defRPr/>
                </a:pPr>
                <a:r>
                  <a:rPr lang="en-US" sz="1600" b="0" i="0" dirty="0" smtClean="0"/>
                  <a:t>−	Construction </a:t>
                </a:r>
                <a:r>
                  <a:rPr lang="en-US" sz="1600" b="0" i="0" dirty="0"/>
                  <a:t>Cost	</a:t>
                </a:r>
                <a:r>
                  <a:rPr lang="en-US" sz="1600" b="0" i="0" u="sng" dirty="0" smtClean="0"/>
                  <a:t>$	</a:t>
                </a:r>
                <a:r>
                  <a:rPr lang="en-US" sz="1600" b="0" i="0" u="sng" dirty="0" smtClean="0"/>
                  <a:t>2,140,000</a:t>
                </a:r>
                <a:endParaRPr lang="en-US" sz="1600" b="0" i="0" u="sng" dirty="0"/>
              </a:p>
              <a:p>
                <a:pPr eaLnBrk="1" hangingPunct="1">
                  <a:tabLst>
                    <a:tab pos="344488" algn="l"/>
                    <a:tab pos="4346575" algn="l"/>
                    <a:tab pos="5432425" algn="r"/>
                  </a:tabLst>
                  <a:defRPr/>
                </a:pPr>
                <a:r>
                  <a:rPr lang="en-US" sz="1600" b="0" i="0" dirty="0" smtClean="0">
                    <a:sym typeface="Wingdings" panose="05000000000000000000" pitchFamily="2" charset="2"/>
                  </a:rPr>
                  <a:t></a:t>
                </a:r>
                <a:r>
                  <a:rPr lang="fr-FR" sz="1600" b="0" i="0" dirty="0" smtClean="0"/>
                  <a:t> 	Supportable </a:t>
                </a:r>
                <a:r>
                  <a:rPr lang="fr-FR" sz="1600" b="0" i="0" dirty="0"/>
                  <a:t>site acquisition </a:t>
                </a:r>
                <a:r>
                  <a:rPr lang="fr-FR" sz="1600" b="0" i="0" dirty="0" err="1"/>
                  <a:t>cost</a:t>
                </a:r>
                <a:r>
                  <a:rPr lang="fr-FR" sz="1600" b="0" i="0" dirty="0"/>
                  <a:t>:	</a:t>
                </a:r>
                <a:r>
                  <a:rPr lang="fr-FR" sz="1600" b="0" i="0" dirty="0" smtClean="0"/>
                  <a:t>$	591,647</a:t>
                </a:r>
                <a:endParaRPr lang="en-US" sz="1600" b="0" i="0" dirty="0"/>
              </a:p>
            </p:txBody>
          </p:sp>
          <p:sp>
            <p:nvSpPr>
              <p:cNvPr id="360454" name="Text Box 6"/>
              <p:cNvSpPr txBox="1">
                <a:spLocks noChangeArrowheads="1"/>
              </p:cNvSpPr>
              <p:nvPr/>
            </p:nvSpPr>
            <p:spPr bwMode="auto">
              <a:xfrm>
                <a:off x="1488" y="3504"/>
                <a:ext cx="2880" cy="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t>So, the project seems feasible.</a:t>
                </a:r>
              </a:p>
            </p:txBody>
          </p:sp>
        </p:grpSp>
        <p:graphicFrame>
          <p:nvGraphicFramePr>
            <p:cNvPr id="74760" name="Object 7"/>
            <p:cNvGraphicFramePr>
              <a:graphicFrameLocks noChangeAspect="1"/>
            </p:cNvGraphicFramePr>
            <p:nvPr/>
          </p:nvGraphicFramePr>
          <p:xfrm>
            <a:off x="4272" y="2544"/>
            <a:ext cx="1296" cy="442"/>
          </p:xfrm>
          <a:graphic>
            <a:graphicData uri="http://schemas.openxmlformats.org/presentationml/2006/ole">
              <p:oleObj spid="_x0000_s74760" name="Equation" r:id="rId4" imgW="1638300" imgH="558800" progId="Equation.3">
                <p:embed/>
              </p:oleObj>
            </a:graphicData>
          </a:graphic>
        </p:graphicFrame>
      </p:grpSp>
      <p:sp>
        <p:nvSpPr>
          <p:cNvPr id="360456" name="Text Box 8"/>
          <p:cNvSpPr txBox="1">
            <a:spLocks noChangeArrowheads="1"/>
          </p:cNvSpPr>
          <p:nvPr/>
        </p:nvSpPr>
        <p:spPr bwMode="auto">
          <a:xfrm>
            <a:off x="381000" y="5943600"/>
            <a:ext cx="8534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i="0" dirty="0">
                <a:solidFill>
                  <a:srgbClr val="FF0000"/>
                </a:solidFill>
              </a:rPr>
              <a:t>But again, something seems left out… Project may be feasible, </a:t>
            </a:r>
            <a:r>
              <a:rPr lang="en-US" dirty="0">
                <a:solidFill>
                  <a:srgbClr val="FF0000"/>
                </a:solidFill>
              </a:rPr>
              <a:t>but…</a:t>
            </a:r>
            <a:endParaRPr lang="en-US" i="0"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7"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D54F6666-A314-42DB-8538-57451739F90A}" type="slidenum">
              <a:rPr lang="en-US"/>
              <a:pPr/>
              <a:t>24</a:t>
            </a:fld>
            <a:endParaRPr lang="en-US"/>
          </a:p>
        </p:txBody>
      </p:sp>
      <p:sp>
        <p:nvSpPr>
          <p:cNvPr id="362498" name="Text Box 2"/>
          <p:cNvSpPr txBox="1">
            <a:spLocks noChangeArrowheads="1"/>
          </p:cNvSpPr>
          <p:nvPr/>
        </p:nvSpPr>
        <p:spPr bwMode="auto">
          <a:xfrm>
            <a:off x="228600" y="228600"/>
            <a:ext cx="8686800" cy="31146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dirty="0">
                <a:solidFill>
                  <a:srgbClr val="FF0000"/>
                </a:solidFill>
              </a:rPr>
              <a:t>Problems with the </a:t>
            </a:r>
            <a:r>
              <a:rPr lang="en-US" sz="2400" i="0" dirty="0" err="1">
                <a:solidFill>
                  <a:srgbClr val="FF0000"/>
                </a:solidFill>
              </a:rPr>
              <a:t>SFFA</a:t>
            </a:r>
            <a:r>
              <a:rPr lang="en-US" sz="2400" i="0" dirty="0">
                <a:solidFill>
                  <a:srgbClr val="FF0000"/>
                </a:solidFill>
              </a:rPr>
              <a:t>:</a:t>
            </a:r>
          </a:p>
          <a:p>
            <a:pPr marL="227013" indent="-227013" eaLnBrk="1" hangingPunct="1">
              <a:spcBef>
                <a:spcPct val="30000"/>
              </a:spcBef>
              <a:buFontTx/>
              <a:buChar char="•"/>
              <a:defRPr/>
            </a:pPr>
            <a:r>
              <a:rPr lang="en-US" sz="2400" b="0" dirty="0" smtClean="0"/>
              <a:t>Just </a:t>
            </a:r>
            <a:r>
              <a:rPr lang="en-US" sz="2400" b="0" dirty="0"/>
              <a:t>because a project is financially </a:t>
            </a:r>
            <a:r>
              <a:rPr lang="en-US" sz="2400" b="0" u="sng" dirty="0"/>
              <a:t>feasible</a:t>
            </a:r>
            <a:r>
              <a:rPr lang="en-US" sz="2400" b="0" dirty="0"/>
              <a:t>, does not necessarily mean that it is </a:t>
            </a:r>
            <a:r>
              <a:rPr lang="en-US" sz="2400" b="0" u="sng" dirty="0"/>
              <a:t>desirable</a:t>
            </a:r>
            <a:r>
              <a:rPr lang="en-US" sz="2400" b="0" dirty="0"/>
              <a:t>.</a:t>
            </a:r>
          </a:p>
          <a:p>
            <a:pPr marL="227013" indent="-227013" eaLnBrk="1" hangingPunct="1">
              <a:spcBef>
                <a:spcPct val="30000"/>
              </a:spcBef>
              <a:buFontTx/>
              <a:buChar char="•"/>
              <a:defRPr/>
            </a:pPr>
            <a:r>
              <a:rPr lang="en-US" sz="2400" b="0" dirty="0" smtClean="0"/>
              <a:t>Just </a:t>
            </a:r>
            <a:r>
              <a:rPr lang="en-US" sz="2400" b="0" dirty="0"/>
              <a:t>because a project is </a:t>
            </a:r>
            <a:r>
              <a:rPr lang="en-US" sz="2400" b="0" u="sng" dirty="0"/>
              <a:t>not feasible</a:t>
            </a:r>
            <a:r>
              <a:rPr lang="en-US" sz="2400" b="0" dirty="0"/>
              <a:t> using debt financing, does not necessarily mean that it is </a:t>
            </a:r>
            <a:r>
              <a:rPr lang="en-US" sz="2400" b="0" u="sng" dirty="0"/>
              <a:t>undesirable</a:t>
            </a:r>
            <a:r>
              <a:rPr lang="en-US" sz="2400" b="0" dirty="0"/>
              <a:t>: </a:t>
            </a:r>
          </a:p>
          <a:p>
            <a:pPr lvl="2" indent="-227013" eaLnBrk="1" hangingPunct="1">
              <a:spcBef>
                <a:spcPct val="10000"/>
              </a:spcBef>
              <a:buFontTx/>
              <a:buChar char="•"/>
              <a:defRPr/>
            </a:pPr>
            <a:r>
              <a:rPr lang="en-US" b="0" dirty="0" smtClean="0"/>
              <a:t>A </a:t>
            </a:r>
            <a:r>
              <a:rPr lang="en-US" b="0" dirty="0"/>
              <a:t>project may appear unfeasible with debt financing, yet it might be a desirable project from a total return to investment perspective (and might obtain equity financing).</a:t>
            </a:r>
          </a:p>
        </p:txBody>
      </p:sp>
      <p:sp>
        <p:nvSpPr>
          <p:cNvPr id="362499" name="Text Box 3"/>
          <p:cNvSpPr txBox="1">
            <a:spLocks noChangeArrowheads="1"/>
          </p:cNvSpPr>
          <p:nvPr/>
        </p:nvSpPr>
        <p:spPr bwMode="auto">
          <a:xfrm>
            <a:off x="304800" y="3429000"/>
            <a:ext cx="8534400" cy="119697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rgbClr val="FFCCCC"/>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dirty="0"/>
              <a:t>Don’t confuse an </a:t>
            </a:r>
            <a:r>
              <a:rPr lang="en-US" sz="2400" i="0" dirty="0" err="1"/>
              <a:t>SFFA</a:t>
            </a:r>
            <a:r>
              <a:rPr lang="en-US" sz="2400" i="0" dirty="0"/>
              <a:t> feasibility analysis with a normatively correct assessment of the </a:t>
            </a:r>
            <a:r>
              <a:rPr lang="en-US" sz="2400" dirty="0"/>
              <a:t>desirability</a:t>
            </a:r>
            <a:r>
              <a:rPr lang="en-US" sz="2400" i="0" dirty="0"/>
              <a:t> of a development project from a financial economic investment perspective.</a:t>
            </a:r>
          </a:p>
        </p:txBody>
      </p:sp>
      <p:sp>
        <p:nvSpPr>
          <p:cNvPr id="362500" name="Text Box 4"/>
          <p:cNvSpPr txBox="1">
            <a:spLocks noChangeArrowheads="1"/>
          </p:cNvSpPr>
          <p:nvPr/>
        </p:nvSpPr>
        <p:spPr bwMode="auto">
          <a:xfrm>
            <a:off x="228600" y="4724400"/>
            <a:ext cx="8610600" cy="1546225"/>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10000"/>
              </a:spcBef>
              <a:defRPr/>
            </a:pPr>
            <a:r>
              <a:rPr lang="en-US" sz="1800" b="0" i="0" dirty="0" err="1"/>
              <a:t>SFFA</a:t>
            </a:r>
            <a:r>
              <a:rPr lang="en-US" sz="1800" b="0" i="0" dirty="0"/>
              <a:t> does not compute the </a:t>
            </a:r>
            <a:r>
              <a:rPr lang="en-US" sz="1800" b="0" dirty="0"/>
              <a:t>value of the completed property</a:t>
            </a:r>
            <a:r>
              <a:rPr lang="en-US" sz="1800" b="0" i="0" dirty="0"/>
              <a:t>. </a:t>
            </a:r>
          </a:p>
          <a:p>
            <a:pPr eaLnBrk="1" hangingPunct="1">
              <a:spcBef>
                <a:spcPct val="10000"/>
              </a:spcBef>
              <a:defRPr/>
            </a:pPr>
            <a:r>
              <a:rPr lang="en-US" sz="1800" b="0" i="0" dirty="0"/>
              <a:t>Hence, does not compute the </a:t>
            </a:r>
            <a:r>
              <a:rPr lang="en-US" sz="1800" b="0" i="0" dirty="0" err="1"/>
              <a:t>NPV</a:t>
            </a:r>
            <a:r>
              <a:rPr lang="en-US" sz="1800" b="0" i="0" dirty="0"/>
              <a:t> of the development investment decision:</a:t>
            </a:r>
          </a:p>
          <a:p>
            <a:pPr algn="ctr" eaLnBrk="1" hangingPunct="1">
              <a:spcBef>
                <a:spcPct val="10000"/>
              </a:spcBef>
              <a:defRPr/>
            </a:pPr>
            <a:r>
              <a:rPr lang="en-US" sz="1800" b="0" i="0" dirty="0" err="1"/>
              <a:t>NPV</a:t>
            </a:r>
            <a:r>
              <a:rPr lang="en-US" sz="1800" b="0" i="0" dirty="0"/>
              <a:t> = Value – </a:t>
            </a:r>
            <a:r>
              <a:rPr lang="en-US" sz="1800" b="0" i="0" dirty="0" smtClean="0"/>
              <a:t>Cost </a:t>
            </a:r>
            <a:endParaRPr lang="en-US" sz="1800" b="0" i="0" dirty="0"/>
          </a:p>
          <a:p>
            <a:pPr eaLnBrk="1" hangingPunct="1">
              <a:spcBef>
                <a:spcPct val="10000"/>
              </a:spcBef>
              <a:defRPr/>
            </a:pPr>
            <a:r>
              <a:rPr lang="en-US" sz="1800" b="0" i="0" dirty="0" err="1"/>
              <a:t>SFFA</a:t>
            </a:r>
            <a:r>
              <a:rPr lang="en-US" sz="1800" b="0" i="0" dirty="0"/>
              <a:t> merely computes whether it is possible to take out a permanent loan to finance (most of) the development costs.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8"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28F3050D-EEC6-4D2A-B8AD-DC60017AD34E}" type="slidenum">
              <a:rPr lang="en-US"/>
              <a:pPr/>
              <a:t>25</a:t>
            </a:fld>
            <a:endParaRPr lang="en-US"/>
          </a:p>
        </p:txBody>
      </p:sp>
      <p:sp>
        <p:nvSpPr>
          <p:cNvPr id="363522" name="Text Box 2"/>
          <p:cNvSpPr txBox="1">
            <a:spLocks noChangeArrowheads="1"/>
          </p:cNvSpPr>
          <p:nvPr/>
        </p:nvSpPr>
        <p:spPr bwMode="auto">
          <a:xfrm>
            <a:off x="304800" y="228600"/>
            <a:ext cx="8610600"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0" i="0" dirty="0"/>
              <a:t>The </a:t>
            </a:r>
            <a:r>
              <a:rPr lang="en-US" sz="2400" dirty="0"/>
              <a:t>correct</a:t>
            </a:r>
            <a:r>
              <a:rPr lang="en-US" sz="2400" b="0" i="0" dirty="0"/>
              <a:t> way to evaluate the financial economic </a:t>
            </a:r>
            <a:r>
              <a:rPr lang="en-US" sz="2400" b="0" dirty="0"/>
              <a:t>desirability</a:t>
            </a:r>
            <a:r>
              <a:rPr lang="en-US" sz="2400" b="0" i="0" dirty="0"/>
              <a:t> of a development project investment:</a:t>
            </a:r>
          </a:p>
        </p:txBody>
      </p:sp>
      <p:sp>
        <p:nvSpPr>
          <p:cNvPr id="77829" name="Text Box 3"/>
          <p:cNvSpPr txBox="1">
            <a:spLocks noChangeArrowheads="1"/>
          </p:cNvSpPr>
          <p:nvPr/>
        </p:nvSpPr>
        <p:spPr bwMode="auto">
          <a:xfrm>
            <a:off x="1295400" y="1371600"/>
            <a:ext cx="6858000" cy="3429000"/>
          </a:xfrm>
          <a:prstGeom prst="rect">
            <a:avLst/>
          </a:prstGeom>
          <a:solidFill>
            <a:schemeClr val="bg1"/>
          </a:solidFill>
          <a:ln w="19050">
            <a:solidFill>
              <a:srgbClr val="000000"/>
            </a:solidFill>
            <a:miter lim="800000"/>
            <a:headEnd/>
            <a:tailEnd/>
          </a:ln>
        </p:spPr>
        <p:txBody>
          <a:bodyPr/>
          <a:lstStyle/>
          <a:p>
            <a:pPr algn="ctr"/>
            <a:r>
              <a:rPr lang="en-US" sz="2400" i="0" dirty="0">
                <a:solidFill>
                  <a:srgbClr val="0000FF"/>
                </a:solidFill>
              </a:rPr>
              <a:t>“THE </a:t>
            </a:r>
            <a:r>
              <a:rPr lang="en-US" sz="2400" i="0" dirty="0" err="1">
                <a:solidFill>
                  <a:srgbClr val="0000FF"/>
                </a:solidFill>
              </a:rPr>
              <a:t>NPV</a:t>
            </a:r>
            <a:r>
              <a:rPr lang="en-US" sz="2400" i="0" dirty="0">
                <a:solidFill>
                  <a:srgbClr val="0000FF"/>
                </a:solidFill>
              </a:rPr>
              <a:t> INVESTMENT DECISION RULE”:</a:t>
            </a:r>
          </a:p>
          <a:p>
            <a:endParaRPr lang="en-US" sz="2400" i="0" dirty="0">
              <a:solidFill>
                <a:srgbClr val="FF0000"/>
              </a:solidFill>
            </a:endParaRPr>
          </a:p>
          <a:p>
            <a:r>
              <a:rPr lang="en-US" sz="2400" b="0" i="0" dirty="0"/>
              <a:t>1) </a:t>
            </a:r>
            <a:r>
              <a:rPr lang="en-US" sz="2400" i="0" dirty="0">
                <a:solidFill>
                  <a:srgbClr val="FF0000"/>
                </a:solidFill>
              </a:rPr>
              <a:t>MAXIMIZE THE </a:t>
            </a:r>
            <a:r>
              <a:rPr lang="en-US" sz="2400" i="0" dirty="0" err="1">
                <a:solidFill>
                  <a:srgbClr val="FF0000"/>
                </a:solidFill>
              </a:rPr>
              <a:t>NPV</a:t>
            </a:r>
            <a:r>
              <a:rPr lang="en-US" sz="2400" i="0" dirty="0">
                <a:solidFill>
                  <a:srgbClr val="FF0000"/>
                </a:solidFill>
              </a:rPr>
              <a:t> ACROSS ALL MUTUALLY-EXCLUSIVE ALTERNATIVES; </a:t>
            </a:r>
            <a:r>
              <a:rPr lang="en-US" sz="2400" i="0" u="sng" dirty="0">
                <a:solidFill>
                  <a:srgbClr val="FF0000"/>
                </a:solidFill>
              </a:rPr>
              <a:t>AND</a:t>
            </a:r>
            <a:endParaRPr lang="en-US" sz="2400" i="0" dirty="0">
              <a:solidFill>
                <a:srgbClr val="FF0000"/>
              </a:solidFill>
            </a:endParaRPr>
          </a:p>
          <a:p>
            <a:endParaRPr lang="en-US" sz="2400" i="0" dirty="0">
              <a:solidFill>
                <a:srgbClr val="FF0000"/>
              </a:solidFill>
            </a:endParaRPr>
          </a:p>
          <a:p>
            <a:r>
              <a:rPr lang="en-US" sz="2400" b="0" i="0" dirty="0"/>
              <a:t>2) </a:t>
            </a:r>
            <a:r>
              <a:rPr lang="en-US" sz="2400" i="0" dirty="0">
                <a:solidFill>
                  <a:srgbClr val="FF0000"/>
                </a:solidFill>
              </a:rPr>
              <a:t>NEVER CHOOSE AN ALTERNATIVE THAT HAS: </a:t>
            </a:r>
            <a:r>
              <a:rPr lang="en-US" sz="2400" i="0" dirty="0" err="1">
                <a:solidFill>
                  <a:srgbClr val="FF0000"/>
                </a:solidFill>
              </a:rPr>
              <a:t>NPV</a:t>
            </a:r>
            <a:r>
              <a:rPr lang="en-US" sz="2400" i="0" dirty="0">
                <a:solidFill>
                  <a:srgbClr val="FF0000"/>
                </a:solidFill>
              </a:rPr>
              <a:t> &lt; 0.</a:t>
            </a:r>
            <a:endParaRPr lang="en-US" sz="1200" b="0" i="0" dirty="0">
              <a:latin typeface="Courier New" pitchFamily="49" charset="0"/>
            </a:endParaRPr>
          </a:p>
          <a:p>
            <a:endParaRPr lang="en-US" sz="1200" b="0" i="0" dirty="0"/>
          </a:p>
        </p:txBody>
      </p:sp>
      <p:sp>
        <p:nvSpPr>
          <p:cNvPr id="77830" name="Text Box 4"/>
          <p:cNvSpPr txBox="1">
            <a:spLocks noChangeArrowheads="1"/>
          </p:cNvSpPr>
          <p:nvPr/>
        </p:nvSpPr>
        <p:spPr bwMode="auto">
          <a:xfrm>
            <a:off x="2743200" y="990600"/>
            <a:ext cx="3886200" cy="336550"/>
          </a:xfrm>
          <a:prstGeom prst="rect">
            <a:avLst/>
          </a:prstGeom>
          <a:noFill/>
          <a:ln w="9525">
            <a:noFill/>
            <a:miter lim="800000"/>
            <a:headEnd/>
            <a:tailEnd/>
          </a:ln>
          <a:effectLst/>
        </p:spPr>
        <p:txBody>
          <a:bodyPr>
            <a:spAutoFit/>
          </a:bodyPr>
          <a:lstStyle/>
          <a:p>
            <a:pPr algn="ctr" eaLnBrk="1" hangingPunct="1">
              <a:spcBef>
                <a:spcPct val="50000"/>
              </a:spcBef>
            </a:pPr>
            <a:r>
              <a:rPr lang="en-US" sz="1600" b="0" i="0"/>
              <a:t>(Recall Chapter 10.)</a:t>
            </a:r>
          </a:p>
        </p:txBody>
      </p:sp>
      <p:sp>
        <p:nvSpPr>
          <p:cNvPr id="363525" name="Text Box 5"/>
          <p:cNvSpPr txBox="1">
            <a:spLocks noChangeArrowheads="1"/>
          </p:cNvSpPr>
          <p:nvPr/>
        </p:nvSpPr>
        <p:spPr bwMode="auto">
          <a:xfrm>
            <a:off x="533400" y="5105400"/>
            <a:ext cx="8153400" cy="904863"/>
          </a:xfrm>
          <a:prstGeom prst="rect">
            <a:avLst/>
          </a:prstGeom>
          <a:solidFill>
            <a:srgbClr val="FFCC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dirty="0"/>
              <a:t>For development investments:</a:t>
            </a:r>
          </a:p>
          <a:p>
            <a:pPr algn="ctr" eaLnBrk="1" hangingPunct="1">
              <a:spcBef>
                <a:spcPct val="20000"/>
              </a:spcBef>
              <a:defRPr/>
            </a:pPr>
            <a:r>
              <a:rPr lang="en-US" sz="2400" i="0" dirty="0" err="1"/>
              <a:t>NPV</a:t>
            </a:r>
            <a:r>
              <a:rPr lang="en-US" sz="2400" i="0" dirty="0"/>
              <a:t> = Benefit – Cost = Value of Bldg – Cost of </a:t>
            </a:r>
            <a:r>
              <a:rPr lang="en-US" sz="2400" i="0" dirty="0" err="1"/>
              <a:t>Devlpt</a:t>
            </a:r>
            <a:r>
              <a:rPr lang="en-US" sz="2400" i="0" dirty="0"/>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A3482743-A1AD-4248-9E97-009EAF289FAC}" type="slidenum">
              <a:rPr lang="en-US" smtClean="0"/>
              <a:pPr/>
              <a:t>26</a:t>
            </a:fld>
            <a:endParaRPr lang="en-US"/>
          </a:p>
        </p:txBody>
      </p:sp>
      <p:pic>
        <p:nvPicPr>
          <p:cNvPr id="163843" name="Picture 3"/>
          <p:cNvPicPr>
            <a:picLocks noChangeAspect="1" noChangeArrowheads="1"/>
          </p:cNvPicPr>
          <p:nvPr/>
        </p:nvPicPr>
        <p:blipFill>
          <a:blip r:embed="rId2" cstate="print"/>
          <a:srcRect/>
          <a:stretch>
            <a:fillRect/>
          </a:stretch>
        </p:blipFill>
        <p:spPr bwMode="auto">
          <a:xfrm>
            <a:off x="838200" y="946150"/>
            <a:ext cx="7486650" cy="5378450"/>
          </a:xfrm>
          <a:prstGeom prst="rect">
            <a:avLst/>
          </a:prstGeom>
          <a:noFill/>
          <a:ln w="9525">
            <a:solidFill>
              <a:srgbClr val="00B0F0"/>
            </a:solidFill>
            <a:miter lim="800000"/>
            <a:headEnd/>
            <a:tailEnd/>
          </a:ln>
        </p:spPr>
      </p:pic>
      <p:sp>
        <p:nvSpPr>
          <p:cNvPr id="6" name="Rectangle 5"/>
          <p:cNvSpPr/>
          <p:nvPr/>
        </p:nvSpPr>
        <p:spPr>
          <a:xfrm>
            <a:off x="152400" y="5791200"/>
            <a:ext cx="2438400" cy="830997"/>
          </a:xfrm>
          <a:prstGeom prst="rect">
            <a:avLst/>
          </a:prstGeom>
          <a:solidFill>
            <a:schemeClr val="accent5"/>
          </a:solidFill>
          <a:ln>
            <a:solidFill>
              <a:schemeClr val="accent2">
                <a:lumMod val="20000"/>
                <a:lumOff val="80000"/>
              </a:schemeClr>
            </a:solidFill>
          </a:ln>
        </p:spPr>
        <p:txBody>
          <a:bodyPr wrap="square">
            <a:spAutoFit/>
          </a:bodyPr>
          <a:lstStyle/>
          <a:p>
            <a:r>
              <a:rPr lang="en-US" sz="1200" i="0" dirty="0" smtClean="0">
                <a:solidFill>
                  <a:schemeClr val="accent6"/>
                </a:solidFill>
                <a:latin typeface="Calibri" pitchFamily="34" charset="0"/>
              </a:rPr>
              <a:t>EXHIBIT 28-2 </a:t>
            </a:r>
            <a:r>
              <a:rPr lang="en-US" sz="1200" b="0" i="0" dirty="0" smtClean="0">
                <a:latin typeface="Calibri" pitchFamily="34" charset="0"/>
              </a:rPr>
              <a:t>Development Project Phases: Typical Cumulative Capital Investment Profile and Investment Risk Regimes</a:t>
            </a:r>
          </a:p>
        </p:txBody>
      </p:sp>
      <p:sp>
        <p:nvSpPr>
          <p:cNvPr id="7" name="Oval 6"/>
          <p:cNvSpPr/>
          <p:nvPr/>
        </p:nvSpPr>
        <p:spPr>
          <a:xfrm>
            <a:off x="1619250" y="1882775"/>
            <a:ext cx="1828800" cy="32004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400" b="0" i="0">
              <a:solidFill>
                <a:srgbClr val="FFFFFF"/>
              </a:solidFill>
            </a:endParaRPr>
          </a:p>
        </p:txBody>
      </p:sp>
      <p:sp>
        <p:nvSpPr>
          <p:cNvPr id="8" name="TextBox 7"/>
          <p:cNvSpPr txBox="1"/>
          <p:nvPr/>
        </p:nvSpPr>
        <p:spPr>
          <a:xfrm>
            <a:off x="274638" y="233080"/>
            <a:ext cx="6202362" cy="708025"/>
          </a:xfrm>
          <a:prstGeom prst="rect">
            <a:avLst/>
          </a:prstGeom>
          <a:noFill/>
        </p:spPr>
        <p:txBody>
          <a:bodyPr wrap="square">
            <a:spAutoFit/>
          </a:bodyPr>
          <a:lstStyle/>
          <a:p>
            <a:pPr eaLnBrk="1" hangingPunct="1">
              <a:defRPr/>
            </a:pPr>
            <a:r>
              <a:rPr lang="en-US" dirty="0">
                <a:solidFill>
                  <a:srgbClr val="FF0000"/>
                </a:solidFill>
              </a:rPr>
              <a:t>The Design Structure Matrix (DSM) Tool for Studying the Development Process</a:t>
            </a:r>
            <a:r>
              <a:rPr lang="en-US" dirty="0" smtClean="0">
                <a:solidFill>
                  <a:srgbClr val="FF0000"/>
                </a:solidFill>
              </a:rPr>
              <a:t>…</a:t>
            </a:r>
            <a:endParaRPr lang="en-US" dirty="0">
              <a:solidFill>
                <a:srgbClr val="FF0000"/>
              </a:solidFill>
            </a:endParaRPr>
          </a:p>
        </p:txBody>
      </p:sp>
      <p:cxnSp>
        <p:nvCxnSpPr>
          <p:cNvPr id="9" name="Straight Arrow Connector 3"/>
          <p:cNvCxnSpPr>
            <a:cxnSpLocks noChangeShapeType="1"/>
          </p:cNvCxnSpPr>
          <p:nvPr/>
        </p:nvCxnSpPr>
        <p:spPr bwMode="auto">
          <a:xfrm>
            <a:off x="2286000" y="883920"/>
            <a:ext cx="228600" cy="944880"/>
          </a:xfrm>
          <a:prstGeom prst="straightConnector1">
            <a:avLst/>
          </a:prstGeom>
          <a:noFill/>
          <a:ln w="9525" algn="ctr">
            <a:solidFill>
              <a:srgbClr val="FF0000"/>
            </a:solidFill>
            <a:round/>
            <a:headEnd/>
            <a:tailEnd type="triangle" w="med" len="med"/>
          </a:ln>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r>
              <a:rPr lang="en-US" smtClean="0"/>
              <a:t>© 2014 OnCourse Learning. All Rights Reserved.</a:t>
            </a:r>
            <a:endParaRPr lang="en-US"/>
          </a:p>
        </p:txBody>
      </p:sp>
      <p:sp>
        <p:nvSpPr>
          <p:cNvPr id="6" name="Slide Number Placeholder 3"/>
          <p:cNvSpPr>
            <a:spLocks noGrp="1"/>
          </p:cNvSpPr>
          <p:nvPr>
            <p:ph type="sldNum" sz="quarter" idx="12"/>
          </p:nvPr>
        </p:nvSpPr>
        <p:spPr/>
        <p:txBody>
          <a:bodyPr/>
          <a:lstStyle/>
          <a:p>
            <a:fld id="{A0CD5591-0E2A-49A2-A50B-9FB8921E7C89}" type="slidenum">
              <a:rPr lang="en-US" smtClean="0"/>
              <a:pPr/>
              <a:t>27</a:t>
            </a:fld>
            <a:endParaRPr lang="en-US"/>
          </a:p>
        </p:txBody>
      </p:sp>
      <p:sp>
        <p:nvSpPr>
          <p:cNvPr id="87043" name="Text Box 2"/>
          <p:cNvSpPr txBox="1">
            <a:spLocks noChangeArrowheads="1"/>
          </p:cNvSpPr>
          <p:nvPr/>
        </p:nvSpPr>
        <p:spPr bwMode="auto">
          <a:xfrm>
            <a:off x="381000" y="152400"/>
            <a:ext cx="8534400" cy="822325"/>
          </a:xfrm>
          <a:prstGeom prst="rect">
            <a:avLst/>
          </a:prstGeom>
          <a:noFill/>
          <a:ln w="9525">
            <a:noFill/>
            <a:miter lim="800000"/>
            <a:headEnd/>
            <a:tailEnd/>
          </a:ln>
        </p:spPr>
        <p:txBody>
          <a:bodyPr>
            <a:spAutoFit/>
          </a:bodyPr>
          <a:lstStyle/>
          <a:p>
            <a:pPr algn="ctr" eaLnBrk="1" hangingPunct="1">
              <a:spcBef>
                <a:spcPct val="25000"/>
              </a:spcBef>
            </a:pPr>
            <a:r>
              <a:rPr lang="en-US" sz="2400" i="0">
                <a:solidFill>
                  <a:srgbClr val="000000"/>
                </a:solidFill>
                <a:latin typeface="Arial" charset="0"/>
              </a:rPr>
              <a:t>Using the Design Structure Matrix to Improve Real Estate Development Process and Organization</a:t>
            </a:r>
          </a:p>
        </p:txBody>
      </p:sp>
      <p:sp>
        <p:nvSpPr>
          <p:cNvPr id="87044" name="Text Box 3"/>
          <p:cNvSpPr txBox="1">
            <a:spLocks noChangeArrowheads="1"/>
          </p:cNvSpPr>
          <p:nvPr/>
        </p:nvSpPr>
        <p:spPr bwMode="auto">
          <a:xfrm>
            <a:off x="1524000" y="990600"/>
            <a:ext cx="5791200" cy="1271588"/>
          </a:xfrm>
          <a:prstGeom prst="rect">
            <a:avLst/>
          </a:prstGeom>
          <a:noFill/>
          <a:ln w="9525">
            <a:noFill/>
            <a:miter lim="800000"/>
            <a:headEnd/>
            <a:tailEnd/>
          </a:ln>
        </p:spPr>
        <p:txBody>
          <a:bodyPr>
            <a:spAutoFit/>
          </a:bodyPr>
          <a:lstStyle/>
          <a:p>
            <a:pPr algn="ctr" eaLnBrk="1" hangingPunct="1">
              <a:spcBef>
                <a:spcPct val="20000"/>
              </a:spcBef>
            </a:pPr>
            <a:r>
              <a:rPr lang="en-US" sz="1800" b="0" i="0">
                <a:solidFill>
                  <a:srgbClr val="000000"/>
                </a:solidFill>
                <a:latin typeface="Arial" charset="0"/>
              </a:rPr>
              <a:t>aka:</a:t>
            </a:r>
          </a:p>
          <a:p>
            <a:pPr algn="ctr" eaLnBrk="1" hangingPunct="1">
              <a:spcBef>
                <a:spcPct val="10000"/>
              </a:spcBef>
            </a:pPr>
            <a:r>
              <a:rPr lang="en-US" sz="1800" b="0" i="0">
                <a:solidFill>
                  <a:srgbClr val="000000"/>
                </a:solidFill>
                <a:latin typeface="Arial" charset="0"/>
              </a:rPr>
              <a:t>“Dependency Structure Method”</a:t>
            </a:r>
          </a:p>
          <a:p>
            <a:pPr algn="ctr" eaLnBrk="1" hangingPunct="1">
              <a:spcBef>
                <a:spcPct val="10000"/>
              </a:spcBef>
            </a:pPr>
            <a:r>
              <a:rPr lang="en-US" sz="1800" b="0" i="0">
                <a:solidFill>
                  <a:srgbClr val="000000"/>
                </a:solidFill>
                <a:latin typeface="Arial" charset="0"/>
              </a:rPr>
              <a:t>“Dependency Structure Matrix”</a:t>
            </a:r>
          </a:p>
          <a:p>
            <a:pPr algn="ctr" eaLnBrk="1" hangingPunct="1">
              <a:spcBef>
                <a:spcPct val="10000"/>
              </a:spcBef>
            </a:pPr>
            <a:r>
              <a:rPr lang="en-US" sz="1800" b="0" i="0">
                <a:solidFill>
                  <a:srgbClr val="000000"/>
                </a:solidFill>
                <a:latin typeface="Arial" charset="0"/>
              </a:rPr>
              <a:t>“DSM”</a:t>
            </a:r>
          </a:p>
        </p:txBody>
      </p:sp>
      <p:sp>
        <p:nvSpPr>
          <p:cNvPr id="87045" name="Text Box 4"/>
          <p:cNvSpPr txBox="1">
            <a:spLocks noChangeArrowheads="1"/>
          </p:cNvSpPr>
          <p:nvPr/>
        </p:nvSpPr>
        <p:spPr bwMode="auto">
          <a:xfrm>
            <a:off x="381000" y="2286000"/>
            <a:ext cx="8382000" cy="3914775"/>
          </a:xfrm>
          <a:prstGeom prst="rect">
            <a:avLst/>
          </a:prstGeom>
          <a:noFill/>
          <a:ln w="9525">
            <a:noFill/>
            <a:miter lim="800000"/>
            <a:headEnd/>
            <a:tailEnd/>
          </a:ln>
        </p:spPr>
        <p:txBody>
          <a:bodyPr>
            <a:spAutoFit/>
          </a:bodyPr>
          <a:lstStyle/>
          <a:p>
            <a:pPr marL="227013" indent="-227013" eaLnBrk="1" hangingPunct="1">
              <a:spcBef>
                <a:spcPct val="50000"/>
              </a:spcBef>
              <a:buClr>
                <a:schemeClr val="accent6"/>
              </a:buClr>
              <a:buFont typeface="Wingdings" pitchFamily="2" charset="2"/>
              <a:buChar char=""/>
            </a:pPr>
            <a:r>
              <a:rPr lang="en-US" sz="1800" b="0" i="0" dirty="0" smtClean="0">
                <a:solidFill>
                  <a:srgbClr val="000000"/>
                </a:solidFill>
                <a:latin typeface="Arial" charset="0"/>
              </a:rPr>
              <a:t>DSM </a:t>
            </a:r>
            <a:r>
              <a:rPr lang="en-US" sz="1800" b="0" i="0" dirty="0">
                <a:solidFill>
                  <a:srgbClr val="000000"/>
                </a:solidFill>
                <a:latin typeface="Arial" charset="0"/>
              </a:rPr>
              <a:t>is a method to model </a:t>
            </a:r>
            <a:r>
              <a:rPr lang="en-US" sz="1800" dirty="0">
                <a:solidFill>
                  <a:srgbClr val="000000"/>
                </a:solidFill>
                <a:latin typeface="Arial" charset="0"/>
              </a:rPr>
              <a:t>information flows</a:t>
            </a:r>
            <a:r>
              <a:rPr lang="en-US" sz="1800" b="0" i="0" dirty="0">
                <a:solidFill>
                  <a:srgbClr val="000000"/>
                </a:solidFill>
                <a:latin typeface="Arial" charset="0"/>
              </a:rPr>
              <a:t> and activity interactions in complex systems or processes.</a:t>
            </a:r>
          </a:p>
          <a:p>
            <a:pPr marL="227013" indent="-227013" eaLnBrk="1" hangingPunct="1">
              <a:spcBef>
                <a:spcPct val="30000"/>
              </a:spcBef>
              <a:buClr>
                <a:schemeClr val="accent6"/>
              </a:buClr>
              <a:buFont typeface="Wingdings" pitchFamily="2" charset="2"/>
              <a:buChar char=""/>
            </a:pPr>
            <a:r>
              <a:rPr lang="en-US" sz="1800" b="0" i="0" dirty="0" smtClean="0">
                <a:solidFill>
                  <a:srgbClr val="000000"/>
                </a:solidFill>
                <a:latin typeface="Arial" charset="0"/>
              </a:rPr>
              <a:t>Originated </a:t>
            </a:r>
            <a:r>
              <a:rPr lang="en-US" sz="1800" b="0" i="0" dirty="0">
                <a:solidFill>
                  <a:srgbClr val="000000"/>
                </a:solidFill>
                <a:latin typeface="Arial" charset="0"/>
              </a:rPr>
              <a:t>by Donald Steward (1981: “System Analysis &amp; Management”).</a:t>
            </a:r>
          </a:p>
          <a:p>
            <a:pPr marL="227013" indent="-227013" eaLnBrk="1" hangingPunct="1">
              <a:spcBef>
                <a:spcPct val="30000"/>
              </a:spcBef>
              <a:buClr>
                <a:schemeClr val="accent6"/>
              </a:buClr>
              <a:buFont typeface="Wingdings" pitchFamily="2" charset="2"/>
              <a:buChar char=""/>
            </a:pPr>
            <a:r>
              <a:rPr lang="en-US" sz="1800" b="0" i="0" dirty="0" smtClean="0">
                <a:solidFill>
                  <a:srgbClr val="000000"/>
                </a:solidFill>
                <a:latin typeface="Arial" charset="0"/>
              </a:rPr>
              <a:t>Refined </a:t>
            </a:r>
            <a:r>
              <a:rPr lang="en-US" sz="1800" b="0" i="0" dirty="0">
                <a:solidFill>
                  <a:srgbClr val="000000"/>
                </a:solidFill>
                <a:latin typeface="Arial" charset="0"/>
              </a:rPr>
              <a:t>and popularized 1990s by Prof Steve </a:t>
            </a:r>
            <a:r>
              <a:rPr lang="en-US" sz="1800" b="0" i="0" dirty="0" err="1">
                <a:solidFill>
                  <a:srgbClr val="000000"/>
                </a:solidFill>
                <a:latin typeface="Arial" charset="0"/>
              </a:rPr>
              <a:t>Eppinger</a:t>
            </a:r>
            <a:r>
              <a:rPr lang="en-US" sz="1800" b="0" i="0" dirty="0">
                <a:solidFill>
                  <a:srgbClr val="000000"/>
                </a:solidFill>
                <a:latin typeface="Arial" charset="0"/>
              </a:rPr>
              <a:t> </a:t>
            </a:r>
            <a:r>
              <a:rPr lang="en-US" sz="1800" b="0" dirty="0">
                <a:solidFill>
                  <a:srgbClr val="000000"/>
                </a:solidFill>
                <a:latin typeface="Arial" charset="0"/>
              </a:rPr>
              <a:t>et al</a:t>
            </a:r>
            <a:r>
              <a:rPr lang="en-US" sz="1800" b="0" i="0" dirty="0">
                <a:solidFill>
                  <a:srgbClr val="000000"/>
                </a:solidFill>
                <a:latin typeface="Arial" charset="0"/>
              </a:rPr>
              <a:t> at MIT.</a:t>
            </a:r>
          </a:p>
          <a:p>
            <a:pPr marL="227013" indent="-227013" eaLnBrk="1" hangingPunct="1">
              <a:spcBef>
                <a:spcPct val="30000"/>
              </a:spcBef>
              <a:buClr>
                <a:schemeClr val="accent6"/>
              </a:buClr>
              <a:buFont typeface="Wingdings" pitchFamily="2" charset="2"/>
              <a:buChar char=""/>
            </a:pPr>
            <a:r>
              <a:rPr lang="en-US" sz="1800" b="0" i="0" dirty="0" smtClean="0">
                <a:solidFill>
                  <a:srgbClr val="000000"/>
                </a:solidFill>
                <a:latin typeface="Arial" charset="0"/>
              </a:rPr>
              <a:t>Commercial </a:t>
            </a:r>
            <a:r>
              <a:rPr lang="en-US" sz="1800" b="0" i="0" dirty="0">
                <a:solidFill>
                  <a:srgbClr val="000000"/>
                </a:solidFill>
                <a:latin typeface="Arial" charset="0"/>
              </a:rPr>
              <a:t>software applications (e.g., </a:t>
            </a:r>
            <a:r>
              <a:rPr lang="en-US" sz="1800" b="0" i="0" dirty="0" err="1">
                <a:solidFill>
                  <a:srgbClr val="000000"/>
                </a:solidFill>
                <a:latin typeface="Arial" charset="0"/>
              </a:rPr>
              <a:t>PlanWeaver</a:t>
            </a:r>
            <a:r>
              <a:rPr lang="en-US" sz="1800" b="0" i="0" dirty="0">
                <a:solidFill>
                  <a:srgbClr val="000000"/>
                </a:solidFill>
                <a:latin typeface="Arial" charset="0"/>
              </a:rPr>
              <a:t> by </a:t>
            </a:r>
            <a:r>
              <a:rPr lang="en-US" sz="1800" b="0" i="0" dirty="0" err="1">
                <a:solidFill>
                  <a:srgbClr val="000000"/>
                </a:solidFill>
                <a:latin typeface="Arial" charset="0"/>
              </a:rPr>
              <a:t>BIW</a:t>
            </a:r>
            <a:r>
              <a:rPr lang="en-US" sz="1800" b="0" i="0" dirty="0">
                <a:solidFill>
                  <a:srgbClr val="000000"/>
                </a:solidFill>
                <a:latin typeface="Arial" charset="0"/>
              </a:rPr>
              <a:t>).</a:t>
            </a:r>
          </a:p>
          <a:p>
            <a:pPr marL="227013" indent="-227013" eaLnBrk="1" hangingPunct="1">
              <a:spcBef>
                <a:spcPct val="30000"/>
              </a:spcBef>
              <a:buClr>
                <a:schemeClr val="accent6"/>
              </a:buClr>
              <a:buFont typeface="Wingdings" pitchFamily="2" charset="2"/>
              <a:buChar char=""/>
            </a:pPr>
            <a:r>
              <a:rPr lang="en-US" sz="1800" b="0" i="0" dirty="0" smtClean="0">
                <a:solidFill>
                  <a:srgbClr val="000000"/>
                </a:solidFill>
                <a:latin typeface="Arial" charset="0"/>
              </a:rPr>
              <a:t>DSM </a:t>
            </a:r>
            <a:r>
              <a:rPr lang="en-US" sz="1800" b="0" i="0" dirty="0">
                <a:solidFill>
                  <a:srgbClr val="000000"/>
                </a:solidFill>
                <a:latin typeface="Arial" charset="0"/>
              </a:rPr>
              <a:t>has been successfully applied in manufacturing product design &amp; development, innovation (e.g., automotive, software, </a:t>
            </a:r>
            <a:r>
              <a:rPr lang="en-US" sz="1800" b="0" i="0" dirty="0" err="1">
                <a:solidFill>
                  <a:srgbClr val="000000"/>
                </a:solidFill>
                <a:latin typeface="Arial" charset="0"/>
              </a:rPr>
              <a:t>pharma</a:t>
            </a:r>
            <a:r>
              <a:rPr lang="en-US" sz="1800" b="0" i="0" dirty="0">
                <a:solidFill>
                  <a:srgbClr val="000000"/>
                </a:solidFill>
                <a:latin typeface="Arial" charset="0"/>
              </a:rPr>
              <a:t>, aerospace).</a:t>
            </a:r>
          </a:p>
          <a:p>
            <a:pPr marL="227013" indent="-227013" eaLnBrk="1" hangingPunct="1">
              <a:spcBef>
                <a:spcPct val="30000"/>
              </a:spcBef>
              <a:buClr>
                <a:schemeClr val="accent6"/>
              </a:buClr>
              <a:buFont typeface="Wingdings" pitchFamily="2" charset="2"/>
              <a:buChar char=""/>
            </a:pPr>
            <a:r>
              <a:rPr lang="en-US" sz="1800" b="0" i="0" dirty="0" smtClean="0">
                <a:solidFill>
                  <a:srgbClr val="000000"/>
                </a:solidFill>
                <a:latin typeface="Arial" charset="0"/>
              </a:rPr>
              <a:t>It </a:t>
            </a:r>
            <a:r>
              <a:rPr lang="en-US" sz="1800" b="0" i="0" dirty="0">
                <a:solidFill>
                  <a:srgbClr val="000000"/>
                </a:solidFill>
                <a:latin typeface="Arial" charset="0"/>
              </a:rPr>
              <a:t>has been applied to construction project management, but until Bulloch-Sullivan 2009 </a:t>
            </a:r>
            <a:r>
              <a:rPr lang="en-US" sz="1800" b="0" i="0" dirty="0" err="1">
                <a:solidFill>
                  <a:srgbClr val="000000"/>
                </a:solidFill>
                <a:latin typeface="Arial" charset="0"/>
              </a:rPr>
              <a:t>MSRED</a:t>
            </a:r>
            <a:r>
              <a:rPr lang="en-US" sz="1800" b="0" i="0" dirty="0">
                <a:solidFill>
                  <a:srgbClr val="000000"/>
                </a:solidFill>
                <a:latin typeface="Arial" charset="0"/>
              </a:rPr>
              <a:t> thesis never to real estate </a:t>
            </a:r>
            <a:r>
              <a:rPr lang="en-US" sz="1800" dirty="0">
                <a:solidFill>
                  <a:srgbClr val="000000"/>
                </a:solidFill>
                <a:latin typeface="Arial" charset="0"/>
              </a:rPr>
              <a:t>development</a:t>
            </a:r>
            <a:r>
              <a:rPr lang="en-US" sz="1800" b="0" i="0" dirty="0">
                <a:solidFill>
                  <a:srgbClr val="000000"/>
                </a:solidFill>
                <a:latin typeface="Arial" charset="0"/>
              </a:rPr>
              <a:t> as a whole.</a:t>
            </a:r>
          </a:p>
          <a:p>
            <a:pPr marL="227013" indent="-227013" eaLnBrk="1" hangingPunct="1">
              <a:spcBef>
                <a:spcPct val="30000"/>
              </a:spcBef>
              <a:buClr>
                <a:schemeClr val="accent6"/>
              </a:buClr>
              <a:buFont typeface="Wingdings" pitchFamily="2" charset="2"/>
              <a:buChar char=""/>
            </a:pPr>
            <a:r>
              <a:rPr lang="en-US" sz="1800" b="0" i="0" dirty="0" smtClean="0">
                <a:solidFill>
                  <a:srgbClr val="000000"/>
                </a:solidFill>
                <a:latin typeface="Arial" charset="0"/>
              </a:rPr>
              <a:t>After </a:t>
            </a:r>
            <a:r>
              <a:rPr lang="en-US" sz="1800" b="0" i="0" dirty="0">
                <a:solidFill>
                  <a:srgbClr val="000000"/>
                </a:solidFill>
                <a:latin typeface="Arial" charset="0"/>
              </a:rPr>
              <a:t>all: RED is the innovation &amp; development of new products (buildings, infrastructure) through a complex process in which information flows and learning (iteration) are crucial.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
        <p:nvSpPr>
          <p:cNvPr id="24" name="Slide Number Placeholder 3"/>
          <p:cNvSpPr>
            <a:spLocks noGrp="1"/>
          </p:cNvSpPr>
          <p:nvPr>
            <p:ph type="sldNum" sz="quarter" idx="12"/>
          </p:nvPr>
        </p:nvSpPr>
        <p:spPr/>
        <p:txBody>
          <a:bodyPr/>
          <a:lstStyle/>
          <a:p>
            <a:fld id="{0F39B606-FC0C-458B-825B-2480CBB868BF}" type="slidenum">
              <a:rPr lang="en-US">
                <a:effectLst>
                  <a:outerShdw blurRad="38100" dist="38100" dir="2700000" algn="tl">
                    <a:srgbClr val="C0C0C0"/>
                  </a:outerShdw>
                </a:effectLst>
              </a:rPr>
              <a:pPr/>
              <a:t>28</a:t>
            </a:fld>
            <a:endParaRPr lang="en-US">
              <a:effectLst>
                <a:outerShdw blurRad="38100" dist="38100" dir="2700000" algn="tl">
                  <a:srgbClr val="C0C0C0"/>
                </a:outerShdw>
              </a:effectLst>
            </a:endParaRPr>
          </a:p>
        </p:txBody>
      </p:sp>
      <p:sp>
        <p:nvSpPr>
          <p:cNvPr id="88067" name="Text Box 2"/>
          <p:cNvSpPr txBox="1">
            <a:spLocks noChangeArrowheads="1"/>
          </p:cNvSpPr>
          <p:nvPr/>
        </p:nvSpPr>
        <p:spPr bwMode="auto">
          <a:xfrm>
            <a:off x="533400" y="152400"/>
            <a:ext cx="7848600" cy="519113"/>
          </a:xfrm>
          <a:prstGeom prst="rect">
            <a:avLst/>
          </a:prstGeom>
          <a:noFill/>
          <a:ln w="9525">
            <a:noFill/>
            <a:miter lim="800000"/>
            <a:headEnd/>
            <a:tailEnd/>
          </a:ln>
        </p:spPr>
        <p:txBody>
          <a:bodyPr>
            <a:spAutoFit/>
          </a:bodyPr>
          <a:lstStyle/>
          <a:p>
            <a:pPr eaLnBrk="1" hangingPunct="1">
              <a:spcBef>
                <a:spcPct val="50000"/>
              </a:spcBef>
            </a:pPr>
            <a:r>
              <a:rPr lang="en-US" sz="2800" b="0" i="0">
                <a:solidFill>
                  <a:srgbClr val="0000CC"/>
                </a:solidFill>
                <a:latin typeface="Arial" charset="0"/>
              </a:rPr>
              <a:t>What is the “DSM”…</a:t>
            </a:r>
          </a:p>
        </p:txBody>
      </p:sp>
      <p:sp>
        <p:nvSpPr>
          <p:cNvPr id="88068" name="Text Box 3"/>
          <p:cNvSpPr txBox="1">
            <a:spLocks noChangeArrowheads="1"/>
          </p:cNvSpPr>
          <p:nvPr/>
        </p:nvSpPr>
        <p:spPr bwMode="auto">
          <a:xfrm>
            <a:off x="533400" y="3429000"/>
            <a:ext cx="8305800" cy="3145476"/>
          </a:xfrm>
          <a:prstGeom prst="rect">
            <a:avLst/>
          </a:prstGeom>
          <a:noFill/>
          <a:ln w="9525">
            <a:noFill/>
            <a:miter lim="800000"/>
            <a:headEnd/>
            <a:tailEnd/>
          </a:ln>
        </p:spPr>
        <p:txBody>
          <a:bodyPr wrap="square">
            <a:spAutoFit/>
          </a:bodyPr>
          <a:lstStyle/>
          <a:p>
            <a:pPr eaLnBrk="1" hangingPunct="1">
              <a:spcBef>
                <a:spcPct val="50000"/>
              </a:spcBef>
            </a:pPr>
            <a:r>
              <a:rPr lang="en-US" b="0" i="0" dirty="0">
                <a:solidFill>
                  <a:srgbClr val="000000"/>
                </a:solidFill>
                <a:latin typeface="Arial" charset="0"/>
              </a:rPr>
              <a:t>Applies to “architecture” (structure of interactions or  </a:t>
            </a:r>
            <a:r>
              <a:rPr lang="en-US" b="0" u="sng" dirty="0">
                <a:solidFill>
                  <a:srgbClr val="000000"/>
                </a:solidFill>
                <a:latin typeface="Arial" charset="0"/>
              </a:rPr>
              <a:t>information flows</a:t>
            </a:r>
            <a:r>
              <a:rPr lang="en-US" b="0" i="0" dirty="0">
                <a:solidFill>
                  <a:srgbClr val="000000"/>
                </a:solidFill>
                <a:latin typeface="Arial" charset="0"/>
              </a:rPr>
              <a:t>) within:</a:t>
            </a:r>
          </a:p>
          <a:p>
            <a:pPr lvl="1" eaLnBrk="1" hangingPunct="1">
              <a:spcBef>
                <a:spcPct val="35000"/>
              </a:spcBef>
              <a:buFontTx/>
              <a:buChar char="•"/>
            </a:pPr>
            <a:r>
              <a:rPr lang="en-US" b="0" i="0" dirty="0">
                <a:solidFill>
                  <a:srgbClr val="0000FF"/>
                </a:solidFill>
                <a:latin typeface="Arial" charset="0"/>
              </a:rPr>
              <a:t> Product or System:</a:t>
            </a:r>
          </a:p>
          <a:p>
            <a:pPr lvl="2" eaLnBrk="1" hangingPunct="1">
              <a:spcBef>
                <a:spcPct val="10000"/>
              </a:spcBef>
              <a:buFontTx/>
              <a:buChar char="•"/>
            </a:pPr>
            <a:r>
              <a:rPr lang="en-US" sz="1800" b="0" i="0" dirty="0">
                <a:solidFill>
                  <a:srgbClr val="000000"/>
                </a:solidFill>
                <a:latin typeface="Arial" charset="0"/>
              </a:rPr>
              <a:t> “parts” or “elements” are units of product structure;</a:t>
            </a:r>
          </a:p>
          <a:p>
            <a:pPr lvl="1" eaLnBrk="1" hangingPunct="1">
              <a:spcBef>
                <a:spcPct val="35000"/>
              </a:spcBef>
              <a:buFontTx/>
              <a:buChar char="•"/>
            </a:pPr>
            <a:r>
              <a:rPr lang="en-US" b="0" i="0" dirty="0">
                <a:solidFill>
                  <a:srgbClr val="0000FF"/>
                </a:solidFill>
                <a:latin typeface="Arial" charset="0"/>
              </a:rPr>
              <a:t> Process:</a:t>
            </a:r>
          </a:p>
          <a:p>
            <a:pPr lvl="2" eaLnBrk="1" hangingPunct="1">
              <a:spcBef>
                <a:spcPct val="10000"/>
              </a:spcBef>
              <a:buFontTx/>
              <a:buChar char="•"/>
            </a:pPr>
            <a:r>
              <a:rPr lang="en-US" sz="1800" b="0" i="0" dirty="0">
                <a:solidFill>
                  <a:srgbClr val="000000"/>
                </a:solidFill>
                <a:latin typeface="Arial" charset="0"/>
              </a:rPr>
              <a:t> “phases” or “tasks” or “activities” are units of process structure;</a:t>
            </a:r>
          </a:p>
          <a:p>
            <a:pPr lvl="1" eaLnBrk="1" hangingPunct="1">
              <a:spcBef>
                <a:spcPct val="35000"/>
              </a:spcBef>
              <a:buFontTx/>
              <a:buChar char="•"/>
            </a:pPr>
            <a:r>
              <a:rPr lang="en-US" b="0" i="0" dirty="0">
                <a:solidFill>
                  <a:srgbClr val="0000FF"/>
                </a:solidFill>
                <a:latin typeface="Arial" charset="0"/>
              </a:rPr>
              <a:t> Organization:</a:t>
            </a:r>
          </a:p>
          <a:p>
            <a:pPr lvl="2" eaLnBrk="1" hangingPunct="1">
              <a:spcBef>
                <a:spcPct val="10000"/>
              </a:spcBef>
              <a:buFontTx/>
              <a:buChar char="•"/>
            </a:pPr>
            <a:r>
              <a:rPr lang="en-US" sz="1800" b="0" i="0" dirty="0">
                <a:solidFill>
                  <a:srgbClr val="000000"/>
                </a:solidFill>
                <a:latin typeface="Arial" charset="0"/>
              </a:rPr>
              <a:t> “offices” (or “divisions” or “groups”, etc…) are units of organization structure.</a:t>
            </a:r>
          </a:p>
        </p:txBody>
      </p:sp>
      <p:sp>
        <p:nvSpPr>
          <p:cNvPr id="88069" name="Text Box 4"/>
          <p:cNvSpPr txBox="1">
            <a:spLocks noChangeArrowheads="1"/>
          </p:cNvSpPr>
          <p:nvPr/>
        </p:nvSpPr>
        <p:spPr bwMode="auto">
          <a:xfrm>
            <a:off x="609600" y="609600"/>
            <a:ext cx="7620000" cy="1046440"/>
          </a:xfrm>
          <a:prstGeom prst="rect">
            <a:avLst/>
          </a:prstGeom>
          <a:noFill/>
          <a:ln w="9525">
            <a:noFill/>
            <a:miter lim="800000"/>
            <a:headEnd/>
            <a:tailEnd/>
          </a:ln>
        </p:spPr>
        <p:txBody>
          <a:bodyPr>
            <a:spAutoFit/>
          </a:bodyPr>
          <a:lstStyle/>
          <a:p>
            <a:pPr eaLnBrk="1" hangingPunct="1">
              <a:spcBef>
                <a:spcPct val="50000"/>
              </a:spcBef>
            </a:pPr>
            <a:r>
              <a:rPr lang="en-US" b="0" i="0" dirty="0">
                <a:solidFill>
                  <a:srgbClr val="000000"/>
                </a:solidFill>
                <a:latin typeface="Arial" charset="0"/>
              </a:rPr>
              <a:t>An “N-square” matrix representing N units arrayed identically in rows &amp; columns of a matrix… </a:t>
            </a:r>
          </a:p>
          <a:p>
            <a:pPr eaLnBrk="1" hangingPunct="1">
              <a:spcBef>
                <a:spcPct val="10000"/>
              </a:spcBef>
            </a:pPr>
            <a:r>
              <a:rPr lang="en-US" b="0" i="0" dirty="0">
                <a:solidFill>
                  <a:srgbClr val="000000"/>
                </a:solidFill>
                <a:latin typeface="Arial" charset="0"/>
              </a:rPr>
              <a:t>Here 2 X 2:</a:t>
            </a:r>
          </a:p>
        </p:txBody>
      </p:sp>
      <p:graphicFrame>
        <p:nvGraphicFramePr>
          <p:cNvPr id="487429" name="Group 5"/>
          <p:cNvGraphicFramePr>
            <a:graphicFrameLocks noGrp="1"/>
          </p:cNvGraphicFramePr>
          <p:nvPr/>
        </p:nvGraphicFramePr>
        <p:xfrm>
          <a:off x="2514600" y="1493574"/>
          <a:ext cx="1600200" cy="1554426"/>
        </p:xfrm>
        <a:graphic>
          <a:graphicData uri="http://schemas.openxmlformats.org/drawingml/2006/table">
            <a:tbl>
              <a:tblPr/>
              <a:tblGrid>
                <a:gridCol w="533400"/>
                <a:gridCol w="533400"/>
                <a:gridCol w="533400"/>
              </a:tblGrid>
              <a:tr h="518054">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2800" b="0" i="0" u="none" strike="noStrike" cap="none" normalizeH="0" baseline="0" dirty="0" smtClean="0">
                        <a:ln>
                          <a:noFill/>
                        </a:ln>
                        <a:solidFill>
                          <a:schemeClr val="tx1"/>
                        </a:solidFill>
                        <a:effectLst/>
                        <a:latin typeface="Calibri" pitchFamily="34" charset="0"/>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800" b="0" i="0" u="none" strike="noStrike" cap="none" normalizeH="0" baseline="0" dirty="0" smtClean="0">
                          <a:ln>
                            <a:noFill/>
                          </a:ln>
                          <a:solidFill>
                            <a:schemeClr val="tx1"/>
                          </a:solidFill>
                          <a:effectLst/>
                          <a:latin typeface="Calibri" pitchFamily="34" charset="0"/>
                        </a:rPr>
                        <a:t>A</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800" b="0" i="0" u="none" strike="noStrike" cap="none" normalizeH="0" baseline="0" dirty="0" smtClean="0">
                          <a:ln>
                            <a:noFill/>
                          </a:ln>
                          <a:solidFill>
                            <a:schemeClr val="tx1"/>
                          </a:solidFill>
                          <a:effectLst/>
                          <a:latin typeface="Calibri" pitchFamily="34" charset="0"/>
                        </a:rPr>
                        <a:t>B</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8054">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800" b="0" i="0" u="none" strike="noStrike" cap="none" normalizeH="0" baseline="0" dirty="0" smtClean="0">
                          <a:ln>
                            <a:noFill/>
                          </a:ln>
                          <a:solidFill>
                            <a:schemeClr val="tx1"/>
                          </a:solidFill>
                          <a:effectLst/>
                          <a:latin typeface="Calibri" pitchFamily="34" charset="0"/>
                        </a:rPr>
                        <a:t>A</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2800" b="0" i="0" u="none" strike="noStrike" cap="none" normalizeH="0" baseline="0" dirty="0" smtClean="0">
                        <a:ln>
                          <a:noFill/>
                        </a:ln>
                        <a:solidFill>
                          <a:schemeClr val="tx1"/>
                        </a:solidFill>
                        <a:effectLst/>
                        <a:latin typeface="Calibri"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2800" b="0" i="0" u="none" strike="noStrike" cap="none" normalizeH="0" baseline="0" dirty="0" smtClean="0">
                        <a:ln>
                          <a:noFill/>
                        </a:ln>
                        <a:solidFill>
                          <a:schemeClr val="tx1"/>
                        </a:solidFill>
                        <a:effectLst/>
                        <a:latin typeface="Calibri"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8054">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800" b="0" i="0" u="none" strike="noStrike" cap="none" normalizeH="0" baseline="0" smtClean="0">
                          <a:ln>
                            <a:noFill/>
                          </a:ln>
                          <a:solidFill>
                            <a:schemeClr val="tx1"/>
                          </a:solidFill>
                          <a:effectLst/>
                          <a:latin typeface="Calibri" pitchFamily="34" charset="0"/>
                        </a:rPr>
                        <a:t>B</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2800" b="0" i="0" u="none" strike="noStrike" cap="none" normalizeH="0" baseline="0" dirty="0" smtClean="0">
                        <a:ln>
                          <a:noFill/>
                        </a:ln>
                        <a:solidFill>
                          <a:schemeClr val="tx1"/>
                        </a:solidFill>
                        <a:effectLst/>
                        <a:latin typeface="Calibri" pitchFamily="34" charset="0"/>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2800" b="0" i="0" u="none" strike="noStrike" cap="none" normalizeH="0" baseline="0" dirty="0" smtClean="0">
                        <a:ln>
                          <a:noFill/>
                        </a:ln>
                        <a:solidFill>
                          <a:schemeClr val="tx1"/>
                        </a:solidFill>
                        <a:effectLst/>
                        <a:latin typeface="Calibri" pitchFamily="34" charset="0"/>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88088" name="Text Box 23"/>
          <p:cNvSpPr txBox="1">
            <a:spLocks noChangeArrowheads="1"/>
          </p:cNvSpPr>
          <p:nvPr/>
        </p:nvSpPr>
        <p:spPr bwMode="auto">
          <a:xfrm>
            <a:off x="4419600" y="1371600"/>
            <a:ext cx="3657600" cy="1614488"/>
          </a:xfrm>
          <a:prstGeom prst="rect">
            <a:avLst/>
          </a:prstGeom>
          <a:noFill/>
          <a:ln w="9525">
            <a:noFill/>
            <a:miter lim="800000"/>
            <a:headEnd/>
            <a:tailEnd/>
          </a:ln>
        </p:spPr>
        <p:txBody>
          <a:bodyPr>
            <a:spAutoFit/>
          </a:bodyPr>
          <a:lstStyle/>
          <a:p>
            <a:pPr eaLnBrk="1" hangingPunct="1">
              <a:spcBef>
                <a:spcPct val="50000"/>
              </a:spcBef>
            </a:pPr>
            <a:r>
              <a:rPr lang="en-US" b="0" i="0">
                <a:solidFill>
                  <a:srgbClr val="000000"/>
                </a:solidFill>
                <a:latin typeface="Arial" charset="0"/>
              </a:rPr>
              <a:t>A &amp; B are tasks or activities or groups…</a:t>
            </a:r>
          </a:p>
          <a:p>
            <a:pPr eaLnBrk="1" hangingPunct="1">
              <a:spcBef>
                <a:spcPct val="50000"/>
              </a:spcBef>
            </a:pPr>
            <a:r>
              <a:rPr lang="en-US" sz="2400" b="0" i="0">
                <a:solidFill>
                  <a:srgbClr val="000000"/>
                </a:solidFill>
                <a:latin typeface="Arial" charset="0"/>
              </a:rPr>
              <a:t>DSM as an </a:t>
            </a:r>
            <a:r>
              <a:rPr lang="en-US" sz="2400">
                <a:solidFill>
                  <a:srgbClr val="000000"/>
                </a:solidFill>
                <a:latin typeface="Arial" charset="0"/>
              </a:rPr>
              <a:t>information exchange model…</a:t>
            </a:r>
            <a:endParaRPr lang="en-US" sz="2400" b="0">
              <a:solidFill>
                <a:srgbClr val="000000"/>
              </a:solidFill>
              <a:latin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8450" name="Group 2"/>
          <p:cNvGraphicFramePr>
            <a:graphicFrameLocks noGrp="1"/>
          </p:cNvGraphicFramePr>
          <p:nvPr/>
        </p:nvGraphicFramePr>
        <p:xfrm>
          <a:off x="457200" y="2209800"/>
          <a:ext cx="8229600" cy="4191000"/>
        </p:xfrm>
        <a:graphic>
          <a:graphicData uri="http://schemas.openxmlformats.org/drawingml/2006/table">
            <a:tbl>
              <a:tblPr/>
              <a:tblGrid>
                <a:gridCol w="2286000"/>
                <a:gridCol w="1981200"/>
                <a:gridCol w="1981200"/>
                <a:gridCol w="1981200"/>
              </a:tblGrid>
              <a:tr h="738815">
                <a:tc gridSpan="4">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1" i="0" u="none" strike="noStrike" cap="none" normalizeH="0" baseline="0" dirty="0" smtClean="0">
                          <a:ln>
                            <a:noFill/>
                          </a:ln>
                          <a:solidFill>
                            <a:srgbClr val="333333"/>
                          </a:solidFill>
                          <a:effectLst/>
                          <a:latin typeface="Times New Roman" pitchFamily="18" charset="0"/>
                          <a:cs typeface="Arial" charset="0"/>
                        </a:rPr>
                        <a:t>Three Configurations that Characterize Info Flows in a Process or Organization:</a:t>
                      </a:r>
                    </a:p>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1" i="0" u="none" strike="noStrike" cap="none" normalizeH="0" baseline="0" dirty="0" smtClean="0">
                          <a:ln>
                            <a:noFill/>
                          </a:ln>
                          <a:solidFill>
                            <a:srgbClr val="333333"/>
                          </a:solidFill>
                          <a:effectLst/>
                          <a:latin typeface="Times New Roman" pitchFamily="18" charset="0"/>
                          <a:cs typeface="Arial" charset="0"/>
                        </a:rPr>
                        <a:t>e.g.: Two tasks or sub-processes or organizational units: A and B…</a:t>
                      </a:r>
                      <a:endParaRPr kumimoji="0" lang="en-US" sz="1600" b="0" i="0" u="none" strike="noStrike" cap="none" normalizeH="0" baseline="0" dirty="0" smtClean="0">
                        <a:ln>
                          <a:noFill/>
                        </a:ln>
                        <a:solidFill>
                          <a:schemeClr val="tx1"/>
                        </a:solidFill>
                        <a:effectLst/>
                        <a:latin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738815">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0" i="0" u="none" strike="noStrike" cap="none" normalizeH="0" baseline="0" dirty="0" smtClean="0">
                          <a:ln>
                            <a:noFill/>
                          </a:ln>
                          <a:solidFill>
                            <a:srgbClr val="333333"/>
                          </a:solidFill>
                          <a:effectLst/>
                          <a:latin typeface="Times New Roman" pitchFamily="18" charset="0"/>
                          <a:cs typeface="Arial" charset="0"/>
                        </a:rPr>
                        <a:t>Relationship</a:t>
                      </a:r>
                      <a:endParaRPr kumimoji="0" lang="en-US" sz="1600" b="0" i="0" u="none" strike="noStrike" cap="none" normalizeH="0" baseline="0" dirty="0" smtClean="0">
                        <a:ln>
                          <a:noFill/>
                        </a:ln>
                        <a:solidFill>
                          <a:schemeClr val="tx1"/>
                        </a:solidFill>
                        <a:effectLst/>
                        <a:latin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1" i="0" u="none" strike="noStrike" cap="none" normalizeH="0" baseline="0" dirty="0" smtClean="0">
                          <a:ln>
                            <a:noFill/>
                          </a:ln>
                          <a:solidFill>
                            <a:srgbClr val="333333"/>
                          </a:solidFill>
                          <a:effectLst/>
                          <a:latin typeface="Times New Roman" pitchFamily="18" charset="0"/>
                          <a:cs typeface="Arial" charset="0"/>
                        </a:rPr>
                        <a:t>Parallel</a:t>
                      </a:r>
                      <a:r>
                        <a:rPr kumimoji="0" lang="en-US" sz="1600" b="0" i="0" u="none" strike="noStrike" cap="none" normalizeH="0" baseline="0" dirty="0" smtClean="0">
                          <a:ln>
                            <a:noFill/>
                          </a:ln>
                          <a:solidFill>
                            <a:srgbClr val="333333"/>
                          </a:solidFill>
                          <a:effectLst/>
                          <a:latin typeface="Times New Roman" pitchFamily="18" charset="0"/>
                          <a:cs typeface="Arial" charset="0"/>
                        </a:rPr>
                        <a:t> (Independent)</a:t>
                      </a:r>
                      <a:endParaRPr kumimoji="0" lang="en-US" sz="1600" b="0" i="0" u="none" strike="noStrike" cap="none" normalizeH="0" baseline="0" dirty="0" smtClean="0">
                        <a:ln>
                          <a:noFill/>
                        </a:ln>
                        <a:solidFill>
                          <a:schemeClr val="tx1"/>
                        </a:solidFill>
                        <a:effectLst/>
                        <a:latin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1" i="0" u="none" strike="noStrike" cap="none" normalizeH="0" baseline="0" dirty="0" smtClean="0">
                          <a:ln>
                            <a:noFill/>
                          </a:ln>
                          <a:solidFill>
                            <a:srgbClr val="333333"/>
                          </a:solidFill>
                          <a:effectLst/>
                          <a:latin typeface="Times New Roman" pitchFamily="18" charset="0"/>
                          <a:cs typeface="Arial" charset="0"/>
                        </a:rPr>
                        <a:t>Sequential</a:t>
                      </a:r>
                      <a:r>
                        <a:rPr kumimoji="0" lang="en-US" sz="1600" b="0" i="0" u="none" strike="noStrike" cap="none" normalizeH="0" baseline="0" dirty="0" smtClean="0">
                          <a:ln>
                            <a:noFill/>
                          </a:ln>
                          <a:solidFill>
                            <a:srgbClr val="333333"/>
                          </a:solidFill>
                          <a:effectLst/>
                          <a:latin typeface="Times New Roman" pitchFamily="18" charset="0"/>
                          <a:cs typeface="Arial" charset="0"/>
                        </a:rPr>
                        <a:t> (Dependent)</a:t>
                      </a:r>
                      <a:endParaRPr kumimoji="0" lang="en-US" sz="1600" b="0" i="0" u="none" strike="noStrike" cap="none" normalizeH="0" baseline="0" dirty="0" smtClean="0">
                        <a:ln>
                          <a:noFill/>
                        </a:ln>
                        <a:solidFill>
                          <a:schemeClr val="tx1"/>
                        </a:solidFill>
                        <a:effectLst/>
                        <a:latin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1" i="0" u="none" strike="noStrike" cap="none" normalizeH="0" baseline="0" dirty="0" smtClean="0">
                          <a:ln>
                            <a:noFill/>
                          </a:ln>
                          <a:solidFill>
                            <a:srgbClr val="333333"/>
                          </a:solidFill>
                          <a:effectLst/>
                          <a:latin typeface="Times New Roman" pitchFamily="18" charset="0"/>
                          <a:cs typeface="Arial" charset="0"/>
                        </a:rPr>
                        <a:t>Coupled</a:t>
                      </a:r>
                      <a:r>
                        <a:rPr kumimoji="0" lang="en-US" sz="1600" b="0" i="0" u="none" strike="noStrike" cap="none" normalizeH="0" baseline="0" dirty="0" smtClean="0">
                          <a:ln>
                            <a:noFill/>
                          </a:ln>
                          <a:solidFill>
                            <a:srgbClr val="333333"/>
                          </a:solidFill>
                          <a:effectLst/>
                          <a:latin typeface="Times New Roman" pitchFamily="18" charset="0"/>
                          <a:cs typeface="Arial" charset="0"/>
                        </a:rPr>
                        <a:t> (Interdependent)</a:t>
                      </a:r>
                      <a:endParaRPr kumimoji="0" lang="en-US" sz="1600" b="0" i="0" u="none" strike="noStrike" cap="none" normalizeH="0" baseline="0" dirty="0" smtClean="0">
                        <a:ln>
                          <a:noFill/>
                        </a:ln>
                        <a:solidFill>
                          <a:schemeClr val="tx1"/>
                        </a:solidFill>
                        <a:effectLst/>
                        <a:latin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356685">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1" i="0" u="none" strike="noStrike" cap="none" normalizeH="0" baseline="0" dirty="0" smtClean="0">
                          <a:ln>
                            <a:noFill/>
                          </a:ln>
                          <a:solidFill>
                            <a:srgbClr val="333333"/>
                          </a:solidFill>
                          <a:effectLst/>
                          <a:latin typeface="Times New Roman" pitchFamily="18" charset="0"/>
                          <a:cs typeface="Arial" charset="0"/>
                        </a:rPr>
                        <a:t>Graph Representation</a:t>
                      </a:r>
                    </a:p>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0" i="0" u="none" strike="noStrike" cap="none" normalizeH="0" baseline="0" dirty="0" smtClean="0">
                          <a:ln>
                            <a:noFill/>
                          </a:ln>
                          <a:solidFill>
                            <a:srgbClr val="333333"/>
                          </a:solidFill>
                          <a:effectLst/>
                          <a:latin typeface="Times New Roman" pitchFamily="18" charset="0"/>
                          <a:cs typeface="Arial" charset="0"/>
                        </a:rPr>
                        <a:t>(use position of blocks &amp; arrows to indicate interactions)</a:t>
                      </a:r>
                      <a:endParaRPr kumimoji="0" lang="en-US" sz="1600" b="0" i="0" u="none" strike="noStrike" cap="none" normalizeH="0" baseline="0" dirty="0" smtClean="0">
                        <a:ln>
                          <a:noFill/>
                        </a:ln>
                        <a:solidFill>
                          <a:schemeClr val="tx1"/>
                        </a:solidFill>
                        <a:effectLst/>
                        <a:latin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800" b="0" i="0" u="none" strike="noStrike" cap="none" normalizeH="0" baseline="0" dirty="0" smtClean="0">
                          <a:ln>
                            <a:noFill/>
                          </a:ln>
                          <a:solidFill>
                            <a:srgbClr val="333333"/>
                          </a:solidFill>
                          <a:effectLst/>
                          <a:latin typeface="Times New Roman" pitchFamily="18" charset="0"/>
                          <a:cs typeface="Arial" charset="0"/>
                        </a:rPr>
                        <a:t>   </a:t>
                      </a:r>
                      <a:r>
                        <a:rPr kumimoji="0" lang="en-US" sz="3100" b="0" i="0" u="none" strike="noStrike" cap="none" normalizeH="0" baseline="0" dirty="0" smtClean="0">
                          <a:ln>
                            <a:noFill/>
                          </a:ln>
                          <a:solidFill>
                            <a:srgbClr val="333333"/>
                          </a:solidFill>
                          <a:effectLst/>
                          <a:latin typeface="Times New Roman" pitchFamily="18" charset="0"/>
                          <a:cs typeface="Arial" charset="0"/>
                        </a:rPr>
                        <a:t> </a:t>
                      </a:r>
                      <a:r>
                        <a:rPr kumimoji="0" lang="en-US" sz="800" b="0" i="0" u="none" strike="noStrike" cap="none" normalizeH="0" baseline="0" dirty="0" smtClean="0">
                          <a:ln>
                            <a:noFill/>
                          </a:ln>
                          <a:solidFill>
                            <a:srgbClr val="333333"/>
                          </a:solidFill>
                          <a:effectLst/>
                          <a:latin typeface="Times New Roman" pitchFamily="18" charset="0"/>
                          <a:cs typeface="Arial"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800" b="0" i="0" u="none" strike="noStrike" cap="none" normalizeH="0" baseline="0" dirty="0" smtClean="0">
                          <a:ln>
                            <a:noFill/>
                          </a:ln>
                          <a:solidFill>
                            <a:srgbClr val="333333"/>
                          </a:solidFill>
                          <a:effectLst/>
                          <a:latin typeface="Times New Roman" pitchFamily="18" charset="0"/>
                          <a:cs typeface="Arial" charset="0"/>
                        </a:rPr>
                        <a:t>   </a:t>
                      </a:r>
                      <a:r>
                        <a:rPr kumimoji="0" lang="en-US" sz="1200" b="0" i="0" u="none" strike="noStrike" cap="none" normalizeH="0" baseline="0" dirty="0" smtClean="0">
                          <a:ln>
                            <a:noFill/>
                          </a:ln>
                          <a:solidFill>
                            <a:srgbClr val="333333"/>
                          </a:solidFill>
                          <a:effectLst/>
                          <a:latin typeface="Times New Roman" pitchFamily="18" charset="0"/>
                          <a:cs typeface="Arial" charset="0"/>
                        </a:rPr>
                        <a:t> </a:t>
                      </a:r>
                      <a:r>
                        <a:rPr kumimoji="0" lang="en-US" sz="800" b="0" i="0" u="none" strike="noStrike" cap="none" normalizeH="0" baseline="0" dirty="0" smtClean="0">
                          <a:ln>
                            <a:noFill/>
                          </a:ln>
                          <a:solidFill>
                            <a:srgbClr val="333333"/>
                          </a:solidFill>
                          <a:effectLst/>
                          <a:latin typeface="Times New Roman" pitchFamily="18" charset="0"/>
                          <a:cs typeface="Arial"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800" b="0" i="0" u="none" strike="noStrike" cap="none" normalizeH="0" baseline="0" dirty="0" smtClean="0">
                          <a:ln>
                            <a:noFill/>
                          </a:ln>
                          <a:solidFill>
                            <a:srgbClr val="333333"/>
                          </a:solidFill>
                          <a:effectLst/>
                          <a:latin typeface="Times New Roman" pitchFamily="18" charset="0"/>
                          <a:cs typeface="Arial" charset="0"/>
                        </a:rPr>
                        <a:t>  </a:t>
                      </a:r>
                      <a:r>
                        <a:rPr kumimoji="0" lang="en-US" sz="3100" b="0" i="0" u="none" strike="noStrike" cap="none" normalizeH="0" baseline="0" dirty="0" smtClean="0">
                          <a:ln>
                            <a:noFill/>
                          </a:ln>
                          <a:solidFill>
                            <a:srgbClr val="333333"/>
                          </a:solidFill>
                          <a:effectLst/>
                          <a:latin typeface="Times New Roman" pitchFamily="18" charset="0"/>
                          <a:cs typeface="Arial" charset="0"/>
                        </a:rPr>
                        <a:t> </a:t>
                      </a:r>
                      <a:r>
                        <a:rPr kumimoji="0" lang="en-US" sz="800" b="0" i="0" u="none" strike="noStrike" cap="none" normalizeH="0" baseline="0" dirty="0" smtClean="0">
                          <a:ln>
                            <a:noFill/>
                          </a:ln>
                          <a:solidFill>
                            <a:srgbClr val="333333"/>
                          </a:solidFill>
                          <a:effectLst/>
                          <a:latin typeface="Times New Roman" pitchFamily="18" charset="0"/>
                          <a:cs typeface="Arial"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3"/>
                    </a:solidFill>
                  </a:tcPr>
                </a:tc>
              </a:tr>
              <a:tr h="1356685">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600" b="1" i="0" u="none" strike="noStrike" cap="none" normalizeH="0" baseline="0" dirty="0" smtClean="0">
                          <a:ln>
                            <a:noFill/>
                          </a:ln>
                          <a:solidFill>
                            <a:srgbClr val="0000CC"/>
                          </a:solidFill>
                          <a:effectLst/>
                          <a:latin typeface="Times New Roman" pitchFamily="18" charset="0"/>
                          <a:cs typeface="Arial" charset="0"/>
                        </a:rPr>
                        <a:t>DSM Representation</a:t>
                      </a:r>
                      <a:r>
                        <a:rPr kumimoji="0" lang="en-US" sz="1600" b="0" i="0" u="none" strike="noStrike" cap="none" normalizeH="0" baseline="0" dirty="0" smtClean="0">
                          <a:ln>
                            <a:noFill/>
                          </a:ln>
                          <a:solidFill>
                            <a:srgbClr val="333333"/>
                          </a:solidFill>
                          <a:effectLst/>
                          <a:latin typeface="Times New Roman" pitchFamily="18" charset="0"/>
                          <a:cs typeface="Arial" charset="0"/>
                        </a:rPr>
                        <a:t> (use “</a:t>
                      </a:r>
                      <a:r>
                        <a:rPr kumimoji="0" lang="en-US" sz="1600" b="1" i="0" u="none" strike="noStrike" cap="none" normalizeH="0" baseline="0" dirty="0" err="1" smtClean="0">
                          <a:ln>
                            <a:noFill/>
                          </a:ln>
                          <a:solidFill>
                            <a:srgbClr val="333333"/>
                          </a:solidFill>
                          <a:effectLst/>
                          <a:latin typeface="Times New Roman" pitchFamily="18" charset="0"/>
                          <a:cs typeface="Arial" charset="0"/>
                        </a:rPr>
                        <a:t>X</a:t>
                      </a:r>
                      <a:r>
                        <a:rPr kumimoji="0" lang="en-US" sz="1600" b="0" i="0" u="none" strike="noStrike" cap="none" normalizeH="0" baseline="0" dirty="0" err="1" smtClean="0">
                          <a:ln>
                            <a:noFill/>
                          </a:ln>
                          <a:solidFill>
                            <a:srgbClr val="333333"/>
                          </a:solidFill>
                          <a:effectLst/>
                          <a:latin typeface="Times New Roman" pitchFamily="18" charset="0"/>
                          <a:cs typeface="Arial" charset="0"/>
                        </a:rPr>
                        <a:t>”s</a:t>
                      </a:r>
                      <a:r>
                        <a:rPr kumimoji="0" lang="en-US" sz="1600" b="0" i="0" u="none" strike="noStrike" cap="none" normalizeH="0" baseline="0" dirty="0" smtClean="0">
                          <a:ln>
                            <a:noFill/>
                          </a:ln>
                          <a:solidFill>
                            <a:srgbClr val="333333"/>
                          </a:solidFill>
                          <a:effectLst/>
                          <a:latin typeface="Times New Roman" pitchFamily="18" charset="0"/>
                          <a:cs typeface="Arial" charset="0"/>
                        </a:rPr>
                        <a:t> in matrix to indicate interactions)</a:t>
                      </a:r>
                      <a:endParaRPr kumimoji="0" lang="en-US" sz="1600" b="0" i="0" u="none" strike="noStrike" cap="none" normalizeH="0" baseline="0" dirty="0" smtClean="0">
                        <a:ln>
                          <a:noFill/>
                        </a:ln>
                        <a:solidFill>
                          <a:schemeClr val="tx1"/>
                        </a:solidFill>
                        <a:effectLst/>
                        <a:latin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3"/>
                    </a:solidFill>
                  </a:tcPr>
                </a:tc>
              </a:tr>
            </a:tbl>
          </a:graphicData>
        </a:graphic>
      </p:graphicFrame>
      <p:sp>
        <p:nvSpPr>
          <p:cNvPr id="12" name="Footer Placeholder 11"/>
          <p:cNvSpPr>
            <a:spLocks noGrp="1"/>
          </p:cNvSpPr>
          <p:nvPr>
            <p:ph type="ftr" sz="quarter" idx="11"/>
          </p:nvPr>
        </p:nvSpPr>
        <p:spPr/>
        <p:txBody>
          <a:bodyPr/>
          <a:lstStyle/>
          <a:p>
            <a:pPr>
              <a:defRPr/>
            </a:pPr>
            <a:r>
              <a:rPr lang="en-US" smtClean="0"/>
              <a:t>© 2014 OnCourse Learning. All Rights Reserved.</a:t>
            </a:r>
            <a:endParaRPr lang="en-US"/>
          </a:p>
        </p:txBody>
      </p:sp>
      <p:sp>
        <p:nvSpPr>
          <p:cNvPr id="85" name="Slide Number Placeholder 3"/>
          <p:cNvSpPr>
            <a:spLocks noGrp="1"/>
          </p:cNvSpPr>
          <p:nvPr>
            <p:ph type="sldNum" sz="quarter" idx="12"/>
          </p:nvPr>
        </p:nvSpPr>
        <p:spPr/>
        <p:txBody>
          <a:bodyPr/>
          <a:lstStyle/>
          <a:p>
            <a:fld id="{C1DFC859-557C-46C6-BBBF-1AF7728180E1}" type="slidenum">
              <a:rPr lang="en-US">
                <a:effectLst>
                  <a:outerShdw blurRad="38100" dist="38100" dir="2700000" algn="tl">
                    <a:srgbClr val="C0C0C0"/>
                  </a:outerShdw>
                </a:effectLst>
              </a:rPr>
              <a:pPr/>
              <a:t>29</a:t>
            </a:fld>
            <a:endParaRPr lang="en-US">
              <a:effectLst>
                <a:outerShdw blurRad="38100" dist="38100" dir="2700000" algn="tl">
                  <a:srgbClr val="C0C0C0"/>
                </a:outerShdw>
              </a:effectLst>
            </a:endParaRPr>
          </a:p>
        </p:txBody>
      </p:sp>
      <p:graphicFrame>
        <p:nvGraphicFramePr>
          <p:cNvPr id="488474" name="Group 26"/>
          <p:cNvGraphicFramePr>
            <a:graphicFrameLocks noGrp="1"/>
          </p:cNvGraphicFramePr>
          <p:nvPr/>
        </p:nvGraphicFramePr>
        <p:xfrm>
          <a:off x="3124200" y="5135879"/>
          <a:ext cx="1188721" cy="1188720"/>
        </p:xfrm>
        <a:graphic>
          <a:graphicData uri="http://schemas.openxmlformats.org/drawingml/2006/table">
            <a:tbl>
              <a:tblPr/>
              <a:tblGrid>
                <a:gridCol w="414814"/>
                <a:gridCol w="394693"/>
                <a:gridCol w="379214"/>
              </a:tblGrid>
              <a:tr h="357872">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A</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B</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54464">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smtClean="0">
                          <a:ln>
                            <a:noFill/>
                          </a:ln>
                          <a:solidFill>
                            <a:srgbClr val="333333"/>
                          </a:solidFill>
                          <a:effectLst/>
                          <a:latin typeface="Calibri" pitchFamily="34" charset="0"/>
                          <a:cs typeface="Arial" charset="0"/>
                        </a:rPr>
                        <a:t>A</a:t>
                      </a:r>
                      <a:endParaRPr kumimoji="0" lang="en-US" sz="2000" b="0"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54464">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smtClean="0">
                          <a:ln>
                            <a:noFill/>
                          </a:ln>
                          <a:solidFill>
                            <a:srgbClr val="333333"/>
                          </a:solidFill>
                          <a:effectLst/>
                          <a:latin typeface="Calibri" pitchFamily="34" charset="0"/>
                          <a:cs typeface="Arial" charset="0"/>
                        </a:rPr>
                        <a:t>B</a:t>
                      </a:r>
                      <a:endParaRPr kumimoji="0" lang="en-US" sz="2000" b="0"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smtClean="0">
                          <a:ln>
                            <a:noFill/>
                          </a:ln>
                          <a:solidFill>
                            <a:srgbClr val="333333"/>
                          </a:solidFill>
                          <a:effectLst/>
                          <a:latin typeface="Calibri" pitchFamily="34" charset="0"/>
                          <a:cs typeface="Arial" charset="0"/>
                        </a:rPr>
                        <a:t>   </a:t>
                      </a:r>
                      <a:endParaRPr kumimoji="0" lang="en-US" sz="2000" b="0"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488492" name="Group 44"/>
          <p:cNvGraphicFramePr>
            <a:graphicFrameLocks noGrp="1"/>
          </p:cNvGraphicFramePr>
          <p:nvPr/>
        </p:nvGraphicFramePr>
        <p:xfrm>
          <a:off x="5120641" y="5135880"/>
          <a:ext cx="1188720" cy="1188720"/>
        </p:xfrm>
        <a:graphic>
          <a:graphicData uri="http://schemas.openxmlformats.org/drawingml/2006/table">
            <a:tbl>
              <a:tblPr/>
              <a:tblGrid>
                <a:gridCol w="410171"/>
                <a:gridCol w="388500"/>
                <a:gridCol w="390049"/>
              </a:tblGrid>
              <a:tr h="387615">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A</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B</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74386">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smtClean="0">
                          <a:ln>
                            <a:noFill/>
                          </a:ln>
                          <a:solidFill>
                            <a:srgbClr val="333333"/>
                          </a:solidFill>
                          <a:effectLst/>
                          <a:latin typeface="Calibri" pitchFamily="34" charset="0"/>
                          <a:cs typeface="Arial" charset="0"/>
                        </a:rPr>
                        <a:t>A</a:t>
                      </a:r>
                      <a:endParaRPr kumimoji="0" lang="en-US" sz="2000" b="0"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smtClean="0">
                          <a:ln>
                            <a:noFill/>
                          </a:ln>
                          <a:solidFill>
                            <a:srgbClr val="333333"/>
                          </a:solidFill>
                          <a:effectLst/>
                          <a:latin typeface="Calibri" pitchFamily="34" charset="0"/>
                          <a:cs typeface="Arial" charset="0"/>
                        </a:rPr>
                        <a:t>B</a:t>
                      </a:r>
                      <a:endParaRPr kumimoji="0" lang="en-US" sz="2000" b="0"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333333"/>
                          </a:solidFill>
                          <a:effectLst/>
                          <a:latin typeface="Calibri" pitchFamily="34" charset="0"/>
                          <a:cs typeface="Arial" charset="0"/>
                        </a:rPr>
                        <a:t>X</a:t>
                      </a:r>
                      <a:endParaRPr kumimoji="0" lang="en-US" sz="2000" b="1"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488510" name="Group 62"/>
          <p:cNvGraphicFramePr>
            <a:graphicFrameLocks noGrp="1"/>
          </p:cNvGraphicFramePr>
          <p:nvPr/>
        </p:nvGraphicFramePr>
        <p:xfrm>
          <a:off x="7117080" y="5135879"/>
          <a:ext cx="1188720" cy="1188720"/>
        </p:xfrm>
        <a:graphic>
          <a:graphicData uri="http://schemas.openxmlformats.org/drawingml/2006/table">
            <a:tbl>
              <a:tblPr/>
              <a:tblGrid>
                <a:gridCol w="396240"/>
                <a:gridCol w="396240"/>
                <a:gridCol w="396240"/>
              </a:tblGrid>
              <a:tr h="330200">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 </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A</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dirty="0" smtClean="0">
                          <a:ln>
                            <a:noFill/>
                          </a:ln>
                          <a:solidFill>
                            <a:srgbClr val="333333"/>
                          </a:solidFill>
                          <a:effectLst/>
                          <a:latin typeface="Calibri" pitchFamily="34" charset="0"/>
                          <a:cs typeface="Arial" charset="0"/>
                        </a:rPr>
                        <a:t>B</a:t>
                      </a:r>
                      <a:endParaRPr kumimoji="0" lang="en-US" sz="2000" b="0"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smtClean="0">
                          <a:ln>
                            <a:noFill/>
                          </a:ln>
                          <a:solidFill>
                            <a:srgbClr val="333333"/>
                          </a:solidFill>
                          <a:effectLst/>
                          <a:latin typeface="Calibri" pitchFamily="34" charset="0"/>
                          <a:cs typeface="Arial" charset="0"/>
                        </a:rPr>
                        <a:t>A</a:t>
                      </a:r>
                      <a:endParaRPr kumimoji="0" lang="en-US" sz="2000" b="0"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smtClean="0">
                          <a:ln>
                            <a:noFill/>
                          </a:ln>
                          <a:solidFill>
                            <a:srgbClr val="333333"/>
                          </a:solidFill>
                          <a:effectLst/>
                          <a:latin typeface="Calibri" pitchFamily="34" charset="0"/>
                          <a:cs typeface="Arial" charset="0"/>
                        </a:rPr>
                        <a:t> </a:t>
                      </a:r>
                      <a:endParaRPr kumimoji="0" lang="en-US" sz="2000" b="1"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dirty="0" smtClean="0">
                          <a:ln>
                            <a:noFill/>
                          </a:ln>
                          <a:solidFill>
                            <a:srgbClr val="333333"/>
                          </a:solidFill>
                          <a:effectLst/>
                          <a:latin typeface="Calibri" pitchFamily="34" charset="0"/>
                          <a:cs typeface="Arial" charset="0"/>
                        </a:rPr>
                        <a:t>X</a:t>
                      </a:r>
                      <a:endParaRPr kumimoji="0" lang="en-US" sz="2000" b="1"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0" i="0" u="none" strike="noStrike" cap="none" normalizeH="0" baseline="0" smtClean="0">
                          <a:ln>
                            <a:noFill/>
                          </a:ln>
                          <a:solidFill>
                            <a:srgbClr val="333333"/>
                          </a:solidFill>
                          <a:effectLst/>
                          <a:latin typeface="Calibri" pitchFamily="34" charset="0"/>
                          <a:cs typeface="Arial" charset="0"/>
                        </a:rPr>
                        <a:t>B</a:t>
                      </a:r>
                      <a:endParaRPr kumimoji="0" lang="en-US" sz="2000" b="0" i="0" u="none" strike="noStrike" cap="none" normalizeH="0" baseline="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dirty="0" smtClean="0">
                          <a:ln>
                            <a:noFill/>
                          </a:ln>
                          <a:solidFill>
                            <a:srgbClr val="333333"/>
                          </a:solidFill>
                          <a:effectLst/>
                          <a:latin typeface="Calibri" pitchFamily="34" charset="0"/>
                          <a:cs typeface="Arial" charset="0"/>
                        </a:rPr>
                        <a:t>X</a:t>
                      </a:r>
                      <a:endParaRPr kumimoji="0" lang="en-US" sz="2000" b="1"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2000" b="1" i="0" u="none" strike="noStrike" cap="none" normalizeH="0" baseline="0" dirty="0" smtClean="0">
                          <a:ln>
                            <a:noFill/>
                          </a:ln>
                          <a:solidFill>
                            <a:srgbClr val="333333"/>
                          </a:solidFill>
                          <a:effectLst/>
                          <a:latin typeface="Calibri" pitchFamily="34" charset="0"/>
                          <a:cs typeface="Arial" charset="0"/>
                        </a:rPr>
                        <a:t> </a:t>
                      </a:r>
                      <a:endParaRPr kumimoji="0" lang="en-US" sz="2000" b="1" i="0" u="none" strike="noStrike" cap="none" normalizeH="0" baseline="0" dirty="0" smtClean="0">
                        <a:ln>
                          <a:noFill/>
                        </a:ln>
                        <a:solidFill>
                          <a:schemeClr val="tx1"/>
                        </a:solidFill>
                        <a:effectLst/>
                        <a:latin typeface="Calibri"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9172" name="Text Box 83"/>
          <p:cNvSpPr txBox="1">
            <a:spLocks noChangeArrowheads="1"/>
          </p:cNvSpPr>
          <p:nvPr/>
        </p:nvSpPr>
        <p:spPr bwMode="auto">
          <a:xfrm>
            <a:off x="457200" y="152400"/>
            <a:ext cx="7848600" cy="519113"/>
          </a:xfrm>
          <a:prstGeom prst="rect">
            <a:avLst/>
          </a:prstGeom>
          <a:noFill/>
          <a:ln w="9525">
            <a:noFill/>
            <a:miter lim="800000"/>
            <a:headEnd/>
            <a:tailEnd/>
          </a:ln>
        </p:spPr>
        <p:txBody>
          <a:bodyPr>
            <a:spAutoFit/>
          </a:bodyPr>
          <a:lstStyle/>
          <a:p>
            <a:pPr eaLnBrk="1" hangingPunct="1">
              <a:spcBef>
                <a:spcPct val="50000"/>
              </a:spcBef>
            </a:pPr>
            <a:r>
              <a:rPr lang="en-US" sz="2800" b="0" i="0" dirty="0">
                <a:solidFill>
                  <a:srgbClr val="0000CC"/>
                </a:solidFill>
                <a:latin typeface="Arial" charset="0"/>
              </a:rPr>
              <a:t>What is the “DSM”…</a:t>
            </a:r>
          </a:p>
        </p:txBody>
      </p:sp>
      <p:sp>
        <p:nvSpPr>
          <p:cNvPr id="89173" name="Text Box 84"/>
          <p:cNvSpPr txBox="1">
            <a:spLocks noChangeArrowheads="1"/>
          </p:cNvSpPr>
          <p:nvPr/>
        </p:nvSpPr>
        <p:spPr bwMode="auto">
          <a:xfrm>
            <a:off x="457200" y="641628"/>
            <a:ext cx="8001000" cy="1415772"/>
          </a:xfrm>
          <a:prstGeom prst="rect">
            <a:avLst/>
          </a:prstGeom>
          <a:noFill/>
          <a:ln w="9525">
            <a:noFill/>
            <a:miter lim="800000"/>
            <a:headEnd/>
            <a:tailEnd/>
          </a:ln>
        </p:spPr>
        <p:txBody>
          <a:bodyPr wrap="square">
            <a:spAutoFit/>
          </a:bodyPr>
          <a:lstStyle/>
          <a:p>
            <a:pPr eaLnBrk="1" hangingPunct="1">
              <a:spcBef>
                <a:spcPct val="50000"/>
              </a:spcBef>
            </a:pPr>
            <a:r>
              <a:rPr lang="en-US" b="0" i="0" dirty="0">
                <a:solidFill>
                  <a:srgbClr val="000000"/>
                </a:solidFill>
                <a:latin typeface="Arial" charset="0"/>
              </a:rPr>
              <a:t>You may be used to seeing this “architecture” (or “structure”) represented graphically in a diagram.</a:t>
            </a:r>
          </a:p>
          <a:p>
            <a:pPr eaLnBrk="1" hangingPunct="1">
              <a:spcBef>
                <a:spcPct val="30000"/>
              </a:spcBef>
            </a:pPr>
            <a:r>
              <a:rPr lang="en-US" b="0" i="0" dirty="0">
                <a:solidFill>
                  <a:srgbClr val="000000"/>
                </a:solidFill>
                <a:latin typeface="Arial" charset="0"/>
              </a:rPr>
              <a:t>But it can be equally well represented in an N-square matrix, and this facilitates analysis &amp; exposition…</a:t>
            </a:r>
          </a:p>
        </p:txBody>
      </p:sp>
      <p:grpSp>
        <p:nvGrpSpPr>
          <p:cNvPr id="47" name="Group 46"/>
          <p:cNvGrpSpPr/>
          <p:nvPr/>
        </p:nvGrpSpPr>
        <p:grpSpPr>
          <a:xfrm>
            <a:off x="3029175" y="3999155"/>
            <a:ext cx="1417320" cy="725245"/>
            <a:chOff x="-1524000" y="2834640"/>
            <a:chExt cx="1417320" cy="725245"/>
          </a:xfrm>
        </p:grpSpPr>
        <p:sp>
          <p:nvSpPr>
            <p:cNvPr id="23" name="TextBox 22"/>
            <p:cNvSpPr txBox="1"/>
            <p:nvPr/>
          </p:nvSpPr>
          <p:spPr>
            <a:xfrm>
              <a:off x="-1051560" y="2834640"/>
              <a:ext cx="365760" cy="274320"/>
            </a:xfrm>
            <a:prstGeom prst="rect">
              <a:avLst/>
            </a:prstGeom>
            <a:solidFill>
              <a:schemeClr val="accent3"/>
            </a:solidFill>
            <a:ln>
              <a:solidFill>
                <a:schemeClr val="accent4"/>
              </a:solidFill>
            </a:ln>
          </p:spPr>
          <p:txBody>
            <a:bodyPr wrap="none" rtlCol="0" anchor="ctr">
              <a:spAutoFit/>
            </a:bodyPr>
            <a:lstStyle/>
            <a:p>
              <a:pPr algn="ctr"/>
              <a:r>
                <a:rPr lang="en-US" b="0" i="0" dirty="0" smtClean="0">
                  <a:latin typeface="Calibri" pitchFamily="34" charset="0"/>
                </a:rPr>
                <a:t>A</a:t>
              </a:r>
              <a:endParaRPr lang="en-US" b="0" i="0" dirty="0">
                <a:latin typeface="Calibri" pitchFamily="34" charset="0"/>
              </a:endParaRPr>
            </a:p>
          </p:txBody>
        </p:sp>
        <p:sp>
          <p:nvSpPr>
            <p:cNvPr id="27" name="TextBox 26"/>
            <p:cNvSpPr txBox="1"/>
            <p:nvPr/>
          </p:nvSpPr>
          <p:spPr>
            <a:xfrm>
              <a:off x="-1051560" y="3285565"/>
              <a:ext cx="365760" cy="274320"/>
            </a:xfrm>
            <a:prstGeom prst="rect">
              <a:avLst/>
            </a:prstGeom>
            <a:solidFill>
              <a:schemeClr val="accent3"/>
            </a:solidFill>
            <a:ln>
              <a:solidFill>
                <a:schemeClr val="accent4"/>
              </a:solidFill>
            </a:ln>
          </p:spPr>
          <p:txBody>
            <a:bodyPr wrap="none" rtlCol="0" anchor="ctr">
              <a:spAutoFit/>
            </a:bodyPr>
            <a:lstStyle/>
            <a:p>
              <a:pPr algn="ctr"/>
              <a:r>
                <a:rPr lang="en-US" b="0" i="0" dirty="0" smtClean="0">
                  <a:latin typeface="Calibri" pitchFamily="34" charset="0"/>
                </a:rPr>
                <a:t>B</a:t>
              </a:r>
              <a:endParaRPr lang="en-US" b="0" i="0" dirty="0">
                <a:latin typeface="Calibri" pitchFamily="34" charset="0"/>
              </a:endParaRPr>
            </a:p>
          </p:txBody>
        </p:sp>
        <p:cxnSp>
          <p:nvCxnSpPr>
            <p:cNvPr id="30" name="Straight Arrow Connector 29"/>
            <p:cNvCxnSpPr/>
            <p:nvPr/>
          </p:nvCxnSpPr>
          <p:spPr bwMode="auto">
            <a:xfrm>
              <a:off x="-685800" y="2971800"/>
              <a:ext cx="27432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2" name="Straight Arrow Connector 31"/>
            <p:cNvCxnSpPr/>
            <p:nvPr/>
          </p:nvCxnSpPr>
          <p:spPr bwMode="auto">
            <a:xfrm>
              <a:off x="-1524000" y="3422725"/>
              <a:ext cx="45720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2" name="Straight Connector 41"/>
            <p:cNvCxnSpPr/>
            <p:nvPr/>
          </p:nvCxnSpPr>
          <p:spPr bwMode="auto">
            <a:xfrm>
              <a:off x="-411480" y="2971800"/>
              <a:ext cx="0" cy="457200"/>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4" name="Straight Arrow Connector 43"/>
            <p:cNvCxnSpPr/>
            <p:nvPr/>
          </p:nvCxnSpPr>
          <p:spPr bwMode="auto">
            <a:xfrm>
              <a:off x="-685800" y="3422725"/>
              <a:ext cx="27432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5" name="Straight Arrow Connector 44"/>
            <p:cNvCxnSpPr/>
            <p:nvPr/>
          </p:nvCxnSpPr>
          <p:spPr bwMode="auto">
            <a:xfrm>
              <a:off x="-381000" y="3200400"/>
              <a:ext cx="27432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6" name="Straight Arrow Connector 45"/>
            <p:cNvCxnSpPr/>
            <p:nvPr/>
          </p:nvCxnSpPr>
          <p:spPr bwMode="auto">
            <a:xfrm>
              <a:off x="-1524000" y="2971800"/>
              <a:ext cx="45720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50" name="Group 49"/>
          <p:cNvGrpSpPr/>
          <p:nvPr/>
        </p:nvGrpSpPr>
        <p:grpSpPr>
          <a:xfrm>
            <a:off x="4966537" y="4224617"/>
            <a:ext cx="1593925" cy="274320"/>
            <a:chOff x="4639235" y="3924300"/>
            <a:chExt cx="1593925" cy="274320"/>
          </a:xfrm>
        </p:grpSpPr>
        <p:cxnSp>
          <p:nvCxnSpPr>
            <p:cNvPr id="49" name="Straight Arrow Connector 48"/>
            <p:cNvCxnSpPr/>
            <p:nvPr/>
          </p:nvCxnSpPr>
          <p:spPr bwMode="auto">
            <a:xfrm>
              <a:off x="5867400" y="4061460"/>
              <a:ext cx="36576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5516880" y="3924300"/>
              <a:ext cx="365760" cy="274320"/>
            </a:xfrm>
            <a:prstGeom prst="rect">
              <a:avLst/>
            </a:prstGeom>
            <a:solidFill>
              <a:schemeClr val="accent3"/>
            </a:solidFill>
            <a:ln>
              <a:solidFill>
                <a:schemeClr val="accent4"/>
              </a:solidFill>
            </a:ln>
          </p:spPr>
          <p:txBody>
            <a:bodyPr wrap="none" rtlCol="0" anchor="ctr">
              <a:spAutoFit/>
            </a:bodyPr>
            <a:lstStyle/>
            <a:p>
              <a:pPr algn="ctr"/>
              <a:r>
                <a:rPr lang="en-US" b="0" i="0" dirty="0" smtClean="0">
                  <a:latin typeface="Calibri" pitchFamily="34" charset="0"/>
                </a:rPr>
                <a:t>B</a:t>
              </a:r>
              <a:endParaRPr lang="en-US" b="0" i="0" dirty="0">
                <a:latin typeface="Calibri" pitchFamily="34" charset="0"/>
              </a:endParaRPr>
            </a:p>
          </p:txBody>
        </p:sp>
        <p:cxnSp>
          <p:nvCxnSpPr>
            <p:cNvPr id="48" name="Straight Arrow Connector 47"/>
            <p:cNvCxnSpPr/>
            <p:nvPr/>
          </p:nvCxnSpPr>
          <p:spPr bwMode="auto">
            <a:xfrm>
              <a:off x="5248835" y="4061460"/>
              <a:ext cx="27432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4" name="TextBox 23"/>
            <p:cNvSpPr txBox="1"/>
            <p:nvPr/>
          </p:nvSpPr>
          <p:spPr>
            <a:xfrm>
              <a:off x="4907280" y="3924300"/>
              <a:ext cx="365760" cy="274320"/>
            </a:xfrm>
            <a:prstGeom prst="rect">
              <a:avLst/>
            </a:prstGeom>
            <a:solidFill>
              <a:schemeClr val="accent3"/>
            </a:solidFill>
            <a:ln>
              <a:solidFill>
                <a:schemeClr val="accent4"/>
              </a:solidFill>
            </a:ln>
          </p:spPr>
          <p:txBody>
            <a:bodyPr wrap="none" rtlCol="0" anchor="ctr">
              <a:spAutoFit/>
            </a:bodyPr>
            <a:lstStyle/>
            <a:p>
              <a:pPr algn="ctr"/>
              <a:r>
                <a:rPr lang="en-US" b="0" i="0" dirty="0" smtClean="0">
                  <a:latin typeface="Calibri" pitchFamily="34" charset="0"/>
                </a:rPr>
                <a:t>A</a:t>
              </a:r>
              <a:endParaRPr lang="en-US" b="0" i="0" dirty="0">
                <a:latin typeface="Calibri" pitchFamily="34" charset="0"/>
              </a:endParaRPr>
            </a:p>
          </p:txBody>
        </p:sp>
        <p:cxnSp>
          <p:nvCxnSpPr>
            <p:cNvPr id="35" name="Straight Arrow Connector 34"/>
            <p:cNvCxnSpPr/>
            <p:nvPr/>
          </p:nvCxnSpPr>
          <p:spPr bwMode="auto">
            <a:xfrm>
              <a:off x="4639235" y="4061460"/>
              <a:ext cx="27432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nvGrpSpPr>
          <p:cNvPr id="73" name="Group 72"/>
          <p:cNvGrpSpPr/>
          <p:nvPr/>
        </p:nvGrpSpPr>
        <p:grpSpPr>
          <a:xfrm>
            <a:off x="7080504" y="3999155"/>
            <a:ext cx="1225296" cy="725245"/>
            <a:chOff x="-3297936" y="4572000"/>
            <a:chExt cx="1225296" cy="725245"/>
          </a:xfrm>
        </p:grpSpPr>
        <p:cxnSp>
          <p:nvCxnSpPr>
            <p:cNvPr id="36" name="Straight Arrow Connector 35"/>
            <p:cNvCxnSpPr/>
            <p:nvPr/>
          </p:nvCxnSpPr>
          <p:spPr bwMode="auto">
            <a:xfrm>
              <a:off x="-2438400" y="4648200"/>
              <a:ext cx="36576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9" name="Straight Arrow Connector 38"/>
            <p:cNvCxnSpPr/>
            <p:nvPr/>
          </p:nvCxnSpPr>
          <p:spPr bwMode="auto">
            <a:xfrm>
              <a:off x="-2438400" y="5257800"/>
              <a:ext cx="36576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grpSp>
          <p:nvGrpSpPr>
            <p:cNvPr id="72" name="Group 71"/>
            <p:cNvGrpSpPr/>
            <p:nvPr/>
          </p:nvGrpSpPr>
          <p:grpSpPr>
            <a:xfrm>
              <a:off x="-3297936" y="4572000"/>
              <a:ext cx="1185672" cy="725245"/>
              <a:chOff x="-3297936" y="4572000"/>
              <a:chExt cx="1185672" cy="725245"/>
            </a:xfrm>
          </p:grpSpPr>
          <p:grpSp>
            <p:nvGrpSpPr>
              <p:cNvPr id="51" name="Group 50"/>
              <p:cNvGrpSpPr/>
              <p:nvPr/>
            </p:nvGrpSpPr>
            <p:grpSpPr>
              <a:xfrm>
                <a:off x="-3297936" y="4572000"/>
                <a:ext cx="1182266" cy="725245"/>
                <a:chOff x="-1545336" y="2834640"/>
                <a:chExt cx="1182266" cy="725245"/>
              </a:xfrm>
            </p:grpSpPr>
            <p:cxnSp>
              <p:nvCxnSpPr>
                <p:cNvPr id="54" name="Straight Arrow Connector 53"/>
                <p:cNvCxnSpPr/>
                <p:nvPr/>
              </p:nvCxnSpPr>
              <p:spPr bwMode="auto">
                <a:xfrm>
                  <a:off x="-637390" y="2971800"/>
                  <a:ext cx="274320" cy="0"/>
                </a:xfrm>
                <a:prstGeom prst="straightConnector1">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5" name="Straight Arrow Connector 54"/>
                <p:cNvCxnSpPr/>
                <p:nvPr/>
              </p:nvCxnSpPr>
              <p:spPr bwMode="auto">
                <a:xfrm>
                  <a:off x="-1545336" y="3422725"/>
                  <a:ext cx="54864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7" name="Straight Arrow Connector 56"/>
                <p:cNvCxnSpPr/>
                <p:nvPr/>
              </p:nvCxnSpPr>
              <p:spPr bwMode="auto">
                <a:xfrm>
                  <a:off x="-637390" y="3422725"/>
                  <a:ext cx="274320" cy="0"/>
                </a:xfrm>
                <a:prstGeom prst="straightConnector1">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9" name="Straight Arrow Connector 58"/>
                <p:cNvCxnSpPr/>
                <p:nvPr/>
              </p:nvCxnSpPr>
              <p:spPr bwMode="auto">
                <a:xfrm>
                  <a:off x="-1545336" y="2971800"/>
                  <a:ext cx="548640" cy="0"/>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52" name="TextBox 51"/>
                <p:cNvSpPr txBox="1"/>
                <p:nvPr/>
              </p:nvSpPr>
              <p:spPr>
                <a:xfrm>
                  <a:off x="-1003150" y="2834640"/>
                  <a:ext cx="365760" cy="274320"/>
                </a:xfrm>
                <a:prstGeom prst="rect">
                  <a:avLst/>
                </a:prstGeom>
                <a:solidFill>
                  <a:schemeClr val="accent3"/>
                </a:solidFill>
                <a:ln>
                  <a:solidFill>
                    <a:schemeClr val="accent4"/>
                  </a:solidFill>
                </a:ln>
              </p:spPr>
              <p:txBody>
                <a:bodyPr wrap="none" rtlCol="0" anchor="ctr">
                  <a:spAutoFit/>
                </a:bodyPr>
                <a:lstStyle/>
                <a:p>
                  <a:pPr algn="ctr"/>
                  <a:r>
                    <a:rPr lang="en-US" b="0" i="0" dirty="0" smtClean="0">
                      <a:latin typeface="Calibri" pitchFamily="34" charset="0"/>
                    </a:rPr>
                    <a:t>A</a:t>
                  </a:r>
                  <a:endParaRPr lang="en-US" b="0" i="0" dirty="0">
                    <a:latin typeface="Calibri" pitchFamily="34" charset="0"/>
                  </a:endParaRPr>
                </a:p>
              </p:txBody>
            </p:sp>
            <p:sp>
              <p:nvSpPr>
                <p:cNvPr id="53" name="TextBox 52"/>
                <p:cNvSpPr txBox="1"/>
                <p:nvPr/>
              </p:nvSpPr>
              <p:spPr>
                <a:xfrm>
                  <a:off x="-1003150" y="3285565"/>
                  <a:ext cx="365760" cy="274320"/>
                </a:xfrm>
                <a:prstGeom prst="rect">
                  <a:avLst/>
                </a:prstGeom>
                <a:solidFill>
                  <a:schemeClr val="accent3"/>
                </a:solidFill>
                <a:ln>
                  <a:solidFill>
                    <a:schemeClr val="accent4"/>
                  </a:solidFill>
                </a:ln>
              </p:spPr>
              <p:txBody>
                <a:bodyPr wrap="none" rtlCol="0" anchor="ctr">
                  <a:spAutoFit/>
                </a:bodyPr>
                <a:lstStyle/>
                <a:p>
                  <a:pPr algn="ctr"/>
                  <a:r>
                    <a:rPr lang="en-US" b="0" i="0" dirty="0" smtClean="0">
                      <a:latin typeface="Calibri" pitchFamily="34" charset="0"/>
                    </a:rPr>
                    <a:t>B</a:t>
                  </a:r>
                  <a:endParaRPr lang="en-US" b="0" i="0" dirty="0">
                    <a:latin typeface="Calibri" pitchFamily="34" charset="0"/>
                  </a:endParaRPr>
                </a:p>
              </p:txBody>
            </p:sp>
          </p:grpSp>
          <p:cxnSp>
            <p:nvCxnSpPr>
              <p:cNvPr id="61" name="Straight Arrow Connector 60"/>
              <p:cNvCxnSpPr/>
              <p:nvPr/>
            </p:nvCxnSpPr>
            <p:spPr bwMode="auto">
              <a:xfrm flipH="1" flipV="1">
                <a:off x="-3032760" y="4724400"/>
                <a:ext cx="920496" cy="435864"/>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71" name="Straight Arrow Connector 70"/>
              <p:cNvCxnSpPr/>
              <p:nvPr/>
            </p:nvCxnSpPr>
            <p:spPr bwMode="auto">
              <a:xfrm flipH="1">
                <a:off x="-3032760" y="4709160"/>
                <a:ext cx="920496" cy="435864"/>
              </a:xfrm>
              <a:prstGeom prst="straightConnector1">
                <a:avLst/>
              </a:prstGeom>
              <a:solidFill>
                <a:schemeClr val="accent1"/>
              </a:solidFill>
              <a:ln w="19050" cap="flat" cmpd="sng" algn="ctr">
                <a:solidFill>
                  <a:schemeClr val="tx1"/>
                </a:solidFill>
                <a:prstDash val="solid"/>
                <a:round/>
                <a:headEnd type="none" w="med" len="med"/>
                <a:tailEnd type="triangl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7" name="Picture 1"/>
          <p:cNvPicPr>
            <a:picLocks noChangeAspect="1" noChangeArrowheads="1"/>
          </p:cNvPicPr>
          <p:nvPr/>
        </p:nvPicPr>
        <p:blipFill>
          <a:blip r:embed="rId3" cstate="print"/>
          <a:srcRect/>
          <a:stretch>
            <a:fillRect/>
          </a:stretch>
        </p:blipFill>
        <p:spPr bwMode="auto">
          <a:xfrm>
            <a:off x="457200" y="2057399"/>
            <a:ext cx="4411662" cy="4464497"/>
          </a:xfrm>
          <a:prstGeom prst="rect">
            <a:avLst/>
          </a:prstGeom>
          <a:noFill/>
          <a:ln w="9525">
            <a:solidFill>
              <a:srgbClr val="00B0F0"/>
            </a:solidFill>
            <a:miter lim="800000"/>
            <a:headEnd/>
            <a:tailEnd/>
          </a:ln>
        </p:spPr>
      </p:pic>
      <p:sp>
        <p:nvSpPr>
          <p:cNvPr id="9"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10"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4768DD2C-BAA7-413D-B377-6571DF243ACB}" type="slidenum">
              <a:rPr lang="en-US"/>
              <a:pPr/>
              <a:t>3</a:t>
            </a:fld>
            <a:endParaRPr lang="en-US"/>
          </a:p>
        </p:txBody>
      </p:sp>
      <p:sp>
        <p:nvSpPr>
          <p:cNvPr id="327683" name="Text Box 3"/>
          <p:cNvSpPr txBox="1">
            <a:spLocks noChangeArrowheads="1"/>
          </p:cNvSpPr>
          <p:nvPr/>
        </p:nvSpPr>
        <p:spPr bwMode="auto">
          <a:xfrm>
            <a:off x="457200" y="1524000"/>
            <a:ext cx="8458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Development is a multi-disciplinary, iterative process </a:t>
            </a:r>
          </a:p>
        </p:txBody>
      </p:sp>
      <p:sp>
        <p:nvSpPr>
          <p:cNvPr id="327686" name="Text Box 6"/>
          <p:cNvSpPr txBox="1">
            <a:spLocks noChangeArrowheads="1"/>
          </p:cNvSpPr>
          <p:nvPr/>
        </p:nvSpPr>
        <p:spPr bwMode="auto">
          <a:xfrm>
            <a:off x="4876800" y="5693138"/>
            <a:ext cx="3810000" cy="830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en-US" sz="1600" i="0" dirty="0" smtClean="0">
                <a:solidFill>
                  <a:schemeClr val="accent6"/>
                </a:solidFill>
                <a:latin typeface="Calibri" pitchFamily="34" charset="0"/>
              </a:rPr>
              <a:t>EXHIBIT 28-1 </a:t>
            </a:r>
            <a:r>
              <a:rPr lang="en-US" sz="1600" b="0" i="0" dirty="0" smtClean="0">
                <a:latin typeface="Calibri" pitchFamily="34" charset="0"/>
              </a:rPr>
              <a:t>Iterative</a:t>
            </a:r>
            <a:r>
              <a:rPr lang="en-US" sz="1600" b="0" i="0" dirty="0" smtClean="0">
                <a:latin typeface="Calibri" pitchFamily="34" charset="0"/>
              </a:rPr>
              <a:t>, Multidisciplinary </a:t>
            </a:r>
            <a:r>
              <a:rPr lang="en-US" sz="1600" b="0" i="0" dirty="0" smtClean="0">
                <a:latin typeface="Calibri" pitchFamily="34" charset="0"/>
              </a:rPr>
              <a:t>Process </a:t>
            </a:r>
            <a:r>
              <a:rPr lang="en-US" sz="1600" b="0" i="0" dirty="0" smtClean="0">
                <a:latin typeface="Calibri" pitchFamily="34" charset="0"/>
              </a:rPr>
              <a:t>of Real </a:t>
            </a:r>
            <a:r>
              <a:rPr lang="en-US" sz="1600" b="0" i="0" dirty="0" smtClean="0">
                <a:latin typeface="Calibri" pitchFamily="34" charset="0"/>
              </a:rPr>
              <a:t>Estate </a:t>
            </a:r>
            <a:r>
              <a:rPr lang="en-US" sz="1600" b="0" i="0" dirty="0" smtClean="0">
                <a:latin typeface="Calibri" pitchFamily="34" charset="0"/>
              </a:rPr>
              <a:t>Development Decision </a:t>
            </a:r>
            <a:r>
              <a:rPr lang="en-US" sz="1600" b="0" i="0" dirty="0" smtClean="0">
                <a:latin typeface="Calibri" pitchFamily="34" charset="0"/>
              </a:rPr>
              <a:t>Making (</a:t>
            </a:r>
            <a:r>
              <a:rPr lang="en-US" sz="1600" b="0" i="0" dirty="0" smtClean="0">
                <a:latin typeface="Calibri" pitchFamily="34" charset="0"/>
              </a:rPr>
              <a:t>the </a:t>
            </a:r>
            <a:r>
              <a:rPr lang="en-US" sz="1600" b="0" i="0" dirty="0" err="1" smtClean="0">
                <a:latin typeface="Calibri" pitchFamily="34" charset="0"/>
              </a:rPr>
              <a:t>Graaskamp</a:t>
            </a:r>
            <a:r>
              <a:rPr lang="en-US" sz="1600" b="0" i="0" dirty="0" smtClean="0">
                <a:latin typeface="Calibri" pitchFamily="34" charset="0"/>
              </a:rPr>
              <a:t> </a:t>
            </a:r>
            <a:r>
              <a:rPr lang="en-US" sz="1600" b="0" i="0" dirty="0" smtClean="0">
                <a:latin typeface="Calibri" pitchFamily="34" charset="0"/>
              </a:rPr>
              <a:t>Model</a:t>
            </a:r>
            <a:r>
              <a:rPr lang="en-US" sz="1600" b="0" i="0" dirty="0" smtClean="0">
                <a:latin typeface="Calibri" pitchFamily="34" charset="0"/>
              </a:rPr>
              <a:t>) </a:t>
            </a:r>
            <a:endParaRPr lang="en-US" sz="1600" b="0" i="0" dirty="0">
              <a:effectLst>
                <a:outerShdw blurRad="38100" dist="38100" dir="2700000" algn="tl">
                  <a:srgbClr val="FFFFFF"/>
                </a:outerShdw>
              </a:effectLst>
              <a:latin typeface="Calibri" pitchFamily="34" charset="0"/>
            </a:endParaRPr>
          </a:p>
        </p:txBody>
      </p:sp>
      <p:sp>
        <p:nvSpPr>
          <p:cNvPr id="327687" name="Text Box 7"/>
          <p:cNvSpPr txBox="1">
            <a:spLocks noChangeArrowheads="1"/>
          </p:cNvSpPr>
          <p:nvPr/>
        </p:nvSpPr>
        <p:spPr bwMode="auto">
          <a:xfrm>
            <a:off x="457200" y="152400"/>
            <a:ext cx="8534400" cy="1138773"/>
          </a:xfrm>
          <a:prstGeom prst="rect">
            <a:avLst/>
          </a:prstGeom>
          <a:solidFill>
            <a:srgbClr val="CC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t>Development is important:</a:t>
            </a:r>
          </a:p>
          <a:p>
            <a:pPr marL="687388" lvl="2" indent="-225425" eaLnBrk="1" hangingPunct="1">
              <a:spcBef>
                <a:spcPct val="20000"/>
              </a:spcBef>
              <a:buFontTx/>
              <a:buChar char="•"/>
              <a:defRPr/>
            </a:pPr>
            <a:r>
              <a:rPr lang="en-US" b="0" dirty="0"/>
              <a:t> From a finance &amp; investment perspective, but also</a:t>
            </a:r>
          </a:p>
          <a:p>
            <a:pPr marL="687388" lvl="2" indent="-225425" eaLnBrk="1" hangingPunct="1">
              <a:spcBef>
                <a:spcPct val="20000"/>
              </a:spcBef>
              <a:buFontTx/>
              <a:buChar char="•"/>
              <a:defRPr/>
            </a:pPr>
            <a:r>
              <a:rPr lang="en-US" b="0" dirty="0"/>
              <a:t> From an urban development (physical, social, environmental) perspective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ooter Placeholder 40"/>
          <p:cNvSpPr>
            <a:spLocks noGrp="1"/>
          </p:cNvSpPr>
          <p:nvPr>
            <p:ph type="ftr" sz="quarter" idx="11"/>
          </p:nvPr>
        </p:nvSpPr>
        <p:spPr/>
        <p:txBody>
          <a:bodyPr/>
          <a:lstStyle/>
          <a:p>
            <a:pPr>
              <a:defRPr/>
            </a:pPr>
            <a:r>
              <a:rPr lang="en-US" smtClean="0">
                <a:latin typeface="Calibri" pitchFamily="34" charset="0"/>
              </a:rPr>
              <a:t>© 2014 OnCourse Learning. All Rights Reserved.</a:t>
            </a:r>
            <a:endParaRPr lang="en-US">
              <a:latin typeface="Calibri" pitchFamily="34" charset="0"/>
            </a:endParaRPr>
          </a:p>
        </p:txBody>
      </p:sp>
      <p:sp>
        <p:nvSpPr>
          <p:cNvPr id="2" name="Slide Number Placeholder 1"/>
          <p:cNvSpPr>
            <a:spLocks noGrp="1"/>
          </p:cNvSpPr>
          <p:nvPr>
            <p:ph type="sldNum" sz="quarter" idx="12"/>
          </p:nvPr>
        </p:nvSpPr>
        <p:spPr/>
        <p:txBody>
          <a:bodyPr/>
          <a:lstStyle/>
          <a:p>
            <a:fld id="{F8D5E9AF-1B69-4FED-BEAD-9FAA0B94766D}" type="slidenum">
              <a:rPr lang="en-US">
                <a:effectLst>
                  <a:outerShdw blurRad="38100" dist="38100" dir="2700000" algn="tl">
                    <a:srgbClr val="C0C0C0"/>
                  </a:outerShdw>
                </a:effectLst>
                <a:latin typeface="Calibri" pitchFamily="34" charset="0"/>
              </a:rPr>
              <a:pPr/>
              <a:t>30</a:t>
            </a:fld>
            <a:endParaRPr lang="en-US">
              <a:effectLst>
                <a:outerShdw blurRad="38100" dist="38100" dir="2700000" algn="tl">
                  <a:srgbClr val="C0C0C0"/>
                </a:outerShdw>
              </a:effectLst>
              <a:latin typeface="Calibri" pitchFamily="34" charset="0"/>
            </a:endParaRPr>
          </a:p>
        </p:txBody>
      </p:sp>
      <p:grpSp>
        <p:nvGrpSpPr>
          <p:cNvPr id="90115" name="Group 42"/>
          <p:cNvGrpSpPr>
            <a:grpSpLocks/>
          </p:cNvGrpSpPr>
          <p:nvPr/>
        </p:nvGrpSpPr>
        <p:grpSpPr bwMode="auto">
          <a:xfrm>
            <a:off x="6477000" y="1828800"/>
            <a:ext cx="2209800" cy="1524000"/>
            <a:chOff x="6324600" y="1295400"/>
            <a:chExt cx="2209800" cy="1524000"/>
          </a:xfrm>
        </p:grpSpPr>
        <p:grpSp>
          <p:nvGrpSpPr>
            <p:cNvPr id="90192" name="Group 38"/>
            <p:cNvGrpSpPr>
              <a:grpSpLocks/>
            </p:cNvGrpSpPr>
            <p:nvPr/>
          </p:nvGrpSpPr>
          <p:grpSpPr bwMode="auto">
            <a:xfrm>
              <a:off x="6477000" y="1447800"/>
              <a:ext cx="1981200" cy="1069777"/>
              <a:chOff x="6096000" y="1447800"/>
              <a:chExt cx="1981200" cy="1069777"/>
            </a:xfrm>
          </p:grpSpPr>
          <p:sp>
            <p:nvSpPr>
              <p:cNvPr id="90194" name="TextBox 22"/>
              <p:cNvSpPr txBox="1">
                <a:spLocks noChangeArrowheads="1"/>
              </p:cNvSpPr>
              <p:nvPr/>
            </p:nvSpPr>
            <p:spPr bwMode="auto">
              <a:xfrm>
                <a:off x="6629400" y="1447800"/>
                <a:ext cx="609600" cy="307777"/>
              </a:xfrm>
              <a:prstGeom prst="rect">
                <a:avLst/>
              </a:prstGeom>
              <a:noFill/>
              <a:ln w="9525">
                <a:solidFill>
                  <a:schemeClr val="tx1"/>
                </a:solidFill>
                <a:miter lim="800000"/>
                <a:headEnd/>
                <a:tailEnd/>
              </a:ln>
            </p:spPr>
            <p:txBody>
              <a:bodyPr>
                <a:spAutoFit/>
              </a:bodyPr>
              <a:lstStyle/>
              <a:p>
                <a:pPr algn="ctr" eaLnBrk="1" hangingPunct="1"/>
                <a:r>
                  <a:rPr lang="en-US" sz="1400" b="0" i="0">
                    <a:solidFill>
                      <a:srgbClr val="000000"/>
                    </a:solidFill>
                    <a:latin typeface="Calibri" pitchFamily="34" charset="0"/>
                    <a:ea typeface="Calibri" pitchFamily="34" charset="0"/>
                    <a:cs typeface="Calibri" pitchFamily="34" charset="0"/>
                  </a:rPr>
                  <a:t>A</a:t>
                </a:r>
              </a:p>
            </p:txBody>
          </p:sp>
          <p:sp>
            <p:nvSpPr>
              <p:cNvPr id="90195" name="TextBox 23"/>
              <p:cNvSpPr txBox="1">
                <a:spLocks noChangeArrowheads="1"/>
              </p:cNvSpPr>
              <p:nvPr/>
            </p:nvSpPr>
            <p:spPr bwMode="auto">
              <a:xfrm>
                <a:off x="6629400" y="2209800"/>
                <a:ext cx="609600" cy="307777"/>
              </a:xfrm>
              <a:prstGeom prst="rect">
                <a:avLst/>
              </a:prstGeom>
              <a:noFill/>
              <a:ln w="9525">
                <a:solidFill>
                  <a:schemeClr val="tx1"/>
                </a:solidFill>
                <a:miter lim="800000"/>
                <a:headEnd/>
                <a:tailEnd/>
              </a:ln>
            </p:spPr>
            <p:txBody>
              <a:bodyPr>
                <a:spAutoFit/>
              </a:bodyPr>
              <a:lstStyle/>
              <a:p>
                <a:pPr algn="ctr" eaLnBrk="1" hangingPunct="1"/>
                <a:r>
                  <a:rPr lang="en-US" sz="1400" b="0" i="0">
                    <a:solidFill>
                      <a:srgbClr val="000000"/>
                    </a:solidFill>
                    <a:latin typeface="Calibri" pitchFamily="34" charset="0"/>
                    <a:ea typeface="Calibri" pitchFamily="34" charset="0"/>
                    <a:cs typeface="Calibri" pitchFamily="34" charset="0"/>
                  </a:rPr>
                  <a:t>B</a:t>
                </a:r>
              </a:p>
            </p:txBody>
          </p:sp>
          <p:cxnSp>
            <p:nvCxnSpPr>
              <p:cNvPr id="90196" name="Straight Arrow Connector 24"/>
              <p:cNvCxnSpPr>
                <a:cxnSpLocks noChangeShapeType="1"/>
                <a:endCxn id="90194" idx="1"/>
              </p:cNvCxnSpPr>
              <p:nvPr/>
            </p:nvCxnSpPr>
            <p:spPr bwMode="auto">
              <a:xfrm flipV="1">
                <a:off x="6096000" y="1601689"/>
                <a:ext cx="533400" cy="74711"/>
              </a:xfrm>
              <a:prstGeom prst="straightConnector1">
                <a:avLst/>
              </a:prstGeom>
              <a:noFill/>
              <a:ln w="9525" algn="ctr">
                <a:solidFill>
                  <a:schemeClr val="tx1"/>
                </a:solidFill>
                <a:round/>
                <a:headEnd/>
                <a:tailEnd type="arrow" w="med" len="med"/>
              </a:ln>
            </p:spPr>
          </p:cxnSp>
          <p:cxnSp>
            <p:nvCxnSpPr>
              <p:cNvPr id="90197" name="Straight Arrow Connector 25"/>
              <p:cNvCxnSpPr>
                <a:cxnSpLocks noChangeShapeType="1"/>
              </p:cNvCxnSpPr>
              <p:nvPr/>
            </p:nvCxnSpPr>
            <p:spPr bwMode="auto">
              <a:xfrm>
                <a:off x="6096000" y="2438400"/>
                <a:ext cx="533400" cy="2233"/>
              </a:xfrm>
              <a:prstGeom prst="straightConnector1">
                <a:avLst/>
              </a:prstGeom>
              <a:noFill/>
              <a:ln w="9525" algn="ctr">
                <a:solidFill>
                  <a:schemeClr val="tx1"/>
                </a:solidFill>
                <a:round/>
                <a:headEnd/>
                <a:tailEnd type="arrow" w="med" len="med"/>
              </a:ln>
            </p:spPr>
          </p:cxnSp>
          <p:cxnSp>
            <p:nvCxnSpPr>
              <p:cNvPr id="90198" name="Straight Arrow Connector 26"/>
              <p:cNvCxnSpPr>
                <a:cxnSpLocks noChangeShapeType="1"/>
              </p:cNvCxnSpPr>
              <p:nvPr/>
            </p:nvCxnSpPr>
            <p:spPr bwMode="auto">
              <a:xfrm>
                <a:off x="7543800" y="2057400"/>
                <a:ext cx="533400" cy="2233"/>
              </a:xfrm>
              <a:prstGeom prst="straightConnector1">
                <a:avLst/>
              </a:prstGeom>
              <a:noFill/>
              <a:ln w="9525" algn="ctr">
                <a:solidFill>
                  <a:schemeClr val="tx1"/>
                </a:solidFill>
                <a:round/>
                <a:headEnd/>
                <a:tailEnd type="arrow" w="med" len="med"/>
              </a:ln>
            </p:spPr>
          </p:cxnSp>
          <p:cxnSp>
            <p:nvCxnSpPr>
              <p:cNvPr id="90199" name="Straight Arrow Connector 27"/>
              <p:cNvCxnSpPr>
                <a:cxnSpLocks noChangeShapeType="1"/>
              </p:cNvCxnSpPr>
              <p:nvPr/>
            </p:nvCxnSpPr>
            <p:spPr bwMode="auto">
              <a:xfrm>
                <a:off x="7239000" y="1676400"/>
                <a:ext cx="304800" cy="0"/>
              </a:xfrm>
              <a:prstGeom prst="straightConnector1">
                <a:avLst/>
              </a:prstGeom>
              <a:noFill/>
              <a:ln w="9525" algn="ctr">
                <a:solidFill>
                  <a:schemeClr val="tx1"/>
                </a:solidFill>
                <a:round/>
                <a:headEnd/>
                <a:tailEnd type="arrow" w="med" len="med"/>
              </a:ln>
            </p:spPr>
          </p:cxnSp>
          <p:cxnSp>
            <p:nvCxnSpPr>
              <p:cNvPr id="90200" name="Straight Arrow Connector 28"/>
              <p:cNvCxnSpPr>
                <a:cxnSpLocks noChangeShapeType="1"/>
              </p:cNvCxnSpPr>
              <p:nvPr/>
            </p:nvCxnSpPr>
            <p:spPr bwMode="auto">
              <a:xfrm>
                <a:off x="7239000" y="2438400"/>
                <a:ext cx="304800" cy="0"/>
              </a:xfrm>
              <a:prstGeom prst="straightConnector1">
                <a:avLst/>
              </a:prstGeom>
              <a:noFill/>
              <a:ln w="9525" algn="ctr">
                <a:solidFill>
                  <a:schemeClr val="tx1"/>
                </a:solidFill>
                <a:round/>
                <a:headEnd/>
                <a:tailEnd type="arrow" w="med" len="med"/>
              </a:ln>
            </p:spPr>
          </p:cxnSp>
          <p:cxnSp>
            <p:nvCxnSpPr>
              <p:cNvPr id="90201" name="Straight Connector 31"/>
              <p:cNvCxnSpPr>
                <a:cxnSpLocks noChangeShapeType="1"/>
              </p:cNvCxnSpPr>
              <p:nvPr/>
            </p:nvCxnSpPr>
            <p:spPr bwMode="auto">
              <a:xfrm>
                <a:off x="7543800" y="1676400"/>
                <a:ext cx="0" cy="762000"/>
              </a:xfrm>
              <a:prstGeom prst="line">
                <a:avLst/>
              </a:prstGeom>
              <a:noFill/>
              <a:ln w="9525" algn="ctr">
                <a:solidFill>
                  <a:schemeClr val="tx1"/>
                </a:solidFill>
                <a:round/>
                <a:headEnd/>
                <a:tailEnd/>
              </a:ln>
            </p:spPr>
          </p:cxnSp>
          <p:cxnSp>
            <p:nvCxnSpPr>
              <p:cNvPr id="90202" name="Straight Arrow Connector 32"/>
              <p:cNvCxnSpPr>
                <a:cxnSpLocks noChangeShapeType="1"/>
              </p:cNvCxnSpPr>
              <p:nvPr/>
            </p:nvCxnSpPr>
            <p:spPr bwMode="auto">
              <a:xfrm>
                <a:off x="6781800" y="1905000"/>
                <a:ext cx="0" cy="304800"/>
              </a:xfrm>
              <a:prstGeom prst="straightConnector1">
                <a:avLst/>
              </a:prstGeom>
              <a:noFill/>
              <a:ln w="9525" algn="ctr">
                <a:solidFill>
                  <a:schemeClr val="tx1"/>
                </a:solidFill>
                <a:round/>
                <a:headEnd/>
                <a:tailEnd type="arrow" w="med" len="med"/>
              </a:ln>
            </p:spPr>
          </p:cxnSp>
          <p:cxnSp>
            <p:nvCxnSpPr>
              <p:cNvPr id="90203" name="Straight Arrow Connector 35"/>
              <p:cNvCxnSpPr>
                <a:cxnSpLocks noChangeShapeType="1"/>
              </p:cNvCxnSpPr>
              <p:nvPr/>
            </p:nvCxnSpPr>
            <p:spPr bwMode="auto">
              <a:xfrm flipV="1">
                <a:off x="7086600" y="1905000"/>
                <a:ext cx="0" cy="304800"/>
              </a:xfrm>
              <a:prstGeom prst="straightConnector1">
                <a:avLst/>
              </a:prstGeom>
              <a:noFill/>
              <a:ln w="9525" algn="ctr">
                <a:solidFill>
                  <a:schemeClr val="tx1"/>
                </a:solidFill>
                <a:round/>
                <a:headEnd/>
                <a:tailEnd type="arrow" w="med" len="med"/>
              </a:ln>
            </p:spPr>
          </p:cxnSp>
        </p:grpSp>
        <p:sp>
          <p:nvSpPr>
            <p:cNvPr id="90193" name="Rectangle 39"/>
            <p:cNvSpPr>
              <a:spLocks noChangeArrowheads="1"/>
            </p:cNvSpPr>
            <p:nvPr/>
          </p:nvSpPr>
          <p:spPr bwMode="auto">
            <a:xfrm>
              <a:off x="6324600" y="1295400"/>
              <a:ext cx="2209800" cy="1524000"/>
            </a:xfrm>
            <a:prstGeom prst="rect">
              <a:avLst/>
            </a:prstGeom>
            <a:noFill/>
            <a:ln w="9525" algn="ctr">
              <a:solidFill>
                <a:schemeClr val="tx1"/>
              </a:solidFill>
              <a:round/>
              <a:headEnd/>
              <a:tailEnd/>
            </a:ln>
          </p:spPr>
          <p:txBody>
            <a:bodyPr wrap="none"/>
            <a:lstStyle/>
            <a:p>
              <a:pPr eaLnBrk="1" hangingPunct="1"/>
              <a:endParaRPr lang="en-US" sz="2400" b="0" i="0">
                <a:solidFill>
                  <a:srgbClr val="000000"/>
                </a:solidFill>
                <a:latin typeface="Calibri" pitchFamily="34" charset="0"/>
              </a:endParaRPr>
            </a:p>
          </p:txBody>
        </p:sp>
      </p:grpSp>
      <p:grpSp>
        <p:nvGrpSpPr>
          <p:cNvPr id="90116" name="Group 45"/>
          <p:cNvGrpSpPr>
            <a:grpSpLocks/>
          </p:cNvGrpSpPr>
          <p:nvPr/>
        </p:nvGrpSpPr>
        <p:grpSpPr bwMode="auto">
          <a:xfrm>
            <a:off x="3505200" y="1828800"/>
            <a:ext cx="2286000" cy="1524000"/>
            <a:chOff x="3352800" y="914400"/>
            <a:chExt cx="2286000" cy="1524000"/>
          </a:xfrm>
        </p:grpSpPr>
        <p:sp>
          <p:nvSpPr>
            <p:cNvPr id="90186" name="TextBox 13"/>
            <p:cNvSpPr txBox="1">
              <a:spLocks noChangeArrowheads="1"/>
            </p:cNvSpPr>
            <p:nvPr/>
          </p:nvSpPr>
          <p:spPr bwMode="auto">
            <a:xfrm>
              <a:off x="3733800" y="1447800"/>
              <a:ext cx="609600" cy="307777"/>
            </a:xfrm>
            <a:prstGeom prst="rect">
              <a:avLst/>
            </a:prstGeom>
            <a:noFill/>
            <a:ln w="9525">
              <a:solidFill>
                <a:schemeClr val="tx1"/>
              </a:solidFill>
              <a:miter lim="800000"/>
              <a:headEnd/>
              <a:tailEnd/>
            </a:ln>
          </p:spPr>
          <p:txBody>
            <a:bodyPr>
              <a:spAutoFit/>
            </a:bodyPr>
            <a:lstStyle/>
            <a:p>
              <a:pPr algn="ctr" eaLnBrk="1" hangingPunct="1"/>
              <a:r>
                <a:rPr lang="en-US" sz="1400" b="0" i="0">
                  <a:solidFill>
                    <a:srgbClr val="000000"/>
                  </a:solidFill>
                  <a:latin typeface="Calibri" pitchFamily="34" charset="0"/>
                  <a:ea typeface="Calibri" pitchFamily="34" charset="0"/>
                  <a:cs typeface="Calibri" pitchFamily="34" charset="0"/>
                </a:rPr>
                <a:t>A</a:t>
              </a:r>
            </a:p>
          </p:txBody>
        </p:sp>
        <p:sp>
          <p:nvSpPr>
            <p:cNvPr id="90187" name="TextBox 14"/>
            <p:cNvSpPr txBox="1">
              <a:spLocks noChangeArrowheads="1"/>
            </p:cNvSpPr>
            <p:nvPr/>
          </p:nvSpPr>
          <p:spPr bwMode="auto">
            <a:xfrm>
              <a:off x="4648200" y="1447800"/>
              <a:ext cx="609600" cy="307777"/>
            </a:xfrm>
            <a:prstGeom prst="rect">
              <a:avLst/>
            </a:prstGeom>
            <a:noFill/>
            <a:ln w="9525">
              <a:solidFill>
                <a:schemeClr val="tx1"/>
              </a:solidFill>
              <a:miter lim="800000"/>
              <a:headEnd/>
              <a:tailEnd/>
            </a:ln>
          </p:spPr>
          <p:txBody>
            <a:bodyPr>
              <a:spAutoFit/>
            </a:bodyPr>
            <a:lstStyle/>
            <a:p>
              <a:pPr algn="ctr" eaLnBrk="1" hangingPunct="1"/>
              <a:r>
                <a:rPr lang="en-US" sz="1400" b="0" i="0">
                  <a:solidFill>
                    <a:srgbClr val="000000"/>
                  </a:solidFill>
                  <a:latin typeface="Calibri" pitchFamily="34" charset="0"/>
                  <a:ea typeface="Calibri" pitchFamily="34" charset="0"/>
                  <a:cs typeface="Calibri" pitchFamily="34" charset="0"/>
                </a:rPr>
                <a:t>B</a:t>
              </a:r>
            </a:p>
          </p:txBody>
        </p:sp>
        <p:cxnSp>
          <p:nvCxnSpPr>
            <p:cNvPr id="90188" name="Straight Arrow Connector 15"/>
            <p:cNvCxnSpPr>
              <a:cxnSpLocks noChangeShapeType="1"/>
              <a:endCxn id="90186" idx="1"/>
            </p:cNvCxnSpPr>
            <p:nvPr/>
          </p:nvCxnSpPr>
          <p:spPr bwMode="auto">
            <a:xfrm flipV="1">
              <a:off x="3429000" y="1601689"/>
              <a:ext cx="304800" cy="74711"/>
            </a:xfrm>
            <a:prstGeom prst="straightConnector1">
              <a:avLst/>
            </a:prstGeom>
            <a:noFill/>
            <a:ln w="9525" algn="ctr">
              <a:solidFill>
                <a:schemeClr val="tx1"/>
              </a:solidFill>
              <a:round/>
              <a:headEnd/>
              <a:tailEnd type="arrow" w="med" len="med"/>
            </a:ln>
          </p:spPr>
        </p:cxnSp>
        <p:cxnSp>
          <p:nvCxnSpPr>
            <p:cNvPr id="90189" name="Straight Arrow Connector 16"/>
            <p:cNvCxnSpPr>
              <a:cxnSpLocks noChangeShapeType="1"/>
              <a:stCxn id="90186" idx="3"/>
            </p:cNvCxnSpPr>
            <p:nvPr/>
          </p:nvCxnSpPr>
          <p:spPr bwMode="auto">
            <a:xfrm>
              <a:off x="4343400" y="1601689"/>
              <a:ext cx="304800" cy="74712"/>
            </a:xfrm>
            <a:prstGeom prst="straightConnector1">
              <a:avLst/>
            </a:prstGeom>
            <a:noFill/>
            <a:ln w="9525" algn="ctr">
              <a:solidFill>
                <a:schemeClr val="tx1"/>
              </a:solidFill>
              <a:round/>
              <a:headEnd/>
              <a:tailEnd type="arrow" w="med" len="med"/>
            </a:ln>
          </p:spPr>
        </p:cxnSp>
        <p:cxnSp>
          <p:nvCxnSpPr>
            <p:cNvPr id="90190" name="Straight Arrow Connector 17"/>
            <p:cNvCxnSpPr>
              <a:cxnSpLocks noChangeShapeType="1"/>
            </p:cNvCxnSpPr>
            <p:nvPr/>
          </p:nvCxnSpPr>
          <p:spPr bwMode="auto">
            <a:xfrm>
              <a:off x="5257800" y="1676400"/>
              <a:ext cx="304800" cy="0"/>
            </a:xfrm>
            <a:prstGeom prst="straightConnector1">
              <a:avLst/>
            </a:prstGeom>
            <a:noFill/>
            <a:ln w="9525" algn="ctr">
              <a:solidFill>
                <a:schemeClr val="tx1"/>
              </a:solidFill>
              <a:round/>
              <a:headEnd/>
              <a:tailEnd type="arrow" w="med" len="med"/>
            </a:ln>
          </p:spPr>
        </p:cxnSp>
        <p:sp>
          <p:nvSpPr>
            <p:cNvPr id="90191" name="Rectangle 41"/>
            <p:cNvSpPr>
              <a:spLocks noChangeArrowheads="1"/>
            </p:cNvSpPr>
            <p:nvPr/>
          </p:nvSpPr>
          <p:spPr bwMode="auto">
            <a:xfrm>
              <a:off x="3352800" y="914400"/>
              <a:ext cx="2286000" cy="1524000"/>
            </a:xfrm>
            <a:prstGeom prst="rect">
              <a:avLst/>
            </a:prstGeom>
            <a:noFill/>
            <a:ln w="9525" algn="ctr">
              <a:solidFill>
                <a:schemeClr val="tx1"/>
              </a:solidFill>
              <a:round/>
              <a:headEnd/>
              <a:tailEnd/>
            </a:ln>
          </p:spPr>
          <p:txBody>
            <a:bodyPr wrap="none"/>
            <a:lstStyle/>
            <a:p>
              <a:pPr eaLnBrk="1" hangingPunct="1"/>
              <a:endParaRPr lang="en-US" sz="2400" b="0" i="0">
                <a:solidFill>
                  <a:srgbClr val="000000"/>
                </a:solidFill>
                <a:latin typeface="Calibri" pitchFamily="34" charset="0"/>
              </a:endParaRPr>
            </a:p>
          </p:txBody>
        </p:sp>
      </p:grpSp>
      <p:grpSp>
        <p:nvGrpSpPr>
          <p:cNvPr id="90117" name="Group 44"/>
          <p:cNvGrpSpPr>
            <a:grpSpLocks/>
          </p:cNvGrpSpPr>
          <p:nvPr/>
        </p:nvGrpSpPr>
        <p:grpSpPr bwMode="auto">
          <a:xfrm>
            <a:off x="457200" y="1828800"/>
            <a:ext cx="2286000" cy="1524000"/>
            <a:chOff x="533400" y="1219200"/>
            <a:chExt cx="2286000" cy="1524000"/>
          </a:xfrm>
        </p:grpSpPr>
        <p:sp>
          <p:nvSpPr>
            <p:cNvPr id="90177" name="TextBox 2"/>
            <p:cNvSpPr txBox="1">
              <a:spLocks noChangeArrowheads="1"/>
            </p:cNvSpPr>
            <p:nvPr/>
          </p:nvSpPr>
          <p:spPr bwMode="auto">
            <a:xfrm>
              <a:off x="1219200" y="1371600"/>
              <a:ext cx="609600" cy="307777"/>
            </a:xfrm>
            <a:prstGeom prst="rect">
              <a:avLst/>
            </a:prstGeom>
            <a:noFill/>
            <a:ln w="9525">
              <a:solidFill>
                <a:schemeClr val="tx1"/>
              </a:solidFill>
              <a:miter lim="800000"/>
              <a:headEnd/>
              <a:tailEnd/>
            </a:ln>
          </p:spPr>
          <p:txBody>
            <a:bodyPr>
              <a:spAutoFit/>
            </a:bodyPr>
            <a:lstStyle/>
            <a:p>
              <a:pPr algn="ctr" eaLnBrk="1" hangingPunct="1"/>
              <a:r>
                <a:rPr lang="en-US" sz="1400" b="0" i="0" dirty="0">
                  <a:solidFill>
                    <a:srgbClr val="000000"/>
                  </a:solidFill>
                  <a:latin typeface="Calibri" pitchFamily="34" charset="0"/>
                  <a:ea typeface="Calibri" pitchFamily="34" charset="0"/>
                  <a:cs typeface="Calibri" pitchFamily="34" charset="0"/>
                </a:rPr>
                <a:t>A</a:t>
              </a:r>
            </a:p>
          </p:txBody>
        </p:sp>
        <p:sp>
          <p:nvSpPr>
            <p:cNvPr id="90178" name="TextBox 3"/>
            <p:cNvSpPr txBox="1">
              <a:spLocks noChangeArrowheads="1"/>
            </p:cNvSpPr>
            <p:nvPr/>
          </p:nvSpPr>
          <p:spPr bwMode="auto">
            <a:xfrm>
              <a:off x="1219200" y="2133600"/>
              <a:ext cx="609600" cy="307777"/>
            </a:xfrm>
            <a:prstGeom prst="rect">
              <a:avLst/>
            </a:prstGeom>
            <a:noFill/>
            <a:ln w="9525">
              <a:solidFill>
                <a:schemeClr val="tx1"/>
              </a:solidFill>
              <a:miter lim="800000"/>
              <a:headEnd/>
              <a:tailEnd/>
            </a:ln>
          </p:spPr>
          <p:txBody>
            <a:bodyPr>
              <a:spAutoFit/>
            </a:bodyPr>
            <a:lstStyle/>
            <a:p>
              <a:pPr algn="ctr" eaLnBrk="1" hangingPunct="1"/>
              <a:r>
                <a:rPr lang="en-US" sz="1400" b="0" i="0">
                  <a:solidFill>
                    <a:srgbClr val="000000"/>
                  </a:solidFill>
                  <a:latin typeface="Calibri" pitchFamily="34" charset="0"/>
                  <a:ea typeface="Calibri" pitchFamily="34" charset="0"/>
                  <a:cs typeface="Calibri" pitchFamily="34" charset="0"/>
                </a:rPr>
                <a:t>B</a:t>
              </a:r>
            </a:p>
          </p:txBody>
        </p:sp>
        <p:cxnSp>
          <p:nvCxnSpPr>
            <p:cNvPr id="90179" name="Straight Arrow Connector 5"/>
            <p:cNvCxnSpPr>
              <a:cxnSpLocks noChangeShapeType="1"/>
              <a:endCxn id="90177" idx="1"/>
            </p:cNvCxnSpPr>
            <p:nvPr/>
          </p:nvCxnSpPr>
          <p:spPr bwMode="auto">
            <a:xfrm flipV="1">
              <a:off x="685800" y="1525489"/>
              <a:ext cx="533400" cy="74711"/>
            </a:xfrm>
            <a:prstGeom prst="straightConnector1">
              <a:avLst/>
            </a:prstGeom>
            <a:noFill/>
            <a:ln w="9525" algn="ctr">
              <a:solidFill>
                <a:schemeClr val="tx1"/>
              </a:solidFill>
              <a:round/>
              <a:headEnd/>
              <a:tailEnd type="arrow" w="med" len="med"/>
            </a:ln>
          </p:spPr>
        </p:cxnSp>
        <p:cxnSp>
          <p:nvCxnSpPr>
            <p:cNvPr id="90180" name="Straight Arrow Connector 6"/>
            <p:cNvCxnSpPr>
              <a:cxnSpLocks noChangeShapeType="1"/>
            </p:cNvCxnSpPr>
            <p:nvPr/>
          </p:nvCxnSpPr>
          <p:spPr bwMode="auto">
            <a:xfrm>
              <a:off x="685800" y="2362200"/>
              <a:ext cx="533400" cy="2233"/>
            </a:xfrm>
            <a:prstGeom prst="straightConnector1">
              <a:avLst/>
            </a:prstGeom>
            <a:noFill/>
            <a:ln w="9525" algn="ctr">
              <a:solidFill>
                <a:schemeClr val="tx1"/>
              </a:solidFill>
              <a:round/>
              <a:headEnd/>
              <a:tailEnd type="arrow" w="med" len="med"/>
            </a:ln>
          </p:spPr>
        </p:cxnSp>
        <p:cxnSp>
          <p:nvCxnSpPr>
            <p:cNvPr id="90181" name="Straight Arrow Connector 7"/>
            <p:cNvCxnSpPr>
              <a:cxnSpLocks noChangeShapeType="1"/>
            </p:cNvCxnSpPr>
            <p:nvPr/>
          </p:nvCxnSpPr>
          <p:spPr bwMode="auto">
            <a:xfrm>
              <a:off x="2133600" y="1981200"/>
              <a:ext cx="533400" cy="2233"/>
            </a:xfrm>
            <a:prstGeom prst="straightConnector1">
              <a:avLst/>
            </a:prstGeom>
            <a:noFill/>
            <a:ln w="9525" algn="ctr">
              <a:solidFill>
                <a:schemeClr val="tx1"/>
              </a:solidFill>
              <a:round/>
              <a:headEnd/>
              <a:tailEnd type="arrow" w="med" len="med"/>
            </a:ln>
          </p:spPr>
        </p:cxnSp>
        <p:cxnSp>
          <p:nvCxnSpPr>
            <p:cNvPr id="90182" name="Straight Arrow Connector 8"/>
            <p:cNvCxnSpPr>
              <a:cxnSpLocks noChangeShapeType="1"/>
            </p:cNvCxnSpPr>
            <p:nvPr/>
          </p:nvCxnSpPr>
          <p:spPr bwMode="auto">
            <a:xfrm>
              <a:off x="1828800" y="1600200"/>
              <a:ext cx="304800" cy="0"/>
            </a:xfrm>
            <a:prstGeom prst="straightConnector1">
              <a:avLst/>
            </a:prstGeom>
            <a:noFill/>
            <a:ln w="9525" algn="ctr">
              <a:solidFill>
                <a:schemeClr val="tx1"/>
              </a:solidFill>
              <a:round/>
              <a:headEnd/>
              <a:tailEnd type="arrow" w="med" len="med"/>
            </a:ln>
          </p:spPr>
        </p:cxnSp>
        <p:cxnSp>
          <p:nvCxnSpPr>
            <p:cNvPr id="90183" name="Straight Arrow Connector 10"/>
            <p:cNvCxnSpPr>
              <a:cxnSpLocks noChangeShapeType="1"/>
            </p:cNvCxnSpPr>
            <p:nvPr/>
          </p:nvCxnSpPr>
          <p:spPr bwMode="auto">
            <a:xfrm>
              <a:off x="1828800" y="2362200"/>
              <a:ext cx="304800" cy="0"/>
            </a:xfrm>
            <a:prstGeom prst="straightConnector1">
              <a:avLst/>
            </a:prstGeom>
            <a:noFill/>
            <a:ln w="9525" algn="ctr">
              <a:solidFill>
                <a:schemeClr val="tx1"/>
              </a:solidFill>
              <a:round/>
              <a:headEnd/>
              <a:tailEnd type="arrow" w="med" len="med"/>
            </a:ln>
          </p:spPr>
        </p:cxnSp>
        <p:cxnSp>
          <p:nvCxnSpPr>
            <p:cNvPr id="90184" name="Straight Connector 12"/>
            <p:cNvCxnSpPr>
              <a:cxnSpLocks noChangeShapeType="1"/>
            </p:cNvCxnSpPr>
            <p:nvPr/>
          </p:nvCxnSpPr>
          <p:spPr bwMode="auto">
            <a:xfrm>
              <a:off x="2133600" y="1600200"/>
              <a:ext cx="0" cy="762000"/>
            </a:xfrm>
            <a:prstGeom prst="line">
              <a:avLst/>
            </a:prstGeom>
            <a:noFill/>
            <a:ln w="9525" algn="ctr">
              <a:solidFill>
                <a:schemeClr val="tx1"/>
              </a:solidFill>
              <a:round/>
              <a:headEnd/>
              <a:tailEnd/>
            </a:ln>
          </p:spPr>
        </p:cxnSp>
        <p:sp>
          <p:nvSpPr>
            <p:cNvPr id="90185" name="Rectangle 43"/>
            <p:cNvSpPr>
              <a:spLocks noChangeArrowheads="1"/>
            </p:cNvSpPr>
            <p:nvPr/>
          </p:nvSpPr>
          <p:spPr bwMode="auto">
            <a:xfrm>
              <a:off x="533400" y="1219200"/>
              <a:ext cx="2286000" cy="1524000"/>
            </a:xfrm>
            <a:prstGeom prst="rect">
              <a:avLst/>
            </a:prstGeom>
            <a:noFill/>
            <a:ln w="9525" algn="ctr">
              <a:solidFill>
                <a:schemeClr val="tx1"/>
              </a:solidFill>
              <a:round/>
              <a:headEnd/>
              <a:tailEnd/>
            </a:ln>
          </p:spPr>
          <p:txBody>
            <a:bodyPr wrap="none"/>
            <a:lstStyle/>
            <a:p>
              <a:pPr eaLnBrk="1" hangingPunct="1"/>
              <a:endParaRPr lang="en-US" sz="2400" b="0" i="0">
                <a:solidFill>
                  <a:srgbClr val="000000"/>
                </a:solidFill>
                <a:latin typeface="Calibri" pitchFamily="34" charset="0"/>
              </a:endParaRPr>
            </a:p>
          </p:txBody>
        </p:sp>
      </p:grpSp>
      <p:sp>
        <p:nvSpPr>
          <p:cNvPr id="90118" name="TextBox 46"/>
          <p:cNvSpPr txBox="1">
            <a:spLocks noChangeArrowheads="1"/>
          </p:cNvSpPr>
          <p:nvPr/>
        </p:nvSpPr>
        <p:spPr bwMode="auto">
          <a:xfrm>
            <a:off x="457200" y="381000"/>
            <a:ext cx="2286000" cy="584200"/>
          </a:xfrm>
          <a:prstGeom prst="rect">
            <a:avLst/>
          </a:prstGeom>
          <a:noFill/>
          <a:ln w="9525">
            <a:noFill/>
            <a:miter lim="800000"/>
            <a:headEnd/>
            <a:tailEnd/>
          </a:ln>
        </p:spPr>
        <p:txBody>
          <a:bodyPr>
            <a:spAutoFit/>
          </a:bodyPr>
          <a:lstStyle/>
          <a:p>
            <a:pPr algn="ctr" eaLnBrk="1" hangingPunct="1"/>
            <a:r>
              <a:rPr lang="en-US" sz="1600" b="0" i="0">
                <a:solidFill>
                  <a:srgbClr val="000000"/>
                </a:solidFill>
                <a:latin typeface="Calibri" pitchFamily="34" charset="0"/>
                <a:ea typeface="Calibri" pitchFamily="34" charset="0"/>
                <a:cs typeface="Calibri" pitchFamily="34" charset="0"/>
              </a:rPr>
              <a:t>INDEPENDENT /</a:t>
            </a:r>
          </a:p>
          <a:p>
            <a:pPr algn="ctr" eaLnBrk="1" hangingPunct="1"/>
            <a:r>
              <a:rPr lang="en-US" sz="1600" b="0" i="0">
                <a:solidFill>
                  <a:srgbClr val="000000"/>
                </a:solidFill>
                <a:latin typeface="Calibri" pitchFamily="34" charset="0"/>
                <a:ea typeface="Calibri" pitchFamily="34" charset="0"/>
                <a:cs typeface="Calibri" pitchFamily="34" charset="0"/>
              </a:rPr>
              <a:t>PARALLEL</a:t>
            </a:r>
          </a:p>
        </p:txBody>
      </p:sp>
      <p:sp>
        <p:nvSpPr>
          <p:cNvPr id="90119" name="TextBox 47"/>
          <p:cNvSpPr txBox="1">
            <a:spLocks noChangeArrowheads="1"/>
          </p:cNvSpPr>
          <p:nvPr/>
        </p:nvSpPr>
        <p:spPr bwMode="auto">
          <a:xfrm>
            <a:off x="3505200" y="381000"/>
            <a:ext cx="2286000" cy="584200"/>
          </a:xfrm>
          <a:prstGeom prst="rect">
            <a:avLst/>
          </a:prstGeom>
          <a:noFill/>
          <a:ln w="9525">
            <a:noFill/>
            <a:miter lim="800000"/>
            <a:headEnd/>
            <a:tailEnd/>
          </a:ln>
        </p:spPr>
        <p:txBody>
          <a:bodyPr>
            <a:spAutoFit/>
          </a:bodyPr>
          <a:lstStyle/>
          <a:p>
            <a:pPr algn="ctr" eaLnBrk="1" hangingPunct="1"/>
            <a:r>
              <a:rPr lang="en-US" sz="1600" b="0" i="0">
                <a:solidFill>
                  <a:srgbClr val="000000"/>
                </a:solidFill>
                <a:latin typeface="Calibri" pitchFamily="34" charset="0"/>
                <a:ea typeface="Calibri" pitchFamily="34" charset="0"/>
                <a:cs typeface="Calibri" pitchFamily="34" charset="0"/>
              </a:rPr>
              <a:t>DEPENDENT /</a:t>
            </a:r>
          </a:p>
          <a:p>
            <a:pPr algn="ctr" eaLnBrk="1" hangingPunct="1"/>
            <a:r>
              <a:rPr lang="en-US" sz="1600" b="0" i="0">
                <a:solidFill>
                  <a:srgbClr val="000000"/>
                </a:solidFill>
                <a:latin typeface="Calibri" pitchFamily="34" charset="0"/>
                <a:ea typeface="Calibri" pitchFamily="34" charset="0"/>
                <a:cs typeface="Calibri" pitchFamily="34" charset="0"/>
              </a:rPr>
              <a:t>SEQUENTIAL</a:t>
            </a:r>
          </a:p>
        </p:txBody>
      </p:sp>
      <p:sp>
        <p:nvSpPr>
          <p:cNvPr id="90120" name="TextBox 48"/>
          <p:cNvSpPr txBox="1">
            <a:spLocks noChangeArrowheads="1"/>
          </p:cNvSpPr>
          <p:nvPr/>
        </p:nvSpPr>
        <p:spPr bwMode="auto">
          <a:xfrm>
            <a:off x="6477000" y="381000"/>
            <a:ext cx="2286000" cy="584200"/>
          </a:xfrm>
          <a:prstGeom prst="rect">
            <a:avLst/>
          </a:prstGeom>
          <a:noFill/>
          <a:ln w="9525">
            <a:noFill/>
            <a:miter lim="800000"/>
            <a:headEnd/>
            <a:tailEnd/>
          </a:ln>
        </p:spPr>
        <p:txBody>
          <a:bodyPr>
            <a:spAutoFit/>
          </a:bodyPr>
          <a:lstStyle/>
          <a:p>
            <a:pPr algn="ctr" eaLnBrk="1" hangingPunct="1"/>
            <a:r>
              <a:rPr lang="en-US" sz="1600" b="0" i="0">
                <a:solidFill>
                  <a:srgbClr val="000000"/>
                </a:solidFill>
                <a:latin typeface="Calibri" pitchFamily="34" charset="0"/>
                <a:ea typeface="Calibri" pitchFamily="34" charset="0"/>
                <a:cs typeface="Calibri" pitchFamily="34" charset="0"/>
              </a:rPr>
              <a:t>INTER-DEPENDENT /</a:t>
            </a:r>
          </a:p>
          <a:p>
            <a:pPr algn="ctr" eaLnBrk="1" hangingPunct="1"/>
            <a:r>
              <a:rPr lang="en-US" sz="1600" b="0" i="0">
                <a:solidFill>
                  <a:srgbClr val="000000"/>
                </a:solidFill>
                <a:latin typeface="Calibri" pitchFamily="34" charset="0"/>
                <a:ea typeface="Calibri" pitchFamily="34" charset="0"/>
                <a:cs typeface="Calibri" pitchFamily="34" charset="0"/>
              </a:rPr>
              <a:t>COUPLED</a:t>
            </a:r>
          </a:p>
        </p:txBody>
      </p:sp>
      <p:graphicFrame>
        <p:nvGraphicFramePr>
          <p:cNvPr id="50" name="Table 49"/>
          <p:cNvGraphicFramePr>
            <a:graphicFrameLocks noGrp="1"/>
          </p:cNvGraphicFramePr>
          <p:nvPr/>
        </p:nvGraphicFramePr>
        <p:xfrm>
          <a:off x="609600" y="4267200"/>
          <a:ext cx="2057400" cy="1371600"/>
        </p:xfrm>
        <a:graphic>
          <a:graphicData uri="http://schemas.openxmlformats.org/drawingml/2006/table">
            <a:tbl>
              <a:tblPr firstRow="1" bandRow="1">
                <a:tableStyleId>{5C22544A-7EE6-4342-B048-85BDC9FD1C3A}</a:tableStyleId>
              </a:tblPr>
              <a:tblGrid>
                <a:gridCol w="685800"/>
                <a:gridCol w="685800"/>
                <a:gridCol w="685800"/>
              </a:tblGrid>
              <a:tr h="370840">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latin typeface="Calibri" pitchFamily="34" charset="0"/>
                          <a:cs typeface="Calibri" pitchFamily="34" charset="0"/>
                        </a:rPr>
                        <a:t>A</a:t>
                      </a:r>
                      <a:endParaRPr lang="en-US" sz="2400" b="0"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latin typeface="Calibri" pitchFamily="34" charset="0"/>
                          <a:cs typeface="Calibri" pitchFamily="34" charset="0"/>
                        </a:rPr>
                        <a:t>B</a:t>
                      </a:r>
                      <a:endParaRPr lang="en-US" sz="2400" b="0"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dirty="0" smtClean="0">
                          <a:latin typeface="Calibri" pitchFamily="34" charset="0"/>
                          <a:cs typeface="Calibri" pitchFamily="34" charset="0"/>
                        </a:rPr>
                        <a:t>A</a:t>
                      </a: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dirty="0" smtClean="0">
                          <a:latin typeface="Calibri" pitchFamily="34" charset="0"/>
                          <a:cs typeface="Calibri" pitchFamily="34" charset="0"/>
                        </a:rPr>
                        <a:t>B</a:t>
                      </a: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1" name="Table 50"/>
          <p:cNvGraphicFramePr>
            <a:graphicFrameLocks noGrp="1"/>
          </p:cNvGraphicFramePr>
          <p:nvPr/>
        </p:nvGraphicFramePr>
        <p:xfrm>
          <a:off x="3581400" y="4267200"/>
          <a:ext cx="2057400" cy="1371600"/>
        </p:xfrm>
        <a:graphic>
          <a:graphicData uri="http://schemas.openxmlformats.org/drawingml/2006/table">
            <a:tbl>
              <a:tblPr firstRow="1" bandRow="1">
                <a:tableStyleId>{5C22544A-7EE6-4342-B048-85BDC9FD1C3A}</a:tableStyleId>
              </a:tblPr>
              <a:tblGrid>
                <a:gridCol w="685800"/>
                <a:gridCol w="685800"/>
                <a:gridCol w="685800"/>
              </a:tblGrid>
              <a:tr h="370840">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latin typeface="Calibri" pitchFamily="34" charset="0"/>
                          <a:cs typeface="Calibri" pitchFamily="34" charset="0"/>
                        </a:rPr>
                        <a:t>A</a:t>
                      </a:r>
                      <a:endParaRPr lang="en-US" sz="2400" b="0"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latin typeface="Calibri" pitchFamily="34" charset="0"/>
                          <a:cs typeface="Calibri" pitchFamily="34" charset="0"/>
                        </a:rPr>
                        <a:t>B</a:t>
                      </a:r>
                      <a:endParaRPr lang="en-US" sz="2400" b="0"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dirty="0" smtClean="0">
                          <a:latin typeface="Calibri" pitchFamily="34" charset="0"/>
                          <a:cs typeface="Calibri" pitchFamily="34" charset="0"/>
                        </a:rPr>
                        <a:t>A</a:t>
                      </a: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dirty="0" smtClean="0">
                          <a:latin typeface="Calibri" pitchFamily="34" charset="0"/>
                          <a:cs typeface="Calibri" pitchFamily="34" charset="0"/>
                        </a:rPr>
                        <a:t>B</a:t>
                      </a: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latin typeface="Calibri" pitchFamily="34" charset="0"/>
                          <a:cs typeface="Calibri" pitchFamily="34" charset="0"/>
                        </a:rPr>
                        <a:t>X</a:t>
                      </a:r>
                      <a:endParaRPr lang="en-US" sz="2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2" name="Table 51"/>
          <p:cNvGraphicFramePr>
            <a:graphicFrameLocks noGrp="1"/>
          </p:cNvGraphicFramePr>
          <p:nvPr/>
        </p:nvGraphicFramePr>
        <p:xfrm>
          <a:off x="6553200" y="4267200"/>
          <a:ext cx="2057400" cy="1371600"/>
        </p:xfrm>
        <a:graphic>
          <a:graphicData uri="http://schemas.openxmlformats.org/drawingml/2006/table">
            <a:tbl>
              <a:tblPr firstRow="1" bandRow="1">
                <a:tableStyleId>{5C22544A-7EE6-4342-B048-85BDC9FD1C3A}</a:tableStyleId>
              </a:tblPr>
              <a:tblGrid>
                <a:gridCol w="685800"/>
                <a:gridCol w="685800"/>
                <a:gridCol w="685800"/>
              </a:tblGrid>
              <a:tr h="370840">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latin typeface="Calibri" pitchFamily="34" charset="0"/>
                          <a:cs typeface="Calibri" pitchFamily="34" charset="0"/>
                        </a:rPr>
                        <a:t>A</a:t>
                      </a:r>
                      <a:endParaRPr lang="en-US" sz="2400" b="0"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0" dirty="0" smtClean="0">
                          <a:solidFill>
                            <a:schemeClr val="tx1"/>
                          </a:solidFill>
                          <a:latin typeface="Calibri" pitchFamily="34" charset="0"/>
                          <a:cs typeface="Calibri" pitchFamily="34" charset="0"/>
                        </a:rPr>
                        <a:t>B</a:t>
                      </a:r>
                      <a:endParaRPr lang="en-US" sz="2400" b="0" dirty="0">
                        <a:solidFill>
                          <a:schemeClr val="tx1"/>
                        </a:solidFill>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dirty="0" smtClean="0">
                          <a:latin typeface="Calibri" pitchFamily="34" charset="0"/>
                          <a:cs typeface="Calibri" pitchFamily="34" charset="0"/>
                        </a:rPr>
                        <a:t>A</a:t>
                      </a: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latin typeface="Calibri" pitchFamily="34" charset="0"/>
                          <a:cs typeface="Calibri" pitchFamily="34" charset="0"/>
                        </a:rPr>
                        <a:t>X</a:t>
                      </a:r>
                      <a:endParaRPr lang="en-US" sz="2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2400" dirty="0" smtClean="0">
                          <a:latin typeface="Calibri" pitchFamily="34" charset="0"/>
                          <a:cs typeface="Calibri" pitchFamily="34" charset="0"/>
                        </a:rPr>
                        <a:t>B</a:t>
                      </a: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latin typeface="Calibri" pitchFamily="34" charset="0"/>
                          <a:cs typeface="Calibri" pitchFamily="34" charset="0"/>
                        </a:rPr>
                        <a:t>X</a:t>
                      </a:r>
                      <a:endParaRPr lang="en-US" sz="2400" b="1"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2400" dirty="0">
                        <a:latin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0175" name="TextBox 52"/>
          <p:cNvSpPr txBox="1">
            <a:spLocks noChangeArrowheads="1"/>
          </p:cNvSpPr>
          <p:nvPr/>
        </p:nvSpPr>
        <p:spPr bwMode="auto">
          <a:xfrm>
            <a:off x="1600200" y="1295400"/>
            <a:ext cx="6172200" cy="369888"/>
          </a:xfrm>
          <a:prstGeom prst="rect">
            <a:avLst/>
          </a:prstGeom>
          <a:noFill/>
          <a:ln w="9525">
            <a:noFill/>
            <a:miter lim="800000"/>
            <a:headEnd/>
            <a:tailEnd/>
          </a:ln>
        </p:spPr>
        <p:txBody>
          <a:bodyPr>
            <a:spAutoFit/>
          </a:bodyPr>
          <a:lstStyle/>
          <a:p>
            <a:pPr algn="ctr" eaLnBrk="1" hangingPunct="1"/>
            <a:r>
              <a:rPr lang="en-US" sz="1800" i="0">
                <a:solidFill>
                  <a:srgbClr val="000000"/>
                </a:solidFill>
                <a:latin typeface="Calibri" pitchFamily="34" charset="0"/>
                <a:ea typeface="Calibri" pitchFamily="34" charset="0"/>
                <a:cs typeface="Calibri" pitchFamily="34" charset="0"/>
              </a:rPr>
              <a:t>FLOW CHART REPRESENTATION</a:t>
            </a:r>
          </a:p>
        </p:txBody>
      </p:sp>
      <p:sp>
        <p:nvSpPr>
          <p:cNvPr id="90176" name="TextBox 53"/>
          <p:cNvSpPr txBox="1">
            <a:spLocks noChangeArrowheads="1"/>
          </p:cNvSpPr>
          <p:nvPr/>
        </p:nvSpPr>
        <p:spPr bwMode="auto">
          <a:xfrm>
            <a:off x="1524000" y="3810000"/>
            <a:ext cx="6172200" cy="369888"/>
          </a:xfrm>
          <a:prstGeom prst="rect">
            <a:avLst/>
          </a:prstGeom>
          <a:noFill/>
          <a:ln w="9525">
            <a:noFill/>
            <a:miter lim="800000"/>
            <a:headEnd/>
            <a:tailEnd/>
          </a:ln>
        </p:spPr>
        <p:txBody>
          <a:bodyPr>
            <a:spAutoFit/>
          </a:bodyPr>
          <a:lstStyle/>
          <a:p>
            <a:pPr algn="ctr" eaLnBrk="1" hangingPunct="1"/>
            <a:r>
              <a:rPr lang="en-US" sz="1800" i="0">
                <a:solidFill>
                  <a:srgbClr val="000000"/>
                </a:solidFill>
                <a:latin typeface="Calibri" pitchFamily="34" charset="0"/>
                <a:ea typeface="Calibri" pitchFamily="34" charset="0"/>
                <a:cs typeface="Calibri" pitchFamily="34" charset="0"/>
              </a:rPr>
              <a:t>MATRIX (I/O TABLE) REPRESENTATION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8"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2C7274F1-FFCA-4B2F-880D-195DCF15D298}" type="slidenum">
              <a:rPr lang="en-US"/>
              <a:pPr/>
              <a:t>4</a:t>
            </a:fld>
            <a:endParaRPr lang="en-US"/>
          </a:p>
        </p:txBody>
      </p:sp>
      <p:sp>
        <p:nvSpPr>
          <p:cNvPr id="329730" name="Text Box 2"/>
          <p:cNvSpPr txBox="1">
            <a:spLocks noChangeArrowheads="1"/>
          </p:cNvSpPr>
          <p:nvPr/>
        </p:nvSpPr>
        <p:spPr bwMode="auto">
          <a:xfrm>
            <a:off x="304800" y="304800"/>
            <a:ext cx="8534400" cy="19389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b="0" i="0" dirty="0" err="1"/>
              <a:t>Graaskamp</a:t>
            </a:r>
            <a:r>
              <a:rPr lang="en-US" sz="2400" b="0" i="0" dirty="0"/>
              <a:t> also coined the concept that most development projects can be characterized as either:</a:t>
            </a:r>
          </a:p>
          <a:p>
            <a:pPr lvl="4" indent="-227013" eaLnBrk="1" hangingPunct="1">
              <a:spcBef>
                <a:spcPct val="50000"/>
              </a:spcBef>
              <a:buFontTx/>
              <a:buChar char="•"/>
              <a:defRPr/>
            </a:pPr>
            <a:r>
              <a:rPr lang="en-US" sz="2400" b="0" dirty="0"/>
              <a:t> A use looking for a site, or</a:t>
            </a:r>
          </a:p>
          <a:p>
            <a:pPr lvl="4" indent="-227013" eaLnBrk="1" hangingPunct="1">
              <a:spcBef>
                <a:spcPct val="50000"/>
              </a:spcBef>
              <a:buFontTx/>
              <a:buChar char="•"/>
              <a:defRPr/>
            </a:pPr>
            <a:r>
              <a:rPr lang="en-US" sz="2400" b="0" dirty="0"/>
              <a:t> A site looking for a use.</a:t>
            </a:r>
          </a:p>
        </p:txBody>
      </p:sp>
      <p:grpSp>
        <p:nvGrpSpPr>
          <p:cNvPr id="329731" name="Group 3"/>
          <p:cNvGrpSpPr>
            <a:grpSpLocks/>
          </p:cNvGrpSpPr>
          <p:nvPr/>
        </p:nvGrpSpPr>
        <p:grpSpPr bwMode="auto">
          <a:xfrm>
            <a:off x="304800" y="2514600"/>
            <a:ext cx="8382000" cy="3140075"/>
            <a:chOff x="192" y="1584"/>
            <a:chExt cx="5280" cy="1978"/>
          </a:xfrm>
        </p:grpSpPr>
        <p:sp>
          <p:nvSpPr>
            <p:cNvPr id="329732" name="Text Box 4"/>
            <p:cNvSpPr txBox="1">
              <a:spLocks noChangeArrowheads="1"/>
            </p:cNvSpPr>
            <p:nvPr/>
          </p:nvSpPr>
          <p:spPr bwMode="auto">
            <a:xfrm>
              <a:off x="192" y="2544"/>
              <a:ext cx="5280" cy="1018"/>
            </a:xfrm>
            <a:prstGeom prst="rect">
              <a:avLst/>
            </a:prstGeom>
            <a:solidFill>
              <a:srgbClr val="CC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t>Site Looking for a Use:</a:t>
              </a:r>
            </a:p>
            <a:p>
              <a:pPr marL="1254125" lvl="3" indent="-339725" eaLnBrk="1" hangingPunct="1">
                <a:spcBef>
                  <a:spcPct val="50000"/>
                </a:spcBef>
                <a:defRPr/>
              </a:pPr>
              <a:r>
                <a:rPr lang="en-US" b="0" i="0" dirty="0">
                  <a:sym typeface="Wingdings" panose="05000000000000000000" pitchFamily="2" charset="2"/>
                </a:rPr>
                <a:t> </a:t>
              </a:r>
              <a:r>
                <a:rPr lang="en-US" b="0" i="0" dirty="0" smtClean="0">
                  <a:sym typeface="Wingdings" panose="05000000000000000000" pitchFamily="2" charset="2"/>
                </a:rPr>
                <a:t>	</a:t>
              </a:r>
              <a:r>
                <a:rPr lang="en-US" b="0" dirty="0" smtClean="0">
                  <a:sym typeface="Wingdings" panose="05000000000000000000" pitchFamily="2" charset="2"/>
                </a:rPr>
                <a:t>Developer </a:t>
              </a:r>
              <a:r>
                <a:rPr lang="en-US" b="0" dirty="0">
                  <a:sym typeface="Wingdings" panose="05000000000000000000" pitchFamily="2" charset="2"/>
                </a:rPr>
                <a:t>tries to determine &amp; build the “HBU”, or</a:t>
              </a:r>
            </a:p>
            <a:p>
              <a:pPr marL="1254125" lvl="3" indent="-339725" eaLnBrk="1" hangingPunct="1">
                <a:spcBef>
                  <a:spcPct val="50000"/>
                </a:spcBef>
                <a:defRPr/>
              </a:pPr>
              <a:r>
                <a:rPr lang="en-US" b="0" i="0" dirty="0">
                  <a:sym typeface="Wingdings" panose="05000000000000000000" pitchFamily="2" charset="2"/>
                </a:rPr>
                <a:t> </a:t>
              </a:r>
              <a:r>
                <a:rPr lang="en-US" b="0" i="0" dirty="0" smtClean="0">
                  <a:sym typeface="Wingdings" panose="05000000000000000000" pitchFamily="2" charset="2"/>
                </a:rPr>
                <a:t>	</a:t>
              </a:r>
              <a:r>
                <a:rPr lang="en-US" b="0" dirty="0" smtClean="0">
                  <a:sym typeface="Wingdings" panose="05000000000000000000" pitchFamily="2" charset="2"/>
                </a:rPr>
                <a:t>Public </a:t>
              </a:r>
              <a:r>
                <a:rPr lang="en-US" b="0" dirty="0">
                  <a:sym typeface="Wingdings" panose="05000000000000000000" pitchFamily="2" charset="2"/>
                </a:rPr>
                <a:t>entity seeks developer to build a use determined through a political process (presumably also “HBU”).</a:t>
              </a:r>
              <a:endParaRPr lang="en-US" b="0" i="0" dirty="0">
                <a:sym typeface="Wingdings" panose="05000000000000000000" pitchFamily="2" charset="2"/>
              </a:endParaRPr>
            </a:p>
          </p:txBody>
        </p:sp>
        <p:sp>
          <p:nvSpPr>
            <p:cNvPr id="329733" name="Text Box 5"/>
            <p:cNvSpPr txBox="1">
              <a:spLocks noChangeArrowheads="1"/>
            </p:cNvSpPr>
            <p:nvPr/>
          </p:nvSpPr>
          <p:spPr bwMode="auto">
            <a:xfrm>
              <a:off x="192" y="1584"/>
              <a:ext cx="5280" cy="826"/>
            </a:xfrm>
            <a:prstGeom prst="rect">
              <a:avLst/>
            </a:prstGeom>
            <a:solidFill>
              <a:srgbClr val="CC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t>Use Looking for a Site:</a:t>
              </a:r>
            </a:p>
            <a:p>
              <a:pPr marL="1254125" lvl="3" indent="-339725" eaLnBrk="1" hangingPunct="1">
                <a:spcBef>
                  <a:spcPct val="50000"/>
                </a:spcBef>
                <a:defRPr/>
              </a:pPr>
              <a:r>
                <a:rPr lang="en-US" b="0" i="0" dirty="0">
                  <a:sym typeface="Wingdings" panose="05000000000000000000" pitchFamily="2" charset="2"/>
                </a:rPr>
                <a:t> </a:t>
              </a:r>
              <a:r>
                <a:rPr lang="en-US" b="0" i="0" dirty="0" smtClean="0">
                  <a:sym typeface="Wingdings" panose="05000000000000000000" pitchFamily="2" charset="2"/>
                </a:rPr>
                <a:t>	</a:t>
              </a:r>
              <a:r>
                <a:rPr lang="en-US" b="0" dirty="0" smtClean="0">
                  <a:sym typeface="Wingdings" panose="05000000000000000000" pitchFamily="2" charset="2"/>
                </a:rPr>
                <a:t>Developer </a:t>
              </a:r>
              <a:r>
                <a:rPr lang="en-US" b="0" dirty="0">
                  <a:sym typeface="Wingdings" panose="05000000000000000000" pitchFamily="2" charset="2"/>
                </a:rPr>
                <a:t>has a particular specialization, or</a:t>
              </a:r>
              <a:endParaRPr lang="en-US" b="0" i="0" dirty="0">
                <a:sym typeface="Wingdings" panose="05000000000000000000" pitchFamily="2" charset="2"/>
              </a:endParaRPr>
            </a:p>
            <a:p>
              <a:pPr marL="1254125" lvl="3" indent="-339725" eaLnBrk="1" hangingPunct="1">
                <a:spcBef>
                  <a:spcPct val="50000"/>
                </a:spcBef>
                <a:defRPr/>
              </a:pPr>
              <a:r>
                <a:rPr lang="en-US" b="0" i="0" dirty="0">
                  <a:sym typeface="Wingdings" panose="05000000000000000000" pitchFamily="2" charset="2"/>
                </a:rPr>
                <a:t> </a:t>
              </a:r>
              <a:r>
                <a:rPr lang="en-US" b="0" i="0" dirty="0" smtClean="0">
                  <a:sym typeface="Wingdings" panose="05000000000000000000" pitchFamily="2" charset="2"/>
                </a:rPr>
                <a:t>	</a:t>
              </a:r>
              <a:r>
                <a:rPr lang="en-US" b="0" dirty="0" smtClean="0">
                  <a:sym typeface="Wingdings" panose="05000000000000000000" pitchFamily="2" charset="2"/>
                </a:rPr>
                <a:t>Developer </a:t>
              </a:r>
              <a:r>
                <a:rPr lang="en-US" b="0" dirty="0">
                  <a:sym typeface="Wingdings" panose="05000000000000000000" pitchFamily="2" charset="2"/>
                </a:rPr>
                <a:t>is working for a specific </a:t>
              </a:r>
              <a:r>
                <a:rPr lang="en-US" b="0" u="sng" dirty="0">
                  <a:sym typeface="Wingdings" panose="05000000000000000000" pitchFamily="2" charset="2"/>
                </a:rPr>
                <a:t>user</a:t>
              </a:r>
              <a:r>
                <a:rPr lang="en-US" b="0" i="0" u="sng" dirty="0">
                  <a:sym typeface="Wingdings" panose="05000000000000000000" pitchFamily="2" charset="2"/>
                </a:rPr>
                <a:t>.</a:t>
              </a:r>
              <a:endParaRPr lang="en-US" b="0" i="0"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29731"/>
                                        </p:tgtEl>
                                        <p:attrNameLst>
                                          <p:attrName>style.visibility</p:attrName>
                                        </p:attrNameLst>
                                      </p:cBhvr>
                                      <p:to>
                                        <p:strVal val="visible"/>
                                      </p:to>
                                    </p:set>
                                    <p:anim calcmode="lin" valueType="num">
                                      <p:cBhvr additive="base">
                                        <p:cTn id="7" dur="500" fill="hold"/>
                                        <p:tgtEl>
                                          <p:spTgt spid="329731"/>
                                        </p:tgtEl>
                                        <p:attrNameLst>
                                          <p:attrName>ppt_x</p:attrName>
                                        </p:attrNameLst>
                                      </p:cBhvr>
                                      <p:tavLst>
                                        <p:tav tm="0">
                                          <p:val>
                                            <p:strVal val="#ppt_x"/>
                                          </p:val>
                                        </p:tav>
                                        <p:tav tm="100000">
                                          <p:val>
                                            <p:strVal val="#ppt_x"/>
                                          </p:val>
                                        </p:tav>
                                      </p:tavLst>
                                    </p:anim>
                                    <p:anim calcmode="lin" valueType="num">
                                      <p:cBhvr additive="base">
                                        <p:cTn id="8" dur="500" fill="hold"/>
                                        <p:tgtEl>
                                          <p:spTgt spid="3297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A3482743-A1AD-4248-9E97-009EAF289FAC}" type="slidenum">
              <a:rPr lang="en-US" smtClean="0"/>
              <a:pPr/>
              <a:t>5</a:t>
            </a:fld>
            <a:endParaRPr lang="en-US"/>
          </a:p>
        </p:txBody>
      </p:sp>
      <p:pic>
        <p:nvPicPr>
          <p:cNvPr id="163843" name="Picture 3"/>
          <p:cNvPicPr>
            <a:picLocks noChangeAspect="1" noChangeArrowheads="1"/>
          </p:cNvPicPr>
          <p:nvPr/>
        </p:nvPicPr>
        <p:blipFill>
          <a:blip r:embed="rId2" cstate="print"/>
          <a:srcRect/>
          <a:stretch>
            <a:fillRect/>
          </a:stretch>
        </p:blipFill>
        <p:spPr bwMode="auto">
          <a:xfrm>
            <a:off x="828675" y="739775"/>
            <a:ext cx="7486650" cy="5378450"/>
          </a:xfrm>
          <a:prstGeom prst="rect">
            <a:avLst/>
          </a:prstGeom>
          <a:noFill/>
          <a:ln w="9525">
            <a:solidFill>
              <a:srgbClr val="00B0F0"/>
            </a:solidFill>
            <a:miter lim="800000"/>
            <a:headEnd/>
            <a:tailEnd/>
          </a:ln>
        </p:spPr>
      </p:pic>
      <p:sp>
        <p:nvSpPr>
          <p:cNvPr id="6" name="Rectangle 5"/>
          <p:cNvSpPr/>
          <p:nvPr/>
        </p:nvSpPr>
        <p:spPr>
          <a:xfrm>
            <a:off x="838200" y="0"/>
            <a:ext cx="7315200" cy="646331"/>
          </a:xfrm>
          <a:prstGeom prst="rect">
            <a:avLst/>
          </a:prstGeom>
        </p:spPr>
        <p:txBody>
          <a:bodyPr wrap="square">
            <a:spAutoFit/>
          </a:bodyPr>
          <a:lstStyle/>
          <a:p>
            <a:r>
              <a:rPr lang="en-US" sz="1800" i="0" dirty="0" smtClean="0">
                <a:solidFill>
                  <a:schemeClr val="accent6"/>
                </a:solidFill>
                <a:latin typeface="Calibri" pitchFamily="34" charset="0"/>
              </a:rPr>
              <a:t>EXHIBIT 28-2 </a:t>
            </a:r>
            <a:r>
              <a:rPr lang="en-US" sz="1800" b="0" i="0" dirty="0" smtClean="0">
                <a:latin typeface="Calibri" pitchFamily="34" charset="0"/>
              </a:rPr>
              <a:t>Development Project Phases: Typical Cumulative Capital Investment Profile and Investment Risk Regimes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rot="16200000">
            <a:off x="5781675" y="3495675"/>
            <a:ext cx="6248400" cy="476250"/>
          </a:xfrm>
        </p:spPr>
        <p:txBody>
          <a:bodyPr/>
          <a:lstStyle/>
          <a:p>
            <a:pPr>
              <a:defRPr/>
            </a:pPr>
            <a:r>
              <a:rPr lang="en-US" dirty="0" smtClean="0"/>
              <a:t>© 2014 OnCourse Learning. All Rights Reserved.</a:t>
            </a:r>
            <a:endParaRPr lang="en-US" dirty="0"/>
          </a:p>
        </p:txBody>
      </p:sp>
      <p:sp>
        <p:nvSpPr>
          <p:cNvPr id="3" name="Slide Number Placeholder 2"/>
          <p:cNvSpPr>
            <a:spLocks noGrp="1"/>
          </p:cNvSpPr>
          <p:nvPr>
            <p:ph type="sldNum" sz="quarter" idx="12"/>
          </p:nvPr>
        </p:nvSpPr>
        <p:spPr>
          <a:xfrm>
            <a:off x="7010400" y="6381750"/>
            <a:ext cx="2133600" cy="476250"/>
          </a:xfrm>
        </p:spPr>
        <p:txBody>
          <a:bodyPr/>
          <a:lstStyle/>
          <a:p>
            <a:fld id="{A3482743-A1AD-4248-9E97-009EAF289FAC}" type="slidenum">
              <a:rPr lang="en-US" smtClean="0"/>
              <a:pPr/>
              <a:t>6</a:t>
            </a:fld>
            <a:endParaRPr lang="en-US" dirty="0"/>
          </a:p>
        </p:txBody>
      </p:sp>
      <p:pic>
        <p:nvPicPr>
          <p:cNvPr id="162818" name="Picture 2"/>
          <p:cNvPicPr>
            <a:picLocks noChangeAspect="1" noChangeArrowheads="1"/>
          </p:cNvPicPr>
          <p:nvPr/>
        </p:nvPicPr>
        <p:blipFill>
          <a:blip r:embed="rId2" cstate="print"/>
          <a:srcRect/>
          <a:stretch>
            <a:fillRect/>
          </a:stretch>
        </p:blipFill>
        <p:spPr bwMode="auto">
          <a:xfrm>
            <a:off x="457200" y="436269"/>
            <a:ext cx="8229600" cy="6269331"/>
          </a:xfrm>
          <a:prstGeom prst="rect">
            <a:avLst/>
          </a:prstGeom>
          <a:noFill/>
          <a:ln w="9525">
            <a:solidFill>
              <a:srgbClr val="00B0F0"/>
            </a:solidFill>
            <a:miter lim="800000"/>
            <a:headEnd/>
            <a:tailEnd/>
          </a:ln>
        </p:spPr>
      </p:pic>
      <p:sp>
        <p:nvSpPr>
          <p:cNvPr id="5" name="Rectangle 4"/>
          <p:cNvSpPr/>
          <p:nvPr/>
        </p:nvSpPr>
        <p:spPr>
          <a:xfrm>
            <a:off x="457200" y="0"/>
            <a:ext cx="8686800" cy="369332"/>
          </a:xfrm>
          <a:prstGeom prst="rect">
            <a:avLst/>
          </a:prstGeom>
        </p:spPr>
        <p:txBody>
          <a:bodyPr wrap="square">
            <a:spAutoFit/>
          </a:bodyPr>
          <a:lstStyle/>
          <a:p>
            <a:r>
              <a:rPr lang="en-US" sz="1800" i="0" dirty="0" smtClean="0">
                <a:latin typeface="Calibri" pitchFamily="34" charset="0"/>
              </a:rPr>
              <a:t>EXHIBIT 28-3 </a:t>
            </a:r>
            <a:r>
              <a:rPr lang="en-US" sz="1800" b="0" i="0" dirty="0" smtClean="0">
                <a:latin typeface="Calibri" pitchFamily="34" charset="0"/>
              </a:rPr>
              <a:t>Development Project Typical Sources of Investment Capital</a:t>
            </a:r>
            <a:endParaRPr lang="en-US" sz="1800" b="0" i="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6"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3BB9AF2C-03DE-4B6E-A8AC-2566A2380C35}" type="slidenum">
              <a:rPr lang="en-US"/>
              <a:pPr/>
              <a:t>7</a:t>
            </a:fld>
            <a:endParaRPr lang="en-US"/>
          </a:p>
        </p:txBody>
      </p:sp>
      <p:pic>
        <p:nvPicPr>
          <p:cNvPr id="49156" name="Picture 2"/>
          <p:cNvPicPr>
            <a:picLocks noChangeAspect="1" noChangeArrowheads="1"/>
          </p:cNvPicPr>
          <p:nvPr/>
        </p:nvPicPr>
        <p:blipFill>
          <a:blip r:embed="rId2" cstate="print"/>
          <a:srcRect/>
          <a:stretch>
            <a:fillRect/>
          </a:stretch>
        </p:blipFill>
        <p:spPr bwMode="auto">
          <a:xfrm>
            <a:off x="1281113" y="676275"/>
            <a:ext cx="6581775" cy="5505450"/>
          </a:xfrm>
          <a:prstGeom prst="rect">
            <a:avLst/>
          </a:prstGeom>
          <a:noFill/>
          <a:ln w="9525">
            <a:noFill/>
            <a:miter lim="800000"/>
            <a:headEnd/>
            <a:tailEnd/>
          </a:ln>
        </p:spPr>
      </p:pic>
      <p:sp>
        <p:nvSpPr>
          <p:cNvPr id="49157" name="Text Box 3"/>
          <p:cNvSpPr txBox="1">
            <a:spLocks noChangeArrowheads="1"/>
          </p:cNvSpPr>
          <p:nvPr/>
        </p:nvSpPr>
        <p:spPr bwMode="auto">
          <a:xfrm>
            <a:off x="685800" y="228600"/>
            <a:ext cx="7924800" cy="396875"/>
          </a:xfrm>
          <a:prstGeom prst="rect">
            <a:avLst/>
          </a:prstGeom>
          <a:noFill/>
          <a:ln w="9525">
            <a:noFill/>
            <a:miter lim="800000"/>
            <a:headEnd/>
            <a:tailEnd/>
          </a:ln>
          <a:effectLst/>
        </p:spPr>
        <p:txBody>
          <a:bodyPr>
            <a:spAutoFit/>
          </a:bodyPr>
          <a:lstStyle/>
          <a:p>
            <a:pPr eaLnBrk="1" hangingPunct="1">
              <a:spcBef>
                <a:spcPct val="50000"/>
              </a:spcBef>
            </a:pPr>
            <a:r>
              <a:rPr lang="en-US" b="0"/>
              <a:t>From Tod McGrath’s analysis of Massachusetts 40B projects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5"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36C0E186-F57B-4792-8FEC-EB2DBB915334}" type="slidenum">
              <a:rPr lang="en-US"/>
              <a:pPr/>
              <a:t>8</a:t>
            </a:fld>
            <a:endParaRPr lang="en-US"/>
          </a:p>
        </p:txBody>
      </p:sp>
      <p:pic>
        <p:nvPicPr>
          <p:cNvPr id="50180" name="Picture 2"/>
          <p:cNvPicPr>
            <a:picLocks noChangeAspect="1" noChangeArrowheads="1"/>
          </p:cNvPicPr>
          <p:nvPr/>
        </p:nvPicPr>
        <p:blipFill>
          <a:blip r:embed="rId2" cstate="print"/>
          <a:srcRect r="4735"/>
          <a:stretch>
            <a:fillRect/>
          </a:stretch>
        </p:blipFill>
        <p:spPr bwMode="auto">
          <a:xfrm>
            <a:off x="152400" y="423863"/>
            <a:ext cx="8710945" cy="6008687"/>
          </a:xfrm>
          <a:prstGeom prst="rect">
            <a:avLst/>
          </a:prstGeom>
          <a:noFill/>
          <a:ln w="9525">
            <a:noFill/>
            <a:miter lim="800000"/>
            <a:headEnd/>
            <a:tailEnd/>
          </a:ln>
          <a:effectLst>
            <a:outerShdw blurRad="50800" dist="38100" dir="2700000" algn="tl" rotWithShape="0">
              <a:prstClr val="black">
                <a:alpha val="40000"/>
              </a:prst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defRPr/>
            </a:pPr>
            <a:r>
              <a:rPr lang="en-US" smtClean="0"/>
              <a:t>© 2014 OnCourse Learning. All Rights Reserved.</a:t>
            </a:r>
            <a:endParaRPr lang="en-US"/>
          </a:p>
        </p:txBody>
      </p:sp>
      <p:sp>
        <p:nvSpPr>
          <p:cNvPr id="6"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9882BC72-05F4-4C73-A7C3-93F02613313C}" type="slidenum">
              <a:rPr lang="en-US"/>
              <a:pPr/>
              <a:t>9</a:t>
            </a:fld>
            <a:endParaRPr lang="en-US"/>
          </a:p>
        </p:txBody>
      </p:sp>
      <p:sp>
        <p:nvSpPr>
          <p:cNvPr id="51204" name="Text Box 2"/>
          <p:cNvSpPr txBox="1">
            <a:spLocks noChangeArrowheads="1"/>
          </p:cNvSpPr>
          <p:nvPr/>
        </p:nvSpPr>
        <p:spPr bwMode="auto">
          <a:xfrm>
            <a:off x="304800" y="609600"/>
            <a:ext cx="8458200" cy="5706690"/>
          </a:xfrm>
          <a:prstGeom prst="rect">
            <a:avLst/>
          </a:prstGeom>
          <a:noFill/>
          <a:ln w="9525">
            <a:noFill/>
            <a:miter lim="800000"/>
            <a:headEnd/>
            <a:tailEnd/>
          </a:ln>
          <a:effectLst/>
        </p:spPr>
        <p:txBody>
          <a:bodyPr wrap="square">
            <a:spAutoFit/>
          </a:bodyPr>
          <a:lstStyle/>
          <a:p>
            <a:pPr marL="339725" lvl="1" indent="-339725" eaLnBrk="1" hangingPunct="1">
              <a:lnSpc>
                <a:spcPct val="96000"/>
              </a:lnSpc>
              <a:spcBef>
                <a:spcPts val="1200"/>
              </a:spcBef>
              <a:defRPr/>
            </a:pPr>
            <a:r>
              <a:rPr lang="en-US" sz="1400" i="0" dirty="0" smtClean="0">
                <a:latin typeface="CG Omega" pitchFamily="34" charset="0"/>
              </a:rPr>
              <a:t>1.	Entitlement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of obtaining appropriate land entitlements, construction permits, and possibly zoning variances.</a:t>
            </a:r>
          </a:p>
          <a:p>
            <a:pPr marL="339725" lvl="1" indent="-339725" eaLnBrk="1" hangingPunct="1">
              <a:lnSpc>
                <a:spcPct val="96000"/>
              </a:lnSpc>
              <a:spcBef>
                <a:spcPts val="1200"/>
              </a:spcBef>
              <a:defRPr/>
            </a:pPr>
            <a:r>
              <a:rPr lang="en-US" sz="1400" i="0" dirty="0" smtClean="0">
                <a:latin typeface="CG Omega" pitchFamily="34" charset="0"/>
              </a:rPr>
              <a:t>2.	Construction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Materials pricing – risk that the cost of materials may change significantly from the original construction budget.</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Scheduling – risk that planned construction completion could be prolonged due to weather delays, labor disputes, material delivery delays, etc.</a:t>
            </a:r>
          </a:p>
          <a:p>
            <a:pPr marL="339725" lvl="1" indent="-339725" eaLnBrk="1" hangingPunct="1">
              <a:lnSpc>
                <a:spcPct val="96000"/>
              </a:lnSpc>
              <a:spcBef>
                <a:spcPts val="1200"/>
              </a:spcBef>
              <a:defRPr/>
            </a:pPr>
            <a:r>
              <a:rPr lang="en-US" sz="1400" i="0" dirty="0" smtClean="0">
                <a:latin typeface="CG Omega" pitchFamily="34" charset="0"/>
              </a:rPr>
              <a:t>3.	Leasing/Sales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that forecasted absorption (leasing or unit sales) volume will not be realized.</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that early termination clauses would be invoked or that the property becomes encumbered by a long-term lease with below-market rent escalation provisions (frequency and/or amount of increase).</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of a market-driven restructure of leasing or sales commission rates.</a:t>
            </a:r>
          </a:p>
          <a:p>
            <a:pPr marL="339725" lvl="1" indent="-339725" eaLnBrk="1" hangingPunct="1">
              <a:lnSpc>
                <a:spcPct val="96000"/>
              </a:lnSpc>
              <a:spcBef>
                <a:spcPts val="1200"/>
              </a:spcBef>
              <a:defRPr/>
            </a:pPr>
            <a:r>
              <a:rPr lang="en-US" sz="1400" i="0" dirty="0" smtClean="0">
                <a:latin typeface="CG Omega" pitchFamily="34" charset="0"/>
              </a:rPr>
              <a:t>4.	Operating Expense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of a significant change in one or more fixed or variable expense categories such as insurance, electricity, real estate taxes, etc.</a:t>
            </a:r>
          </a:p>
          <a:p>
            <a:pPr marL="339725" lvl="1" indent="-339725" eaLnBrk="1" hangingPunct="1">
              <a:lnSpc>
                <a:spcPct val="96000"/>
              </a:lnSpc>
              <a:spcBef>
                <a:spcPts val="1200"/>
              </a:spcBef>
              <a:defRPr/>
            </a:pPr>
            <a:r>
              <a:rPr lang="en-US" sz="1400" i="0" dirty="0" smtClean="0">
                <a:latin typeface="CG Omega" pitchFamily="34" charset="0"/>
              </a:rPr>
              <a:t>5.	Credit Risk</a:t>
            </a:r>
          </a:p>
          <a:p>
            <a:pPr marL="574675" lvl="2" indent="-234950" eaLnBrk="1" hangingPunct="1">
              <a:lnSpc>
                <a:spcPct val="96000"/>
              </a:lnSpc>
              <a:spcBef>
                <a:spcPct val="50000"/>
              </a:spcBef>
              <a:buClr>
                <a:schemeClr val="accent2"/>
              </a:buClr>
              <a:buSzPct val="90000"/>
              <a:buFont typeface="Wingdings" pitchFamily="2" charset="2"/>
              <a:buChar char="n"/>
              <a:defRPr/>
            </a:pPr>
            <a:r>
              <a:rPr lang="en-US" sz="1400" b="0" i="0" dirty="0">
                <a:latin typeface="CG Omega" pitchFamily="34" charset="0"/>
              </a:rPr>
              <a:t>Risk that pre-lease tenants and/or tenants’ industry segment is negatively impacted during development</a:t>
            </a:r>
            <a:r>
              <a:rPr lang="en-US" sz="1400" b="0" i="0" dirty="0" smtClean="0">
                <a:latin typeface="CG Omega" pitchFamily="34" charset="0"/>
              </a:rPr>
              <a:t>.</a:t>
            </a:r>
            <a:endParaRPr lang="en-US" sz="1400" b="0" i="0" dirty="0">
              <a:latin typeface="CG Omega" pitchFamily="34" charset="0"/>
            </a:endParaRPr>
          </a:p>
        </p:txBody>
      </p:sp>
      <p:sp>
        <p:nvSpPr>
          <p:cNvPr id="51205" name="Text Box 3"/>
          <p:cNvSpPr txBox="1">
            <a:spLocks noChangeArrowheads="1"/>
          </p:cNvSpPr>
          <p:nvPr/>
        </p:nvSpPr>
        <p:spPr bwMode="auto">
          <a:xfrm>
            <a:off x="381000" y="152400"/>
            <a:ext cx="7543800" cy="396875"/>
          </a:xfrm>
          <a:prstGeom prst="rect">
            <a:avLst/>
          </a:prstGeom>
          <a:noFill/>
          <a:ln w="9525">
            <a:noFill/>
            <a:miter lim="800000"/>
            <a:headEnd/>
            <a:tailEnd/>
          </a:ln>
          <a:effectLst/>
        </p:spPr>
        <p:txBody>
          <a:bodyPr wrap="square">
            <a:spAutoFit/>
          </a:bodyPr>
          <a:lstStyle/>
          <a:p>
            <a:pPr eaLnBrk="1" hangingPunct="1">
              <a:spcBef>
                <a:spcPct val="50000"/>
              </a:spcBef>
            </a:pPr>
            <a:r>
              <a:rPr lang="en-US" b="0" i="0" dirty="0"/>
              <a:t>Their list of “primary risk factors”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3530</TotalTime>
  <Words>3556</Words>
  <Application>Microsoft Office PowerPoint</Application>
  <PresentationFormat>On-screen Show (4:3)</PresentationFormat>
  <Paragraphs>448</Paragraphs>
  <Slides>30</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Default Design</vt:lpstr>
      <vt:lpstr>Equation</vt:lpstr>
      <vt:lpstr>Slide 1</vt:lpstr>
      <vt:lpstr>EXHIBIT 2-2 The Real Estate System: Interaction of the Space Market, Asset Market, and Development Industry</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Center for Real Estate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Massachusetts Institute of Technology</dc:creator>
  <cp:lastModifiedBy>McLaughlin</cp:lastModifiedBy>
  <cp:revision>522</cp:revision>
  <dcterms:created xsi:type="dcterms:W3CDTF">2003-01-05T12:40:37Z</dcterms:created>
  <dcterms:modified xsi:type="dcterms:W3CDTF">2013-03-01T23:06:52Z</dcterms:modified>
</cp:coreProperties>
</file>