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470" r:id="rId3"/>
    <p:sldId id="471" r:id="rId4"/>
    <p:sldId id="472" r:id="rId5"/>
    <p:sldId id="473" r:id="rId6"/>
    <p:sldId id="474" r:id="rId7"/>
    <p:sldId id="475" r:id="rId8"/>
    <p:sldId id="476" r:id="rId9"/>
    <p:sldId id="477" r:id="rId10"/>
    <p:sldId id="478" r:id="rId11"/>
    <p:sldId id="479" r:id="rId12"/>
    <p:sldId id="480" r:id="rId13"/>
    <p:sldId id="488" r:id="rId14"/>
    <p:sldId id="503" r:id="rId15"/>
    <p:sldId id="504" r:id="rId16"/>
    <p:sldId id="505" r:id="rId17"/>
    <p:sldId id="506" r:id="rId18"/>
    <p:sldId id="507" r:id="rId19"/>
    <p:sldId id="508" r:id="rId20"/>
    <p:sldId id="509" r:id="rId21"/>
    <p:sldId id="274" r:id="rId22"/>
    <p:sldId id="360" r:id="rId23"/>
    <p:sldId id="361" r:id="rId24"/>
    <p:sldId id="362"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330" r:id="rId42"/>
    <p:sldId id="545" r:id="rId43"/>
    <p:sldId id="546" r:id="rId44"/>
    <p:sldId id="333" r:id="rId45"/>
    <p:sldId id="439" r:id="rId46"/>
    <p:sldId id="547" r:id="rId47"/>
    <p:sldId id="548" r:id="rId48"/>
    <p:sldId id="549" r:id="rId49"/>
    <p:sldId id="550" r:id="rId50"/>
    <p:sldId id="438" r:id="rId51"/>
    <p:sldId id="334" r:id="rId52"/>
    <p:sldId id="540" r:id="rId53"/>
    <p:sldId id="541" r:id="rId54"/>
    <p:sldId id="542" r:id="rId55"/>
    <p:sldId id="543" r:id="rId56"/>
    <p:sldId id="544" r:id="rId57"/>
    <p:sldId id="336" r:id="rId58"/>
    <p:sldId id="337" r:id="rId59"/>
    <p:sldId id="335" r:id="rId60"/>
    <p:sldId id="338" r:id="rId61"/>
    <p:sldId id="464" r:id="rId62"/>
    <p:sldId id="339" r:id="rId63"/>
    <p:sldId id="340" r:id="rId64"/>
    <p:sldId id="465" r:id="rId65"/>
    <p:sldId id="341" r:id="rId66"/>
    <p:sldId id="466" r:id="rId67"/>
    <p:sldId id="342" r:id="rId68"/>
    <p:sldId id="343" r:id="rId69"/>
    <p:sldId id="344" r:id="rId70"/>
    <p:sldId id="363" r:id="rId71"/>
    <p:sldId id="345" r:id="rId72"/>
    <p:sldId id="469" r:id="rId73"/>
    <p:sldId id="346" r:id="rId74"/>
    <p:sldId id="347" r:id="rId75"/>
    <p:sldId id="355" r:id="rId76"/>
    <p:sldId id="348" r:id="rId77"/>
    <p:sldId id="435" r:id="rId78"/>
    <p:sldId id="367" r:id="rId79"/>
    <p:sldId id="349" r:id="rId80"/>
    <p:sldId id="350" r:id="rId81"/>
    <p:sldId id="351" r:id="rId82"/>
    <p:sldId id="368" r:id="rId83"/>
    <p:sldId id="352" r:id="rId84"/>
    <p:sldId id="369" r:id="rId85"/>
    <p:sldId id="441" r:id="rId86"/>
    <p:sldId id="370" r:id="rId87"/>
    <p:sldId id="366" r:id="rId88"/>
    <p:sldId id="354" r:id="rId89"/>
    <p:sldId id="371" r:id="rId90"/>
    <p:sldId id="539" r:id="rId91"/>
    <p:sldId id="373" r:id="rId92"/>
    <p:sldId id="374" r:id="rId93"/>
    <p:sldId id="375" r:id="rId94"/>
    <p:sldId id="376" r:id="rId95"/>
    <p:sldId id="377" r:id="rId96"/>
    <p:sldId id="378" r:id="rId97"/>
    <p:sldId id="379" r:id="rId98"/>
    <p:sldId id="380" r:id="rId99"/>
    <p:sldId id="381" r:id="rId100"/>
    <p:sldId id="365" r:id="rId101"/>
    <p:sldId id="297" r:id="rId102"/>
    <p:sldId id="298" r:id="rId103"/>
    <p:sldId id="372" r:id="rId104"/>
    <p:sldId id="317" r:id="rId105"/>
    <p:sldId id="302" r:id="rId106"/>
    <p:sldId id="390" r:id="rId107"/>
    <p:sldId id="303" r:id="rId108"/>
    <p:sldId id="304" r:id="rId109"/>
    <p:sldId id="305" r:id="rId110"/>
    <p:sldId id="442" r:id="rId111"/>
    <p:sldId id="306" r:id="rId112"/>
    <p:sldId id="443" r:id="rId113"/>
    <p:sldId id="444" r:id="rId114"/>
    <p:sldId id="445" r:id="rId115"/>
    <p:sldId id="446" r:id="rId116"/>
    <p:sldId id="310" r:id="rId117"/>
    <p:sldId id="312" r:id="rId118"/>
    <p:sldId id="307" r:id="rId119"/>
    <p:sldId id="308" r:id="rId120"/>
    <p:sldId id="309" r:id="rId121"/>
    <p:sldId id="426" r:id="rId122"/>
    <p:sldId id="427" r:id="rId123"/>
    <p:sldId id="429" r:id="rId124"/>
    <p:sldId id="428" r:id="rId125"/>
    <p:sldId id="383" r:id="rId126"/>
    <p:sldId id="382" r:id="rId127"/>
    <p:sldId id="384" r:id="rId128"/>
    <p:sldId id="386" r:id="rId129"/>
    <p:sldId id="385" r:id="rId130"/>
    <p:sldId id="437" r:id="rId131"/>
    <p:sldId id="510" r:id="rId132"/>
    <p:sldId id="511" r:id="rId133"/>
    <p:sldId id="512" r:id="rId134"/>
    <p:sldId id="513" r:id="rId135"/>
    <p:sldId id="514" r:id="rId136"/>
    <p:sldId id="515" r:id="rId137"/>
    <p:sldId id="516" r:id="rId138"/>
    <p:sldId id="517" r:id="rId139"/>
    <p:sldId id="518" r:id="rId140"/>
    <p:sldId id="519" r:id="rId141"/>
    <p:sldId id="520" r:id="rId142"/>
    <p:sldId id="521" r:id="rId143"/>
    <p:sldId id="522" r:id="rId144"/>
    <p:sldId id="523" r:id="rId145"/>
    <p:sldId id="524" r:id="rId146"/>
    <p:sldId id="525" r:id="rId147"/>
    <p:sldId id="526" r:id="rId148"/>
    <p:sldId id="527" r:id="rId149"/>
    <p:sldId id="528" r:id="rId150"/>
    <p:sldId id="529" r:id="rId151"/>
    <p:sldId id="530" r:id="rId152"/>
    <p:sldId id="531" r:id="rId153"/>
    <p:sldId id="532" r:id="rId154"/>
    <p:sldId id="533" r:id="rId155"/>
    <p:sldId id="534" r:id="rId156"/>
    <p:sldId id="535" r:id="rId157"/>
    <p:sldId id="536" r:id="rId158"/>
    <p:sldId id="537" r:id="rId159"/>
    <p:sldId id="538" r:id="rId160"/>
    <p:sldId id="551" r:id="rId161"/>
    <p:sldId id="552" r:id="rId162"/>
    <p:sldId id="553" r:id="rId163"/>
  </p:sldIdLst>
  <p:sldSz cx="9144000" cy="6858000" type="screen4x3"/>
  <p:notesSz cx="7315200" cy="9601200"/>
  <p:defaultTextStyle>
    <a:defPPr>
      <a:defRPr lang="en-US"/>
    </a:defPPr>
    <a:lvl1pPr algn="l" rtl="0" fontAlgn="base">
      <a:spcBef>
        <a:spcPct val="0"/>
      </a:spcBef>
      <a:spcAft>
        <a:spcPct val="0"/>
      </a:spcAft>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57200" algn="l" rtl="0" fontAlgn="base">
      <a:spcBef>
        <a:spcPct val="0"/>
      </a:spcBef>
      <a:spcAft>
        <a:spcPct val="0"/>
      </a:spcAft>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914400" algn="l" rtl="0" fontAlgn="base">
      <a:spcBef>
        <a:spcPct val="0"/>
      </a:spcBef>
      <a:spcAft>
        <a:spcPct val="0"/>
      </a:spcAft>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371600" algn="l" rtl="0" fontAlgn="base">
      <a:spcBef>
        <a:spcPct val="0"/>
      </a:spcBef>
      <a:spcAft>
        <a:spcPct val="0"/>
      </a:spcAft>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828800" algn="l" rtl="0" fontAlgn="base">
      <a:spcBef>
        <a:spcPct val="0"/>
      </a:spcBef>
      <a:spcAft>
        <a:spcPct val="0"/>
      </a:spcAft>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286000" algn="l" defTabSz="914400" rtl="0" eaLnBrk="1" latinLnBrk="0" hangingPunct="1">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743200" algn="l" defTabSz="914400" rtl="0" eaLnBrk="1" latinLnBrk="0" hangingPunct="1">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3200400" algn="l" defTabSz="914400" rtl="0" eaLnBrk="1" latinLnBrk="0" hangingPunct="1">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657600" algn="l" defTabSz="914400" rtl="0" eaLnBrk="1" latinLnBrk="0" hangingPunct="1">
      <a:defRPr sz="2000" kern="1200" baseline="300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FFFFCC"/>
    <a:srgbClr val="F8F8F8"/>
    <a:srgbClr val="FFCCFF"/>
    <a:srgbClr val="0000FF"/>
    <a:srgbClr val="FF0000"/>
    <a:srgbClr val="800000"/>
    <a:srgbClr val="000099"/>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568" autoAdjust="0"/>
  </p:normalViewPr>
  <p:slideViewPr>
    <p:cSldViewPr>
      <p:cViewPr varScale="1">
        <p:scale>
          <a:sx n="85" d="100"/>
          <a:sy n="85" d="100"/>
        </p:scale>
        <p:origin x="-202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9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aseline="0">
                <a:effectLst/>
                <a:latin typeface="Arial" panose="020B0604020202090204" pitchFamily="34" charset="0"/>
              </a:defRPr>
            </a:lvl1pPr>
          </a:lstStyle>
          <a:p>
            <a:endParaRPr lang="en-US"/>
          </a:p>
        </p:txBody>
      </p:sp>
      <p:sp>
        <p:nvSpPr>
          <p:cNvPr id="5939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aseline="0">
                <a:effectLst/>
                <a:latin typeface="Arial" panose="020B0604020202090204" pitchFamily="34" charset="0"/>
              </a:defRPr>
            </a:lvl1pPr>
          </a:lstStyle>
          <a:p>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939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aseline="0">
                <a:effectLst/>
                <a:latin typeface="Arial" panose="020B0604020202090204" pitchFamily="34" charset="0"/>
              </a:defRPr>
            </a:lvl1pPr>
          </a:lstStyle>
          <a:p>
            <a:endParaRPr lang="en-US"/>
          </a:p>
        </p:txBody>
      </p:sp>
      <p:sp>
        <p:nvSpPr>
          <p:cNvPr id="5939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aseline="0">
                <a:effectLst/>
                <a:latin typeface="Arial" panose="020B0604020202090204" pitchFamily="34" charset="0"/>
              </a:defRPr>
            </a:lvl1pPr>
          </a:lstStyle>
          <a:p>
            <a:fld id="{C1F4D123-1D43-46DF-A13D-F8E339B852A4}" type="slidenum">
              <a:rPr lang="en-US"/>
              <a:pPr/>
              <a:t>‹#›</a:t>
            </a:fld>
            <a:endParaRPr lang="en-US"/>
          </a:p>
        </p:txBody>
      </p:sp>
    </p:spTree>
    <p:extLst>
      <p:ext uri="{BB962C8B-B14F-4D97-AF65-F5344CB8AC3E}">
        <p14:creationId xmlns="" xmlns:p14="http://schemas.microsoft.com/office/powerpoint/2010/main" val="426061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9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9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9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9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E72B-B560-4AED-A026-799A37C5F90D}" type="slidenum">
              <a:rPr lang="en-US"/>
              <a:pPr/>
              <a:t>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a:t>*</a:t>
            </a:r>
            <a:r>
              <a:rPr lang="en-US" dirty="0" err="1"/>
              <a:t>Geltner</a:t>
            </a:r>
            <a:r>
              <a:rPr lang="en-US" dirty="0"/>
              <a:t> also thanks </a:t>
            </a:r>
            <a:r>
              <a:rPr lang="en-US" dirty="0" err="1"/>
              <a:t>Konstantinos</a:t>
            </a:r>
            <a:r>
              <a:rPr lang="en-US" dirty="0"/>
              <a:t> </a:t>
            </a:r>
            <a:r>
              <a:rPr lang="en-US" dirty="0" err="1"/>
              <a:t>Kalligeros</a:t>
            </a:r>
            <a:r>
              <a:rPr lang="en-US" dirty="0"/>
              <a:t>, </a:t>
            </a:r>
            <a:r>
              <a:rPr lang="en-US" dirty="0" err="1"/>
              <a:t>Jihun</a:t>
            </a:r>
            <a:r>
              <a:rPr lang="en-US" dirty="0"/>
              <a:t> Kang, and Victor Sheen for stimulating much of what has been developed in this lecture, and for valuable perspective and comments.</a:t>
            </a:r>
          </a:p>
          <a:p>
            <a:endParaRPr lang="en-US" dirty="0"/>
          </a:p>
        </p:txBody>
      </p:sp>
    </p:spTree>
    <p:extLst>
      <p:ext uri="{BB962C8B-B14F-4D97-AF65-F5344CB8AC3E}">
        <p14:creationId xmlns="" xmlns:p14="http://schemas.microsoft.com/office/powerpoint/2010/main" val="164965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EF366-30FE-40E4-9808-5E9135088E29}" type="slidenum">
              <a:rPr lang="en-US"/>
              <a:pPr/>
              <a:t>35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t>The value of V(0) can also be obtained by dividing the </a:t>
            </a:r>
            <a:r>
              <a:rPr lang="en-US" b="1" i="1" u="sng"/>
              <a:t>current</a:t>
            </a:r>
            <a:r>
              <a:rPr lang="en-US"/>
              <a:t> (time 0) value of the “twin asset” (an asset identical to the one we would build) by 1+ the dividend yield rate: V(0) = V</a:t>
            </a:r>
            <a:r>
              <a:rPr lang="en-US" baseline="-25000"/>
              <a:t>0</a:t>
            </a:r>
            <a:r>
              <a:rPr lang="en-US"/>
              <a:t> / (1+y</a:t>
            </a:r>
            <a:r>
              <a:rPr lang="en-US" baseline="-25000"/>
              <a:t>V</a:t>
            </a:r>
            <a:r>
              <a:rPr lang="en-US"/>
              <a:t>)</a:t>
            </a:r>
            <a:r>
              <a:rPr lang="en-US" baseline="30000"/>
              <a:t>T</a:t>
            </a:r>
            <a:r>
              <a:rPr lang="en-US"/>
              <a:t> = V</a:t>
            </a:r>
            <a:r>
              <a:rPr lang="en-US" baseline="-25000"/>
              <a:t>0</a:t>
            </a:r>
            <a:r>
              <a:rPr lang="en-US"/>
              <a:t> / ((1+E[r</a:t>
            </a:r>
            <a:r>
              <a:rPr lang="en-US" baseline="-25000"/>
              <a:t>V</a:t>
            </a:r>
            <a:r>
              <a:rPr lang="en-US"/>
              <a:t>])/(1+E[g</a:t>
            </a:r>
            <a:r>
              <a:rPr lang="en-US" baseline="-25000"/>
              <a:t>V</a:t>
            </a:r>
            <a:r>
              <a:rPr lang="en-US"/>
              <a:t>]))</a:t>
            </a:r>
            <a:r>
              <a:rPr lang="en-US" baseline="30000"/>
              <a:t>T</a:t>
            </a:r>
            <a:r>
              <a:rPr lang="en-US"/>
              <a:t> = $1000/(1.09/1.0283) = $1000/1.06 = $94.34.</a:t>
            </a:r>
          </a:p>
        </p:txBody>
      </p:sp>
    </p:spTree>
    <p:extLst>
      <p:ext uri="{BB962C8B-B14F-4D97-AF65-F5344CB8AC3E}">
        <p14:creationId xmlns="" xmlns:p14="http://schemas.microsoft.com/office/powerpoint/2010/main" val="74553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7540E-89F6-4182-BF79-8B3E9623D825}" type="slidenum">
              <a:rPr lang="en-US"/>
              <a:pPr/>
              <a:t>36</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12758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68538-19E3-4F42-9F68-118F36A80D72}" type="slidenum">
              <a:rPr lang="en-US"/>
              <a:pPr/>
              <a:t>37</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pPr marL="228600" indent="-228600"/>
            <a:r>
              <a:rPr lang="en-US"/>
              <a:t>The general formula for the Replicating Portfolio in a Binomial world is:</a:t>
            </a:r>
          </a:p>
          <a:p>
            <a:pPr marL="228600" indent="-228600"/>
            <a:r>
              <a:rPr lang="en-US"/>
              <a:t>Replicating Portfolio = NV-B, where “N” is shares of underlying asset to purchase, “B” is current (time 0) dollar value of bond to issue (borrow), and:</a:t>
            </a:r>
          </a:p>
          <a:p>
            <a:pPr marL="228600" indent="-228600"/>
            <a:r>
              <a:rPr lang="en-US"/>
              <a:t>N=(Cu-Cd)/(Vu-Vd); and B=(NVd-Cd)/(1+rf), where Cu and Cd are the upside and downside option values, and Vu and Vd are the upside and downside underlying asset values, respectively.</a:t>
            </a:r>
          </a:p>
          <a:p>
            <a:pPr marL="228600" indent="-228600"/>
            <a:r>
              <a:rPr lang="en-US"/>
              <a:t>In this example: N = (23.21-0)/(113.21-78.62) = 23.21/34.59 = 0.67; and B = (0.67(78.62)-0)/1.05 = $52.74/1.03 = $51.21.</a:t>
            </a:r>
          </a:p>
          <a:p>
            <a:pPr marL="228600" indent="-228600"/>
            <a:r>
              <a:rPr lang="en-US"/>
              <a:t>This general answer is found simply by algebra, simultaneously solving two linear equations. The two “unknowns” you must solve for are “N” and “B”, and the two equations are given by the condition that “N” and “B” must be chosen so that the option and the replicating portfolio have identical values in each of the two possible future states of the world:</a:t>
            </a:r>
          </a:p>
          <a:p>
            <a:pPr marL="228600" indent="-228600">
              <a:buFontTx/>
              <a:buAutoNum type="arabicParenBoth"/>
            </a:pPr>
            <a:r>
              <a:rPr lang="en-US"/>
              <a:t> Cu = NVu – (1+rf)B </a:t>
            </a:r>
          </a:p>
          <a:p>
            <a:pPr marL="228600" indent="-228600"/>
            <a:r>
              <a:rPr lang="en-US"/>
              <a:t>And</a:t>
            </a:r>
          </a:p>
          <a:p>
            <a:pPr marL="228600" indent="-228600"/>
            <a:r>
              <a:rPr lang="en-US"/>
              <a:t>(2) Cd = NVd – (1+rf)B .</a:t>
            </a:r>
          </a:p>
          <a:p>
            <a:pPr marL="228600" indent="-228600"/>
            <a:r>
              <a:rPr lang="en-US"/>
              <a:t>The present value of the underlying asset that is relevant in the replicating portfolio valuation is: </a:t>
            </a:r>
          </a:p>
          <a:p>
            <a:pPr marL="228600" indent="-228600"/>
            <a:r>
              <a:rPr lang="en-US" i="1"/>
              <a:t>V(0)</a:t>
            </a:r>
            <a:r>
              <a:rPr lang="en-US"/>
              <a:t> = {E[</a:t>
            </a:r>
            <a:r>
              <a:rPr lang="en-US" i="1"/>
              <a:t>V(t)</a:t>
            </a:r>
            <a:r>
              <a:rPr lang="en-US"/>
              <a:t>]}/(1+</a:t>
            </a:r>
            <a:r>
              <a:rPr lang="en-US" i="1"/>
              <a:t>r</a:t>
            </a:r>
            <a:r>
              <a:rPr lang="en-US" baseline="-25000"/>
              <a:t>V</a:t>
            </a:r>
            <a:r>
              <a:rPr lang="en-US"/>
              <a:t>) = {(1+</a:t>
            </a:r>
            <a:r>
              <a:rPr lang="en-US" i="1"/>
              <a:t>r</a:t>
            </a:r>
            <a:r>
              <a:rPr lang="en-US" baseline="-25000"/>
              <a:t>V</a:t>
            </a:r>
            <a:r>
              <a:rPr lang="en-US"/>
              <a:t>)</a:t>
            </a:r>
            <a:r>
              <a:rPr lang="en-US" i="1"/>
              <a:t>V</a:t>
            </a:r>
            <a:r>
              <a:rPr lang="en-US" i="1" baseline="-25000"/>
              <a:t>0</a:t>
            </a:r>
            <a:r>
              <a:rPr lang="en-US" i="1"/>
              <a:t> </a:t>
            </a:r>
            <a:r>
              <a:rPr lang="en-US"/>
              <a:t>/(1+</a:t>
            </a:r>
            <a:r>
              <a:rPr lang="en-US" i="1"/>
              <a:t>y</a:t>
            </a:r>
            <a:r>
              <a:rPr lang="en-US" baseline="-25000"/>
              <a:t>V</a:t>
            </a:r>
            <a:r>
              <a:rPr lang="en-US"/>
              <a:t>)}/(1+</a:t>
            </a:r>
            <a:r>
              <a:rPr lang="en-US" i="1"/>
              <a:t>r</a:t>
            </a:r>
            <a:r>
              <a:rPr lang="en-US" baseline="-25000"/>
              <a:t>V</a:t>
            </a:r>
            <a:r>
              <a:rPr lang="en-US"/>
              <a:t>) = </a:t>
            </a:r>
            <a:r>
              <a:rPr lang="en-US" i="1"/>
              <a:t>V</a:t>
            </a:r>
            <a:r>
              <a:rPr lang="en-US" i="1" baseline="-25000"/>
              <a:t>0</a:t>
            </a:r>
            <a:r>
              <a:rPr lang="en-US" i="1"/>
              <a:t> </a:t>
            </a:r>
            <a:r>
              <a:rPr lang="en-US"/>
              <a:t>/(1+</a:t>
            </a:r>
            <a:r>
              <a:rPr lang="en-US" i="1"/>
              <a:t>y</a:t>
            </a:r>
            <a:r>
              <a:rPr lang="en-US" baseline="-25000"/>
              <a:t>V</a:t>
            </a:r>
            <a:r>
              <a:rPr lang="en-US"/>
              <a:t>).</a:t>
            </a:r>
          </a:p>
          <a:p>
            <a:pPr marL="228600" indent="-228600"/>
            <a:endParaRPr lang="en-US"/>
          </a:p>
        </p:txBody>
      </p:sp>
    </p:spTree>
    <p:extLst>
      <p:ext uri="{BB962C8B-B14F-4D97-AF65-F5344CB8AC3E}">
        <p14:creationId xmlns="" xmlns:p14="http://schemas.microsoft.com/office/powerpoint/2010/main" val="360517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29356-384F-43F4-B2E0-DAA09A7A2D48}" type="slidenum">
              <a:rPr lang="en-US"/>
              <a:pPr/>
              <a:t>38</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t>This is similar to the “Occam’s Razor” principle we noted in our Chapter 29 discussion of the valuation of development project investments, where we noted that we could value the development investment without knowing the OCC of the development investment itself, if we knew the OCC of the stabilized property E[r</a:t>
            </a:r>
            <a:r>
              <a:rPr lang="en-US" baseline="-25000"/>
              <a:t>V</a:t>
            </a:r>
            <a:r>
              <a:rPr lang="en-US"/>
              <a:t>] and the OCC of the construction cost E[r</a:t>
            </a:r>
            <a:r>
              <a:rPr lang="en-US" baseline="-25000"/>
              <a:t>D</a:t>
            </a:r>
            <a:r>
              <a:rPr lang="en-US"/>
              <a:t>]</a:t>
            </a:r>
            <a:r>
              <a:rPr lang="en-US">
                <a:latin typeface="Times New Roman" panose="02020603050405020304" pitchFamily="18" charset="0"/>
                <a:cs typeface="Times New Roman" panose="02020603050405020304" pitchFamily="18" charset="0"/>
              </a:rPr>
              <a:t>≈r</a:t>
            </a:r>
            <a:r>
              <a:rPr lang="en-US" baseline="-25000">
                <a:latin typeface="Times New Roman" panose="02020603050405020304" pitchFamily="18" charset="0"/>
                <a:cs typeface="Times New Roman" panose="02020603050405020304" pitchFamily="18" charset="0"/>
              </a:rPr>
              <a:t>f</a:t>
            </a:r>
            <a:r>
              <a:rPr lang="en-US">
                <a:latin typeface="Times New Roman" panose="02020603050405020304" pitchFamily="18" charset="0"/>
                <a:cs typeface="Times New Roman" panose="02020603050405020304" pitchFamily="18" charset="0"/>
              </a:rPr>
              <a:t>. We could then “back out” the OCC of the development project E[r</a:t>
            </a:r>
            <a:r>
              <a:rPr lang="en-US" baseline="-25000">
                <a:latin typeface="Times New Roman" panose="02020603050405020304" pitchFamily="18" charset="0"/>
                <a:cs typeface="Times New Roman" panose="02020603050405020304" pitchFamily="18" charset="0"/>
              </a:rPr>
              <a:t>C</a:t>
            </a:r>
            <a:r>
              <a:rPr lang="en-US">
                <a:latin typeface="Times New Roman" panose="02020603050405020304" pitchFamily="18" charset="0"/>
                <a:cs typeface="Times New Roman" panose="02020603050405020304" pitchFamily="18" charset="0"/>
              </a:rPr>
              <a:t>] using our valuation of the project.</a:t>
            </a:r>
          </a:p>
        </p:txBody>
      </p:sp>
    </p:spTree>
    <p:extLst>
      <p:ext uri="{BB962C8B-B14F-4D97-AF65-F5344CB8AC3E}">
        <p14:creationId xmlns="" xmlns:p14="http://schemas.microsoft.com/office/powerpoint/2010/main" val="53579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354EA-9CCA-4F61-9679-31528857ADD3}" type="slidenum">
              <a:rPr lang="en-US"/>
              <a:pPr/>
              <a:t>40</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45602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E18D3-84DF-422B-8E2F-F0921701737E}" type="slidenum">
              <a:rPr lang="en-US"/>
              <a:pPr/>
              <a:t>41</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Note: The term “binomial world” refers to a model of underlying asset value dynamics in which, within each “period” of time, the underlying asset value can only take on one of two possible values (an “upside” outcome or a “downside” outcome). </a:t>
            </a:r>
          </a:p>
          <a:p>
            <a:endParaRPr lang="en-US"/>
          </a:p>
          <a:p>
            <a:r>
              <a:rPr lang="en-US"/>
              <a:t>Think of this as like a financial economic “molecule”, the smallest simplest element of a chemical that still retains all of the essential characteristics of that chemical. In the case of financial economics, the essential characteristics are money across </a:t>
            </a:r>
            <a:r>
              <a:rPr lang="en-US" i="1" u="sng"/>
              <a:t>time</a:t>
            </a:r>
            <a:r>
              <a:rPr lang="en-US"/>
              <a:t> and </a:t>
            </a:r>
            <a:r>
              <a:rPr lang="en-US" i="1" u="sng"/>
              <a:t>risk</a:t>
            </a:r>
            <a:r>
              <a:rPr lang="en-US"/>
              <a:t>. The binomial element contains one unit (period) of time, and the deviation between the “up” and “down” outcomes represent the amount of risk in the particular asset being modeled.</a:t>
            </a:r>
          </a:p>
          <a:p>
            <a:endParaRPr lang="en-US"/>
          </a:p>
          <a:p>
            <a:r>
              <a:rPr lang="en-US"/>
              <a:t>This formula presented in this slide for the replicating formula is found by simultaneous solution of two linear equations for two unknowns. The two equations equate the option value and the replicating portfolio value in each of the two possible (binomial) outcomes next year. The two unknowns are “N” and “B”, the share of the underlying asset long in the replicating portfolio and the value of bonds short in the portfolio. Thus, the underlying simultaneous equations to solve for N and B are:</a:t>
            </a:r>
          </a:p>
          <a:p>
            <a:r>
              <a:rPr lang="en-US"/>
              <a:t>Cu = NVu – (1+r</a:t>
            </a:r>
            <a:r>
              <a:rPr lang="en-US" baseline="-25000"/>
              <a:t>f</a:t>
            </a:r>
            <a:r>
              <a:rPr lang="en-US"/>
              <a:t>)B</a:t>
            </a:r>
          </a:p>
          <a:p>
            <a:r>
              <a:rPr lang="en-US"/>
              <a:t>Cd = NVd – (1+r</a:t>
            </a:r>
            <a:r>
              <a:rPr lang="en-US" baseline="-25000"/>
              <a:t>f</a:t>
            </a:r>
            <a:r>
              <a:rPr lang="en-US"/>
              <a:t>)B.</a:t>
            </a:r>
          </a:p>
          <a:p>
            <a:r>
              <a:rPr lang="en-US"/>
              <a:t>The solution is as presented in the slide: N=(Cu-Cd)/(Vu-Vd); and B=(NVd-Cd)/(1+r</a:t>
            </a:r>
            <a:r>
              <a:rPr lang="en-US" baseline="-25000"/>
              <a:t>f</a:t>
            </a:r>
            <a:r>
              <a:rPr lang="en-US"/>
              <a:t>).</a:t>
            </a:r>
          </a:p>
          <a:p>
            <a:endParaRPr lang="en-US"/>
          </a:p>
        </p:txBody>
      </p:sp>
    </p:spTree>
    <p:extLst>
      <p:ext uri="{BB962C8B-B14F-4D97-AF65-F5344CB8AC3E}">
        <p14:creationId xmlns="" xmlns:p14="http://schemas.microsoft.com/office/powerpoint/2010/main" val="30581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A883-CDC3-4C11-B736-98E8001EA5E1}" type="slidenum">
              <a:rPr lang="en-US"/>
              <a:pPr/>
              <a:t>44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smtClean="0"/>
              <a:t>See Appendix</a:t>
            </a:r>
            <a:r>
              <a:rPr lang="en-US" baseline="0" dirty="0" smtClean="0"/>
              <a:t> 10C (Certainty Equivalence discounting) at the end of this slide deck.</a:t>
            </a:r>
            <a:endParaRPr lang="en-US" dirty="0"/>
          </a:p>
        </p:txBody>
      </p:sp>
    </p:spTree>
    <p:extLst>
      <p:ext uri="{BB962C8B-B14F-4D97-AF65-F5344CB8AC3E}">
        <p14:creationId xmlns="" xmlns:p14="http://schemas.microsoft.com/office/powerpoint/2010/main" val="79092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81872-E81C-4493-8E64-28696FB7D1A0}" type="slidenum">
              <a:rPr lang="en-US">
                <a:solidFill>
                  <a:srgbClr val="000000"/>
                </a:solidFill>
              </a:rPr>
              <a:pPr/>
              <a:t>46</a:t>
            </a:fld>
            <a:endParaRPr lang="en-US">
              <a:solidFill>
                <a:srgbClr val="000000"/>
              </a:solidFill>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a:lnSpc>
                <a:spcPct val="80000"/>
              </a:lnSpc>
            </a:pPr>
            <a:r>
              <a:rPr lang="en-US" sz="800"/>
              <a:t>To clarify what is fundamentally going on in this option valuation approach, let’s compute the development option’s expected return risk premium. As noted, since the expected value of the option next year is $16.25 (equal to (0.7) times $23.21), and the option’s present value today is $12.09 million, the expected return to an investment in the option today is 34.4%. Given the riskfree interest rate of 3%, this implies that the risk premium in the option investment is 31.4%. The risk premium in an investment in completed, fully operational buildings like the one that can be built on our land is 6%, computed as the already-noted OCC of 9% for such investments minus the 3% riskfree rate. Thus, an investment in the development option (i.e., the land speculation) presents approximately 31.4%/6% = 5.23 times the risk premium of an investment in a stabilized building. </a:t>
            </a:r>
          </a:p>
          <a:p>
            <a:pPr>
              <a:lnSpc>
                <a:spcPct val="80000"/>
              </a:lnSpc>
            </a:pPr>
            <a:endParaRPr lang="en-US" sz="800"/>
          </a:p>
          <a:p>
            <a:pPr>
              <a:lnSpc>
                <a:spcPct val="80000"/>
              </a:lnSpc>
            </a:pPr>
            <a:r>
              <a:rPr lang="en-US" sz="800"/>
              <a:t>The percentage spread in the investment outcome of an investment in the stabilized building is 36.67% between the “up” and “down” possible outcomes [(113.21-94.34)/94.34 – (78.62-94.34)/94.34 = 20% - (-16.67%) = 36.67%]. The percentage spread in the possible outcomes for the option is: [(23.21-12.09)/12.09 – (0-12.09)/12.09 = 92% - (-100%) = 192%]. This is 192%/36.67% = 5.23 times the possible outcome spread of the investment in the stabilized building, </a:t>
            </a:r>
            <a:r>
              <a:rPr lang="en-US" sz="1000"/>
              <a:t>exactly the same as the ratio of their risk premia. </a:t>
            </a:r>
          </a:p>
          <a:p>
            <a:pPr>
              <a:lnSpc>
                <a:spcPct val="80000"/>
              </a:lnSpc>
            </a:pPr>
            <a:endParaRPr lang="en-US" sz="1000"/>
          </a:p>
          <a:p>
            <a:pPr>
              <a:lnSpc>
                <a:spcPct val="80000"/>
              </a:lnSpc>
            </a:pPr>
            <a:r>
              <a:rPr lang="en-US" sz="1000"/>
              <a:t>In other words, our option valuation of $12.09 is based on the principle that an investment in a stabilized building and an investment in a development option that gives the right without obligation to build such a building next year both must present the same expected return risk premium </a:t>
            </a:r>
            <a:r>
              <a:rPr lang="en-US" sz="1000" i="1" u="sng"/>
              <a:t>per unit of risk</a:t>
            </a:r>
            <a:r>
              <a:rPr lang="en-US" sz="1000"/>
              <a:t>. This is the key to equilibrium across the markets for built property and land. Otherwise, investors would tend to sell one type of investment (either land or completed buildings) and buy the other. This type of buying and selling would bid up the prices in the target market and drive down the prices in the market being sold off, and would go on until the expected return risk premia per unit of risk were equalized across the two types of markets. In a society with well functioning land and property markets, the competitive drive toward this type of equilibrium across the markets is strong. This is fundamentally what makes the land valuation model described here surprisingly realistic and robust.</a:t>
            </a:r>
          </a:p>
          <a:p>
            <a:pPr>
              <a:lnSpc>
                <a:spcPct val="80000"/>
              </a:lnSpc>
            </a:pPr>
            <a:endParaRPr lang="en-US" sz="800"/>
          </a:p>
          <a:p>
            <a:pPr>
              <a:lnSpc>
                <a:spcPct val="80000"/>
              </a:lnSpc>
            </a:pPr>
            <a:r>
              <a:rPr lang="en-US" sz="800"/>
              <a:t>Even in the absence of the market, however, one could still argue that the framework presented here gives a reasonable </a:t>
            </a:r>
            <a:r>
              <a:rPr lang="en-US" sz="800" i="1" u="sng"/>
              <a:t>normative</a:t>
            </a:r>
            <a:r>
              <a:rPr lang="en-US" sz="800"/>
              <a:t> valuation, that is, a “fair” way to think about the relative values of the different types of assets, because it provides the same </a:t>
            </a:r>
            <a:r>
              <a:rPr lang="en-US" sz="800" i="1"/>
              <a:t>ex ante</a:t>
            </a:r>
            <a:r>
              <a:rPr lang="en-US" sz="800"/>
              <a:t> risk premium </a:t>
            </a:r>
            <a:r>
              <a:rPr lang="en-US" sz="800" u="sng"/>
              <a:t>per unit of risk</a:t>
            </a:r>
            <a:r>
              <a:rPr lang="en-US" sz="800"/>
              <a:t> for all investments.</a:t>
            </a:r>
          </a:p>
        </p:txBody>
      </p:sp>
    </p:spTree>
    <p:extLst>
      <p:ext uri="{BB962C8B-B14F-4D97-AF65-F5344CB8AC3E}">
        <p14:creationId xmlns="" xmlns:p14="http://schemas.microsoft.com/office/powerpoint/2010/main" val="20279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B4963-9C5A-44C0-9EA9-ADA35852E0FD}" type="slidenum">
              <a:rPr lang="en-US"/>
              <a:pPr/>
              <a:t>50</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This may be of interest to students with substantial finance theory background. Otherwise, don’t worry about it.</a:t>
            </a:r>
          </a:p>
          <a:p>
            <a:endParaRPr lang="en-US"/>
          </a:p>
          <a:p>
            <a:r>
              <a:rPr lang="en-US"/>
              <a:t>(Note: The certainty equivalence valuation model CAN BE derived from the CAPM as is done here, but it NEED NOT be derived from the CAPM insofar as it is ONLY being used to value a derivative asset (like an option) RELATIVE TO the value of its underlying asset. For such derivative relative valuation purposes, the CEQ valuation model can also be derived directly mathematically from the arbitrage-based valuation of the derivative, which implies that for this purpose the CEQ model does NOT DEPEND ON THE CAPM.)</a:t>
            </a:r>
          </a:p>
          <a:p>
            <a:endParaRPr lang="en-US"/>
          </a:p>
          <a:p>
            <a:r>
              <a:rPr lang="en-US"/>
              <a:t>As background, recall:</a:t>
            </a:r>
          </a:p>
          <a:p>
            <a:r>
              <a:rPr lang="en-US"/>
              <a:t>Mathematical (statistical) definition of “beta” (measure of risk in the CAPM), is:</a:t>
            </a:r>
          </a:p>
          <a:p>
            <a:r>
              <a:rPr lang="el-GR">
                <a:cs typeface="Arial" panose="020B0604020202090204" pitchFamily="34" charset="0"/>
              </a:rPr>
              <a:t>β</a:t>
            </a:r>
            <a:r>
              <a:rPr lang="en-US" baseline="-25000">
                <a:cs typeface="Arial" panose="020B0604020202090204" pitchFamily="34" charset="0"/>
              </a:rPr>
              <a:t>Y,X</a:t>
            </a:r>
            <a:r>
              <a:rPr lang="en-US">
                <a:cs typeface="Arial" panose="020B0604020202090204" pitchFamily="34" charset="0"/>
              </a:rPr>
              <a:t> = COV[Y,X]/VAR[X], which is mathematically equivalent to CORREL[Y,X](STD[Y]/STD[X]).</a:t>
            </a:r>
          </a:p>
          <a:p>
            <a:r>
              <a:rPr lang="en-US">
                <a:cs typeface="Arial" panose="020B0604020202090204" pitchFamily="34" charset="0"/>
              </a:rPr>
              <a:t>More generally, “beta” is the “slope” of a line in X,Y coordinates, “rise over run”, the change in Y per unit of change in X:</a:t>
            </a:r>
          </a:p>
          <a:p>
            <a:r>
              <a:rPr lang="el-GR">
                <a:cs typeface="Arial" panose="020B0604020202090204" pitchFamily="34" charset="0"/>
              </a:rPr>
              <a:t>β</a:t>
            </a:r>
            <a:r>
              <a:rPr lang="en-US" baseline="-25000">
                <a:cs typeface="Arial" panose="020B0604020202090204" pitchFamily="34" charset="0"/>
              </a:rPr>
              <a:t>Y,X</a:t>
            </a:r>
            <a:r>
              <a:rPr lang="en-US">
                <a:cs typeface="Arial" panose="020B0604020202090204" pitchFamily="34" charset="0"/>
              </a:rPr>
              <a:t> = </a:t>
            </a:r>
            <a:r>
              <a:rPr lang="el-GR">
                <a:cs typeface="Arial" panose="020B0604020202090204" pitchFamily="34" charset="0"/>
              </a:rPr>
              <a:t>Δ</a:t>
            </a:r>
            <a:r>
              <a:rPr lang="en-US">
                <a:cs typeface="Arial" panose="020B0604020202090204" pitchFamily="34" charset="0"/>
              </a:rPr>
              <a:t>Y/ </a:t>
            </a:r>
            <a:r>
              <a:rPr lang="el-GR">
                <a:cs typeface="Arial" panose="020B0604020202090204" pitchFamily="34" charset="0"/>
              </a:rPr>
              <a:t>Δ</a:t>
            </a:r>
            <a:r>
              <a:rPr lang="en-US">
                <a:cs typeface="Arial" panose="020B0604020202090204" pitchFamily="34" charset="0"/>
              </a:rPr>
              <a:t>X. Thus, it is easy to see how:</a:t>
            </a:r>
          </a:p>
          <a:p>
            <a:r>
              <a:rPr lang="el-GR">
                <a:cs typeface="Arial" panose="020B0604020202090204" pitchFamily="34" charset="0"/>
              </a:rPr>
              <a:t>β</a:t>
            </a:r>
            <a:r>
              <a:rPr lang="en-US" baseline="-32000">
                <a:cs typeface="Arial" panose="020B0604020202090204" pitchFamily="34" charset="0"/>
              </a:rPr>
              <a:t>rC,rV</a:t>
            </a:r>
            <a:r>
              <a:rPr lang="en-US">
                <a:cs typeface="Arial" panose="020B0604020202090204" pitchFamily="34" charset="0"/>
              </a:rPr>
              <a:t> = </a:t>
            </a:r>
            <a:r>
              <a:rPr lang="el-GR">
                <a:cs typeface="Arial" panose="020B0604020202090204" pitchFamily="34" charset="0"/>
              </a:rPr>
              <a:t>Δ</a:t>
            </a:r>
            <a:r>
              <a:rPr lang="en-US">
                <a:cs typeface="Arial" panose="020B0604020202090204" pitchFamily="34" charset="0"/>
              </a:rPr>
              <a:t>r</a:t>
            </a:r>
            <a:r>
              <a:rPr lang="en-US" baseline="-25000">
                <a:cs typeface="Arial" panose="020B0604020202090204" pitchFamily="34" charset="0"/>
              </a:rPr>
              <a:t>C</a:t>
            </a:r>
            <a:r>
              <a:rPr lang="en-US">
                <a:cs typeface="Arial" panose="020B0604020202090204" pitchFamily="34" charset="0"/>
              </a:rPr>
              <a:t>/</a:t>
            </a:r>
            <a:r>
              <a:rPr lang="el-GR">
                <a:cs typeface="Arial" panose="020B0604020202090204" pitchFamily="34" charset="0"/>
              </a:rPr>
              <a:t>Δ</a:t>
            </a:r>
            <a:r>
              <a:rPr lang="en-US">
                <a:cs typeface="Arial" panose="020B0604020202090204" pitchFamily="34" charset="0"/>
              </a:rPr>
              <a:t>r</a:t>
            </a:r>
            <a:r>
              <a:rPr lang="en-US" baseline="-25000">
                <a:cs typeface="Arial" panose="020B0604020202090204" pitchFamily="34" charset="0"/>
              </a:rPr>
              <a:t>V</a:t>
            </a:r>
            <a:r>
              <a:rPr lang="en-US">
                <a:cs typeface="Arial" panose="020B0604020202090204" pitchFamily="34" charset="0"/>
              </a:rPr>
              <a:t> = (</a:t>
            </a:r>
            <a:r>
              <a:rPr lang="en-US" i="1">
                <a:cs typeface="Arial" panose="020B0604020202090204" pitchFamily="34" charset="0"/>
              </a:rPr>
              <a:t>C</a:t>
            </a:r>
            <a:r>
              <a:rPr lang="en-US" i="1" baseline="-25000">
                <a:cs typeface="Arial" panose="020B0604020202090204" pitchFamily="34" charset="0"/>
              </a:rPr>
              <a:t>up</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C</a:t>
            </a:r>
            <a:r>
              <a:rPr lang="en-US" i="1" baseline="-25000">
                <a:cs typeface="Arial" panose="020B0604020202090204" pitchFamily="34" charset="0"/>
              </a:rPr>
              <a:t>down</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up</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down</a:t>
            </a:r>
            <a:r>
              <a:rPr lang="en-US" i="1">
                <a:cs typeface="Arial" panose="020B0604020202090204" pitchFamily="34" charset="0"/>
              </a:rPr>
              <a:t>%</a:t>
            </a:r>
            <a:r>
              <a:rPr lang="en-US">
                <a:cs typeface="Arial" panose="020B0604020202090204" pitchFamily="34" charset="0"/>
              </a:rPr>
              <a:t> ), in a binomial world, hence:</a:t>
            </a:r>
          </a:p>
          <a:p>
            <a:r>
              <a:rPr lang="en-US" i="1">
                <a:cs typeface="Arial" panose="020B0604020202090204" pitchFamily="34" charset="0"/>
              </a:rPr>
              <a:t>C</a:t>
            </a:r>
            <a:r>
              <a:rPr lang="en-US" i="1" baseline="-25000">
                <a:cs typeface="Arial" panose="020B0604020202090204" pitchFamily="34" charset="0"/>
              </a:rPr>
              <a:t>0 </a:t>
            </a:r>
            <a:r>
              <a:rPr lang="el-GR">
                <a:cs typeface="Arial" panose="020B0604020202090204" pitchFamily="34" charset="0"/>
              </a:rPr>
              <a:t>β</a:t>
            </a:r>
            <a:r>
              <a:rPr lang="en-US" baseline="-32000">
                <a:cs typeface="Arial" panose="020B0604020202090204" pitchFamily="34" charset="0"/>
              </a:rPr>
              <a:t>rC,rV</a:t>
            </a:r>
            <a:r>
              <a:rPr lang="en-US">
                <a:cs typeface="Arial" panose="020B0604020202090204" pitchFamily="34" charset="0"/>
              </a:rPr>
              <a:t> = </a:t>
            </a:r>
            <a:r>
              <a:rPr lang="en-US" i="1">
                <a:cs typeface="Arial" panose="020B0604020202090204" pitchFamily="34" charset="0"/>
              </a:rPr>
              <a:t>C</a:t>
            </a:r>
            <a:r>
              <a:rPr lang="en-US" i="1" baseline="-25000">
                <a:cs typeface="Arial" panose="020B0604020202090204" pitchFamily="34" charset="0"/>
              </a:rPr>
              <a:t>0 </a:t>
            </a:r>
            <a:r>
              <a:rPr lang="en-US">
                <a:cs typeface="Arial" panose="020B0604020202090204" pitchFamily="34" charset="0"/>
              </a:rPr>
              <a:t>(</a:t>
            </a:r>
            <a:r>
              <a:rPr lang="en-US" i="1">
                <a:cs typeface="Arial" panose="020B0604020202090204" pitchFamily="34" charset="0"/>
              </a:rPr>
              <a:t>C</a:t>
            </a:r>
            <a:r>
              <a:rPr lang="en-US" i="1" baseline="-25000">
                <a:cs typeface="Arial" panose="020B0604020202090204" pitchFamily="34" charset="0"/>
              </a:rPr>
              <a:t>up</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C</a:t>
            </a:r>
            <a:r>
              <a:rPr lang="en-US" i="1" baseline="-25000">
                <a:cs typeface="Arial" panose="020B0604020202090204" pitchFamily="34" charset="0"/>
              </a:rPr>
              <a:t>down</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up</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down</a:t>
            </a:r>
            <a:r>
              <a:rPr lang="en-US" i="1">
                <a:cs typeface="Arial" panose="020B0604020202090204" pitchFamily="34" charset="0"/>
              </a:rPr>
              <a:t>%</a:t>
            </a:r>
            <a:r>
              <a:rPr lang="en-US">
                <a:cs typeface="Arial" panose="020B0604020202090204" pitchFamily="34" charset="0"/>
              </a:rPr>
              <a:t> ) = (</a:t>
            </a:r>
            <a:r>
              <a:rPr lang="en-US" i="1">
                <a:cs typeface="Arial" panose="020B0604020202090204" pitchFamily="34" charset="0"/>
              </a:rPr>
              <a:t>C</a:t>
            </a:r>
            <a:r>
              <a:rPr lang="en-US" i="1" baseline="-25000">
                <a:cs typeface="Arial" panose="020B0604020202090204" pitchFamily="34" charset="0"/>
              </a:rPr>
              <a:t>up</a:t>
            </a:r>
            <a:r>
              <a:rPr lang="en-US">
                <a:cs typeface="Arial" panose="020B0604020202090204" pitchFamily="34" charset="0"/>
              </a:rPr>
              <a:t> - </a:t>
            </a:r>
            <a:r>
              <a:rPr lang="en-US" i="1">
                <a:cs typeface="Arial" panose="020B0604020202090204" pitchFamily="34" charset="0"/>
              </a:rPr>
              <a:t>C</a:t>
            </a:r>
            <a:r>
              <a:rPr lang="en-US" i="1" baseline="-25000">
                <a:cs typeface="Arial" panose="020B0604020202090204" pitchFamily="34" charset="0"/>
              </a:rPr>
              <a:t>down</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up</a:t>
            </a:r>
            <a:r>
              <a:rPr lang="en-US" i="1">
                <a:cs typeface="Arial" panose="020B0604020202090204" pitchFamily="34" charset="0"/>
              </a:rPr>
              <a:t>%</a:t>
            </a:r>
            <a:r>
              <a:rPr lang="en-US">
                <a:cs typeface="Arial" panose="020B0604020202090204" pitchFamily="34" charset="0"/>
              </a:rPr>
              <a:t> - </a:t>
            </a:r>
            <a:r>
              <a:rPr lang="en-US" i="1">
                <a:cs typeface="Arial" panose="020B0604020202090204" pitchFamily="34" charset="0"/>
              </a:rPr>
              <a:t>V</a:t>
            </a:r>
            <a:r>
              <a:rPr lang="en-US" i="1" baseline="-25000">
                <a:cs typeface="Arial" panose="020B0604020202090204" pitchFamily="34" charset="0"/>
              </a:rPr>
              <a:t>down</a:t>
            </a:r>
            <a:r>
              <a:rPr lang="en-US" i="1">
                <a:cs typeface="Arial" panose="020B0604020202090204" pitchFamily="34" charset="0"/>
              </a:rPr>
              <a:t>%</a:t>
            </a:r>
            <a:r>
              <a:rPr lang="en-US">
                <a:cs typeface="Arial" panose="020B0604020202090204" pitchFamily="34" charset="0"/>
              </a:rPr>
              <a:t> ).</a:t>
            </a:r>
          </a:p>
          <a:p>
            <a:r>
              <a:rPr lang="en-US">
                <a:cs typeface="Arial" panose="020B0604020202090204" pitchFamily="34" charset="0"/>
              </a:rPr>
              <a:t>Thus, </a:t>
            </a:r>
            <a:r>
              <a:rPr lang="en-US" i="1">
                <a:cs typeface="Arial" panose="020B0604020202090204" pitchFamily="34" charset="0"/>
              </a:rPr>
              <a:t>C</a:t>
            </a:r>
            <a:r>
              <a:rPr lang="en-US" i="1" baseline="-25000">
                <a:cs typeface="Arial" panose="020B0604020202090204" pitchFamily="34" charset="0"/>
              </a:rPr>
              <a:t>0 </a:t>
            </a:r>
            <a:r>
              <a:rPr lang="el-GR">
                <a:cs typeface="Arial" panose="020B0604020202090204" pitchFamily="34" charset="0"/>
              </a:rPr>
              <a:t>β</a:t>
            </a:r>
            <a:r>
              <a:rPr lang="en-US" baseline="-32000">
                <a:cs typeface="Arial" panose="020B0604020202090204" pitchFamily="34" charset="0"/>
              </a:rPr>
              <a:t>rC,rV</a:t>
            </a:r>
            <a:r>
              <a:rPr lang="en-US">
                <a:cs typeface="Arial" panose="020B0604020202090204" pitchFamily="34" charset="0"/>
              </a:rPr>
              <a:t> is the sensitivity of the (dollar value) change in option value per unit of percentage change in underlying asset value.</a:t>
            </a:r>
          </a:p>
          <a:p>
            <a:endParaRPr lang="el-GR">
              <a:cs typeface="Arial" panose="020B0604020202090204" pitchFamily="34" charset="0"/>
            </a:endParaRPr>
          </a:p>
        </p:txBody>
      </p:sp>
    </p:spTree>
    <p:extLst>
      <p:ext uri="{BB962C8B-B14F-4D97-AF65-F5344CB8AC3E}">
        <p14:creationId xmlns="" xmlns:p14="http://schemas.microsoft.com/office/powerpoint/2010/main" val="278716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3E8B7-C863-4241-B902-6ED7F576085F}" type="slidenum">
              <a:rPr lang="en-US"/>
              <a:pPr/>
              <a:t>51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The risk-neutral dynamics approach was developed first (originally by Cox, Ross, &amp; Rubinstein in the 1970s), and is much more widely taught in business school finance courses.</a:t>
            </a:r>
          </a:p>
          <a:p>
            <a:endParaRPr lang="en-US"/>
          </a:p>
          <a:p>
            <a:r>
              <a:rPr lang="en-US"/>
              <a:t>We will see later that you don’t actually need to know the value of the underlying asset OCC in order to compute the correct option value (i.e., you can use “risk-neutral valuation”), but for real estate applications it is more intuitive to employ E[r</a:t>
            </a:r>
            <a:r>
              <a:rPr lang="en-US" baseline="-25000"/>
              <a:t>V</a:t>
            </a:r>
            <a:r>
              <a:rPr lang="en-US"/>
              <a:t>] as we do here, because real estate investors are normally at least as likely to have a reasonable knowledge about E[r</a:t>
            </a:r>
            <a:r>
              <a:rPr lang="en-US" baseline="-25000"/>
              <a:t>V</a:t>
            </a:r>
            <a:r>
              <a:rPr lang="en-US"/>
              <a:t>] as about V</a:t>
            </a:r>
            <a:r>
              <a:rPr lang="en-US" baseline="-25000"/>
              <a:t>0</a:t>
            </a:r>
            <a:r>
              <a:rPr lang="en-US"/>
              <a:t> , K</a:t>
            </a:r>
            <a:r>
              <a:rPr lang="en-US" baseline="-25000"/>
              <a:t>0</a:t>
            </a:r>
            <a:r>
              <a:rPr lang="en-US"/>
              <a:t> , and </a:t>
            </a:r>
            <a:r>
              <a:rPr lang="el-GR">
                <a:cs typeface="Arial" panose="020B0604020202090204" pitchFamily="34" charset="0"/>
              </a:rPr>
              <a:t>σ</a:t>
            </a:r>
            <a:r>
              <a:rPr lang="en-US">
                <a:cs typeface="Arial" panose="020B0604020202090204" pitchFamily="34" charset="0"/>
              </a:rPr>
              <a:t>, other necessary values to implement the model even using risk-neutral valuation.</a:t>
            </a:r>
            <a:endParaRPr lang="el-GR">
              <a:cs typeface="Arial" panose="020B0604020202090204" pitchFamily="34" charset="0"/>
            </a:endParaRPr>
          </a:p>
        </p:txBody>
      </p:sp>
    </p:spTree>
    <p:extLst>
      <p:ext uri="{BB962C8B-B14F-4D97-AF65-F5344CB8AC3E}">
        <p14:creationId xmlns="" xmlns:p14="http://schemas.microsoft.com/office/powerpoint/2010/main" val="59933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07595-1825-4343-8912-E4CDBCD76A66}" type="slidenum">
              <a:rPr lang="en-US"/>
              <a:pPr/>
              <a:t>6</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t>The “Legal/Appraisal” Definition would be based on comparable HBU site acquisition costs (market values) observed at the times of development/redevelopment of other similar properties. These are the times when all three definitions of land value are the same. Comparable properties would be at different points in their life-cycles, hence some comparable HBU properties would be getting developed/redeveloped somewhere almost continuously through time, providing the source for “land comparables” sales observations. That is to say, appraisers typically observe land costs for acquisitions for development projects of comparable HBU properties, and then typically apply that cost to “assign” a share of a comparable built property’s market value to its “land component”. This procedure is arbitrary from the perspective of the “Economic Definition” of land value, where land is defined as deriving its value solely from the development/redevelopment right it confers on its owner. This right will generally be worth much less prior to the time when the property is “ripe” for redevelopment. (Options derive their entire total return (“r”) from their growth in value (the “g” component alone), and options tend to be more risky than built properties, hence require a high total return, hence, a high average growth rate in value.)</a:t>
            </a:r>
          </a:p>
          <a:p>
            <a:endParaRPr lang="en-US"/>
          </a:p>
        </p:txBody>
      </p:sp>
    </p:spTree>
    <p:extLst>
      <p:ext uri="{BB962C8B-B14F-4D97-AF65-F5344CB8AC3E}">
        <p14:creationId xmlns="" xmlns:p14="http://schemas.microsoft.com/office/powerpoint/2010/main" val="1933675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12975-5FBC-4875-88FB-FCD83879EA18}" type="slidenum">
              <a:rPr lang="en-US"/>
              <a:pPr/>
              <a:t>60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a:t>*See </a:t>
            </a:r>
            <a:r>
              <a:rPr lang="en-US" dirty="0" smtClean="0"/>
              <a:t>box </a:t>
            </a:r>
            <a:r>
              <a:rPr lang="en-US" dirty="0"/>
              <a:t>in </a:t>
            </a:r>
            <a:r>
              <a:rPr lang="en-US" dirty="0" smtClean="0"/>
              <a:t>text Chapter</a:t>
            </a:r>
            <a:r>
              <a:rPr lang="en-US" baseline="0" dirty="0" smtClean="0"/>
              <a:t> 9 </a:t>
            </a:r>
            <a:r>
              <a:rPr lang="en-US" dirty="0" smtClean="0"/>
              <a:t>(page 188) for </a:t>
            </a:r>
            <a:r>
              <a:rPr lang="en-US" dirty="0"/>
              <a:t>discussion </a:t>
            </a:r>
            <a:r>
              <a:rPr lang="en-US" dirty="0" smtClean="0"/>
              <a:t>of empirical evidence on magnitude of </a:t>
            </a:r>
            <a:r>
              <a:rPr lang="en-US" dirty="0"/>
              <a:t>real estate </a:t>
            </a:r>
            <a:r>
              <a:rPr lang="en-US" dirty="0" smtClean="0"/>
              <a:t>asset volatility</a:t>
            </a:r>
            <a:r>
              <a:rPr lang="en-US" dirty="0"/>
              <a:t>.</a:t>
            </a:r>
          </a:p>
          <a:p>
            <a:endParaRPr lang="en-US" dirty="0"/>
          </a:p>
          <a:p>
            <a:r>
              <a:rPr lang="en-US" dirty="0"/>
              <a:t>**Thus: </a:t>
            </a:r>
            <a:r>
              <a:rPr lang="en-US" i="1" dirty="0" err="1"/>
              <a:t>y</a:t>
            </a:r>
            <a:r>
              <a:rPr lang="en-US" baseline="-25000" dirty="0" err="1"/>
              <a:t>V</a:t>
            </a:r>
            <a:r>
              <a:rPr lang="en-US" dirty="0"/>
              <a:t> = CF</a:t>
            </a:r>
            <a:r>
              <a:rPr lang="en-US" baseline="-25000" dirty="0"/>
              <a:t>t+1</a:t>
            </a:r>
            <a:r>
              <a:rPr lang="en-US" dirty="0"/>
              <a:t> / [(1+</a:t>
            </a:r>
            <a:r>
              <a:rPr lang="en-US" i="1" dirty="0"/>
              <a:t>r</a:t>
            </a:r>
            <a:r>
              <a:rPr lang="en-US" baseline="-25000" dirty="0"/>
              <a:t>V</a:t>
            </a:r>
            <a:r>
              <a:rPr lang="en-US" dirty="0"/>
              <a:t>)V</a:t>
            </a:r>
            <a:r>
              <a:rPr lang="en-US" baseline="-25000" dirty="0"/>
              <a:t>t</a:t>
            </a:r>
            <a:r>
              <a:rPr lang="en-US" dirty="0"/>
              <a:t>-CF</a:t>
            </a:r>
            <a:r>
              <a:rPr lang="en-US" baseline="-25000" dirty="0"/>
              <a:t>t+1</a:t>
            </a:r>
            <a:r>
              <a:rPr lang="en-US" dirty="0"/>
              <a:t>] = cash next period as a fraction of the asset’s </a:t>
            </a:r>
            <a:r>
              <a:rPr lang="en-US" i="1" dirty="0"/>
              <a:t>ex-dividend</a:t>
            </a:r>
            <a:r>
              <a:rPr lang="en-US" dirty="0"/>
              <a:t> value next period, where (1+</a:t>
            </a:r>
            <a:r>
              <a:rPr lang="en-US" i="1" dirty="0"/>
              <a:t>r</a:t>
            </a:r>
            <a:r>
              <a:rPr lang="en-US" baseline="-25000" dirty="0"/>
              <a:t>V</a:t>
            </a:r>
            <a:r>
              <a:rPr lang="en-US" dirty="0"/>
              <a:t>)</a:t>
            </a:r>
            <a:r>
              <a:rPr lang="en-US" dirty="0" err="1"/>
              <a:t>V</a:t>
            </a:r>
            <a:r>
              <a:rPr lang="en-US" baseline="-25000" dirty="0" err="1"/>
              <a:t>t</a:t>
            </a:r>
            <a:r>
              <a:rPr lang="en-US" dirty="0"/>
              <a:t> is the gross-of-dividends value of the asset next period. (In our previous example: .06 = $6.17/[1.09*$100 - $6.17].) Thus, (1+</a:t>
            </a:r>
            <a:r>
              <a:rPr lang="en-US" i="1" dirty="0"/>
              <a:t>r</a:t>
            </a:r>
            <a:r>
              <a:rPr lang="en-US" baseline="-25000" dirty="0"/>
              <a:t>V</a:t>
            </a:r>
            <a:r>
              <a:rPr lang="en-US" dirty="0"/>
              <a:t>)</a:t>
            </a:r>
            <a:r>
              <a:rPr lang="en-US" dirty="0" err="1"/>
              <a:t>V</a:t>
            </a:r>
            <a:r>
              <a:rPr lang="en-US" baseline="-25000" dirty="0" err="1"/>
              <a:t>t</a:t>
            </a:r>
            <a:r>
              <a:rPr lang="en-US" dirty="0"/>
              <a:t>/(1+</a:t>
            </a:r>
            <a:r>
              <a:rPr lang="en-US" i="1" dirty="0"/>
              <a:t>y</a:t>
            </a:r>
            <a:r>
              <a:rPr lang="en-US" baseline="-25000" dirty="0"/>
              <a:t>V</a:t>
            </a:r>
            <a:r>
              <a:rPr lang="en-US" dirty="0"/>
              <a:t>) = V</a:t>
            </a:r>
            <a:r>
              <a:rPr lang="en-US" baseline="-25000" dirty="0"/>
              <a:t>t+1</a:t>
            </a:r>
            <a:r>
              <a:rPr lang="en-US" dirty="0"/>
              <a:t> is the ex-dividend value next period (1.09*$100/1.06 = $102.83). Thus, the expected capital value growth rate (appreciation component only of the total return) is given by: (1+</a:t>
            </a:r>
            <a:r>
              <a:rPr lang="en-US" i="1" dirty="0"/>
              <a:t>g</a:t>
            </a:r>
            <a:r>
              <a:rPr lang="en-US" baseline="-25000" dirty="0"/>
              <a:t>V</a:t>
            </a:r>
            <a:r>
              <a:rPr lang="en-US" dirty="0"/>
              <a:t>) = (1+</a:t>
            </a:r>
            <a:r>
              <a:rPr lang="en-US" i="1" dirty="0"/>
              <a:t>r</a:t>
            </a:r>
            <a:r>
              <a:rPr lang="en-US" baseline="-25000" dirty="0"/>
              <a:t>V</a:t>
            </a:r>
            <a:r>
              <a:rPr lang="en-US" dirty="0"/>
              <a:t>)/(1+</a:t>
            </a:r>
            <a:r>
              <a:rPr lang="en-US" i="1" dirty="0"/>
              <a:t>y</a:t>
            </a:r>
            <a:r>
              <a:rPr lang="en-US" baseline="-25000" dirty="0"/>
              <a:t>V</a:t>
            </a:r>
            <a:r>
              <a:rPr lang="en-US" dirty="0"/>
              <a:t>), in our previous example: 1.0283 = 1.09/1.06. (Note that this does not exactly imply: </a:t>
            </a:r>
            <a:r>
              <a:rPr lang="en-US" i="1" dirty="0" err="1"/>
              <a:t>g</a:t>
            </a:r>
            <a:r>
              <a:rPr lang="en-US" i="1" baseline="-25000" dirty="0" err="1"/>
              <a:t>V</a:t>
            </a:r>
            <a:r>
              <a:rPr lang="en-US" dirty="0"/>
              <a:t> = </a:t>
            </a:r>
            <a:r>
              <a:rPr lang="en-US" i="1" dirty="0" err="1"/>
              <a:t>r</a:t>
            </a:r>
            <a:r>
              <a:rPr lang="en-US" baseline="-25000" dirty="0" err="1"/>
              <a:t>V</a:t>
            </a:r>
            <a:r>
              <a:rPr lang="en-US" dirty="0"/>
              <a:t> – </a:t>
            </a:r>
            <a:r>
              <a:rPr lang="en-US" i="1" dirty="0" err="1"/>
              <a:t>y</a:t>
            </a:r>
            <a:r>
              <a:rPr lang="en-US" baseline="-25000" dirty="0" err="1"/>
              <a:t>V</a:t>
            </a:r>
            <a:r>
              <a:rPr lang="en-US" baseline="-25000" dirty="0"/>
              <a:t>,</a:t>
            </a:r>
            <a:r>
              <a:rPr lang="en-US" dirty="0"/>
              <a:t> though it is close: 2.83% </a:t>
            </a:r>
            <a:r>
              <a:rPr lang="en-US" dirty="0" err="1"/>
              <a:t>vs</a:t>
            </a:r>
            <a:r>
              <a:rPr lang="en-US" dirty="0"/>
              <a:t> 3% in our example, much closer than that for shorter than annual time periods.)</a:t>
            </a:r>
          </a:p>
          <a:p>
            <a:endParaRPr lang="en-US" dirty="0"/>
          </a:p>
          <a:p>
            <a:r>
              <a:rPr lang="en-US" dirty="0"/>
              <a:t>In our previous example: </a:t>
            </a:r>
            <a:r>
              <a:rPr lang="en-US" dirty="0" err="1"/>
              <a:t>V</a:t>
            </a:r>
            <a:r>
              <a:rPr lang="en-US" baseline="-25000" dirty="0" err="1"/>
              <a:t>t</a:t>
            </a:r>
            <a:r>
              <a:rPr lang="en-US" dirty="0"/>
              <a:t>  = $100.00, </a:t>
            </a:r>
            <a:r>
              <a:rPr lang="en-US" i="1" dirty="0" err="1"/>
              <a:t>r</a:t>
            </a:r>
            <a:r>
              <a:rPr lang="en-US" baseline="-25000" dirty="0" err="1"/>
              <a:t>V</a:t>
            </a:r>
            <a:r>
              <a:rPr lang="en-US" dirty="0"/>
              <a:t> = 9%, </a:t>
            </a:r>
            <a:r>
              <a:rPr lang="en-US" i="1" dirty="0" err="1"/>
              <a:t>y</a:t>
            </a:r>
            <a:r>
              <a:rPr lang="en-US" baseline="-25000" dirty="0" err="1"/>
              <a:t>V</a:t>
            </a:r>
            <a:r>
              <a:rPr lang="en-US" dirty="0"/>
              <a:t> = 6%, (1+</a:t>
            </a:r>
            <a:r>
              <a:rPr lang="en-US" i="1" dirty="0"/>
              <a:t>r</a:t>
            </a:r>
            <a:r>
              <a:rPr lang="en-US" baseline="-25000" dirty="0"/>
              <a:t>V</a:t>
            </a:r>
            <a:r>
              <a:rPr lang="en-US" dirty="0"/>
              <a:t>)</a:t>
            </a:r>
            <a:r>
              <a:rPr lang="en-US" dirty="0" err="1"/>
              <a:t>V</a:t>
            </a:r>
            <a:r>
              <a:rPr lang="en-US" baseline="-25000" dirty="0" err="1"/>
              <a:t>t</a:t>
            </a:r>
            <a:r>
              <a:rPr lang="en-US" dirty="0"/>
              <a:t> = $109, and the expected dividend (net rent) next year was: E[CF</a:t>
            </a:r>
            <a:r>
              <a:rPr lang="en-US" baseline="-25000" dirty="0"/>
              <a:t>t+1</a:t>
            </a:r>
            <a:r>
              <a:rPr lang="en-US" dirty="0"/>
              <a:t>] = $109(1-1/(1+</a:t>
            </a:r>
            <a:r>
              <a:rPr lang="en-US" i="1" dirty="0"/>
              <a:t>y</a:t>
            </a:r>
            <a:r>
              <a:rPr lang="en-US" baseline="-25000" dirty="0"/>
              <a:t>V</a:t>
            </a:r>
            <a:r>
              <a:rPr lang="en-US" dirty="0"/>
              <a:t>)) = $109(1 – 1/(1.06)) = $109(1 – 0.9434) = $6.17. (Thus, the </a:t>
            </a:r>
            <a:r>
              <a:rPr lang="en-US" i="1" dirty="0"/>
              <a:t>going-forward</a:t>
            </a:r>
            <a:r>
              <a:rPr lang="en-US" dirty="0"/>
              <a:t>  “cap rate” would be: $6.17/$100 = 6.17%.) The expected </a:t>
            </a:r>
            <a:r>
              <a:rPr lang="en-US" i="1" dirty="0"/>
              <a:t>ex-dividend</a:t>
            </a:r>
            <a:r>
              <a:rPr lang="en-US" dirty="0"/>
              <a:t> value of the asset next year was: E[V</a:t>
            </a:r>
            <a:r>
              <a:rPr lang="en-US" baseline="-25000" dirty="0"/>
              <a:t>t+1</a:t>
            </a:r>
            <a:r>
              <a:rPr lang="en-US" dirty="0"/>
              <a:t>] = (0.7)$113.21 + (0.3)$78.62 = $102.83.</a:t>
            </a:r>
          </a:p>
          <a:p>
            <a:endParaRPr lang="en-US" dirty="0"/>
          </a:p>
          <a:p>
            <a:endParaRPr lang="en-US" baseline="-25000" dirty="0"/>
          </a:p>
        </p:txBody>
      </p:sp>
    </p:spTree>
    <p:extLst>
      <p:ext uri="{BB962C8B-B14F-4D97-AF65-F5344CB8AC3E}">
        <p14:creationId xmlns="" xmlns:p14="http://schemas.microsoft.com/office/powerpoint/2010/main" val="746131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6F1C1-46ED-4283-B86B-E22A9F9A85F0}" type="slidenum">
              <a:rPr lang="en-US"/>
              <a:pPr/>
              <a:t>61</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baseline="-25000"/>
          </a:p>
        </p:txBody>
      </p:sp>
    </p:spTree>
    <p:extLst>
      <p:ext uri="{BB962C8B-B14F-4D97-AF65-F5344CB8AC3E}">
        <p14:creationId xmlns="" xmlns:p14="http://schemas.microsoft.com/office/powerpoint/2010/main" val="105089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C9693-2383-4C8F-828D-F068B9B9DE03}" type="slidenum">
              <a:rPr lang="en-US"/>
              <a:pPr/>
              <a:t>62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Note that </a:t>
            </a:r>
            <a:r>
              <a:rPr lang="en-US" i="1"/>
              <a:t>V(0)</a:t>
            </a:r>
            <a:r>
              <a:rPr lang="en-US"/>
              <a:t> is NOT the same value as </a:t>
            </a:r>
            <a:r>
              <a:rPr lang="en-US" i="1"/>
              <a:t>V</a:t>
            </a:r>
            <a:r>
              <a:rPr lang="en-US" i="1" baseline="-25000"/>
              <a:t>0</a:t>
            </a:r>
            <a:r>
              <a:rPr lang="en-US" i="1"/>
              <a:t> </a:t>
            </a:r>
            <a:r>
              <a:rPr lang="en-US"/>
              <a:t>. The latter is the observable price of an asset identical to the underlying asset but that already exists as of time 0. The former is the present value as of time 0 of the underlying asset next period (ex dividend). </a:t>
            </a:r>
            <a:r>
              <a:rPr lang="en-US" i="1"/>
              <a:t>V</a:t>
            </a:r>
            <a:r>
              <a:rPr lang="en-US" i="1" baseline="-25000"/>
              <a:t>0</a:t>
            </a:r>
            <a:r>
              <a:rPr lang="en-US" i="1"/>
              <a:t>  </a:t>
            </a:r>
            <a:r>
              <a:rPr lang="en-US"/>
              <a:t>includes the present value (as of time 0) of the next period’s dividends, while </a:t>
            </a:r>
            <a:r>
              <a:rPr lang="en-US" i="1"/>
              <a:t>V(0)</a:t>
            </a:r>
            <a:r>
              <a:rPr lang="en-US"/>
              <a:t> does not. To be precise: </a:t>
            </a:r>
          </a:p>
          <a:p>
            <a:r>
              <a:rPr lang="en-US" i="1"/>
              <a:t>V(0)</a:t>
            </a:r>
            <a:r>
              <a:rPr lang="en-US"/>
              <a:t> = (1+r</a:t>
            </a:r>
            <a:r>
              <a:rPr lang="en-US" baseline="-25000"/>
              <a:t>V</a:t>
            </a:r>
            <a:r>
              <a:rPr lang="en-US"/>
              <a:t>)</a:t>
            </a:r>
            <a:r>
              <a:rPr lang="en-US" i="1"/>
              <a:t>V</a:t>
            </a:r>
            <a:r>
              <a:rPr lang="en-US" i="1" baseline="-25000"/>
              <a:t>0</a:t>
            </a:r>
            <a:r>
              <a:rPr lang="en-US" i="1"/>
              <a:t> </a:t>
            </a:r>
            <a:r>
              <a:rPr lang="en-US"/>
              <a:t>/(1+y</a:t>
            </a:r>
            <a:r>
              <a:rPr lang="en-US" baseline="-25000"/>
              <a:t>V</a:t>
            </a:r>
            <a:r>
              <a:rPr lang="en-US"/>
              <a:t>)/(1+r</a:t>
            </a:r>
            <a:r>
              <a:rPr lang="en-US" baseline="-25000"/>
              <a:t>V</a:t>
            </a:r>
            <a:r>
              <a:rPr lang="en-US"/>
              <a:t>) = </a:t>
            </a:r>
            <a:r>
              <a:rPr lang="en-US" i="1"/>
              <a:t>V</a:t>
            </a:r>
            <a:r>
              <a:rPr lang="en-US" i="1" baseline="-25000"/>
              <a:t>0</a:t>
            </a:r>
            <a:r>
              <a:rPr lang="en-US" i="1"/>
              <a:t> </a:t>
            </a:r>
            <a:r>
              <a:rPr lang="en-US"/>
              <a:t>/(1+y</a:t>
            </a:r>
            <a:r>
              <a:rPr lang="en-US" baseline="-25000"/>
              <a:t>V</a:t>
            </a:r>
            <a:r>
              <a:rPr lang="en-US"/>
              <a:t>) = E[V</a:t>
            </a:r>
            <a:r>
              <a:rPr lang="en-US" baseline="-25000"/>
              <a:t>1</a:t>
            </a:r>
            <a:r>
              <a:rPr lang="en-US"/>
              <a:t>]/(1+</a:t>
            </a:r>
            <a:r>
              <a:rPr lang="en-US" i="1"/>
              <a:t>r</a:t>
            </a:r>
            <a:r>
              <a:rPr lang="en-US" baseline="-25000"/>
              <a:t>V</a:t>
            </a:r>
            <a:r>
              <a:rPr lang="en-US"/>
              <a:t>).</a:t>
            </a:r>
          </a:p>
          <a:p>
            <a:r>
              <a:rPr lang="en-US"/>
              <a:t>e.g.:</a:t>
            </a:r>
          </a:p>
          <a:p>
            <a:r>
              <a:rPr lang="en-US"/>
              <a:t>$94.34 = (1.09)$100 / 1.06 / 1.09 = $100 / 1.06 = $102.83 / 1.09.</a:t>
            </a:r>
          </a:p>
        </p:txBody>
      </p:sp>
    </p:spTree>
    <p:extLst>
      <p:ext uri="{BB962C8B-B14F-4D97-AF65-F5344CB8AC3E}">
        <p14:creationId xmlns="" xmlns:p14="http://schemas.microsoft.com/office/powerpoint/2010/main" val="1223332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A7226-0EDA-4EC5-B6F7-9DB2205F8CBE}" type="slidenum">
              <a:rPr lang="en-US"/>
              <a:pPr/>
              <a:t>63</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More precisely: The tree will converge as </a:t>
            </a:r>
            <a:r>
              <a:rPr lang="en-US" i="1"/>
              <a:t>m</a:t>
            </a:r>
            <a:r>
              <a:rPr lang="en-US"/>
              <a:t> </a:t>
            </a:r>
            <a:r>
              <a:rPr lang="en-US">
                <a:sym typeface="Wingdings" panose="05000000000000000000" pitchFamily="2" charset="2"/>
              </a:rPr>
              <a:t> </a:t>
            </a:r>
            <a:r>
              <a:rPr lang="en-US">
                <a:cs typeface="Arial" panose="020B0604020202090204" pitchFamily="34" charset="0"/>
                <a:sym typeface="Wingdings" panose="05000000000000000000" pitchFamily="2" charset="2"/>
              </a:rPr>
              <a:t>∞ (as </a:t>
            </a:r>
            <a:r>
              <a:rPr lang="en-US" i="1">
                <a:cs typeface="Arial" panose="020B0604020202090204" pitchFamily="34" charset="0"/>
                <a:sym typeface="Wingdings" panose="05000000000000000000" pitchFamily="2" charset="2"/>
              </a:rPr>
              <a:t>T/n</a:t>
            </a:r>
            <a:r>
              <a:rPr lang="en-US">
                <a:cs typeface="Arial" panose="020B0604020202090204" pitchFamily="34" charset="0"/>
                <a:sym typeface="Wingdings" panose="05000000000000000000" pitchFamily="2" charset="2"/>
              </a:rPr>
              <a:t>  0) toward a normal continuously-compounded total return distribution with mean return ln((1+</a:t>
            </a:r>
            <a:r>
              <a:rPr lang="en-US" i="1">
                <a:cs typeface="Arial" panose="020B0604020202090204" pitchFamily="34" charset="0"/>
                <a:sym typeface="Wingdings" panose="05000000000000000000" pitchFamily="2" charset="2"/>
              </a:rPr>
              <a:t>r</a:t>
            </a:r>
            <a:r>
              <a:rPr lang="en-US" baseline="-25000">
                <a:cs typeface="Arial" panose="020B0604020202090204" pitchFamily="34" charset="0"/>
                <a:sym typeface="Wingdings" panose="05000000000000000000" pitchFamily="2" charset="2"/>
              </a:rPr>
              <a:t>V</a:t>
            </a:r>
            <a:r>
              <a:rPr lang="en-US">
                <a:cs typeface="Arial" panose="020B0604020202090204" pitchFamily="34" charset="0"/>
                <a:sym typeface="Wingdings" panose="05000000000000000000" pitchFamily="2" charset="2"/>
              </a:rPr>
              <a:t>)</a:t>
            </a:r>
            <a:r>
              <a:rPr lang="en-US" i="1" baseline="30000">
                <a:cs typeface="Arial" panose="020B0604020202090204" pitchFamily="34" charset="0"/>
                <a:sym typeface="Wingdings" panose="05000000000000000000" pitchFamily="2" charset="2"/>
              </a:rPr>
              <a:t>m</a:t>
            </a:r>
            <a:r>
              <a:rPr lang="en-US">
                <a:cs typeface="Arial" panose="020B0604020202090204" pitchFamily="34" charset="0"/>
                <a:sym typeface="Wingdings" panose="05000000000000000000" pitchFamily="2" charset="2"/>
              </a:rPr>
              <a:t>) where ln() is the natural logarithm. For example, if the effective annual total return on the underlying asset is 10% (EAR), then the tree would converge as </a:t>
            </a:r>
            <a:r>
              <a:rPr lang="en-US" i="1">
                <a:cs typeface="Arial" panose="020B0604020202090204" pitchFamily="34" charset="0"/>
                <a:sym typeface="Wingdings" panose="05000000000000000000" pitchFamily="2" charset="2"/>
              </a:rPr>
              <a:t>T/n</a:t>
            </a:r>
            <a:r>
              <a:rPr lang="en-US">
                <a:cs typeface="Arial" panose="020B0604020202090204" pitchFamily="34" charset="0"/>
                <a:sym typeface="Wingdings" panose="05000000000000000000" pitchFamily="2" charset="2"/>
              </a:rPr>
              <a:t>  0 toward a mean total return of ln(1.1) = 9.53% (per annum, continuously compounded).</a:t>
            </a:r>
            <a:endParaRPr lang="en-US">
              <a:cs typeface="Arial" panose="020B0604020202090204" pitchFamily="34" charset="0"/>
            </a:endParaRPr>
          </a:p>
        </p:txBody>
      </p:sp>
    </p:spTree>
    <p:extLst>
      <p:ext uri="{BB962C8B-B14F-4D97-AF65-F5344CB8AC3E}">
        <p14:creationId xmlns="" xmlns:p14="http://schemas.microsoft.com/office/powerpoint/2010/main" val="182783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CB1C4-29E4-4A1E-80FF-2A945BF27D80}" type="slidenum">
              <a:rPr lang="en-US"/>
              <a:pPr/>
              <a:t>64</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t>More precisely: The tree will converge as </a:t>
            </a:r>
            <a:r>
              <a:rPr lang="en-US" i="1"/>
              <a:t>m</a:t>
            </a:r>
            <a:r>
              <a:rPr lang="en-US"/>
              <a:t> </a:t>
            </a:r>
            <a:r>
              <a:rPr lang="en-US">
                <a:sym typeface="Wingdings" panose="05000000000000000000" pitchFamily="2" charset="2"/>
              </a:rPr>
              <a:t> </a:t>
            </a:r>
            <a:r>
              <a:rPr lang="en-US">
                <a:cs typeface="Arial" panose="020B0604020202090204" pitchFamily="34" charset="0"/>
                <a:sym typeface="Wingdings" panose="05000000000000000000" pitchFamily="2" charset="2"/>
              </a:rPr>
              <a:t>∞ (as </a:t>
            </a:r>
            <a:r>
              <a:rPr lang="en-US" i="1">
                <a:cs typeface="Arial" panose="020B0604020202090204" pitchFamily="34" charset="0"/>
                <a:sym typeface="Wingdings" panose="05000000000000000000" pitchFamily="2" charset="2"/>
              </a:rPr>
              <a:t>T/n</a:t>
            </a:r>
            <a:r>
              <a:rPr lang="en-US">
                <a:cs typeface="Arial" panose="020B0604020202090204" pitchFamily="34" charset="0"/>
                <a:sym typeface="Wingdings" panose="05000000000000000000" pitchFamily="2" charset="2"/>
              </a:rPr>
              <a:t>  0) toward a normal continuously-compounded total return distribution with mean return ln((1+</a:t>
            </a:r>
            <a:r>
              <a:rPr lang="en-US" i="1">
                <a:cs typeface="Arial" panose="020B0604020202090204" pitchFamily="34" charset="0"/>
                <a:sym typeface="Wingdings" panose="05000000000000000000" pitchFamily="2" charset="2"/>
              </a:rPr>
              <a:t>r</a:t>
            </a:r>
            <a:r>
              <a:rPr lang="en-US" baseline="-25000">
                <a:cs typeface="Arial" panose="020B0604020202090204" pitchFamily="34" charset="0"/>
                <a:sym typeface="Wingdings" panose="05000000000000000000" pitchFamily="2" charset="2"/>
              </a:rPr>
              <a:t>V</a:t>
            </a:r>
            <a:r>
              <a:rPr lang="en-US">
                <a:cs typeface="Arial" panose="020B0604020202090204" pitchFamily="34" charset="0"/>
                <a:sym typeface="Wingdings" panose="05000000000000000000" pitchFamily="2" charset="2"/>
              </a:rPr>
              <a:t>)</a:t>
            </a:r>
            <a:r>
              <a:rPr lang="en-US" i="1" baseline="30000">
                <a:cs typeface="Arial" panose="020B0604020202090204" pitchFamily="34" charset="0"/>
                <a:sym typeface="Wingdings" panose="05000000000000000000" pitchFamily="2" charset="2"/>
              </a:rPr>
              <a:t>m</a:t>
            </a:r>
            <a:r>
              <a:rPr lang="en-US">
                <a:cs typeface="Arial" panose="020B0604020202090204" pitchFamily="34" charset="0"/>
                <a:sym typeface="Wingdings" panose="05000000000000000000" pitchFamily="2" charset="2"/>
              </a:rPr>
              <a:t>) where ln() is the natural logarithm. For example, if the effective annual total return on the underlying asset is 10% (EAR), then the tree would converge as </a:t>
            </a:r>
            <a:r>
              <a:rPr lang="en-US" i="1">
                <a:cs typeface="Arial" panose="020B0604020202090204" pitchFamily="34" charset="0"/>
                <a:sym typeface="Wingdings" panose="05000000000000000000" pitchFamily="2" charset="2"/>
              </a:rPr>
              <a:t>T/n</a:t>
            </a:r>
            <a:r>
              <a:rPr lang="en-US">
                <a:cs typeface="Arial" panose="020B0604020202090204" pitchFamily="34" charset="0"/>
                <a:sym typeface="Wingdings" panose="05000000000000000000" pitchFamily="2" charset="2"/>
              </a:rPr>
              <a:t>  0 toward a mean total return of ln(1.1) = 9.53% (per annum, continuously compounded).</a:t>
            </a:r>
            <a:endParaRPr lang="en-US">
              <a:cs typeface="Arial" panose="020B0604020202090204" pitchFamily="34" charset="0"/>
            </a:endParaRPr>
          </a:p>
        </p:txBody>
      </p:sp>
    </p:spTree>
    <p:extLst>
      <p:ext uri="{BB962C8B-B14F-4D97-AF65-F5344CB8AC3E}">
        <p14:creationId xmlns="" xmlns:p14="http://schemas.microsoft.com/office/powerpoint/2010/main" val="349088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C3D93-56EF-4593-92E8-5A89D354A1CF}" type="slidenum">
              <a:rPr lang="en-US"/>
              <a:pPr/>
              <a:t>67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Note: </a:t>
            </a:r>
          </a:p>
          <a:p>
            <a:r>
              <a:rPr lang="en-US"/>
              <a:t>In principle, the relevant </a:t>
            </a:r>
            <a:r>
              <a:rPr lang="en-US" i="1"/>
              <a:t>r</a:t>
            </a:r>
            <a:r>
              <a:rPr lang="en-US" i="1" baseline="-25000"/>
              <a:t>V</a:t>
            </a:r>
            <a:r>
              <a:rPr lang="en-US" i="1"/>
              <a:t> </a:t>
            </a:r>
            <a:r>
              <a:rPr lang="en-US"/>
              <a:t>rate should normally be slightly higher than the OCC for fully-operational stabilized property, because the underlying asset in the construction project is effectively a “speculative” asset (subject to lease-up or rental market risk). This additional premium in the  </a:t>
            </a:r>
            <a:r>
              <a:rPr lang="en-US" i="1"/>
              <a:t>r</a:t>
            </a:r>
            <a:r>
              <a:rPr lang="en-US" i="1" baseline="-25000"/>
              <a:t>V</a:t>
            </a:r>
            <a:r>
              <a:rPr lang="en-US" i="1"/>
              <a:t> </a:t>
            </a:r>
            <a:r>
              <a:rPr lang="en-US"/>
              <a:t>rate also causes the model to provide a projected “drift rate” [which will, by construction, be: </a:t>
            </a:r>
            <a:r>
              <a:rPr lang="en-US" i="1"/>
              <a:t>g</a:t>
            </a:r>
            <a:r>
              <a:rPr lang="en-US" i="1" baseline="-25000"/>
              <a:t>V</a:t>
            </a:r>
            <a:r>
              <a:rPr lang="en-US" i="1"/>
              <a:t> </a:t>
            </a:r>
            <a:r>
              <a:rPr lang="en-US"/>
              <a:t>= (1+ </a:t>
            </a:r>
            <a:r>
              <a:rPr lang="en-US" i="1"/>
              <a:t>r</a:t>
            </a:r>
            <a:r>
              <a:rPr lang="en-US" i="1" baseline="-25000"/>
              <a:t>V</a:t>
            </a:r>
            <a:r>
              <a:rPr lang="en-US" i="1"/>
              <a:t> </a:t>
            </a:r>
            <a:r>
              <a:rPr lang="en-US"/>
              <a:t>)/(1+ y</a:t>
            </a:r>
            <a:r>
              <a:rPr lang="en-US" i="1" baseline="-25000"/>
              <a:t>V</a:t>
            </a:r>
            <a:r>
              <a:rPr lang="en-US" i="1"/>
              <a:t> </a:t>
            </a:r>
            <a:r>
              <a:rPr lang="en-US"/>
              <a:t>) – 1] that reflects growth in </a:t>
            </a:r>
            <a:r>
              <a:rPr lang="en-US" i="1" u="sng"/>
              <a:t>new</a:t>
            </a:r>
            <a:r>
              <a:rPr lang="en-US"/>
              <a:t> property values, as it should for option valuation purposes, rather than the growth in </a:t>
            </a:r>
            <a:r>
              <a:rPr lang="en-US" i="1" u="sng"/>
              <a:t>existing</a:t>
            </a:r>
            <a:r>
              <a:rPr lang="en-US"/>
              <a:t> (stabilized) property values which is net of the real depreciation of the existing structure. In this way the underlying asset value tree will accurately reflect the expected drift in new property values rather than existing property values.</a:t>
            </a:r>
          </a:p>
          <a:p>
            <a:endParaRPr lang="en-US"/>
          </a:p>
          <a:p>
            <a:r>
              <a:rPr lang="en-US"/>
              <a:t>However, in fact, because of the fundamental nature of option value theory based on the construction of a replicating portfolio (reflecting the fact that options are </a:t>
            </a:r>
            <a:r>
              <a:rPr lang="en-US" i="1" u="sng"/>
              <a:t>derivative</a:t>
            </a:r>
            <a:r>
              <a:rPr lang="en-US"/>
              <a:t> assets, perfectly correlated with their underlying assets), it turns out (as we will see later) that the option value is independent of the value of </a:t>
            </a:r>
            <a:r>
              <a:rPr lang="en-US" i="1"/>
              <a:t>r</a:t>
            </a:r>
            <a:r>
              <a:rPr lang="en-US" i="1" baseline="-25000"/>
              <a:t>V</a:t>
            </a:r>
            <a:r>
              <a:rPr lang="en-US" i="1"/>
              <a:t>  </a:t>
            </a:r>
            <a:r>
              <a:rPr lang="en-US"/>
              <a:t>employed in quantifying the model. Thus, one need not trouble oneself much about getting the value of </a:t>
            </a:r>
            <a:r>
              <a:rPr lang="en-US" i="1"/>
              <a:t>r</a:t>
            </a:r>
            <a:r>
              <a:rPr lang="en-US" i="1" baseline="-25000"/>
              <a:t>V</a:t>
            </a:r>
            <a:r>
              <a:rPr lang="en-US" i="1"/>
              <a:t>  </a:t>
            </a:r>
            <a:r>
              <a:rPr lang="en-US"/>
              <a:t>precisely correct.</a:t>
            </a:r>
          </a:p>
          <a:p>
            <a:endParaRPr lang="en-US"/>
          </a:p>
        </p:txBody>
      </p:sp>
    </p:spTree>
    <p:extLst>
      <p:ext uri="{BB962C8B-B14F-4D97-AF65-F5344CB8AC3E}">
        <p14:creationId xmlns="" xmlns:p14="http://schemas.microsoft.com/office/powerpoint/2010/main" val="2047265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E1917-19BA-4238-8859-657AE0CA0D5E}" type="slidenum">
              <a:rPr lang="en-US"/>
              <a:pPr/>
              <a:t>69</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And this is an important property because it greatly simplifies the construction and computation in the binomial model, as well as allowing the convergence of the model to the normal distribution in the limit as the period length approaches zero.</a:t>
            </a:r>
          </a:p>
        </p:txBody>
      </p:sp>
    </p:spTree>
    <p:extLst>
      <p:ext uri="{BB962C8B-B14F-4D97-AF65-F5344CB8AC3E}">
        <p14:creationId xmlns="" xmlns:p14="http://schemas.microsoft.com/office/powerpoint/2010/main" val="93394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64C19-94EF-4BFA-992D-CFFA258574BE}" type="slidenum">
              <a:rPr lang="en-US"/>
              <a:pPr/>
              <a:t>70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957259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B38BC-91CD-4481-83C0-F7566A7EEF8A}" type="slidenum">
              <a:rPr lang="en-US"/>
              <a:pPr/>
              <a:t>74</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t>The skew makes sense, as we cannot have underlying asset values less than zero.</a:t>
            </a:r>
          </a:p>
        </p:txBody>
      </p:sp>
    </p:spTree>
    <p:extLst>
      <p:ext uri="{BB962C8B-B14F-4D97-AF65-F5344CB8AC3E}">
        <p14:creationId xmlns="" xmlns:p14="http://schemas.microsoft.com/office/powerpoint/2010/main" val="352241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8A3FD-1EC7-42DE-AA6E-F0192B716FFC}" type="slidenum">
              <a:rPr lang="en-US"/>
              <a:pPr/>
              <a:t>75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And 0! Is defined to equal 1. The factorial operator is an Excel function: =FACT().</a:t>
            </a:r>
          </a:p>
        </p:txBody>
      </p:sp>
    </p:spTree>
    <p:extLst>
      <p:ext uri="{BB962C8B-B14F-4D97-AF65-F5344CB8AC3E}">
        <p14:creationId xmlns="" xmlns:p14="http://schemas.microsoft.com/office/powerpoint/2010/main" val="348935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1AB4F-E8D4-4521-9931-D517CA768619}" type="slidenum">
              <a:rPr lang="en-US"/>
              <a:pPr/>
              <a:t>20</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t>Got thru here 2</a:t>
            </a:r>
            <a:r>
              <a:rPr lang="en-US" baseline="30000"/>
              <a:t>nd</a:t>
            </a:r>
            <a:r>
              <a:rPr lang="en-US"/>
              <a:t> class 2/06/03.</a:t>
            </a:r>
          </a:p>
        </p:txBody>
      </p:sp>
    </p:spTree>
    <p:extLst>
      <p:ext uri="{BB962C8B-B14F-4D97-AF65-F5344CB8AC3E}">
        <p14:creationId xmlns="" xmlns:p14="http://schemas.microsoft.com/office/powerpoint/2010/main" val="2227691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1042A-20C2-432C-B5A9-987C8655D651}" type="slidenum">
              <a:rPr lang="en-US"/>
              <a:pPr/>
              <a:t>76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But please don’t worry about these statistics!</a:t>
            </a:r>
          </a:p>
          <a:p>
            <a:endParaRPr lang="en-US"/>
          </a:p>
          <a:p>
            <a:r>
              <a:rPr lang="en-US"/>
              <a:t>Suppose you know only an estimated </a:t>
            </a:r>
            <a:r>
              <a:rPr lang="en-US" i="1" u="sng"/>
              <a:t>future</a:t>
            </a:r>
            <a:r>
              <a:rPr lang="en-US"/>
              <a:t> value of the underlying asset. For example, suppose the building to be constructed is projected to be worth $104.05 when it is complete 12 months from now. How would you know what value to use for V</a:t>
            </a:r>
            <a:r>
              <a:rPr lang="en-US" baseline="-25000"/>
              <a:t>0</a:t>
            </a:r>
            <a:r>
              <a:rPr lang="en-US"/>
              <a:t> to start out the binomial tree such that it will indeed have the required expected value of $104.05 in Period 12?</a:t>
            </a:r>
          </a:p>
          <a:p>
            <a:r>
              <a:rPr lang="en-US"/>
              <a:t>Answer: Discount the estimated future value back to Time 0 at the expected </a:t>
            </a:r>
            <a:r>
              <a:rPr lang="en-US" i="1" u="sng"/>
              <a:t>growth rate</a:t>
            </a:r>
            <a:r>
              <a:rPr lang="en-US"/>
              <a:t> of the underlying asset, which is: </a:t>
            </a:r>
            <a:r>
              <a:rPr lang="en-US" i="1"/>
              <a:t>g</a:t>
            </a:r>
            <a:r>
              <a:rPr lang="en-US" i="1" baseline="-25000"/>
              <a:t>V</a:t>
            </a:r>
            <a:r>
              <a:rPr lang="en-US"/>
              <a:t> = (1+</a:t>
            </a:r>
            <a:r>
              <a:rPr lang="en-US" i="1"/>
              <a:t>r</a:t>
            </a:r>
            <a:r>
              <a:rPr lang="en-US" i="1" baseline="-25000"/>
              <a:t>V</a:t>
            </a:r>
            <a:r>
              <a:rPr lang="en-US"/>
              <a:t>)/(1+</a:t>
            </a:r>
            <a:r>
              <a:rPr lang="en-US" i="1"/>
              <a:t>y</a:t>
            </a:r>
            <a:r>
              <a:rPr lang="en-US" i="1" baseline="-25000"/>
              <a:t>V</a:t>
            </a:r>
            <a:r>
              <a:rPr lang="en-US"/>
              <a:t>)-1. For example: $104.05/((1.00833)/(1.005))</a:t>
            </a:r>
            <a:r>
              <a:rPr lang="en-US" baseline="30000"/>
              <a:t>12</a:t>
            </a:r>
            <a:r>
              <a:rPr lang="en-US"/>
              <a:t> = $100.00.</a:t>
            </a:r>
          </a:p>
          <a:p>
            <a:endParaRPr lang="en-US"/>
          </a:p>
        </p:txBody>
      </p:sp>
    </p:spTree>
    <p:extLst>
      <p:ext uri="{BB962C8B-B14F-4D97-AF65-F5344CB8AC3E}">
        <p14:creationId xmlns="" xmlns:p14="http://schemas.microsoft.com/office/powerpoint/2010/main" val="315351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77F00-3183-416A-A9DB-52BC129AAEEA}" type="slidenum">
              <a:rPr lang="en-US"/>
              <a:pPr/>
              <a:t>83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*Note that the </a:t>
            </a:r>
            <a:r>
              <a:rPr lang="en-US" i="1"/>
              <a:t>V </a:t>
            </a:r>
            <a:r>
              <a:rPr lang="en-US"/>
              <a:t> “up” and “down” percentages, </a:t>
            </a:r>
            <a:r>
              <a:rPr lang="en-US" i="1"/>
              <a:t>V</a:t>
            </a:r>
            <a:r>
              <a:rPr lang="en-US" i="1" baseline="30000"/>
              <a:t>up</a:t>
            </a:r>
            <a:r>
              <a:rPr lang="en-US" i="1"/>
              <a:t>% </a:t>
            </a:r>
            <a:r>
              <a:rPr lang="en-US"/>
              <a:t>and </a:t>
            </a:r>
            <a:r>
              <a:rPr lang="en-US" i="1"/>
              <a:t>V</a:t>
            </a:r>
            <a:r>
              <a:rPr lang="en-US" i="1" baseline="30000"/>
              <a:t>down</a:t>
            </a:r>
            <a:r>
              <a:rPr lang="en-US" i="1"/>
              <a:t>% </a:t>
            </a:r>
            <a:r>
              <a:rPr lang="en-US"/>
              <a:t>, are calculated based on the </a:t>
            </a:r>
            <a:r>
              <a:rPr lang="en-US" i="1"/>
              <a:t>gross return</a:t>
            </a:r>
            <a:r>
              <a:rPr lang="en-US"/>
              <a:t> movement. For example: </a:t>
            </a:r>
          </a:p>
          <a:p>
            <a:r>
              <a:rPr lang="en-US" i="1"/>
              <a:t>V</a:t>
            </a:r>
            <a:r>
              <a:rPr lang="en-US" i="1" baseline="-25000"/>
              <a:t>t+1</a:t>
            </a:r>
            <a:r>
              <a:rPr lang="en-US" i="1" baseline="30000"/>
              <a:t>up</a:t>
            </a:r>
            <a:r>
              <a:rPr lang="en-US" i="1"/>
              <a:t>%</a:t>
            </a:r>
            <a:r>
              <a:rPr lang="en-US"/>
              <a:t> = </a:t>
            </a:r>
            <a:r>
              <a:rPr lang="en-US" i="1"/>
              <a:t>V</a:t>
            </a:r>
            <a:r>
              <a:rPr lang="en-US" i="1" baseline="-25000"/>
              <a:t>t+1</a:t>
            </a:r>
            <a:r>
              <a:rPr lang="en-US" i="1" baseline="30000"/>
              <a:t>up </a:t>
            </a:r>
            <a:r>
              <a:rPr lang="en-US" i="1"/>
              <a:t>/ V(t) </a:t>
            </a:r>
            <a:r>
              <a:rPr lang="en-US"/>
              <a:t>= </a:t>
            </a:r>
            <a:r>
              <a:rPr lang="en-US" i="1"/>
              <a:t>V</a:t>
            </a:r>
            <a:r>
              <a:rPr lang="en-US" i="1" baseline="-25000"/>
              <a:t>t+1</a:t>
            </a:r>
            <a:r>
              <a:rPr lang="en-US" i="1" baseline="30000"/>
              <a:t>up </a:t>
            </a:r>
            <a:r>
              <a:rPr lang="en-US" i="1"/>
              <a:t>/ (V</a:t>
            </a:r>
            <a:r>
              <a:rPr lang="en-US" i="1" baseline="-25000"/>
              <a:t>t</a:t>
            </a:r>
            <a:r>
              <a:rPr lang="en-US" i="1"/>
              <a:t> /(1+y</a:t>
            </a:r>
            <a:r>
              <a:rPr lang="en-US" baseline="-25000"/>
              <a:t>V</a:t>
            </a:r>
            <a:r>
              <a:rPr lang="en-US" i="1"/>
              <a:t>)) </a:t>
            </a:r>
            <a:r>
              <a:rPr lang="en-US"/>
              <a:t>, e.g., $156.65 / ($150.90/1.005) = 1.0433 = 104.33%.</a:t>
            </a:r>
          </a:p>
          <a:p>
            <a:r>
              <a:rPr lang="en-US"/>
              <a:t>Note that this is equivalent to </a:t>
            </a:r>
            <a:r>
              <a:rPr lang="en-US" i="1"/>
              <a:t>u</a:t>
            </a:r>
            <a:r>
              <a:rPr lang="en-US"/>
              <a:t> , and thus: </a:t>
            </a:r>
            <a:r>
              <a:rPr lang="en-US" i="1"/>
              <a:t>V</a:t>
            </a:r>
            <a:r>
              <a:rPr lang="en-US" i="1" baseline="30000"/>
              <a:t>up</a:t>
            </a:r>
            <a:r>
              <a:rPr lang="en-US" i="1"/>
              <a:t>% </a:t>
            </a:r>
            <a:r>
              <a:rPr lang="en-US"/>
              <a:t>– </a:t>
            </a:r>
            <a:r>
              <a:rPr lang="en-US" i="1"/>
              <a:t>V</a:t>
            </a:r>
            <a:r>
              <a:rPr lang="en-US" i="1" baseline="30000"/>
              <a:t>down</a:t>
            </a:r>
            <a:r>
              <a:rPr lang="en-US" i="1"/>
              <a:t>% </a:t>
            </a:r>
            <a:r>
              <a:rPr lang="en-US"/>
              <a:t>= </a:t>
            </a:r>
            <a:r>
              <a:rPr lang="en-US" i="1"/>
              <a:t>u </a:t>
            </a:r>
            <a:r>
              <a:rPr lang="en-US"/>
              <a:t>– </a:t>
            </a:r>
            <a:r>
              <a:rPr lang="en-US" i="1"/>
              <a:t>d </a:t>
            </a:r>
            <a:r>
              <a:rPr lang="en-US"/>
              <a:t>.</a:t>
            </a:r>
            <a:endParaRPr lang="en-US" i="1"/>
          </a:p>
        </p:txBody>
      </p:sp>
    </p:spTree>
    <p:extLst>
      <p:ext uri="{BB962C8B-B14F-4D97-AF65-F5344CB8AC3E}">
        <p14:creationId xmlns="" xmlns:p14="http://schemas.microsoft.com/office/powerpoint/2010/main" val="203289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BF6C8-B70F-44F2-9312-EAEB7B59E803}" type="slidenum">
              <a:rPr lang="en-US"/>
              <a:pPr/>
              <a:t>85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Slight differences in amounts are due to round-off.</a:t>
            </a:r>
          </a:p>
        </p:txBody>
      </p:sp>
    </p:spTree>
    <p:extLst>
      <p:ext uri="{BB962C8B-B14F-4D97-AF65-F5344CB8AC3E}">
        <p14:creationId xmlns="" xmlns:p14="http://schemas.microsoft.com/office/powerpoint/2010/main" val="4197230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6DAC2-C286-4437-9F93-DF34481459D2}" type="slidenum">
              <a:rPr lang="en-US"/>
              <a:pPr/>
              <a:t>86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*Slight differences in the numbers are due to round-off in the slides. The table here is from Excel and calculated exactly.</a:t>
            </a:r>
          </a:p>
          <a:p>
            <a:endParaRPr lang="en-US"/>
          </a:p>
          <a:p>
            <a:r>
              <a:rPr lang="en-US"/>
              <a:t>Note: This binomial model of a European option converges exactly to the famous (Nobel Prize winning) “Black-Scholes” option model as the period length (</a:t>
            </a:r>
            <a:r>
              <a:rPr lang="en-US" i="1"/>
              <a:t>T/n</a:t>
            </a:r>
            <a:r>
              <a:rPr lang="en-US"/>
              <a:t> ) approaches zero (number of periods approaches infinity). (See a corporate finance text such as Brealey-Myers for a presentation of the Black-Scholes model, or the downloadable Excel file from the course web site.)</a:t>
            </a:r>
          </a:p>
          <a:p>
            <a:endParaRPr lang="en-US"/>
          </a:p>
        </p:txBody>
      </p:sp>
    </p:spTree>
    <p:extLst>
      <p:ext uri="{BB962C8B-B14F-4D97-AF65-F5344CB8AC3E}">
        <p14:creationId xmlns="" xmlns:p14="http://schemas.microsoft.com/office/powerpoint/2010/main" val="1560854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C209D-3AE9-4718-8940-67E0B0B32AC6}" type="slidenum">
              <a:rPr lang="en-US"/>
              <a:pPr/>
              <a:t>88</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Naturally, an American option must always be worth </a:t>
            </a:r>
            <a:r>
              <a:rPr lang="en-US" i="1" u="sng"/>
              <a:t>at least as much</a:t>
            </a:r>
            <a:r>
              <a:rPr lang="en-US"/>
              <a:t> as an otherwise equivalent European option, because the American option requires nothing more than the European option, and allows everything the European option allows, plus more.</a:t>
            </a:r>
          </a:p>
          <a:p>
            <a:endParaRPr lang="en-US"/>
          </a:p>
        </p:txBody>
      </p:sp>
    </p:spTree>
    <p:extLst>
      <p:ext uri="{BB962C8B-B14F-4D97-AF65-F5344CB8AC3E}">
        <p14:creationId xmlns="" xmlns:p14="http://schemas.microsoft.com/office/powerpoint/2010/main" val="370040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016F8-701B-4F82-A076-B274BC3518DB}" type="slidenum">
              <a:rPr lang="en-US"/>
              <a:pPr/>
              <a:t>89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*The variables and parameters: </a:t>
            </a:r>
            <a:r>
              <a:rPr lang="en-US" i="1">
                <a:effectLst>
                  <a:outerShdw blurRad="38100" dist="38100" dir="2700000" algn="tl">
                    <a:srgbClr val="C0C0C0"/>
                  </a:outerShdw>
                </a:effectLst>
              </a:rPr>
              <a:t>V</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a:t>
            </a:r>
            <a:r>
              <a:rPr lang="en-US" i="1">
                <a:effectLst>
                  <a:outerShdw blurRad="38100" dist="38100" dir="2700000" algn="tl">
                    <a:srgbClr val="C0C0C0"/>
                  </a:outerShdw>
                </a:effectLst>
              </a:rPr>
              <a:t>K</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a:t>
            </a:r>
            <a:r>
              <a:rPr lang="en-US" i="1">
                <a:effectLst>
                  <a:outerShdw blurRad="38100" dist="38100" dir="2700000" algn="tl">
                    <a:srgbClr val="C0C0C0"/>
                  </a:outerShdw>
                </a:effectLst>
              </a:rPr>
              <a:t>y</a:t>
            </a:r>
            <a:r>
              <a:rPr lang="en-US" i="1" baseline="-25000">
                <a:effectLst>
                  <a:outerShdw blurRad="38100" dist="38100" dir="2700000" algn="tl">
                    <a:srgbClr val="C0C0C0"/>
                  </a:outerShdw>
                </a:effectLst>
              </a:rPr>
              <a:t>V</a:t>
            </a:r>
            <a:r>
              <a:rPr lang="en-US" i="1">
                <a:effectLst>
                  <a:outerShdw blurRad="38100" dist="38100" dir="2700000" algn="tl">
                    <a:srgbClr val="C0C0C0"/>
                  </a:outerShdw>
                </a:effectLst>
              </a:rPr>
              <a:t> </a:t>
            </a:r>
            <a:r>
              <a:rPr lang="en-US">
                <a:effectLst>
                  <a:outerShdw blurRad="38100" dist="38100" dir="2700000" algn="tl">
                    <a:srgbClr val="C0C0C0"/>
                  </a:outerShdw>
                </a:effectLst>
              </a:rPr>
              <a:t>, and </a:t>
            </a:r>
            <a:r>
              <a:rPr lang="en-US" i="1">
                <a:effectLst>
                  <a:outerShdw blurRad="38100" dist="38100" dir="2700000" algn="tl">
                    <a:srgbClr val="C0C0C0"/>
                  </a:outerShdw>
                </a:effectLst>
              </a:rPr>
              <a:t>g</a:t>
            </a:r>
            <a:r>
              <a:rPr lang="en-US" i="1" baseline="-25000">
                <a:effectLst>
                  <a:outerShdw blurRad="38100" dist="38100" dir="2700000" algn="tl">
                    <a:srgbClr val="C0C0C0"/>
                  </a:outerShdw>
                </a:effectLst>
              </a:rPr>
              <a:t>K</a:t>
            </a:r>
            <a:r>
              <a:rPr lang="en-US" i="1">
                <a:effectLst>
                  <a:outerShdw blurRad="38100" dist="38100" dir="2700000" algn="tl">
                    <a:srgbClr val="C0C0C0"/>
                  </a:outerShdw>
                </a:effectLst>
              </a:rPr>
              <a:t> </a:t>
            </a:r>
            <a:r>
              <a:rPr lang="en-US">
                <a:effectLst>
                  <a:outerShdw blurRad="38100" dist="38100" dir="2700000" algn="tl">
                    <a:srgbClr val="C0C0C0"/>
                  </a:outerShdw>
                </a:effectLst>
              </a:rPr>
              <a:t>, do not appear directly in the formula for </a:t>
            </a:r>
            <a:r>
              <a:rPr lang="en-US" i="1">
                <a:effectLst>
                  <a:outerShdw blurRad="38100" dist="38100" dir="2700000" algn="tl">
                    <a:srgbClr val="C0C0C0"/>
                  </a:outerShdw>
                </a:effectLst>
              </a:rPr>
              <a:t>C</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in the earlier slides. However, they are necessary (in addition to the other parameters) to compute the values of the option in the next period. For example, </a:t>
            </a:r>
            <a:r>
              <a:rPr lang="en-US" i="1">
                <a:effectLst>
                  <a:outerShdw blurRad="38100" dist="38100" dir="2700000" algn="tl">
                    <a:srgbClr val="C0C0C0"/>
                  </a:outerShdw>
                </a:effectLst>
              </a:rPr>
              <a:t>C</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a:t>
            </a:r>
            <a:r>
              <a:rPr lang="en-US">
                <a:effectLst>
                  <a:outerShdw blurRad="38100" dist="38100" dir="2700000" algn="tl">
                    <a:srgbClr val="C0C0C0"/>
                  </a:outerShdw>
                </a:effectLst>
              </a:rPr>
              <a:t>is a function of (among other things) the value of: </a:t>
            </a:r>
            <a:r>
              <a:rPr lang="en-US" i="1">
                <a:effectLst>
                  <a:outerShdw blurRad="38100" dist="38100" dir="2700000" algn="tl">
                    <a:srgbClr val="C0C0C0"/>
                  </a:outerShdw>
                </a:effectLst>
              </a:rPr>
              <a:t>V</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 K</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a:t>
            </a:r>
            <a:r>
              <a:rPr lang="en-US">
                <a:effectLst>
                  <a:outerShdw blurRad="38100" dist="38100" dir="2700000" algn="tl">
                    <a:srgbClr val="C0C0C0"/>
                  </a:outerShdw>
                </a:effectLst>
              </a:rPr>
              <a:t>.</a:t>
            </a:r>
          </a:p>
          <a:p>
            <a:endParaRPr lang="en-US">
              <a:effectLst>
                <a:outerShdw blurRad="38100" dist="38100" dir="2700000" algn="tl">
                  <a:srgbClr val="C0C0C0"/>
                </a:outerShdw>
              </a:effectLst>
            </a:endParaRPr>
          </a:p>
          <a:p>
            <a:r>
              <a:rPr lang="en-US">
                <a:effectLst>
                  <a:outerShdw blurRad="38100" dist="38100" dir="2700000" algn="tl">
                    <a:srgbClr val="C0C0C0"/>
                  </a:outerShdw>
                </a:effectLst>
              </a:rPr>
              <a:t>In other words, it turns out that the option value is </a:t>
            </a:r>
            <a:r>
              <a:rPr lang="en-US" i="1" u="sng">
                <a:effectLst>
                  <a:outerShdw blurRad="38100" dist="38100" dir="2700000" algn="tl">
                    <a:srgbClr val="C0C0C0"/>
                  </a:outerShdw>
                </a:effectLst>
              </a:rPr>
              <a:t>not really a function of </a:t>
            </a:r>
            <a:r>
              <a:rPr lang="en-US" i="1">
                <a:effectLst>
                  <a:outerShdw blurRad="38100" dist="38100" dir="2700000" algn="tl">
                    <a:srgbClr val="C0C0C0"/>
                  </a:outerShdw>
                </a:effectLst>
              </a:rPr>
              <a:t> r</a:t>
            </a:r>
            <a:r>
              <a:rPr lang="en-US" i="1" baseline="-25000">
                <a:effectLst>
                  <a:outerShdw blurRad="38100" dist="38100" dir="2700000" algn="tl">
                    <a:srgbClr val="C0C0C0"/>
                  </a:outerShdw>
                </a:effectLst>
              </a:rPr>
              <a:t>V</a:t>
            </a:r>
            <a:r>
              <a:rPr lang="en-US" i="1">
                <a:effectLst>
                  <a:outerShdw blurRad="38100" dist="38100" dir="2700000" algn="tl">
                    <a:srgbClr val="C0C0C0"/>
                  </a:outerShdw>
                </a:effectLst>
              </a:rPr>
              <a:t> </a:t>
            </a:r>
            <a:r>
              <a:rPr lang="en-US">
                <a:effectLst>
                  <a:outerShdw blurRad="38100" dist="38100" dir="2700000" algn="tl">
                    <a:srgbClr val="C0C0C0"/>
                  </a:outerShdw>
                </a:effectLst>
              </a:rPr>
              <a:t>after all: The underlying asset’s expected total return does not matter! (This, of course, can be viewed as the reason why the “risk-neutral” option valuation approach commonly taught in business schools works.)</a:t>
            </a:r>
          </a:p>
          <a:p>
            <a:endParaRPr lang="en-US">
              <a:effectLst>
                <a:outerShdw blurRad="38100" dist="38100" dir="2700000" algn="tl">
                  <a:srgbClr val="C0C0C0"/>
                </a:outerShdw>
              </a:effectLst>
            </a:endParaRPr>
          </a:p>
          <a:p>
            <a:r>
              <a:rPr lang="en-US"/>
              <a:t>However, recall as noted before, that the assumed </a:t>
            </a:r>
            <a:r>
              <a:rPr lang="en-US" i="1"/>
              <a:t>r</a:t>
            </a:r>
            <a:r>
              <a:rPr lang="en-US" i="1" baseline="-25000"/>
              <a:t>V</a:t>
            </a:r>
            <a:r>
              <a:rPr lang="en-US" i="1"/>
              <a:t> </a:t>
            </a:r>
            <a:r>
              <a:rPr lang="en-US"/>
              <a:t>rate does affect the expected drift rate (and probabilities of future values) exhibited in the underlying asset value tree of the binomial model. In order for this value tree to accurately reflect the real (e.g., not “risk neutral”) drift in </a:t>
            </a:r>
            <a:r>
              <a:rPr lang="en-US" i="1" u="sng"/>
              <a:t>new</a:t>
            </a:r>
            <a:r>
              <a:rPr lang="en-US"/>
              <a:t> property values, the </a:t>
            </a:r>
            <a:r>
              <a:rPr lang="en-US" i="1"/>
              <a:t>r</a:t>
            </a:r>
            <a:r>
              <a:rPr lang="en-US" i="1" baseline="-25000"/>
              <a:t>V</a:t>
            </a:r>
            <a:r>
              <a:rPr lang="en-US" i="1"/>
              <a:t> </a:t>
            </a:r>
            <a:r>
              <a:rPr lang="en-US"/>
              <a:t>rate should normally be slightly higher than the OCC for fully-operational stabilized property. Such additional premium in the </a:t>
            </a:r>
            <a:r>
              <a:rPr lang="en-US" i="1"/>
              <a:t>r</a:t>
            </a:r>
            <a:r>
              <a:rPr lang="en-US" i="1" baseline="-25000"/>
              <a:t>V</a:t>
            </a:r>
            <a:r>
              <a:rPr lang="en-US" i="1"/>
              <a:t> </a:t>
            </a:r>
            <a:r>
              <a:rPr lang="en-US"/>
              <a:t>rate causes the model to provide a projected “drift rate” [which will, by construction, be: </a:t>
            </a:r>
            <a:r>
              <a:rPr lang="en-US" i="1"/>
              <a:t>g</a:t>
            </a:r>
            <a:r>
              <a:rPr lang="en-US" i="1" baseline="-25000"/>
              <a:t>V</a:t>
            </a:r>
            <a:r>
              <a:rPr lang="en-US" i="1"/>
              <a:t> </a:t>
            </a:r>
            <a:r>
              <a:rPr lang="en-US"/>
              <a:t>= (1+ </a:t>
            </a:r>
            <a:r>
              <a:rPr lang="en-US" i="1"/>
              <a:t>r</a:t>
            </a:r>
            <a:r>
              <a:rPr lang="en-US" i="1" baseline="-25000"/>
              <a:t>V</a:t>
            </a:r>
            <a:r>
              <a:rPr lang="en-US" i="1"/>
              <a:t> </a:t>
            </a:r>
            <a:r>
              <a:rPr lang="en-US"/>
              <a:t>)/(1+ y</a:t>
            </a:r>
            <a:r>
              <a:rPr lang="en-US" i="1" baseline="-25000"/>
              <a:t>V</a:t>
            </a:r>
            <a:r>
              <a:rPr lang="en-US" i="1"/>
              <a:t> </a:t>
            </a:r>
            <a:r>
              <a:rPr lang="en-US"/>
              <a:t>) – 1] that reflects growth in </a:t>
            </a:r>
            <a:r>
              <a:rPr lang="en-US" i="1" u="sng"/>
              <a:t>new</a:t>
            </a:r>
            <a:r>
              <a:rPr lang="en-US"/>
              <a:t> property values, which is more relevant for option valuation purposes (as development projects produce </a:t>
            </a:r>
            <a:r>
              <a:rPr lang="en-US" i="1" u="sng"/>
              <a:t>new</a:t>
            </a:r>
            <a:r>
              <a:rPr lang="en-US"/>
              <a:t> buildings), rather than the growth in existing property values (which is net of the real depreciation of the existing structure). (This will also effectively be accomplished by setting the </a:t>
            </a:r>
            <a:r>
              <a:rPr lang="en-US" i="1"/>
              <a:t>r</a:t>
            </a:r>
            <a:r>
              <a:rPr lang="en-US" i="1" baseline="-25000"/>
              <a:t>V</a:t>
            </a:r>
            <a:r>
              <a:rPr lang="en-US"/>
              <a:t>  rate based on speculative built property OCC rather than stabilized.)</a:t>
            </a:r>
          </a:p>
          <a:p>
            <a:endParaRPr lang="en-US"/>
          </a:p>
          <a:p>
            <a:r>
              <a:rPr lang="en-US"/>
              <a:t>Nevertheless, the assumed </a:t>
            </a:r>
            <a:r>
              <a:rPr lang="en-US" i="1"/>
              <a:t>r</a:t>
            </a:r>
            <a:r>
              <a:rPr lang="en-US" i="1" baseline="-25000"/>
              <a:t>V</a:t>
            </a:r>
            <a:r>
              <a:rPr lang="en-US" i="1"/>
              <a:t> </a:t>
            </a:r>
            <a:r>
              <a:rPr lang="en-US"/>
              <a:t>rate will not affect the option value model, only the underlying asset value tree. In other words, the effects of </a:t>
            </a:r>
            <a:r>
              <a:rPr lang="en-US" i="1"/>
              <a:t>r</a:t>
            </a:r>
            <a:r>
              <a:rPr lang="en-US" i="1" baseline="-25000"/>
              <a:t>V</a:t>
            </a:r>
            <a:r>
              <a:rPr lang="en-US"/>
              <a:t> “cancel out” in the overall option valuation process, as they must, because the option valuation is fundamentally based on a riskless “replicating portfolio” construction to value the option as a function of the current underlying asset value. (This was Merton’s famous “Occam’s Razor” point in his 1973 article about Black and Scholes’ original article developing their famous option pricing model, that in part got Merton included in the Nobel Prize awarded for the option model development.)</a:t>
            </a:r>
            <a:endParaRPr lang="en-US" i="1">
              <a:cs typeface="Arial" panose="020B0604020202090204" pitchFamily="34" charset="0"/>
            </a:endParaRPr>
          </a:p>
          <a:p>
            <a:endParaRPr lang="en-US">
              <a:effectLst>
                <a:outerShdw blurRad="38100" dist="38100" dir="2700000" algn="tl">
                  <a:srgbClr val="C0C0C0"/>
                </a:outerShdw>
              </a:effectLst>
            </a:endParaRPr>
          </a:p>
        </p:txBody>
      </p:sp>
    </p:spTree>
    <p:extLst>
      <p:ext uri="{BB962C8B-B14F-4D97-AF65-F5344CB8AC3E}">
        <p14:creationId xmlns="" xmlns:p14="http://schemas.microsoft.com/office/powerpoint/2010/main" val="131235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39B67-0826-4A96-94C4-6AFF2D7D4522}" type="slidenum">
              <a:rPr lang="en-US">
                <a:solidFill>
                  <a:srgbClr val="000000"/>
                </a:solidFill>
              </a:rPr>
              <a:pPr/>
              <a:t>90</a:t>
            </a:fld>
            <a:endParaRPr lang="en-US">
              <a:solidFill>
                <a:srgbClr val="000000"/>
              </a:solidFill>
            </a:endParaRP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a:t>*The variables and parameters: </a:t>
            </a:r>
            <a:r>
              <a:rPr lang="en-US" i="1">
                <a:effectLst>
                  <a:outerShdw blurRad="38100" dist="38100" dir="2700000" algn="tl">
                    <a:srgbClr val="C0C0C0"/>
                  </a:outerShdw>
                </a:effectLst>
              </a:rPr>
              <a:t>V</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a:t>
            </a:r>
            <a:r>
              <a:rPr lang="en-US" i="1">
                <a:effectLst>
                  <a:outerShdw blurRad="38100" dist="38100" dir="2700000" algn="tl">
                    <a:srgbClr val="C0C0C0"/>
                  </a:outerShdw>
                </a:effectLst>
              </a:rPr>
              <a:t>K</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a:t>
            </a:r>
            <a:r>
              <a:rPr lang="en-US" i="1">
                <a:effectLst>
                  <a:outerShdw blurRad="38100" dist="38100" dir="2700000" algn="tl">
                    <a:srgbClr val="C0C0C0"/>
                  </a:outerShdw>
                </a:effectLst>
              </a:rPr>
              <a:t>y</a:t>
            </a:r>
            <a:r>
              <a:rPr lang="en-US" i="1" baseline="-25000">
                <a:effectLst>
                  <a:outerShdw blurRad="38100" dist="38100" dir="2700000" algn="tl">
                    <a:srgbClr val="C0C0C0"/>
                  </a:outerShdw>
                </a:effectLst>
              </a:rPr>
              <a:t>V</a:t>
            </a:r>
            <a:r>
              <a:rPr lang="en-US" i="1">
                <a:effectLst>
                  <a:outerShdw blurRad="38100" dist="38100" dir="2700000" algn="tl">
                    <a:srgbClr val="C0C0C0"/>
                  </a:outerShdw>
                </a:effectLst>
              </a:rPr>
              <a:t> </a:t>
            </a:r>
            <a:r>
              <a:rPr lang="en-US">
                <a:effectLst>
                  <a:outerShdw blurRad="38100" dist="38100" dir="2700000" algn="tl">
                    <a:srgbClr val="C0C0C0"/>
                  </a:outerShdw>
                </a:effectLst>
              </a:rPr>
              <a:t>, and </a:t>
            </a:r>
            <a:r>
              <a:rPr lang="en-US" i="1">
                <a:effectLst>
                  <a:outerShdw blurRad="38100" dist="38100" dir="2700000" algn="tl">
                    <a:srgbClr val="C0C0C0"/>
                  </a:outerShdw>
                </a:effectLst>
              </a:rPr>
              <a:t>g</a:t>
            </a:r>
            <a:r>
              <a:rPr lang="en-US" i="1" baseline="-25000">
                <a:effectLst>
                  <a:outerShdw blurRad="38100" dist="38100" dir="2700000" algn="tl">
                    <a:srgbClr val="C0C0C0"/>
                  </a:outerShdw>
                </a:effectLst>
              </a:rPr>
              <a:t>K</a:t>
            </a:r>
            <a:r>
              <a:rPr lang="en-US" i="1">
                <a:effectLst>
                  <a:outerShdw blurRad="38100" dist="38100" dir="2700000" algn="tl">
                    <a:srgbClr val="C0C0C0"/>
                  </a:outerShdw>
                </a:effectLst>
              </a:rPr>
              <a:t> </a:t>
            </a:r>
            <a:r>
              <a:rPr lang="en-US">
                <a:effectLst>
                  <a:outerShdw blurRad="38100" dist="38100" dir="2700000" algn="tl">
                    <a:srgbClr val="C0C0C0"/>
                  </a:outerShdw>
                </a:effectLst>
              </a:rPr>
              <a:t>, do not appear directly in the formula for </a:t>
            </a:r>
            <a:r>
              <a:rPr lang="en-US" i="1">
                <a:effectLst>
                  <a:outerShdw blurRad="38100" dist="38100" dir="2700000" algn="tl">
                    <a:srgbClr val="C0C0C0"/>
                  </a:outerShdw>
                </a:effectLst>
              </a:rPr>
              <a:t>C</a:t>
            </a:r>
            <a:r>
              <a:rPr lang="en-US" i="1" baseline="-25000">
                <a:effectLst>
                  <a:outerShdw blurRad="38100" dist="38100" dir="2700000" algn="tl">
                    <a:srgbClr val="C0C0C0"/>
                  </a:outerShdw>
                </a:effectLst>
              </a:rPr>
              <a:t>i,j</a:t>
            </a:r>
            <a:r>
              <a:rPr lang="en-US" i="1">
                <a:effectLst>
                  <a:outerShdw blurRad="38100" dist="38100" dir="2700000" algn="tl">
                    <a:srgbClr val="C0C0C0"/>
                  </a:outerShdw>
                </a:effectLst>
              </a:rPr>
              <a:t> </a:t>
            </a:r>
            <a:r>
              <a:rPr lang="en-US">
                <a:effectLst>
                  <a:outerShdw blurRad="38100" dist="38100" dir="2700000" algn="tl">
                    <a:srgbClr val="C0C0C0"/>
                  </a:outerShdw>
                </a:effectLst>
              </a:rPr>
              <a:t> in the earlier slides. However, they are necessary (in addition to the other parameters) to compute the values of the option in the next period. For example, </a:t>
            </a:r>
            <a:r>
              <a:rPr lang="en-US" i="1">
                <a:effectLst>
                  <a:outerShdw blurRad="38100" dist="38100" dir="2700000" algn="tl">
                    <a:srgbClr val="C0C0C0"/>
                  </a:outerShdw>
                </a:effectLst>
              </a:rPr>
              <a:t>C</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a:t>
            </a:r>
            <a:r>
              <a:rPr lang="en-US">
                <a:effectLst>
                  <a:outerShdw blurRad="38100" dist="38100" dir="2700000" algn="tl">
                    <a:srgbClr val="C0C0C0"/>
                  </a:outerShdw>
                </a:effectLst>
              </a:rPr>
              <a:t>is a function of (among other things) the value of: </a:t>
            </a:r>
            <a:r>
              <a:rPr lang="en-US" i="1">
                <a:effectLst>
                  <a:outerShdw blurRad="38100" dist="38100" dir="2700000" algn="tl">
                    <a:srgbClr val="C0C0C0"/>
                  </a:outerShdw>
                </a:effectLst>
              </a:rPr>
              <a:t>V</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 K</a:t>
            </a:r>
            <a:r>
              <a:rPr lang="en-US" i="1" baseline="-25000">
                <a:effectLst>
                  <a:outerShdw blurRad="38100" dist="38100" dir="2700000" algn="tl">
                    <a:srgbClr val="C0C0C0"/>
                  </a:outerShdw>
                </a:effectLst>
              </a:rPr>
              <a:t>i,j+1</a:t>
            </a:r>
            <a:r>
              <a:rPr lang="en-US" i="1">
                <a:effectLst>
                  <a:outerShdw blurRad="38100" dist="38100" dir="2700000" algn="tl">
                    <a:srgbClr val="C0C0C0"/>
                  </a:outerShdw>
                </a:effectLst>
              </a:rPr>
              <a:t> </a:t>
            </a:r>
            <a:r>
              <a:rPr lang="en-US">
                <a:effectLst>
                  <a:outerShdw blurRad="38100" dist="38100" dir="2700000" algn="tl">
                    <a:srgbClr val="C0C0C0"/>
                  </a:outerShdw>
                </a:effectLst>
              </a:rPr>
              <a:t>.</a:t>
            </a:r>
          </a:p>
          <a:p>
            <a:endParaRPr lang="en-US">
              <a:effectLst>
                <a:outerShdw blurRad="38100" dist="38100" dir="2700000" algn="tl">
                  <a:srgbClr val="C0C0C0"/>
                </a:outerShdw>
              </a:effectLst>
            </a:endParaRPr>
          </a:p>
          <a:p>
            <a:r>
              <a:rPr lang="en-US">
                <a:effectLst>
                  <a:outerShdw blurRad="38100" dist="38100" dir="2700000" algn="tl">
                    <a:srgbClr val="C0C0C0"/>
                  </a:outerShdw>
                </a:effectLst>
              </a:rPr>
              <a:t>In other words, it turns out that the option value is </a:t>
            </a:r>
            <a:r>
              <a:rPr lang="en-US" i="1" u="sng">
                <a:effectLst>
                  <a:outerShdw blurRad="38100" dist="38100" dir="2700000" algn="tl">
                    <a:srgbClr val="C0C0C0"/>
                  </a:outerShdw>
                </a:effectLst>
              </a:rPr>
              <a:t>not really a function of </a:t>
            </a:r>
            <a:r>
              <a:rPr lang="en-US" i="1">
                <a:effectLst>
                  <a:outerShdw blurRad="38100" dist="38100" dir="2700000" algn="tl">
                    <a:srgbClr val="C0C0C0"/>
                  </a:outerShdw>
                </a:effectLst>
              </a:rPr>
              <a:t> r</a:t>
            </a:r>
            <a:r>
              <a:rPr lang="en-US" i="1" baseline="-25000">
                <a:effectLst>
                  <a:outerShdw blurRad="38100" dist="38100" dir="2700000" algn="tl">
                    <a:srgbClr val="C0C0C0"/>
                  </a:outerShdw>
                </a:effectLst>
              </a:rPr>
              <a:t>V</a:t>
            </a:r>
            <a:r>
              <a:rPr lang="en-US" i="1">
                <a:effectLst>
                  <a:outerShdw blurRad="38100" dist="38100" dir="2700000" algn="tl">
                    <a:srgbClr val="C0C0C0"/>
                  </a:outerShdw>
                </a:effectLst>
              </a:rPr>
              <a:t> </a:t>
            </a:r>
            <a:r>
              <a:rPr lang="en-US">
                <a:effectLst>
                  <a:outerShdw blurRad="38100" dist="38100" dir="2700000" algn="tl">
                    <a:srgbClr val="C0C0C0"/>
                  </a:outerShdw>
                </a:effectLst>
              </a:rPr>
              <a:t>after all: The underlying asset’s expected total return does not matter! (This, of course, can be viewed as the reason why the “risk-neutral” option valuation approach commonly taught in business schools works.)</a:t>
            </a:r>
          </a:p>
          <a:p>
            <a:endParaRPr lang="en-US">
              <a:effectLst>
                <a:outerShdw blurRad="38100" dist="38100" dir="2700000" algn="tl">
                  <a:srgbClr val="C0C0C0"/>
                </a:outerShdw>
              </a:effectLst>
            </a:endParaRPr>
          </a:p>
          <a:p>
            <a:r>
              <a:rPr lang="en-US"/>
              <a:t>However, recall as noted before, that the assumed </a:t>
            </a:r>
            <a:r>
              <a:rPr lang="en-US" i="1"/>
              <a:t>r</a:t>
            </a:r>
            <a:r>
              <a:rPr lang="en-US" i="1" baseline="-25000"/>
              <a:t>V</a:t>
            </a:r>
            <a:r>
              <a:rPr lang="en-US" i="1"/>
              <a:t> </a:t>
            </a:r>
            <a:r>
              <a:rPr lang="en-US"/>
              <a:t>rate does affect the expected drift rate (and probabilities of future values) exhibited in the underlying asset value tree of the binomial model. In order for this value tree to accurately reflect the real (e.g., not “risk neutral”) drift in </a:t>
            </a:r>
            <a:r>
              <a:rPr lang="en-US" i="1" u="sng"/>
              <a:t>new</a:t>
            </a:r>
            <a:r>
              <a:rPr lang="en-US"/>
              <a:t> property values, the </a:t>
            </a:r>
            <a:r>
              <a:rPr lang="en-US" i="1"/>
              <a:t>r</a:t>
            </a:r>
            <a:r>
              <a:rPr lang="en-US" i="1" baseline="-25000"/>
              <a:t>V</a:t>
            </a:r>
            <a:r>
              <a:rPr lang="en-US" i="1"/>
              <a:t> </a:t>
            </a:r>
            <a:r>
              <a:rPr lang="en-US"/>
              <a:t>rate should normally be slightly higher than the OCC for fully-operational stabilized property. Such additional premium in the </a:t>
            </a:r>
            <a:r>
              <a:rPr lang="en-US" i="1"/>
              <a:t>r</a:t>
            </a:r>
            <a:r>
              <a:rPr lang="en-US" i="1" baseline="-25000"/>
              <a:t>V</a:t>
            </a:r>
            <a:r>
              <a:rPr lang="en-US" i="1"/>
              <a:t> </a:t>
            </a:r>
            <a:r>
              <a:rPr lang="en-US"/>
              <a:t>rate causes the model to provide a projected “drift rate” [which will, by construction, be: </a:t>
            </a:r>
            <a:r>
              <a:rPr lang="en-US" i="1"/>
              <a:t>g</a:t>
            </a:r>
            <a:r>
              <a:rPr lang="en-US" i="1" baseline="-25000"/>
              <a:t>V</a:t>
            </a:r>
            <a:r>
              <a:rPr lang="en-US" i="1"/>
              <a:t> </a:t>
            </a:r>
            <a:r>
              <a:rPr lang="en-US"/>
              <a:t>= (1+ </a:t>
            </a:r>
            <a:r>
              <a:rPr lang="en-US" i="1"/>
              <a:t>r</a:t>
            </a:r>
            <a:r>
              <a:rPr lang="en-US" i="1" baseline="-25000"/>
              <a:t>V</a:t>
            </a:r>
            <a:r>
              <a:rPr lang="en-US" i="1"/>
              <a:t> </a:t>
            </a:r>
            <a:r>
              <a:rPr lang="en-US"/>
              <a:t>)/(1+ y</a:t>
            </a:r>
            <a:r>
              <a:rPr lang="en-US" i="1" baseline="-25000"/>
              <a:t>V</a:t>
            </a:r>
            <a:r>
              <a:rPr lang="en-US" i="1"/>
              <a:t> </a:t>
            </a:r>
            <a:r>
              <a:rPr lang="en-US"/>
              <a:t>) – 1] that reflects growth in </a:t>
            </a:r>
            <a:r>
              <a:rPr lang="en-US" i="1" u="sng"/>
              <a:t>new</a:t>
            </a:r>
            <a:r>
              <a:rPr lang="en-US"/>
              <a:t> property values, which is more relevant for option valuation purposes (as development projects produce </a:t>
            </a:r>
            <a:r>
              <a:rPr lang="en-US" i="1" u="sng"/>
              <a:t>new</a:t>
            </a:r>
            <a:r>
              <a:rPr lang="en-US"/>
              <a:t> buildings), rather than the growth in existing property values (which is net of the real depreciation of the existing structure). (This will also effectively be accomplished by setting the </a:t>
            </a:r>
            <a:r>
              <a:rPr lang="en-US" i="1"/>
              <a:t>r</a:t>
            </a:r>
            <a:r>
              <a:rPr lang="en-US" i="1" baseline="-25000"/>
              <a:t>V</a:t>
            </a:r>
            <a:r>
              <a:rPr lang="en-US"/>
              <a:t>  rate based on speculative built property OCC rather than stabilized.)</a:t>
            </a:r>
          </a:p>
          <a:p>
            <a:endParaRPr lang="en-US"/>
          </a:p>
          <a:p>
            <a:r>
              <a:rPr lang="en-US"/>
              <a:t>Nevertheless, the assumed </a:t>
            </a:r>
            <a:r>
              <a:rPr lang="en-US" i="1"/>
              <a:t>r</a:t>
            </a:r>
            <a:r>
              <a:rPr lang="en-US" i="1" baseline="-25000"/>
              <a:t>V</a:t>
            </a:r>
            <a:r>
              <a:rPr lang="en-US" i="1"/>
              <a:t> </a:t>
            </a:r>
            <a:r>
              <a:rPr lang="en-US"/>
              <a:t>rate will not affect the option value model, only the underlying asset value tree. In other words, the effects of </a:t>
            </a:r>
            <a:r>
              <a:rPr lang="en-US" i="1"/>
              <a:t>r</a:t>
            </a:r>
            <a:r>
              <a:rPr lang="en-US" i="1" baseline="-25000"/>
              <a:t>V</a:t>
            </a:r>
            <a:r>
              <a:rPr lang="en-US"/>
              <a:t> “cancel out” in the overall option valuation process, as they must, because the option valuation is fundamentally based on a riskless “replicating portfolio” construction to value the option as a function of the current underlying asset value. (This was Merton’s famous “Occam’s Razor” point in his 1973 article about Black and Scholes’ original article developing their famous option pricing model, that in part got Merton included in the Nobel Prize awarded for the option model development.)</a:t>
            </a:r>
            <a:endParaRPr lang="en-US" i="1">
              <a:cs typeface="Arial" charset="0"/>
            </a:endParaRPr>
          </a:p>
          <a:p>
            <a:endParaRPr lang="en-US">
              <a:effectLst>
                <a:outerShdw blurRad="38100" dist="38100" dir="2700000" algn="tl">
                  <a:srgbClr val="C0C0C0"/>
                </a:outerShdw>
              </a:effectLst>
            </a:endParaRPr>
          </a:p>
        </p:txBody>
      </p:sp>
    </p:spTree>
    <p:extLst>
      <p:ext uri="{BB962C8B-B14F-4D97-AF65-F5344CB8AC3E}">
        <p14:creationId xmlns="" xmlns:p14="http://schemas.microsoft.com/office/powerpoint/2010/main" val="3582456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A7538-745A-460B-AD6A-3099F193F56E}" type="slidenum">
              <a:rPr lang="en-US"/>
              <a:pPr/>
              <a:t>91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01628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8635E-4E9A-478C-9017-04A7B303BE51}" type="slidenum">
              <a:rPr lang="en-US"/>
              <a:pPr/>
              <a:t>96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*This is only possible with a discrete valuation model of a finite-lived option.</a:t>
            </a:r>
          </a:p>
        </p:txBody>
      </p:sp>
    </p:spTree>
    <p:extLst>
      <p:ext uri="{BB962C8B-B14F-4D97-AF65-F5344CB8AC3E}">
        <p14:creationId xmlns="" xmlns:p14="http://schemas.microsoft.com/office/powerpoint/2010/main" val="2023518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1010F-76CD-4CDA-96C3-2008DCF2F9C5}" type="slidenum">
              <a:rPr lang="en-US"/>
              <a:pPr/>
              <a:t>101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This is from Geltner-Miller Chapter 28.</a:t>
            </a:r>
          </a:p>
          <a:p>
            <a:endParaRPr lang="en-US"/>
          </a:p>
        </p:txBody>
      </p:sp>
    </p:spTree>
    <p:extLst>
      <p:ext uri="{BB962C8B-B14F-4D97-AF65-F5344CB8AC3E}">
        <p14:creationId xmlns="" xmlns:p14="http://schemas.microsoft.com/office/powerpoint/2010/main" val="481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0C445-9A94-458A-A6F5-0E4DD61E2379}" type="slidenum">
              <a:rPr lang="en-US"/>
              <a:pPr/>
              <a:t>22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We are here addressing the options that reside in the land ownership or development project itself, the physical asset, not in the financing of the project. For example, mortgage default (“put”) options and prepayment (“call”) options are subjects for other chapters focusing on real estate debt, not addressed here.</a:t>
            </a:r>
          </a:p>
        </p:txBody>
      </p:sp>
    </p:spTree>
    <p:extLst>
      <p:ext uri="{BB962C8B-B14F-4D97-AF65-F5344CB8AC3E}">
        <p14:creationId xmlns="" xmlns:p14="http://schemas.microsoft.com/office/powerpoint/2010/main" val="1783839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55A21-7CDC-45EC-9187-9963E8E9DEBC}" type="slidenum">
              <a:rPr lang="en-US"/>
              <a:pPr/>
              <a:t>102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Note: This is a European option. It can only be exercised next year, not before (but exercise is immediate if done). The Samuelson-McKean model can be thought of as valuing all possible European options with all possible expiration dates (continuously in time, from now to infinity), and then picking the one that has the highest present value to represent the present value of the American option (i.e., the value of the option is maximized as a function of the expiration time).</a:t>
            </a:r>
          </a:p>
          <a:p>
            <a:endParaRPr lang="en-US"/>
          </a:p>
        </p:txBody>
      </p:sp>
    </p:spTree>
    <p:extLst>
      <p:ext uri="{BB962C8B-B14F-4D97-AF65-F5344CB8AC3E}">
        <p14:creationId xmlns="" xmlns:p14="http://schemas.microsoft.com/office/powerpoint/2010/main" val="238011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1D7C8-8CA0-428E-9EFD-C93E7CF21A18}" type="slidenum">
              <a:rPr lang="en-US"/>
              <a:pPr/>
              <a:t>105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Note that rates here are defined as continuously-compounded annual rates, e.g., a rate of 3% will produce an annual amount of exp(.03) = 1.03045 per dollar invested at the beginning of the year.</a:t>
            </a:r>
          </a:p>
          <a:p>
            <a:endParaRPr lang="en-US"/>
          </a:p>
          <a:p>
            <a:r>
              <a:rPr lang="en-US"/>
              <a:t>Recall that the difference between an “elasticity” and a “derivative” is that the elasticity is expressed in </a:t>
            </a:r>
            <a:r>
              <a:rPr lang="en-US" i="1"/>
              <a:t>percentage</a:t>
            </a:r>
            <a:r>
              <a:rPr lang="en-US"/>
              <a:t> changes: the </a:t>
            </a:r>
            <a:r>
              <a:rPr lang="en-US" i="1"/>
              <a:t>percent</a:t>
            </a:r>
            <a:r>
              <a:rPr lang="en-US"/>
              <a:t> change in the land value associated with a small (unit) </a:t>
            </a:r>
            <a:r>
              <a:rPr lang="en-US" i="1"/>
              <a:t>percent</a:t>
            </a:r>
            <a:r>
              <a:rPr lang="en-US"/>
              <a:t> change in the built property market value. The derivative is the (dollar) change in land value associated with a small (unit) change in the (dollar) value of the built property market value. The elasticity is the derivative divided by the ratio of dollar values: </a:t>
            </a:r>
            <a:r>
              <a:rPr lang="en-US" i="1"/>
              <a:t>(dLAND/dV) / (LAND/V)</a:t>
            </a:r>
            <a:r>
              <a:rPr lang="en-US"/>
              <a:t> .</a:t>
            </a:r>
          </a:p>
        </p:txBody>
      </p:sp>
    </p:spTree>
    <p:extLst>
      <p:ext uri="{BB962C8B-B14F-4D97-AF65-F5344CB8AC3E}">
        <p14:creationId xmlns="" xmlns:p14="http://schemas.microsoft.com/office/powerpoint/2010/main" val="2205667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9B3F9-28C9-4B52-85C7-8FC9BF05ED23}" type="slidenum">
              <a:rPr lang="en-US"/>
              <a:pPr/>
              <a:t>107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Note: The option valuation formula is “homogeneous of degree one”, which means that </a:t>
            </a:r>
            <a:r>
              <a:rPr lang="en-US" i="1"/>
              <a:t>L = L(V,K) </a:t>
            </a:r>
            <a:r>
              <a:rPr lang="en-US" i="1">
                <a:sym typeface="Wingdings" panose="05000000000000000000" pitchFamily="2" charset="2"/>
              </a:rPr>
              <a:t> aL = L(aV,aK)</a:t>
            </a:r>
            <a:r>
              <a:rPr lang="en-US">
                <a:sym typeface="Wingdings" panose="05000000000000000000" pitchFamily="2" charset="2"/>
              </a:rPr>
              <a:t>, where </a:t>
            </a:r>
            <a:r>
              <a:rPr lang="en-US" i="1">
                <a:sym typeface="Wingdings" panose="05000000000000000000" pitchFamily="2" charset="2"/>
              </a:rPr>
              <a:t>a</a:t>
            </a:r>
            <a:r>
              <a:rPr lang="en-US">
                <a:sym typeface="Wingdings" panose="05000000000000000000" pitchFamily="2" charset="2"/>
              </a:rPr>
              <a:t> is any constant. Thus, the land valuation is “scalable”. If you double the current built property value (say, to $2.56 from $1.28) and you double the construction cost (from $1 to $2), then you double the implied land value (to $0.42 from $0.21). The hurdle benefit/cost ratio is independent of scale, and land value can be quoted per dollar of construction cost (e.g., construction cost may be used as a “numeraire”, or a table of option values can be constructed per dollar of construction cost).</a:t>
            </a:r>
          </a:p>
          <a:p>
            <a:endParaRPr lang="en-US">
              <a:sym typeface="Wingdings" panose="05000000000000000000" pitchFamily="2" charset="2"/>
            </a:endParaRPr>
          </a:p>
          <a:p>
            <a:r>
              <a:rPr lang="en-US">
                <a:sym typeface="Wingdings" panose="05000000000000000000" pitchFamily="2" charset="2"/>
              </a:rPr>
              <a:t>---------------------</a:t>
            </a:r>
            <a:endParaRPr lang="en-US"/>
          </a:p>
          <a:p>
            <a:endParaRPr lang="en-US"/>
          </a:p>
          <a:p>
            <a:r>
              <a:rPr lang="en-US"/>
              <a:t>*Technically, the Samuelson-McKean Formula (like the Binomial Model) assumes that the underlying asset is a fixed constant HBU. That is, the evolution of the value of the underlying asset over time (as represented in the Binomial Model by the </a:t>
            </a:r>
            <a:r>
              <a:rPr lang="en-US" i="1"/>
              <a:t>V</a:t>
            </a:r>
            <a:r>
              <a:rPr lang="en-US"/>
              <a:t>  value tree) reflects the value of the same size and type of (new) building over time. The only source of change in value is the change in the asset market for such structures. </a:t>
            </a:r>
          </a:p>
          <a:p>
            <a:endParaRPr lang="en-US"/>
          </a:p>
          <a:p>
            <a:r>
              <a:rPr lang="en-US"/>
              <a:t>It is, however, possible to employ an </a:t>
            </a:r>
            <a:r>
              <a:rPr lang="en-US" i="1"/>
              <a:t>ad hoc</a:t>
            </a:r>
            <a:r>
              <a:rPr lang="en-US"/>
              <a:t>  adjustment for these models that allows them to represent a situation in which the HBU of the site is rapidly evolving, by using a yield rate that is lower than the actual yield rate for the existing constant structure underlying asset. (It would arguably also make sense in such an </a:t>
            </a:r>
            <a:r>
              <a:rPr lang="en-US" i="1"/>
              <a:t>ad hoc</a:t>
            </a:r>
            <a:r>
              <a:rPr lang="en-US"/>
              <a:t>  adjustment to also use a </a:t>
            </a:r>
            <a:r>
              <a:rPr lang="el-GR">
                <a:cs typeface="Arial" panose="020B0604020202090204" pitchFamily="34" charset="0"/>
              </a:rPr>
              <a:t>σ</a:t>
            </a:r>
            <a:r>
              <a:rPr lang="en-US">
                <a:cs typeface="Arial" panose="020B0604020202090204" pitchFamily="34" charset="0"/>
              </a:rPr>
              <a:t> value that is higher than the actual </a:t>
            </a:r>
            <a:r>
              <a:rPr lang="el-GR">
                <a:cs typeface="Arial" panose="020B0604020202090204" pitchFamily="34" charset="0"/>
              </a:rPr>
              <a:t>σ</a:t>
            </a:r>
            <a:r>
              <a:rPr lang="en-US">
                <a:cs typeface="Arial" panose="020B0604020202090204" pitchFamily="34" charset="0"/>
              </a:rPr>
              <a:t> for a constant structure.) </a:t>
            </a:r>
          </a:p>
          <a:p>
            <a:endParaRPr lang="en-US">
              <a:cs typeface="Arial" panose="020B0604020202090204" pitchFamily="34" charset="0"/>
            </a:endParaRPr>
          </a:p>
          <a:p>
            <a:r>
              <a:rPr lang="en-US">
                <a:cs typeface="Arial" panose="020B0604020202090204" pitchFamily="34" charset="0"/>
              </a:rPr>
              <a:t>For example, suppose a certain site is located in a rapidly evolving neighborhood. If you had to develop the site today, the most profitable building would be a 100-unit apartment complex that would cost $80 to build. However, suppose that rapid development of the city suggests that within 10 years the HBU of the site (as if vacant) would be twice as much density, say, a 200-unit apartment complex (or, equivalently, perhaps a constant physical density of FAR but an evolution to a more intense use, such as office or retail, which would provide twice the rent and value per square foot as the currently-optimal residential usage), with similarly twice as much construction cost, $160 (in today’s construction dollars). Now suppose that the expected growth in new built property values for constant building size and type is, say, 2%/yr. Thus, in 10 years we would expect the 100-unit use (new) to be worth the equivalent of 100(1.02)</a:t>
            </a:r>
            <a:r>
              <a:rPr lang="en-US" baseline="30000">
                <a:cs typeface="Arial" panose="020B0604020202090204" pitchFamily="34" charset="0"/>
              </a:rPr>
              <a:t>10</a:t>
            </a:r>
            <a:r>
              <a:rPr lang="en-US">
                <a:cs typeface="Arial" panose="020B0604020202090204" pitchFamily="34" charset="0"/>
              </a:rPr>
              <a:t> = 121.90 units today, and the 200-unit use (new) would be twice that, the equivalent of 243.80 units today. Peg the 100-unit value today at $100. Now because the time is not yet “ripe” today for the 200-unit use, if it existed today on this site it would not be worth $200 today, but rather only, say, $150. (The location has not yet evolved to the point where demand would support a value of $200, otherwise clearly that would be the current HBU.) In effect, this implies an annual growth rate in the larger HBU of approximately: </a:t>
            </a:r>
            <a:r>
              <a:rPr lang="en-US" i="1">
                <a:cs typeface="Arial" panose="020B0604020202090204" pitchFamily="34" charset="0"/>
              </a:rPr>
              <a:t>g</a:t>
            </a:r>
            <a:r>
              <a:rPr lang="en-US" i="1" baseline="-25000">
                <a:cs typeface="Arial" panose="020B0604020202090204" pitchFamily="34" charset="0"/>
              </a:rPr>
              <a:t>HBU</a:t>
            </a:r>
            <a:r>
              <a:rPr lang="en-US">
                <a:cs typeface="Arial" panose="020B0604020202090204" pitchFamily="34" charset="0"/>
              </a:rPr>
              <a:t> = (2/1.5)</a:t>
            </a:r>
            <a:r>
              <a:rPr lang="en-US" baseline="30000">
                <a:cs typeface="Arial" panose="020B0604020202090204" pitchFamily="34" charset="0"/>
              </a:rPr>
              <a:t>1/10</a:t>
            </a:r>
            <a:r>
              <a:rPr lang="en-US">
                <a:cs typeface="Arial" panose="020B0604020202090204" pitchFamily="34" charset="0"/>
              </a:rPr>
              <a:t> – 1 = 2.92%/yr, </a:t>
            </a:r>
            <a:r>
              <a:rPr lang="en-US" i="1">
                <a:cs typeface="Arial" panose="020B0604020202090204" pitchFamily="34" charset="0"/>
              </a:rPr>
              <a:t>over and above</a:t>
            </a:r>
            <a:r>
              <a:rPr lang="en-US">
                <a:cs typeface="Arial" panose="020B0604020202090204" pitchFamily="34" charset="0"/>
              </a:rPr>
              <a:t> the normal 2% growth rate in constant-use new property values. [That is: (150)(1.0292)</a:t>
            </a:r>
            <a:r>
              <a:rPr lang="en-US" baseline="30000">
                <a:cs typeface="Arial" panose="020B0604020202090204" pitchFamily="34" charset="0"/>
              </a:rPr>
              <a:t>10</a:t>
            </a:r>
            <a:r>
              <a:rPr lang="en-US">
                <a:cs typeface="Arial" panose="020B0604020202090204" pitchFamily="34" charset="0"/>
              </a:rPr>
              <a:t> = 200; or more precisely the adjusted growth rate would be: (243.8/150)</a:t>
            </a:r>
            <a:r>
              <a:rPr lang="en-US" baseline="30000">
                <a:cs typeface="Arial" panose="020B0604020202090204" pitchFamily="34" charset="0"/>
              </a:rPr>
              <a:t>1/10</a:t>
            </a:r>
            <a:r>
              <a:rPr lang="en-US">
                <a:cs typeface="Arial" panose="020B0604020202090204" pitchFamily="34" charset="0"/>
              </a:rPr>
              <a:t> – 1 = 4.98%.] The </a:t>
            </a:r>
            <a:r>
              <a:rPr lang="en-US" i="1">
                <a:cs typeface="Arial" panose="020B0604020202090204" pitchFamily="34" charset="0"/>
              </a:rPr>
              <a:t>ad hoc</a:t>
            </a:r>
            <a:r>
              <a:rPr lang="en-US">
                <a:cs typeface="Arial" panose="020B0604020202090204" pitchFamily="34" charset="0"/>
              </a:rPr>
              <a:t>  adjustment to the option model would be to use a </a:t>
            </a:r>
            <a:r>
              <a:rPr lang="en-US" i="1">
                <a:cs typeface="Arial" panose="020B0604020202090204" pitchFamily="34" charset="0"/>
              </a:rPr>
              <a:t>y</a:t>
            </a:r>
            <a:r>
              <a:rPr lang="en-US" i="1" baseline="-25000">
                <a:cs typeface="Arial" panose="020B0604020202090204" pitchFamily="34" charset="0"/>
              </a:rPr>
              <a:t>V</a:t>
            </a:r>
            <a:r>
              <a:rPr lang="en-US">
                <a:cs typeface="Arial" panose="020B0604020202090204" pitchFamily="34" charset="0"/>
              </a:rPr>
              <a:t> rate that is 2.92% below what the annual yield in the current 100-unit apartment complex actually is [or more precisely, to use whatever yield rate </a:t>
            </a:r>
            <a:r>
              <a:rPr lang="en-US" i="1">
                <a:cs typeface="Arial" panose="020B0604020202090204" pitchFamily="34" charset="0"/>
              </a:rPr>
              <a:t>y</a:t>
            </a:r>
            <a:r>
              <a:rPr lang="en-US" i="1" baseline="-25000">
                <a:cs typeface="Arial" panose="020B0604020202090204" pitchFamily="34" charset="0"/>
              </a:rPr>
              <a:t>V</a:t>
            </a:r>
            <a:r>
              <a:rPr lang="en-US">
                <a:cs typeface="Arial" panose="020B0604020202090204" pitchFamily="34" charset="0"/>
              </a:rPr>
              <a:t> results in a growth rate of 4.98%, given the </a:t>
            </a:r>
            <a:r>
              <a:rPr lang="en-US" i="1">
                <a:cs typeface="Arial" panose="020B0604020202090204" pitchFamily="34" charset="0"/>
              </a:rPr>
              <a:t>r</a:t>
            </a:r>
            <a:r>
              <a:rPr lang="en-US" i="1" baseline="-25000">
                <a:cs typeface="Arial" panose="020B0604020202090204" pitchFamily="34" charset="0"/>
              </a:rPr>
              <a:t>V</a:t>
            </a:r>
            <a:r>
              <a:rPr lang="en-US">
                <a:cs typeface="Arial" panose="020B0604020202090204" pitchFamily="34" charset="0"/>
              </a:rPr>
              <a:t> rate, as by construction: (1+</a:t>
            </a:r>
            <a:r>
              <a:rPr lang="en-US" i="1">
                <a:cs typeface="Arial" panose="020B0604020202090204" pitchFamily="34" charset="0"/>
              </a:rPr>
              <a:t>g</a:t>
            </a:r>
            <a:r>
              <a:rPr lang="en-US" i="1" baseline="-25000">
                <a:cs typeface="Arial" panose="020B0604020202090204" pitchFamily="34" charset="0"/>
              </a:rPr>
              <a:t>V</a:t>
            </a:r>
            <a:r>
              <a:rPr lang="en-US">
                <a:cs typeface="Arial" panose="020B0604020202090204" pitchFamily="34" charset="0"/>
              </a:rPr>
              <a:t>)=(1+</a:t>
            </a:r>
            <a:r>
              <a:rPr lang="en-US" i="1">
                <a:cs typeface="Arial" panose="020B0604020202090204" pitchFamily="34" charset="0"/>
              </a:rPr>
              <a:t>r</a:t>
            </a:r>
            <a:r>
              <a:rPr lang="en-US" i="1" baseline="-25000">
                <a:cs typeface="Arial" panose="020B0604020202090204" pitchFamily="34" charset="0"/>
              </a:rPr>
              <a:t>V</a:t>
            </a:r>
            <a:r>
              <a:rPr lang="en-US">
                <a:cs typeface="Arial" panose="020B0604020202090204" pitchFamily="34" charset="0"/>
              </a:rPr>
              <a:t>)/(1+</a:t>
            </a:r>
            <a:r>
              <a:rPr lang="en-US" i="1">
                <a:cs typeface="Arial" panose="020B0604020202090204" pitchFamily="34" charset="0"/>
              </a:rPr>
              <a:t>y</a:t>
            </a:r>
            <a:r>
              <a:rPr lang="en-US" i="1" baseline="-25000">
                <a:cs typeface="Arial" panose="020B0604020202090204" pitchFamily="34" charset="0"/>
              </a:rPr>
              <a:t>V</a:t>
            </a:r>
            <a:r>
              <a:rPr lang="en-US">
                <a:cs typeface="Arial" panose="020B0604020202090204" pitchFamily="34" charset="0"/>
              </a:rPr>
              <a:t>).]</a:t>
            </a:r>
          </a:p>
          <a:p>
            <a:endParaRPr lang="en-US">
              <a:cs typeface="Arial" panose="020B0604020202090204" pitchFamily="34" charset="0"/>
            </a:endParaRPr>
          </a:p>
          <a:p>
            <a:r>
              <a:rPr lang="en-US">
                <a:cs typeface="Arial" panose="020B0604020202090204" pitchFamily="34" charset="0"/>
              </a:rPr>
              <a:t>The current </a:t>
            </a:r>
            <a:r>
              <a:rPr lang="en-US" i="1">
                <a:cs typeface="Arial" panose="020B0604020202090204" pitchFamily="34" charset="0"/>
              </a:rPr>
              <a:t>V</a:t>
            </a:r>
            <a:r>
              <a:rPr lang="en-US">
                <a:cs typeface="Arial" panose="020B0604020202090204" pitchFamily="34" charset="0"/>
              </a:rPr>
              <a:t> and </a:t>
            </a:r>
            <a:r>
              <a:rPr lang="en-US" i="1">
                <a:cs typeface="Arial" panose="020B0604020202090204" pitchFamily="34" charset="0"/>
              </a:rPr>
              <a:t>K</a:t>
            </a:r>
            <a:r>
              <a:rPr lang="en-US">
                <a:cs typeface="Arial" panose="020B0604020202090204" pitchFamily="34" charset="0"/>
              </a:rPr>
              <a:t> values appropriate to use in this “adjusted” option model would be based on the scale of the ultimate HBU, the 200-unit complex, but with the market value reduced to reflect the fact that the location is not currently optimal for such a large project. (i.e., presumably it would be difficult to fully lease the larger structure in the current location without depressing the market rents, hence, our assumed current V</a:t>
            </a:r>
            <a:r>
              <a:rPr lang="en-US" baseline="-25000">
                <a:cs typeface="Arial" panose="020B0604020202090204" pitchFamily="34" charset="0"/>
              </a:rPr>
              <a:t>0</a:t>
            </a:r>
            <a:r>
              <a:rPr lang="en-US">
                <a:cs typeface="Arial" panose="020B0604020202090204" pitchFamily="34" charset="0"/>
              </a:rPr>
              <a:t> value of $150 in our example above.) Thus, the alternative larger HBU option would have current (time 0) underlying asset values of V</a:t>
            </a:r>
            <a:r>
              <a:rPr lang="en-US" baseline="-25000">
                <a:cs typeface="Arial" panose="020B0604020202090204" pitchFamily="34" charset="0"/>
              </a:rPr>
              <a:t>0</a:t>
            </a:r>
            <a:r>
              <a:rPr lang="en-US">
                <a:cs typeface="Arial" panose="020B0604020202090204" pitchFamily="34" charset="0"/>
              </a:rPr>
              <a:t> = $150, and K</a:t>
            </a:r>
            <a:r>
              <a:rPr lang="en-US" baseline="-25000">
                <a:cs typeface="Arial" panose="020B0604020202090204" pitchFamily="34" charset="0"/>
              </a:rPr>
              <a:t>0</a:t>
            </a:r>
            <a:r>
              <a:rPr lang="en-US">
                <a:cs typeface="Arial" panose="020B0604020202090204" pitchFamily="34" charset="0"/>
              </a:rPr>
              <a:t> = $160. This would give expected values of E[V</a:t>
            </a:r>
            <a:r>
              <a:rPr lang="en-US" baseline="-25000">
                <a:cs typeface="Arial" panose="020B0604020202090204" pitchFamily="34" charset="0"/>
              </a:rPr>
              <a:t>10</a:t>
            </a:r>
            <a:r>
              <a:rPr lang="en-US">
                <a:cs typeface="Arial" panose="020B0604020202090204" pitchFamily="34" charset="0"/>
              </a:rPr>
              <a:t>] = $243.80 (growing at (1.02*1.0292 – 1 = 4.98% per year from time 0 value of $150) and K</a:t>
            </a:r>
            <a:r>
              <a:rPr lang="en-US" baseline="-25000">
                <a:cs typeface="Arial" panose="020B0604020202090204" pitchFamily="34" charset="0"/>
              </a:rPr>
              <a:t>10</a:t>
            </a:r>
            <a:r>
              <a:rPr lang="en-US">
                <a:cs typeface="Arial" panose="020B0604020202090204" pitchFamily="34" charset="0"/>
              </a:rPr>
              <a:t> = 80% of that, or $195 (growing at 2% from time 0 value of $160), as of year 10 when the larger use is expected to be the HBU as if vacant.</a:t>
            </a:r>
          </a:p>
          <a:p>
            <a:endParaRPr lang="en-US">
              <a:cs typeface="Arial" panose="020B0604020202090204" pitchFamily="34" charset="0"/>
            </a:endParaRPr>
          </a:p>
          <a:p>
            <a:r>
              <a:rPr lang="en-US">
                <a:cs typeface="Arial" panose="020B0604020202090204" pitchFamily="34" charset="0"/>
              </a:rPr>
              <a:t>If there is additional risk in the evolution of the HBU (beyond the asset market risk for a constant structure), then one would also employ a higher </a:t>
            </a:r>
            <a:r>
              <a:rPr lang="el-GR">
                <a:cs typeface="Arial" panose="020B0604020202090204" pitchFamily="34" charset="0"/>
              </a:rPr>
              <a:t>σ</a:t>
            </a:r>
            <a:r>
              <a:rPr lang="en-US">
                <a:cs typeface="Arial" panose="020B0604020202090204" pitchFamily="34" charset="0"/>
              </a:rPr>
              <a:t> value. For example, if the current 100-unit complex faces an annual volatility of 15%, then one might employ a 20% or 25% rate in the option model to reflect the additional HBU evolution risk.</a:t>
            </a:r>
          </a:p>
          <a:p>
            <a:endParaRPr lang="en-US">
              <a:cs typeface="Arial" panose="020B0604020202090204" pitchFamily="34" charset="0"/>
            </a:endParaRPr>
          </a:p>
          <a:p>
            <a:r>
              <a:rPr lang="en-US">
                <a:cs typeface="Arial" panose="020B0604020202090204" pitchFamily="34" charset="0"/>
              </a:rPr>
              <a:t>This “adjusted” option model based on the larger future HBU and adjusted parameters should be compared to the “standard” model based on the current HBU and standard parameters. Whichever version of the model produces the higher value is the one that governs the land value and optimal development policy. Thus, if the standard model implies that immediate development is optimal (</a:t>
            </a:r>
            <a:r>
              <a:rPr lang="en-US" i="1">
                <a:cs typeface="Arial" panose="020B0604020202090204" pitchFamily="34" charset="0"/>
              </a:rPr>
              <a:t>V </a:t>
            </a:r>
            <a:r>
              <a:rPr lang="en-US">
                <a:cs typeface="Arial" panose="020B0604020202090204" pitchFamily="34" charset="0"/>
              </a:rPr>
              <a:t>&gt;</a:t>
            </a:r>
            <a:r>
              <a:rPr lang="en-US" i="1">
                <a:cs typeface="Arial" panose="020B0604020202090204" pitchFamily="34" charset="0"/>
              </a:rPr>
              <a:t>V*</a:t>
            </a:r>
            <a:r>
              <a:rPr lang="en-US">
                <a:cs typeface="Arial" panose="020B0604020202090204" pitchFamily="34" charset="0"/>
              </a:rPr>
              <a:t> ), but the adjusted model gives a higher option value with development not yet being optimal for the higher HBU, then it is NOT optimal to develop the property yet. If on the other hand the standard model implies immediate development and gives a development value (</a:t>
            </a:r>
            <a:r>
              <a:rPr lang="en-US" i="1">
                <a:cs typeface="Arial" panose="020B0604020202090204" pitchFamily="34" charset="0"/>
              </a:rPr>
              <a:t>V</a:t>
            </a:r>
            <a:r>
              <a:rPr lang="en-US">
                <a:cs typeface="Arial" panose="020B0604020202090204" pitchFamily="34" charset="0"/>
              </a:rPr>
              <a:t> – </a:t>
            </a:r>
            <a:r>
              <a:rPr lang="en-US" i="1">
                <a:cs typeface="Arial" panose="020B0604020202090204" pitchFamily="34" charset="0"/>
              </a:rPr>
              <a:t>K</a:t>
            </a:r>
            <a:r>
              <a:rPr lang="en-US">
                <a:cs typeface="Arial" panose="020B0604020202090204" pitchFamily="34" charset="0"/>
              </a:rPr>
              <a:t> ) that exceeds the current option value of the adjusted option model based on the larger HBU, then it is optimal to proceed with immediate development of the current HBU, even though this will forfeit the possibility of developing the land in the larger future HBU later.</a:t>
            </a:r>
          </a:p>
          <a:p>
            <a:endParaRPr lang="en-US">
              <a:cs typeface="Arial" panose="020B0604020202090204" pitchFamily="34" charset="0"/>
            </a:endParaRPr>
          </a:p>
          <a:p>
            <a:r>
              <a:rPr lang="en-US">
                <a:cs typeface="Arial" panose="020B0604020202090204" pitchFamily="34" charset="0"/>
              </a:rPr>
              <a:t>The Samuelson-McKean Formula is limited in the extent to which it can handle this type of </a:t>
            </a:r>
            <a:r>
              <a:rPr lang="en-US" i="1">
                <a:cs typeface="Arial" panose="020B0604020202090204" pitchFamily="34" charset="0"/>
              </a:rPr>
              <a:t>ad hoc</a:t>
            </a:r>
            <a:r>
              <a:rPr lang="en-US">
                <a:cs typeface="Arial" panose="020B0604020202090204" pitchFamily="34" charset="0"/>
              </a:rPr>
              <a:t>  adjustment, because the model requires a positive value of the </a:t>
            </a:r>
            <a:r>
              <a:rPr lang="en-US" i="1">
                <a:cs typeface="Arial" panose="020B0604020202090204" pitchFamily="34" charset="0"/>
              </a:rPr>
              <a:t>y</a:t>
            </a:r>
            <a:r>
              <a:rPr lang="en-US" i="1" baseline="-25000">
                <a:cs typeface="Arial" panose="020B0604020202090204" pitchFamily="34" charset="0"/>
              </a:rPr>
              <a:t>V</a:t>
            </a:r>
            <a:r>
              <a:rPr lang="en-US" i="1">
                <a:cs typeface="Arial" panose="020B0604020202090204" pitchFamily="34" charset="0"/>
              </a:rPr>
              <a:t> </a:t>
            </a:r>
            <a:r>
              <a:rPr lang="en-US">
                <a:cs typeface="Arial" panose="020B0604020202090204" pitchFamily="34" charset="0"/>
              </a:rPr>
              <a:t>parameter used in the model.</a:t>
            </a:r>
            <a:endParaRPr lang="el-GR">
              <a:cs typeface="Arial" panose="020B0604020202090204" pitchFamily="34" charset="0"/>
            </a:endParaRPr>
          </a:p>
          <a:p>
            <a:endParaRPr lang="en-US">
              <a:sym typeface="Wingdings" panose="05000000000000000000" pitchFamily="2" charset="2"/>
            </a:endParaRPr>
          </a:p>
        </p:txBody>
      </p:sp>
    </p:spTree>
    <p:extLst>
      <p:ext uri="{BB962C8B-B14F-4D97-AF65-F5344CB8AC3E}">
        <p14:creationId xmlns="" xmlns:p14="http://schemas.microsoft.com/office/powerpoint/2010/main" val="4182112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491F3-B97C-4AF2-BAC2-96CD42E2C328}" type="slidenum">
              <a:rPr lang="en-US"/>
              <a:pPr/>
              <a:t>109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Note that, </a:t>
            </a:r>
            <a:r>
              <a:rPr lang="en-US" i="1"/>
              <a:t>ceteris paribus</a:t>
            </a:r>
            <a:r>
              <a:rPr lang="en-US"/>
              <a:t>, the built property payout ratio (</a:t>
            </a:r>
            <a:r>
              <a:rPr lang="en-US" i="1"/>
              <a:t>y</a:t>
            </a:r>
            <a:r>
              <a:rPr lang="en-US"/>
              <a:t>) is </a:t>
            </a:r>
            <a:r>
              <a:rPr lang="en-US" i="1"/>
              <a:t>inversely </a:t>
            </a:r>
            <a:r>
              <a:rPr lang="en-US"/>
              <a:t>related to the expected </a:t>
            </a:r>
            <a:r>
              <a:rPr lang="en-US" i="1"/>
              <a:t>growth rate</a:t>
            </a:r>
            <a:r>
              <a:rPr lang="en-US"/>
              <a:t> in the built property value (the appreciation component of the built property total return). That is, holding risk constant in the built property (hence, holding expected total return to the built property constant, </a:t>
            </a:r>
            <a:r>
              <a:rPr lang="en-US" i="1"/>
              <a:t>r</a:t>
            </a:r>
            <a:r>
              <a:rPr lang="en-US"/>
              <a:t>), </a:t>
            </a:r>
            <a:r>
              <a:rPr lang="en-US" i="1"/>
              <a:t>y</a:t>
            </a:r>
            <a:r>
              <a:rPr lang="en-US"/>
              <a:t> will be smaller, the greater is </a:t>
            </a:r>
            <a:r>
              <a:rPr lang="en-US" i="1"/>
              <a:t>g</a:t>
            </a:r>
            <a:r>
              <a:rPr lang="en-US"/>
              <a:t> (recall: </a:t>
            </a:r>
            <a:r>
              <a:rPr lang="en-US" i="1"/>
              <a:t>r</a:t>
            </a:r>
            <a:r>
              <a:rPr lang="en-US"/>
              <a:t> = </a:t>
            </a:r>
            <a:r>
              <a:rPr lang="en-US" i="1"/>
              <a:t>y </a:t>
            </a:r>
            <a:r>
              <a:rPr lang="en-US"/>
              <a:t>+</a:t>
            </a:r>
            <a:r>
              <a:rPr lang="en-US" i="1"/>
              <a:t> g</a:t>
            </a:r>
            <a:r>
              <a:rPr lang="en-US"/>
              <a:t>). Thus, the Samuelson-McKean Formula’s sensitivity to </a:t>
            </a:r>
            <a:r>
              <a:rPr lang="en-US" i="1"/>
              <a:t>y</a:t>
            </a:r>
            <a:r>
              <a:rPr lang="en-US"/>
              <a:t> reflects the land (option) value’s </a:t>
            </a:r>
            <a:r>
              <a:rPr lang="en-US" i="1"/>
              <a:t>“growth premium”</a:t>
            </a:r>
            <a:r>
              <a:rPr lang="en-US"/>
              <a:t>, while its sensitivity to </a:t>
            </a:r>
            <a:r>
              <a:rPr lang="en-US" i="1"/>
              <a:t>S</a:t>
            </a:r>
            <a:r>
              <a:rPr lang="en-US"/>
              <a:t> (volatility, or uncertainty) reflects the land value’s </a:t>
            </a:r>
            <a:r>
              <a:rPr lang="en-US" i="1"/>
              <a:t>“irreversibility premium”</a:t>
            </a:r>
            <a:r>
              <a:rPr lang="en-US"/>
              <a:t> (as introduced in Chapter 5). However, it should be noted that the Samuelson-McKean Formula does not explicitly allow for changes in the HBU (including density changes). More complex models, such as those of Cappozza &amp; Helsley (1989), Capozza &amp; Li (1994), and Williams (1991), explicitly incorporate the optimal density dimension, while models such as Geltner, Riddiough &amp; Stojanovic (1996) also consider alternative types of land use development.</a:t>
            </a:r>
          </a:p>
        </p:txBody>
      </p:sp>
    </p:spTree>
    <p:extLst>
      <p:ext uri="{BB962C8B-B14F-4D97-AF65-F5344CB8AC3E}">
        <p14:creationId xmlns="" xmlns:p14="http://schemas.microsoft.com/office/powerpoint/2010/main" val="2495041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B092D-4588-4CB1-9325-9C1C7D20B426}" type="slidenum">
              <a:rPr lang="en-US"/>
              <a:pPr/>
              <a:t>112</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t>Note that the underlying asset should be viewed in this context as the “ultimate” HBU for the site, the use for which the site will ultimately be best suited, even though such a use might not currently have sufficient market at that location to make the building profitable. (See the previous note on this subject attached to an earlier slide.)</a:t>
            </a:r>
          </a:p>
        </p:txBody>
      </p:sp>
    </p:spTree>
    <p:extLst>
      <p:ext uri="{BB962C8B-B14F-4D97-AF65-F5344CB8AC3E}">
        <p14:creationId xmlns="" xmlns:p14="http://schemas.microsoft.com/office/powerpoint/2010/main" val="1692018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FCA4C-7FAB-49A6-A1E5-F87CBB45A0E1}" type="slidenum">
              <a:rPr lang="en-US"/>
              <a:pPr/>
              <a:t>116</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sz="1000"/>
              <a:t>Locations with higher long-term growth (</a:t>
            </a:r>
            <a:r>
              <a:rPr lang="en-US" sz="1000" i="1"/>
              <a:t>“g”</a:t>
            </a:r>
            <a:r>
              <a:rPr lang="en-US" sz="1000"/>
              <a:t>) expectations in built property values (normally based on higher long-term growth expectations in equilibrium space market rents the property can command) tend to occur in places where income &amp;/or population is increasing, while physical or regulatory/social constraints on the expansion of the area of built land curtails expansion of the effective “urban boundary”. (See discussion of “monocentric city model” in Chapter 4.) This may explain (at least in part) why land values (and the land or site acquisition share of development project total cost) tend to be greater in and around large East Coast and West Coast cities in the U.S., and also in locations such as Western Europe and East Asia. (These locations may also have greater volatility of rents, and hence of built property values.) </a:t>
            </a:r>
          </a:p>
          <a:p>
            <a:endParaRPr lang="en-US" sz="1000"/>
          </a:p>
          <a:p>
            <a:r>
              <a:rPr lang="en-US" sz="1000"/>
              <a:t>Note that the “Legal/Appraisal Definition” of land value is based on the observed cost of land (site acquisition cost) at the time of development of comparable parcels of land. That is to say, appraisers typically observe land costs for acquisitions for development projects of comparable HBU properties, and then typically apply that cost to “assign” a share of a comparable built property’s market value to its “land component”. This procedure is arbitrary from the perspective of the “Economic Definition” of land value, where land is defined as deriving its value solely from the development/redevelopment right it confers on its owner. This right will generally be worth much less prior to the time when the property is “ripe” for redevelopment. (Options derive their entire total return (“r”) from their growth in value (the “g” component alone), and options tend to be more risky than built properties, hence require a high total return, hence, a high average growth rate in value.)</a:t>
            </a:r>
          </a:p>
        </p:txBody>
      </p:sp>
    </p:spTree>
    <p:extLst>
      <p:ext uri="{BB962C8B-B14F-4D97-AF65-F5344CB8AC3E}">
        <p14:creationId xmlns="" xmlns:p14="http://schemas.microsoft.com/office/powerpoint/2010/main" val="2929352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4FF68-0EFC-4619-9D0A-43D151F513EA}" type="slidenum">
              <a:rPr lang="en-US"/>
              <a:pPr/>
              <a:t>118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*This property is notably different than that of the elasticity for finite-lived options.</a:t>
            </a:r>
          </a:p>
        </p:txBody>
      </p:sp>
    </p:spTree>
    <p:extLst>
      <p:ext uri="{BB962C8B-B14F-4D97-AF65-F5344CB8AC3E}">
        <p14:creationId xmlns="" xmlns:p14="http://schemas.microsoft.com/office/powerpoint/2010/main" val="2460551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1D054-AE31-47BA-BC7F-F46009A58182}" type="slidenum">
              <a:rPr lang="en-US"/>
              <a:pPr/>
              <a:t>125</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*See: S.Fischer, “Call Option Pricing When the Exercise Price Is Uncertain”, Journal of Finance 33(1), 1978; and W.Margrabe, “The Value of an Option to Exchange One Asset for Another”, Journal of Finance 33(1), 1978.</a:t>
            </a:r>
          </a:p>
          <a:p>
            <a:endParaRPr lang="en-US"/>
          </a:p>
          <a:p>
            <a:r>
              <a:rPr lang="en-US"/>
              <a:t>Note: This transformation from measurement of option value in terms of “dollars” to measurement of option value in terms of units of construction cost also works in the binomial model to address risky construction costs. However, the model must then be applied with risk-neutral dynamics. This simply involves replacing </a:t>
            </a:r>
            <a:r>
              <a:rPr lang="en-US" i="1"/>
              <a:t>r</a:t>
            </a:r>
            <a:r>
              <a:rPr lang="en-US" i="1" baseline="-25000"/>
              <a:t>V</a:t>
            </a:r>
            <a:r>
              <a:rPr lang="en-US"/>
              <a:t> with </a:t>
            </a:r>
            <a:r>
              <a:rPr lang="en-US" i="1"/>
              <a:t>r</a:t>
            </a:r>
            <a:r>
              <a:rPr lang="en-US" i="1" baseline="-25000"/>
              <a:t>f</a:t>
            </a:r>
            <a:r>
              <a:rPr lang="en-US"/>
              <a:t>  everywhere that </a:t>
            </a:r>
            <a:r>
              <a:rPr lang="en-US" i="1"/>
              <a:t>r</a:t>
            </a:r>
            <a:r>
              <a:rPr lang="en-US" i="1" baseline="-25000"/>
              <a:t>V</a:t>
            </a:r>
            <a:r>
              <a:rPr lang="en-US"/>
              <a:t> appears in the previously-described binomial option valuation procedure (i.e., both in the computation of the underlying asset value tree and the probabilities, as well as in the certainty-equivalence option valuation formula itself, which results in the elimination of the risk premium discount in the numerator of that formula).</a:t>
            </a:r>
          </a:p>
          <a:p>
            <a:endParaRPr lang="en-US"/>
          </a:p>
          <a:p>
            <a:r>
              <a:rPr lang="en-US"/>
              <a:t>Note: Viewed from a CAPM perspective, it is likely that in many realistic situations E[RP</a:t>
            </a:r>
            <a:r>
              <a:rPr lang="en-US" baseline="-25000"/>
              <a:t>K</a:t>
            </a:r>
            <a:r>
              <a:rPr lang="en-US"/>
              <a:t>] will be near zero, as volatility in construction costs is likely to be small and uncorrelated with returns on the “market portfolio”.</a:t>
            </a:r>
          </a:p>
        </p:txBody>
      </p:sp>
    </p:spTree>
    <p:extLst>
      <p:ext uri="{BB962C8B-B14F-4D97-AF65-F5344CB8AC3E}">
        <p14:creationId xmlns="" xmlns:p14="http://schemas.microsoft.com/office/powerpoint/2010/main" val="2409630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ADB28-AAE8-4B3A-95D9-2E0FB94E51EF}" type="slidenum">
              <a:rPr lang="en-US"/>
              <a:pPr/>
              <a:t>127</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Note that we are making use here of the fact that: (1+</a:t>
            </a:r>
            <a:r>
              <a:rPr lang="en-US" i="1"/>
              <a:t>g</a:t>
            </a:r>
            <a:r>
              <a:rPr lang="en-US" i="1" baseline="-25000"/>
              <a:t>V</a:t>
            </a:r>
            <a:r>
              <a:rPr lang="en-US"/>
              <a:t>)/(1+</a:t>
            </a:r>
            <a:r>
              <a:rPr lang="en-US" i="1"/>
              <a:t>r</a:t>
            </a:r>
            <a:r>
              <a:rPr lang="en-US" i="1" baseline="-25000"/>
              <a:t>V</a:t>
            </a:r>
            <a:r>
              <a:rPr lang="en-US"/>
              <a:t>) = 1/(1+</a:t>
            </a:r>
            <a:r>
              <a:rPr lang="en-US" i="1"/>
              <a:t>y</a:t>
            </a:r>
            <a:r>
              <a:rPr lang="en-US" i="1" baseline="-25000"/>
              <a:t>V</a:t>
            </a:r>
            <a:r>
              <a:rPr lang="en-US"/>
              <a:t>).</a:t>
            </a:r>
          </a:p>
        </p:txBody>
      </p:sp>
    </p:spTree>
    <p:extLst>
      <p:ext uri="{BB962C8B-B14F-4D97-AF65-F5344CB8AC3E}">
        <p14:creationId xmlns="" xmlns:p14="http://schemas.microsoft.com/office/powerpoint/2010/main" val="2643248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967FB-8157-4A40-B95C-4A8A98D51C9F}" type="slidenum">
              <a:rPr lang="en-US"/>
              <a:pPr/>
              <a:t>128</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65901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AD0A1-C0C8-4A20-926B-262B7B40BF71}" type="slidenum">
              <a:rPr lang="en-US"/>
              <a:pPr/>
              <a:t>25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Table notes:</a:t>
            </a:r>
          </a:p>
          <a:p>
            <a:r>
              <a:rPr lang="en-US"/>
              <a:t>* Today’s values are known for certain (100% probability) because they can be directly empirically observed.</a:t>
            </a:r>
          </a:p>
          <a:p>
            <a:r>
              <a:rPr lang="en-US"/>
              <a:t>**Today’s value of $100 million is for a building already completed today and includes the present value of the building’s expected net rental income next year. Assuming a built property OCC of 9%, the present value today of a forward claim on a building to be completed next year would be:</a:t>
            </a:r>
          </a:p>
          <a:p>
            <a:r>
              <a:rPr lang="en-US"/>
              <a:t>E[V</a:t>
            </a:r>
            <a:r>
              <a:rPr lang="en-US" baseline="-25000"/>
              <a:t>1</a:t>
            </a:r>
            <a:r>
              <a:rPr lang="en-US"/>
              <a:t>] / (1+OCC) = $102.83 / 1.09 = $94.34 million. </a:t>
            </a:r>
          </a:p>
          <a:p>
            <a:r>
              <a:rPr lang="en-US"/>
              <a:t>We are generally trying to use the following nomenclature convention to distinguish between these two values:</a:t>
            </a:r>
          </a:p>
          <a:p>
            <a:r>
              <a:rPr lang="en-US"/>
              <a:t>PV[V</a:t>
            </a:r>
            <a:r>
              <a:rPr lang="en-US" baseline="-25000"/>
              <a:t>1</a:t>
            </a:r>
            <a:r>
              <a:rPr lang="en-US"/>
              <a:t>] or V(0) is the present value of the forward claim ($94.34 in this example).</a:t>
            </a:r>
          </a:p>
          <a:p>
            <a:r>
              <a:rPr lang="en-US"/>
              <a:t>V</a:t>
            </a:r>
            <a:r>
              <a:rPr lang="en-US" baseline="-25000"/>
              <a:t>0</a:t>
            </a:r>
            <a:r>
              <a:rPr lang="en-US"/>
              <a:t> is the current (empirically obserbable) value of the pre-existing asset ($100 in this example).</a:t>
            </a:r>
          </a:p>
        </p:txBody>
      </p:sp>
    </p:spTree>
    <p:extLst>
      <p:ext uri="{BB962C8B-B14F-4D97-AF65-F5344CB8AC3E}">
        <p14:creationId xmlns="" xmlns:p14="http://schemas.microsoft.com/office/powerpoint/2010/main" val="554567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051E3-329E-44EC-B7A5-9F74F91E889A}" type="slidenum">
              <a:rPr lang="en-US"/>
              <a:pPr/>
              <a:t>129</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pPr>
              <a:lnSpc>
                <a:spcPct val="80000"/>
              </a:lnSpc>
            </a:pPr>
            <a:r>
              <a:rPr lang="en-US" sz="1000"/>
              <a:t>The option elasticity (</a:t>
            </a:r>
            <a:r>
              <a:rPr lang="el-GR" sz="1000">
                <a:cs typeface="Arial" panose="020B0604020202090204" pitchFamily="34" charset="0"/>
              </a:rPr>
              <a:t>η</a:t>
            </a:r>
            <a:r>
              <a:rPr lang="en-US" sz="1000">
                <a:cs typeface="Arial" panose="020B0604020202090204" pitchFamily="34" charset="0"/>
              </a:rPr>
              <a:t>)</a:t>
            </a:r>
            <a:r>
              <a:rPr lang="en-US" sz="1000"/>
              <a:t> remains unaffected (“eta” is a function purely of the underlying process dynamics), so the hurdle benefit cost ratio </a:t>
            </a:r>
            <a:r>
              <a:rPr lang="el-GR" sz="1000">
                <a:cs typeface="Arial" panose="020B0604020202090204" pitchFamily="34" charset="0"/>
              </a:rPr>
              <a:t>η</a:t>
            </a:r>
            <a:r>
              <a:rPr lang="en-US" sz="1000">
                <a:cs typeface="Arial" panose="020B0604020202090204" pitchFamily="34" charset="0"/>
              </a:rPr>
              <a:t>/</a:t>
            </a:r>
            <a:r>
              <a:rPr lang="en-US" sz="1000"/>
              <a:t>(</a:t>
            </a:r>
            <a:r>
              <a:rPr lang="el-GR" sz="1000">
                <a:cs typeface="Arial" panose="020B0604020202090204" pitchFamily="34" charset="0"/>
              </a:rPr>
              <a:t>η</a:t>
            </a:r>
            <a:r>
              <a:rPr lang="en-US" sz="1000">
                <a:cs typeface="Arial" panose="020B0604020202090204" pitchFamily="34" charset="0"/>
              </a:rPr>
              <a:t>-1)</a:t>
            </a:r>
            <a:r>
              <a:rPr lang="en-US" sz="1000"/>
              <a:t> remains the same, but it is now applied to K/(1+y</a:t>
            </a:r>
            <a:r>
              <a:rPr lang="en-US" sz="1000" baseline="-25000"/>
              <a:t>K</a:t>
            </a:r>
            <a:r>
              <a:rPr lang="en-US" sz="1000"/>
              <a:t>)</a:t>
            </a:r>
            <a:r>
              <a:rPr lang="en-US" sz="1000" baseline="30000"/>
              <a:t>TC</a:t>
            </a:r>
            <a:r>
              <a:rPr lang="en-US" sz="1000"/>
              <a:t> rather than to the current observable value of K, to derive the hurdle value V*, which in turn applies to V/(1+y</a:t>
            </a:r>
            <a:r>
              <a:rPr lang="en-US" sz="1000" baseline="-25000"/>
              <a:t>V</a:t>
            </a:r>
            <a:r>
              <a:rPr lang="en-US" sz="1000"/>
              <a:t>)</a:t>
            </a:r>
            <a:r>
              <a:rPr lang="en-US" sz="1000" baseline="30000"/>
              <a:t>TC</a:t>
            </a:r>
            <a:r>
              <a:rPr lang="en-US" sz="1000"/>
              <a:t> rather than to the current observable value of V. </a:t>
            </a:r>
          </a:p>
          <a:p>
            <a:pPr>
              <a:lnSpc>
                <a:spcPct val="80000"/>
              </a:lnSpc>
            </a:pPr>
            <a:endParaRPr lang="en-US" sz="1000"/>
          </a:p>
          <a:p>
            <a:pPr>
              <a:lnSpc>
                <a:spcPct val="80000"/>
              </a:lnSpc>
            </a:pPr>
            <a:r>
              <a:rPr lang="en-US" sz="1000"/>
              <a:t>The general rule is that you work with present values of the forward commitments rather than the current observable prices of the identical “twin” assets (V, K) that already exist. The current observable price of V fully reflects the future uncertainty in the underlying asset (the range of possible future values that V can obtain), but it also includes the value of dividends (rents) that asset will pay out during the time-to-build period between now and when the construction would be complete as a result of a decision to exercise the option now. We must remove the effect of those dividends in the current value of the underlying asset that the option holder actually receives upon exercise of the option.</a:t>
            </a:r>
          </a:p>
          <a:p>
            <a:pPr>
              <a:lnSpc>
                <a:spcPct val="80000"/>
              </a:lnSpc>
            </a:pPr>
            <a:endParaRPr lang="en-US" sz="1000"/>
          </a:p>
          <a:p>
            <a:pPr>
              <a:lnSpc>
                <a:spcPct val="80000"/>
              </a:lnSpc>
            </a:pPr>
            <a:r>
              <a:rPr lang="en-US" sz="1000"/>
              <a:t>The effect of time-to-build, other things being equal, is to reduce the value of the option, and to increase the expected time until exercise (as long as y</a:t>
            </a:r>
            <a:r>
              <a:rPr lang="en-US" sz="1000" baseline="-25000"/>
              <a:t>V</a:t>
            </a:r>
            <a:r>
              <a:rPr lang="en-US" sz="1000"/>
              <a:t> &gt; y</a:t>
            </a:r>
            <a:r>
              <a:rPr lang="en-US" sz="1000" baseline="-25000"/>
              <a:t>K</a:t>
            </a:r>
            <a:r>
              <a:rPr lang="en-US" sz="1000"/>
              <a:t>, as it normally would be). This latter point can be seen as follows. The exercise condition (hurdle benefit/cost ratio) with time-to-build TC and current observable prices of the underlying asset and of construction equal to V and K, is: </a:t>
            </a:r>
          </a:p>
          <a:p>
            <a:pPr>
              <a:lnSpc>
                <a:spcPct val="80000"/>
              </a:lnSpc>
            </a:pPr>
            <a:r>
              <a:rPr lang="el-GR" sz="1000">
                <a:cs typeface="Arial" panose="020B0604020202090204" pitchFamily="34" charset="0"/>
              </a:rPr>
              <a:t>η</a:t>
            </a:r>
            <a:r>
              <a:rPr lang="en-US" sz="1000">
                <a:cs typeface="Arial" panose="020B0604020202090204" pitchFamily="34" charset="0"/>
              </a:rPr>
              <a:t>/</a:t>
            </a:r>
            <a:r>
              <a:rPr lang="en-US" sz="1000"/>
              <a:t>(</a:t>
            </a:r>
            <a:r>
              <a:rPr lang="el-GR" sz="1000">
                <a:cs typeface="Arial" panose="020B0604020202090204" pitchFamily="34" charset="0"/>
              </a:rPr>
              <a:t>η</a:t>
            </a:r>
            <a:r>
              <a:rPr lang="en-US" sz="1000">
                <a:cs typeface="Arial" panose="020B0604020202090204" pitchFamily="34" charset="0"/>
              </a:rPr>
              <a:t>-1)</a:t>
            </a:r>
            <a:r>
              <a:rPr lang="en-US" sz="1000"/>
              <a:t> = (V/(1+y</a:t>
            </a:r>
            <a:r>
              <a:rPr lang="en-US" sz="1000" baseline="-25000"/>
              <a:t>V</a:t>
            </a:r>
            <a:r>
              <a:rPr lang="en-US" sz="1000"/>
              <a:t>)</a:t>
            </a:r>
            <a:r>
              <a:rPr lang="en-US" sz="1000" baseline="30000"/>
              <a:t>TC</a:t>
            </a:r>
            <a:r>
              <a:rPr lang="en-US" sz="1000"/>
              <a:t> ) / (K/(1+y</a:t>
            </a:r>
            <a:r>
              <a:rPr lang="en-US" sz="1000" baseline="-25000"/>
              <a:t>K</a:t>
            </a:r>
            <a:r>
              <a:rPr lang="en-US" sz="1000"/>
              <a:t>)</a:t>
            </a:r>
            <a:r>
              <a:rPr lang="en-US" sz="1000" baseline="30000"/>
              <a:t>TC</a:t>
            </a:r>
            <a:r>
              <a:rPr lang="en-US" sz="1000"/>
              <a:t> ) = (V/K)((1+y</a:t>
            </a:r>
            <a:r>
              <a:rPr lang="en-US" sz="1000" baseline="-25000"/>
              <a:t>K</a:t>
            </a:r>
            <a:r>
              <a:rPr lang="en-US" sz="1000"/>
              <a:t>)/(1+y</a:t>
            </a:r>
            <a:r>
              <a:rPr lang="en-US" sz="1000" baseline="-25000"/>
              <a:t>V</a:t>
            </a:r>
            <a:r>
              <a:rPr lang="en-US" sz="1000"/>
              <a:t>))</a:t>
            </a:r>
            <a:r>
              <a:rPr lang="en-US" sz="1000" baseline="30000"/>
              <a:t>TC</a:t>
            </a:r>
            <a:r>
              <a:rPr lang="en-US" sz="1000"/>
              <a:t>; </a:t>
            </a:r>
            <a:r>
              <a:rPr lang="en-US" sz="1000">
                <a:sym typeface="Wingdings" panose="05000000000000000000" pitchFamily="2" charset="2"/>
              </a:rPr>
              <a:t> V/K = (</a:t>
            </a:r>
            <a:r>
              <a:rPr lang="el-GR" sz="1000">
                <a:cs typeface="Arial" panose="020B0604020202090204" pitchFamily="34" charset="0"/>
              </a:rPr>
              <a:t>η</a:t>
            </a:r>
            <a:r>
              <a:rPr lang="en-US" sz="1000">
                <a:cs typeface="Arial" panose="020B0604020202090204" pitchFamily="34" charset="0"/>
              </a:rPr>
              <a:t>/</a:t>
            </a:r>
            <a:r>
              <a:rPr lang="en-US" sz="1000"/>
              <a:t>(</a:t>
            </a:r>
            <a:r>
              <a:rPr lang="el-GR" sz="1000">
                <a:cs typeface="Arial" panose="020B0604020202090204" pitchFamily="34" charset="0"/>
              </a:rPr>
              <a:t>η</a:t>
            </a:r>
            <a:r>
              <a:rPr lang="en-US" sz="1000">
                <a:cs typeface="Arial" panose="020B0604020202090204" pitchFamily="34" charset="0"/>
              </a:rPr>
              <a:t>-1))</a:t>
            </a:r>
            <a:r>
              <a:rPr lang="en-US" sz="1000"/>
              <a:t>((1+y</a:t>
            </a:r>
            <a:r>
              <a:rPr lang="en-US" sz="1000" baseline="-25000"/>
              <a:t>V</a:t>
            </a:r>
            <a:r>
              <a:rPr lang="en-US" sz="1000"/>
              <a:t>)/(1+y</a:t>
            </a:r>
            <a:r>
              <a:rPr lang="en-US" sz="1000" baseline="-25000"/>
              <a:t>K</a:t>
            </a:r>
            <a:r>
              <a:rPr lang="en-US" sz="1000"/>
              <a:t>))</a:t>
            </a:r>
            <a:r>
              <a:rPr lang="en-US" sz="1000" baseline="30000"/>
              <a:t>TC</a:t>
            </a:r>
            <a:r>
              <a:rPr lang="en-US" sz="1000"/>
              <a:t> &gt; </a:t>
            </a:r>
            <a:r>
              <a:rPr lang="el-GR" sz="1000">
                <a:cs typeface="Arial" panose="020B0604020202090204" pitchFamily="34" charset="0"/>
              </a:rPr>
              <a:t>η</a:t>
            </a:r>
            <a:r>
              <a:rPr lang="en-US" sz="1000">
                <a:cs typeface="Arial" panose="020B0604020202090204" pitchFamily="34" charset="0"/>
              </a:rPr>
              <a:t>/</a:t>
            </a:r>
            <a:r>
              <a:rPr lang="en-US" sz="1000"/>
              <a:t>(</a:t>
            </a:r>
            <a:r>
              <a:rPr lang="el-GR" sz="1000">
                <a:cs typeface="Arial" panose="020B0604020202090204" pitchFamily="34" charset="0"/>
              </a:rPr>
              <a:t>η</a:t>
            </a:r>
            <a:r>
              <a:rPr lang="en-US" sz="1000">
                <a:cs typeface="Arial" panose="020B0604020202090204" pitchFamily="34" charset="0"/>
              </a:rPr>
              <a:t>-1) if y</a:t>
            </a:r>
            <a:r>
              <a:rPr lang="en-US" sz="1000" baseline="-25000">
                <a:cs typeface="Arial" panose="020B0604020202090204" pitchFamily="34" charset="0"/>
              </a:rPr>
              <a:t>V </a:t>
            </a:r>
            <a:r>
              <a:rPr lang="en-US" sz="1000">
                <a:cs typeface="Arial" panose="020B0604020202090204" pitchFamily="34" charset="0"/>
              </a:rPr>
              <a:t>&gt; y</a:t>
            </a:r>
            <a:r>
              <a:rPr lang="en-US" sz="1000" baseline="-25000">
                <a:cs typeface="Arial" panose="020B0604020202090204" pitchFamily="34" charset="0"/>
              </a:rPr>
              <a:t>K .</a:t>
            </a:r>
            <a:endParaRPr lang="en-US" sz="1000"/>
          </a:p>
          <a:p>
            <a:pPr>
              <a:lnSpc>
                <a:spcPct val="80000"/>
              </a:lnSpc>
            </a:pPr>
            <a:r>
              <a:rPr lang="en-US" sz="1000"/>
              <a:t>Thus, the hurdle value of the current observable underlying asset price is an increasing function of TC, other things being equal.</a:t>
            </a:r>
          </a:p>
          <a:p>
            <a:pPr>
              <a:lnSpc>
                <a:spcPct val="80000"/>
              </a:lnSpc>
            </a:pPr>
            <a:endParaRPr lang="en-US" sz="1000"/>
          </a:p>
          <a:p>
            <a:pPr>
              <a:lnSpc>
                <a:spcPct val="80000"/>
              </a:lnSpc>
            </a:pPr>
            <a:r>
              <a:rPr lang="en-US" sz="1000"/>
              <a:t>This makes intuitive sense. By exercising the option, you don’t receive V, but rather only the present value of the future risky V, which equals V/(1+y</a:t>
            </a:r>
            <a:r>
              <a:rPr lang="en-US" sz="1000" baseline="-25000"/>
              <a:t>V</a:t>
            </a:r>
            <a:r>
              <a:rPr lang="en-US" sz="1000"/>
              <a:t>)</a:t>
            </a:r>
            <a:r>
              <a:rPr lang="en-US" sz="1000" baseline="30000"/>
              <a:t>TC</a:t>
            </a:r>
            <a:r>
              <a:rPr lang="en-US" sz="1000"/>
              <a:t> . This effect alone would reduce the value of the option. Furthermore, since it takes a higher value of V to trigger optimal exercise (as we just showed), the expected time until the underlying asset achieves such value will be longer.</a:t>
            </a:r>
          </a:p>
          <a:p>
            <a:pPr>
              <a:lnSpc>
                <a:spcPct val="80000"/>
              </a:lnSpc>
            </a:pPr>
            <a:endParaRPr lang="en-US" sz="1000"/>
          </a:p>
          <a:p>
            <a:pPr>
              <a:lnSpc>
                <a:spcPct val="80000"/>
              </a:lnSpc>
            </a:pPr>
            <a:endParaRPr lang="en-US" sz="1000"/>
          </a:p>
        </p:txBody>
      </p:sp>
    </p:spTree>
    <p:extLst>
      <p:ext uri="{BB962C8B-B14F-4D97-AF65-F5344CB8AC3E}">
        <p14:creationId xmlns="" xmlns:p14="http://schemas.microsoft.com/office/powerpoint/2010/main" val="1989247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7EFA6-3126-49A2-ACE2-8E935E4F80AA}" type="slidenum">
              <a:rPr lang="en-US"/>
              <a:pPr/>
              <a:t>130</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The exercise condition with time-to-build TC and current observable prices of the underlying asset and of construction equal to V and K, is: </a:t>
            </a:r>
          </a:p>
          <a:p>
            <a:r>
              <a:rPr lang="el-GR">
                <a:cs typeface="Arial" panose="020B0604020202090204" pitchFamily="34" charset="0"/>
              </a:rPr>
              <a:t>η</a:t>
            </a:r>
            <a:r>
              <a:rPr lang="en-US">
                <a:cs typeface="Arial" panose="020B0604020202090204" pitchFamily="34" charset="0"/>
              </a:rPr>
              <a:t>/</a:t>
            </a:r>
            <a:r>
              <a:rPr lang="en-US"/>
              <a:t>(</a:t>
            </a:r>
            <a:r>
              <a:rPr lang="el-GR">
                <a:cs typeface="Arial" panose="020B0604020202090204" pitchFamily="34" charset="0"/>
              </a:rPr>
              <a:t>η</a:t>
            </a:r>
            <a:r>
              <a:rPr lang="en-US">
                <a:cs typeface="Arial" panose="020B0604020202090204" pitchFamily="34" charset="0"/>
              </a:rPr>
              <a:t>-1)</a:t>
            </a:r>
            <a:r>
              <a:rPr lang="en-US"/>
              <a:t> = (V/(1+y</a:t>
            </a:r>
            <a:r>
              <a:rPr lang="en-US" baseline="-25000"/>
              <a:t>V</a:t>
            </a:r>
            <a:r>
              <a:rPr lang="en-US"/>
              <a:t>)</a:t>
            </a:r>
            <a:r>
              <a:rPr lang="en-US" baseline="30000"/>
              <a:t>TC</a:t>
            </a:r>
            <a:r>
              <a:rPr lang="en-US"/>
              <a:t> ) / (K/(1+y</a:t>
            </a:r>
            <a:r>
              <a:rPr lang="en-US" baseline="-25000"/>
              <a:t>K</a:t>
            </a:r>
            <a:r>
              <a:rPr lang="en-US"/>
              <a:t>)</a:t>
            </a:r>
            <a:r>
              <a:rPr lang="en-US" baseline="30000"/>
              <a:t>TC</a:t>
            </a:r>
            <a:r>
              <a:rPr lang="en-US"/>
              <a:t> ) = V / (K/((1+y</a:t>
            </a:r>
            <a:r>
              <a:rPr lang="en-US" baseline="-25000"/>
              <a:t>K</a:t>
            </a:r>
            <a:r>
              <a:rPr lang="en-US"/>
              <a:t>)/(1+y</a:t>
            </a:r>
            <a:r>
              <a:rPr lang="en-US" baseline="-25000"/>
              <a:t>V</a:t>
            </a:r>
            <a:r>
              <a:rPr lang="en-US"/>
              <a:t>))</a:t>
            </a:r>
            <a:r>
              <a:rPr lang="en-US" baseline="30000"/>
              <a:t>TC</a:t>
            </a:r>
            <a:r>
              <a:rPr lang="en-US"/>
              <a:t> ); </a:t>
            </a:r>
          </a:p>
          <a:p>
            <a:pPr>
              <a:buFont typeface="Wingdings" panose="05000000000000000000" pitchFamily="2" charset="2"/>
              <a:buNone/>
            </a:pPr>
            <a:r>
              <a:rPr lang="en-US">
                <a:sym typeface="Wingdings" panose="05000000000000000000" pitchFamily="2" charset="2"/>
              </a:rPr>
              <a:t>which implies: V = [</a:t>
            </a:r>
            <a:r>
              <a:rPr lang="el-GR">
                <a:cs typeface="Arial" panose="020B0604020202090204" pitchFamily="34" charset="0"/>
              </a:rPr>
              <a:t>η</a:t>
            </a:r>
            <a:r>
              <a:rPr lang="en-US">
                <a:cs typeface="Arial" panose="020B0604020202090204" pitchFamily="34" charset="0"/>
              </a:rPr>
              <a:t>/</a:t>
            </a:r>
            <a:r>
              <a:rPr lang="en-US"/>
              <a:t>(</a:t>
            </a:r>
            <a:r>
              <a:rPr lang="el-GR">
                <a:cs typeface="Arial" panose="020B0604020202090204" pitchFamily="34" charset="0"/>
              </a:rPr>
              <a:t>η</a:t>
            </a:r>
            <a:r>
              <a:rPr lang="en-US">
                <a:cs typeface="Arial" panose="020B0604020202090204" pitchFamily="34" charset="0"/>
              </a:rPr>
              <a:t>-1)</a:t>
            </a:r>
            <a:r>
              <a:rPr lang="en-US"/>
              <a:t>](K/((1+y</a:t>
            </a:r>
            <a:r>
              <a:rPr lang="en-US" baseline="-25000"/>
              <a:t>K</a:t>
            </a:r>
            <a:r>
              <a:rPr lang="en-US"/>
              <a:t>)/(1+y</a:t>
            </a:r>
            <a:r>
              <a:rPr lang="en-US" baseline="-25000"/>
              <a:t>V</a:t>
            </a:r>
            <a:r>
              <a:rPr lang="en-US"/>
              <a:t>))</a:t>
            </a:r>
            <a:r>
              <a:rPr lang="en-US" baseline="30000"/>
              <a:t>TC</a:t>
            </a:r>
            <a:r>
              <a:rPr lang="en-US"/>
              <a:t> ) = K</a:t>
            </a:r>
            <a:r>
              <a:rPr lang="en-US">
                <a:sym typeface="Wingdings" panose="05000000000000000000" pitchFamily="2" charset="2"/>
              </a:rPr>
              <a:t>[</a:t>
            </a:r>
            <a:r>
              <a:rPr lang="el-GR">
                <a:cs typeface="Arial" panose="020B0604020202090204" pitchFamily="34" charset="0"/>
              </a:rPr>
              <a:t>η</a:t>
            </a:r>
            <a:r>
              <a:rPr lang="en-US">
                <a:cs typeface="Arial" panose="020B0604020202090204" pitchFamily="34" charset="0"/>
              </a:rPr>
              <a:t>/</a:t>
            </a:r>
            <a:r>
              <a:rPr lang="en-US"/>
              <a:t>(</a:t>
            </a:r>
            <a:r>
              <a:rPr lang="el-GR">
                <a:cs typeface="Arial" panose="020B0604020202090204" pitchFamily="34" charset="0"/>
              </a:rPr>
              <a:t>η</a:t>
            </a:r>
            <a:r>
              <a:rPr lang="en-US">
                <a:cs typeface="Arial" panose="020B0604020202090204" pitchFamily="34" charset="0"/>
              </a:rPr>
              <a:t>-1)</a:t>
            </a:r>
            <a:r>
              <a:rPr lang="en-US"/>
              <a:t>]((1+y</a:t>
            </a:r>
            <a:r>
              <a:rPr lang="en-US" baseline="-25000"/>
              <a:t>V</a:t>
            </a:r>
            <a:r>
              <a:rPr lang="en-US"/>
              <a:t>)/(1+y</a:t>
            </a:r>
            <a:r>
              <a:rPr lang="en-US" baseline="-25000"/>
              <a:t>K</a:t>
            </a:r>
            <a:r>
              <a:rPr lang="en-US"/>
              <a:t>))</a:t>
            </a:r>
            <a:r>
              <a:rPr lang="en-US" baseline="30000"/>
              <a:t>TC</a:t>
            </a:r>
            <a:r>
              <a:rPr lang="en-US"/>
              <a:t> .</a:t>
            </a:r>
          </a:p>
          <a:p>
            <a:r>
              <a:rPr lang="en-US"/>
              <a:t>Thus, the hurdle value of the current observable underlying asset price is an increasing function of TC, other things being equal.</a:t>
            </a:r>
          </a:p>
          <a:p>
            <a:endParaRPr lang="en-US"/>
          </a:p>
        </p:txBody>
      </p:sp>
    </p:spTree>
    <p:extLst>
      <p:ext uri="{BB962C8B-B14F-4D97-AF65-F5344CB8AC3E}">
        <p14:creationId xmlns="" xmlns:p14="http://schemas.microsoft.com/office/powerpoint/2010/main" val="3961931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41724-1038-4245-A32E-30B0E7C9FAA2}" type="slidenum">
              <a:rPr lang="en-US">
                <a:solidFill>
                  <a:srgbClr val="000000"/>
                </a:solidFill>
              </a:rPr>
              <a:pPr/>
              <a:t>131</a:t>
            </a:fld>
            <a:endParaRPr lang="en-US">
              <a:solidFill>
                <a:srgbClr val="000000"/>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Note: Yellow slides are covered in </a:t>
            </a:r>
            <a:r>
              <a:rPr lang="en-US" dirty="0" err="1"/>
              <a:t>Geltner</a:t>
            </a:r>
            <a:r>
              <a:rPr lang="en-US" dirty="0"/>
              <a:t>-Miller text.</a:t>
            </a:r>
          </a:p>
        </p:txBody>
      </p:sp>
    </p:spTree>
    <p:extLst>
      <p:ext uri="{BB962C8B-B14F-4D97-AF65-F5344CB8AC3E}">
        <p14:creationId xmlns="" xmlns:p14="http://schemas.microsoft.com/office/powerpoint/2010/main" val="1680057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57183-BEC0-4875-B9EA-6CC4A0EF191A}" type="slidenum">
              <a:rPr lang="en-US">
                <a:solidFill>
                  <a:srgbClr val="000000"/>
                </a:solidFill>
              </a:rPr>
              <a:pPr/>
              <a:t>134</a:t>
            </a:fld>
            <a:endParaRPr lang="en-US">
              <a:solidFill>
                <a:srgbClr val="000000"/>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Note: Underlying (implicit) assumption of a “twin” or “replicating” investment in the market, that the subject investment could be replicated by an alternative investment with expected return “r”. (This is the same assumption that we will see later in this course will be used to evaluate “real options”.)</a:t>
            </a:r>
          </a:p>
        </p:txBody>
      </p:sp>
    </p:spTree>
    <p:extLst>
      <p:ext uri="{BB962C8B-B14F-4D97-AF65-F5344CB8AC3E}">
        <p14:creationId xmlns="" xmlns:p14="http://schemas.microsoft.com/office/powerpoint/2010/main" val="441748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E3AB5-A76B-41B6-8151-3F41F84A7D06}" type="slidenum">
              <a:rPr lang="en-US">
                <a:solidFill>
                  <a:srgbClr val="000000"/>
                </a:solidFill>
              </a:rPr>
              <a:pPr/>
              <a:t>135</a:t>
            </a:fld>
            <a:endParaRPr lang="en-US">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Note: The green (or blue?) slides here (and next…) are from the forthcoming 2</a:t>
            </a:r>
            <a:r>
              <a:rPr lang="en-US" baseline="30000"/>
              <a:t>nd</a:t>
            </a:r>
            <a:r>
              <a:rPr lang="en-US"/>
              <a:t> Edition of the </a:t>
            </a:r>
            <a:r>
              <a:rPr lang="en-US" dirty="0" err="1"/>
              <a:t>Geltner</a:t>
            </a:r>
            <a:r>
              <a:rPr lang="en-US" dirty="0"/>
              <a:t>-Miller text.</a:t>
            </a:r>
          </a:p>
        </p:txBody>
      </p:sp>
    </p:spTree>
    <p:extLst>
      <p:ext uri="{BB962C8B-B14F-4D97-AF65-F5344CB8AC3E}">
        <p14:creationId xmlns="" xmlns:p14="http://schemas.microsoft.com/office/powerpoint/2010/main" val="3724111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D0954-E734-4B02-9356-BD241475A70A}" type="slidenum">
              <a:rPr lang="en-US">
                <a:solidFill>
                  <a:srgbClr val="000000"/>
                </a:solidFill>
              </a:rPr>
              <a:pPr/>
              <a:t>140</a:t>
            </a:fld>
            <a:endParaRPr lang="en-US">
              <a:solidFill>
                <a:srgbClr val="000000"/>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Also useful for valuing real estate index futures contracts, that have zero cash exchange up front. (See Chapter 26 CD files.)</a:t>
            </a:r>
          </a:p>
        </p:txBody>
      </p:sp>
    </p:spTree>
    <p:extLst>
      <p:ext uri="{BB962C8B-B14F-4D97-AF65-F5344CB8AC3E}">
        <p14:creationId xmlns="" xmlns:p14="http://schemas.microsoft.com/office/powerpoint/2010/main" val="3983806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E2466-BEE1-453A-9629-F4D7B7E16113}" type="slidenum">
              <a:rPr lang="en-US">
                <a:solidFill>
                  <a:srgbClr val="000000"/>
                </a:solidFill>
              </a:rPr>
              <a:pPr/>
              <a:t>143</a:t>
            </a:fld>
            <a:endParaRPr lang="en-US">
              <a:solidFill>
                <a:srgbClr val="000000"/>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The risk-adjusted discount rate applicable to the building is the same as that of the stock market in this case, because the building has the same risk as the stock market (same volatility as the stock market, and perfectly correlated with the stock market, hence, the building’s expected total return must have the same expected risk premium as that of the stock market, 6%).</a:t>
            </a:r>
          </a:p>
          <a:p>
            <a:endParaRPr lang="en-US"/>
          </a:p>
          <a:p>
            <a:endParaRPr lang="en-US"/>
          </a:p>
        </p:txBody>
      </p:sp>
    </p:spTree>
    <p:extLst>
      <p:ext uri="{BB962C8B-B14F-4D97-AF65-F5344CB8AC3E}">
        <p14:creationId xmlns="" xmlns:p14="http://schemas.microsoft.com/office/powerpoint/2010/main" val="136984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E2466-BEE1-453A-9629-F4D7B7E16113}" type="slidenum">
              <a:rPr lang="en-US">
                <a:solidFill>
                  <a:srgbClr val="000000"/>
                </a:solidFill>
              </a:rPr>
              <a:pPr/>
              <a:t>144</a:t>
            </a:fld>
            <a:endParaRPr lang="en-US">
              <a:solidFill>
                <a:srgbClr val="000000"/>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The risk-adjusted discount rate applicable to the building is the same as that of the stock market in this case, because the building has the same risk as the stock market (same volatility as the stock market, and perfectly correlated with the stock market, hence, the building’s expected total return must have the same expected risk premium as that of the stock market, 6%).</a:t>
            </a:r>
          </a:p>
          <a:p>
            <a:endParaRPr lang="en-US"/>
          </a:p>
          <a:p>
            <a:endParaRPr lang="en-US"/>
          </a:p>
        </p:txBody>
      </p:sp>
    </p:spTree>
    <p:extLst>
      <p:ext uri="{BB962C8B-B14F-4D97-AF65-F5344CB8AC3E}">
        <p14:creationId xmlns="" xmlns:p14="http://schemas.microsoft.com/office/powerpoint/2010/main" val="20269449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76985-73AE-4D00-85EA-269E028573E5}" type="slidenum">
              <a:rPr lang="en-US">
                <a:solidFill>
                  <a:srgbClr val="000000"/>
                </a:solidFill>
              </a:rPr>
              <a:pPr/>
              <a:t>146</a:t>
            </a:fld>
            <a:endParaRPr lang="en-US">
              <a:solidFill>
                <a:srgbClr val="000000"/>
              </a:solidFill>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In general: C</a:t>
            </a:r>
            <a:r>
              <a:rPr lang="en-US" baseline="-25000"/>
              <a:t>up</a:t>
            </a:r>
            <a:r>
              <a:rPr lang="en-US"/>
              <a:t> = MAX[V</a:t>
            </a:r>
            <a:r>
              <a:rPr lang="en-US" baseline="-25000"/>
              <a:t>up</a:t>
            </a:r>
            <a:r>
              <a:rPr lang="en-US"/>
              <a:t>-K, 0], C</a:t>
            </a:r>
            <a:r>
              <a:rPr lang="en-US" baseline="-25000"/>
              <a:t>down</a:t>
            </a:r>
            <a:r>
              <a:rPr lang="en-US"/>
              <a:t> = MAX[V</a:t>
            </a:r>
            <a:r>
              <a:rPr lang="en-US" baseline="-25000"/>
              <a:t>down</a:t>
            </a:r>
            <a:r>
              <a:rPr lang="en-US"/>
              <a:t>-K, 0].</a:t>
            </a:r>
          </a:p>
        </p:txBody>
      </p:sp>
    </p:spTree>
    <p:extLst>
      <p:ext uri="{BB962C8B-B14F-4D97-AF65-F5344CB8AC3E}">
        <p14:creationId xmlns="" xmlns:p14="http://schemas.microsoft.com/office/powerpoint/2010/main" val="3865999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912E3-42FB-4735-8A46-CE5BB7DBD628}" type="slidenum">
              <a:rPr lang="en-US">
                <a:solidFill>
                  <a:srgbClr val="000000"/>
                </a:solidFill>
              </a:rPr>
              <a:pPr/>
              <a:t>148</a:t>
            </a:fld>
            <a:endParaRPr lang="en-US">
              <a:solidFill>
                <a:srgbClr val="000000"/>
              </a:solidFill>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Slight discrepancies in the numbers are due to round-off errors. The methodology produces an exact equality if you keep all the digits.</a:t>
            </a:r>
          </a:p>
        </p:txBody>
      </p:sp>
    </p:spTree>
    <p:extLst>
      <p:ext uri="{BB962C8B-B14F-4D97-AF65-F5344CB8AC3E}">
        <p14:creationId xmlns="" xmlns:p14="http://schemas.microsoft.com/office/powerpoint/2010/main" val="53635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F09C9-1156-4AEF-BF0C-9A06E240B84C}" type="slidenum">
              <a:rPr lang="en-US"/>
              <a:pPr/>
              <a:t>26</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dirty="0"/>
              <a:t>If you built today, you would be subject to the full downside outcome next year (if it materialized), and the value of the built property today (the $100.00) reflects the possibility of that outcome.</a:t>
            </a:r>
          </a:p>
          <a:p>
            <a:r>
              <a:rPr lang="en-US" dirty="0"/>
              <a:t>Note: In this example, we ignore the “time-to-build” (the fact that construction takes time) issue. We assume option exercise (building construction) is instantaneous. Later in Chapter 28 we will show you how to relax that assumption.</a:t>
            </a:r>
          </a:p>
        </p:txBody>
      </p:sp>
    </p:spTree>
    <p:extLst>
      <p:ext uri="{BB962C8B-B14F-4D97-AF65-F5344CB8AC3E}">
        <p14:creationId xmlns="" xmlns:p14="http://schemas.microsoft.com/office/powerpoint/2010/main" val="3240211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EBA32-A8E2-4EAA-9515-E830C5490BDE}" type="slidenum">
              <a:rPr lang="en-US">
                <a:solidFill>
                  <a:srgbClr val="000000"/>
                </a:solidFill>
              </a:rPr>
              <a:pPr/>
              <a:t>149</a:t>
            </a:fld>
            <a:endParaRPr lang="en-US">
              <a:solidFill>
                <a:srgbClr val="000000"/>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Slight discrepancies in the numbers are due to round-off errors. The methodology produces an exact equality if you keep all the digits.</a:t>
            </a:r>
          </a:p>
        </p:txBody>
      </p:sp>
    </p:spTree>
    <p:extLst>
      <p:ext uri="{BB962C8B-B14F-4D97-AF65-F5344CB8AC3E}">
        <p14:creationId xmlns="" xmlns:p14="http://schemas.microsoft.com/office/powerpoint/2010/main" val="35404950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7F5BA-0CE7-488E-A2E0-303D0401DE16}" type="slidenum">
              <a:rPr lang="en-US">
                <a:solidFill>
                  <a:srgbClr val="000000"/>
                </a:solidFill>
              </a:rPr>
              <a:pPr/>
              <a:t>150</a:t>
            </a:fld>
            <a:endParaRPr lang="en-US">
              <a:solidFill>
                <a:srgbClr val="000000"/>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endParaRPr lang="en-US"/>
          </a:p>
          <a:p>
            <a:r>
              <a:rPr lang="en-US"/>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a:t>up</a:t>
            </a:r>
            <a:r>
              <a:rPr lang="en-US"/>
              <a:t> and V</a:t>
            </a:r>
            <a:r>
              <a:rPr lang="en-US" baseline="-25000"/>
              <a:t>down</a:t>
            </a:r>
            <a:r>
              <a:rPr lang="en-US"/>
              <a:t>) and the actual expected return on that building (which gave us the probability of the “up” jump given the “up” and “down” future values), we could completely specify the model as we did here. (See: T.Arnold &amp; T.Crack, “Option Pricing in the Real World”, Univ. of Richmond, 2003.)</a:t>
            </a:r>
          </a:p>
          <a:p>
            <a:endParaRPr lang="en-US"/>
          </a:p>
        </p:txBody>
      </p:sp>
    </p:spTree>
    <p:extLst>
      <p:ext uri="{BB962C8B-B14F-4D97-AF65-F5344CB8AC3E}">
        <p14:creationId xmlns="" xmlns:p14="http://schemas.microsoft.com/office/powerpoint/2010/main" val="1513540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53419-4620-4238-A966-7C34BD548DD7}" type="slidenum">
              <a:rPr lang="en-US">
                <a:solidFill>
                  <a:srgbClr val="000000"/>
                </a:solidFill>
              </a:rPr>
              <a:pPr/>
              <a:t>152</a:t>
            </a:fld>
            <a:endParaRPr lang="en-US">
              <a:solidFill>
                <a:srgbClr val="000000"/>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endParaRPr lang="en-US"/>
          </a:p>
          <a:p>
            <a:r>
              <a:rPr lang="en-US"/>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a:t>up</a:t>
            </a:r>
            <a:r>
              <a:rPr lang="en-US"/>
              <a:t> and V</a:t>
            </a:r>
            <a:r>
              <a:rPr lang="en-US" baseline="-25000"/>
              <a:t>down</a:t>
            </a:r>
            <a:r>
              <a:rPr lang="en-US"/>
              <a:t>) and the actual expected return on that building (which gave us the probability of the “up” jump given the “up” and “down” future values), we could completely specify the model as we did here. (See: T.Arnold &amp; T.Crack, “Option Pricing in the Real World”, Univ. of Richmond, 2003.)</a:t>
            </a:r>
          </a:p>
          <a:p>
            <a:endParaRPr lang="en-US"/>
          </a:p>
        </p:txBody>
      </p:sp>
    </p:spTree>
    <p:extLst>
      <p:ext uri="{BB962C8B-B14F-4D97-AF65-F5344CB8AC3E}">
        <p14:creationId xmlns="" xmlns:p14="http://schemas.microsoft.com/office/powerpoint/2010/main" val="2144362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B3DBCD-6F82-41C0-8B5F-01578437919E}" type="slidenum">
              <a:rPr lang="en-US" sz="1200" smtClean="0">
                <a:solidFill>
                  <a:srgbClr val="000000"/>
                </a:solidFill>
              </a:rPr>
              <a:pPr/>
              <a:t>154</a:t>
            </a:fld>
            <a:endParaRPr lang="en-US" sz="1200"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Slight discrepancies in the numbers are due to round-off errors. The methodology produces an exact equality if you keep all the digits.</a:t>
            </a:r>
          </a:p>
        </p:txBody>
      </p:sp>
    </p:spTree>
    <p:extLst>
      <p:ext uri="{BB962C8B-B14F-4D97-AF65-F5344CB8AC3E}">
        <p14:creationId xmlns="" xmlns:p14="http://schemas.microsoft.com/office/powerpoint/2010/main" val="4081958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52961-5F63-4452-A080-62760BE00827}" type="slidenum">
              <a:rPr lang="en-US">
                <a:solidFill>
                  <a:srgbClr val="000000"/>
                </a:solidFill>
              </a:rPr>
              <a:pPr/>
              <a:t>155</a:t>
            </a:fld>
            <a:endParaRPr lang="en-US">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t>If the underlying asset (the stabilized built property, </a:t>
            </a:r>
            <a:r>
              <a:rPr lang="en-US" i="1"/>
              <a:t>“V</a:t>
            </a:r>
            <a:r>
              <a:rPr lang="en-US" i="1" baseline="-25000"/>
              <a:t>1</a:t>
            </a:r>
            <a:r>
              <a:rPr lang="en-US" i="1"/>
              <a:t>”</a:t>
            </a:r>
            <a:r>
              <a:rPr lang="en-US"/>
              <a:t> ) is not equal volatility and perfectly correlated with the </a:t>
            </a:r>
            <a:r>
              <a:rPr lang="en-US" i="1"/>
              <a:t>“Mkt”</a:t>
            </a:r>
            <a:r>
              <a:rPr lang="en-US"/>
              <a:t> (i.e., equal “risk” as the </a:t>
            </a:r>
            <a:r>
              <a:rPr lang="en-US" i="1"/>
              <a:t>“Mkt”</a:t>
            </a:r>
            <a:r>
              <a:rPr lang="en-US"/>
              <a:t> ), then you would use (</a:t>
            </a:r>
            <a:r>
              <a:rPr lang="en-US" i="1"/>
              <a:t>E</a:t>
            </a:r>
            <a:r>
              <a:rPr lang="en-US"/>
              <a:t>[</a:t>
            </a:r>
            <a:r>
              <a:rPr lang="en-US" i="1"/>
              <a:t>r</a:t>
            </a:r>
            <a:r>
              <a:rPr lang="en-US" i="1" baseline="-25000"/>
              <a:t>V</a:t>
            </a:r>
            <a:r>
              <a:rPr lang="en-US"/>
              <a:t>]-</a:t>
            </a:r>
            <a:r>
              <a:rPr lang="en-US" i="1"/>
              <a:t>r</a:t>
            </a:r>
            <a:r>
              <a:rPr lang="en-US" i="1" baseline="-25000"/>
              <a:t>f</a:t>
            </a:r>
            <a:r>
              <a:rPr lang="en-US" baseline="-25000"/>
              <a:t> </a:t>
            </a:r>
            <a:r>
              <a:rPr lang="en-US"/>
              <a:t>) / (</a:t>
            </a:r>
            <a:r>
              <a:rPr lang="en-US" i="1"/>
              <a:t>V</a:t>
            </a:r>
            <a:r>
              <a:rPr lang="en-US" i="1" baseline="-25000"/>
              <a:t>up</a:t>
            </a:r>
            <a:r>
              <a:rPr lang="en-US" i="1"/>
              <a:t>% – V</a:t>
            </a:r>
            <a:r>
              <a:rPr lang="en-US" i="1" baseline="-25000"/>
              <a:t>down</a:t>
            </a:r>
            <a:r>
              <a:rPr lang="en-US" i="1"/>
              <a:t>%</a:t>
            </a:r>
            <a:r>
              <a:rPr lang="en-US"/>
              <a:t>) in the above formula, in place of (</a:t>
            </a:r>
            <a:r>
              <a:rPr lang="en-US" i="1"/>
              <a:t>E</a:t>
            </a:r>
            <a:r>
              <a:rPr lang="en-US"/>
              <a:t>[</a:t>
            </a:r>
            <a:r>
              <a:rPr lang="en-US" i="1"/>
              <a:t>r</a:t>
            </a:r>
            <a:r>
              <a:rPr lang="en-US" i="1" baseline="-25000"/>
              <a:t>Mkt</a:t>
            </a:r>
            <a:r>
              <a:rPr lang="en-US"/>
              <a:t>]-</a:t>
            </a:r>
            <a:r>
              <a:rPr lang="en-US" i="1"/>
              <a:t>r</a:t>
            </a:r>
            <a:r>
              <a:rPr lang="en-US" i="1" baseline="-25000"/>
              <a:t>f</a:t>
            </a:r>
            <a:r>
              <a:rPr lang="en-US" baseline="-25000"/>
              <a:t> </a:t>
            </a:r>
            <a:r>
              <a:rPr lang="en-US"/>
              <a:t>) / (</a:t>
            </a:r>
            <a:r>
              <a:rPr lang="en-US" i="1"/>
              <a:t>Mkt</a:t>
            </a:r>
            <a:r>
              <a:rPr lang="en-US" i="1" baseline="-25000"/>
              <a:t>up</a:t>
            </a:r>
            <a:r>
              <a:rPr lang="en-US" i="1"/>
              <a:t>% – Mkt</a:t>
            </a:r>
            <a:r>
              <a:rPr lang="en-US" i="1" baseline="-25000"/>
              <a:t>down</a:t>
            </a:r>
            <a:r>
              <a:rPr lang="en-US" i="1"/>
              <a:t>%</a:t>
            </a:r>
            <a:r>
              <a:rPr lang="en-US"/>
              <a:t>) in the numerator.</a:t>
            </a:r>
          </a:p>
          <a:p>
            <a:endParaRPr lang="en-US"/>
          </a:p>
        </p:txBody>
      </p:sp>
    </p:spTree>
    <p:extLst>
      <p:ext uri="{BB962C8B-B14F-4D97-AF65-F5344CB8AC3E}">
        <p14:creationId xmlns="" xmlns:p14="http://schemas.microsoft.com/office/powerpoint/2010/main" val="850796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2FACAA-BEED-4F29-AC74-4F1F40E08823}" type="slidenum">
              <a:rPr lang="en-US" sz="1200" smtClean="0">
                <a:solidFill>
                  <a:srgbClr val="000000"/>
                </a:solidFill>
              </a:rPr>
              <a:pPr/>
              <a:t>156</a:t>
            </a:fld>
            <a:endParaRPr lang="en-US" sz="1200" smtClean="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t>Suppose the construction cost today (at Time 0) would be $89 if we built the project immediately, and the completed building today would be worth $100. Then if we did the development today (at Time 0), we would net $100 (today’s value of the completed building) minus the $89 construction cost, or $11. But we would lose the option to wait and decide next year. Thus, we would gain $11 but lose something also worth $12. (NPV = $11 - $12 = -$1 &lt; 0.) So, obviously, it would be better to wait, not build the project today, hold onto the option, and decide next year what to do. Thus, the binomial certainty-equivalent model allows us not only to evaluate the real option that we have, but also to know how to make an optimal decision as to whether (when) to build or not.</a:t>
            </a:r>
          </a:p>
          <a:p>
            <a:pPr eaLnBrk="1" hangingPunct="1"/>
            <a:endParaRPr lang="en-US" smtClean="0"/>
          </a:p>
          <a:p>
            <a:pPr eaLnBrk="1" hangingPunct="1"/>
            <a:r>
              <a:rPr lang="en-US" smtClean="0"/>
              <a:t>Note also that we did not use (we did not need to use) “risk-neutral” probabilities or “risk-neutral dynamics”. This procedure uses “real” (“actual”) probabilities and expected future values and distributions. In other words, by knowing the actual volatility of the completed office building (which gave us the range between V</a:t>
            </a:r>
            <a:r>
              <a:rPr lang="en-US" baseline="-25000" smtClean="0"/>
              <a:t>up</a:t>
            </a:r>
            <a:r>
              <a:rPr lang="en-US" smtClean="0"/>
              <a:t> and V</a:t>
            </a:r>
            <a:r>
              <a:rPr lang="en-US" baseline="-25000" smtClean="0"/>
              <a:t>down</a:t>
            </a:r>
            <a:r>
              <a:rPr lang="en-US" smtClean="0"/>
              <a:t>) and the actual expected return on that building (which gave us the probability of the “up” jump given the “up” and “down” future values), we could completely specify the model as we did here. (See: T.Arnold &amp; T.Crack, “Option Pricing in the Real World”, Univ. of Richmond, 2003.)</a:t>
            </a:r>
          </a:p>
          <a:p>
            <a:pPr eaLnBrk="1" hangingPunct="1"/>
            <a:endParaRPr lang="en-US" smtClean="0"/>
          </a:p>
        </p:txBody>
      </p:sp>
    </p:spTree>
    <p:extLst>
      <p:ext uri="{BB962C8B-B14F-4D97-AF65-F5344CB8AC3E}">
        <p14:creationId xmlns="" xmlns:p14="http://schemas.microsoft.com/office/powerpoint/2010/main" val="23579991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8389B-BC62-41F4-A662-D80743C633F7}" type="slidenum">
              <a:rPr lang="en-US">
                <a:solidFill>
                  <a:srgbClr val="000000"/>
                </a:solidFill>
              </a:rPr>
              <a:pPr/>
              <a:t>157</a:t>
            </a:fld>
            <a:endParaRPr lang="en-US">
              <a:solidFill>
                <a:srgbClr val="000000"/>
              </a:solidFill>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t>If the underlying asset (the stabilized built property, </a:t>
            </a:r>
            <a:r>
              <a:rPr lang="en-US" i="1"/>
              <a:t>“V</a:t>
            </a:r>
            <a:r>
              <a:rPr lang="en-US" i="1" baseline="-25000"/>
              <a:t>1</a:t>
            </a:r>
            <a:r>
              <a:rPr lang="en-US" i="1"/>
              <a:t>”</a:t>
            </a:r>
            <a:r>
              <a:rPr lang="en-US"/>
              <a:t> ) is not equal volatility and perfectly correlated with the </a:t>
            </a:r>
            <a:r>
              <a:rPr lang="en-US" i="1"/>
              <a:t>“Mkt”</a:t>
            </a:r>
            <a:r>
              <a:rPr lang="en-US"/>
              <a:t> (i.e., equal “risk” as the </a:t>
            </a:r>
            <a:r>
              <a:rPr lang="en-US" i="1"/>
              <a:t>“Mkt”</a:t>
            </a:r>
            <a:r>
              <a:rPr lang="en-US"/>
              <a:t> ), then you would use (</a:t>
            </a:r>
            <a:r>
              <a:rPr lang="en-US" i="1"/>
              <a:t>E</a:t>
            </a:r>
            <a:r>
              <a:rPr lang="en-US"/>
              <a:t>[</a:t>
            </a:r>
            <a:r>
              <a:rPr lang="en-US" i="1"/>
              <a:t>r</a:t>
            </a:r>
            <a:r>
              <a:rPr lang="en-US" i="1" baseline="-25000"/>
              <a:t>V</a:t>
            </a:r>
            <a:r>
              <a:rPr lang="en-US"/>
              <a:t>]-</a:t>
            </a:r>
            <a:r>
              <a:rPr lang="en-US" i="1"/>
              <a:t>r</a:t>
            </a:r>
            <a:r>
              <a:rPr lang="en-US" i="1" baseline="-25000"/>
              <a:t>f</a:t>
            </a:r>
            <a:r>
              <a:rPr lang="en-US" baseline="-25000"/>
              <a:t> </a:t>
            </a:r>
            <a:r>
              <a:rPr lang="en-US"/>
              <a:t>) / (</a:t>
            </a:r>
            <a:r>
              <a:rPr lang="en-US" i="1"/>
              <a:t>V</a:t>
            </a:r>
            <a:r>
              <a:rPr lang="en-US" i="1" baseline="-25000"/>
              <a:t>up</a:t>
            </a:r>
            <a:r>
              <a:rPr lang="en-US" i="1"/>
              <a:t>% – V</a:t>
            </a:r>
            <a:r>
              <a:rPr lang="en-US" i="1" baseline="-25000"/>
              <a:t>down</a:t>
            </a:r>
            <a:r>
              <a:rPr lang="en-US" i="1"/>
              <a:t>%</a:t>
            </a:r>
            <a:r>
              <a:rPr lang="en-US"/>
              <a:t>) in the above formula, in place of (</a:t>
            </a:r>
            <a:r>
              <a:rPr lang="en-US" i="1"/>
              <a:t>E</a:t>
            </a:r>
            <a:r>
              <a:rPr lang="en-US"/>
              <a:t>[</a:t>
            </a:r>
            <a:r>
              <a:rPr lang="en-US" i="1"/>
              <a:t>r</a:t>
            </a:r>
            <a:r>
              <a:rPr lang="en-US" i="1" baseline="-25000"/>
              <a:t>Mkt</a:t>
            </a:r>
            <a:r>
              <a:rPr lang="en-US"/>
              <a:t>]-</a:t>
            </a:r>
            <a:r>
              <a:rPr lang="en-US" i="1"/>
              <a:t>r</a:t>
            </a:r>
            <a:r>
              <a:rPr lang="en-US" i="1" baseline="-25000"/>
              <a:t>f</a:t>
            </a:r>
            <a:r>
              <a:rPr lang="en-US" baseline="-25000"/>
              <a:t> </a:t>
            </a:r>
            <a:r>
              <a:rPr lang="en-US"/>
              <a:t>) / (</a:t>
            </a:r>
            <a:r>
              <a:rPr lang="en-US" i="1"/>
              <a:t>Mkt</a:t>
            </a:r>
            <a:r>
              <a:rPr lang="en-US" i="1" baseline="-25000"/>
              <a:t>up</a:t>
            </a:r>
            <a:r>
              <a:rPr lang="en-US" i="1"/>
              <a:t>% – Mkt</a:t>
            </a:r>
            <a:r>
              <a:rPr lang="en-US" i="1" baseline="-25000"/>
              <a:t>down</a:t>
            </a:r>
            <a:r>
              <a:rPr lang="en-US" i="1"/>
              <a:t>%</a:t>
            </a:r>
            <a:r>
              <a:rPr lang="en-US"/>
              <a:t>) in the numerator.</a:t>
            </a:r>
          </a:p>
          <a:p>
            <a:endParaRPr lang="en-US"/>
          </a:p>
        </p:txBody>
      </p:sp>
    </p:spTree>
    <p:extLst>
      <p:ext uri="{BB962C8B-B14F-4D97-AF65-F5344CB8AC3E}">
        <p14:creationId xmlns="" xmlns:p14="http://schemas.microsoft.com/office/powerpoint/2010/main" val="4006544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EFE81-D519-43AC-93FB-B232588EBAFB}" type="slidenum">
              <a:rPr lang="en-US">
                <a:solidFill>
                  <a:srgbClr val="000000"/>
                </a:solidFill>
              </a:rPr>
              <a:pPr/>
              <a:t>158</a:t>
            </a:fld>
            <a:endParaRPr lang="en-US">
              <a:solidFill>
                <a:srgbClr val="000000"/>
              </a:solidFill>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The first “aside” here allows the binomial model to approach a continuous-time, continuous future value distribution (log-normal probability distribution of future values of V, or normal distribution of instantaneous return on V) world as the time increment between periods in each binomial element approaches zero (i.e., as the number of periods of binomial “jumps” in value in any given chronological time span approaches infinity).</a:t>
            </a:r>
          </a:p>
          <a:p>
            <a:endParaRPr lang="en-US"/>
          </a:p>
          <a:p>
            <a:r>
              <a:rPr lang="en-US"/>
              <a:t>Regarding the third “aside” here, note that in the most important use of the certainty-equivalent approach (in real options valuation), we usually only apply the approach one period at a time.</a:t>
            </a:r>
          </a:p>
          <a:p>
            <a:endParaRPr lang="en-US"/>
          </a:p>
          <a:p>
            <a:r>
              <a:rPr lang="en-US"/>
              <a:t>The second “aside” here shows how the certainty-equivalent valuation model is consistent with the most widely-employed normative model of risk and return equilibrium in the capital markets, the so-called “Capital Asset Pricing Model” (CAPM) of Sharp &amp; Lintner. </a:t>
            </a:r>
          </a:p>
          <a:p>
            <a:endParaRPr lang="en-US"/>
          </a:p>
          <a:p>
            <a:r>
              <a:rPr lang="en-US"/>
              <a:t>According to the CAPM, the “risk that matters” in any asset (i.e., the risk that is priced in equilibrium in the capital market, i.e., the risk that affects the market’s required expected total return on that asset) equals that asset’s marginal contribution to the risk (variance) in the “market portfolio” (the portfolio consisting of ALL assets). This marginal risk contribution is only the asset’s covariance with the market portfolio. In other words, “idiosyncratic risk”, the component of an asset’s return variance that can be diversified away in an investor’s portfolio and hence that is not reflected in the market’s return variance, does not matter and is not priced (hence, not reflected in the market’s required expected return for that asset). </a:t>
            </a:r>
          </a:p>
          <a:p>
            <a:endParaRPr lang="en-US"/>
          </a:p>
          <a:p>
            <a:r>
              <a:rPr lang="en-US"/>
              <a:t>Note that by the definition of “return” and of “covariance”: COV[r</a:t>
            </a:r>
            <a:r>
              <a:rPr lang="en-US" baseline="-25000"/>
              <a:t>V</a:t>
            </a:r>
            <a:r>
              <a:rPr lang="en-US"/>
              <a:t>,r</a:t>
            </a:r>
            <a:r>
              <a:rPr lang="en-US" baseline="-25000"/>
              <a:t>Mkt</a:t>
            </a:r>
            <a:r>
              <a:rPr lang="en-US"/>
              <a:t>]V</a:t>
            </a:r>
            <a:r>
              <a:rPr lang="en-US" baseline="-25000"/>
              <a:t>0</a:t>
            </a:r>
            <a:r>
              <a:rPr lang="en-US"/>
              <a:t> = COV[V</a:t>
            </a:r>
            <a:r>
              <a:rPr lang="en-US" baseline="-25000"/>
              <a:t>1</a:t>
            </a:r>
            <a:r>
              <a:rPr lang="en-US"/>
              <a:t>,r</a:t>
            </a:r>
            <a:r>
              <a:rPr lang="en-US" baseline="-25000"/>
              <a:t>Mkt</a:t>
            </a:r>
            <a:r>
              <a:rPr lang="en-US"/>
              <a:t>]. This is because:  r</a:t>
            </a:r>
            <a:r>
              <a:rPr lang="en-US" baseline="-25000"/>
              <a:t>V</a:t>
            </a:r>
            <a:r>
              <a:rPr lang="en-US"/>
              <a:t> = V</a:t>
            </a:r>
            <a:r>
              <a:rPr lang="en-US" baseline="-25000"/>
              <a:t>1</a:t>
            </a:r>
            <a:r>
              <a:rPr lang="en-US"/>
              <a:t>/V</a:t>
            </a:r>
            <a:r>
              <a:rPr lang="en-US" baseline="-25000"/>
              <a:t>0</a:t>
            </a:r>
            <a:r>
              <a:rPr lang="en-US"/>
              <a:t> – 1 in which the only stochastic (uncertain) component as of Time 0 is V</a:t>
            </a:r>
            <a:r>
              <a:rPr lang="en-US" baseline="-25000"/>
              <a:t>1</a:t>
            </a:r>
            <a:r>
              <a:rPr lang="en-US"/>
              <a:t>.</a:t>
            </a:r>
          </a:p>
          <a:p>
            <a:endParaRPr lang="en-US"/>
          </a:p>
          <a:p>
            <a:r>
              <a:rPr lang="en-US"/>
              <a:t>To relate the CAPM formulation to the Binomial formulation, note that “Beta” in CAPM can also be equivalently expressed as: CORREL[r</a:t>
            </a:r>
            <a:r>
              <a:rPr lang="en-US" baseline="-25000"/>
              <a:t>V</a:t>
            </a:r>
            <a:r>
              <a:rPr lang="en-US"/>
              <a:t>,r</a:t>
            </a:r>
            <a:r>
              <a:rPr lang="en-US" baseline="-25000"/>
              <a:t>Mkt</a:t>
            </a:r>
            <a:r>
              <a:rPr lang="en-US"/>
              <a:t>](STD[r</a:t>
            </a:r>
            <a:r>
              <a:rPr lang="en-US" baseline="-25000"/>
              <a:t>V</a:t>
            </a:r>
            <a:r>
              <a:rPr lang="en-US"/>
              <a:t>]/STD[r</a:t>
            </a:r>
            <a:r>
              <a:rPr lang="en-US" baseline="-25000"/>
              <a:t>Mkt</a:t>
            </a:r>
            <a:r>
              <a:rPr lang="en-US"/>
              <a:t>]). Thus, the ratio of risk between any two assets </a:t>
            </a:r>
            <a:r>
              <a:rPr lang="en-US" i="1"/>
              <a:t>C</a:t>
            </a:r>
            <a:r>
              <a:rPr lang="en-US"/>
              <a:t> and </a:t>
            </a:r>
            <a:r>
              <a:rPr lang="en-US" i="1"/>
              <a:t>V</a:t>
            </a:r>
            <a:r>
              <a:rPr lang="en-US"/>
              <a:t>  is the ratio of their correlations with the market times their ratio of volatilities. In the case where </a:t>
            </a:r>
            <a:r>
              <a:rPr lang="en-US" i="1"/>
              <a:t>C</a:t>
            </a:r>
            <a:r>
              <a:rPr lang="en-US"/>
              <a:t> is a derivative of </a:t>
            </a:r>
            <a:r>
              <a:rPr lang="en-US" i="1"/>
              <a:t>V</a:t>
            </a:r>
            <a:r>
              <a:rPr lang="en-US"/>
              <a:t>, the two assets are perfectly correlated, which gives them the same correlation coefficient with the market portfolio: CORREL[r</a:t>
            </a:r>
            <a:r>
              <a:rPr lang="en-US" baseline="-25000"/>
              <a:t>C</a:t>
            </a:r>
            <a:r>
              <a:rPr lang="en-US"/>
              <a:t>,r</a:t>
            </a:r>
            <a:r>
              <a:rPr lang="en-US" baseline="-25000"/>
              <a:t>Mkt</a:t>
            </a:r>
            <a:r>
              <a:rPr lang="en-US"/>
              <a:t>] = CORREL[r</a:t>
            </a:r>
            <a:r>
              <a:rPr lang="en-US" baseline="-25000"/>
              <a:t>V</a:t>
            </a:r>
            <a:r>
              <a:rPr lang="en-US"/>
              <a:t>,r</a:t>
            </a:r>
            <a:r>
              <a:rPr lang="en-US" baseline="-25000"/>
              <a:t>Mkt</a:t>
            </a:r>
            <a:r>
              <a:rPr lang="en-US"/>
              <a:t>]. Thus, relative risk (the ratio of the betas), simply equals the ratio of the two assets’ volatilities. In the binomial world, this ratio of volatilities exactly equals the ratio of outcome percentage spreads.</a:t>
            </a:r>
          </a:p>
          <a:p>
            <a:endParaRPr lang="en-US"/>
          </a:p>
          <a:p>
            <a:r>
              <a:rPr lang="en-US"/>
              <a:t>For underlying assets, a binomial model consistent with the CAPM gives “Beta” equal to the ratio of the subject asset’s “up” – “down” percentage movements divided by the Market’s “up” minus “down” percentage movements, the same as the certainty-equivalent formula presented on the previous slides (multiplied by V</a:t>
            </a:r>
            <a:r>
              <a:rPr lang="en-US" baseline="-25000"/>
              <a:t>0</a:t>
            </a:r>
            <a:r>
              <a:rPr lang="en-US"/>
              <a:t> to get the risk premium in dollars instead of percents). In a CAPM binomial world, the only </a:t>
            </a:r>
            <a:r>
              <a:rPr lang="en-US" i="1" u="sng"/>
              <a:t>component</a:t>
            </a:r>
            <a:r>
              <a:rPr lang="en-US"/>
              <a:t> of an asset’s “up” and “down” movement that would matter in the pricing of that asset’s risk (the only component that would affect its risk-adjusted discount rate or its certainty-equivalence discount from expected value) would be that component that is perfectly correlated with the Market Portfolio. On the other hand, a derivative asset can be priced </a:t>
            </a:r>
            <a:r>
              <a:rPr lang="en-US" i="1"/>
              <a:t>relative to</a:t>
            </a:r>
            <a:r>
              <a:rPr lang="en-US"/>
              <a:t> its underlying asset merely using the ratio of the two assets’ betas (ratio of their percentage outcome spreads in the binomial world).</a:t>
            </a:r>
          </a:p>
          <a:p>
            <a:endParaRPr lang="en-US"/>
          </a:p>
          <a:p>
            <a:r>
              <a:rPr lang="en-US"/>
              <a:t>It is important to note that a CAPM-based certainty-equivalence valuation formula such as that presented in the middle panel of this slide is valid for evaluating “underlying assets” to the extent that the CAPM model is true (i.e., to the extent that the CAPM is a complete and accurate model of equilibrium asset pricing in the market, the formula will be a complete and accurate model for underlying asset valuation). To the extent that the CAPM model is not complete, we would need to adjust the certainty-equivalence valuation formula to get an accurate formula so as to reflect what is left out of the CAPM (e.g., perhaps “Fama-French factors”, or whatever), in order to evaluate an “underlying asset”.</a:t>
            </a:r>
          </a:p>
          <a:p>
            <a:endParaRPr lang="en-US"/>
          </a:p>
          <a:p>
            <a:r>
              <a:rPr lang="en-US"/>
              <a:t>On the other hand, we can price </a:t>
            </a:r>
            <a:r>
              <a:rPr lang="en-US" i="1" u="sng"/>
              <a:t>derivative assets</a:t>
            </a:r>
            <a:r>
              <a:rPr lang="en-US"/>
              <a:t>  (such as options) using the certainty equivalence formula here, </a:t>
            </a:r>
            <a:r>
              <a:rPr lang="en-US" i="1" u="sng"/>
              <a:t>whether or not the CAPM</a:t>
            </a:r>
            <a:r>
              <a:rPr lang="en-US"/>
              <a:t>  is a true and complete model of the market’s underlying asset risk pricing. While we apparently need to know or assume a value for </a:t>
            </a:r>
            <a:r>
              <a:rPr lang="en-US" i="1"/>
              <a:t>E</a:t>
            </a:r>
            <a:r>
              <a:rPr lang="en-US"/>
              <a:t>[</a:t>
            </a:r>
            <a:r>
              <a:rPr lang="en-US" i="1"/>
              <a:t>r</a:t>
            </a:r>
            <a:r>
              <a:rPr lang="en-US" i="1" baseline="-25000"/>
              <a:t>V</a:t>
            </a:r>
            <a:r>
              <a:rPr lang="en-US"/>
              <a:t>] in order to implement this formula and price the option (and </a:t>
            </a:r>
            <a:r>
              <a:rPr lang="en-US" i="1"/>
              <a:t>E</a:t>
            </a:r>
            <a:r>
              <a:rPr lang="en-US"/>
              <a:t>[</a:t>
            </a:r>
            <a:r>
              <a:rPr lang="en-US" i="1"/>
              <a:t>r</a:t>
            </a:r>
            <a:r>
              <a:rPr lang="en-US" i="1" baseline="-25000"/>
              <a:t>V</a:t>
            </a:r>
            <a:r>
              <a:rPr lang="en-US"/>
              <a:t>] presumably reflects whatever is the “true” model of asset market equilibrium risk pricing for the underlying asset), it turns out that in fact the value we obtain for the option will be </a:t>
            </a:r>
            <a:r>
              <a:rPr lang="en-US" i="1" u="sng"/>
              <a:t>independent</a:t>
            </a:r>
            <a:r>
              <a:rPr lang="en-US"/>
              <a:t> of the value we assume for </a:t>
            </a:r>
            <a:r>
              <a:rPr lang="en-US" i="1"/>
              <a:t>E</a:t>
            </a:r>
            <a:r>
              <a:rPr lang="en-US"/>
              <a:t>[</a:t>
            </a:r>
            <a:r>
              <a:rPr lang="en-US" i="1"/>
              <a:t>r</a:t>
            </a:r>
            <a:r>
              <a:rPr lang="en-US" i="1" baseline="-25000"/>
              <a:t>V</a:t>
            </a:r>
            <a:r>
              <a:rPr lang="en-US"/>
              <a:t>] in the formula once we embed the formula in an appropriate model of underlying asset value dynamics (such as the binomial model we will present in a later lecture). We do, however, need to know the magnitudes of the </a:t>
            </a:r>
            <a:r>
              <a:rPr lang="en-US" i="1"/>
              <a:t>V</a:t>
            </a:r>
            <a:r>
              <a:rPr lang="en-US" i="1" baseline="30000"/>
              <a:t>up</a:t>
            </a:r>
            <a:r>
              <a:rPr lang="en-US" i="1"/>
              <a:t>% </a:t>
            </a:r>
            <a:r>
              <a:rPr lang="en-US"/>
              <a:t>– </a:t>
            </a:r>
            <a:r>
              <a:rPr lang="en-US" i="1"/>
              <a:t>V</a:t>
            </a:r>
            <a:r>
              <a:rPr lang="en-US" i="1" baseline="30000"/>
              <a:t>down</a:t>
            </a:r>
            <a:r>
              <a:rPr lang="en-US" i="1"/>
              <a:t>% </a:t>
            </a:r>
            <a:r>
              <a:rPr lang="en-US"/>
              <a:t>and </a:t>
            </a:r>
            <a:r>
              <a:rPr lang="en-US" i="1"/>
              <a:t>C</a:t>
            </a:r>
            <a:r>
              <a:rPr lang="en-US" i="1" baseline="30000"/>
              <a:t>up</a:t>
            </a:r>
            <a:r>
              <a:rPr lang="en-US" i="1"/>
              <a:t> </a:t>
            </a:r>
            <a:r>
              <a:rPr lang="en-US"/>
              <a:t>– </a:t>
            </a:r>
            <a:r>
              <a:rPr lang="en-US" i="1"/>
              <a:t>C</a:t>
            </a:r>
            <a:r>
              <a:rPr lang="en-US" i="1" baseline="30000"/>
              <a:t>down</a:t>
            </a:r>
            <a:r>
              <a:rPr lang="en-US" i="1"/>
              <a:t> </a:t>
            </a:r>
            <a:r>
              <a:rPr lang="en-US"/>
              <a:t>spreads, which requires knowledge of the current value and volatility of the underlying asset. The current value of the underlying asset is itself determined by an equilibrium asset pricing model.</a:t>
            </a:r>
          </a:p>
          <a:p>
            <a:endParaRPr lang="en-US"/>
          </a:p>
          <a:p>
            <a:r>
              <a:rPr lang="en-US"/>
              <a:t>“Derivative assets” are by definition assets whose returns can be perfectly replicated by some combination of other assets (as for example in our replicating portfolio we described for the call option, with a long and short position in the underlying asset and bonds), and are distinguished from “underlying assets” in this regard. Because derivative assets are perfectly correlated with underlying assets, it does not matter what is the market’s “true” risk valuation model (whether this is the CAPM or something else). We can price the derivative asset using the type of replicating portfolio and arbitrage argument described in the preceding slides. The result is a </a:t>
            </a:r>
            <a:r>
              <a:rPr lang="en-US" i="1" u="sng"/>
              <a:t>riskless hedge</a:t>
            </a:r>
            <a:r>
              <a:rPr lang="en-US"/>
              <a:t>. As the hedge is riskless, the market’s risk model does not matter. Whatever is the market’s true model of risk valuation, this will be reflected in the current prices of the underlying assets, and the derivative asset can be priced based on, and given, the underlying assets’ current prices. In this sense, our price model of the derivative asset is only </a:t>
            </a:r>
            <a:r>
              <a:rPr lang="en-US" i="1" u="sng"/>
              <a:t>relative to</a:t>
            </a:r>
            <a:r>
              <a:rPr lang="en-US"/>
              <a:t> the observed or presumed current price of the relevant underlying assets (such as the built property and the bonds described in our replicating portfolio).</a:t>
            </a:r>
          </a:p>
          <a:p>
            <a:endParaRPr lang="en-US"/>
          </a:p>
          <a:p>
            <a:r>
              <a:rPr lang="en-US"/>
              <a:t>Given the ability to construct a riskless hedge (a perfectly replicating portfolio), the risk-neutral binomial option valuation formula typically presented in MBA finance courses follows directly. The generic certainty-equivalence valuation formula is mathematically equivalent to this risk-neutral valuation in the binomial world. (The risk-neutral binomial model is mathematically equivalent to the certainty-equivalence model presented here, and is found simply by replacing </a:t>
            </a:r>
            <a:r>
              <a:rPr lang="en-US" i="1"/>
              <a:t>r</a:t>
            </a:r>
            <a:r>
              <a:rPr lang="en-US" i="1" baseline="-25000"/>
              <a:t>V</a:t>
            </a:r>
            <a:r>
              <a:rPr lang="en-US"/>
              <a:t> with </a:t>
            </a:r>
            <a:r>
              <a:rPr lang="en-US" i="1"/>
              <a:t>r</a:t>
            </a:r>
            <a:r>
              <a:rPr lang="en-US" i="1" baseline="-25000"/>
              <a:t>f</a:t>
            </a:r>
            <a:r>
              <a:rPr lang="en-US"/>
              <a:t>  everywhere both in the valuation formula and in the computation of the binomial jump probabilities (“</a:t>
            </a:r>
            <a:r>
              <a:rPr lang="en-US" i="1"/>
              <a:t>p </a:t>
            </a:r>
            <a:r>
              <a:rPr lang="en-US"/>
              <a:t>”) that will be described in a subsequent lecture.)</a:t>
            </a:r>
          </a:p>
          <a:p>
            <a:endParaRPr lang="en-US"/>
          </a:p>
          <a:p>
            <a:r>
              <a:rPr lang="en-US"/>
              <a:t>The certainty equivalence formula for option (“derivative asset”) valuation can be derived as follows (see Arnold &amp; Crack, </a:t>
            </a:r>
            <a:r>
              <a:rPr lang="en-US" i="1"/>
              <a:t>op.cit.</a:t>
            </a:r>
            <a:r>
              <a:rPr lang="en-US"/>
              <a:t>). Start with the basic risk-adjusted discount rate valuation formula for the option:</a:t>
            </a:r>
          </a:p>
          <a:p>
            <a:r>
              <a:rPr lang="en-US" i="1"/>
              <a:t>C</a:t>
            </a:r>
            <a:r>
              <a:rPr lang="en-US" i="1" baseline="-25000"/>
              <a:t>t</a:t>
            </a:r>
            <a:r>
              <a:rPr lang="en-US"/>
              <a:t> = </a:t>
            </a:r>
            <a:r>
              <a:rPr lang="en-US" i="1"/>
              <a:t>E</a:t>
            </a:r>
            <a:r>
              <a:rPr lang="en-US"/>
              <a:t>[</a:t>
            </a:r>
            <a:r>
              <a:rPr lang="en-US" i="1"/>
              <a:t>C</a:t>
            </a:r>
            <a:r>
              <a:rPr lang="en-US" i="1" baseline="-25000"/>
              <a:t>t+1</a:t>
            </a:r>
            <a:r>
              <a:rPr lang="en-US"/>
              <a:t>] / (1 + </a:t>
            </a:r>
            <a:r>
              <a:rPr lang="en-US" i="1"/>
              <a:t>E</a:t>
            </a:r>
            <a:r>
              <a:rPr lang="en-US"/>
              <a:t>[</a:t>
            </a:r>
            <a:r>
              <a:rPr lang="en-US" i="1"/>
              <a:t>r</a:t>
            </a:r>
            <a:r>
              <a:rPr lang="en-US" i="1" baseline="-25000"/>
              <a:t>C</a:t>
            </a:r>
            <a:r>
              <a:rPr lang="en-US"/>
              <a:t>]) = </a:t>
            </a:r>
            <a:r>
              <a:rPr lang="en-US" i="1"/>
              <a:t>E</a:t>
            </a:r>
            <a:r>
              <a:rPr lang="en-US"/>
              <a:t>[</a:t>
            </a:r>
            <a:r>
              <a:rPr lang="en-US" i="1"/>
              <a:t>C</a:t>
            </a:r>
            <a:r>
              <a:rPr lang="en-US" i="1" baseline="-25000"/>
              <a:t>t+1</a:t>
            </a:r>
            <a:r>
              <a:rPr lang="en-US"/>
              <a:t>] / (1 + </a:t>
            </a:r>
            <a:r>
              <a:rPr lang="en-US" i="1"/>
              <a:t>r</a:t>
            </a:r>
            <a:r>
              <a:rPr lang="en-US" i="1" baseline="-25000"/>
              <a:t>f</a:t>
            </a:r>
            <a:r>
              <a:rPr lang="en-US"/>
              <a:t>  + </a:t>
            </a:r>
            <a:r>
              <a:rPr lang="en-US" i="1"/>
              <a:t>E</a:t>
            </a:r>
            <a:r>
              <a:rPr lang="en-US"/>
              <a:t>[</a:t>
            </a:r>
            <a:r>
              <a:rPr lang="en-US" i="1"/>
              <a:t>RP</a:t>
            </a:r>
            <a:r>
              <a:rPr lang="en-US" i="1" baseline="-25000"/>
              <a:t>C</a:t>
            </a:r>
            <a:r>
              <a:rPr lang="en-US"/>
              <a:t>]).                                                                                                                                   (1)</a:t>
            </a:r>
          </a:p>
          <a:p>
            <a:r>
              <a:rPr lang="en-US"/>
              <a:t>Algebraic manipulation  puts this in certainty-equivalence form, to separate the risk valuation from the time value of money:</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E</a:t>
            </a:r>
            <a:r>
              <a:rPr lang="en-US"/>
              <a:t>[</a:t>
            </a:r>
            <a:r>
              <a:rPr lang="en-US" i="1"/>
              <a:t>RP</a:t>
            </a:r>
            <a:r>
              <a:rPr lang="en-US" i="1" baseline="-25000"/>
              <a:t>C</a:t>
            </a:r>
            <a:r>
              <a:rPr lang="en-US"/>
              <a:t>] ) / (1 + </a:t>
            </a:r>
            <a:r>
              <a:rPr lang="en-US" i="1"/>
              <a:t>r</a:t>
            </a:r>
            <a:r>
              <a:rPr lang="en-US" i="1" baseline="-25000"/>
              <a:t>f</a:t>
            </a:r>
            <a:r>
              <a:rPr lang="en-US"/>
              <a:t> ).                                                                                                                                                              (2)</a:t>
            </a:r>
          </a:p>
          <a:p>
            <a:r>
              <a:rPr lang="en-US"/>
              <a:t>Now define a concept known as the </a:t>
            </a:r>
            <a:r>
              <a:rPr lang="en-US" i="1"/>
              <a:t>“option elasticity”</a:t>
            </a:r>
            <a:r>
              <a:rPr lang="en-US"/>
              <a:t>  that we will label </a:t>
            </a:r>
            <a:r>
              <a:rPr lang="el-GR" i="1">
                <a:cs typeface="Arial" charset="0"/>
              </a:rPr>
              <a:t>η</a:t>
            </a:r>
            <a:r>
              <a:rPr lang="en-US">
                <a:cs typeface="Arial" charset="0"/>
              </a:rPr>
              <a:t> (“eta”),</a:t>
            </a:r>
            <a:r>
              <a:rPr lang="en-US"/>
              <a:t> which is the percentage change in option value </a:t>
            </a:r>
            <a:r>
              <a:rPr lang="en-US" i="1"/>
              <a:t>C</a:t>
            </a:r>
            <a:r>
              <a:rPr lang="en-US"/>
              <a:t> , associated with a one percent change in the value of the underlying asset </a:t>
            </a:r>
            <a:r>
              <a:rPr lang="en-US" i="1"/>
              <a:t>V</a:t>
            </a:r>
            <a:r>
              <a:rPr lang="en-US"/>
              <a:t> : </a:t>
            </a:r>
            <a:r>
              <a:rPr lang="el-GR" i="1">
                <a:cs typeface="Arial" charset="0"/>
              </a:rPr>
              <a:t>η</a:t>
            </a:r>
            <a:r>
              <a:rPr lang="en-US">
                <a:cs typeface="Arial" charset="0"/>
              </a:rPr>
              <a:t> = </a:t>
            </a:r>
            <a:r>
              <a:rPr lang="en-US" i="1">
                <a:cs typeface="Arial" charset="0"/>
              </a:rPr>
              <a:t>(dC/C) / (dV/V) = (dC/dV)/(C/V) = VdC/(CdV).</a:t>
            </a:r>
            <a:endParaRPr lang="en-US">
              <a:cs typeface="Arial" charset="0"/>
            </a:endParaRPr>
          </a:p>
          <a:p>
            <a:r>
              <a:rPr lang="en-US">
                <a:cs typeface="Arial" charset="0"/>
              </a:rPr>
              <a:t>For example, if the underlying asset experiences a 1% increase in value, and </a:t>
            </a:r>
            <a:r>
              <a:rPr lang="el-GR" i="1">
                <a:cs typeface="Arial" charset="0"/>
              </a:rPr>
              <a:t>η</a:t>
            </a:r>
            <a:r>
              <a:rPr lang="en-US">
                <a:cs typeface="Arial" charset="0"/>
              </a:rPr>
              <a:t> = 5, then the option will experience a 5% increase in value. If the underlying asset experiences a 2% decline in value and </a:t>
            </a:r>
            <a:r>
              <a:rPr lang="el-GR" i="1">
                <a:cs typeface="Arial" charset="0"/>
              </a:rPr>
              <a:t>η</a:t>
            </a:r>
            <a:r>
              <a:rPr lang="en-US">
                <a:cs typeface="Arial" charset="0"/>
              </a:rPr>
              <a:t> = 3, then the option will experience a 6% decline in value.</a:t>
            </a:r>
          </a:p>
          <a:p>
            <a:r>
              <a:rPr lang="en-US">
                <a:cs typeface="Arial" charset="0"/>
              </a:rPr>
              <a:t>Because the option, as a </a:t>
            </a:r>
            <a:r>
              <a:rPr lang="en-US" i="1" u="sng">
                <a:cs typeface="Arial" charset="0"/>
              </a:rPr>
              <a:t>derivative asset</a:t>
            </a:r>
            <a:r>
              <a:rPr lang="en-US">
                <a:cs typeface="Arial" charset="0"/>
              </a:rPr>
              <a:t> , is </a:t>
            </a:r>
            <a:r>
              <a:rPr lang="en-US" i="1" u="sng">
                <a:cs typeface="Arial" charset="0"/>
              </a:rPr>
              <a:t>perfectly correlated</a:t>
            </a:r>
            <a:r>
              <a:rPr lang="en-US">
                <a:cs typeface="Arial" charset="0"/>
              </a:rPr>
              <a:t> with the underlying asset, the </a:t>
            </a:r>
            <a:r>
              <a:rPr lang="en-US" i="1" u="sng">
                <a:cs typeface="Arial" charset="0"/>
              </a:rPr>
              <a:t>risk</a:t>
            </a:r>
            <a:r>
              <a:rPr lang="en-US" i="1">
                <a:cs typeface="Arial" charset="0"/>
              </a:rPr>
              <a:t> </a:t>
            </a:r>
            <a:r>
              <a:rPr lang="en-US">
                <a:cs typeface="Arial" charset="0"/>
              </a:rPr>
              <a:t>in the option’s </a:t>
            </a:r>
            <a:r>
              <a:rPr lang="en-US" i="1" u="sng">
                <a:cs typeface="Arial" charset="0"/>
              </a:rPr>
              <a:t>return</a:t>
            </a:r>
            <a:r>
              <a:rPr lang="en-US">
                <a:cs typeface="Arial" charset="0"/>
              </a:rPr>
              <a:t> (as the capital market values that risk, no matter which model the capital market uses to value risk in underlying assets as long as it is based on return variability) will equal exactly </a:t>
            </a:r>
            <a:r>
              <a:rPr lang="el-GR" i="1">
                <a:cs typeface="Arial" charset="0"/>
              </a:rPr>
              <a:t>η</a:t>
            </a:r>
            <a:r>
              <a:rPr lang="en-US" i="1">
                <a:cs typeface="Arial" charset="0"/>
              </a:rPr>
              <a:t> </a:t>
            </a:r>
            <a:r>
              <a:rPr lang="en-US">
                <a:cs typeface="Arial" charset="0"/>
              </a:rPr>
              <a:t> times the risk in the underlying asset’s return. Thus:</a:t>
            </a:r>
          </a:p>
          <a:p>
            <a:r>
              <a:rPr lang="en-US" i="1"/>
              <a:t>E</a:t>
            </a:r>
            <a:r>
              <a:rPr lang="en-US"/>
              <a:t>[</a:t>
            </a:r>
            <a:r>
              <a:rPr lang="en-US" i="1"/>
              <a:t>RP</a:t>
            </a:r>
            <a:r>
              <a:rPr lang="en-US" i="1" baseline="-25000"/>
              <a:t>C</a:t>
            </a:r>
            <a:r>
              <a:rPr lang="en-US"/>
              <a:t>] = </a:t>
            </a:r>
            <a:r>
              <a:rPr lang="el-GR" i="1">
                <a:cs typeface="Arial" charset="0"/>
              </a:rPr>
              <a:t>η</a:t>
            </a:r>
            <a:r>
              <a:rPr lang="en-US" i="1"/>
              <a:t>E</a:t>
            </a:r>
            <a:r>
              <a:rPr lang="en-US"/>
              <a:t>[</a:t>
            </a:r>
            <a:r>
              <a:rPr lang="en-US" i="1"/>
              <a:t>RP</a:t>
            </a:r>
            <a:r>
              <a:rPr lang="en-US" i="1" baseline="-25000"/>
              <a:t>V</a:t>
            </a:r>
            <a:r>
              <a:rPr lang="en-US"/>
              <a:t>].                                                                                                                                                                                        (3)</a:t>
            </a:r>
          </a:p>
          <a:p>
            <a:r>
              <a:rPr lang="en-US"/>
              <a:t>Of course, by definition: </a:t>
            </a:r>
            <a:r>
              <a:rPr lang="en-US" i="1"/>
              <a:t>E</a:t>
            </a:r>
            <a:r>
              <a:rPr lang="en-US"/>
              <a:t>[</a:t>
            </a:r>
            <a:r>
              <a:rPr lang="en-US" i="1"/>
              <a:t>RP</a:t>
            </a:r>
            <a:r>
              <a:rPr lang="en-US" i="1" baseline="-25000"/>
              <a:t>V</a:t>
            </a:r>
            <a:r>
              <a:rPr lang="en-US"/>
              <a:t>]</a:t>
            </a:r>
            <a:r>
              <a:rPr lang="en-US" i="1"/>
              <a:t> </a:t>
            </a:r>
            <a:r>
              <a:rPr lang="en-US"/>
              <a:t>= </a:t>
            </a:r>
            <a:r>
              <a:rPr lang="en-US" i="1"/>
              <a:t>E</a:t>
            </a:r>
            <a:r>
              <a:rPr lang="en-US"/>
              <a:t>[</a:t>
            </a:r>
            <a:r>
              <a:rPr lang="en-US" i="1"/>
              <a:t>r</a:t>
            </a:r>
            <a:r>
              <a:rPr lang="en-US" i="1" baseline="-25000"/>
              <a:t>V</a:t>
            </a:r>
            <a:r>
              <a:rPr lang="en-US"/>
              <a:t>] – </a:t>
            </a:r>
            <a:r>
              <a:rPr lang="en-US" i="1"/>
              <a:t>r</a:t>
            </a:r>
            <a:r>
              <a:rPr lang="en-US" i="1" baseline="-25000"/>
              <a:t>f</a:t>
            </a:r>
            <a:r>
              <a:rPr lang="en-US"/>
              <a:t> .                                                                                                                                                  (4)</a:t>
            </a:r>
          </a:p>
          <a:p>
            <a:r>
              <a:rPr lang="en-US"/>
              <a:t>Substituting (3) and (4) into (2) we have:</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 </a:t>
            </a:r>
            <a:r>
              <a:rPr lang="el-GR" i="1">
                <a:cs typeface="Arial" charset="0"/>
              </a:rPr>
              <a:t>η</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(5)</a:t>
            </a:r>
          </a:p>
          <a:p>
            <a:r>
              <a:rPr lang="en-US"/>
              <a:t>In a binomial world, the option elasticity is defined relative to the single-period “up” and “down” movements in the option value and in the underlying asset value. In particular, by definition:</a:t>
            </a:r>
          </a:p>
          <a:p>
            <a:r>
              <a:rPr lang="el-GR" i="1">
                <a:cs typeface="Arial" charset="0"/>
              </a:rPr>
              <a:t>η</a:t>
            </a:r>
            <a:r>
              <a:rPr lang="en-US">
                <a:cs typeface="Arial" charset="0"/>
              </a:rPr>
              <a:t> =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where, as we have defined these before, (</a:t>
            </a:r>
            <a:r>
              <a:rPr lang="en-US" i="1"/>
              <a:t>C</a:t>
            </a:r>
            <a:r>
              <a:rPr lang="en-US" i="1" baseline="30000"/>
              <a:t>up</a:t>
            </a:r>
            <a:r>
              <a:rPr lang="en-US" i="1"/>
              <a:t>% </a:t>
            </a:r>
            <a:r>
              <a:rPr lang="en-US"/>
              <a:t>– </a:t>
            </a:r>
            <a:r>
              <a:rPr lang="en-US" i="1"/>
              <a:t>C</a:t>
            </a:r>
            <a:r>
              <a:rPr lang="en-US" i="1" baseline="30000"/>
              <a:t>down</a:t>
            </a:r>
            <a:r>
              <a:rPr lang="en-US" i="1"/>
              <a:t>% </a:t>
            </a:r>
            <a:r>
              <a:rPr lang="en-US"/>
              <a:t>) and (</a:t>
            </a:r>
            <a:r>
              <a:rPr lang="en-US" i="1"/>
              <a:t>V</a:t>
            </a:r>
            <a:r>
              <a:rPr lang="en-US" i="1" baseline="30000"/>
              <a:t>up</a:t>
            </a:r>
            <a:r>
              <a:rPr lang="en-US" i="1"/>
              <a:t>% </a:t>
            </a:r>
            <a:r>
              <a:rPr lang="en-US"/>
              <a:t>– </a:t>
            </a:r>
            <a:r>
              <a:rPr lang="en-US" i="1"/>
              <a:t>V</a:t>
            </a:r>
            <a:r>
              <a:rPr lang="en-US" i="1" baseline="30000"/>
              <a:t>down</a:t>
            </a:r>
            <a:r>
              <a:rPr lang="en-US" i="1"/>
              <a:t>% </a:t>
            </a:r>
            <a:r>
              <a:rPr lang="en-US"/>
              <a:t>) are the one period “up” – “down” range in percentage movements in the option and in the underlying asset , respectively (relative to their previous values). For example, for the numerical example we will use on subsequent  slides: (</a:t>
            </a:r>
            <a:r>
              <a:rPr lang="en-US" i="1"/>
              <a:t>C</a:t>
            </a:r>
            <a:r>
              <a:rPr lang="en-US" i="1" baseline="30000"/>
              <a:t>up</a:t>
            </a:r>
            <a:r>
              <a:rPr lang="en-US" i="1"/>
              <a:t>% </a:t>
            </a:r>
            <a:r>
              <a:rPr lang="en-US"/>
              <a:t>– </a:t>
            </a:r>
            <a:r>
              <a:rPr lang="en-US" i="1"/>
              <a:t>C</a:t>
            </a:r>
            <a:r>
              <a:rPr lang="en-US" i="1" baseline="30000"/>
              <a:t>down</a:t>
            </a:r>
            <a:r>
              <a:rPr lang="en-US" i="1"/>
              <a:t>% </a:t>
            </a:r>
            <a:r>
              <a:rPr lang="en-US"/>
              <a:t>) = ( 23/12 – 0/12 ) = 190%; and (</a:t>
            </a:r>
            <a:r>
              <a:rPr lang="en-US" i="1"/>
              <a:t>V</a:t>
            </a:r>
            <a:r>
              <a:rPr lang="en-US" i="1" baseline="30000"/>
              <a:t>up</a:t>
            </a:r>
            <a:r>
              <a:rPr lang="en-US" i="1"/>
              <a:t>% </a:t>
            </a:r>
            <a:r>
              <a:rPr lang="en-US"/>
              <a:t>– </a:t>
            </a:r>
            <a:r>
              <a:rPr lang="en-US" i="1"/>
              <a:t>V</a:t>
            </a:r>
            <a:r>
              <a:rPr lang="en-US" i="1" baseline="30000"/>
              <a:t>down</a:t>
            </a:r>
            <a:r>
              <a:rPr lang="en-US" i="1"/>
              <a:t>% </a:t>
            </a:r>
            <a:r>
              <a:rPr lang="en-US"/>
              <a:t>) = ( 113/94 – 79/94 ) = 120% - 84% = 36%. Thus: </a:t>
            </a:r>
            <a:r>
              <a:rPr lang="el-GR" i="1">
                <a:cs typeface="Arial" charset="0"/>
              </a:rPr>
              <a:t>η</a:t>
            </a:r>
            <a:r>
              <a:rPr lang="en-US">
                <a:cs typeface="Arial" charset="0"/>
              </a:rPr>
              <a:t> = 190/36 = 5.3.</a:t>
            </a:r>
          </a:p>
          <a:p>
            <a:r>
              <a:rPr lang="en-US">
                <a:cs typeface="Arial" charset="0"/>
              </a:rPr>
              <a:t>Of course, </a:t>
            </a:r>
            <a:r>
              <a:rPr lang="en-US"/>
              <a:t>when we multiply the percentage change in </a:t>
            </a:r>
            <a:r>
              <a:rPr lang="en-US" i="1"/>
              <a:t>C</a:t>
            </a:r>
            <a:r>
              <a:rPr lang="en-US" i="1" baseline="-25000"/>
              <a:t>t</a:t>
            </a:r>
            <a:r>
              <a:rPr lang="en-US" i="1"/>
              <a:t> </a:t>
            </a:r>
            <a:r>
              <a:rPr lang="en-US"/>
              <a:t>by </a:t>
            </a:r>
            <a:r>
              <a:rPr lang="en-US" i="1"/>
              <a:t>C</a:t>
            </a:r>
            <a:r>
              <a:rPr lang="en-US" i="1" baseline="-25000"/>
              <a:t>t</a:t>
            </a:r>
            <a:r>
              <a:rPr lang="en-US" i="1"/>
              <a:t> </a:t>
            </a:r>
            <a:r>
              <a:rPr lang="en-US"/>
              <a:t>, we get the dollar change in </a:t>
            </a:r>
            <a:r>
              <a:rPr lang="en-US" i="1"/>
              <a:t>C</a:t>
            </a:r>
            <a:r>
              <a:rPr lang="en-US" i="1" baseline="-25000"/>
              <a:t>t</a:t>
            </a:r>
            <a:r>
              <a:rPr lang="en-US" i="1"/>
              <a:t> </a:t>
            </a:r>
            <a:r>
              <a:rPr lang="en-US"/>
              <a:t>: </a:t>
            </a:r>
            <a:r>
              <a:rPr lang="en-US" i="1"/>
              <a:t>C</a:t>
            </a:r>
            <a:r>
              <a:rPr lang="en-US" i="1" baseline="-25000"/>
              <a:t>t</a:t>
            </a:r>
            <a:r>
              <a:rPr lang="en-US" i="1"/>
              <a:t>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a:t>
            </a:r>
            <a:r>
              <a:rPr lang="en-US">
                <a:cs typeface="Arial" charset="0"/>
              </a:rPr>
              <a:t> Thus, by definition: </a:t>
            </a:r>
          </a:p>
          <a:p>
            <a:r>
              <a:rPr lang="en-US" i="1"/>
              <a:t>C</a:t>
            </a:r>
            <a:r>
              <a:rPr lang="en-US" i="1" baseline="-25000"/>
              <a:t>t</a:t>
            </a:r>
            <a:r>
              <a:rPr lang="en-US" i="1"/>
              <a:t> </a:t>
            </a:r>
            <a:r>
              <a:rPr lang="el-GR" i="1">
                <a:cs typeface="Arial" charset="0"/>
              </a:rPr>
              <a:t>η</a:t>
            </a:r>
            <a:r>
              <a:rPr lang="en-US" i="1">
                <a:cs typeface="Arial" charset="0"/>
              </a:rPr>
              <a:t> </a:t>
            </a:r>
            <a:r>
              <a:rPr lang="en-US">
                <a:cs typeface="Arial" charset="0"/>
              </a:rPr>
              <a:t> = </a:t>
            </a:r>
            <a:r>
              <a:rPr lang="en-US" i="1"/>
              <a:t>C</a:t>
            </a:r>
            <a:r>
              <a:rPr lang="en-US" i="1" baseline="-25000"/>
              <a:t>t</a:t>
            </a:r>
            <a:r>
              <a:rPr lang="en-US" i="1"/>
              <a:t>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                                                                                       (6)</a:t>
            </a:r>
          </a:p>
          <a:p>
            <a:r>
              <a:rPr lang="en-US"/>
              <a:t>Substituting (6) into (5) we obtain the generic certainty-equivalence valuation formula for the option presented as “Formula (2)” on the earlier slide:</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 </a:t>
            </a:r>
            <a:r>
              <a:rPr lang="el-GR" i="1">
                <a:cs typeface="Arial" charset="0"/>
              </a:rPr>
              <a:t>η</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 (</a:t>
            </a:r>
            <a:r>
              <a:rPr lang="en-US" i="1"/>
              <a:t>E</a:t>
            </a:r>
            <a:r>
              <a:rPr lang="en-US"/>
              <a:t>[</a:t>
            </a:r>
            <a:r>
              <a:rPr lang="en-US" i="1"/>
              <a:t>C</a:t>
            </a:r>
            <a:r>
              <a:rPr lang="en-US" i="1" baseline="-25000"/>
              <a:t>t+1</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a:t>
            </a:r>
            <a:r>
              <a:rPr lang="en-US" i="1"/>
              <a:t>E</a:t>
            </a:r>
            <a:r>
              <a:rPr lang="en-US"/>
              <a:t>[</a:t>
            </a:r>
            <a:r>
              <a:rPr lang="en-US" i="1"/>
              <a:t>r</a:t>
            </a:r>
            <a:r>
              <a:rPr lang="en-US" i="1" baseline="-25000"/>
              <a:t>V</a:t>
            </a:r>
            <a:r>
              <a:rPr lang="en-US"/>
              <a:t>] – </a:t>
            </a:r>
            <a:r>
              <a:rPr lang="en-US" i="1"/>
              <a:t>r</a:t>
            </a:r>
            <a:r>
              <a:rPr lang="en-US" i="1" baseline="-25000"/>
              <a:t>f</a:t>
            </a:r>
            <a:r>
              <a:rPr lang="en-US"/>
              <a:t> )/(</a:t>
            </a:r>
            <a:r>
              <a:rPr lang="en-US" i="1"/>
              <a:t>V</a:t>
            </a:r>
            <a:r>
              <a:rPr lang="en-US" i="1" baseline="30000"/>
              <a:t>up</a:t>
            </a:r>
            <a:r>
              <a:rPr lang="en-US" i="1"/>
              <a:t>% </a:t>
            </a:r>
            <a:r>
              <a:rPr lang="en-US"/>
              <a:t>– </a:t>
            </a:r>
            <a:r>
              <a:rPr lang="en-US" i="1"/>
              <a:t>V</a:t>
            </a:r>
            <a:r>
              <a:rPr lang="en-US" i="1" baseline="30000"/>
              <a:t>down</a:t>
            </a:r>
            <a:r>
              <a:rPr lang="en-US" i="1"/>
              <a:t>% </a:t>
            </a:r>
            <a:r>
              <a:rPr lang="en-US"/>
              <a:t>) ] / (1 + </a:t>
            </a:r>
            <a:r>
              <a:rPr lang="en-US" i="1"/>
              <a:t>r</a:t>
            </a:r>
            <a:r>
              <a:rPr lang="en-US" i="1" baseline="-25000"/>
              <a:t>f</a:t>
            </a:r>
            <a:r>
              <a:rPr lang="en-US"/>
              <a:t> ) = “Formula (2)”.</a:t>
            </a:r>
          </a:p>
          <a:p>
            <a:endParaRPr lang="en-US"/>
          </a:p>
          <a:p>
            <a:r>
              <a:rPr lang="en-US"/>
              <a:t>Expressing this as: </a:t>
            </a:r>
          </a:p>
          <a:p>
            <a:r>
              <a:rPr lang="en-US" i="1"/>
              <a:t>C</a:t>
            </a:r>
            <a:r>
              <a:rPr lang="en-US" i="1" baseline="-25000"/>
              <a:t>t</a:t>
            </a:r>
            <a:r>
              <a:rPr lang="en-US"/>
              <a:t> = </a:t>
            </a:r>
            <a:r>
              <a:rPr lang="en-US" i="1"/>
              <a:t>CEQ</a:t>
            </a:r>
            <a:r>
              <a:rPr lang="en-US"/>
              <a:t>[</a:t>
            </a:r>
            <a:r>
              <a:rPr lang="en-US" i="1"/>
              <a:t>C</a:t>
            </a:r>
            <a:r>
              <a:rPr lang="en-US" i="1" baseline="-25000"/>
              <a:t>t+1</a:t>
            </a:r>
            <a:r>
              <a:rPr lang="en-US"/>
              <a:t>] / (1 + </a:t>
            </a:r>
            <a:r>
              <a:rPr lang="en-US" i="1"/>
              <a:t>r</a:t>
            </a:r>
            <a:r>
              <a:rPr lang="en-US" i="1" baseline="-25000"/>
              <a:t>f</a:t>
            </a:r>
            <a:r>
              <a:rPr lang="en-US"/>
              <a:t> ), we see that the certainty-equivalent value of the option next period is:</a:t>
            </a:r>
          </a:p>
          <a:p>
            <a:endParaRPr lang="en-US"/>
          </a:p>
          <a:p>
            <a:r>
              <a:rPr lang="en-US" i="1"/>
              <a:t>CEQ</a:t>
            </a:r>
            <a:r>
              <a:rPr lang="en-US"/>
              <a:t>[</a:t>
            </a:r>
            <a:r>
              <a:rPr lang="en-US" i="1"/>
              <a:t>C</a:t>
            </a:r>
            <a:r>
              <a:rPr lang="en-US" i="1" baseline="-25000"/>
              <a:t>t+1</a:t>
            </a:r>
            <a:r>
              <a:rPr lang="en-US"/>
              <a:t>] equals </a:t>
            </a:r>
            <a:r>
              <a:rPr lang="en-US" i="1"/>
              <a:t>E</a:t>
            </a:r>
            <a:r>
              <a:rPr lang="en-US"/>
              <a:t>[</a:t>
            </a:r>
            <a:r>
              <a:rPr lang="en-US" i="1"/>
              <a:t>C</a:t>
            </a:r>
            <a:r>
              <a:rPr lang="en-US" i="1" baseline="-25000"/>
              <a:t>t+1</a:t>
            </a:r>
            <a:r>
              <a:rPr lang="en-US"/>
              <a:t>] minus a “risk premium” in dollars.</a:t>
            </a:r>
          </a:p>
          <a:p>
            <a:endParaRPr lang="en-US"/>
          </a:p>
          <a:p>
            <a:r>
              <a:rPr lang="en-US"/>
              <a:t>This risk premium in dollars equals the range (or risk) in the option value in dollars, (</a:t>
            </a:r>
            <a:r>
              <a:rPr lang="en-US" i="1"/>
              <a:t>C</a:t>
            </a:r>
            <a:r>
              <a:rPr lang="en-US" i="1" baseline="30000"/>
              <a:t>up</a:t>
            </a:r>
            <a:r>
              <a:rPr lang="en-US" i="1"/>
              <a:t> </a:t>
            </a:r>
            <a:r>
              <a:rPr lang="en-US"/>
              <a:t>– </a:t>
            </a:r>
            <a:r>
              <a:rPr lang="en-US" i="1"/>
              <a:t>C</a:t>
            </a:r>
            <a:r>
              <a:rPr lang="en-US" i="1" baseline="30000"/>
              <a:t>down</a:t>
            </a:r>
            <a:r>
              <a:rPr lang="en-US" i="1"/>
              <a:t> </a:t>
            </a:r>
            <a:r>
              <a:rPr lang="en-US"/>
              <a:t>), times the market’s “price of risk” in the option’s underlying asset: (</a:t>
            </a:r>
            <a:r>
              <a:rPr lang="en-US" i="1"/>
              <a:t>E</a:t>
            </a:r>
            <a:r>
              <a:rPr lang="en-US"/>
              <a:t>[</a:t>
            </a:r>
            <a:r>
              <a:rPr lang="en-US" i="1"/>
              <a:t>r</a:t>
            </a:r>
            <a:r>
              <a:rPr lang="en-US" i="1" baseline="-25000"/>
              <a:t>V</a:t>
            </a:r>
            <a:r>
              <a:rPr lang="en-US"/>
              <a:t>] – </a:t>
            </a:r>
            <a:r>
              <a:rPr lang="en-US" i="1"/>
              <a:t>r</a:t>
            </a:r>
            <a:r>
              <a:rPr lang="en-US" i="1" baseline="-25000"/>
              <a:t>f</a:t>
            </a:r>
            <a:r>
              <a:rPr lang="en-US"/>
              <a:t> )/(</a:t>
            </a:r>
            <a:r>
              <a:rPr lang="en-US" i="1"/>
              <a:t>V</a:t>
            </a:r>
            <a:r>
              <a:rPr lang="en-US" i="1" baseline="30000"/>
              <a:t>up</a:t>
            </a:r>
            <a:r>
              <a:rPr lang="en-US" i="1"/>
              <a:t>% </a:t>
            </a:r>
            <a:r>
              <a:rPr lang="en-US"/>
              <a:t>– </a:t>
            </a:r>
            <a:r>
              <a:rPr lang="en-US" i="1"/>
              <a:t>V</a:t>
            </a:r>
            <a:r>
              <a:rPr lang="en-US" i="1" baseline="30000"/>
              <a:t>down</a:t>
            </a:r>
            <a:r>
              <a:rPr lang="en-US" i="1"/>
              <a:t>% </a:t>
            </a:r>
            <a:r>
              <a:rPr lang="en-US"/>
              <a:t>), which in turn is seen to equal the market’s percentage risk premium in the underlying asset’s return: (</a:t>
            </a:r>
            <a:r>
              <a:rPr lang="en-US" i="1"/>
              <a:t>E</a:t>
            </a:r>
            <a:r>
              <a:rPr lang="en-US"/>
              <a:t>[</a:t>
            </a:r>
            <a:r>
              <a:rPr lang="en-US" i="1"/>
              <a:t>r</a:t>
            </a:r>
            <a:r>
              <a:rPr lang="en-US" i="1" baseline="-25000"/>
              <a:t>V</a:t>
            </a:r>
            <a:r>
              <a:rPr lang="en-US"/>
              <a:t>] – </a:t>
            </a:r>
            <a:r>
              <a:rPr lang="en-US" i="1"/>
              <a:t>r</a:t>
            </a:r>
            <a:r>
              <a:rPr lang="en-US" i="1" baseline="-25000"/>
              <a:t>f</a:t>
            </a:r>
            <a:r>
              <a:rPr lang="en-US"/>
              <a:t> ) per unit of range (or risk) in the underlying asset’s value measured in percent (of the asset’s previous value): (</a:t>
            </a:r>
            <a:r>
              <a:rPr lang="en-US" i="1"/>
              <a:t>V</a:t>
            </a:r>
            <a:r>
              <a:rPr lang="en-US" i="1" baseline="30000"/>
              <a:t>up</a:t>
            </a:r>
            <a:r>
              <a:rPr lang="en-US" i="1"/>
              <a:t>% </a:t>
            </a:r>
            <a:r>
              <a:rPr lang="en-US"/>
              <a:t>– </a:t>
            </a:r>
            <a:r>
              <a:rPr lang="en-US" i="1"/>
              <a:t>V</a:t>
            </a:r>
            <a:r>
              <a:rPr lang="en-US" i="1" baseline="30000"/>
              <a:t>down</a:t>
            </a:r>
            <a:r>
              <a:rPr lang="en-US" i="1"/>
              <a:t>% </a:t>
            </a:r>
            <a:r>
              <a:rPr lang="en-US"/>
              <a:t>).</a:t>
            </a:r>
          </a:p>
          <a:p>
            <a:endParaRPr lang="en-US"/>
          </a:p>
          <a:p>
            <a:r>
              <a:rPr lang="en-US"/>
              <a:t>As noted, this valuation formula in the context of the binomial model to be presented in a subsequent lecture equates to the risk-neutral binomial model that follows directly from the replicating portfolio argument, with </a:t>
            </a:r>
            <a:r>
              <a:rPr lang="en-US" i="1"/>
              <a:t>r</a:t>
            </a:r>
            <a:r>
              <a:rPr lang="en-US" i="1" baseline="-25000"/>
              <a:t>V</a:t>
            </a:r>
            <a:r>
              <a:rPr lang="en-US" i="1"/>
              <a:t> </a:t>
            </a:r>
            <a:r>
              <a:rPr lang="en-US"/>
              <a:t>being replaced by </a:t>
            </a:r>
            <a:r>
              <a:rPr lang="en-US" i="1"/>
              <a:t>r</a:t>
            </a:r>
            <a:r>
              <a:rPr lang="en-US" i="1" baseline="-25000"/>
              <a:t>f</a:t>
            </a:r>
            <a:r>
              <a:rPr lang="en-US" i="1"/>
              <a:t> </a:t>
            </a:r>
            <a:r>
              <a:rPr lang="en-US"/>
              <a:t> in both the certainty-equivalence valuation formula and in the binomial jump probability formula.</a:t>
            </a:r>
          </a:p>
          <a:p>
            <a:endParaRPr lang="el-GR"/>
          </a:p>
        </p:txBody>
      </p:sp>
    </p:spTree>
    <p:extLst>
      <p:ext uri="{BB962C8B-B14F-4D97-AF65-F5344CB8AC3E}">
        <p14:creationId xmlns="" xmlns:p14="http://schemas.microsoft.com/office/powerpoint/2010/main" val="21282543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955D-C150-4F2A-90C9-A347EAC3FFEC}" type="slidenum">
              <a:rPr lang="en-US"/>
              <a:pPr/>
              <a:t>160</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t>(Actually, as we will see shortly, the model underlying Formula (2) is less restrictive than appears on its face here: In fact the valuation of the option is robust to alternative assumptions about the underlying asset’s risk premium.)</a:t>
            </a:r>
          </a:p>
        </p:txBody>
      </p:sp>
    </p:spTree>
    <p:extLst>
      <p:ext uri="{BB962C8B-B14F-4D97-AF65-F5344CB8AC3E}">
        <p14:creationId xmlns="" xmlns:p14="http://schemas.microsoft.com/office/powerpoint/2010/main" val="3315522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BE812-BBD8-4A8A-8D93-361ECE3F6AAD}" type="slidenum">
              <a:rPr lang="en-US"/>
              <a:pPr/>
              <a:t>162</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The first “aside” here allows the binomial model to approach a continuous-time, continuous future value distribution (log-normal probability distribution of future values of V, or normal distribution of instantaneous return on V) world as the time increment between periods in each binomial element approaches zero (i.e., as the number of periods of binomial “jumps” in value in any given chronological time span approaches infinity).</a:t>
            </a:r>
          </a:p>
          <a:p>
            <a:endParaRPr lang="en-US"/>
          </a:p>
          <a:p>
            <a:r>
              <a:rPr lang="en-US"/>
              <a:t>Regarding the third “aside” here, note that in the most important use of the certainty-equivalent approach (in real options valuation), we usually only apply the approach one period at a time.</a:t>
            </a:r>
          </a:p>
          <a:p>
            <a:endParaRPr lang="en-US"/>
          </a:p>
          <a:p>
            <a:r>
              <a:rPr lang="en-US"/>
              <a:t>The second “aside” here shows how the certainty-equivalent valuation model is consistent with the most widely-employed normative model of risk and return equilibrium in the capital markets, the so-called “Capital Asset Pricing Model” (CAPM) of Sharp &amp; Lintner. </a:t>
            </a:r>
          </a:p>
          <a:p>
            <a:endParaRPr lang="en-US"/>
          </a:p>
          <a:p>
            <a:r>
              <a:rPr lang="en-US"/>
              <a:t>According to the CAPM, the “risk that matters” in any asset (i.e., the risk that is priced in equilibrium in the capital market, i.e., the risk that affects the market’s required expected total return on that asset) equals that asset’s marginal contribution to the risk (variance) in the “market portfolio” (the portfolio consisting of ALL assets). This marginal risk contribution is only the asset’s covariance with the market portfolio. In other words, “idiosyncratic risk”, the component of an asset’s return variance that can be diversified away in an investor’s portfolio and hence that is not reflected in the market’s return variance, does not matter and is not priced (hence, not reflected in the market’s required expected return for that asset). </a:t>
            </a:r>
          </a:p>
          <a:p>
            <a:endParaRPr lang="en-US"/>
          </a:p>
          <a:p>
            <a:r>
              <a:rPr lang="en-US"/>
              <a:t>Note that by the definition of “return” and of “covariance”: COV[r</a:t>
            </a:r>
            <a:r>
              <a:rPr lang="en-US" baseline="-25000"/>
              <a:t>V</a:t>
            </a:r>
            <a:r>
              <a:rPr lang="en-US"/>
              <a:t>,r</a:t>
            </a:r>
            <a:r>
              <a:rPr lang="en-US" baseline="-25000"/>
              <a:t>Mkt</a:t>
            </a:r>
            <a:r>
              <a:rPr lang="en-US"/>
              <a:t>]V</a:t>
            </a:r>
            <a:r>
              <a:rPr lang="en-US" baseline="-25000"/>
              <a:t>0</a:t>
            </a:r>
            <a:r>
              <a:rPr lang="en-US"/>
              <a:t> = COV[V</a:t>
            </a:r>
            <a:r>
              <a:rPr lang="en-US" baseline="-25000"/>
              <a:t>1</a:t>
            </a:r>
            <a:r>
              <a:rPr lang="en-US"/>
              <a:t>,r</a:t>
            </a:r>
            <a:r>
              <a:rPr lang="en-US" baseline="-25000"/>
              <a:t>Mkt</a:t>
            </a:r>
            <a:r>
              <a:rPr lang="en-US"/>
              <a:t>]. This is because:  r</a:t>
            </a:r>
            <a:r>
              <a:rPr lang="en-US" baseline="-25000"/>
              <a:t>V</a:t>
            </a:r>
            <a:r>
              <a:rPr lang="en-US"/>
              <a:t> = V</a:t>
            </a:r>
            <a:r>
              <a:rPr lang="en-US" baseline="-25000"/>
              <a:t>1</a:t>
            </a:r>
            <a:r>
              <a:rPr lang="en-US"/>
              <a:t>/V</a:t>
            </a:r>
            <a:r>
              <a:rPr lang="en-US" baseline="-25000"/>
              <a:t>0</a:t>
            </a:r>
            <a:r>
              <a:rPr lang="en-US"/>
              <a:t> – 1 in which the only stochastic (uncertain) component as of Time 0 is V</a:t>
            </a:r>
            <a:r>
              <a:rPr lang="en-US" baseline="-25000"/>
              <a:t>1</a:t>
            </a:r>
            <a:r>
              <a:rPr lang="en-US"/>
              <a:t>.</a:t>
            </a:r>
          </a:p>
          <a:p>
            <a:endParaRPr lang="en-US"/>
          </a:p>
          <a:p>
            <a:r>
              <a:rPr lang="en-US"/>
              <a:t>To relate the CAPM formulation to the Binomial formulation, note that “Beta” in CAPM can also be equivalently expressed as: CORREL[r</a:t>
            </a:r>
            <a:r>
              <a:rPr lang="en-US" baseline="-25000"/>
              <a:t>V</a:t>
            </a:r>
            <a:r>
              <a:rPr lang="en-US"/>
              <a:t>,r</a:t>
            </a:r>
            <a:r>
              <a:rPr lang="en-US" baseline="-25000"/>
              <a:t>Mkt</a:t>
            </a:r>
            <a:r>
              <a:rPr lang="en-US"/>
              <a:t>](STD[r</a:t>
            </a:r>
            <a:r>
              <a:rPr lang="en-US" baseline="-25000"/>
              <a:t>V</a:t>
            </a:r>
            <a:r>
              <a:rPr lang="en-US"/>
              <a:t>]/STD[r</a:t>
            </a:r>
            <a:r>
              <a:rPr lang="en-US" baseline="-25000"/>
              <a:t>Mkt</a:t>
            </a:r>
            <a:r>
              <a:rPr lang="en-US"/>
              <a:t>]). Thus, the ratio of risk between any two assets </a:t>
            </a:r>
            <a:r>
              <a:rPr lang="en-US" i="1"/>
              <a:t>C</a:t>
            </a:r>
            <a:r>
              <a:rPr lang="en-US"/>
              <a:t> and </a:t>
            </a:r>
            <a:r>
              <a:rPr lang="en-US" i="1"/>
              <a:t>V</a:t>
            </a:r>
            <a:r>
              <a:rPr lang="en-US"/>
              <a:t>  is the ratio of their correlations with the market times their ratio of volatilities. In the case where </a:t>
            </a:r>
            <a:r>
              <a:rPr lang="en-US" i="1"/>
              <a:t>C</a:t>
            </a:r>
            <a:r>
              <a:rPr lang="en-US"/>
              <a:t> is a derivative of </a:t>
            </a:r>
            <a:r>
              <a:rPr lang="en-US" i="1"/>
              <a:t>V</a:t>
            </a:r>
            <a:r>
              <a:rPr lang="en-US"/>
              <a:t>, the two assets are perfectly correlated, which gives them the same correlation coefficient with the market portfolio: CORREL[r</a:t>
            </a:r>
            <a:r>
              <a:rPr lang="en-US" baseline="-25000"/>
              <a:t>C</a:t>
            </a:r>
            <a:r>
              <a:rPr lang="en-US"/>
              <a:t>,r</a:t>
            </a:r>
            <a:r>
              <a:rPr lang="en-US" baseline="-25000"/>
              <a:t>Mkt</a:t>
            </a:r>
            <a:r>
              <a:rPr lang="en-US"/>
              <a:t>] = CORREL[r</a:t>
            </a:r>
            <a:r>
              <a:rPr lang="en-US" baseline="-25000"/>
              <a:t>V</a:t>
            </a:r>
            <a:r>
              <a:rPr lang="en-US"/>
              <a:t>,r</a:t>
            </a:r>
            <a:r>
              <a:rPr lang="en-US" baseline="-25000"/>
              <a:t>Mkt</a:t>
            </a:r>
            <a:r>
              <a:rPr lang="en-US"/>
              <a:t>]. Thus, relative risk (the ratio of the betas), simply equals the ratio of the two assets’ volatilities. In the binomial world, this ratio of volatilities exactly equals the ratio of outcome percentage spreads.</a:t>
            </a:r>
          </a:p>
          <a:p>
            <a:endParaRPr lang="en-US"/>
          </a:p>
          <a:p>
            <a:r>
              <a:rPr lang="en-US"/>
              <a:t>For underlying assets, a binomial model consistent with the CAPM gives “Beta” equal to the ratio of the subject asset’s “up” – “down” percentage movements divided by the Market’s “up” minus “down” percentage movements, the same as the certainty-equivalent formula presented on the previous slides (multiplied by V</a:t>
            </a:r>
            <a:r>
              <a:rPr lang="en-US" baseline="-25000"/>
              <a:t>0</a:t>
            </a:r>
            <a:r>
              <a:rPr lang="en-US"/>
              <a:t> to get the risk premium in dollars instead of percents). In a CAPM binomial world, the only </a:t>
            </a:r>
            <a:r>
              <a:rPr lang="en-US" i="1" u="sng"/>
              <a:t>component</a:t>
            </a:r>
            <a:r>
              <a:rPr lang="en-US"/>
              <a:t> of an asset’s “up” and “down” movement that would matter in the pricing of that asset’s risk (the only component that would affect its risk-adjusted discount rate or its certainty-equivalence discount from expected value) would be that component that is perfectly correlated with the Market Portfolio. On the other hand, a derivative asset can be priced </a:t>
            </a:r>
            <a:r>
              <a:rPr lang="en-US" i="1"/>
              <a:t>relative to</a:t>
            </a:r>
            <a:r>
              <a:rPr lang="en-US"/>
              <a:t> its underlying asset merely using the ratio of the two assets’ betas (ratio of their percentage outcome spreads in the binomial world).</a:t>
            </a:r>
          </a:p>
          <a:p>
            <a:endParaRPr lang="en-US"/>
          </a:p>
          <a:p>
            <a:r>
              <a:rPr lang="en-US"/>
              <a:t>It is important to note that a CAPM-based certainty-equivalence valuation formula such as that presented in the middle panel of this slide is valid for evaluating “underlying assets” to the extent that the CAPM model is true (i.e., to the extent that the CAPM is a complete and accurate model of equilibrium asset pricing in the market, the formula will be a complete and accurate model for underlying asset valuation). To the extent that the CAPM model is not complete, we would need to adjust the certainty-equivalence valuation formula to get an accurate formula so as to reflect what is left out of the CAPM (e.g., perhaps “Fama-French factors”, or whatever), in order to evaluate an “underlying asset”.</a:t>
            </a:r>
          </a:p>
          <a:p>
            <a:endParaRPr lang="en-US"/>
          </a:p>
          <a:p>
            <a:r>
              <a:rPr lang="en-US"/>
              <a:t>On the other hand, we can price </a:t>
            </a:r>
            <a:r>
              <a:rPr lang="en-US" i="1" u="sng"/>
              <a:t>derivative assets</a:t>
            </a:r>
            <a:r>
              <a:rPr lang="en-US"/>
              <a:t>  (such as options) using Formula (2) in the earlier slide, </a:t>
            </a:r>
            <a:r>
              <a:rPr lang="en-US" i="1" u="sng"/>
              <a:t>whether or not the CAPM</a:t>
            </a:r>
            <a:r>
              <a:rPr lang="en-US"/>
              <a:t>  is a true and complete model of the market’s underlying asset risk pricing. Recall that Formula (2) is the more general formula based on (</a:t>
            </a:r>
            <a:r>
              <a:rPr lang="en-US" i="1"/>
              <a:t>E</a:t>
            </a:r>
            <a:r>
              <a:rPr lang="en-US"/>
              <a:t>[</a:t>
            </a:r>
            <a:r>
              <a:rPr lang="en-US" i="1"/>
              <a:t>r</a:t>
            </a:r>
            <a:r>
              <a:rPr lang="en-US" i="1" baseline="-25000"/>
              <a:t>V</a:t>
            </a:r>
            <a:r>
              <a:rPr lang="en-US"/>
              <a:t>] – </a:t>
            </a:r>
            <a:r>
              <a:rPr lang="en-US" i="1"/>
              <a:t>r</a:t>
            </a:r>
            <a:r>
              <a:rPr lang="en-US" i="1" baseline="-25000"/>
              <a:t>f</a:t>
            </a:r>
            <a:r>
              <a:rPr lang="en-US" i="1"/>
              <a:t> </a:t>
            </a:r>
            <a:r>
              <a:rPr lang="en-US"/>
              <a:t>)/(</a:t>
            </a:r>
            <a:r>
              <a:rPr lang="en-US" i="1"/>
              <a:t>V</a:t>
            </a:r>
            <a:r>
              <a:rPr lang="en-US" i="1" baseline="30000"/>
              <a:t>up</a:t>
            </a:r>
            <a:r>
              <a:rPr lang="en-US" i="1"/>
              <a:t>% </a:t>
            </a:r>
            <a:r>
              <a:rPr lang="en-US"/>
              <a:t>– </a:t>
            </a:r>
            <a:r>
              <a:rPr lang="en-US" i="1"/>
              <a:t>V</a:t>
            </a:r>
            <a:r>
              <a:rPr lang="en-US" i="1" baseline="30000"/>
              <a:t>down</a:t>
            </a:r>
            <a:r>
              <a:rPr lang="en-US" i="1"/>
              <a:t>% </a:t>
            </a:r>
            <a:r>
              <a:rPr lang="en-US"/>
              <a:t>) [rather than Formula (1) that was based on (</a:t>
            </a:r>
            <a:r>
              <a:rPr lang="en-US" i="1"/>
              <a:t>E</a:t>
            </a:r>
            <a:r>
              <a:rPr lang="en-US"/>
              <a:t>[</a:t>
            </a:r>
            <a:r>
              <a:rPr lang="en-US" i="1"/>
              <a:t>r</a:t>
            </a:r>
            <a:r>
              <a:rPr lang="en-US" i="1" baseline="-25000"/>
              <a:t>Mkt</a:t>
            </a:r>
            <a:r>
              <a:rPr lang="en-US"/>
              <a:t>] – </a:t>
            </a:r>
            <a:r>
              <a:rPr lang="en-US" i="1"/>
              <a:t>r</a:t>
            </a:r>
            <a:r>
              <a:rPr lang="en-US" i="1" baseline="-25000"/>
              <a:t>f</a:t>
            </a:r>
            <a:r>
              <a:rPr lang="en-US" i="1"/>
              <a:t> </a:t>
            </a:r>
            <a:r>
              <a:rPr lang="en-US"/>
              <a:t>)/(</a:t>
            </a:r>
            <a:r>
              <a:rPr lang="en-US" i="1"/>
              <a:t>Mkt</a:t>
            </a:r>
            <a:r>
              <a:rPr lang="en-US" i="1" baseline="30000"/>
              <a:t>up</a:t>
            </a:r>
            <a:r>
              <a:rPr lang="en-US" i="1"/>
              <a:t>% </a:t>
            </a:r>
            <a:r>
              <a:rPr lang="en-US"/>
              <a:t>– </a:t>
            </a:r>
            <a:r>
              <a:rPr lang="en-US" i="1"/>
              <a:t>Mkt</a:t>
            </a:r>
            <a:r>
              <a:rPr lang="en-US" i="1" baseline="30000"/>
              <a:t>down</a:t>
            </a:r>
            <a:r>
              <a:rPr lang="en-US" i="1"/>
              <a:t>% </a:t>
            </a:r>
            <a:r>
              <a:rPr lang="en-US"/>
              <a:t>) ]. While we apparently need to know or assume a value for </a:t>
            </a:r>
            <a:r>
              <a:rPr lang="en-US" i="1"/>
              <a:t>E</a:t>
            </a:r>
            <a:r>
              <a:rPr lang="en-US"/>
              <a:t>[</a:t>
            </a:r>
            <a:r>
              <a:rPr lang="en-US" i="1"/>
              <a:t>r</a:t>
            </a:r>
            <a:r>
              <a:rPr lang="en-US" i="1" baseline="-25000"/>
              <a:t>V</a:t>
            </a:r>
            <a:r>
              <a:rPr lang="en-US"/>
              <a:t>] in order to implement Formula (2) and price the option (and </a:t>
            </a:r>
            <a:r>
              <a:rPr lang="en-US" i="1"/>
              <a:t>E</a:t>
            </a:r>
            <a:r>
              <a:rPr lang="en-US"/>
              <a:t>[</a:t>
            </a:r>
            <a:r>
              <a:rPr lang="en-US" i="1"/>
              <a:t>r</a:t>
            </a:r>
            <a:r>
              <a:rPr lang="en-US" i="1" baseline="-25000"/>
              <a:t>V</a:t>
            </a:r>
            <a:r>
              <a:rPr lang="en-US"/>
              <a:t>] presumably reflects whatever is the “true” model of asset market equilibrium risk pricing for the underlying asset), it turns out that in fact the value we obtain for the option will be </a:t>
            </a:r>
            <a:r>
              <a:rPr lang="en-US" i="1" u="sng"/>
              <a:t>independent</a:t>
            </a:r>
            <a:r>
              <a:rPr lang="en-US"/>
              <a:t> of the value we assume for </a:t>
            </a:r>
            <a:r>
              <a:rPr lang="en-US" i="1"/>
              <a:t>E</a:t>
            </a:r>
            <a:r>
              <a:rPr lang="en-US"/>
              <a:t>[</a:t>
            </a:r>
            <a:r>
              <a:rPr lang="en-US" i="1"/>
              <a:t>r</a:t>
            </a:r>
            <a:r>
              <a:rPr lang="en-US" i="1" baseline="-25000"/>
              <a:t>V</a:t>
            </a:r>
            <a:r>
              <a:rPr lang="en-US"/>
              <a:t>] in the formula once we embed the formula in an appropriate model of underlying asset value dynamics (such as the binomial model we will present shortly in subsequent slides). We do, however, need to know the magnitudes of the </a:t>
            </a:r>
            <a:r>
              <a:rPr lang="en-US" i="1"/>
              <a:t>V</a:t>
            </a:r>
            <a:r>
              <a:rPr lang="en-US" i="1" baseline="30000"/>
              <a:t>up</a:t>
            </a:r>
            <a:r>
              <a:rPr lang="en-US" i="1"/>
              <a:t>% </a:t>
            </a:r>
            <a:r>
              <a:rPr lang="en-US"/>
              <a:t>– </a:t>
            </a:r>
            <a:r>
              <a:rPr lang="en-US" i="1"/>
              <a:t>V</a:t>
            </a:r>
            <a:r>
              <a:rPr lang="en-US" i="1" baseline="30000"/>
              <a:t>down</a:t>
            </a:r>
            <a:r>
              <a:rPr lang="en-US" i="1"/>
              <a:t>% </a:t>
            </a:r>
            <a:r>
              <a:rPr lang="en-US"/>
              <a:t>and </a:t>
            </a:r>
            <a:r>
              <a:rPr lang="en-US" i="1"/>
              <a:t>C</a:t>
            </a:r>
            <a:r>
              <a:rPr lang="en-US" i="1" baseline="30000"/>
              <a:t>up</a:t>
            </a:r>
            <a:r>
              <a:rPr lang="en-US" i="1"/>
              <a:t> </a:t>
            </a:r>
            <a:r>
              <a:rPr lang="en-US"/>
              <a:t>– </a:t>
            </a:r>
            <a:r>
              <a:rPr lang="en-US" i="1"/>
              <a:t>C</a:t>
            </a:r>
            <a:r>
              <a:rPr lang="en-US" i="1" baseline="30000"/>
              <a:t>down</a:t>
            </a:r>
            <a:r>
              <a:rPr lang="en-US" i="1"/>
              <a:t> </a:t>
            </a:r>
            <a:r>
              <a:rPr lang="en-US"/>
              <a:t>spreads, which requires knowledge of the current value and volatility of the underlying asset. The current value of the underlying asset is itself determined by an equilibrium asset pricing model.</a:t>
            </a:r>
          </a:p>
          <a:p>
            <a:endParaRPr lang="en-US"/>
          </a:p>
          <a:p>
            <a:r>
              <a:rPr lang="en-US"/>
              <a:t>“Derivative assets” are by definition assets whose returns can be perfectly replicated by some combination of other assets (as for example in our replicating portfolio we described for the call option, with a long and short position in the underlying asset and bonds), and are distinguished from “underlying assets” in this regard. Because derivative assets are perfectly correlated with underlying assets, it does not matter what is the market’s “true” risk valuation model (whether this is the CAPM or something else). We can price the derivative asset using the type of replicating portfolio and arbitrage argument described in the preceding slides. The result is a </a:t>
            </a:r>
            <a:r>
              <a:rPr lang="en-US" i="1" u="sng"/>
              <a:t>riskless hedge</a:t>
            </a:r>
            <a:r>
              <a:rPr lang="en-US"/>
              <a:t>. As the hedge is riskless, the market’s risk model does not matter. Whatever is the market’s true model of risk valuation, this will be reflected in the current prices of the underlying assets, and the derivative asset can be priced based on, and given, the underlying assets’ current prices. In this sense, our price model of the derivative asset is only </a:t>
            </a:r>
            <a:r>
              <a:rPr lang="en-US" i="1" u="sng"/>
              <a:t>relative to</a:t>
            </a:r>
            <a:r>
              <a:rPr lang="en-US"/>
              <a:t> the observed or presumed current price of the relevant underlying assets (such as the built property and the bonds described in our replicating portfolio).</a:t>
            </a:r>
          </a:p>
          <a:p>
            <a:endParaRPr lang="en-US"/>
          </a:p>
          <a:p>
            <a:r>
              <a:rPr lang="en-US"/>
              <a:t>Given the ability to construct a riskless hedge (a perfectly replicating portfolio), the risk-neutral binomial option valuation formula typically presented in MBA finance courses follows directly. The generic certainty-equivalence valuation Formula (2) is mathematically equivalent to this risk-neutral valuation in the binomial world. (The risk-neutral binomial model is mathematically equivalent to the certainty-equivalence model presented here, and is found simply by replacing </a:t>
            </a:r>
            <a:r>
              <a:rPr lang="en-US" i="1"/>
              <a:t>r</a:t>
            </a:r>
            <a:r>
              <a:rPr lang="en-US" i="1" baseline="-25000"/>
              <a:t>V</a:t>
            </a:r>
            <a:r>
              <a:rPr lang="en-US"/>
              <a:t> with </a:t>
            </a:r>
            <a:r>
              <a:rPr lang="en-US" i="1"/>
              <a:t>r</a:t>
            </a:r>
            <a:r>
              <a:rPr lang="en-US" i="1" baseline="-25000"/>
              <a:t>f</a:t>
            </a:r>
            <a:r>
              <a:rPr lang="en-US"/>
              <a:t>  everywhere both in Formula (2) and in the computation of the binomial jump probabilities (“</a:t>
            </a:r>
            <a:r>
              <a:rPr lang="en-US" i="1"/>
              <a:t>p </a:t>
            </a:r>
            <a:r>
              <a:rPr lang="en-US"/>
              <a:t>”) that will be described shortly.)</a:t>
            </a:r>
          </a:p>
          <a:p>
            <a:endParaRPr lang="en-US"/>
          </a:p>
          <a:p>
            <a:r>
              <a:rPr lang="en-US"/>
              <a:t>Formula (2) for option (“derivative asset”) valuation can be derived as follows (see Arnold &amp; Crack, </a:t>
            </a:r>
            <a:r>
              <a:rPr lang="en-US" i="1"/>
              <a:t>op.cit.</a:t>
            </a:r>
            <a:r>
              <a:rPr lang="en-US"/>
              <a:t>). Start with the basic risk-adjusted discount rate valuation formula for the option:</a:t>
            </a:r>
          </a:p>
          <a:p>
            <a:r>
              <a:rPr lang="en-US" i="1"/>
              <a:t>C</a:t>
            </a:r>
            <a:r>
              <a:rPr lang="en-US" i="1" baseline="-25000"/>
              <a:t>t</a:t>
            </a:r>
            <a:r>
              <a:rPr lang="en-US"/>
              <a:t> = </a:t>
            </a:r>
            <a:r>
              <a:rPr lang="en-US" i="1"/>
              <a:t>E</a:t>
            </a:r>
            <a:r>
              <a:rPr lang="en-US"/>
              <a:t>[</a:t>
            </a:r>
            <a:r>
              <a:rPr lang="en-US" i="1"/>
              <a:t>C</a:t>
            </a:r>
            <a:r>
              <a:rPr lang="en-US" i="1" baseline="-25000"/>
              <a:t>t+1</a:t>
            </a:r>
            <a:r>
              <a:rPr lang="en-US"/>
              <a:t>] / (1 + </a:t>
            </a:r>
            <a:r>
              <a:rPr lang="en-US" i="1"/>
              <a:t>E</a:t>
            </a:r>
            <a:r>
              <a:rPr lang="en-US"/>
              <a:t>[</a:t>
            </a:r>
            <a:r>
              <a:rPr lang="en-US" i="1"/>
              <a:t>r</a:t>
            </a:r>
            <a:r>
              <a:rPr lang="en-US" i="1" baseline="-25000"/>
              <a:t>C</a:t>
            </a:r>
            <a:r>
              <a:rPr lang="en-US"/>
              <a:t>]) = </a:t>
            </a:r>
            <a:r>
              <a:rPr lang="en-US" i="1"/>
              <a:t>E</a:t>
            </a:r>
            <a:r>
              <a:rPr lang="en-US"/>
              <a:t>[</a:t>
            </a:r>
            <a:r>
              <a:rPr lang="en-US" i="1"/>
              <a:t>C</a:t>
            </a:r>
            <a:r>
              <a:rPr lang="en-US" i="1" baseline="-25000"/>
              <a:t>t+1</a:t>
            </a:r>
            <a:r>
              <a:rPr lang="en-US"/>
              <a:t>] / (1 + </a:t>
            </a:r>
            <a:r>
              <a:rPr lang="en-US" i="1"/>
              <a:t>r</a:t>
            </a:r>
            <a:r>
              <a:rPr lang="en-US" i="1" baseline="-25000"/>
              <a:t>f</a:t>
            </a:r>
            <a:r>
              <a:rPr lang="en-US"/>
              <a:t>  + </a:t>
            </a:r>
            <a:r>
              <a:rPr lang="en-US" i="1"/>
              <a:t>E</a:t>
            </a:r>
            <a:r>
              <a:rPr lang="en-US"/>
              <a:t>[</a:t>
            </a:r>
            <a:r>
              <a:rPr lang="en-US" i="1"/>
              <a:t>RP</a:t>
            </a:r>
            <a:r>
              <a:rPr lang="en-US" i="1" baseline="-25000"/>
              <a:t>C</a:t>
            </a:r>
            <a:r>
              <a:rPr lang="en-US"/>
              <a:t>]).                                                                                                                                   (1)</a:t>
            </a:r>
          </a:p>
          <a:p>
            <a:r>
              <a:rPr lang="en-US"/>
              <a:t>Algebraic manipulation  puts this in certainty-equivalence form, to separate the risk valuation from the time value of money:</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E</a:t>
            </a:r>
            <a:r>
              <a:rPr lang="en-US"/>
              <a:t>[</a:t>
            </a:r>
            <a:r>
              <a:rPr lang="en-US" i="1"/>
              <a:t>RP</a:t>
            </a:r>
            <a:r>
              <a:rPr lang="en-US" i="1" baseline="-25000"/>
              <a:t>C</a:t>
            </a:r>
            <a:r>
              <a:rPr lang="en-US"/>
              <a:t>] ) / (1 + </a:t>
            </a:r>
            <a:r>
              <a:rPr lang="en-US" i="1"/>
              <a:t>r</a:t>
            </a:r>
            <a:r>
              <a:rPr lang="en-US" i="1" baseline="-25000"/>
              <a:t>f</a:t>
            </a:r>
            <a:r>
              <a:rPr lang="en-US"/>
              <a:t> ).                                                                                                                                                              (2)</a:t>
            </a:r>
          </a:p>
          <a:p>
            <a:r>
              <a:rPr lang="en-US"/>
              <a:t>Now define a concept known as the </a:t>
            </a:r>
            <a:r>
              <a:rPr lang="en-US" i="1"/>
              <a:t>“option elasticity”</a:t>
            </a:r>
            <a:r>
              <a:rPr lang="en-US"/>
              <a:t>  that we will label </a:t>
            </a:r>
            <a:r>
              <a:rPr lang="el-GR" i="1">
                <a:cs typeface="Arial" panose="020B0604020202090204" pitchFamily="34" charset="0"/>
              </a:rPr>
              <a:t>η</a:t>
            </a:r>
            <a:r>
              <a:rPr lang="en-US">
                <a:cs typeface="Arial" panose="020B0604020202090204" pitchFamily="34" charset="0"/>
              </a:rPr>
              <a:t> (“eta”),</a:t>
            </a:r>
            <a:r>
              <a:rPr lang="en-US"/>
              <a:t> which is the percentage change in option value </a:t>
            </a:r>
            <a:r>
              <a:rPr lang="en-US" i="1"/>
              <a:t>C</a:t>
            </a:r>
            <a:r>
              <a:rPr lang="en-US"/>
              <a:t> , associated with a one percent change in the value of the underlying asset </a:t>
            </a:r>
            <a:r>
              <a:rPr lang="en-US" i="1"/>
              <a:t>V</a:t>
            </a:r>
            <a:r>
              <a:rPr lang="en-US"/>
              <a:t> : </a:t>
            </a:r>
            <a:r>
              <a:rPr lang="el-GR" i="1">
                <a:cs typeface="Arial" panose="020B0604020202090204" pitchFamily="34" charset="0"/>
              </a:rPr>
              <a:t>η</a:t>
            </a:r>
            <a:r>
              <a:rPr lang="en-US">
                <a:cs typeface="Arial" panose="020B0604020202090204" pitchFamily="34" charset="0"/>
              </a:rPr>
              <a:t> = </a:t>
            </a:r>
            <a:r>
              <a:rPr lang="en-US" i="1">
                <a:cs typeface="Arial" panose="020B0604020202090204" pitchFamily="34" charset="0"/>
              </a:rPr>
              <a:t>(dC/C) / (dV/V) = (dC/dV)/(C/V) = VdC/(CdV).</a:t>
            </a:r>
            <a:endParaRPr lang="en-US">
              <a:cs typeface="Arial" panose="020B0604020202090204" pitchFamily="34" charset="0"/>
            </a:endParaRPr>
          </a:p>
          <a:p>
            <a:r>
              <a:rPr lang="en-US">
                <a:cs typeface="Arial" panose="020B0604020202090204" pitchFamily="34" charset="0"/>
              </a:rPr>
              <a:t>For example, if the underlying asset experiences a 1% increase in value, and </a:t>
            </a:r>
            <a:r>
              <a:rPr lang="el-GR" i="1">
                <a:cs typeface="Arial" panose="020B0604020202090204" pitchFamily="34" charset="0"/>
              </a:rPr>
              <a:t>η</a:t>
            </a:r>
            <a:r>
              <a:rPr lang="en-US">
                <a:cs typeface="Arial" panose="020B0604020202090204" pitchFamily="34" charset="0"/>
              </a:rPr>
              <a:t> = 5, then the option will experience a 5% increase in value. If the underlying asset experiences a 2% decline in value and </a:t>
            </a:r>
            <a:r>
              <a:rPr lang="el-GR" i="1">
                <a:cs typeface="Arial" panose="020B0604020202090204" pitchFamily="34" charset="0"/>
              </a:rPr>
              <a:t>η</a:t>
            </a:r>
            <a:r>
              <a:rPr lang="en-US">
                <a:cs typeface="Arial" panose="020B0604020202090204" pitchFamily="34" charset="0"/>
              </a:rPr>
              <a:t> = 3, then the option will experience a 6% decline in value.</a:t>
            </a:r>
          </a:p>
          <a:p>
            <a:r>
              <a:rPr lang="en-US">
                <a:cs typeface="Arial" panose="020B0604020202090204" pitchFamily="34" charset="0"/>
              </a:rPr>
              <a:t>Because the option, as a </a:t>
            </a:r>
            <a:r>
              <a:rPr lang="en-US" i="1" u="sng">
                <a:cs typeface="Arial" panose="020B0604020202090204" pitchFamily="34" charset="0"/>
              </a:rPr>
              <a:t>derivative asset</a:t>
            </a:r>
            <a:r>
              <a:rPr lang="en-US">
                <a:cs typeface="Arial" panose="020B0604020202090204" pitchFamily="34" charset="0"/>
              </a:rPr>
              <a:t> , is </a:t>
            </a:r>
            <a:r>
              <a:rPr lang="en-US" i="1" u="sng">
                <a:cs typeface="Arial" panose="020B0604020202090204" pitchFamily="34" charset="0"/>
              </a:rPr>
              <a:t>perfectly correlated</a:t>
            </a:r>
            <a:r>
              <a:rPr lang="en-US">
                <a:cs typeface="Arial" panose="020B0604020202090204" pitchFamily="34" charset="0"/>
              </a:rPr>
              <a:t> with the underlying asset, the </a:t>
            </a:r>
            <a:r>
              <a:rPr lang="en-US" i="1" u="sng">
                <a:cs typeface="Arial" panose="020B0604020202090204" pitchFamily="34" charset="0"/>
              </a:rPr>
              <a:t>risk</a:t>
            </a:r>
            <a:r>
              <a:rPr lang="en-US" i="1">
                <a:cs typeface="Arial" panose="020B0604020202090204" pitchFamily="34" charset="0"/>
              </a:rPr>
              <a:t> </a:t>
            </a:r>
            <a:r>
              <a:rPr lang="en-US">
                <a:cs typeface="Arial" panose="020B0604020202090204" pitchFamily="34" charset="0"/>
              </a:rPr>
              <a:t>in the option’s </a:t>
            </a:r>
            <a:r>
              <a:rPr lang="en-US" i="1" u="sng">
                <a:cs typeface="Arial" panose="020B0604020202090204" pitchFamily="34" charset="0"/>
              </a:rPr>
              <a:t>return</a:t>
            </a:r>
            <a:r>
              <a:rPr lang="en-US">
                <a:cs typeface="Arial" panose="020B0604020202090204" pitchFamily="34" charset="0"/>
              </a:rPr>
              <a:t> (as the capital market values that risk, no matter which model the capital market uses to value risk in underlying assets as long as it is based on return variability) will equal exactly </a:t>
            </a:r>
            <a:r>
              <a:rPr lang="el-GR" i="1">
                <a:cs typeface="Arial" panose="020B0604020202090204" pitchFamily="34" charset="0"/>
              </a:rPr>
              <a:t>η</a:t>
            </a:r>
            <a:r>
              <a:rPr lang="en-US" i="1">
                <a:cs typeface="Arial" panose="020B0604020202090204" pitchFamily="34" charset="0"/>
              </a:rPr>
              <a:t> </a:t>
            </a:r>
            <a:r>
              <a:rPr lang="en-US">
                <a:cs typeface="Arial" panose="020B0604020202090204" pitchFamily="34" charset="0"/>
              </a:rPr>
              <a:t> times the risk in the underlying asset’s return. Thus:</a:t>
            </a:r>
          </a:p>
          <a:p>
            <a:r>
              <a:rPr lang="en-US" i="1"/>
              <a:t>E</a:t>
            </a:r>
            <a:r>
              <a:rPr lang="en-US"/>
              <a:t>[</a:t>
            </a:r>
            <a:r>
              <a:rPr lang="en-US" i="1"/>
              <a:t>RP</a:t>
            </a:r>
            <a:r>
              <a:rPr lang="en-US" i="1" baseline="-25000"/>
              <a:t>C</a:t>
            </a:r>
            <a:r>
              <a:rPr lang="en-US"/>
              <a:t>] = </a:t>
            </a:r>
            <a:r>
              <a:rPr lang="el-GR" i="1">
                <a:cs typeface="Arial" panose="020B0604020202090204" pitchFamily="34" charset="0"/>
              </a:rPr>
              <a:t>η</a:t>
            </a:r>
            <a:r>
              <a:rPr lang="en-US" i="1"/>
              <a:t>E</a:t>
            </a:r>
            <a:r>
              <a:rPr lang="en-US"/>
              <a:t>[</a:t>
            </a:r>
            <a:r>
              <a:rPr lang="en-US" i="1"/>
              <a:t>RP</a:t>
            </a:r>
            <a:r>
              <a:rPr lang="en-US" i="1" baseline="-25000"/>
              <a:t>V</a:t>
            </a:r>
            <a:r>
              <a:rPr lang="en-US"/>
              <a:t>].                                                                                                                                                                                        (3)</a:t>
            </a:r>
          </a:p>
          <a:p>
            <a:r>
              <a:rPr lang="en-US"/>
              <a:t>Of course, by definition: </a:t>
            </a:r>
            <a:r>
              <a:rPr lang="en-US" i="1"/>
              <a:t>E</a:t>
            </a:r>
            <a:r>
              <a:rPr lang="en-US"/>
              <a:t>[</a:t>
            </a:r>
            <a:r>
              <a:rPr lang="en-US" i="1"/>
              <a:t>RP</a:t>
            </a:r>
            <a:r>
              <a:rPr lang="en-US" i="1" baseline="-25000"/>
              <a:t>V</a:t>
            </a:r>
            <a:r>
              <a:rPr lang="en-US"/>
              <a:t>]</a:t>
            </a:r>
            <a:r>
              <a:rPr lang="en-US" i="1"/>
              <a:t> </a:t>
            </a:r>
            <a:r>
              <a:rPr lang="en-US"/>
              <a:t>= </a:t>
            </a:r>
            <a:r>
              <a:rPr lang="en-US" i="1"/>
              <a:t>E</a:t>
            </a:r>
            <a:r>
              <a:rPr lang="en-US"/>
              <a:t>[</a:t>
            </a:r>
            <a:r>
              <a:rPr lang="en-US" i="1"/>
              <a:t>r</a:t>
            </a:r>
            <a:r>
              <a:rPr lang="en-US" i="1" baseline="-25000"/>
              <a:t>V</a:t>
            </a:r>
            <a:r>
              <a:rPr lang="en-US"/>
              <a:t>] – </a:t>
            </a:r>
            <a:r>
              <a:rPr lang="en-US" i="1"/>
              <a:t>r</a:t>
            </a:r>
            <a:r>
              <a:rPr lang="en-US" i="1" baseline="-25000"/>
              <a:t>f</a:t>
            </a:r>
            <a:r>
              <a:rPr lang="en-US"/>
              <a:t> .                                                                                                                                                  (4)</a:t>
            </a:r>
          </a:p>
          <a:p>
            <a:r>
              <a:rPr lang="en-US"/>
              <a:t>Substituting (3) and (4) into (2) we have:</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 </a:t>
            </a:r>
            <a:r>
              <a:rPr lang="el-GR" i="1">
                <a:cs typeface="Arial" panose="020B0604020202090204" pitchFamily="34" charset="0"/>
              </a:rPr>
              <a:t>η</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(5)</a:t>
            </a:r>
          </a:p>
          <a:p>
            <a:r>
              <a:rPr lang="en-US"/>
              <a:t>In a binomial world, the option elasticity is defined relative to the single-period “up” and “down” movements in the option value and in the underlying asset value. In particular, by definition:</a:t>
            </a:r>
          </a:p>
          <a:p>
            <a:r>
              <a:rPr lang="el-GR" i="1">
                <a:cs typeface="Arial" panose="020B0604020202090204" pitchFamily="34" charset="0"/>
              </a:rPr>
              <a:t>η</a:t>
            </a:r>
            <a:r>
              <a:rPr lang="en-US">
                <a:cs typeface="Arial" panose="020B0604020202090204" pitchFamily="34" charset="0"/>
              </a:rPr>
              <a:t> =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where, as we have defined these before, (</a:t>
            </a:r>
            <a:r>
              <a:rPr lang="en-US" i="1"/>
              <a:t>C</a:t>
            </a:r>
            <a:r>
              <a:rPr lang="en-US" i="1" baseline="30000"/>
              <a:t>up</a:t>
            </a:r>
            <a:r>
              <a:rPr lang="en-US" i="1"/>
              <a:t>% </a:t>
            </a:r>
            <a:r>
              <a:rPr lang="en-US"/>
              <a:t>– </a:t>
            </a:r>
            <a:r>
              <a:rPr lang="en-US" i="1"/>
              <a:t>C</a:t>
            </a:r>
            <a:r>
              <a:rPr lang="en-US" i="1" baseline="30000"/>
              <a:t>down</a:t>
            </a:r>
            <a:r>
              <a:rPr lang="en-US" i="1"/>
              <a:t>% </a:t>
            </a:r>
            <a:r>
              <a:rPr lang="en-US"/>
              <a:t>) and (</a:t>
            </a:r>
            <a:r>
              <a:rPr lang="en-US" i="1"/>
              <a:t>V</a:t>
            </a:r>
            <a:r>
              <a:rPr lang="en-US" i="1" baseline="30000"/>
              <a:t>up</a:t>
            </a:r>
            <a:r>
              <a:rPr lang="en-US" i="1"/>
              <a:t>% </a:t>
            </a:r>
            <a:r>
              <a:rPr lang="en-US"/>
              <a:t>– </a:t>
            </a:r>
            <a:r>
              <a:rPr lang="en-US" i="1"/>
              <a:t>V</a:t>
            </a:r>
            <a:r>
              <a:rPr lang="en-US" i="1" baseline="30000"/>
              <a:t>down</a:t>
            </a:r>
            <a:r>
              <a:rPr lang="en-US" i="1"/>
              <a:t>% </a:t>
            </a:r>
            <a:r>
              <a:rPr lang="en-US"/>
              <a:t>) are the one period “up” – “down” range in percentage movements in the option and in the underlying asset , respectively (relative to their previous values). For example, for the numerical example we have used on previous slides: (</a:t>
            </a:r>
            <a:r>
              <a:rPr lang="en-US" i="1"/>
              <a:t>C</a:t>
            </a:r>
            <a:r>
              <a:rPr lang="en-US" i="1" baseline="30000"/>
              <a:t>up</a:t>
            </a:r>
            <a:r>
              <a:rPr lang="en-US" i="1"/>
              <a:t>% </a:t>
            </a:r>
            <a:r>
              <a:rPr lang="en-US"/>
              <a:t>– </a:t>
            </a:r>
            <a:r>
              <a:rPr lang="en-US" i="1"/>
              <a:t>C</a:t>
            </a:r>
            <a:r>
              <a:rPr lang="en-US" i="1" baseline="30000"/>
              <a:t>down</a:t>
            </a:r>
            <a:r>
              <a:rPr lang="en-US" i="1"/>
              <a:t>% </a:t>
            </a:r>
            <a:r>
              <a:rPr lang="en-US"/>
              <a:t>) = ( 700/236 – 0/236 ) = 297%; and (</a:t>
            </a:r>
            <a:r>
              <a:rPr lang="en-US" i="1"/>
              <a:t>V</a:t>
            </a:r>
            <a:r>
              <a:rPr lang="en-US" i="1" baseline="30000"/>
              <a:t>up</a:t>
            </a:r>
            <a:r>
              <a:rPr lang="en-US" i="1"/>
              <a:t>% </a:t>
            </a:r>
            <a:r>
              <a:rPr lang="en-US"/>
              <a:t>– </a:t>
            </a:r>
            <a:r>
              <a:rPr lang="en-US" i="1"/>
              <a:t>V</a:t>
            </a:r>
            <a:r>
              <a:rPr lang="en-US" i="1" baseline="30000"/>
              <a:t>down</a:t>
            </a:r>
            <a:r>
              <a:rPr lang="en-US" i="1"/>
              <a:t>% </a:t>
            </a:r>
            <a:r>
              <a:rPr lang="en-US"/>
              <a:t>) = ( 1600/909 – 600/909 ) = 176% - 66% = 110%. Thus: </a:t>
            </a:r>
            <a:r>
              <a:rPr lang="el-GR" i="1">
                <a:cs typeface="Arial" panose="020B0604020202090204" pitchFamily="34" charset="0"/>
              </a:rPr>
              <a:t>η</a:t>
            </a:r>
            <a:r>
              <a:rPr lang="en-US">
                <a:cs typeface="Arial" panose="020B0604020202090204" pitchFamily="34" charset="0"/>
              </a:rPr>
              <a:t> = 297/110 = 2.7.</a:t>
            </a:r>
          </a:p>
          <a:p>
            <a:r>
              <a:rPr lang="en-US">
                <a:cs typeface="Arial" panose="020B0604020202090204" pitchFamily="34" charset="0"/>
              </a:rPr>
              <a:t>Of course, </a:t>
            </a:r>
            <a:r>
              <a:rPr lang="en-US"/>
              <a:t>when we multiply the percentage change in </a:t>
            </a:r>
            <a:r>
              <a:rPr lang="en-US" i="1"/>
              <a:t>C</a:t>
            </a:r>
            <a:r>
              <a:rPr lang="en-US" i="1" baseline="-25000"/>
              <a:t>t</a:t>
            </a:r>
            <a:r>
              <a:rPr lang="en-US" i="1"/>
              <a:t> </a:t>
            </a:r>
            <a:r>
              <a:rPr lang="en-US"/>
              <a:t>by </a:t>
            </a:r>
            <a:r>
              <a:rPr lang="en-US" i="1"/>
              <a:t>C</a:t>
            </a:r>
            <a:r>
              <a:rPr lang="en-US" i="1" baseline="-25000"/>
              <a:t>t</a:t>
            </a:r>
            <a:r>
              <a:rPr lang="en-US" i="1"/>
              <a:t> </a:t>
            </a:r>
            <a:r>
              <a:rPr lang="en-US"/>
              <a:t>, we get the dollar change in </a:t>
            </a:r>
            <a:r>
              <a:rPr lang="en-US" i="1"/>
              <a:t>C</a:t>
            </a:r>
            <a:r>
              <a:rPr lang="en-US" i="1" baseline="-25000"/>
              <a:t>t</a:t>
            </a:r>
            <a:r>
              <a:rPr lang="en-US" i="1"/>
              <a:t> </a:t>
            </a:r>
            <a:r>
              <a:rPr lang="en-US"/>
              <a:t>: </a:t>
            </a:r>
            <a:r>
              <a:rPr lang="en-US" i="1"/>
              <a:t>C</a:t>
            </a:r>
            <a:r>
              <a:rPr lang="en-US" i="1" baseline="-25000"/>
              <a:t>t</a:t>
            </a:r>
            <a:r>
              <a:rPr lang="en-US" i="1"/>
              <a:t>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a:t>
            </a:r>
            <a:r>
              <a:rPr lang="en-US">
                <a:cs typeface="Arial" panose="020B0604020202090204" pitchFamily="34" charset="0"/>
              </a:rPr>
              <a:t> Thus, by definition: </a:t>
            </a:r>
          </a:p>
          <a:p>
            <a:r>
              <a:rPr lang="en-US" i="1"/>
              <a:t>C</a:t>
            </a:r>
            <a:r>
              <a:rPr lang="en-US" i="1" baseline="-25000"/>
              <a:t>t</a:t>
            </a:r>
            <a:r>
              <a:rPr lang="en-US" i="1"/>
              <a:t> </a:t>
            </a:r>
            <a:r>
              <a:rPr lang="el-GR" i="1">
                <a:cs typeface="Arial" panose="020B0604020202090204" pitchFamily="34" charset="0"/>
              </a:rPr>
              <a:t>η</a:t>
            </a:r>
            <a:r>
              <a:rPr lang="en-US" i="1">
                <a:cs typeface="Arial" panose="020B0604020202090204" pitchFamily="34" charset="0"/>
              </a:rPr>
              <a:t> </a:t>
            </a:r>
            <a:r>
              <a:rPr lang="en-US">
                <a:cs typeface="Arial" panose="020B0604020202090204" pitchFamily="34" charset="0"/>
              </a:rPr>
              <a:t> = </a:t>
            </a:r>
            <a:r>
              <a:rPr lang="en-US" i="1"/>
              <a:t>C</a:t>
            </a:r>
            <a:r>
              <a:rPr lang="en-US" i="1" baseline="-25000"/>
              <a:t>t</a:t>
            </a:r>
            <a:r>
              <a:rPr lang="en-US" i="1"/>
              <a:t> </a:t>
            </a:r>
            <a:r>
              <a:rPr lang="en-US"/>
              <a:t>(</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 .                                                                                       (6)</a:t>
            </a:r>
          </a:p>
          <a:p>
            <a:r>
              <a:rPr lang="en-US"/>
              <a:t>Substituting (6) into (5) we obtain the generic certainty-equivalence valuation formula for the option presented as “Formula (2)” on the earlier slide:</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25000"/>
              <a:t>t</a:t>
            </a:r>
            <a:r>
              <a:rPr lang="en-US" i="1"/>
              <a:t> </a:t>
            </a:r>
            <a:r>
              <a:rPr lang="el-GR" i="1">
                <a:cs typeface="Arial" panose="020B0604020202090204" pitchFamily="34" charset="0"/>
              </a:rPr>
              <a:t>η</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 (</a:t>
            </a:r>
            <a:r>
              <a:rPr lang="en-US" i="1"/>
              <a:t>E</a:t>
            </a:r>
            <a:r>
              <a:rPr lang="en-US"/>
              <a:t>[</a:t>
            </a:r>
            <a:r>
              <a:rPr lang="en-US" i="1"/>
              <a:t>C</a:t>
            </a:r>
            <a:r>
              <a:rPr lang="en-US" i="1" baseline="-25000"/>
              <a:t>t+1</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 / (</a:t>
            </a:r>
            <a:r>
              <a:rPr lang="en-US" i="1"/>
              <a:t>V</a:t>
            </a:r>
            <a:r>
              <a:rPr lang="en-US" i="1" baseline="30000"/>
              <a:t>up</a:t>
            </a:r>
            <a:r>
              <a:rPr lang="en-US" i="1"/>
              <a:t>% </a:t>
            </a:r>
            <a:r>
              <a:rPr lang="en-US"/>
              <a:t>– </a:t>
            </a:r>
            <a:r>
              <a:rPr lang="en-US" i="1"/>
              <a:t>V</a:t>
            </a:r>
            <a:r>
              <a:rPr lang="en-US" i="1" baseline="30000"/>
              <a:t>down</a:t>
            </a:r>
            <a:r>
              <a:rPr lang="en-US" i="1"/>
              <a:t>% </a:t>
            </a:r>
            <a:r>
              <a:rPr lang="en-US"/>
              <a:t>))</a:t>
            </a:r>
            <a:r>
              <a:rPr lang="en-US" i="1"/>
              <a:t>(E</a:t>
            </a:r>
            <a:r>
              <a:rPr lang="en-US"/>
              <a:t>[</a:t>
            </a:r>
            <a:r>
              <a:rPr lang="en-US" i="1"/>
              <a:t>r</a:t>
            </a:r>
            <a:r>
              <a:rPr lang="en-US" i="1" baseline="-25000"/>
              <a:t>V</a:t>
            </a:r>
            <a:r>
              <a:rPr lang="en-US"/>
              <a:t>] – </a:t>
            </a:r>
            <a:r>
              <a:rPr lang="en-US" i="1"/>
              <a:t>r</a:t>
            </a:r>
            <a:r>
              <a:rPr lang="en-US" i="1" baseline="-25000"/>
              <a:t>f</a:t>
            </a:r>
            <a:r>
              <a:rPr lang="en-US"/>
              <a:t> </a:t>
            </a:r>
            <a:r>
              <a:rPr lang="en-US" i="1"/>
              <a:t>) </a:t>
            </a:r>
            <a:r>
              <a:rPr lang="en-US"/>
              <a:t>) / (1 + </a:t>
            </a:r>
            <a:r>
              <a:rPr lang="en-US" i="1"/>
              <a:t>r</a:t>
            </a:r>
            <a:r>
              <a:rPr lang="en-US" i="1" baseline="-25000"/>
              <a:t>f</a:t>
            </a:r>
            <a:r>
              <a:rPr lang="en-US"/>
              <a:t> ) </a:t>
            </a:r>
          </a:p>
          <a:p>
            <a:r>
              <a:rPr lang="en-US" i="1"/>
              <a:t>C</a:t>
            </a:r>
            <a:r>
              <a:rPr lang="en-US" i="1" baseline="-25000"/>
              <a:t>t</a:t>
            </a:r>
            <a:r>
              <a:rPr lang="en-US"/>
              <a:t> = [</a:t>
            </a:r>
            <a:r>
              <a:rPr lang="en-US" i="1"/>
              <a:t>E</a:t>
            </a:r>
            <a:r>
              <a:rPr lang="en-US"/>
              <a:t>[</a:t>
            </a:r>
            <a:r>
              <a:rPr lang="en-US" i="1"/>
              <a:t>C</a:t>
            </a:r>
            <a:r>
              <a:rPr lang="en-US" i="1" baseline="-25000"/>
              <a:t>t+1</a:t>
            </a:r>
            <a:r>
              <a:rPr lang="en-US"/>
              <a:t>] – (</a:t>
            </a:r>
            <a:r>
              <a:rPr lang="en-US" i="1"/>
              <a:t>C</a:t>
            </a:r>
            <a:r>
              <a:rPr lang="en-US" i="1" baseline="30000"/>
              <a:t>up</a:t>
            </a:r>
            <a:r>
              <a:rPr lang="en-US" i="1"/>
              <a:t> </a:t>
            </a:r>
            <a:r>
              <a:rPr lang="en-US"/>
              <a:t>– </a:t>
            </a:r>
            <a:r>
              <a:rPr lang="en-US" i="1"/>
              <a:t>C</a:t>
            </a:r>
            <a:r>
              <a:rPr lang="en-US" i="1" baseline="30000"/>
              <a:t>down</a:t>
            </a:r>
            <a:r>
              <a:rPr lang="en-US" i="1"/>
              <a:t> </a:t>
            </a:r>
            <a:r>
              <a:rPr lang="en-US"/>
              <a:t>)(</a:t>
            </a:r>
            <a:r>
              <a:rPr lang="en-US" i="1"/>
              <a:t>E</a:t>
            </a:r>
            <a:r>
              <a:rPr lang="en-US"/>
              <a:t>[</a:t>
            </a:r>
            <a:r>
              <a:rPr lang="en-US" i="1"/>
              <a:t>r</a:t>
            </a:r>
            <a:r>
              <a:rPr lang="en-US" i="1" baseline="-25000"/>
              <a:t>V</a:t>
            </a:r>
            <a:r>
              <a:rPr lang="en-US"/>
              <a:t>] – </a:t>
            </a:r>
            <a:r>
              <a:rPr lang="en-US" i="1"/>
              <a:t>r</a:t>
            </a:r>
            <a:r>
              <a:rPr lang="en-US" i="1" baseline="-25000"/>
              <a:t>f</a:t>
            </a:r>
            <a:r>
              <a:rPr lang="en-US"/>
              <a:t> )/(</a:t>
            </a:r>
            <a:r>
              <a:rPr lang="en-US" i="1"/>
              <a:t>V</a:t>
            </a:r>
            <a:r>
              <a:rPr lang="en-US" i="1" baseline="30000"/>
              <a:t>up</a:t>
            </a:r>
            <a:r>
              <a:rPr lang="en-US" i="1"/>
              <a:t>% </a:t>
            </a:r>
            <a:r>
              <a:rPr lang="en-US"/>
              <a:t>– </a:t>
            </a:r>
            <a:r>
              <a:rPr lang="en-US" i="1"/>
              <a:t>V</a:t>
            </a:r>
            <a:r>
              <a:rPr lang="en-US" i="1" baseline="30000"/>
              <a:t>down</a:t>
            </a:r>
            <a:r>
              <a:rPr lang="en-US" i="1"/>
              <a:t>% </a:t>
            </a:r>
            <a:r>
              <a:rPr lang="en-US"/>
              <a:t>) ] / (1 + </a:t>
            </a:r>
            <a:r>
              <a:rPr lang="en-US" i="1"/>
              <a:t>r</a:t>
            </a:r>
            <a:r>
              <a:rPr lang="en-US" i="1" baseline="-25000"/>
              <a:t>f</a:t>
            </a:r>
            <a:r>
              <a:rPr lang="en-US"/>
              <a:t> ) = “Formula (2)”.</a:t>
            </a:r>
          </a:p>
          <a:p>
            <a:endParaRPr lang="en-US"/>
          </a:p>
          <a:p>
            <a:r>
              <a:rPr lang="en-US"/>
              <a:t>Expressing this as: </a:t>
            </a:r>
          </a:p>
          <a:p>
            <a:r>
              <a:rPr lang="en-US" i="1"/>
              <a:t>C</a:t>
            </a:r>
            <a:r>
              <a:rPr lang="en-US" i="1" baseline="-25000"/>
              <a:t>t</a:t>
            </a:r>
            <a:r>
              <a:rPr lang="en-US"/>
              <a:t> = </a:t>
            </a:r>
            <a:r>
              <a:rPr lang="en-US" i="1"/>
              <a:t>CEQ</a:t>
            </a:r>
            <a:r>
              <a:rPr lang="en-US"/>
              <a:t>[</a:t>
            </a:r>
            <a:r>
              <a:rPr lang="en-US" i="1"/>
              <a:t>C</a:t>
            </a:r>
            <a:r>
              <a:rPr lang="en-US" i="1" baseline="-25000"/>
              <a:t>t+1</a:t>
            </a:r>
            <a:r>
              <a:rPr lang="en-US"/>
              <a:t>] / (1 + </a:t>
            </a:r>
            <a:r>
              <a:rPr lang="en-US" i="1"/>
              <a:t>r</a:t>
            </a:r>
            <a:r>
              <a:rPr lang="en-US" i="1" baseline="-25000"/>
              <a:t>f</a:t>
            </a:r>
            <a:r>
              <a:rPr lang="en-US"/>
              <a:t> ), we see that the certainty-equivalent value of the option next period is:</a:t>
            </a:r>
          </a:p>
          <a:p>
            <a:endParaRPr lang="en-US"/>
          </a:p>
          <a:p>
            <a:r>
              <a:rPr lang="en-US" i="1"/>
              <a:t>CEQ</a:t>
            </a:r>
            <a:r>
              <a:rPr lang="en-US"/>
              <a:t>[</a:t>
            </a:r>
            <a:r>
              <a:rPr lang="en-US" i="1"/>
              <a:t>C</a:t>
            </a:r>
            <a:r>
              <a:rPr lang="en-US" i="1" baseline="-25000"/>
              <a:t>t+1</a:t>
            </a:r>
            <a:r>
              <a:rPr lang="en-US"/>
              <a:t>] equals </a:t>
            </a:r>
            <a:r>
              <a:rPr lang="en-US" i="1"/>
              <a:t>E</a:t>
            </a:r>
            <a:r>
              <a:rPr lang="en-US"/>
              <a:t>[</a:t>
            </a:r>
            <a:r>
              <a:rPr lang="en-US" i="1"/>
              <a:t>C</a:t>
            </a:r>
            <a:r>
              <a:rPr lang="en-US" i="1" baseline="-25000"/>
              <a:t>t+1</a:t>
            </a:r>
            <a:r>
              <a:rPr lang="en-US"/>
              <a:t>] minus a “risk premium” in dollars.</a:t>
            </a:r>
          </a:p>
          <a:p>
            <a:endParaRPr lang="en-US"/>
          </a:p>
          <a:p>
            <a:r>
              <a:rPr lang="en-US"/>
              <a:t>This risk premium in dollars equals the range (or risk) in the option value in dollars, (</a:t>
            </a:r>
            <a:r>
              <a:rPr lang="en-US" i="1"/>
              <a:t>C</a:t>
            </a:r>
            <a:r>
              <a:rPr lang="en-US" i="1" baseline="30000"/>
              <a:t>up</a:t>
            </a:r>
            <a:r>
              <a:rPr lang="en-US" i="1"/>
              <a:t> </a:t>
            </a:r>
            <a:r>
              <a:rPr lang="en-US"/>
              <a:t>– </a:t>
            </a:r>
            <a:r>
              <a:rPr lang="en-US" i="1"/>
              <a:t>C</a:t>
            </a:r>
            <a:r>
              <a:rPr lang="en-US" i="1" baseline="30000"/>
              <a:t>down</a:t>
            </a:r>
            <a:r>
              <a:rPr lang="en-US" i="1"/>
              <a:t> </a:t>
            </a:r>
            <a:r>
              <a:rPr lang="en-US"/>
              <a:t>), times the market’s “price of risk” in the option’s underlying asset: (</a:t>
            </a:r>
            <a:r>
              <a:rPr lang="en-US" i="1"/>
              <a:t>E</a:t>
            </a:r>
            <a:r>
              <a:rPr lang="en-US"/>
              <a:t>[</a:t>
            </a:r>
            <a:r>
              <a:rPr lang="en-US" i="1"/>
              <a:t>r</a:t>
            </a:r>
            <a:r>
              <a:rPr lang="en-US" i="1" baseline="-25000"/>
              <a:t>V</a:t>
            </a:r>
            <a:r>
              <a:rPr lang="en-US"/>
              <a:t>] – </a:t>
            </a:r>
            <a:r>
              <a:rPr lang="en-US" i="1"/>
              <a:t>r</a:t>
            </a:r>
            <a:r>
              <a:rPr lang="en-US" i="1" baseline="-25000"/>
              <a:t>f</a:t>
            </a:r>
            <a:r>
              <a:rPr lang="en-US"/>
              <a:t> )/(</a:t>
            </a:r>
            <a:r>
              <a:rPr lang="en-US" i="1"/>
              <a:t>V</a:t>
            </a:r>
            <a:r>
              <a:rPr lang="en-US" i="1" baseline="30000"/>
              <a:t>up</a:t>
            </a:r>
            <a:r>
              <a:rPr lang="en-US" i="1"/>
              <a:t>% </a:t>
            </a:r>
            <a:r>
              <a:rPr lang="en-US"/>
              <a:t>– </a:t>
            </a:r>
            <a:r>
              <a:rPr lang="en-US" i="1"/>
              <a:t>V</a:t>
            </a:r>
            <a:r>
              <a:rPr lang="en-US" i="1" baseline="30000"/>
              <a:t>down</a:t>
            </a:r>
            <a:r>
              <a:rPr lang="en-US" i="1"/>
              <a:t>% </a:t>
            </a:r>
            <a:r>
              <a:rPr lang="en-US"/>
              <a:t>), which in turn is seen to equal the market’s percentage risk premium in the underlying asset’s return: (</a:t>
            </a:r>
            <a:r>
              <a:rPr lang="en-US" i="1"/>
              <a:t>E</a:t>
            </a:r>
            <a:r>
              <a:rPr lang="en-US"/>
              <a:t>[</a:t>
            </a:r>
            <a:r>
              <a:rPr lang="en-US" i="1"/>
              <a:t>r</a:t>
            </a:r>
            <a:r>
              <a:rPr lang="en-US" i="1" baseline="-25000"/>
              <a:t>V</a:t>
            </a:r>
            <a:r>
              <a:rPr lang="en-US"/>
              <a:t>] – </a:t>
            </a:r>
            <a:r>
              <a:rPr lang="en-US" i="1"/>
              <a:t>r</a:t>
            </a:r>
            <a:r>
              <a:rPr lang="en-US" i="1" baseline="-25000"/>
              <a:t>f</a:t>
            </a:r>
            <a:r>
              <a:rPr lang="en-US"/>
              <a:t> ) per unit of range (or risk) in the underlying asset’s value measured in percent (of the asset’s previous value): (</a:t>
            </a:r>
            <a:r>
              <a:rPr lang="en-US" i="1"/>
              <a:t>V</a:t>
            </a:r>
            <a:r>
              <a:rPr lang="en-US" i="1" baseline="30000"/>
              <a:t>up</a:t>
            </a:r>
            <a:r>
              <a:rPr lang="en-US" i="1"/>
              <a:t>% </a:t>
            </a:r>
            <a:r>
              <a:rPr lang="en-US"/>
              <a:t>– </a:t>
            </a:r>
            <a:r>
              <a:rPr lang="en-US" i="1"/>
              <a:t>V</a:t>
            </a:r>
            <a:r>
              <a:rPr lang="en-US" i="1" baseline="30000"/>
              <a:t>down</a:t>
            </a:r>
            <a:r>
              <a:rPr lang="en-US" i="1"/>
              <a:t>% </a:t>
            </a:r>
            <a:r>
              <a:rPr lang="en-US"/>
              <a:t>).</a:t>
            </a:r>
          </a:p>
          <a:p>
            <a:endParaRPr lang="en-US"/>
          </a:p>
          <a:p>
            <a:r>
              <a:rPr lang="en-US"/>
              <a:t>As noted, “Formula (2)” in the binomial model to be presented in this lecture equates to the risk-neutral binomial model that follows directly from the replicating portfolio argument, with </a:t>
            </a:r>
            <a:r>
              <a:rPr lang="en-US" i="1"/>
              <a:t>r</a:t>
            </a:r>
            <a:r>
              <a:rPr lang="en-US" i="1" baseline="-25000"/>
              <a:t>V</a:t>
            </a:r>
            <a:r>
              <a:rPr lang="en-US" i="1"/>
              <a:t> </a:t>
            </a:r>
            <a:r>
              <a:rPr lang="en-US"/>
              <a:t>being replaced by </a:t>
            </a:r>
            <a:r>
              <a:rPr lang="en-US" i="1"/>
              <a:t>r</a:t>
            </a:r>
            <a:r>
              <a:rPr lang="en-US" i="1" baseline="-25000"/>
              <a:t>f</a:t>
            </a:r>
            <a:r>
              <a:rPr lang="en-US" i="1"/>
              <a:t> </a:t>
            </a:r>
            <a:r>
              <a:rPr lang="en-US"/>
              <a:t> in both the certainty-equivalence valuation formula and in the binomial jump probability formula.</a:t>
            </a:r>
          </a:p>
          <a:p>
            <a:endParaRPr lang="el-GR"/>
          </a:p>
        </p:txBody>
      </p:sp>
    </p:spTree>
    <p:extLst>
      <p:ext uri="{BB962C8B-B14F-4D97-AF65-F5344CB8AC3E}">
        <p14:creationId xmlns="" xmlns:p14="http://schemas.microsoft.com/office/powerpoint/2010/main" val="339732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A86F7-12FF-47DC-AF59-420252662E83}" type="slidenum">
              <a:rPr lang="en-US"/>
              <a:pPr/>
              <a:t>27</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t>The rectangular nodes are decisions. The round nodes are outcomes of nature, with branches reflecting alternatives to which probabilities are assigned.</a:t>
            </a:r>
          </a:p>
        </p:txBody>
      </p:sp>
    </p:spTree>
    <p:extLst>
      <p:ext uri="{BB962C8B-B14F-4D97-AF65-F5344CB8AC3E}">
        <p14:creationId xmlns="" xmlns:p14="http://schemas.microsoft.com/office/powerpoint/2010/main" val="280080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5D6DA-35F2-4B43-9976-CF1A3B869A99}" type="slidenum">
              <a:rPr lang="en-US"/>
              <a:pPr/>
              <a:t>30</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sz="1000"/>
              <a:t>Note: The term “short sale”, or to buy an asset “short” (or to “go short” in the asset, resulting in a “short position” in the asset in your investment portfolio), refers to the reverse of the normal “long” purchase or investment holding (“going long” in the asset). </a:t>
            </a:r>
          </a:p>
          <a:p>
            <a:endParaRPr lang="en-US" sz="1000"/>
          </a:p>
          <a:p>
            <a:r>
              <a:rPr lang="en-US" sz="1000"/>
              <a:t>In a “long” investment, you buy the asset first, and sell it later. Thus, you experience a cash </a:t>
            </a:r>
            <a:r>
              <a:rPr lang="en-US" sz="1000" b="1" u="sng"/>
              <a:t>outflow first</a:t>
            </a:r>
            <a:r>
              <a:rPr lang="en-US" sz="1000"/>
              <a:t> equal to the current (going-in) price of the asset when you take the position, and you experience the corresponding cash </a:t>
            </a:r>
            <a:r>
              <a:rPr lang="en-US" sz="1000" b="1" u="sng"/>
              <a:t>inflow later</a:t>
            </a:r>
            <a:r>
              <a:rPr lang="en-US" sz="1000"/>
              <a:t> equal to the subsequent price (going-out) of the asset when you close the position. Long positions are represented by positive weightings on the asset value within your overall investment portfolio.</a:t>
            </a:r>
          </a:p>
          <a:p>
            <a:endParaRPr lang="en-US" sz="1000"/>
          </a:p>
          <a:p>
            <a:r>
              <a:rPr lang="en-US" sz="1000"/>
              <a:t>In a “short” investment, you sell the asset first (before you buy it), and buy it later. Thus, you experience a cash </a:t>
            </a:r>
            <a:r>
              <a:rPr lang="en-US" sz="1000" b="1" u="sng"/>
              <a:t>inflow first</a:t>
            </a:r>
            <a:r>
              <a:rPr lang="en-US" sz="1000"/>
              <a:t> equal to the current (going-in) price of the asset when you take the position, and you experience the corresponding cash </a:t>
            </a:r>
            <a:r>
              <a:rPr lang="en-US" sz="1000" b="1" u="sng"/>
              <a:t>outflow later</a:t>
            </a:r>
            <a:r>
              <a:rPr lang="en-US" sz="1000"/>
              <a:t> equal to the subsequent price (going-out) of the asset when you close the position. Short positions are represented by negative weightings on the asset value within your overall investment portfolio.</a:t>
            </a:r>
          </a:p>
          <a:p>
            <a:endParaRPr lang="en-US" sz="1000"/>
          </a:p>
          <a:p>
            <a:r>
              <a:rPr lang="en-US" sz="1000"/>
              <a:t>As an example, borrowing money is like taking a short position in the bond or debt instrument being used for the borrowing. You (the borrower) receive cash up front, and you must pay back the value of the bond (debt) at a later time agreed to in the debt contract.</a:t>
            </a:r>
          </a:p>
          <a:p>
            <a:endParaRPr lang="en-US" sz="1000"/>
          </a:p>
        </p:txBody>
      </p:sp>
    </p:spTree>
    <p:extLst>
      <p:ext uri="{BB962C8B-B14F-4D97-AF65-F5344CB8AC3E}">
        <p14:creationId xmlns="" xmlns:p14="http://schemas.microsoft.com/office/powerpoint/2010/main" val="22732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B1065-4261-40F9-9DE4-CBB664E15474}" type="slidenum">
              <a:rPr lang="en-US"/>
              <a:pPr/>
              <a:t>32</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Recall the way “short selling” works: You sell the asset (or portfolio) before you buy it (but in the process of short-selling it, you are contractually committed to subsequently buy it). Thus, if we short-sell the replicating portfolio, we receive its current price up front today as a cash inflow, and we are then committed to buy it in the future for its subsequent price at that future time.</a:t>
            </a:r>
          </a:p>
          <a:p>
            <a:endParaRPr lang="en-US"/>
          </a:p>
          <a:p>
            <a:r>
              <a:rPr lang="en-US"/>
              <a:t>Thus, in the first scenario shown on this slide, you would sell the replicating portfolio at Time 0 and obtain cash equal to its current price. Use some (not all) of that cash to buy the land (which by hypothesis is selling for a price less than the price of the replicating portfolio, and therefore the land purchase does not require all of the cash you received from short-selling the replicating portfolio). Then, at Time T (one period later in this case), you close out the short position by buying the replicating portfolio, using the cash you can obtain by selling the land (i.e., the development project possibility) which you had previously purchased at Time 0. As these two amounts (the price of the land and the price of the replicating portfolio) will be of exactly equal values no matter which future scenario occurs, this Time T closing transaction will be zero net cash flow no matter what. Thus, you have obtained the positive difference in prices at Time 0 with no risk of any subsequent net cash flow.</a:t>
            </a:r>
          </a:p>
          <a:p>
            <a:endParaRPr lang="en-US"/>
          </a:p>
        </p:txBody>
      </p:sp>
    </p:spTree>
    <p:extLst>
      <p:ext uri="{BB962C8B-B14F-4D97-AF65-F5344CB8AC3E}">
        <p14:creationId xmlns="" xmlns:p14="http://schemas.microsoft.com/office/powerpoint/2010/main" val="176234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025181A1-2E69-4270-B498-E399AFB90012}" type="slidenum">
              <a:rPr lang="en-US"/>
              <a:pPr/>
              <a:t>‹#›</a:t>
            </a:fld>
            <a:endParaRPr lang="en-US"/>
          </a:p>
        </p:txBody>
      </p:sp>
    </p:spTree>
    <p:extLst>
      <p:ext uri="{BB962C8B-B14F-4D97-AF65-F5344CB8AC3E}">
        <p14:creationId xmlns="" xmlns:p14="http://schemas.microsoft.com/office/powerpoint/2010/main" val="308033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EBD1397A-037A-4E93-B590-DCDB6E863947}" type="slidenum">
              <a:rPr lang="en-US"/>
              <a:pPr/>
              <a:t>‹#›</a:t>
            </a:fld>
            <a:endParaRPr lang="en-US"/>
          </a:p>
        </p:txBody>
      </p:sp>
    </p:spTree>
    <p:extLst>
      <p:ext uri="{BB962C8B-B14F-4D97-AF65-F5344CB8AC3E}">
        <p14:creationId xmlns="" xmlns:p14="http://schemas.microsoft.com/office/powerpoint/2010/main" val="107213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EEAD1136-F0E5-4B77-BF79-1D5D845BF514}" type="slidenum">
              <a:rPr lang="en-US"/>
              <a:pPr/>
              <a:t>‹#›</a:t>
            </a:fld>
            <a:endParaRPr lang="en-US"/>
          </a:p>
        </p:txBody>
      </p:sp>
    </p:spTree>
    <p:extLst>
      <p:ext uri="{BB962C8B-B14F-4D97-AF65-F5344CB8AC3E}">
        <p14:creationId xmlns="" xmlns:p14="http://schemas.microsoft.com/office/powerpoint/2010/main" val="334756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7" name="Slide Number Placeholder 6"/>
          <p:cNvSpPr>
            <a:spLocks noGrp="1"/>
          </p:cNvSpPr>
          <p:nvPr>
            <p:ph type="sldNum" sz="quarter" idx="12"/>
          </p:nvPr>
        </p:nvSpPr>
        <p:spPr/>
        <p:txBody>
          <a:bodyPr/>
          <a:lstStyle>
            <a:lvl1pPr>
              <a:defRPr/>
            </a:lvl1pPr>
          </a:lstStyle>
          <a:p>
            <a:fld id="{F0C0C3BC-E5C7-456D-8CC3-7A113F1BCF0F}" type="slidenum">
              <a:rPr lang="en-US"/>
              <a:pPr/>
              <a:t>‹#›</a:t>
            </a:fld>
            <a:endParaRPr lang="en-US"/>
          </a:p>
        </p:txBody>
      </p:sp>
    </p:spTree>
    <p:extLst>
      <p:ext uri="{BB962C8B-B14F-4D97-AF65-F5344CB8AC3E}">
        <p14:creationId xmlns="" xmlns:p14="http://schemas.microsoft.com/office/powerpoint/2010/main" val="303396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9" name="Slide Number Placeholder 8"/>
          <p:cNvSpPr>
            <a:spLocks noGrp="1"/>
          </p:cNvSpPr>
          <p:nvPr>
            <p:ph type="sldNum" sz="quarter" idx="12"/>
          </p:nvPr>
        </p:nvSpPr>
        <p:spPr/>
        <p:txBody>
          <a:bodyPr/>
          <a:lstStyle>
            <a:lvl1pPr>
              <a:defRPr/>
            </a:lvl1pPr>
          </a:lstStyle>
          <a:p>
            <a:fld id="{A62C7873-A09B-459C-944C-CC06544E6A9A}" type="slidenum">
              <a:rPr lang="en-US"/>
              <a:pPr/>
              <a:t>‹#›</a:t>
            </a:fld>
            <a:endParaRPr lang="en-US"/>
          </a:p>
        </p:txBody>
      </p:sp>
    </p:spTree>
    <p:extLst>
      <p:ext uri="{BB962C8B-B14F-4D97-AF65-F5344CB8AC3E}">
        <p14:creationId xmlns="" xmlns:p14="http://schemas.microsoft.com/office/powerpoint/2010/main" val="302855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a:defRPr/>
            </a:lvl1pPr>
          </a:lstStyle>
          <a:p>
            <a:fld id="{81C9B981-71DA-455F-B22C-8464B3354CEE}" type="slidenum">
              <a:rPr lang="en-US"/>
              <a:pPr/>
              <a:t>‹#›</a:t>
            </a:fld>
            <a:endParaRPr lang="en-US"/>
          </a:p>
        </p:txBody>
      </p:sp>
    </p:spTree>
    <p:extLst>
      <p:ext uri="{BB962C8B-B14F-4D97-AF65-F5344CB8AC3E}">
        <p14:creationId xmlns="" xmlns:p14="http://schemas.microsoft.com/office/powerpoint/2010/main" val="346326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a:defRPr/>
            </a:lvl1pPr>
          </a:lstStyle>
          <a:p>
            <a:fld id="{4832FC03-9143-45FF-9B73-D7E84BF988EF}" type="slidenum">
              <a:rPr lang="en-US"/>
              <a:pPr/>
              <a:t>‹#›</a:t>
            </a:fld>
            <a:endParaRPr lang="en-US"/>
          </a:p>
        </p:txBody>
      </p:sp>
    </p:spTree>
    <p:extLst>
      <p:ext uri="{BB962C8B-B14F-4D97-AF65-F5344CB8AC3E}">
        <p14:creationId xmlns="" xmlns:p14="http://schemas.microsoft.com/office/powerpoint/2010/main" val="306582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447800" y="6381750"/>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baseline="0">
                <a:effectLst/>
                <a:latin typeface="Calibri" pitchFamily="34" charset="0"/>
              </a:defRPr>
            </a:lvl1pPr>
          </a:lstStyle>
          <a:p>
            <a:r>
              <a:rPr lang="en-US" smtClean="0"/>
              <a:t>© 2014 OnCourse Learning. All Rights Reserved.</a:t>
            </a: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baseline="0">
                <a:effectLst/>
                <a:latin typeface="Calibri" pitchFamily="34" charset="0"/>
              </a:defRPr>
            </a:lvl1pPr>
          </a:lstStyle>
          <a:p>
            <a:fld id="{3423961C-4BF7-4C3D-A38F-147BE2E67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90204" pitchFamily="34" charset="0"/>
        </a:defRPr>
      </a:lvl2pPr>
      <a:lvl3pPr algn="ctr" rtl="0" fontAlgn="base">
        <a:spcBef>
          <a:spcPct val="0"/>
        </a:spcBef>
        <a:spcAft>
          <a:spcPct val="0"/>
        </a:spcAft>
        <a:defRPr sz="4400">
          <a:solidFill>
            <a:schemeClr val="tx2"/>
          </a:solidFill>
          <a:latin typeface="Arial" panose="020B0604020202090204" pitchFamily="34" charset="0"/>
        </a:defRPr>
      </a:lvl3pPr>
      <a:lvl4pPr algn="ctr" rtl="0" fontAlgn="base">
        <a:spcBef>
          <a:spcPct val="0"/>
        </a:spcBef>
        <a:spcAft>
          <a:spcPct val="0"/>
        </a:spcAft>
        <a:defRPr sz="4400">
          <a:solidFill>
            <a:schemeClr val="tx2"/>
          </a:solidFill>
          <a:latin typeface="Arial" panose="020B0604020202090204" pitchFamily="34" charset="0"/>
        </a:defRPr>
      </a:lvl4pPr>
      <a:lvl5pPr algn="ctr" rtl="0" fontAlgn="base">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6.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46.bin"/></Relationships>
</file>

<file path=ppt/slides/_rels/slide113.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30.vml"/></Relationships>
</file>

<file path=ppt/slides/_rels/slide122.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48.bin"/></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51.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69.bin"/></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74.bin"/></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7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82.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83.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87.bin"/></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94.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3.bin"/></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0.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7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0.bin"/></Relationships>
</file>

<file path=ppt/slides/_rels/slide8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32.bin"/></Relationships>
</file>

<file path=ppt/slides/_rels/slide8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9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35.bin"/></Relationships>
</file>

<file path=ppt/slides/_rels/slide9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7.xml"/><Relationship Id="rId4" Type="http://schemas.openxmlformats.org/officeDocument/2006/relationships/image" Target="../media/image5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052" name="Text Box 4"/>
          <p:cNvSpPr txBox="1">
            <a:spLocks noChangeArrowheads="1"/>
          </p:cNvSpPr>
          <p:nvPr/>
        </p:nvSpPr>
        <p:spPr bwMode="auto">
          <a:xfrm>
            <a:off x="990600" y="990600"/>
            <a:ext cx="7239000" cy="158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baseline="0" dirty="0">
                <a:effectLst>
                  <a:outerShdw blurRad="38100" dist="38100" dir="2700000" algn="tl">
                    <a:srgbClr val="FFFFFF"/>
                  </a:outerShdw>
                </a:effectLst>
              </a:rPr>
              <a:t>Chapter 27</a:t>
            </a:r>
          </a:p>
          <a:p>
            <a:pPr algn="ctr">
              <a:spcBef>
                <a:spcPct val="50000"/>
              </a:spcBef>
            </a:pPr>
            <a:r>
              <a:rPr lang="en-US" sz="2800" b="1" baseline="0" dirty="0">
                <a:effectLst>
                  <a:outerShdw blurRad="38100" dist="38100" dir="2700000" algn="tl">
                    <a:srgbClr val="FFFFFF"/>
                  </a:outerShdw>
                </a:effectLst>
              </a:rPr>
              <a:t>The Real Options Model of Land Value and Development Project Valuation</a:t>
            </a:r>
          </a:p>
        </p:txBody>
      </p:sp>
      <p:sp>
        <p:nvSpPr>
          <p:cNvPr id="2053" name="Text Box 5"/>
          <p:cNvSpPr txBox="1">
            <a:spLocks noChangeArrowheads="1"/>
          </p:cNvSpPr>
          <p:nvPr/>
        </p:nvSpPr>
        <p:spPr bwMode="auto">
          <a:xfrm>
            <a:off x="838200" y="2895600"/>
            <a:ext cx="7543800" cy="332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800" baseline="0" dirty="0">
              <a:effectLst/>
            </a:endParaRPr>
          </a:p>
          <a:p>
            <a:pPr algn="ctr"/>
            <a:r>
              <a:rPr lang="en-US" sz="1800" baseline="0" dirty="0">
                <a:effectLst/>
              </a:rPr>
              <a:t>Major references </a:t>
            </a:r>
            <a:r>
              <a:rPr lang="en-US" sz="1800" baseline="0" dirty="0" smtClean="0">
                <a:effectLst/>
              </a:rPr>
              <a:t>include:</a:t>
            </a:r>
            <a:endParaRPr lang="en-US" sz="1800" baseline="0" dirty="0">
              <a:effectLst/>
            </a:endParaRPr>
          </a:p>
          <a:p>
            <a:pPr marL="233363" indent="-233363" algn="ctr"/>
            <a:endParaRPr lang="en-US" sz="1800" baseline="0" dirty="0">
              <a:effectLst/>
            </a:endParaRPr>
          </a:p>
          <a:p>
            <a:pPr marL="228600" indent="-228600">
              <a:spcBef>
                <a:spcPts val="1200"/>
              </a:spcBef>
              <a:buFontTx/>
              <a:buChar char="•"/>
            </a:pPr>
            <a:r>
              <a:rPr lang="en-US" sz="1800" baseline="0" dirty="0" err="1">
                <a:effectLst/>
              </a:rPr>
              <a:t>J.Cox</a:t>
            </a:r>
            <a:r>
              <a:rPr lang="en-US" sz="1800" baseline="0" dirty="0">
                <a:effectLst/>
              </a:rPr>
              <a:t> &amp; </a:t>
            </a:r>
            <a:r>
              <a:rPr lang="en-US" sz="1800" baseline="0" dirty="0" err="1">
                <a:effectLst/>
              </a:rPr>
              <a:t>M.Rubinstein</a:t>
            </a:r>
            <a:r>
              <a:rPr lang="en-US" sz="1800" baseline="0" dirty="0">
                <a:effectLst/>
              </a:rPr>
              <a:t>, </a:t>
            </a:r>
            <a:r>
              <a:rPr lang="en-US" sz="1800" i="1" baseline="0" dirty="0">
                <a:effectLst/>
              </a:rPr>
              <a:t>“Options Markets,”</a:t>
            </a:r>
            <a:r>
              <a:rPr lang="en-US" sz="1800" baseline="0" dirty="0">
                <a:effectLst/>
              </a:rPr>
              <a:t> Prentice-Hall, 1985</a:t>
            </a:r>
          </a:p>
          <a:p>
            <a:pPr marL="228600" indent="-228600">
              <a:spcBef>
                <a:spcPts val="1200"/>
              </a:spcBef>
              <a:buFontTx/>
              <a:buChar char="•"/>
            </a:pPr>
            <a:r>
              <a:rPr lang="en-US" sz="1800" baseline="0" dirty="0" err="1" smtClean="0">
                <a:effectLst/>
              </a:rPr>
              <a:t>L.Trigeorgis</a:t>
            </a:r>
            <a:r>
              <a:rPr lang="en-US" sz="1800" baseline="0" dirty="0">
                <a:effectLst/>
              </a:rPr>
              <a:t>, </a:t>
            </a:r>
            <a:r>
              <a:rPr lang="en-US" sz="1800" i="1" baseline="0" dirty="0">
                <a:effectLst/>
              </a:rPr>
              <a:t>“Real Options,”</a:t>
            </a:r>
            <a:r>
              <a:rPr lang="en-US" sz="1800" baseline="0" dirty="0">
                <a:effectLst/>
              </a:rPr>
              <a:t> MIT Press, 1996</a:t>
            </a:r>
          </a:p>
          <a:p>
            <a:pPr marL="228600" indent="-228600">
              <a:spcBef>
                <a:spcPts val="1200"/>
              </a:spcBef>
              <a:buFontTx/>
              <a:buChar char="•"/>
            </a:pPr>
            <a:r>
              <a:rPr lang="en-US" sz="1800" baseline="0" dirty="0" err="1" smtClean="0">
                <a:effectLst/>
              </a:rPr>
              <a:t>T.Arnold</a:t>
            </a:r>
            <a:r>
              <a:rPr lang="en-US" sz="1800" baseline="0" dirty="0" smtClean="0">
                <a:effectLst/>
              </a:rPr>
              <a:t> </a:t>
            </a:r>
            <a:r>
              <a:rPr lang="en-US" sz="1800" baseline="0" dirty="0">
                <a:effectLst/>
              </a:rPr>
              <a:t>&amp; </a:t>
            </a:r>
            <a:r>
              <a:rPr lang="en-US" sz="1800" baseline="0" dirty="0" err="1">
                <a:effectLst/>
              </a:rPr>
              <a:t>T.Crack</a:t>
            </a:r>
            <a:r>
              <a:rPr lang="en-US" sz="1800" baseline="0" dirty="0">
                <a:effectLst/>
              </a:rPr>
              <a:t>, </a:t>
            </a:r>
            <a:r>
              <a:rPr lang="en-US" sz="1800" i="1" baseline="0" dirty="0">
                <a:effectLst/>
              </a:rPr>
              <a:t>“Option Pricing in the Real World: A Generalized Binomial Model with Applications to Real Options,”</a:t>
            </a:r>
            <a:r>
              <a:rPr lang="en-US" sz="1800" baseline="0" dirty="0">
                <a:effectLst/>
              </a:rPr>
              <a:t> Dept of Finance, University of Richmond, Working Paper, April 15, 2003 (available on the Financial Economics Network (FEN) on the Social Science Research Network at www.ssrn.com).</a:t>
            </a:r>
          </a:p>
        </p:txBody>
      </p:sp>
      <p:sp>
        <p:nvSpPr>
          <p:cNvPr id="6" name="Slide Number Placeholder 5"/>
          <p:cNvSpPr>
            <a:spLocks noGrp="1"/>
          </p:cNvSpPr>
          <p:nvPr>
            <p:ph type="sldNum" sz="quarter" idx="12"/>
          </p:nvPr>
        </p:nvSpPr>
        <p:spPr/>
        <p:txBody>
          <a:bodyPr/>
          <a:lstStyle/>
          <a:p>
            <a:fld id="{4832FC03-9143-45FF-9B73-D7E84BF988E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8946" name="Text Box 2"/>
          <p:cNvSpPr txBox="1">
            <a:spLocks noChangeArrowheads="1"/>
          </p:cNvSpPr>
          <p:nvPr/>
        </p:nvSpPr>
        <p:spPr bwMode="auto">
          <a:xfrm>
            <a:off x="609600" y="457200"/>
            <a:ext cx="7924800" cy="12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To understand the economic conception of land value, a famous theoretical development from financial economics is most useful: </a:t>
            </a:r>
            <a:r>
              <a:rPr lang="en-US" sz="2800" b="1" i="1" baseline="0">
                <a:solidFill>
                  <a:srgbClr val="0000FF"/>
                </a:solidFill>
                <a:effectLst>
                  <a:outerShdw blurRad="38100" dist="38100" dir="2700000" algn="tl">
                    <a:srgbClr val="000000"/>
                  </a:outerShdw>
                </a:effectLst>
              </a:rPr>
              <a:t>“Option Valuation Theory” (OVT)</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a:t>
            </a:r>
          </a:p>
        </p:txBody>
      </p:sp>
      <p:sp>
        <p:nvSpPr>
          <p:cNvPr id="338947" name="Text Box 3"/>
          <p:cNvSpPr txBox="1">
            <a:spLocks noChangeArrowheads="1"/>
          </p:cNvSpPr>
          <p:nvPr/>
        </p:nvSpPr>
        <p:spPr bwMode="auto">
          <a:xfrm>
            <a:off x="609600" y="2133600"/>
            <a:ext cx="8001000" cy="830997"/>
          </a:xfrm>
          <a:prstGeom prst="rect">
            <a:avLst/>
          </a:prstGeom>
          <a:solidFill>
            <a:srgbClr val="FF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dirty="0">
                <a:effectLst/>
              </a:rPr>
              <a:t>In particular, a branch of that theory known a </a:t>
            </a:r>
            <a:r>
              <a:rPr lang="en-US" sz="2400" b="1" i="1" baseline="0" dirty="0">
                <a:effectLst/>
              </a:rPr>
              <a:t>“Real </a:t>
            </a:r>
            <a:r>
              <a:rPr lang="en-US" sz="2400" b="1" i="1" baseline="0" dirty="0" smtClean="0">
                <a:effectLst/>
              </a:rPr>
              <a:t>Options.”</a:t>
            </a:r>
            <a:endParaRPr lang="en-US" sz="2400" b="1" baseline="0" dirty="0">
              <a:effectLst/>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4868" name="Text Box 4"/>
          <p:cNvSpPr txBox="1">
            <a:spLocks noChangeArrowheads="1"/>
          </p:cNvSpPr>
          <p:nvPr/>
        </p:nvSpPr>
        <p:spPr bwMode="auto">
          <a:xfrm>
            <a:off x="10668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Problems with the Binomial Model</a:t>
            </a:r>
          </a:p>
        </p:txBody>
      </p:sp>
      <p:sp>
        <p:nvSpPr>
          <p:cNvPr id="164869" name="Text Box 5"/>
          <p:cNvSpPr txBox="1">
            <a:spLocks noChangeArrowheads="1"/>
          </p:cNvSpPr>
          <p:nvPr/>
        </p:nvSpPr>
        <p:spPr bwMode="auto">
          <a:xfrm>
            <a:off x="609600" y="914400"/>
            <a:ext cx="80010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90204" pitchFamily="34" charset="0"/>
              </a:defRPr>
            </a:lvl1pPr>
            <a:lvl2pPr marL="800100" indent="-342900">
              <a:defRPr>
                <a:solidFill>
                  <a:schemeClr val="tx1"/>
                </a:solidFill>
                <a:latin typeface="Arial" panose="020B0604020202090204" pitchFamily="34" charset="0"/>
              </a:defRPr>
            </a:lvl2pPr>
            <a:lvl3pPr marL="1257300" indent="-342900">
              <a:defRPr>
                <a:solidFill>
                  <a:schemeClr val="tx1"/>
                </a:solidFill>
                <a:latin typeface="Arial" panose="020B0604020202090204" pitchFamily="34" charset="0"/>
              </a:defRPr>
            </a:lvl3pPr>
            <a:lvl4pPr marL="1714500" indent="-342900">
              <a:defRPr>
                <a:solidFill>
                  <a:schemeClr val="tx1"/>
                </a:solidFill>
                <a:latin typeface="Arial" panose="020B0604020202090204" pitchFamily="34" charset="0"/>
              </a:defRPr>
            </a:lvl4pPr>
            <a:lvl5pPr marL="2171700" indent="-342900">
              <a:defRPr>
                <a:solidFill>
                  <a:schemeClr val="tx1"/>
                </a:solidFill>
                <a:latin typeface="Arial" panose="020B0604020202090204" pitchFamily="34" charset="0"/>
              </a:defRPr>
            </a:lvl5pPr>
            <a:lvl6pPr marL="2628900" indent="-342900" fontAlgn="base">
              <a:spcBef>
                <a:spcPct val="0"/>
              </a:spcBef>
              <a:spcAft>
                <a:spcPct val="0"/>
              </a:spcAft>
              <a:defRPr>
                <a:solidFill>
                  <a:schemeClr val="tx1"/>
                </a:solidFill>
                <a:latin typeface="Arial" panose="020B0604020202090204" pitchFamily="34" charset="0"/>
              </a:defRPr>
            </a:lvl6pPr>
            <a:lvl7pPr marL="3086100" indent="-342900" fontAlgn="base">
              <a:spcBef>
                <a:spcPct val="0"/>
              </a:spcBef>
              <a:spcAft>
                <a:spcPct val="0"/>
              </a:spcAft>
              <a:defRPr>
                <a:solidFill>
                  <a:schemeClr val="tx1"/>
                </a:solidFill>
                <a:latin typeface="Arial" panose="020B0604020202090204" pitchFamily="34" charset="0"/>
              </a:defRPr>
            </a:lvl7pPr>
            <a:lvl8pPr marL="3543300" indent="-342900" fontAlgn="base">
              <a:spcBef>
                <a:spcPct val="0"/>
              </a:spcBef>
              <a:spcAft>
                <a:spcPct val="0"/>
              </a:spcAft>
              <a:defRPr>
                <a:solidFill>
                  <a:schemeClr val="tx1"/>
                </a:solidFill>
                <a:latin typeface="Arial" panose="020B0604020202090204" pitchFamily="34" charset="0"/>
              </a:defRPr>
            </a:lvl8pPr>
            <a:lvl9pPr marL="4000500" indent="-342900" fontAlgn="base">
              <a:spcBef>
                <a:spcPct val="0"/>
              </a:spcBef>
              <a:spcAft>
                <a:spcPct val="0"/>
              </a:spcAft>
              <a:defRPr>
                <a:solidFill>
                  <a:schemeClr val="tx1"/>
                </a:solidFill>
                <a:latin typeface="Arial" panose="020B0604020202090204" pitchFamily="34" charset="0"/>
              </a:defRPr>
            </a:lvl9pPr>
          </a:lstStyle>
          <a:p>
            <a:pPr>
              <a:spcBef>
                <a:spcPct val="50000"/>
              </a:spcBef>
            </a:pPr>
            <a:r>
              <a:rPr lang="en-US" b="1" baseline="0">
                <a:effectLst>
                  <a:outerShdw blurRad="38100" dist="38100" dir="2700000" algn="tl">
                    <a:srgbClr val="FFFFFF"/>
                  </a:outerShdw>
                </a:effectLst>
                <a:latin typeface="Times New Roman" panose="02020603050405020304" pitchFamily="18" charset="0"/>
              </a:rPr>
              <a:t>There are two major technical problems with the Binomial Model:</a:t>
            </a:r>
          </a:p>
          <a:p>
            <a:pPr lvl="1">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Discrete time &amp; values (the real world is continuous).</a:t>
            </a:r>
          </a:p>
          <a:p>
            <a:pPr lvl="1">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Finite expiration of the option (land is perpetual).</a:t>
            </a:r>
          </a:p>
          <a:p>
            <a:pPr>
              <a:spcBef>
                <a:spcPct val="50000"/>
              </a:spcBef>
            </a:pPr>
            <a:r>
              <a:rPr lang="en-US" b="1" baseline="0">
                <a:effectLst>
                  <a:outerShdw blurRad="38100" dist="38100" dir="2700000" algn="tl">
                    <a:srgbClr val="FFFFFF"/>
                  </a:outerShdw>
                </a:effectLst>
                <a:latin typeface="Times New Roman" panose="02020603050405020304" pitchFamily="18" charset="0"/>
              </a:rPr>
              <a:t>Both of these can have significant effects on the option value and optimal exercise decision characteristics.</a:t>
            </a:r>
          </a:p>
        </p:txBody>
      </p:sp>
      <p:sp>
        <p:nvSpPr>
          <p:cNvPr id="164872" name="Text Box 8"/>
          <p:cNvSpPr txBox="1">
            <a:spLocks noChangeArrowheads="1"/>
          </p:cNvSpPr>
          <p:nvPr/>
        </p:nvSpPr>
        <p:spPr bwMode="auto">
          <a:xfrm>
            <a:off x="533400" y="3200400"/>
            <a:ext cx="8153400"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first problem (discreteness) can be addressed by making the periods of time very short (</a:t>
            </a:r>
            <a:r>
              <a:rPr lang="en-US" b="1" i="1" baseline="0">
                <a:effectLst>
                  <a:outerShdw blurRad="38100" dist="38100" dir="2700000" algn="tl">
                    <a:srgbClr val="FFFFFF"/>
                  </a:outerShdw>
                </a:effectLst>
              </a:rPr>
              <a:t>m</a:t>
            </a:r>
            <a:r>
              <a:rPr lang="en-US" b="1" baseline="0">
                <a:effectLst>
                  <a:outerShdw blurRad="38100" dist="38100" dir="2700000" algn="tl">
                    <a:srgbClr val="FFFFFF"/>
                  </a:outerShdw>
                </a:effectLst>
              </a:rPr>
              <a:t> </a:t>
            </a:r>
            <a:r>
              <a:rPr lang="en-US" b="1" baseline="0">
                <a:effectLst>
                  <a:outerShdw blurRad="38100" dist="38100" dir="2700000" algn="tl">
                    <a:srgbClr val="FFFFFF"/>
                  </a:outerShdw>
                </a:effectLst>
                <a:sym typeface="Wingdings" panose="05000000000000000000" pitchFamily="2" charset="2"/>
              </a:rPr>
              <a:t> </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T/n</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 0).</a:t>
            </a:r>
          </a:p>
          <a:p>
            <a:pPr>
              <a:spcBef>
                <a:spcPct val="50000"/>
              </a:spcBef>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Perpetual expiration can be approximated by a long time horizon, but more accurate solution requires an entirely different type of model.</a:t>
            </a:r>
          </a:p>
          <a:p>
            <a:pPr>
              <a:spcBef>
                <a:spcPct val="50000"/>
              </a:spcBef>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For modeling a simple option, sufficient for dealing with the </a:t>
            </a:r>
            <a:r>
              <a:rPr lang="en-US" b="1" i="1" u="sng" baseline="0">
                <a:effectLst>
                  <a:outerShdw blurRad="38100" dist="38100" dir="2700000" algn="tl">
                    <a:srgbClr val="FFFFFF"/>
                  </a:outerShdw>
                </a:effectLst>
                <a:cs typeface="Times New Roman" panose="02020603050405020304" pitchFamily="18" charset="0"/>
                <a:sym typeface="Wingdings" panose="05000000000000000000" pitchFamily="2" charset="2"/>
              </a:rPr>
              <a:t>Wait Option</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there is a simple solution to this problem:</a:t>
            </a:r>
          </a:p>
          <a:p>
            <a:pPr>
              <a:spcBef>
                <a:spcPct val="50000"/>
              </a:spcBef>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A model of perpetual option value in continuous time that includes the value of the option to delay construction as well as a solution to the decision problem of optimal development timing . . .</a:t>
            </a:r>
            <a:endParaRPr lang="en-US" b="1" baseline="0">
              <a:effectLst>
                <a:outerShdw blurRad="38100" dist="38100" dir="2700000" algn="tl">
                  <a:srgbClr val="FFFFFF"/>
                </a:outerShdw>
              </a:effectLst>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100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4869">
                                            <p:txEl>
                                              <p:pRg st="1" end="1"/>
                                            </p:txEl>
                                          </p:spTgt>
                                        </p:tgtEl>
                                        <p:attrNameLst>
                                          <p:attrName>style.visibility</p:attrName>
                                        </p:attrNameLst>
                                      </p:cBhvr>
                                      <p:to>
                                        <p:strVal val="visible"/>
                                      </p:to>
                                    </p:set>
                                    <p:anim calcmode="lin" valueType="num">
                                      <p:cBhvr additive="base">
                                        <p:cTn id="7" dur="500" fill="hold"/>
                                        <p:tgtEl>
                                          <p:spTgt spid="1648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48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4869">
                                            <p:txEl>
                                              <p:pRg st="2" end="2"/>
                                            </p:txEl>
                                          </p:spTgt>
                                        </p:tgtEl>
                                        <p:attrNameLst>
                                          <p:attrName>style.visibility</p:attrName>
                                        </p:attrNameLst>
                                      </p:cBhvr>
                                      <p:to>
                                        <p:strVal val="visible"/>
                                      </p:to>
                                    </p:set>
                                    <p:anim calcmode="lin" valueType="num">
                                      <p:cBhvr additive="base">
                                        <p:cTn id="13" dur="500" fill="hold"/>
                                        <p:tgtEl>
                                          <p:spTgt spid="16486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486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64869">
                                            <p:txEl>
                                              <p:pRg st="3" end="3"/>
                                            </p:txEl>
                                          </p:spTgt>
                                        </p:tgtEl>
                                        <p:attrNameLst>
                                          <p:attrName>style.visibility</p:attrName>
                                        </p:attrNameLst>
                                      </p:cBhvr>
                                      <p:to>
                                        <p:strVal val="visible"/>
                                      </p:to>
                                    </p:set>
                                    <p:anim calcmode="lin" valueType="num">
                                      <p:cBhvr additive="base">
                                        <p:cTn id="17" dur="500" fill="hold"/>
                                        <p:tgtEl>
                                          <p:spTgt spid="164869">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48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4872"/>
                                        </p:tgtEl>
                                        <p:attrNameLst>
                                          <p:attrName>style.visibility</p:attrName>
                                        </p:attrNameLst>
                                      </p:cBhvr>
                                      <p:to>
                                        <p:strVal val="visible"/>
                                      </p:to>
                                    </p:set>
                                    <p:anim calcmode="lin" valueType="num">
                                      <p:cBhvr additive="base">
                                        <p:cTn id="23" dur="500" fill="hold"/>
                                        <p:tgtEl>
                                          <p:spTgt spid="164872"/>
                                        </p:tgtEl>
                                        <p:attrNameLst>
                                          <p:attrName>ppt_x</p:attrName>
                                        </p:attrNameLst>
                                      </p:cBhvr>
                                      <p:tavLst>
                                        <p:tav tm="0">
                                          <p:val>
                                            <p:strVal val="#ppt_x"/>
                                          </p:val>
                                        </p:tav>
                                        <p:tav tm="100000">
                                          <p:val>
                                            <p:strVal val="#ppt_x"/>
                                          </p:val>
                                        </p:tav>
                                      </p:tavLst>
                                    </p:anim>
                                    <p:anim calcmode="lin" valueType="num">
                                      <p:cBhvr additive="base">
                                        <p:cTn id="24" dur="500" fill="hold"/>
                                        <p:tgtEl>
                                          <p:spTgt spid="164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46084" name="Text Box 4"/>
          <p:cNvSpPr txBox="1">
            <a:spLocks noChangeArrowheads="1"/>
          </p:cNvSpPr>
          <p:nvPr/>
        </p:nvSpPr>
        <p:spPr bwMode="auto">
          <a:xfrm>
            <a:off x="304800" y="228600"/>
            <a:ext cx="853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dirty="0" smtClean="0">
                <a:solidFill>
                  <a:srgbClr val="0000FF"/>
                </a:solidFill>
                <a:effectLst>
                  <a:outerShdw blurRad="38100" dist="38100" dir="2700000" algn="tl">
                    <a:srgbClr val="000000"/>
                  </a:outerShdw>
                </a:effectLst>
              </a:rPr>
              <a:t>27.5 </a:t>
            </a:r>
            <a:r>
              <a:rPr lang="en-US" sz="2400" b="1" baseline="0" dirty="0">
                <a:solidFill>
                  <a:srgbClr val="0000FF"/>
                </a:solidFill>
                <a:effectLst>
                  <a:outerShdw blurRad="38100" dist="38100" dir="2700000" algn="tl">
                    <a:srgbClr val="000000"/>
                  </a:outerShdw>
                </a:effectLst>
              </a:rPr>
              <a:t>The Samuelson-McKean Formula Applied to Land Value as a Development Option</a:t>
            </a:r>
          </a:p>
        </p:txBody>
      </p:sp>
      <p:sp>
        <p:nvSpPr>
          <p:cNvPr id="46086" name="Text Box 6"/>
          <p:cNvSpPr txBox="1">
            <a:spLocks noChangeArrowheads="1"/>
          </p:cNvSpPr>
          <p:nvPr/>
        </p:nvSpPr>
        <p:spPr bwMode="auto">
          <a:xfrm>
            <a:off x="381000" y="1371600"/>
            <a:ext cx="8305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simplest option valuation formula is also the first one developed (before </a:t>
            </a:r>
            <a:r>
              <a:rPr lang="en-US" b="1" i="1" baseline="0">
                <a:effectLst>
                  <a:outerShdw blurRad="38100" dist="38100" dir="2700000" algn="tl">
                    <a:srgbClr val="FFFFFF"/>
                  </a:outerShdw>
                </a:effectLst>
              </a:rPr>
              <a:t>Black-Scholes</a:t>
            </a:r>
            <a:r>
              <a:rPr lang="en-US" b="1" baseline="0">
                <a:effectLst>
                  <a:outerShdw blurRad="38100" dist="38100" dir="2700000" algn="tl">
                    <a:srgbClr val="FFFFFF"/>
                  </a:outerShdw>
                </a:effectLst>
              </a:rPr>
              <a:t>), and the one that is most relevant to land valuation and optimal development timing:</a:t>
            </a:r>
          </a:p>
        </p:txBody>
      </p:sp>
      <p:sp>
        <p:nvSpPr>
          <p:cNvPr id="46087" name="Text Box 7"/>
          <p:cNvSpPr txBox="1">
            <a:spLocks noChangeArrowheads="1"/>
          </p:cNvSpPr>
          <p:nvPr/>
        </p:nvSpPr>
        <p:spPr bwMode="auto">
          <a:xfrm>
            <a:off x="1828800" y="2667000"/>
            <a:ext cx="5638800" cy="46672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baseline="0">
                <a:effectLst>
                  <a:outerShdw blurRad="38100" dist="38100" dir="2700000" algn="tl">
                    <a:srgbClr val="FFFFFF"/>
                  </a:outerShdw>
                </a:effectLst>
              </a:rPr>
              <a:t>The Samuelson-McKean Formula</a:t>
            </a:r>
          </a:p>
        </p:txBody>
      </p:sp>
      <p:sp>
        <p:nvSpPr>
          <p:cNvPr id="46088" name="Text Box 8"/>
          <p:cNvSpPr txBox="1">
            <a:spLocks noChangeArrowheads="1"/>
          </p:cNvSpPr>
          <p:nvPr/>
        </p:nvSpPr>
        <p:spPr bwMode="auto">
          <a:xfrm>
            <a:off x="381000" y="3429000"/>
            <a:ext cx="8458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Developed by Nobel Prize winning economist Paul Samuelson and his mathematician partner Henry McKean, at MIT in 1965, as a model of a </a:t>
            </a:r>
            <a:r>
              <a:rPr lang="en-US" b="1" i="1" baseline="0">
                <a:effectLst>
                  <a:outerShdw blurRad="38100" dist="38100" dir="2700000" algn="tl">
                    <a:srgbClr val="FFFFFF"/>
                  </a:outerShdw>
                </a:effectLst>
              </a:rPr>
              <a:t>“perpetual American warrant”</a:t>
            </a:r>
            <a:r>
              <a:rPr lang="en-US" b="1" baseline="0">
                <a:effectLst>
                  <a:outerShdw blurRad="38100" dist="38100" dir="2700000" algn="tl">
                    <a:srgbClr val="FFFFFF"/>
                  </a:outerShdw>
                </a:effectLst>
              </a:rPr>
              <a:t>.</a:t>
            </a:r>
          </a:p>
        </p:txBody>
      </p:sp>
      <p:sp>
        <p:nvSpPr>
          <p:cNvPr id="46090" name="Text Box 10"/>
          <p:cNvSpPr txBox="1">
            <a:spLocks noChangeArrowheads="1"/>
          </p:cNvSpPr>
          <p:nvPr/>
        </p:nvSpPr>
        <p:spPr bwMode="auto">
          <a:xfrm>
            <a:off x="304800" y="4724400"/>
            <a:ext cx="84582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Samuelson-McKean Model is consistent with the Binomial Model in that the latter would converge to the former if we could let </a:t>
            </a:r>
            <a:r>
              <a:rPr lang="en-US" b="1" i="1" baseline="0">
                <a:effectLst>
                  <a:outerShdw blurRad="38100" dist="38100" dir="2700000" algn="tl">
                    <a:srgbClr val="FFFFFF"/>
                  </a:outerShdw>
                </a:effectLst>
              </a:rPr>
              <a:t>T</a:t>
            </a:r>
            <a:r>
              <a:rPr lang="en-US" b="1" baseline="0">
                <a:effectLst>
                  <a:outerShdw blurRad="38100" dist="38100" dir="2700000" algn="tl">
                    <a:srgbClr val="FFFFFF"/>
                  </a:outerShdw>
                </a:effectLst>
              </a:rPr>
              <a:t> </a:t>
            </a:r>
            <a:r>
              <a:rPr lang="en-US" b="1" baseline="0">
                <a:effectLst>
                  <a:outerShdw blurRad="38100" dist="38100" dir="2700000" algn="tl">
                    <a:srgbClr val="FFFFFF"/>
                  </a:outerShdw>
                </a:effectLst>
                <a:sym typeface="Wingdings" panose="05000000000000000000" pitchFamily="2" charset="2"/>
              </a:rPr>
              <a:t> </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and also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T/n</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 0.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(You can imagine how big a table this would require, since the binomial table has dimension nXn, with approximately n</a:t>
            </a:r>
            <a:r>
              <a:rPr lang="en-US" b="1" i="1">
                <a:effectLst>
                  <a:outerShdw blurRad="38100" dist="38100" dir="2700000" algn="tl">
                    <a:srgbClr val="FFFFFF"/>
                  </a:outerShdw>
                </a:effectLst>
                <a:cs typeface="Times New Roman" panose="02020603050405020304" pitchFamily="18" charset="0"/>
                <a:sym typeface="Wingdings" panose="05000000000000000000" pitchFamily="2" charset="2"/>
              </a:rPr>
              <a:t>2</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/2 elements in it .)</a:t>
            </a:r>
            <a:endParaRPr lang="en-US" b="1" baseline="0">
              <a:effectLst>
                <a:outerShdw blurRad="38100" dist="38100" dir="2700000" algn="tl">
                  <a:srgbClr val="FFFFFF"/>
                </a:outerShdw>
              </a:effectLst>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4832FC03-9143-45FF-9B73-D7E84BF988EF}"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 2014 OnCourse Learning. All Rights Reserved.</a:t>
            </a:r>
            <a:endParaRPr lang="en-US"/>
          </a:p>
        </p:txBody>
      </p:sp>
      <p:sp>
        <p:nvSpPr>
          <p:cNvPr id="47108" name="Text Box 4"/>
          <p:cNvSpPr txBox="1">
            <a:spLocks noChangeArrowheads="1"/>
          </p:cNvSpPr>
          <p:nvPr/>
        </p:nvSpPr>
        <p:spPr bwMode="auto">
          <a:xfrm>
            <a:off x="228600" y="152400"/>
            <a:ext cx="8686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baseline="0">
                <a:effectLst>
                  <a:outerShdw blurRad="38100" dist="38100" dir="2700000" algn="tl">
                    <a:srgbClr val="FFFFFF"/>
                  </a:outerShdw>
                </a:effectLst>
              </a:rPr>
              <a:t>To see how this works, recall our replicating portfolio model of option value</a:t>
            </a:r>
            <a:endParaRPr lang="en-US" sz="1800" b="1" baseline="0">
              <a:effectLst>
                <a:outerShdw blurRad="38100" dist="38100" dir="2700000" algn="tl">
                  <a:srgbClr val="FFFFFF"/>
                </a:outerShdw>
              </a:effectLst>
            </a:endParaRPr>
          </a:p>
        </p:txBody>
      </p:sp>
      <p:graphicFrame>
        <p:nvGraphicFramePr>
          <p:cNvPr id="47193" name="Group 89"/>
          <p:cNvGraphicFramePr>
            <a:graphicFrameLocks noGrp="1"/>
          </p:cNvGraphicFramePr>
          <p:nvPr/>
        </p:nvGraphicFramePr>
        <p:xfrm>
          <a:off x="533400" y="685800"/>
          <a:ext cx="8077200" cy="3363214"/>
        </p:xfrm>
        <a:graphic>
          <a:graphicData uri="http://schemas.openxmlformats.org/drawingml/2006/table">
            <a:tbl>
              <a:tblPr/>
              <a:tblGrid>
                <a:gridCol w="2478088"/>
                <a:gridCol w="1835150"/>
                <a:gridCol w="1927225"/>
                <a:gridCol w="1836737"/>
              </a:tblGrid>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Next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Development Option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C(0)=x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“x” = unknown 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C(t)</a:t>
                      </a:r>
                      <a:r>
                        <a:rPr kumimoji="0" lang="en-US" sz="1600" b="0" i="1" u="none" strike="noStrike" cap="none" normalizeH="0" baseline="-25000" smtClean="0">
                          <a:ln>
                            <a:noFill/>
                          </a:ln>
                          <a:solidFill>
                            <a:schemeClr val="tx1"/>
                          </a:solidFill>
                          <a:effectLst/>
                          <a:latin typeface="Times New Roman" panose="02020603050405020304" pitchFamily="18" charset="0"/>
                        </a:rPr>
                        <a:t>UP</a:t>
                      </a:r>
                      <a:r>
                        <a:rPr kumimoji="0" lang="en-US" sz="1600" b="0" i="1" u="none" strike="noStrike" cap="none" normalizeH="0" baseline="0" smtClean="0">
                          <a:ln>
                            <a:noFill/>
                          </a:ln>
                          <a:solidFill>
                            <a:schemeClr val="tx1"/>
                          </a:solidFill>
                          <a:effectLst/>
                          <a:latin typeface="Times New Roman" panose="02020603050405020304" pitchFamily="18" charset="0"/>
                        </a:rPr>
                        <a:t>=113.21-90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rgbClr val="0000FF"/>
                          </a:solidFill>
                          <a:effectLst/>
                          <a:latin typeface="Times New Roman" panose="02020603050405020304" pitchFamily="18" charset="0"/>
                        </a:rPr>
                        <a:t>= $23.21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C(t)</a:t>
                      </a:r>
                      <a:r>
                        <a:rPr kumimoji="0" lang="en-US" sz="1600" b="0" i="1" u="none" strike="noStrike" cap="none" normalizeH="0" baseline="-25000" smtClean="0">
                          <a:ln>
                            <a:noFill/>
                          </a:ln>
                          <a:solidFill>
                            <a:schemeClr val="tx1"/>
                          </a:solidFill>
                          <a:effectLst/>
                          <a:latin typeface="Times New Roman" panose="02020603050405020304" pitchFamily="18" charset="0"/>
                        </a:rPr>
                        <a:t>DOWN </a:t>
                      </a:r>
                      <a:r>
                        <a:rPr kumimoji="0" lang="en-US" sz="1600" b="0" i="1" u="none" strike="noStrike" cap="none" normalizeH="0" baseline="0" smtClean="0">
                          <a:ln>
                            <a:noFill/>
                          </a:ln>
                          <a:solidFill>
                            <a:schemeClr val="tx1"/>
                          </a:solidFill>
                          <a:effectLst/>
                          <a:latin typeface="Times New Roman" panose="02020603050405020304" pitchFamily="18" charset="0"/>
                        </a:rPr>
                        <a:t> </a:t>
                      </a:r>
                      <a:r>
                        <a:rPr kumimoji="0" lang="en-US" sz="1600" b="1" i="1" u="none" strike="noStrike" cap="none" normalizeH="0" baseline="0" smtClean="0">
                          <a:ln>
                            <a:noFill/>
                          </a:ln>
                          <a:solidFill>
                            <a:srgbClr val="0000FF"/>
                          </a:solidFill>
                          <a:effectLst/>
                          <a:latin typeface="Times New Roman" panose="02020603050405020304" pitchFamily="18" charset="0"/>
                        </a:rPr>
                        <a:t>= 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(Don’t build)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Built Property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V(0) = V</a:t>
                      </a:r>
                      <a:r>
                        <a:rPr kumimoji="0" lang="en-US" sz="1600" b="0" i="1" u="none" strike="noStrike" cap="none" normalizeH="0" baseline="-25000" smtClean="0">
                          <a:ln>
                            <a:noFill/>
                          </a:ln>
                          <a:solidFill>
                            <a:schemeClr val="tx1"/>
                          </a:solidFill>
                          <a:effectLst/>
                          <a:latin typeface="Times New Roman" panose="02020603050405020304" pitchFamily="18" charset="0"/>
                        </a:rPr>
                        <a:t>0</a:t>
                      </a:r>
                      <a:r>
                        <a:rPr kumimoji="0" lang="en-US" sz="1600" b="0" i="1" u="none" strike="noStrike" cap="none" normalizeH="0" baseline="0" smtClean="0">
                          <a:ln>
                            <a:noFill/>
                          </a:ln>
                          <a:solidFill>
                            <a:schemeClr val="tx1"/>
                          </a:solidFill>
                          <a:effectLst/>
                          <a:latin typeface="Times New Roman" panose="02020603050405020304" pitchFamily="18" charset="0"/>
                        </a:rPr>
                        <a:t> / (1+y</a:t>
                      </a:r>
                      <a:r>
                        <a:rPr kumimoji="0" lang="en-US" sz="1600" b="0" i="1" u="none" strike="noStrike" cap="none" normalizeH="0" baseline="-25000" smtClean="0">
                          <a:ln>
                            <a:noFill/>
                          </a:ln>
                          <a:solidFill>
                            <a:schemeClr val="tx1"/>
                          </a:solidFill>
                          <a:effectLst/>
                          <a:latin typeface="Times New Roman" panose="02020603050405020304" pitchFamily="18" charset="0"/>
                        </a:rPr>
                        <a:t>V</a:t>
                      </a:r>
                      <a:r>
                        <a:rPr kumimoji="0" lang="en-US" sz="1600" b="0" i="1" u="none" strike="noStrike" cap="none" normalizeH="0" baseline="0" smtClean="0">
                          <a:ln>
                            <a:noFill/>
                          </a:ln>
                          <a:solidFill>
                            <a:schemeClr val="tx1"/>
                          </a:solidFill>
                          <a:effectLst/>
                          <a:latin typeface="Times New Roman" panose="02020603050405020304" pitchFamily="18" charset="0"/>
                        </a:rPr>
                        <a:t>) = $102.83/(1.09) =$94.34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V(t)</a:t>
                      </a:r>
                      <a:r>
                        <a:rPr kumimoji="0" lang="en-US" sz="1600" b="0" i="1" u="none" strike="noStrike" cap="none" normalizeH="0" baseline="-25000" smtClean="0">
                          <a:ln>
                            <a:noFill/>
                          </a:ln>
                          <a:solidFill>
                            <a:schemeClr val="tx1"/>
                          </a:solidFill>
                          <a:effectLst/>
                          <a:latin typeface="Times New Roman" panose="02020603050405020304" pitchFamily="18" charset="0"/>
                        </a:rPr>
                        <a:t>UP</a:t>
                      </a:r>
                      <a:r>
                        <a:rPr kumimoji="0" lang="en-US" sz="1600" b="0" i="1" u="none" strike="noStrike" cap="none" normalizeH="0" baseline="0" smtClean="0">
                          <a:ln>
                            <a:noFill/>
                          </a:ln>
                          <a:solidFill>
                            <a:schemeClr val="tx1"/>
                          </a:solidFill>
                          <a:effectLst/>
                          <a:latin typeface="Times New Roman" panose="02020603050405020304" pitchFamily="18" charset="0"/>
                        </a:rPr>
                        <a:t>= $113.21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V(t)</a:t>
                      </a:r>
                      <a:r>
                        <a:rPr kumimoji="0" lang="en-US" sz="1600" b="0" i="1" u="none" strike="noStrike" cap="none" normalizeH="0" baseline="-25000" smtClean="0">
                          <a:ln>
                            <a:noFill/>
                          </a:ln>
                          <a:solidFill>
                            <a:schemeClr val="tx1"/>
                          </a:solidFill>
                          <a:effectLst/>
                          <a:latin typeface="Times New Roman" panose="02020603050405020304" pitchFamily="18" charset="0"/>
                        </a:rPr>
                        <a:t>DOWN</a:t>
                      </a:r>
                      <a:r>
                        <a:rPr kumimoji="0" lang="en-US" sz="1600" b="0" i="1" u="none" strike="noStrike" cap="none" normalizeH="0" baseline="0" smtClean="0">
                          <a:ln>
                            <a:noFill/>
                          </a:ln>
                          <a:solidFill>
                            <a:schemeClr val="tx1"/>
                          </a:solidFill>
                          <a:effectLst/>
                          <a:latin typeface="Times New Roman" panose="02020603050405020304" pitchFamily="18" charset="0"/>
                        </a:rPr>
                        <a:t>= $78.62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Bond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B = $51.21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B(t) = (1+r</a:t>
                      </a:r>
                      <a:r>
                        <a:rPr kumimoji="0" lang="en-US" sz="1600" b="0" i="1" u="none" strike="noStrike" cap="none" normalizeH="0" baseline="-25000" smtClean="0">
                          <a:ln>
                            <a:noFill/>
                          </a:ln>
                          <a:solidFill>
                            <a:schemeClr val="tx1"/>
                          </a:solidFill>
                          <a:effectLst/>
                          <a:latin typeface="Times New Roman" panose="02020603050405020304" pitchFamily="18" charset="0"/>
                        </a:rPr>
                        <a:t>f</a:t>
                      </a:r>
                      <a:r>
                        <a:rPr kumimoji="0" lang="en-US" sz="1600" b="0" i="1" u="none" strike="noStrike" cap="none" normalizeH="0" baseline="0" smtClean="0">
                          <a:ln>
                            <a:noFill/>
                          </a:ln>
                          <a:solidFill>
                            <a:schemeClr val="tx1"/>
                          </a:solidFill>
                          <a:effectLst/>
                          <a:latin typeface="Times New Roman" panose="02020603050405020304" pitchFamily="18" charset="0"/>
                        </a:rPr>
                        <a:t> )B = $52.74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B(t) = (1+r</a:t>
                      </a:r>
                      <a:r>
                        <a:rPr kumimoji="0" lang="en-US" sz="1600" b="0" i="1" u="none" strike="noStrike" cap="none" normalizeH="0" baseline="-25000" smtClean="0">
                          <a:ln>
                            <a:noFill/>
                          </a:ln>
                          <a:solidFill>
                            <a:schemeClr val="tx1"/>
                          </a:solidFill>
                          <a:effectLst/>
                          <a:latin typeface="Times New Roman" panose="02020603050405020304" pitchFamily="18" charset="0"/>
                        </a:rPr>
                        <a:t>f</a:t>
                      </a:r>
                      <a:r>
                        <a:rPr kumimoji="0" lang="en-US" sz="1600" b="0" i="1" u="none" strike="noStrike" cap="none" normalizeH="0" baseline="0" smtClean="0">
                          <a:ln>
                            <a:noFill/>
                          </a:ln>
                          <a:solidFill>
                            <a:schemeClr val="tx1"/>
                          </a:solidFill>
                          <a:effectLst/>
                          <a:latin typeface="Times New Roman" panose="02020603050405020304" pitchFamily="18" charset="0"/>
                        </a:rPr>
                        <a:t> )B = $52.74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Replicating Portfolio: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rPr>
                        <a:t>C(0) = (N)V(0) –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C(0) = (N)V(0) – B = (0.7)$94.34 - $51.21 = $12.09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C(t)</a:t>
                      </a:r>
                      <a:r>
                        <a:rPr kumimoji="0" lang="en-US" sz="1600" b="0" i="1" u="none" strike="noStrike" cap="none" normalizeH="0" baseline="-25000" smtClean="0">
                          <a:ln>
                            <a:noFill/>
                          </a:ln>
                          <a:solidFill>
                            <a:schemeClr val="tx1"/>
                          </a:solidFill>
                          <a:effectLst/>
                          <a:latin typeface="Times New Roman" panose="02020603050405020304" pitchFamily="18" charset="0"/>
                        </a:rPr>
                        <a:t>UP </a:t>
                      </a:r>
                      <a:r>
                        <a:rPr kumimoji="0" lang="en-US" sz="1600" b="0" i="1" u="none" strike="noStrike" cap="none" normalizeH="0" baseline="0" smtClean="0">
                          <a:ln>
                            <a:noFill/>
                          </a:ln>
                          <a:solidFill>
                            <a:schemeClr val="tx1"/>
                          </a:solidFill>
                          <a:effectLst/>
                          <a:latin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(0.7)113.21 - $52.74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rgbClr val="0000FF"/>
                          </a:solidFill>
                          <a:effectLst/>
                          <a:latin typeface="Times New Roman" panose="02020603050405020304" pitchFamily="18" charset="0"/>
                        </a:rPr>
                        <a:t>= $23.21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C(t)</a:t>
                      </a:r>
                      <a:r>
                        <a:rPr kumimoji="0" lang="en-US" sz="1600" b="0" i="1" u="none" strike="noStrike" cap="none" normalizeH="0" baseline="-25000" smtClean="0">
                          <a:ln>
                            <a:noFill/>
                          </a:ln>
                          <a:solidFill>
                            <a:schemeClr val="tx1"/>
                          </a:solidFill>
                          <a:effectLst/>
                          <a:latin typeface="Times New Roman" panose="02020603050405020304" pitchFamily="18" charset="0"/>
                        </a:rPr>
                        <a:t>DOWN </a:t>
                      </a:r>
                      <a:r>
                        <a:rPr kumimoji="0" lang="en-US" sz="1600" b="0" i="1" u="none" strike="noStrike" cap="none" normalizeH="0" baseline="0" smtClean="0">
                          <a:ln>
                            <a:noFill/>
                          </a:ln>
                          <a:solidFill>
                            <a:schemeClr val="tx1"/>
                          </a:solidFill>
                          <a:effectLst/>
                          <a:latin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anose="02020603050405020304" pitchFamily="18" charset="0"/>
                        </a:rPr>
                        <a:t>(0.7)78.62 - $52.74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rgbClr val="0000FF"/>
                          </a:solidFill>
                          <a:effectLst/>
                          <a:latin typeface="Times New Roman" panose="02020603050405020304" pitchFamily="18"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91" name="Text Box 87"/>
          <p:cNvSpPr txBox="1">
            <a:spLocks noChangeArrowheads="1"/>
          </p:cNvSpPr>
          <p:nvPr/>
        </p:nvSpPr>
        <p:spPr bwMode="auto">
          <a:xfrm>
            <a:off x="533400" y="4495800"/>
            <a:ext cx="8229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The Replicating Portfolio = </a:t>
            </a:r>
            <a:r>
              <a:rPr lang="en-US" sz="1800" i="1" baseline="0">
                <a:effectLst/>
              </a:rPr>
              <a:t>NV-B</a:t>
            </a:r>
            <a:r>
              <a:rPr lang="en-US" sz="1800" baseline="0">
                <a:effectLst/>
              </a:rPr>
              <a:t>, where: </a:t>
            </a:r>
            <a:r>
              <a:rPr lang="en-US" sz="1800" i="1" baseline="0">
                <a:effectLst/>
              </a:rPr>
              <a:t>N</a:t>
            </a:r>
            <a:r>
              <a:rPr lang="en-US" sz="1800" baseline="0">
                <a:effectLst/>
              </a:rPr>
              <a:t>=(Cu-Cd)/(Vu-Vd); </a:t>
            </a:r>
            <a:r>
              <a:rPr lang="en-US" sz="1800" i="1" baseline="0">
                <a:effectLst/>
              </a:rPr>
              <a:t>B</a:t>
            </a:r>
            <a:r>
              <a:rPr lang="en-US" sz="1800" baseline="0">
                <a:effectLst/>
              </a:rPr>
              <a:t>=(</a:t>
            </a:r>
            <a:r>
              <a:rPr lang="en-US" sz="1800" i="1" baseline="0">
                <a:effectLst/>
              </a:rPr>
              <a:t>N</a:t>
            </a:r>
            <a:r>
              <a:rPr lang="en-US" sz="1800" baseline="0">
                <a:effectLst/>
              </a:rPr>
              <a:t>Vd-Cd)/(1+r</a:t>
            </a:r>
            <a:r>
              <a:rPr lang="en-US" sz="1800" baseline="-25000">
                <a:effectLst/>
              </a:rPr>
              <a:t>f</a:t>
            </a:r>
            <a:r>
              <a:rPr lang="en-US" sz="1800" baseline="0">
                <a:effectLst/>
              </a:rPr>
              <a:t>); and </a:t>
            </a:r>
            <a:r>
              <a:rPr lang="en-US" sz="1800" i="1" baseline="0">
                <a:effectLst/>
              </a:rPr>
              <a:t>V</a:t>
            </a:r>
            <a:r>
              <a:rPr lang="en-US" sz="1800" baseline="0">
                <a:effectLst/>
              </a:rPr>
              <a:t> = </a:t>
            </a:r>
            <a:r>
              <a:rPr lang="en-US" sz="1800" i="1" baseline="0">
                <a:effectLst/>
              </a:rPr>
              <a:t>V(0)</a:t>
            </a:r>
            <a:r>
              <a:rPr lang="en-US" sz="1800" baseline="0">
                <a:effectLst/>
              </a:rPr>
              <a:t> (not </a:t>
            </a:r>
            <a:r>
              <a:rPr lang="en-US" sz="1800" i="1" baseline="0">
                <a:effectLst/>
              </a:rPr>
              <a:t>V</a:t>
            </a:r>
            <a:r>
              <a:rPr lang="en-US" sz="1800" i="1" baseline="-25000">
                <a:effectLst/>
              </a:rPr>
              <a:t>0</a:t>
            </a:r>
            <a:r>
              <a:rPr lang="en-US" sz="1800" i="1" baseline="0">
                <a:effectLst/>
              </a:rPr>
              <a:t> </a:t>
            </a:r>
            <a:r>
              <a:rPr lang="en-US" sz="1800" baseline="0">
                <a:effectLst/>
              </a:rPr>
              <a:t>) </a:t>
            </a:r>
          </a:p>
        </p:txBody>
      </p:sp>
      <p:graphicFrame>
        <p:nvGraphicFramePr>
          <p:cNvPr id="47192" name="Object 88"/>
          <p:cNvGraphicFramePr>
            <a:graphicFrameLocks noChangeAspect="1"/>
          </p:cNvGraphicFramePr>
          <p:nvPr/>
        </p:nvGraphicFramePr>
        <p:xfrm>
          <a:off x="1595438" y="5181600"/>
          <a:ext cx="6065837" cy="920750"/>
        </p:xfrm>
        <a:graphic>
          <a:graphicData uri="http://schemas.openxmlformats.org/presentationml/2006/ole">
            <p:oleObj spid="_x0000_s47199" name="Equation" r:id="rId4" imgW="4686300" imgH="711200" progId="Equation.3">
              <p:embed/>
            </p:oleObj>
          </a:graphicData>
        </a:graphic>
      </p:graphicFrame>
      <p:sp>
        <p:nvSpPr>
          <p:cNvPr id="7" name="Slide Number Placeholder 6"/>
          <p:cNvSpPr>
            <a:spLocks noGrp="1"/>
          </p:cNvSpPr>
          <p:nvPr>
            <p:ph type="sldNum" sz="quarter" idx="12"/>
          </p:nvPr>
        </p:nvSpPr>
        <p:spPr/>
        <p:txBody>
          <a:bodyPr/>
          <a:lstStyle/>
          <a:p>
            <a:fld id="{4832FC03-9143-45FF-9B73-D7E84BF988EF}"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7156" name="Text Box 4"/>
          <p:cNvSpPr txBox="1">
            <a:spLocks noChangeArrowheads="1"/>
          </p:cNvSpPr>
          <p:nvPr/>
        </p:nvSpPr>
        <p:spPr bwMode="auto">
          <a:xfrm>
            <a:off x="533400" y="228600"/>
            <a:ext cx="82296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Note that as we approach continuous time (periods get very short), </a:t>
            </a:r>
            <a:r>
              <a:rPr lang="en-US" sz="1800" i="1" baseline="0">
                <a:effectLst/>
              </a:rPr>
              <a:t>N</a:t>
            </a:r>
            <a:r>
              <a:rPr lang="en-US" sz="1800" baseline="0">
                <a:effectLst/>
              </a:rPr>
              <a:t> becomes like the derivative of the option value with respect to the underlying asset value:</a:t>
            </a:r>
          </a:p>
          <a:p>
            <a:r>
              <a:rPr lang="en-US" sz="1800" baseline="0">
                <a:effectLst/>
              </a:rPr>
              <a:t>Thus:</a:t>
            </a:r>
          </a:p>
        </p:txBody>
      </p:sp>
      <p:graphicFrame>
        <p:nvGraphicFramePr>
          <p:cNvPr id="177157" name="Object 5"/>
          <p:cNvGraphicFramePr>
            <a:graphicFrameLocks noChangeAspect="1"/>
          </p:cNvGraphicFramePr>
          <p:nvPr/>
        </p:nvGraphicFramePr>
        <p:xfrm>
          <a:off x="3352800" y="2057400"/>
          <a:ext cx="2565400" cy="441325"/>
        </p:xfrm>
        <a:graphic>
          <a:graphicData uri="http://schemas.openxmlformats.org/presentationml/2006/ole">
            <p:oleObj spid="_x0000_s177197" name="Equation" r:id="rId3" imgW="1625600" imgH="279400" progId="Equation.3">
              <p:embed/>
            </p:oleObj>
          </a:graphicData>
        </a:graphic>
      </p:graphicFrame>
      <p:sp>
        <p:nvSpPr>
          <p:cNvPr id="177158" name="Text Box 6"/>
          <p:cNvSpPr txBox="1">
            <a:spLocks noChangeArrowheads="1"/>
          </p:cNvSpPr>
          <p:nvPr/>
        </p:nvSpPr>
        <p:spPr bwMode="auto">
          <a:xfrm>
            <a:off x="609600" y="2514600"/>
            <a:ext cx="8229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Combining our Replicating Portfolio formula </a:t>
            </a:r>
            <a:r>
              <a:rPr lang="en-US" sz="1800" i="1" baseline="0">
                <a:effectLst/>
              </a:rPr>
              <a:t>C = NV – B</a:t>
            </a:r>
            <a:r>
              <a:rPr lang="en-US" sz="1800" baseline="0">
                <a:effectLst/>
              </a:rPr>
              <a:t>  with the above, and looking at changes over time (returns), we see:</a:t>
            </a:r>
          </a:p>
        </p:txBody>
      </p:sp>
      <p:graphicFrame>
        <p:nvGraphicFramePr>
          <p:cNvPr id="177159" name="Object 7"/>
          <p:cNvGraphicFramePr>
            <a:graphicFrameLocks noChangeAspect="1"/>
          </p:cNvGraphicFramePr>
          <p:nvPr/>
        </p:nvGraphicFramePr>
        <p:xfrm>
          <a:off x="3200400" y="3124200"/>
          <a:ext cx="3848100" cy="882650"/>
        </p:xfrm>
        <a:graphic>
          <a:graphicData uri="http://schemas.openxmlformats.org/presentationml/2006/ole">
            <p:oleObj spid="_x0000_s177198" name="Equation" r:id="rId4" imgW="2438400" imgH="558800" progId="Equation.3">
              <p:embed/>
            </p:oleObj>
          </a:graphicData>
        </a:graphic>
      </p:graphicFrame>
      <p:sp>
        <p:nvSpPr>
          <p:cNvPr id="177160" name="Text Box 8"/>
          <p:cNvSpPr txBox="1">
            <a:spLocks noChangeArrowheads="1"/>
          </p:cNvSpPr>
          <p:nvPr/>
        </p:nvSpPr>
        <p:spPr bwMode="auto">
          <a:xfrm>
            <a:off x="609600" y="3962400"/>
            <a:ext cx="8229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But we also know that the riskless bond value, </a:t>
            </a:r>
            <a:r>
              <a:rPr lang="en-US" sz="1800" i="1" baseline="0">
                <a:effectLst/>
              </a:rPr>
              <a:t>B</a:t>
            </a:r>
            <a:r>
              <a:rPr lang="en-US" sz="1800" baseline="0">
                <a:effectLst/>
              </a:rPr>
              <a:t>, given its Replicating Portfolio value of: </a:t>
            </a:r>
            <a:r>
              <a:rPr lang="en-US" sz="1800" i="1" baseline="0">
                <a:effectLst/>
              </a:rPr>
              <a:t>B</a:t>
            </a:r>
            <a:r>
              <a:rPr lang="en-US" sz="1800" baseline="0">
                <a:effectLst/>
              </a:rPr>
              <a:t> = </a:t>
            </a:r>
            <a:r>
              <a:rPr lang="en-US" sz="1800" i="1" baseline="0">
                <a:effectLst/>
              </a:rPr>
              <a:t>NV – C</a:t>
            </a:r>
            <a:r>
              <a:rPr lang="en-US" sz="1800" baseline="0">
                <a:effectLst/>
              </a:rPr>
              <a:t>, will change over time according to the riskfree interest rate, as:</a:t>
            </a:r>
          </a:p>
        </p:txBody>
      </p:sp>
      <p:graphicFrame>
        <p:nvGraphicFramePr>
          <p:cNvPr id="177161" name="Object 9"/>
          <p:cNvGraphicFramePr>
            <a:graphicFrameLocks noChangeAspect="1"/>
          </p:cNvGraphicFramePr>
          <p:nvPr/>
        </p:nvGraphicFramePr>
        <p:xfrm>
          <a:off x="2971800" y="4572000"/>
          <a:ext cx="2986088" cy="381000"/>
        </p:xfrm>
        <a:graphic>
          <a:graphicData uri="http://schemas.openxmlformats.org/presentationml/2006/ole">
            <p:oleObj spid="_x0000_s177199" name="Equation" r:id="rId5" imgW="1892300" imgH="241300" progId="Equation.3">
              <p:embed/>
            </p:oleObj>
          </a:graphicData>
        </a:graphic>
      </p:graphicFrame>
      <p:sp>
        <p:nvSpPr>
          <p:cNvPr id="177162" name="Text Box 10"/>
          <p:cNvSpPr txBox="1">
            <a:spLocks noChangeArrowheads="1"/>
          </p:cNvSpPr>
          <p:nvPr/>
        </p:nvSpPr>
        <p:spPr bwMode="auto">
          <a:xfrm>
            <a:off x="533400" y="1143000"/>
            <a:ext cx="82296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We can also use the Taylor Series expansion from basic calculus (supplemented by some very advanced mathematics known as </a:t>
            </a:r>
            <a:r>
              <a:rPr lang="en-US" sz="1800" i="1" baseline="0">
                <a:effectLst/>
              </a:rPr>
              <a:t>“Stochastic Calculus”</a:t>
            </a:r>
            <a:r>
              <a:rPr lang="en-US" sz="1800" baseline="0">
                <a:effectLst/>
              </a:rPr>
              <a:t> ) to approximate the change in value of a (perpetual) option over time as:</a:t>
            </a:r>
          </a:p>
        </p:txBody>
      </p:sp>
      <p:graphicFrame>
        <p:nvGraphicFramePr>
          <p:cNvPr id="177163" name="Object 11"/>
          <p:cNvGraphicFramePr>
            <a:graphicFrameLocks noChangeAspect="1"/>
          </p:cNvGraphicFramePr>
          <p:nvPr/>
        </p:nvGraphicFramePr>
        <p:xfrm>
          <a:off x="7239000" y="533400"/>
          <a:ext cx="741363" cy="360363"/>
        </p:xfrm>
        <a:graphic>
          <a:graphicData uri="http://schemas.openxmlformats.org/presentationml/2006/ole">
            <p:oleObj spid="_x0000_s177200" name="Equation" r:id="rId6" imgW="469900" imgH="228600" progId="Equation.3">
              <p:embed/>
            </p:oleObj>
          </a:graphicData>
        </a:graphic>
      </p:graphicFrame>
      <p:graphicFrame>
        <p:nvGraphicFramePr>
          <p:cNvPr id="177164" name="Object 12"/>
          <p:cNvGraphicFramePr>
            <a:graphicFrameLocks noChangeAspect="1"/>
          </p:cNvGraphicFramePr>
          <p:nvPr/>
        </p:nvGraphicFramePr>
        <p:xfrm>
          <a:off x="1219200" y="838200"/>
          <a:ext cx="3916363" cy="322263"/>
        </p:xfrm>
        <a:graphic>
          <a:graphicData uri="http://schemas.openxmlformats.org/presentationml/2006/ole">
            <p:oleObj spid="_x0000_s177201" name="Equation" r:id="rId7" imgW="2781300" imgH="228600" progId="Equation.3">
              <p:embed/>
            </p:oleObj>
          </a:graphicData>
        </a:graphic>
      </p:graphicFrame>
      <p:sp>
        <p:nvSpPr>
          <p:cNvPr id="177165" name="Text Box 13"/>
          <p:cNvSpPr txBox="1">
            <a:spLocks noChangeArrowheads="1"/>
          </p:cNvSpPr>
          <p:nvPr/>
        </p:nvSpPr>
        <p:spPr bwMode="auto">
          <a:xfrm>
            <a:off x="609600" y="4876800"/>
            <a:ext cx="8229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baseline="0">
                <a:effectLst/>
              </a:rPr>
              <a:t>Equating the above two expressions for </a:t>
            </a:r>
            <a:r>
              <a:rPr lang="en-US" sz="1800" i="1" baseline="0">
                <a:effectLst/>
              </a:rPr>
              <a:t>dB</a:t>
            </a:r>
            <a:r>
              <a:rPr lang="en-US" sz="1800" baseline="0">
                <a:effectLst/>
              </a:rPr>
              <a:t>, we obtain the following ordinary differential equation:</a:t>
            </a:r>
          </a:p>
        </p:txBody>
      </p:sp>
      <p:graphicFrame>
        <p:nvGraphicFramePr>
          <p:cNvPr id="177166" name="Object 14"/>
          <p:cNvGraphicFramePr>
            <a:graphicFrameLocks noChangeAspect="1"/>
          </p:cNvGraphicFramePr>
          <p:nvPr/>
        </p:nvGraphicFramePr>
        <p:xfrm>
          <a:off x="2895600" y="5334000"/>
          <a:ext cx="3886200" cy="960438"/>
        </p:xfrm>
        <a:graphic>
          <a:graphicData uri="http://schemas.openxmlformats.org/presentationml/2006/ole">
            <p:oleObj spid="_x0000_s177202" name="Equation" r:id="rId8" imgW="2260600" imgH="558800" progId="Equation.3">
              <p:embed/>
            </p:oleObj>
          </a:graphicData>
        </a:graphic>
      </p:graphicFrame>
      <p:sp>
        <p:nvSpPr>
          <p:cNvPr id="15" name="Slide Number Placeholder 14"/>
          <p:cNvSpPr>
            <a:spLocks noGrp="1"/>
          </p:cNvSpPr>
          <p:nvPr>
            <p:ph type="sldNum" sz="quarter" idx="12"/>
          </p:nvPr>
        </p:nvSpPr>
        <p:spPr/>
        <p:txBody>
          <a:bodyPr/>
          <a:lstStyle/>
          <a:p>
            <a:fld id="{4832FC03-9143-45FF-9B73-D7E84BF988EF}"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86019" name="Object 3"/>
          <p:cNvGraphicFramePr>
            <a:graphicFrameLocks noChangeAspect="1"/>
          </p:cNvGraphicFramePr>
          <p:nvPr/>
        </p:nvGraphicFramePr>
        <p:xfrm>
          <a:off x="2590800" y="838200"/>
          <a:ext cx="4192588" cy="688975"/>
        </p:xfrm>
        <a:graphic>
          <a:graphicData uri="http://schemas.openxmlformats.org/presentationml/2006/ole">
            <p:oleObj spid="_x0000_s86028" name="Equation" r:id="rId3" imgW="1701800" imgH="279400" progId="Equation.3">
              <p:embed/>
            </p:oleObj>
          </a:graphicData>
        </a:graphic>
      </p:graphicFrame>
      <p:sp>
        <p:nvSpPr>
          <p:cNvPr id="86021" name="Text Box 5"/>
          <p:cNvSpPr txBox="1">
            <a:spLocks noChangeArrowheads="1"/>
          </p:cNvSpPr>
          <p:nvPr/>
        </p:nvSpPr>
        <p:spPr bwMode="auto">
          <a:xfrm>
            <a:off x="457200" y="1676400"/>
            <a:ext cx="8305800" cy="237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solution to this differential equation, combined with suitable boundary conditions ( </a:t>
            </a:r>
            <a:r>
              <a:rPr lang="en-US" b="1" i="1" baseline="0">
                <a:effectLst>
                  <a:outerShdw blurRad="38100" dist="38100" dir="2700000" algn="tl">
                    <a:srgbClr val="FFFFFF"/>
                  </a:outerShdw>
                </a:effectLst>
              </a:rPr>
              <a:t>C(V=0) = 0, C(V=</a:t>
            </a:r>
            <a:r>
              <a:rPr lang="en-US" b="1" i="1" baseline="0">
                <a:effectLst>
                  <a:outerShdw blurRad="38100" dist="38100" dir="2700000" algn="tl">
                    <a:srgbClr val="FFFFFF"/>
                  </a:outerShdw>
                </a:effectLst>
                <a:cs typeface="Times New Roman" panose="02020603050405020304" pitchFamily="18" charset="0"/>
              </a:rPr>
              <a:t>∞) = V </a:t>
            </a:r>
            <a:r>
              <a:rPr lang="en-US" b="1" baseline="0">
                <a:effectLst>
                  <a:outerShdw blurRad="38100" dist="38100" dir="2700000" algn="tl">
                    <a:srgbClr val="FFFFFF"/>
                  </a:outerShdw>
                </a:effectLst>
                <a:cs typeface="Times New Roman" panose="02020603050405020304" pitchFamily="18" charset="0"/>
              </a:rPr>
              <a:t>) and</a:t>
            </a:r>
            <a:r>
              <a:rPr lang="en-US" b="1" baseline="0">
                <a:effectLst>
                  <a:outerShdw blurRad="38100" dist="38100" dir="2700000" algn="tl">
                    <a:srgbClr val="FFFFFF"/>
                  </a:outerShdw>
                </a:effectLst>
              </a:rPr>
              <a:t> the conditions of optimal exercise (expected exercise timing so as to maximize the present value of the option), gives the </a:t>
            </a:r>
            <a:r>
              <a:rPr lang="en-US" b="1" i="1" baseline="0">
                <a:effectLst>
                  <a:outerShdw blurRad="38100" dist="38100" dir="2700000" algn="tl">
                    <a:srgbClr val="FFFFFF"/>
                  </a:outerShdw>
                </a:effectLst>
              </a:rPr>
              <a:t>Samuelson-McKean Formula</a:t>
            </a:r>
            <a:r>
              <a:rPr lang="en-US" b="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This works as a model for land value because, like a perpetual American warrant, land never expires (</a:t>
            </a:r>
            <a:r>
              <a:rPr lang="en-US" b="1" i="1" baseline="0">
                <a:effectLst>
                  <a:outerShdw blurRad="38100" dist="38100" dir="2700000" algn="tl">
                    <a:srgbClr val="FFFFFF"/>
                  </a:outerShdw>
                </a:effectLst>
              </a:rPr>
              <a:t>“perpetual”</a:t>
            </a:r>
            <a:r>
              <a:rPr lang="en-US" b="1" baseline="0">
                <a:effectLst>
                  <a:outerShdw blurRad="38100" dist="38100" dir="2700000" algn="tl">
                    <a:srgbClr val="FFFFFF"/>
                  </a:outerShdw>
                </a:effectLst>
              </a:rPr>
              <a:t>), and can be developed at any time by its owner (exercise policy is </a:t>
            </a:r>
            <a:r>
              <a:rPr lang="en-US" b="1" i="1" baseline="0">
                <a:effectLst>
                  <a:outerShdw blurRad="38100" dist="38100" dir="2700000" algn="tl">
                    <a:srgbClr val="FFFFFF"/>
                  </a:outerShdw>
                </a:effectLst>
              </a:rPr>
              <a:t>“American”</a:t>
            </a:r>
            <a:r>
              <a:rPr lang="en-US" b="1" baseline="0">
                <a:effectLst>
                  <a:outerShdw blurRad="38100" dist="38100" dir="2700000" algn="tl">
                    <a:srgbClr val="FFFFFF"/>
                  </a:outerShdw>
                </a:effectLst>
              </a:rPr>
              <a:t>).</a:t>
            </a:r>
          </a:p>
        </p:txBody>
      </p:sp>
      <p:sp>
        <p:nvSpPr>
          <p:cNvPr id="86022" name="Text Box 6"/>
          <p:cNvSpPr txBox="1">
            <a:spLocks noChangeArrowheads="1"/>
          </p:cNvSpPr>
          <p:nvPr/>
        </p:nvSpPr>
        <p:spPr bwMode="auto">
          <a:xfrm>
            <a:off x="609600" y="4343400"/>
            <a:ext cx="7696200" cy="14747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Actually, the equation presented above ignores dividends and assumes a constant exercise price. To allow (more realistically for construction projects) for the underlying asset to pay dividends (property net rent) and for construction costs to grow over time, some minor modifications must be made in the formula. These are reflected in the model presented on subsequent slides.</a:t>
            </a:r>
          </a:p>
        </p:txBody>
      </p:sp>
      <p:sp>
        <p:nvSpPr>
          <p:cNvPr id="7" name="Slide Number Placeholder 6"/>
          <p:cNvSpPr>
            <a:spLocks noGrp="1"/>
          </p:cNvSpPr>
          <p:nvPr>
            <p:ph type="sldNum" sz="quarter" idx="12"/>
          </p:nvPr>
        </p:nvSpPr>
        <p:spPr/>
        <p:txBody>
          <a:bodyPr/>
          <a:lstStyle/>
          <a:p>
            <a:fld id="{4832FC03-9143-45FF-9B73-D7E84BF988EF}"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1204" name="Text Box 4"/>
          <p:cNvSpPr txBox="1">
            <a:spLocks noChangeArrowheads="1"/>
          </p:cNvSpPr>
          <p:nvPr/>
        </p:nvSpPr>
        <p:spPr bwMode="auto">
          <a:xfrm>
            <a:off x="304800" y="152400"/>
            <a:ext cx="8534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The Samuelson-McKean Model Applied to Land Value:</a:t>
            </a:r>
          </a:p>
        </p:txBody>
      </p:sp>
      <p:sp>
        <p:nvSpPr>
          <p:cNvPr id="51205" name="Text Box 5"/>
          <p:cNvSpPr txBox="1">
            <a:spLocks noChangeArrowheads="1"/>
          </p:cNvSpPr>
          <p:nvPr/>
        </p:nvSpPr>
        <p:spPr bwMode="auto">
          <a:xfrm>
            <a:off x="304800" y="762000"/>
            <a:ext cx="8610600" cy="3597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Let: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 Currently observable value of built property of the type that is the HBU for the land (underlying asset, what we have labeled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0</a:t>
            </a:r>
            <a:r>
              <a:rPr lang="en-US" b="1" baseline="0">
                <a:effectLst>
                  <a:outerShdw blurRad="38100" dist="38100" dir="2700000" algn="tl">
                    <a:srgbClr val="FFFFFF"/>
                  </a:outerShdw>
                </a:effectLst>
              </a:rPr>
              <a:t> , not </a:t>
            </a:r>
            <a:r>
              <a:rPr lang="en-US" b="1" i="1" baseline="0">
                <a:effectLst>
                  <a:outerShdw blurRad="38100" dist="38100" dir="2700000" algn="tl">
                    <a:srgbClr val="FFFFFF"/>
                  </a:outerShdw>
                </a:effectLst>
              </a:rPr>
              <a:t>V(0)</a:t>
            </a:r>
            <a:r>
              <a:rPr lang="en-US" b="1" baseline="0">
                <a:effectLst>
                  <a:outerShdw blurRad="38100" dist="38100" dir="2700000" algn="tl">
                    <a:srgbClr val="FFFFFF"/>
                  </a:outerShdw>
                </a:effectLst>
              </a:rPr>
              <a:t> ).</a:t>
            </a:r>
          </a:p>
          <a:p>
            <a:pPr>
              <a:spcBef>
                <a:spcPct val="50000"/>
              </a:spcBef>
            </a:pPr>
            <a:r>
              <a:rPr lang="el-GR" b="1" i="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rPr>
              <a:t> = Volatility of (Std.Dev. of return to unlevered) </a:t>
            </a:r>
            <a:r>
              <a:rPr lang="en-US" b="1" i="1" baseline="0">
                <a:effectLst>
                  <a:outerShdw blurRad="38100" dist="38100" dir="2700000" algn="tl">
                    <a:srgbClr val="FFFFFF"/>
                  </a:outerShdw>
                </a:effectLst>
              </a:rPr>
              <a:t>individual</a:t>
            </a:r>
            <a:r>
              <a:rPr lang="en-US" b="1" baseline="0">
                <a:effectLst>
                  <a:outerShdw blurRad="38100" dist="38100" dir="2700000" algn="tl">
                    <a:srgbClr val="FFFFFF"/>
                  </a:outerShdw>
                </a:effectLst>
              </a:rPr>
              <a:t> built properties (= </a:t>
            </a:r>
            <a:r>
              <a:rPr lang="en-US" b="1" i="1" baseline="0">
                <a:effectLst>
                  <a:outerShdw blurRad="38100" dist="38100" dir="2700000" algn="tl">
                    <a:srgbClr val="FFFFFF"/>
                  </a:outerShdw>
                </a:effectLst>
              </a:rPr>
              <a:t>“total risk”</a:t>
            </a:r>
            <a:r>
              <a:rPr lang="en-US" b="1" baseline="0">
                <a:effectLst>
                  <a:outerShdw blurRad="38100" dist="38100" dir="2700000" algn="tl">
                    <a:srgbClr val="FFFFFF"/>
                  </a:outerShdw>
                </a:effectLst>
              </a:rPr>
              <a:t>, not just systematic or non-diversifiable risk, includes </a:t>
            </a:r>
            <a:r>
              <a:rPr lang="en-US" b="1" i="1" baseline="0">
                <a:effectLst>
                  <a:outerShdw blurRad="38100" dist="38100" dir="2700000" algn="tl">
                    <a:srgbClr val="FFFFFF"/>
                  </a:outerShdw>
                </a:effectLst>
              </a:rPr>
              <a:t>idiosyncratic risk</a:t>
            </a:r>
            <a:r>
              <a:rPr lang="en-US" b="1" baseline="0">
                <a:effectLst>
                  <a:outerShdw blurRad="38100" dist="38100" dir="2700000" algn="tl">
                    <a:srgbClr val="FFFFFF"/>
                  </a:outerShdw>
                </a:effectLst>
              </a:rPr>
              <a:t>: Typical range for real estate is 15% to 25% per year).</a:t>
            </a:r>
          </a:p>
          <a:p>
            <a:pPr>
              <a:spcBef>
                <a:spcPct val="50000"/>
              </a:spcBef>
            </a:pP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Payout ratio of the built property (current cash yield rate, like </a:t>
            </a:r>
            <a:r>
              <a:rPr lang="en-US" b="1" i="1" baseline="0">
                <a:effectLst>
                  <a:outerShdw blurRad="38100" dist="38100" dir="2700000" algn="tl">
                    <a:srgbClr val="FFFFFF"/>
                  </a:outerShdw>
                </a:effectLst>
              </a:rPr>
              <a:t>cap rate</a:t>
            </a:r>
            <a:r>
              <a:rPr lang="en-US" b="1" baseline="0">
                <a:effectLst>
                  <a:outerShdw blurRad="38100" dist="38100" dir="2700000" algn="tl">
                    <a:srgbClr val="FFFFFF"/>
                  </a:outerShdw>
                </a:effectLst>
              </a:rPr>
              <a:t> only net of capital improvement reserve, typical real estate values range from 4% to 12%).</a:t>
            </a:r>
          </a:p>
          <a:p>
            <a:pPr>
              <a:spcBef>
                <a:spcPct val="50000"/>
              </a:spcBef>
            </a:pP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K</a:t>
            </a:r>
            <a:r>
              <a:rPr lang="en-US" b="1" i="1" baseline="0">
                <a:effectLst>
                  <a:outerShdw blurRad="38100" dist="38100" dir="2700000" algn="tl">
                    <a:srgbClr val="FFFFFF"/>
                  </a:outerShdw>
                </a:effectLst>
              </a:rPr>
              <a:t> = </a:t>
            </a:r>
            <a:r>
              <a:rPr lang="en-US" b="1" baseline="0">
                <a:effectLst>
                  <a:outerShdw blurRad="38100" dist="38100" dir="2700000" algn="tl">
                    <a:srgbClr val="FFFFFF"/>
                  </a:outerShdw>
                </a:effectLst>
              </a:rPr>
              <a:t>Construction cost “yield” rate (=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f</a:t>
            </a:r>
            <a:r>
              <a:rPr lang="en-US" b="1" i="1" baseline="0">
                <a:effectLst>
                  <a:outerShdw blurRad="38100" dist="38100" dir="2700000" algn="tl">
                    <a:srgbClr val="FFFFFF"/>
                  </a:outerShdw>
                </a:effectLst>
              </a:rPr>
              <a:t> – g</a:t>
            </a:r>
            <a:r>
              <a:rPr lang="en-US" b="1" i="1" baseline="-25000">
                <a:effectLst>
                  <a:outerShdw blurRad="38100" dist="38100" dir="2700000" algn="tl">
                    <a:srgbClr val="FFFFFF"/>
                  </a:outerShdw>
                </a:effectLst>
              </a:rPr>
              <a:t>K</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where </a:t>
            </a:r>
            <a:r>
              <a:rPr lang="en-US" b="1" i="1" baseline="0">
                <a:effectLst>
                  <a:outerShdw blurRad="38100" dist="38100" dir="2700000" algn="tl">
                    <a:srgbClr val="FFFFFF"/>
                  </a:outerShdw>
                </a:effectLst>
              </a:rPr>
              <a:t>g</a:t>
            </a:r>
            <a:r>
              <a:rPr lang="en-US" b="1" i="1" baseline="-25000">
                <a:effectLst>
                  <a:outerShdw blurRad="38100" dist="38100" dir="2700000" algn="tl">
                    <a:srgbClr val="FFFFFF"/>
                  </a:outerShdw>
                </a:effectLst>
              </a:rPr>
              <a:t>K</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is the growth rate of construction costs, typically approximately equal to inflation).</a:t>
            </a:r>
            <a:endParaRPr lang="el-GR" b="1" baseline="0">
              <a:effectLst>
                <a:outerShdw blurRad="38100" dist="38100" dir="2700000" algn="tl">
                  <a:srgbClr val="FFFFFF"/>
                </a:outerShdw>
              </a:effectLst>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204805" name="Text Box 5"/>
          <p:cNvSpPr txBox="1">
            <a:spLocks noChangeArrowheads="1"/>
          </p:cNvSpPr>
          <p:nvPr/>
        </p:nvSpPr>
        <p:spPr bwMode="auto">
          <a:xfrm>
            <a:off x="381000" y="4114800"/>
            <a:ext cx="6477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(3) The option (land) value is given by:</a:t>
            </a:r>
          </a:p>
        </p:txBody>
      </p:sp>
      <p:sp>
        <p:nvSpPr>
          <p:cNvPr id="204806" name="Text Box 6"/>
          <p:cNvSpPr txBox="1">
            <a:spLocks noChangeArrowheads="1"/>
          </p:cNvSpPr>
          <p:nvPr/>
        </p:nvSpPr>
        <p:spPr bwMode="auto">
          <a:xfrm>
            <a:off x="381000" y="914400"/>
            <a:ext cx="8534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b="1" baseline="0">
                <a:effectLst>
                  <a:outerShdw blurRad="38100" dist="38100" dir="2700000" algn="tl">
                    <a:srgbClr val="FFFFFF"/>
                  </a:outerShdw>
                </a:effectLst>
              </a:rPr>
              <a:t>Then the option value (and optimal exercise) formula has three steps:</a:t>
            </a:r>
          </a:p>
          <a:p>
            <a:pPr>
              <a:spcBef>
                <a:spcPct val="50000"/>
              </a:spcBef>
            </a:pPr>
            <a:r>
              <a:rPr lang="en-US" b="1" baseline="0">
                <a:effectLst>
                  <a:outerShdw blurRad="38100" dist="38100" dir="2700000" algn="tl">
                    <a:srgbClr val="FFFFFF"/>
                  </a:outerShdw>
                </a:effectLst>
              </a:rPr>
              <a:t>(1) The </a:t>
            </a:r>
            <a:r>
              <a:rPr lang="en-US" b="1" i="1" baseline="0">
                <a:effectLst>
                  <a:outerShdw blurRad="38100" dist="38100" dir="2700000" algn="tl">
                    <a:srgbClr val="FFFFFF"/>
                  </a:outerShdw>
                </a:effectLst>
              </a:rPr>
              <a:t>“option elasticity”</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(dLAND/LAND)/(dV/V)</a:t>
            </a:r>
            <a:r>
              <a:rPr lang="en-US" b="1" baseline="0">
                <a:effectLst>
                  <a:outerShdw blurRad="38100" dist="38100" dir="2700000" algn="tl">
                    <a:srgbClr val="FFFFFF"/>
                  </a:outerShdw>
                </a:effectLst>
              </a:rPr>
              <a:t>], </a:t>
            </a:r>
            <a:r>
              <a:rPr lang="el-GR" b="1" i="1" baseline="0">
                <a:effectLst>
                  <a:outerShdw blurRad="38100" dist="38100" dir="2700000" algn="tl">
                    <a:srgbClr val="FFFFFF"/>
                  </a:outerShdw>
                </a:effectLst>
                <a:cs typeface="Times New Roman" panose="02020603050405020304" pitchFamily="18" charset="0"/>
              </a:rPr>
              <a:t>η</a:t>
            </a:r>
            <a:r>
              <a:rPr lang="en-US" b="1" i="1" baseline="0">
                <a:effectLst>
                  <a:outerShdw blurRad="38100" dist="38100" dir="2700000" algn="tl">
                    <a:srgbClr val="FFFFFF"/>
                  </a:outerShdw>
                </a:effectLst>
                <a:cs typeface="Times New Roman" panose="02020603050405020304" pitchFamily="18" charset="0"/>
              </a:rPr>
              <a:t> (“eta”)</a:t>
            </a:r>
            <a:r>
              <a:rPr lang="en-US" b="1" baseline="0">
                <a:effectLst>
                  <a:outerShdw blurRad="38100" dist="38100" dir="2700000" algn="tl">
                    <a:srgbClr val="FFFFFF"/>
                  </a:outerShdw>
                </a:effectLst>
                <a:cs typeface="Times New Roman" panose="02020603050405020304" pitchFamily="18" charset="0"/>
              </a:rPr>
              <a:t>, is given by:</a:t>
            </a:r>
          </a:p>
          <a:p>
            <a:pPr algn="ctr">
              <a:spcBef>
                <a:spcPct val="50000"/>
              </a:spcBef>
              <a:buFont typeface="Symbol" panose="05050102010706020507" pitchFamily="18" charset="2"/>
              <a:buNone/>
            </a:pPr>
            <a:r>
              <a:rPr lang="en-US" b="1" i="1" baseline="0">
                <a:effectLst>
                  <a:outerShdw blurRad="38100" dist="38100" dir="2700000" algn="tl">
                    <a:srgbClr val="FFFFFF"/>
                  </a:outerShdw>
                </a:effectLst>
                <a:sym typeface="Symbol" panose="05050102010706020507" pitchFamily="18" charset="2"/>
              </a:rPr>
              <a:t></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 </a:t>
            </a:r>
            <a:r>
              <a:rPr lang="en-US" b="1" i="1" baseline="0">
                <a:effectLst>
                  <a:outerShdw blurRad="38100" dist="38100" dir="2700000" algn="tl">
                    <a:srgbClr val="FFFFFF"/>
                  </a:outerShdw>
                </a:effectLst>
              </a:rPr>
              <a:t>– y</a:t>
            </a:r>
            <a:r>
              <a:rPr lang="en-US" b="1" i="1" baseline="-25000">
                <a:effectLst>
                  <a:outerShdw blurRad="38100" dist="38100" dir="2700000" algn="tl">
                    <a:srgbClr val="FFFFFF"/>
                  </a:outerShdw>
                </a:effectLst>
              </a:rPr>
              <a:t>K </a:t>
            </a:r>
            <a:r>
              <a:rPr lang="en-US" b="1" i="1" baseline="0">
                <a:effectLst>
                  <a:outerShdw blurRad="38100" dist="38100" dir="2700000" algn="tl">
                    <a:srgbClr val="FFFFFF"/>
                  </a:outerShdw>
                </a:effectLst>
              </a:rPr>
              <a:t>+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 + [(y</a:t>
            </a:r>
            <a:r>
              <a:rPr lang="en-US" b="1" i="1" baseline="-25000">
                <a:effectLst>
                  <a:outerShdw blurRad="38100" dist="38100" dir="2700000" algn="tl">
                    <a:srgbClr val="FFFFFF"/>
                  </a:outerShdw>
                </a:effectLst>
              </a:rPr>
              <a:t>K </a:t>
            </a:r>
            <a:r>
              <a:rPr lang="en-US" b="1" i="1" baseline="0">
                <a:effectLst>
                  <a:outerShdw blurRad="38100" dist="38100" dir="2700000" algn="tl">
                    <a:srgbClr val="FFFFFF"/>
                  </a:outerShdw>
                </a:effectLst>
              </a:rPr>
              <a:t>– y</a:t>
            </a:r>
            <a:r>
              <a:rPr lang="en-US" b="1" i="1" baseline="-25000">
                <a:effectLst>
                  <a:outerShdw blurRad="38100" dist="38100" dir="2700000" algn="tl">
                    <a:srgbClr val="FFFFFF"/>
                  </a:outerShdw>
                </a:effectLst>
              </a:rPr>
              <a:t>V </a:t>
            </a:r>
            <a:r>
              <a:rPr lang="en-US" b="1" i="1" baseline="0">
                <a:effectLst>
                  <a:outerShdw blurRad="38100" dist="38100" dir="2700000" algn="tl">
                    <a:srgbClr val="FFFFFF"/>
                  </a:outerShdw>
                </a:effectLst>
              </a:rPr>
              <a:t>-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 + 2y</a:t>
            </a:r>
            <a:r>
              <a:rPr lang="en-US" b="1" i="1" baseline="-25000">
                <a:effectLst>
                  <a:outerShdw blurRad="38100" dist="38100" dir="2700000" algn="tl">
                    <a:srgbClr val="FFFFFF"/>
                  </a:outerShdw>
                </a:effectLst>
              </a:rPr>
              <a:t>K</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a:t>
            </a:r>
            <a:r>
              <a:rPr lang="en-US" b="1" i="1">
                <a:effectLst>
                  <a:outerShdw blurRad="38100" dist="38100" dir="2700000" algn="tl">
                    <a:srgbClr val="FFFFFF"/>
                  </a:outerShdw>
                </a:effectLst>
              </a:rPr>
              <a:t>1/2</a:t>
            </a:r>
            <a:r>
              <a:rPr lang="en-US" b="1" i="1" baseline="0">
                <a:effectLst>
                  <a:outerShdw blurRad="38100" dist="38100" dir="2700000" algn="tl">
                    <a:srgbClr val="FFFFFF"/>
                  </a:outerShdw>
                </a:effectLst>
              </a:rPr>
              <a:t>} /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endParaRPr lang="el-GR" b="1" baseline="0">
              <a:effectLst>
                <a:outerShdw blurRad="38100" dist="38100" dir="2700000" algn="tl">
                  <a:srgbClr val="FFFFFF"/>
                </a:outerShdw>
              </a:effectLst>
            </a:endParaRPr>
          </a:p>
        </p:txBody>
      </p:sp>
      <p:sp>
        <p:nvSpPr>
          <p:cNvPr id="204807" name="Text Box 7"/>
          <p:cNvSpPr txBox="1">
            <a:spLocks noChangeArrowheads="1"/>
          </p:cNvSpPr>
          <p:nvPr/>
        </p:nvSpPr>
        <p:spPr bwMode="auto">
          <a:xfrm>
            <a:off x="381000" y="2438400"/>
            <a:ext cx="8534400" cy="138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(2) The option </a:t>
            </a:r>
            <a:r>
              <a:rPr lang="en-US" b="1" i="1" baseline="0">
                <a:effectLst>
                  <a:outerShdw blurRad="38100" dist="38100" dir="2700000" algn="tl">
                    <a:srgbClr val="FFFFFF"/>
                  </a:outerShdw>
                </a:effectLst>
              </a:rPr>
              <a:t>critical value</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“hurdle value”</a:t>
            </a:r>
            <a:r>
              <a:rPr lang="en-US" b="1" baseline="0">
                <a:effectLst>
                  <a:outerShdw blurRad="38100" dist="38100" dir="2700000" algn="tl">
                    <a:srgbClr val="FFFFFF"/>
                  </a:outerShdw>
                </a:effectLst>
              </a:rPr>
              <a:t>) of the built property at and above which it is optimal to immediately exercise the option (develop the land), labeled </a:t>
            </a:r>
            <a:r>
              <a:rPr lang="en-US" b="1" i="1" baseline="0">
                <a:effectLst>
                  <a:outerShdw blurRad="38100" dist="38100" dir="2700000" algn="tl">
                    <a:srgbClr val="FFFFFF"/>
                  </a:outerShdw>
                </a:effectLst>
              </a:rPr>
              <a:t>V* </a:t>
            </a:r>
            <a:r>
              <a:rPr lang="en-US" b="1" baseline="0">
                <a:effectLst>
                  <a:outerShdw blurRad="38100" dist="38100" dir="2700000" algn="tl">
                    <a:srgbClr val="FFFFFF"/>
                  </a:outerShdw>
                </a:effectLst>
              </a:rPr>
              <a:t>, is:</a:t>
            </a:r>
          </a:p>
          <a:p>
            <a:pPr algn="ctr">
              <a:spcBef>
                <a:spcPct val="25000"/>
              </a:spcBef>
            </a:pP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K</a:t>
            </a:r>
            <a:r>
              <a:rPr lang="en-US" b="1" i="1" baseline="0">
                <a:effectLst>
                  <a:outerShdw blurRad="38100" dist="38100" dir="2700000" algn="tl">
                    <a:srgbClr val="FFFFFF"/>
                  </a:outerShdw>
                </a:effectLst>
                <a:sym typeface="Symbol" panose="05050102010706020507" pitchFamily="18" charset="2"/>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sym typeface="Symbol" panose="05050102010706020507" pitchFamily="18" charset="2"/>
              </a:rPr>
              <a:t> </a:t>
            </a:r>
            <a:r>
              <a:rPr lang="en-US" b="1" baseline="0">
                <a:effectLst>
                  <a:outerShdw blurRad="38100" dist="38100" dir="2700000" algn="tl">
                    <a:srgbClr val="FFFFFF"/>
                  </a:outerShdw>
                </a:effectLst>
              </a:rPr>
              <a:t>- 1) </a:t>
            </a:r>
          </a:p>
        </p:txBody>
      </p:sp>
      <p:sp>
        <p:nvSpPr>
          <p:cNvPr id="204808" name="Text Box 8"/>
          <p:cNvSpPr txBox="1">
            <a:spLocks noChangeArrowheads="1"/>
          </p:cNvSpPr>
          <p:nvPr/>
        </p:nvSpPr>
        <p:spPr bwMode="auto">
          <a:xfrm>
            <a:off x="304800" y="152400"/>
            <a:ext cx="8534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The Samuelson-McKean Model Applied to Land Value:</a:t>
            </a:r>
          </a:p>
        </p:txBody>
      </p:sp>
      <p:graphicFrame>
        <p:nvGraphicFramePr>
          <p:cNvPr id="204809" name="Object 9"/>
          <p:cNvGraphicFramePr>
            <a:graphicFrameLocks noChangeAspect="1"/>
          </p:cNvGraphicFramePr>
          <p:nvPr/>
        </p:nvGraphicFramePr>
        <p:xfrm>
          <a:off x="3886200" y="4305300"/>
          <a:ext cx="4122738" cy="2055813"/>
        </p:xfrm>
        <a:graphic>
          <a:graphicData uri="http://schemas.openxmlformats.org/presentationml/2006/ole">
            <p:oleObj spid="_x0000_s204815" name="Equation" r:id="rId3" imgW="2438400" imgH="1219200" progId="Equation.3">
              <p:embed/>
            </p:oleObj>
          </a:graphicData>
        </a:graphic>
      </p:graphicFrame>
      <p:sp>
        <p:nvSpPr>
          <p:cNvPr id="9" name="Slide Number Placeholder 8"/>
          <p:cNvSpPr>
            <a:spLocks noGrp="1"/>
          </p:cNvSpPr>
          <p:nvPr>
            <p:ph type="sldNum" sz="quarter" idx="12"/>
          </p:nvPr>
        </p:nvSpPr>
        <p:spPr/>
        <p:txBody>
          <a:bodyPr/>
          <a:lstStyle/>
          <a:p>
            <a:fld id="{4832FC03-9143-45FF-9B73-D7E84BF988EF}"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52228" name="Text Box 4"/>
          <p:cNvSpPr txBox="1">
            <a:spLocks noChangeArrowheads="1"/>
          </p:cNvSpPr>
          <p:nvPr/>
        </p:nvSpPr>
        <p:spPr bwMode="auto">
          <a:xfrm>
            <a:off x="304800" y="228600"/>
            <a:ext cx="8610600" cy="405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baseline="0">
                <a:effectLst>
                  <a:outerShdw blurRad="38100" dist="38100" dir="2700000" algn="tl">
                    <a:srgbClr val="FFFFFF"/>
                  </a:outerShdw>
                </a:effectLst>
              </a:rPr>
              <a:t>Example:</a:t>
            </a:r>
          </a:p>
          <a:p>
            <a:pPr>
              <a:spcBef>
                <a:spcPct val="20000"/>
              </a:spcBef>
            </a:pP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f</a:t>
            </a:r>
            <a:r>
              <a:rPr lang="en-US" b="1" baseline="0">
                <a:effectLst>
                  <a:outerShdw blurRad="38100" dist="38100" dir="2700000" algn="tl">
                    <a:srgbClr val="FFFFFF"/>
                  </a:outerShdw>
                </a:effectLst>
              </a:rPr>
              <a:t> = 3%,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6%, </a:t>
            </a:r>
            <a:r>
              <a:rPr lang="el-GR" b="1" i="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rPr>
              <a:t> = 15%, </a:t>
            </a:r>
            <a:r>
              <a:rPr lang="en-US" b="1" i="1" baseline="0">
                <a:effectLst>
                  <a:outerShdw blurRad="38100" dist="38100" dir="2700000" algn="tl">
                    <a:srgbClr val="FFFFFF"/>
                  </a:outerShdw>
                </a:effectLst>
              </a:rPr>
              <a:t>K = $80 (with y</a:t>
            </a:r>
            <a:r>
              <a:rPr lang="en-US" b="1" i="1" baseline="-25000">
                <a:effectLst>
                  <a:outerShdw blurRad="38100" dist="38100" dir="2700000" algn="tl">
                    <a:srgbClr val="FFFFFF"/>
                  </a:outerShdw>
                </a:effectLst>
              </a:rPr>
              <a:t>K</a:t>
            </a:r>
            <a:r>
              <a:rPr lang="en-US" b="1" i="1" baseline="0">
                <a:effectLst>
                  <a:outerShdw blurRad="38100" dist="38100" dir="2700000" algn="tl">
                    <a:srgbClr val="FFFFFF"/>
                  </a:outerShdw>
                </a:effectLst>
              </a:rPr>
              <a:t>=1%,</a:t>
            </a:r>
            <a:r>
              <a:rPr lang="en-US" b="1" i="1" baseline="0">
                <a:effectLst>
                  <a:outerShdw blurRad="38100" dist="38100" dir="2700000" algn="tl">
                    <a:srgbClr val="FFFFFF"/>
                  </a:outerShdw>
                </a:effectLst>
                <a:sym typeface="Wingdings" panose="05000000000000000000" pitchFamily="2" charset="2"/>
              </a:rPr>
              <a:t></a:t>
            </a:r>
            <a:r>
              <a:rPr lang="en-US" b="1" i="1" baseline="0">
                <a:effectLst>
                  <a:outerShdw blurRad="38100" dist="38100" dir="2700000" algn="tl">
                    <a:srgbClr val="FFFFFF"/>
                  </a:outerShdw>
                </a:effectLst>
              </a:rPr>
              <a:t>2%growth) , V = $95, </a:t>
            </a:r>
            <a:r>
              <a:rPr lang="en-US" b="1" i="1" baseline="0">
                <a:effectLst>
                  <a:outerShdw blurRad="38100" dist="38100" dir="2700000" algn="tl">
                    <a:srgbClr val="FFFFFF"/>
                  </a:outerShdw>
                </a:effectLst>
                <a:sym typeface="Wingdings" panose="05000000000000000000" pitchFamily="2" charset="2"/>
              </a:rPr>
              <a:t></a:t>
            </a:r>
          </a:p>
          <a:p>
            <a:pPr>
              <a:spcBef>
                <a:spcPct val="50000"/>
              </a:spcBef>
            </a:pPr>
            <a:r>
              <a:rPr lang="en-US" b="1" i="1" baseline="0">
                <a:effectLst>
                  <a:outerShdw blurRad="38100" dist="38100" dir="2700000" algn="tl">
                    <a:srgbClr val="FFFFFF"/>
                  </a:outerShdw>
                </a:effectLst>
                <a:sym typeface="Symbol" panose="05050102010706020507" pitchFamily="18" charset="2"/>
              </a:rPr>
              <a:t></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 y</a:t>
            </a:r>
            <a:r>
              <a:rPr lang="en-US" b="1" i="1" baseline="-25000">
                <a:effectLst>
                  <a:outerShdw blurRad="38100" dist="38100" dir="2700000" algn="tl">
                    <a:srgbClr val="FFFFFF"/>
                  </a:outerShdw>
                </a:effectLst>
              </a:rPr>
              <a:t>K </a:t>
            </a:r>
            <a:r>
              <a:rPr lang="en-US" b="1" i="1" baseline="0">
                <a:effectLst>
                  <a:outerShdw blurRad="38100" dist="38100" dir="2700000" algn="tl">
                    <a:srgbClr val="FFFFFF"/>
                  </a:outerShdw>
                </a:effectLst>
              </a:rPr>
              <a:t>+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 + [(y</a:t>
            </a:r>
            <a:r>
              <a:rPr lang="en-US" b="1" i="1" baseline="-25000">
                <a:effectLst>
                  <a:outerShdw blurRad="38100" dist="38100" dir="2700000" algn="tl">
                    <a:srgbClr val="FFFFFF"/>
                  </a:outerShdw>
                </a:effectLst>
              </a:rPr>
              <a:t>K </a:t>
            </a:r>
            <a:r>
              <a:rPr lang="en-US" b="1" i="1" baseline="0">
                <a:effectLst>
                  <a:outerShdw blurRad="38100" dist="38100" dir="2700000" algn="tl">
                    <a:srgbClr val="FFFFFF"/>
                  </a:outerShdw>
                </a:effectLst>
              </a:rPr>
              <a:t>– y</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 + 2y</a:t>
            </a:r>
            <a:r>
              <a:rPr lang="en-US" b="1" i="1" baseline="-25000">
                <a:effectLst>
                  <a:outerShdw blurRad="38100" dist="38100" dir="2700000" algn="tl">
                    <a:srgbClr val="FFFFFF"/>
                  </a:outerShdw>
                </a:effectLst>
              </a:rPr>
              <a:t>K</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a:t>
            </a:r>
            <a:r>
              <a:rPr lang="en-US" b="1" i="1">
                <a:effectLst>
                  <a:outerShdw blurRad="38100" dist="38100" dir="2700000" algn="tl">
                    <a:srgbClr val="FFFFFF"/>
                  </a:outerShdw>
                </a:effectLst>
              </a:rPr>
              <a:t>1/2</a:t>
            </a:r>
            <a:r>
              <a:rPr lang="en-US" b="1" i="1" baseline="0">
                <a:effectLst>
                  <a:outerShdw blurRad="38100" dist="38100" dir="2700000" algn="tl">
                    <a:srgbClr val="FFFFFF"/>
                  </a:outerShdw>
                </a:effectLst>
              </a:rPr>
              <a:t>} / </a:t>
            </a:r>
            <a:r>
              <a:rPr lang="el-GR" b="1" i="1" baseline="0">
                <a:effectLst>
                  <a:outerShdw blurRad="38100" dist="38100" dir="2700000" algn="tl">
                    <a:srgbClr val="FFFFFF"/>
                  </a:outerShdw>
                </a:effectLst>
                <a:cs typeface="Times New Roman" panose="02020603050405020304" pitchFamily="18" charset="0"/>
              </a:rPr>
              <a:t>σ</a:t>
            </a:r>
            <a:r>
              <a:rPr lang="en-US" b="1" i="1">
                <a:effectLst>
                  <a:outerShdw blurRad="38100" dist="38100" dir="2700000" algn="tl">
                    <a:srgbClr val="FFFFFF"/>
                  </a:outerShdw>
                </a:effectLst>
              </a:rPr>
              <a:t>2</a:t>
            </a:r>
          </a:p>
          <a:p>
            <a:pPr>
              <a:spcBef>
                <a:spcPct val="50000"/>
              </a:spcBef>
            </a:pPr>
            <a:r>
              <a:rPr lang="en-US" b="1" i="1" baseline="0">
                <a:effectLst>
                  <a:outerShdw blurRad="38100" dist="38100" dir="2700000" algn="tl">
                    <a:srgbClr val="FFFFFF"/>
                  </a:outerShdw>
                </a:effectLst>
              </a:rPr>
              <a:t>    = {.06-.01+.15</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/2+[(.01-.06- .15</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+2(.01).15</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a:t>
            </a:r>
            <a:r>
              <a:rPr lang="en-US" b="1" i="1">
                <a:effectLst>
                  <a:outerShdw blurRad="38100" dist="38100" dir="2700000" algn="tl">
                    <a:srgbClr val="FFFFFF"/>
                  </a:outerShdw>
                </a:effectLst>
              </a:rPr>
              <a:t>1/2</a:t>
            </a:r>
            <a:r>
              <a:rPr lang="en-US" b="1" i="1" baseline="0">
                <a:effectLst>
                  <a:outerShdw blurRad="38100" dist="38100" dir="2700000" algn="tl">
                    <a:srgbClr val="FFFFFF"/>
                  </a:outerShdw>
                </a:effectLst>
              </a:rPr>
              <a:t>}/.15</a:t>
            </a:r>
            <a:r>
              <a:rPr lang="en-US" b="1" i="1">
                <a:effectLst>
                  <a:outerShdw blurRad="38100" dist="38100" dir="2700000" algn="tl">
                    <a:srgbClr val="FFFFFF"/>
                  </a:outerShdw>
                </a:effectLst>
              </a:rPr>
              <a:t>2</a:t>
            </a:r>
            <a:r>
              <a:rPr lang="en-US" b="1" i="1" baseline="0">
                <a:effectLst>
                  <a:outerShdw blurRad="38100" dist="38100" dir="2700000" algn="tl">
                    <a:srgbClr val="FFFFFF"/>
                  </a:outerShdw>
                </a:effectLst>
              </a:rPr>
              <a:t>  =  5</a:t>
            </a:r>
            <a:r>
              <a:rPr lang="en-US" b="1" baseline="0">
                <a:effectLst>
                  <a:outerShdw blurRad="38100" dist="38100" dir="2700000" algn="tl">
                    <a:srgbClr val="FFFFFF"/>
                  </a:outerShdw>
                </a:effectLst>
              </a:rPr>
              <a:t>.60.</a:t>
            </a:r>
          </a:p>
          <a:p>
            <a:pPr>
              <a:spcBef>
                <a:spcPct val="50000"/>
              </a:spcBef>
            </a:pP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K[</a:t>
            </a:r>
            <a:r>
              <a:rPr lang="el-GR" b="1" i="1" baseline="0">
                <a:effectLst>
                  <a:outerShdw blurRad="38100" dist="38100" dir="2700000" algn="tl">
                    <a:srgbClr val="FFFFFF"/>
                  </a:outerShdw>
                </a:effectLst>
                <a:cs typeface="Times New Roman" panose="02020603050405020304" pitchFamily="18" charset="0"/>
              </a:rPr>
              <a:t>η</a:t>
            </a:r>
            <a:r>
              <a:rPr lang="en-US" b="1" i="1" baseline="0">
                <a:effectLst>
                  <a:outerShdw blurRad="38100" dist="38100" dir="2700000" algn="tl">
                    <a:srgbClr val="FFFFFF"/>
                  </a:outerShdw>
                </a:effectLst>
              </a:rPr>
              <a:t>/(</a:t>
            </a:r>
            <a:r>
              <a:rPr lang="el-GR" b="1" i="1" baseline="0">
                <a:effectLst>
                  <a:outerShdw blurRad="38100" dist="38100" dir="2700000" algn="tl">
                    <a:srgbClr val="FFFFFF"/>
                  </a:outerShdw>
                </a:effectLst>
                <a:cs typeface="Times New Roman" panose="02020603050405020304" pitchFamily="18" charset="0"/>
              </a:rPr>
              <a:t>η</a:t>
            </a:r>
            <a:r>
              <a:rPr lang="en-US" b="1" i="1" baseline="0">
                <a:effectLst>
                  <a:outerShdw blurRad="38100" dist="38100" dir="2700000" algn="tl">
                    <a:srgbClr val="FFFFFF"/>
                  </a:outerShdw>
                </a:effectLst>
              </a:rPr>
              <a:t>-1)]  =  $80[5.6/(5.6-1)] = $80(5.6/4.6) = $80(1.22) = </a:t>
            </a:r>
            <a:r>
              <a:rPr lang="en-US" b="1" baseline="0">
                <a:effectLst>
                  <a:outerShdw blurRad="38100" dist="38100" dir="2700000" algn="tl">
                    <a:srgbClr val="FFFFFF"/>
                  </a:outerShdw>
                </a:effectLst>
              </a:rPr>
              <a:t>$97.38.</a:t>
            </a:r>
          </a:p>
          <a:p>
            <a:pPr>
              <a:spcBef>
                <a:spcPct val="50000"/>
              </a:spcBef>
            </a:pPr>
            <a:r>
              <a:rPr lang="en-US" b="1" i="1" baseline="0">
                <a:effectLst>
                  <a:outerShdw blurRad="38100" dist="38100" dir="2700000" algn="tl">
                    <a:srgbClr val="FFFFFF"/>
                  </a:outerShdw>
                </a:effectLst>
              </a:rPr>
              <a:t>LAND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(V*-K)(V/V*)</a:t>
            </a:r>
            <a:r>
              <a:rPr lang="el-GR" b="1" i="1">
                <a:effectLst>
                  <a:outerShdw blurRad="38100" dist="38100" dir="2700000" algn="tl">
                    <a:srgbClr val="FFFFFF"/>
                  </a:outerShdw>
                </a:effectLst>
                <a:cs typeface="Times New Roman" panose="02020603050405020304" pitchFamily="18" charset="0"/>
              </a:rPr>
              <a:t>η</a:t>
            </a:r>
            <a:r>
              <a:rPr lang="en-US" b="1" i="1">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 = ($97.38 - $80)($95/$97.38)</a:t>
            </a:r>
            <a:r>
              <a:rPr lang="en-US" b="1" i="1">
                <a:effectLst>
                  <a:outerShdw blurRad="38100" dist="38100" dir="2700000" algn="tl">
                    <a:srgbClr val="FFFFFF"/>
                  </a:outerShdw>
                </a:effectLst>
                <a:cs typeface="Times New Roman" panose="02020603050405020304" pitchFamily="18" charset="0"/>
              </a:rPr>
              <a:t>5.6</a:t>
            </a:r>
            <a:r>
              <a:rPr lang="en-US" b="1" i="1" baseline="0">
                <a:effectLst>
                  <a:outerShdw blurRad="38100" dist="38100" dir="2700000" algn="tl">
                    <a:srgbClr val="FFFFFF"/>
                  </a:outerShdw>
                </a:effectLst>
                <a:cs typeface="Times New Roman" panose="02020603050405020304" pitchFamily="18" charset="0"/>
              </a:rPr>
              <a:t> = </a:t>
            </a:r>
            <a:r>
              <a:rPr lang="en-US" b="1" baseline="0">
                <a:effectLst>
                  <a:outerShdw blurRad="38100" dist="38100" dir="2700000" algn="tl">
                    <a:srgbClr val="FFFFFF"/>
                  </a:outerShdw>
                </a:effectLst>
                <a:cs typeface="Times New Roman" panose="02020603050405020304" pitchFamily="18" charset="0"/>
              </a:rPr>
              <a:t>$15.13.</a:t>
            </a:r>
          </a:p>
          <a:p>
            <a:pPr>
              <a:spcBef>
                <a:spcPct val="20000"/>
              </a:spcBef>
            </a:pPr>
            <a:endParaRPr lang="en-US" b="1" baseline="0">
              <a:effectLst>
                <a:outerShdw blurRad="38100" dist="38100" dir="2700000" algn="tl">
                  <a:srgbClr val="FFFFFF"/>
                </a:outerShdw>
              </a:effectLst>
              <a:cs typeface="Times New Roman" panose="02020603050405020304" pitchFamily="18" charset="0"/>
            </a:endParaRPr>
          </a:p>
          <a:p>
            <a:pPr>
              <a:spcBef>
                <a:spcPct val="20000"/>
              </a:spcBef>
            </a:pPr>
            <a:r>
              <a:rPr lang="en-US" b="1" baseline="0">
                <a:effectLst>
                  <a:outerShdw blurRad="38100" dist="38100" dir="2700000" algn="tl">
                    <a:srgbClr val="FFFFFF"/>
                  </a:outerShdw>
                </a:effectLst>
                <a:cs typeface="Times New Roman" panose="02020603050405020304" pitchFamily="18" charset="0"/>
              </a:rPr>
              <a:t>In this example, </a:t>
            </a:r>
          </a:p>
          <a:p>
            <a:pPr>
              <a:spcBef>
                <a:spcPct val="20000"/>
              </a:spcBef>
            </a:pPr>
            <a:r>
              <a:rPr lang="en-US" b="1" i="1" baseline="0">
                <a:effectLst>
                  <a:outerShdw blurRad="38100" dist="38100" dir="2700000" algn="tl">
                    <a:srgbClr val="FFFFFF"/>
                  </a:outerShdw>
                </a:effectLst>
                <a:cs typeface="Times New Roman" panose="02020603050405020304" pitchFamily="18" charset="0"/>
              </a:rPr>
              <a:t>Option Elasticity = 5.60, Hurdle Benefit/Cost Ratio = 1.22,</a:t>
            </a:r>
          </a:p>
          <a:p>
            <a:pPr>
              <a:spcBef>
                <a:spcPct val="20000"/>
              </a:spcBef>
            </a:pPr>
            <a:r>
              <a:rPr lang="en-US" b="1" i="1" baseline="0">
                <a:effectLst>
                  <a:outerShdw blurRad="38100" dist="38100" dir="2700000" algn="tl">
                    <a:srgbClr val="FFFFFF"/>
                  </a:outerShdw>
                </a:effectLst>
                <a:cs typeface="Times New Roman" panose="02020603050405020304" pitchFamily="18" charset="0"/>
              </a:rPr>
              <a:t>Land Value = $0.16 per dollar of current built property value.</a:t>
            </a:r>
          </a:p>
        </p:txBody>
      </p:sp>
      <p:sp>
        <p:nvSpPr>
          <p:cNvPr id="52229" name="Text Box 5"/>
          <p:cNvSpPr txBox="1">
            <a:spLocks noChangeArrowheads="1"/>
          </p:cNvSpPr>
          <p:nvPr/>
        </p:nvSpPr>
        <p:spPr bwMode="auto">
          <a:xfrm>
            <a:off x="533400" y="5791200"/>
            <a:ext cx="8077200" cy="6508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en-US" sz="1800" i="1" baseline="0">
                <a:effectLst/>
              </a:rPr>
              <a:t>(Obviously you wouldn’t memorize this formula! Use the downloadable file from course web site.)</a:t>
            </a:r>
          </a:p>
        </p:txBody>
      </p:sp>
      <p:sp>
        <p:nvSpPr>
          <p:cNvPr id="52230" name="Text Box 6"/>
          <p:cNvSpPr txBox="1">
            <a:spLocks noChangeArrowheads="1"/>
          </p:cNvSpPr>
          <p:nvPr/>
        </p:nvSpPr>
        <p:spPr bwMode="auto">
          <a:xfrm>
            <a:off x="304800" y="4495800"/>
            <a:ext cx="8534400" cy="101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Note: In applying the Sam-McK Formula, in principle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and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should be defined based on the HBU that the site will ultimately be developed for (not necessarily what it could immediately be developed for).*</a:t>
            </a:r>
          </a:p>
        </p:txBody>
      </p:sp>
      <p:sp>
        <p:nvSpPr>
          <p:cNvPr id="7" name="Slide Number Placeholder 6"/>
          <p:cNvSpPr>
            <a:spLocks noGrp="1"/>
          </p:cNvSpPr>
          <p:nvPr>
            <p:ph type="sldNum" sz="quarter" idx="12"/>
          </p:nvPr>
        </p:nvSpPr>
        <p:spPr/>
        <p:txBody>
          <a:bodyPr/>
          <a:lstStyle/>
          <a:p>
            <a:fld id="{4832FC03-9143-45FF-9B73-D7E84BF988EF}"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pic>
        <p:nvPicPr>
          <p:cNvPr id="532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762000"/>
            <a:ext cx="8153400" cy="400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253" name="Text Box 5"/>
          <p:cNvSpPr txBox="1">
            <a:spLocks noChangeArrowheads="1"/>
          </p:cNvSpPr>
          <p:nvPr/>
        </p:nvSpPr>
        <p:spPr bwMode="auto">
          <a:xfrm>
            <a:off x="152400" y="228600"/>
            <a:ext cx="876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 is a picture of what the Samuelson-McKean Formula looks like:</a:t>
            </a:r>
          </a:p>
        </p:txBody>
      </p:sp>
      <p:sp>
        <p:nvSpPr>
          <p:cNvPr id="53254" name="Text Box 6"/>
          <p:cNvSpPr txBox="1">
            <a:spLocks noChangeArrowheads="1"/>
          </p:cNvSpPr>
          <p:nvPr/>
        </p:nvSpPr>
        <p:spPr bwMode="auto">
          <a:xfrm>
            <a:off x="381000" y="5257800"/>
            <a:ext cx="83820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Land value (</a:t>
            </a:r>
            <a:r>
              <a:rPr lang="en-US" sz="1800" i="1" baseline="0">
                <a:effectLst/>
              </a:rPr>
              <a:t>LAND</a:t>
            </a:r>
            <a:r>
              <a:rPr lang="en-US" sz="1800" baseline="0">
                <a:effectLst/>
              </a:rPr>
              <a:t>) is a monotonically increasing, convex function of the current HBU built property value (underlying asset value). Above the </a:t>
            </a:r>
            <a:r>
              <a:rPr lang="en-US" sz="1800" i="1" baseline="0">
                <a:effectLst/>
              </a:rPr>
              <a:t>hurdle</a:t>
            </a:r>
            <a:r>
              <a:rPr lang="en-US" sz="1800" baseline="0">
                <a:effectLst/>
              </a:rPr>
              <a:t> benefit/cost (</a:t>
            </a:r>
            <a:r>
              <a:rPr lang="en-US" sz="1800" i="1" baseline="0">
                <a:effectLst/>
              </a:rPr>
              <a:t>V/K</a:t>
            </a:r>
            <a:r>
              <a:rPr lang="en-US" sz="1800" baseline="0">
                <a:effectLst/>
              </a:rPr>
              <a:t>) ratio, the option should already be exercised, and its value is simply </a:t>
            </a:r>
            <a:r>
              <a:rPr lang="en-US" sz="1800" i="1" baseline="0">
                <a:effectLst/>
              </a:rPr>
              <a:t>V-K</a:t>
            </a:r>
            <a:r>
              <a:rPr lang="en-US" sz="1800" baseline="0">
                <a:effectLst/>
              </a:rPr>
              <a:t>.</a:t>
            </a:r>
          </a:p>
        </p:txBody>
      </p:sp>
      <p:sp>
        <p:nvSpPr>
          <p:cNvPr id="53255" name="Text Box 7"/>
          <p:cNvSpPr txBox="1">
            <a:spLocks noChangeArrowheads="1"/>
          </p:cNvSpPr>
          <p:nvPr/>
        </p:nvSpPr>
        <p:spPr bwMode="auto">
          <a:xfrm>
            <a:off x="381000" y="4800600"/>
            <a:ext cx="8382000"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Parameters in above chart are: </a:t>
            </a:r>
            <a:r>
              <a:rPr lang="el-GR" sz="1800" baseline="0">
                <a:effectLst/>
                <a:cs typeface="Times New Roman" panose="02020603050405020304" pitchFamily="18" charset="0"/>
              </a:rPr>
              <a:t>σ</a:t>
            </a:r>
            <a:r>
              <a:rPr lang="en-US" sz="1800" baseline="0">
                <a:effectLst/>
                <a:cs typeface="Times New Roman" panose="02020603050405020304" pitchFamily="18" charset="0"/>
              </a:rPr>
              <a:t> = 15%,</a:t>
            </a:r>
            <a:r>
              <a:rPr lang="en-US" sz="1800" baseline="0">
                <a:effectLst/>
              </a:rPr>
              <a:t> </a:t>
            </a:r>
            <a:r>
              <a:rPr lang="en-US" sz="1800" i="1" baseline="0">
                <a:effectLst/>
              </a:rPr>
              <a:t>y</a:t>
            </a:r>
            <a:r>
              <a:rPr lang="en-US" sz="1800" i="1" baseline="-25000">
                <a:effectLst/>
              </a:rPr>
              <a:t>V</a:t>
            </a:r>
            <a:r>
              <a:rPr lang="en-US" sz="1800" baseline="0">
                <a:effectLst/>
              </a:rPr>
              <a:t> = 8%, </a:t>
            </a:r>
            <a:r>
              <a:rPr lang="en-US" sz="1800" i="1" baseline="0">
                <a:effectLst/>
              </a:rPr>
              <a:t>y</a:t>
            </a:r>
            <a:r>
              <a:rPr lang="en-US" sz="1800" i="1" baseline="-25000">
                <a:effectLst/>
              </a:rPr>
              <a:t>K</a:t>
            </a:r>
            <a:r>
              <a:rPr lang="en-US" sz="1800" i="1" baseline="0">
                <a:effectLst/>
              </a:rPr>
              <a:t> </a:t>
            </a:r>
            <a:r>
              <a:rPr lang="en-US" sz="1800" baseline="0">
                <a:effectLst/>
              </a:rPr>
              <a:t>= 5%</a:t>
            </a:r>
            <a:r>
              <a:rPr lang="en-US" sz="1800" i="1" baseline="0">
                <a:effectLst/>
              </a:rPr>
              <a:t>.</a:t>
            </a:r>
            <a:endParaRPr lang="en-US" sz="1800" baseline="0">
              <a:effectLst/>
            </a:endParaRPr>
          </a:p>
        </p:txBody>
      </p:sp>
      <p:sp>
        <p:nvSpPr>
          <p:cNvPr id="8" name="Slide Number Placeholder 7"/>
          <p:cNvSpPr>
            <a:spLocks noGrp="1"/>
          </p:cNvSpPr>
          <p:nvPr>
            <p:ph type="sldNum" sz="quarter" idx="12"/>
          </p:nvPr>
        </p:nvSpPr>
        <p:spPr/>
        <p:txBody>
          <a:bodyPr/>
          <a:lstStyle/>
          <a:p>
            <a:fld id="{4832FC03-9143-45FF-9B73-D7E84BF988EF}"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54278" name="Text Box 6"/>
          <p:cNvSpPr txBox="1">
            <a:spLocks noChangeArrowheads="1"/>
          </p:cNvSpPr>
          <p:nvPr/>
        </p:nvSpPr>
        <p:spPr bwMode="auto">
          <a:xfrm>
            <a:off x="228600" y="152400"/>
            <a:ext cx="8610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Both the option value, and the hurdle </a:t>
            </a:r>
            <a:r>
              <a:rPr lang="en-US" b="1" i="1" baseline="0">
                <a:effectLst>
                  <a:outerShdw blurRad="38100" dist="38100" dir="2700000" algn="tl">
                    <a:srgbClr val="FFFFFF"/>
                  </a:outerShdw>
                </a:effectLst>
              </a:rPr>
              <a:t>V/K</a:t>
            </a:r>
            <a:r>
              <a:rPr lang="en-US" b="1" baseline="0">
                <a:effectLst>
                  <a:outerShdw blurRad="38100" dist="38100" dir="2700000" algn="tl">
                    <a:srgbClr val="FFFFFF"/>
                  </a:outerShdw>
                </a:effectLst>
              </a:rPr>
              <a:t> ratio, are </a:t>
            </a:r>
            <a:r>
              <a:rPr lang="en-US" b="1" i="1" baseline="0">
                <a:effectLst>
                  <a:outerShdw blurRad="38100" dist="38100" dir="2700000" algn="tl">
                    <a:srgbClr val="FFFFFF"/>
                  </a:outerShdw>
                </a:effectLst>
              </a:rPr>
              <a:t>increasing</a:t>
            </a:r>
            <a:r>
              <a:rPr lang="en-US" b="1" baseline="0">
                <a:effectLst>
                  <a:outerShdw blurRad="38100" dist="38100" dir="2700000" algn="tl">
                    <a:srgbClr val="FFFFFF"/>
                  </a:outerShdw>
                </a:effectLst>
              </a:rPr>
              <a:t> functions of the volatility (</a:t>
            </a:r>
            <a:r>
              <a:rPr lang="el-GR" b="1" i="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rPr>
              <a:t>) and </a:t>
            </a:r>
            <a:r>
              <a:rPr lang="en-US" b="1" i="1" baseline="0">
                <a:effectLst>
                  <a:outerShdw blurRad="38100" dist="38100" dir="2700000" algn="tl">
                    <a:srgbClr val="FFFFFF"/>
                  </a:outerShdw>
                </a:effectLst>
              </a:rPr>
              <a:t>decreasing</a:t>
            </a:r>
            <a:r>
              <a:rPr lang="en-US" b="1" baseline="0">
                <a:effectLst>
                  <a:outerShdw blurRad="38100" dist="38100" dir="2700000" algn="tl">
                    <a:srgbClr val="FFFFFF"/>
                  </a:outerShdw>
                </a:effectLst>
              </a:rPr>
              <a:t> functions of the payout ratio (</a:t>
            </a:r>
            <a:r>
              <a:rPr lang="en-US" b="1" i="1" baseline="0">
                <a:effectLst>
                  <a:outerShdw blurRad="38100" dist="38100" dir="2700000" algn="tl">
                    <a:srgbClr val="FFFFFF"/>
                  </a:outerShdw>
                </a:effectLst>
              </a:rPr>
              <a:t>y</a:t>
            </a:r>
            <a:r>
              <a:rPr lang="en-US" b="1" baseline="0">
                <a:effectLst>
                  <a:outerShdw blurRad="38100" dist="38100" dir="2700000" algn="tl">
                    <a:srgbClr val="FFFFFF"/>
                  </a:outerShdw>
                </a:effectLst>
              </a:rPr>
              <a:t>).</a:t>
            </a:r>
          </a:p>
        </p:txBody>
      </p:sp>
      <p:pic>
        <p:nvPicPr>
          <p:cNvPr id="54281"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841375"/>
            <a:ext cx="8229600" cy="4033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282" name="Text Box 10"/>
          <p:cNvSpPr txBox="1">
            <a:spLocks noChangeArrowheads="1"/>
          </p:cNvSpPr>
          <p:nvPr/>
        </p:nvSpPr>
        <p:spPr bwMode="auto">
          <a:xfrm>
            <a:off x="228600" y="5334000"/>
            <a:ext cx="8686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hurdle benefit/cost ratio, and the land value as a fraction of the construction cost, are </a:t>
            </a:r>
            <a:r>
              <a:rPr lang="en-US" b="1" i="1" baseline="0">
                <a:effectLst>
                  <a:outerShdw blurRad="38100" dist="38100" dir="2700000" algn="tl">
                    <a:srgbClr val="FFFFFF"/>
                  </a:outerShdw>
                </a:effectLst>
              </a:rPr>
              <a:t>independent</a:t>
            </a:r>
            <a:r>
              <a:rPr lang="en-US" b="1" baseline="0">
                <a:effectLst>
                  <a:outerShdw blurRad="38100" dist="38100" dir="2700000" algn="tl">
                    <a:srgbClr val="FFFFFF"/>
                  </a:outerShdw>
                </a:effectLst>
              </a:rPr>
              <a:t> of the </a:t>
            </a:r>
            <a:r>
              <a:rPr lang="en-US" b="1" i="1" baseline="0">
                <a:effectLst>
                  <a:outerShdw blurRad="38100" dist="38100" dir="2700000" algn="tl">
                    <a:srgbClr val="FFFFFF"/>
                  </a:outerShdw>
                </a:effectLst>
              </a:rPr>
              <a:t>scale</a:t>
            </a:r>
            <a:r>
              <a:rPr lang="en-US" b="1" baseline="0">
                <a:effectLst>
                  <a:outerShdw blurRad="38100" dist="38100" dir="2700000" algn="tl">
                    <a:srgbClr val="FFFFFF"/>
                  </a:outerShdw>
                </a:effectLst>
              </a:rPr>
              <a:t> of the site (in the sense of the size of the land parcel, holding HBU density constant).</a:t>
            </a:r>
          </a:p>
        </p:txBody>
      </p:sp>
      <p:sp>
        <p:nvSpPr>
          <p:cNvPr id="54283" name="Text Box 11"/>
          <p:cNvSpPr txBox="1">
            <a:spLocks noChangeArrowheads="1"/>
          </p:cNvSpPr>
          <p:nvPr/>
        </p:nvSpPr>
        <p:spPr bwMode="auto">
          <a:xfrm>
            <a:off x="381000" y="4876800"/>
            <a:ext cx="8382000" cy="376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Assuming: </a:t>
            </a:r>
            <a:r>
              <a:rPr lang="en-US" sz="1800" i="1" baseline="0">
                <a:effectLst/>
              </a:rPr>
              <a:t>y</a:t>
            </a:r>
            <a:r>
              <a:rPr lang="en-US" sz="1800" i="1" baseline="-25000">
                <a:effectLst/>
              </a:rPr>
              <a:t>V</a:t>
            </a:r>
            <a:r>
              <a:rPr lang="en-US" sz="1800" baseline="0">
                <a:effectLst/>
              </a:rPr>
              <a:t> = 8%, </a:t>
            </a:r>
            <a:r>
              <a:rPr lang="en-US" sz="1800" i="1" baseline="0">
                <a:effectLst/>
              </a:rPr>
              <a:t>y</a:t>
            </a:r>
            <a:r>
              <a:rPr lang="en-US" sz="1800" i="1" baseline="-25000">
                <a:effectLst/>
              </a:rPr>
              <a:t>K</a:t>
            </a:r>
            <a:r>
              <a:rPr lang="en-US" sz="1800" i="1" baseline="0">
                <a:effectLst/>
              </a:rPr>
              <a:t> </a:t>
            </a:r>
            <a:r>
              <a:rPr lang="en-US" sz="1800" baseline="0">
                <a:effectLst/>
              </a:rPr>
              <a:t>= 5%</a:t>
            </a:r>
            <a:r>
              <a:rPr lang="en-US" sz="1800" i="1" baseline="0">
                <a:effectLst/>
              </a:rPr>
              <a:t>.</a:t>
            </a:r>
            <a:endParaRPr lang="en-US" sz="1800" baseline="0">
              <a:effectLst/>
            </a:endParaRPr>
          </a:p>
        </p:txBody>
      </p:sp>
      <p:sp>
        <p:nvSpPr>
          <p:cNvPr id="2" name="TextBox 1"/>
          <p:cNvSpPr txBox="1"/>
          <p:nvPr/>
        </p:nvSpPr>
        <p:spPr>
          <a:xfrm>
            <a:off x="1676400" y="1066800"/>
            <a:ext cx="1828800" cy="297517"/>
          </a:xfrm>
          <a:prstGeom prst="rect">
            <a:avLst/>
          </a:prstGeom>
          <a:noFill/>
        </p:spPr>
        <p:txBody>
          <a:bodyPr wrap="square" rtlCol="0">
            <a:spAutoFit/>
          </a:bodyPr>
          <a:lstStyle/>
          <a:p>
            <a:r>
              <a:rPr lang="en-US" dirty="0" smtClean="0">
                <a:effectLst/>
              </a:rPr>
              <a:t>Exhibit 27-7</a:t>
            </a:r>
            <a:endParaRPr lang="en-US" dirty="0">
              <a:effectLst/>
            </a:endParaRPr>
          </a:p>
        </p:txBody>
      </p:sp>
      <p:sp>
        <p:nvSpPr>
          <p:cNvPr id="8" name="Slide Number Placeholder 7"/>
          <p:cNvSpPr>
            <a:spLocks noGrp="1"/>
          </p:cNvSpPr>
          <p:nvPr>
            <p:ph type="sldNum" sz="quarter" idx="12"/>
          </p:nvPr>
        </p:nvSpPr>
        <p:spPr/>
        <p:txBody>
          <a:bodyPr/>
          <a:lstStyle/>
          <a:p>
            <a:fld id="{4832FC03-9143-45FF-9B73-D7E84BF988EF}"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9970" name="Text Box 2"/>
          <p:cNvSpPr txBox="1">
            <a:spLocks noChangeArrowheads="1"/>
          </p:cNvSpPr>
          <p:nvPr/>
        </p:nvSpPr>
        <p:spPr bwMode="auto">
          <a:xfrm>
            <a:off x="304800" y="228600"/>
            <a:ext cx="830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dirty="0" smtClean="0">
                <a:effectLst>
                  <a:outerShdw blurRad="38100" dist="38100" dir="2700000" algn="tl">
                    <a:srgbClr val="FFFFFF"/>
                  </a:outerShdw>
                </a:effectLst>
              </a:rPr>
              <a:t>27.1 </a:t>
            </a:r>
            <a:r>
              <a:rPr lang="en-US" sz="2400" b="1" baseline="0" dirty="0">
                <a:effectLst>
                  <a:outerShdw blurRad="38100" dist="38100" dir="2700000" algn="tl">
                    <a:srgbClr val="FFFFFF"/>
                  </a:outerShdw>
                </a:effectLst>
              </a:rPr>
              <a:t>Call Options: Some Basic Background &amp; Definitions </a:t>
            </a:r>
          </a:p>
        </p:txBody>
      </p:sp>
      <p:sp>
        <p:nvSpPr>
          <p:cNvPr id="339971" name="Text Box 3"/>
          <p:cNvSpPr txBox="1">
            <a:spLocks noChangeArrowheads="1"/>
          </p:cNvSpPr>
          <p:nvPr/>
        </p:nvSpPr>
        <p:spPr bwMode="auto">
          <a:xfrm>
            <a:off x="685800" y="1219200"/>
            <a:ext cx="8077200" cy="831850"/>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The right </a:t>
            </a:r>
            <a:r>
              <a:rPr lang="en-US" sz="2400" b="1" i="1" u="sng" baseline="0" dirty="0">
                <a:effectLst/>
              </a:rPr>
              <a:t>without obligation</a:t>
            </a:r>
            <a:r>
              <a:rPr lang="en-US" sz="2400" b="1" baseline="0" dirty="0">
                <a:effectLst/>
              </a:rPr>
              <a:t> to obtain something of value upon the payment or giving up of something else of value. </a:t>
            </a:r>
          </a:p>
        </p:txBody>
      </p:sp>
      <p:sp>
        <p:nvSpPr>
          <p:cNvPr id="339972" name="Text Box 4"/>
          <p:cNvSpPr txBox="1">
            <a:spLocks noChangeArrowheads="1"/>
          </p:cNvSpPr>
          <p:nvPr/>
        </p:nvSpPr>
        <p:spPr bwMode="auto">
          <a:xfrm>
            <a:off x="533400" y="685800"/>
            <a:ext cx="807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Financial economics definition of </a:t>
            </a:r>
            <a:r>
              <a:rPr lang="en-US" sz="2400" b="1" i="1" baseline="0">
                <a:effectLst>
                  <a:outerShdw blurRad="38100" dist="38100" dir="2700000" algn="tl">
                    <a:srgbClr val="FFFFFF"/>
                  </a:outerShdw>
                </a:effectLst>
              </a:rPr>
              <a:t>“Option”</a:t>
            </a:r>
            <a:r>
              <a:rPr lang="en-US" sz="2400" b="1" baseline="0">
                <a:effectLst>
                  <a:outerShdw blurRad="38100" dist="38100" dir="2700000" algn="tl">
                    <a:srgbClr val="FFFFFF"/>
                  </a:outerShdw>
                </a:effectLst>
              </a:rPr>
              <a:t> :</a:t>
            </a:r>
          </a:p>
        </p:txBody>
      </p:sp>
      <p:sp>
        <p:nvSpPr>
          <p:cNvPr id="339973" name="Text Box 5"/>
          <p:cNvSpPr txBox="1">
            <a:spLocks noChangeArrowheads="1"/>
          </p:cNvSpPr>
          <p:nvPr/>
        </p:nvSpPr>
        <p:spPr bwMode="auto">
          <a:xfrm>
            <a:off x="228600" y="2286000"/>
            <a:ext cx="8686800" cy="43259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b="1" i="1" baseline="0" dirty="0">
                <a:effectLst/>
              </a:rPr>
              <a:t>Option Terminology:</a:t>
            </a:r>
          </a:p>
          <a:p>
            <a:pPr>
              <a:spcBef>
                <a:spcPct val="30000"/>
              </a:spcBef>
              <a:buFontTx/>
              <a:buChar char="•"/>
            </a:pPr>
            <a:r>
              <a:rPr lang="en-US" sz="1800" b="1" baseline="0" dirty="0">
                <a:effectLst/>
              </a:rPr>
              <a:t> “</a:t>
            </a:r>
            <a:r>
              <a:rPr lang="en-US" sz="1800" b="1" baseline="0" dirty="0" smtClean="0">
                <a:effectLst/>
              </a:rPr>
              <a:t>Owner” </a:t>
            </a:r>
            <a:r>
              <a:rPr lang="en-US" sz="1800" b="1" baseline="0" dirty="0">
                <a:effectLst/>
              </a:rPr>
              <a:t>or </a:t>
            </a:r>
            <a:r>
              <a:rPr lang="en-US" sz="1800" b="1" baseline="0" dirty="0" smtClean="0">
                <a:effectLst/>
              </a:rPr>
              <a:t>“holder” </a:t>
            </a:r>
            <a:r>
              <a:rPr lang="en-US" sz="1800" b="1" baseline="0" dirty="0">
                <a:effectLst/>
              </a:rPr>
              <a:t>of the option = Person having this right.</a:t>
            </a:r>
          </a:p>
          <a:p>
            <a:pPr>
              <a:spcBef>
                <a:spcPct val="30000"/>
              </a:spcBef>
              <a:buFontTx/>
              <a:buChar char="•"/>
            </a:pPr>
            <a:r>
              <a:rPr lang="en-US" sz="1800" b="1" baseline="0" dirty="0">
                <a:effectLst/>
              </a:rPr>
              <a:t> “Underlying Asset” = The asset which is obtained by the </a:t>
            </a:r>
            <a:r>
              <a:rPr lang="en-US" sz="1800" b="1" baseline="0" dirty="0" smtClean="0">
                <a:effectLst/>
              </a:rPr>
              <a:t>“exercise” </a:t>
            </a:r>
            <a:r>
              <a:rPr lang="en-US" sz="1800" b="1" baseline="0" dirty="0">
                <a:effectLst/>
              </a:rPr>
              <a:t>of the option.</a:t>
            </a:r>
          </a:p>
          <a:p>
            <a:pPr>
              <a:spcBef>
                <a:spcPct val="30000"/>
              </a:spcBef>
              <a:buFontTx/>
              <a:buChar char="•"/>
            </a:pPr>
            <a:r>
              <a:rPr lang="en-US" sz="1800" b="1" baseline="0" dirty="0">
                <a:effectLst/>
              </a:rPr>
              <a:t> “Exercise Price” (or “strike price”) = What is given up to exercise the option. </a:t>
            </a:r>
          </a:p>
          <a:p>
            <a:pPr>
              <a:spcBef>
                <a:spcPct val="30000"/>
              </a:spcBef>
              <a:buFontTx/>
              <a:buChar char="•"/>
            </a:pPr>
            <a:r>
              <a:rPr lang="en-US" sz="1800" b="1" baseline="0" dirty="0">
                <a:effectLst/>
              </a:rPr>
              <a:t> “Maturity” or “expiration date” = Time by when the option must be exercised or lost.</a:t>
            </a:r>
          </a:p>
          <a:p>
            <a:pPr>
              <a:spcBef>
                <a:spcPct val="30000"/>
              </a:spcBef>
              <a:buFontTx/>
              <a:buChar char="•"/>
            </a:pPr>
            <a:r>
              <a:rPr lang="en-US" sz="1800" b="1" baseline="0" dirty="0">
                <a:effectLst/>
              </a:rPr>
              <a:t> “American Option” = Option can be exercised </a:t>
            </a:r>
            <a:r>
              <a:rPr lang="en-US" sz="1800" b="1" i="1" baseline="0" dirty="0">
                <a:effectLst/>
              </a:rPr>
              <a:t>any time</a:t>
            </a:r>
            <a:r>
              <a:rPr lang="en-US" sz="1800" b="1" baseline="0" dirty="0">
                <a:effectLst/>
              </a:rPr>
              <a:t> prior to maturity.</a:t>
            </a:r>
          </a:p>
          <a:p>
            <a:pPr>
              <a:spcBef>
                <a:spcPct val="30000"/>
              </a:spcBef>
              <a:buFontTx/>
              <a:buChar char="•"/>
            </a:pPr>
            <a:r>
              <a:rPr lang="en-US" sz="1800" b="1" baseline="0" dirty="0">
                <a:effectLst/>
              </a:rPr>
              <a:t> “European Option” = Option can only be exercised on its maturity (expiration) date.</a:t>
            </a:r>
          </a:p>
          <a:p>
            <a:pPr>
              <a:spcBef>
                <a:spcPct val="30000"/>
              </a:spcBef>
              <a:buFontTx/>
              <a:buChar char="•"/>
            </a:pPr>
            <a:r>
              <a:rPr lang="en-US" sz="1800" b="1" baseline="0" dirty="0">
                <a:effectLst/>
              </a:rPr>
              <a:t> “Call Option” = Right to </a:t>
            </a:r>
            <a:r>
              <a:rPr lang="en-US" sz="1800" b="1" i="1" baseline="0" dirty="0">
                <a:effectLst/>
              </a:rPr>
              <a:t>buy</a:t>
            </a:r>
            <a:r>
              <a:rPr lang="en-US" sz="1800" b="1" baseline="0" dirty="0">
                <a:effectLst/>
              </a:rPr>
              <a:t> the underlying asset upon payment of exercise price.</a:t>
            </a:r>
          </a:p>
          <a:p>
            <a:pPr>
              <a:spcBef>
                <a:spcPct val="30000"/>
              </a:spcBef>
              <a:buFontTx/>
              <a:buChar char="•"/>
            </a:pPr>
            <a:r>
              <a:rPr lang="en-US" sz="1800" b="1" baseline="0" dirty="0">
                <a:effectLst/>
              </a:rPr>
              <a:t> “Put Option” = Right to </a:t>
            </a:r>
            <a:r>
              <a:rPr lang="en-US" sz="1800" b="1" i="1" baseline="0" dirty="0">
                <a:effectLst/>
              </a:rPr>
              <a:t>sell</a:t>
            </a:r>
            <a:r>
              <a:rPr lang="en-US" sz="1800" b="1" baseline="0" dirty="0">
                <a:effectLst/>
              </a:rPr>
              <a:t> underlying asset for a specified price.</a:t>
            </a:r>
          </a:p>
          <a:p>
            <a:pPr>
              <a:spcBef>
                <a:spcPct val="30000"/>
              </a:spcBef>
              <a:buFontTx/>
              <a:buChar char="•"/>
            </a:pPr>
            <a:r>
              <a:rPr lang="en-US" sz="1800" b="1" baseline="0" dirty="0">
                <a:effectLst/>
              </a:rPr>
              <a:t> “Put/Call Parity” = Put option on X @ price Y = Call option on Y @ price X.</a:t>
            </a:r>
          </a:p>
          <a:p>
            <a:pPr>
              <a:spcBef>
                <a:spcPct val="30000"/>
              </a:spcBef>
              <a:buFontTx/>
              <a:buChar char="•"/>
            </a:pPr>
            <a:r>
              <a:rPr lang="en-US" sz="1800" b="1" baseline="0" dirty="0">
                <a:effectLst/>
              </a:rPr>
              <a:t> “Compound Option” = An option on an option.</a:t>
            </a:r>
          </a:p>
          <a:p>
            <a:pPr>
              <a:spcBef>
                <a:spcPct val="30000"/>
              </a:spcBef>
              <a:buFontTx/>
              <a:buChar char="•"/>
            </a:pPr>
            <a:r>
              <a:rPr lang="en-US" sz="1800" b="1" baseline="0" dirty="0">
                <a:effectLst/>
              </a:rPr>
              <a:t> “Perpetual Option” = No expiration (infinite maturity).</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79555" name="Text Box 3"/>
          <p:cNvSpPr txBox="1">
            <a:spLocks noChangeArrowheads="1"/>
          </p:cNvSpPr>
          <p:nvPr/>
        </p:nvSpPr>
        <p:spPr bwMode="auto">
          <a:xfrm>
            <a:off x="914400" y="304800"/>
            <a:ext cx="7239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Recall that with the Binomial Model there appeared to be a </a:t>
            </a:r>
            <a:r>
              <a:rPr lang="en-US" sz="1800" b="1" baseline="0">
                <a:solidFill>
                  <a:srgbClr val="FF0000"/>
                </a:solidFill>
                <a:effectLst>
                  <a:outerShdw blurRad="38100" dist="38100" dir="2700000" algn="tl">
                    <a:srgbClr val="000000"/>
                  </a:outerShdw>
                </a:effectLst>
              </a:rPr>
              <a:t>“hurdle value”</a:t>
            </a:r>
            <a:r>
              <a:rPr lang="en-US" sz="1800" baseline="0">
                <a:effectLst/>
              </a:rPr>
              <a:t> of the underlying asset above which it is optimal to exercise (develop) . . .</a:t>
            </a:r>
          </a:p>
        </p:txBody>
      </p:sp>
      <p:sp>
        <p:nvSpPr>
          <p:cNvPr id="279564" name="Text Box 12"/>
          <p:cNvSpPr txBox="1">
            <a:spLocks noChangeArrowheads="1"/>
          </p:cNvSpPr>
          <p:nvPr/>
        </p:nvSpPr>
        <p:spPr bwMode="auto">
          <a:xfrm>
            <a:off x="1143000" y="6019800"/>
            <a:ext cx="7239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With the Sam-McK Model there is an explicit formula for this hurdle value . . .</a:t>
            </a:r>
          </a:p>
        </p:txBody>
      </p:sp>
      <p:pic>
        <p:nvPicPr>
          <p:cNvPr id="279594" name="Picture 4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990600"/>
            <a:ext cx="8534400" cy="265906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9595" name="Line 43"/>
          <p:cNvSpPr>
            <a:spLocks noChangeShapeType="1"/>
          </p:cNvSpPr>
          <p:nvPr/>
        </p:nvSpPr>
        <p:spPr bwMode="auto">
          <a:xfrm>
            <a:off x="2971800" y="2209800"/>
            <a:ext cx="914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6" name="Line 44"/>
          <p:cNvSpPr>
            <a:spLocks noChangeShapeType="1"/>
          </p:cNvSpPr>
          <p:nvPr/>
        </p:nvSpPr>
        <p:spPr bwMode="auto">
          <a:xfrm>
            <a:off x="3886200" y="2209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7" name="Line 45"/>
          <p:cNvSpPr>
            <a:spLocks noChangeShapeType="1"/>
          </p:cNvSpPr>
          <p:nvPr/>
        </p:nvSpPr>
        <p:spPr bwMode="auto">
          <a:xfrm>
            <a:off x="3886200" y="2362200"/>
            <a:ext cx="1752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8" name="Line 46"/>
          <p:cNvSpPr>
            <a:spLocks noChangeShapeType="1"/>
          </p:cNvSpPr>
          <p:nvPr/>
        </p:nvSpPr>
        <p:spPr bwMode="auto">
          <a:xfrm>
            <a:off x="5638800" y="2362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9" name="Line 47"/>
          <p:cNvSpPr>
            <a:spLocks noChangeShapeType="1"/>
          </p:cNvSpPr>
          <p:nvPr/>
        </p:nvSpPr>
        <p:spPr bwMode="auto">
          <a:xfrm>
            <a:off x="5638800" y="25146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0" name="Line 48"/>
          <p:cNvSpPr>
            <a:spLocks noChangeShapeType="1"/>
          </p:cNvSpPr>
          <p:nvPr/>
        </p:nvSpPr>
        <p:spPr bwMode="auto">
          <a:xfrm>
            <a:off x="6705600" y="26670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1" name="Line 49"/>
          <p:cNvSpPr>
            <a:spLocks noChangeShapeType="1"/>
          </p:cNvSpPr>
          <p:nvPr/>
        </p:nvSpPr>
        <p:spPr bwMode="auto">
          <a:xfrm>
            <a:off x="6705600" y="2514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2" name="Line 50"/>
          <p:cNvSpPr>
            <a:spLocks noChangeShapeType="1"/>
          </p:cNvSpPr>
          <p:nvPr/>
        </p:nvSpPr>
        <p:spPr bwMode="auto">
          <a:xfrm>
            <a:off x="7848600" y="2667000"/>
            <a:ext cx="0" cy="762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3" name="Line 51"/>
          <p:cNvSpPr>
            <a:spLocks noChangeShapeType="1"/>
          </p:cNvSpPr>
          <p:nvPr/>
        </p:nvSpPr>
        <p:spPr bwMode="auto">
          <a:xfrm>
            <a:off x="7848600" y="27432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4" name="Line 52"/>
          <p:cNvSpPr>
            <a:spLocks noChangeShapeType="1"/>
          </p:cNvSpPr>
          <p:nvPr/>
        </p:nvSpPr>
        <p:spPr bwMode="auto">
          <a:xfrm>
            <a:off x="8458200" y="2743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5" name="Line 53"/>
          <p:cNvSpPr>
            <a:spLocks noChangeShapeType="1"/>
          </p:cNvSpPr>
          <p:nvPr/>
        </p:nvSpPr>
        <p:spPr bwMode="auto">
          <a:xfrm>
            <a:off x="8458200" y="28956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9608" name="Picture 5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733800"/>
            <a:ext cx="8610600" cy="237331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9610" name="Text Box 58"/>
          <p:cNvSpPr txBox="1">
            <a:spLocks noChangeArrowheads="1"/>
          </p:cNvSpPr>
          <p:nvPr/>
        </p:nvSpPr>
        <p:spPr bwMode="auto">
          <a:xfrm>
            <a:off x="1447800" y="5029200"/>
            <a:ext cx="2362200" cy="650875"/>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solidFill>
                  <a:srgbClr val="0000FF"/>
                </a:solidFill>
                <a:effectLst/>
              </a:rPr>
              <a:t>With 15% volatility, immediate exercise.</a:t>
            </a:r>
          </a:p>
        </p:txBody>
      </p:sp>
      <p:sp>
        <p:nvSpPr>
          <p:cNvPr id="279611" name="Line 59"/>
          <p:cNvSpPr>
            <a:spLocks noChangeShapeType="1"/>
          </p:cNvSpPr>
          <p:nvPr/>
        </p:nvSpPr>
        <p:spPr bwMode="auto">
          <a:xfrm flipH="1" flipV="1">
            <a:off x="1981200" y="4419600"/>
            <a:ext cx="533400" cy="6096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2" name="Rectangle 60"/>
          <p:cNvSpPr>
            <a:spLocks noChangeArrowheads="1"/>
          </p:cNvSpPr>
          <p:nvPr/>
        </p:nvSpPr>
        <p:spPr bwMode="auto">
          <a:xfrm>
            <a:off x="1676400" y="4191000"/>
            <a:ext cx="457200" cy="2286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9613" name="Group 61"/>
          <p:cNvGrpSpPr>
            <a:grpSpLocks/>
          </p:cNvGrpSpPr>
          <p:nvPr/>
        </p:nvGrpSpPr>
        <p:grpSpPr bwMode="auto">
          <a:xfrm>
            <a:off x="2971800" y="4648200"/>
            <a:ext cx="5867400" cy="762000"/>
            <a:chOff x="1872" y="1200"/>
            <a:chExt cx="3696" cy="480"/>
          </a:xfrm>
        </p:grpSpPr>
        <p:sp>
          <p:nvSpPr>
            <p:cNvPr id="279614" name="Line 62"/>
            <p:cNvSpPr>
              <a:spLocks noChangeShapeType="1"/>
            </p:cNvSpPr>
            <p:nvPr/>
          </p:nvSpPr>
          <p:spPr bwMode="auto">
            <a:xfrm>
              <a:off x="1872" y="1200"/>
              <a:ext cx="576"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5" name="Line 63"/>
            <p:cNvSpPr>
              <a:spLocks noChangeShapeType="1"/>
            </p:cNvSpPr>
            <p:nvPr/>
          </p:nvSpPr>
          <p:spPr bwMode="auto">
            <a:xfrm>
              <a:off x="2448" y="1200"/>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6" name="Line 64"/>
            <p:cNvSpPr>
              <a:spLocks noChangeShapeType="1"/>
            </p:cNvSpPr>
            <p:nvPr/>
          </p:nvSpPr>
          <p:spPr bwMode="auto">
            <a:xfrm>
              <a:off x="2448" y="1296"/>
              <a:ext cx="1104"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7" name="Line 65"/>
            <p:cNvSpPr>
              <a:spLocks noChangeShapeType="1"/>
            </p:cNvSpPr>
            <p:nvPr/>
          </p:nvSpPr>
          <p:spPr bwMode="auto">
            <a:xfrm>
              <a:off x="3552" y="1296"/>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8" name="Line 66"/>
            <p:cNvSpPr>
              <a:spLocks noChangeShapeType="1"/>
            </p:cNvSpPr>
            <p:nvPr/>
          </p:nvSpPr>
          <p:spPr bwMode="auto">
            <a:xfrm>
              <a:off x="3552" y="1392"/>
              <a:ext cx="672"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9" name="Line 67"/>
            <p:cNvSpPr>
              <a:spLocks noChangeShapeType="1"/>
            </p:cNvSpPr>
            <p:nvPr/>
          </p:nvSpPr>
          <p:spPr bwMode="auto">
            <a:xfrm>
              <a:off x="4224" y="1488"/>
              <a:ext cx="72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20" name="Line 68"/>
            <p:cNvSpPr>
              <a:spLocks noChangeShapeType="1"/>
            </p:cNvSpPr>
            <p:nvPr/>
          </p:nvSpPr>
          <p:spPr bwMode="auto">
            <a:xfrm>
              <a:off x="4224" y="1392"/>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21" name="Line 69"/>
            <p:cNvSpPr>
              <a:spLocks noChangeShapeType="1"/>
            </p:cNvSpPr>
            <p:nvPr/>
          </p:nvSpPr>
          <p:spPr bwMode="auto">
            <a:xfrm>
              <a:off x="4944" y="1488"/>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22" name="Line 70"/>
            <p:cNvSpPr>
              <a:spLocks noChangeShapeType="1"/>
            </p:cNvSpPr>
            <p:nvPr/>
          </p:nvSpPr>
          <p:spPr bwMode="auto">
            <a:xfrm>
              <a:off x="4944" y="1584"/>
              <a:ext cx="384"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23" name="Line 71"/>
            <p:cNvSpPr>
              <a:spLocks noChangeShapeType="1"/>
            </p:cNvSpPr>
            <p:nvPr/>
          </p:nvSpPr>
          <p:spPr bwMode="auto">
            <a:xfrm>
              <a:off x="5328" y="1584"/>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24" name="Line 72"/>
            <p:cNvSpPr>
              <a:spLocks noChangeShapeType="1"/>
            </p:cNvSpPr>
            <p:nvPr/>
          </p:nvSpPr>
          <p:spPr bwMode="auto">
            <a:xfrm>
              <a:off x="5328" y="1680"/>
              <a:ext cx="24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625" name="Text Box 73"/>
          <p:cNvSpPr txBox="1">
            <a:spLocks noChangeArrowheads="1"/>
          </p:cNvSpPr>
          <p:nvPr/>
        </p:nvSpPr>
        <p:spPr bwMode="auto">
          <a:xfrm>
            <a:off x="990600" y="2667000"/>
            <a:ext cx="3352800" cy="83502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solidFill>
                  <a:srgbClr val="FF0000"/>
                </a:solidFill>
                <a:effectLst/>
              </a:rPr>
              <a:t>Here (with 15% volatility) the hurdle value of V seems to be about $90 (until the end).</a:t>
            </a:r>
          </a:p>
        </p:txBody>
      </p:sp>
      <p:sp>
        <p:nvSpPr>
          <p:cNvPr id="279626" name="Line 74"/>
          <p:cNvSpPr>
            <a:spLocks noChangeShapeType="1"/>
          </p:cNvSpPr>
          <p:nvPr/>
        </p:nvSpPr>
        <p:spPr bwMode="auto">
          <a:xfrm flipV="1">
            <a:off x="1905000" y="2209800"/>
            <a:ext cx="99060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Slide Number Placeholder 35"/>
          <p:cNvSpPr>
            <a:spLocks noGrp="1"/>
          </p:cNvSpPr>
          <p:nvPr>
            <p:ph type="sldNum" sz="quarter" idx="12"/>
          </p:nvPr>
        </p:nvSpPr>
        <p:spPr/>
        <p:txBody>
          <a:bodyPr/>
          <a:lstStyle/>
          <a:p>
            <a:fld id="{4832FC03-9143-45FF-9B73-D7E84BF988EF}"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55300" name="Text Box 4"/>
          <p:cNvSpPr txBox="1">
            <a:spLocks noChangeArrowheads="1"/>
          </p:cNvSpPr>
          <p:nvPr/>
        </p:nvSpPr>
        <p:spPr bwMode="auto">
          <a:xfrm>
            <a:off x="381000" y="228600"/>
            <a:ext cx="8534400" cy="5160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sz="2800" b="1" baseline="0">
                <a:effectLst>
                  <a:outerShdw blurRad="38100" dist="38100" dir="2700000" algn="tl">
                    <a:srgbClr val="FFFFFF"/>
                  </a:outerShdw>
                </a:effectLst>
              </a:rPr>
              <a:t>The </a:t>
            </a:r>
            <a:r>
              <a:rPr lang="en-US" sz="2800" b="1" i="1" baseline="0">
                <a:effectLst>
                  <a:outerShdw blurRad="38100" dist="38100" dir="2700000" algn="tl">
                    <a:srgbClr val="FFFFFF"/>
                  </a:outerShdw>
                </a:effectLst>
              </a:rPr>
              <a:t>hurdle benefit/cost </a:t>
            </a:r>
            <a:r>
              <a:rPr lang="en-US" sz="2800" b="1" baseline="0">
                <a:effectLst>
                  <a:outerShdw blurRad="38100" dist="38100" dir="2700000" algn="tl">
                    <a:srgbClr val="FFFFFF"/>
                  </a:outerShdw>
                </a:effectLst>
              </a:rPr>
              <a:t>ratio:</a:t>
            </a:r>
            <a:r>
              <a:rPr lang="en-US" sz="2400" b="1" baseline="0">
                <a:effectLst>
                  <a:outerShdw blurRad="38100" dist="38100" dir="2700000" algn="tl">
                    <a:srgbClr val="FFFFFF"/>
                  </a:outerShdw>
                </a:effectLst>
              </a:rPr>
              <a:t> </a:t>
            </a:r>
          </a:p>
          <a:p>
            <a:pPr algn="ctr">
              <a:spcBef>
                <a:spcPct val="25000"/>
              </a:spcBef>
            </a:pPr>
            <a:r>
              <a:rPr lang="en-US" sz="2800" b="1" i="1" baseline="0">
                <a:effectLst>
                  <a:outerShdw blurRad="38100" dist="38100" dir="2700000" algn="tl">
                    <a:srgbClr val="FFFFFF"/>
                  </a:outerShdw>
                </a:effectLst>
              </a:rPr>
              <a:t>(V*/K)</a:t>
            </a:r>
            <a:r>
              <a:rPr lang="en-US" sz="2800" b="1" baseline="0">
                <a:effectLst>
                  <a:outerShdw blurRad="38100" dist="38100" dir="2700000" algn="tl">
                    <a:srgbClr val="FFFFFF"/>
                  </a:outerShdw>
                </a:effectLst>
              </a:rPr>
              <a:t> = </a:t>
            </a:r>
            <a:r>
              <a:rPr lang="el-GR" sz="2800" b="1" i="1" baseline="0">
                <a:effectLst>
                  <a:outerShdw blurRad="38100" dist="38100" dir="2700000" algn="tl">
                    <a:srgbClr val="FFFFFF"/>
                  </a:outerShdw>
                </a:effectLst>
                <a:cs typeface="Times New Roman" panose="02020603050405020304" pitchFamily="18" charset="0"/>
              </a:rPr>
              <a:t>η</a:t>
            </a:r>
            <a:r>
              <a:rPr lang="en-US" sz="2800" b="1" i="1" baseline="0">
                <a:effectLst>
                  <a:outerShdw blurRad="38100" dist="38100" dir="2700000" algn="tl">
                    <a:srgbClr val="FFFFFF"/>
                  </a:outerShdw>
                </a:effectLst>
                <a:cs typeface="Times New Roman" panose="02020603050405020304" pitchFamily="18" charset="0"/>
              </a:rPr>
              <a:t> / (</a:t>
            </a:r>
            <a:r>
              <a:rPr lang="el-GR" sz="2800" b="1" i="1" baseline="0">
                <a:effectLst>
                  <a:outerShdw blurRad="38100" dist="38100" dir="2700000" algn="tl">
                    <a:srgbClr val="FFFFFF"/>
                  </a:outerShdw>
                </a:effectLst>
                <a:cs typeface="Times New Roman" panose="02020603050405020304" pitchFamily="18" charset="0"/>
              </a:rPr>
              <a:t>η</a:t>
            </a:r>
            <a:r>
              <a:rPr lang="en-US" sz="2800" b="1" i="1" baseline="0">
                <a:effectLst>
                  <a:outerShdw blurRad="38100" dist="38100" dir="2700000" algn="tl">
                    <a:srgbClr val="FFFFFF"/>
                  </a:outerShdw>
                </a:effectLst>
                <a:cs typeface="Times New Roman" panose="02020603050405020304" pitchFamily="18" charset="0"/>
              </a:rPr>
              <a:t>-1)</a:t>
            </a:r>
            <a:endParaRPr lang="en-US" sz="2800" b="1" baseline="0">
              <a:effectLst>
                <a:outerShdw blurRad="38100" dist="38100" dir="2700000" algn="tl">
                  <a:srgbClr val="FFFFFF"/>
                </a:outerShdw>
              </a:effectLst>
              <a:cs typeface="Times New Roman" panose="02020603050405020304" pitchFamily="18" charset="0"/>
            </a:endParaRPr>
          </a:p>
          <a:p>
            <a:pPr>
              <a:spcBef>
                <a:spcPct val="25000"/>
              </a:spcBef>
            </a:pPr>
            <a:r>
              <a:rPr lang="en-US" sz="2400" b="1" baseline="0">
                <a:effectLst>
                  <a:outerShdw blurRad="38100" dist="38100" dir="2700000" algn="tl">
                    <a:srgbClr val="FFFFFF"/>
                  </a:outerShdw>
                </a:effectLst>
                <a:cs typeface="Times New Roman" panose="02020603050405020304" pitchFamily="18" charset="0"/>
              </a:rPr>
              <a:t>is an interesting measure in its own right.</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It tells you how much greater the anticipated completed new built property value (including land) must be than its construction cost (excluding land), in order for it to be optimal to stop waiting to develop, and immediately begin (instantaneous) construction.</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Expressing this in terms of the </a:t>
            </a:r>
            <a:r>
              <a:rPr lang="en-US" sz="2400" b="1" i="1" baseline="0">
                <a:effectLst>
                  <a:outerShdw blurRad="38100" dist="38100" dir="2700000" algn="tl">
                    <a:srgbClr val="FFFFFF"/>
                  </a:outerShdw>
                </a:effectLst>
                <a:cs typeface="Times New Roman" panose="02020603050405020304" pitchFamily="18" charset="0"/>
              </a:rPr>
              <a:t>land value fraction</a:t>
            </a:r>
            <a:r>
              <a:rPr lang="en-US" sz="2400" b="1" baseline="0">
                <a:effectLst>
                  <a:outerShdw blurRad="38100" dist="38100" dir="2700000" algn="tl">
                    <a:srgbClr val="FFFFFF"/>
                  </a:outerShdw>
                </a:effectLst>
                <a:cs typeface="Times New Roman" panose="02020603050405020304" pitchFamily="18" charset="0"/>
              </a:rPr>
              <a:t> of the total development project value at the time of optimal development, the optimal land value fraction is given by the inverse of the elasticity:</a:t>
            </a:r>
          </a:p>
        </p:txBody>
      </p:sp>
      <p:graphicFrame>
        <p:nvGraphicFramePr>
          <p:cNvPr id="55301" name="Object 5"/>
          <p:cNvGraphicFramePr>
            <a:graphicFrameLocks noChangeAspect="1"/>
          </p:cNvGraphicFramePr>
          <p:nvPr/>
        </p:nvGraphicFramePr>
        <p:xfrm>
          <a:off x="1981200" y="5029200"/>
          <a:ext cx="4495800" cy="976313"/>
        </p:xfrm>
        <a:graphic>
          <a:graphicData uri="http://schemas.openxmlformats.org/presentationml/2006/ole">
            <p:oleObj spid="_x0000_s55308" name="Equation" r:id="rId3" imgW="1930400" imgH="419100" progId="Equation.3">
              <p:embed/>
            </p:oleObj>
          </a:graphicData>
        </a:graphic>
      </p:graphicFrame>
      <p:sp>
        <p:nvSpPr>
          <p:cNvPr id="55302" name="Text Box 6"/>
          <p:cNvSpPr txBox="1">
            <a:spLocks noChangeArrowheads="1"/>
          </p:cNvSpPr>
          <p:nvPr/>
        </p:nvSpPr>
        <p:spPr bwMode="auto">
          <a:xfrm>
            <a:off x="457200" y="6019800"/>
            <a:ext cx="8458200" cy="376238"/>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e.g., Elasticity = 3 </a:t>
            </a:r>
            <a:r>
              <a:rPr lang="en-US" sz="1800" baseline="0">
                <a:effectLst/>
                <a:sym typeface="Wingdings" panose="05000000000000000000" pitchFamily="2" charset="2"/>
              </a:rPr>
              <a:t> Hurdle B/C Ratio = 1.5  Optimal Land Fraction = 33%.</a:t>
            </a:r>
            <a:endParaRPr lang="en-US" sz="1800" baseline="0">
              <a:effectLst/>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80578" name="Text Box 2"/>
          <p:cNvSpPr txBox="1">
            <a:spLocks noChangeArrowheads="1"/>
          </p:cNvSpPr>
          <p:nvPr/>
        </p:nvSpPr>
        <p:spPr bwMode="auto">
          <a:xfrm>
            <a:off x="1219200" y="152400"/>
            <a:ext cx="678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Optimal Development</a:t>
            </a:r>
          </a:p>
        </p:txBody>
      </p:sp>
      <p:sp>
        <p:nvSpPr>
          <p:cNvPr id="280579" name="Text Box 3"/>
          <p:cNvSpPr txBox="1">
            <a:spLocks noChangeArrowheads="1"/>
          </p:cNvSpPr>
          <p:nvPr/>
        </p:nvSpPr>
        <p:spPr bwMode="auto">
          <a:xfrm>
            <a:off x="685800" y="838200"/>
            <a:ext cx="7924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As noted, the option elasticity also determines the hurdle benefit/cost ratio, </a:t>
            </a:r>
            <a:r>
              <a:rPr lang="en-US" b="1" i="1" baseline="0">
                <a:effectLst>
                  <a:outerShdw blurRad="38100" dist="38100" dir="2700000" algn="tl">
                    <a:srgbClr val="FFFFFF"/>
                  </a:outerShdw>
                </a:effectLst>
              </a:rPr>
              <a:t>V*/K</a:t>
            </a:r>
            <a:r>
              <a:rPr lang="en-US" b="1" baseline="0">
                <a:effectLst>
                  <a:outerShdw blurRad="38100" dist="38100" dir="2700000" algn="tl">
                    <a:srgbClr val="FFFFFF"/>
                  </a:outerShdw>
                </a:effectLst>
              </a:rPr>
              <a:t>, at which it is optimal to immediately begin development whenever the current value of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and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equate to this ratio*:</a:t>
            </a:r>
            <a:endParaRPr lang="el-GR" b="1" baseline="0">
              <a:effectLst>
                <a:outerShdw blurRad="38100" dist="38100" dir="2700000" algn="tl">
                  <a:srgbClr val="FFFFFF"/>
                </a:outerShdw>
              </a:effectLst>
              <a:cs typeface="Times New Roman" panose="02020603050405020304" pitchFamily="18" charset="0"/>
            </a:endParaRPr>
          </a:p>
        </p:txBody>
      </p:sp>
      <p:graphicFrame>
        <p:nvGraphicFramePr>
          <p:cNvPr id="280580" name="Object 4"/>
          <p:cNvGraphicFramePr>
            <a:graphicFrameLocks noChangeAspect="1"/>
          </p:cNvGraphicFramePr>
          <p:nvPr/>
        </p:nvGraphicFramePr>
        <p:xfrm>
          <a:off x="3717925" y="2068513"/>
          <a:ext cx="1327150" cy="796925"/>
        </p:xfrm>
        <a:graphic>
          <a:graphicData uri="http://schemas.openxmlformats.org/presentationml/2006/ole">
            <p:oleObj spid="_x0000_s280587" name="Equation" r:id="rId4" imgW="698500" imgH="419100" progId="Equation.3">
              <p:embed/>
            </p:oleObj>
          </a:graphicData>
        </a:graphic>
      </p:graphicFrame>
      <p:sp>
        <p:nvSpPr>
          <p:cNvPr id="280581" name="Text Box 5"/>
          <p:cNvSpPr txBox="1">
            <a:spLocks noChangeArrowheads="1"/>
          </p:cNvSpPr>
          <p:nvPr/>
        </p:nvSpPr>
        <p:spPr bwMode="auto">
          <a:xfrm>
            <a:off x="685800" y="33528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hurdle benefit/cost ratio is thus an inverse function of the option elasticity: larger elasticity means a lower hurdle ratio.</a:t>
            </a:r>
            <a:endParaRPr lang="el-GR" b="1" baseline="0">
              <a:effectLst>
                <a:outerShdw blurRad="38100" dist="38100" dir="2700000" algn="tl">
                  <a:srgbClr val="FFFFFF"/>
                </a:outerShdw>
              </a:effectLst>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4832FC03-9143-45FF-9B73-D7E84BF988EF}"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82626" name="Text Box 2"/>
          <p:cNvSpPr txBox="1">
            <a:spLocks noChangeArrowheads="1"/>
          </p:cNvSpPr>
          <p:nvPr/>
        </p:nvSpPr>
        <p:spPr bwMode="auto">
          <a:xfrm>
            <a:off x="1219200" y="152400"/>
            <a:ext cx="678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Optimal Development</a:t>
            </a:r>
          </a:p>
        </p:txBody>
      </p:sp>
      <p:sp>
        <p:nvSpPr>
          <p:cNvPr id="282627" name="Text Box 3"/>
          <p:cNvSpPr txBox="1">
            <a:spLocks noChangeArrowheads="1"/>
          </p:cNvSpPr>
          <p:nvPr/>
        </p:nvSpPr>
        <p:spPr bwMode="auto">
          <a:xfrm>
            <a:off x="685800" y="533400"/>
            <a:ext cx="792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Hurdle Ratio ( </a:t>
            </a:r>
            <a:r>
              <a:rPr lang="en-US" b="1" i="1" baseline="0">
                <a:effectLst>
                  <a:outerShdw blurRad="38100" dist="38100" dir="2700000" algn="tl">
                    <a:srgbClr val="FFFFFF"/>
                  </a:outerShdw>
                </a:effectLst>
              </a:rPr>
              <a:t>V* / K</a:t>
            </a:r>
            <a:r>
              <a:rPr lang="en-US" b="1" baseline="0">
                <a:effectLst>
                  <a:outerShdw blurRad="38100" dist="38100" dir="2700000" algn="tl">
                    <a:srgbClr val="FFFFFF"/>
                  </a:outerShdw>
                </a:effectLst>
              </a:rPr>
              <a:t> ) as a function of underlying asset volatility (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82628" name="Text Box 4"/>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n-US" sz="1800" i="1" baseline="0">
                <a:effectLst/>
              </a:rPr>
              <a:t>y</a:t>
            </a:r>
            <a:r>
              <a:rPr lang="en-US" sz="1800" i="1" baseline="-25000">
                <a:effectLst/>
              </a:rPr>
              <a:t>V</a:t>
            </a:r>
            <a:r>
              <a:rPr lang="en-US" sz="1800" baseline="0">
                <a:effectLst/>
              </a:rPr>
              <a:t> = 8%, </a:t>
            </a:r>
            <a:r>
              <a:rPr lang="en-US" sz="1800" i="1" baseline="0">
                <a:effectLst/>
              </a:rPr>
              <a:t>y</a:t>
            </a:r>
            <a:r>
              <a:rPr lang="en-US" sz="1800" i="1" baseline="-25000">
                <a:effectLst/>
              </a:rPr>
              <a:t>K</a:t>
            </a:r>
            <a:r>
              <a:rPr lang="en-US" sz="1800" i="1" baseline="0">
                <a:effectLst/>
              </a:rPr>
              <a:t> </a:t>
            </a:r>
            <a:r>
              <a:rPr lang="en-US" sz="1800" baseline="0">
                <a:effectLst/>
              </a:rPr>
              <a:t>= 2%</a:t>
            </a:r>
            <a:r>
              <a:rPr lang="en-US" sz="1800" i="1" baseline="0">
                <a:effectLst/>
              </a:rPr>
              <a:t>.</a:t>
            </a:r>
            <a:endParaRPr lang="en-US" sz="1800" baseline="0">
              <a:effectLst/>
            </a:endParaRPr>
          </a:p>
        </p:txBody>
      </p:sp>
      <p:pic>
        <p:nvPicPr>
          <p:cNvPr id="28262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8238" y="1027113"/>
            <a:ext cx="6867525" cy="4810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83650" name="Text Box 2"/>
          <p:cNvSpPr txBox="1">
            <a:spLocks noChangeArrowheads="1"/>
          </p:cNvSpPr>
          <p:nvPr/>
        </p:nvSpPr>
        <p:spPr bwMode="auto">
          <a:xfrm>
            <a:off x="1219200" y="152400"/>
            <a:ext cx="678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Optimal Development</a:t>
            </a:r>
          </a:p>
        </p:txBody>
      </p:sp>
      <p:sp>
        <p:nvSpPr>
          <p:cNvPr id="283651" name="Text Box 3"/>
          <p:cNvSpPr txBox="1">
            <a:spLocks noChangeArrowheads="1"/>
          </p:cNvSpPr>
          <p:nvPr/>
        </p:nvSpPr>
        <p:spPr bwMode="auto">
          <a:xfrm>
            <a:off x="685800" y="533400"/>
            <a:ext cx="792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Hurdle Ratio ( </a:t>
            </a:r>
            <a:r>
              <a:rPr lang="en-US" b="1" i="1" baseline="0">
                <a:effectLst>
                  <a:outerShdw blurRad="38100" dist="38100" dir="2700000" algn="tl">
                    <a:srgbClr val="FFFFFF"/>
                  </a:outerShdw>
                </a:effectLst>
              </a:rPr>
              <a:t>V* / K</a:t>
            </a:r>
            <a:r>
              <a:rPr lang="en-US" b="1" baseline="0">
                <a:effectLst>
                  <a:outerShdw blurRad="38100" dist="38100" dir="2700000" algn="tl">
                    <a:srgbClr val="FFFFFF"/>
                  </a:outerShdw>
                </a:effectLst>
              </a:rPr>
              <a:t> )</a:t>
            </a:r>
            <a:r>
              <a:rPr lang="en-US" baseline="0">
                <a:effectLst>
                  <a:outerShdw blurRad="38100" dist="38100" dir="2700000" algn="tl">
                    <a:srgbClr val="FFFFFF"/>
                  </a:outerShdw>
                </a:effectLst>
              </a:rPr>
              <a:t> </a:t>
            </a:r>
            <a:r>
              <a:rPr lang="en-US" b="1" baseline="0">
                <a:effectLst>
                  <a:outerShdw blurRad="38100" dist="38100" dir="2700000" algn="tl">
                    <a:srgbClr val="FFFFFF"/>
                  </a:outerShdw>
                </a:effectLst>
              </a:rPr>
              <a:t>as a function of underlying asset yield (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83652" name="Text Box 4"/>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l-GR" sz="1800" baseline="0">
                <a:effectLst/>
                <a:cs typeface="Times New Roman" panose="02020603050405020304" pitchFamily="18" charset="0"/>
              </a:rPr>
              <a:t>σ</a:t>
            </a:r>
            <a:r>
              <a:rPr lang="en-US" sz="1800" baseline="0">
                <a:effectLst/>
              </a:rPr>
              <a:t> = 15%, </a:t>
            </a:r>
            <a:r>
              <a:rPr lang="en-US" sz="1800" i="1" baseline="0">
                <a:effectLst/>
              </a:rPr>
              <a:t>y</a:t>
            </a:r>
            <a:r>
              <a:rPr lang="en-US" sz="1800" i="1" baseline="-25000">
                <a:effectLst/>
              </a:rPr>
              <a:t>K</a:t>
            </a:r>
            <a:r>
              <a:rPr lang="en-US" sz="1800" i="1" baseline="0">
                <a:effectLst/>
              </a:rPr>
              <a:t> </a:t>
            </a:r>
            <a:r>
              <a:rPr lang="en-US" sz="1800" baseline="0">
                <a:effectLst/>
              </a:rPr>
              <a:t>= 2%</a:t>
            </a:r>
            <a:r>
              <a:rPr lang="en-US" sz="1800" i="1" baseline="0">
                <a:effectLst/>
              </a:rPr>
              <a:t>.</a:t>
            </a:r>
            <a:endParaRPr lang="en-US" sz="1800" baseline="0">
              <a:effectLst/>
            </a:endParaRPr>
          </a:p>
        </p:txBody>
      </p:sp>
      <p:pic>
        <p:nvPicPr>
          <p:cNvPr id="2836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3475" y="1022350"/>
            <a:ext cx="6877050" cy="481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84674" name="Text Box 2"/>
          <p:cNvSpPr txBox="1">
            <a:spLocks noChangeArrowheads="1"/>
          </p:cNvSpPr>
          <p:nvPr/>
        </p:nvSpPr>
        <p:spPr bwMode="auto">
          <a:xfrm>
            <a:off x="1219200" y="152400"/>
            <a:ext cx="6781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Optimal Development</a:t>
            </a:r>
          </a:p>
        </p:txBody>
      </p:sp>
      <p:sp>
        <p:nvSpPr>
          <p:cNvPr id="284675" name="Text Box 3"/>
          <p:cNvSpPr txBox="1">
            <a:spLocks noChangeArrowheads="1"/>
          </p:cNvSpPr>
          <p:nvPr/>
        </p:nvSpPr>
        <p:spPr bwMode="auto">
          <a:xfrm>
            <a:off x="685800" y="533400"/>
            <a:ext cx="792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Hurdle Ratio ( </a:t>
            </a:r>
            <a:r>
              <a:rPr lang="en-US" b="1" i="1" baseline="0">
                <a:effectLst>
                  <a:outerShdw blurRad="38100" dist="38100" dir="2700000" algn="tl">
                    <a:srgbClr val="FFFFFF"/>
                  </a:outerShdw>
                </a:effectLst>
              </a:rPr>
              <a:t>V* / K</a:t>
            </a:r>
            <a:r>
              <a:rPr lang="en-US" b="1" baseline="0">
                <a:effectLst>
                  <a:outerShdw blurRad="38100" dist="38100" dir="2700000" algn="tl">
                    <a:srgbClr val="FFFFFF"/>
                  </a:outerShdw>
                </a:effectLst>
              </a:rPr>
              <a:t> )</a:t>
            </a:r>
            <a:r>
              <a:rPr lang="en-US" baseline="0">
                <a:effectLst>
                  <a:outerShdw blurRad="38100" dist="38100" dir="2700000" algn="tl">
                    <a:srgbClr val="FFFFFF"/>
                  </a:outerShdw>
                </a:effectLst>
              </a:rPr>
              <a:t> </a:t>
            </a:r>
            <a:r>
              <a:rPr lang="en-US" b="1" baseline="0">
                <a:effectLst>
                  <a:outerShdw blurRad="38100" dist="38100" dir="2700000" algn="tl">
                    <a:srgbClr val="FFFFFF"/>
                  </a:outerShdw>
                </a:effectLst>
              </a:rPr>
              <a:t>as a function of construction yield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K</a:t>
            </a: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r</a:t>
            </a:r>
            <a:r>
              <a:rPr lang="en-US" b="1" i="1" baseline="-25000">
                <a:effectLst>
                  <a:outerShdw blurRad="38100" dist="38100" dir="2700000" algn="tl">
                    <a:srgbClr val="FFFFFF"/>
                  </a:outerShdw>
                </a:effectLst>
                <a:cs typeface="Times New Roman" panose="02020603050405020304" pitchFamily="18" charset="0"/>
              </a:rPr>
              <a:t>f</a:t>
            </a:r>
            <a:r>
              <a:rPr lang="en-US" b="1" baseline="0">
                <a:effectLst>
                  <a:outerShdw blurRad="38100" dist="38100" dir="2700000" algn="tl">
                    <a:srgbClr val="FFFFFF"/>
                  </a:outerShdw>
                </a:effectLst>
                <a:cs typeface="Times New Roman" panose="02020603050405020304" pitchFamily="18" charset="0"/>
              </a:rPr>
              <a:t> – </a:t>
            </a:r>
            <a:r>
              <a:rPr lang="en-US" b="1" i="1" baseline="0">
                <a:effectLst>
                  <a:outerShdw blurRad="38100" dist="38100" dir="2700000" algn="tl">
                    <a:srgbClr val="FFFFFF"/>
                  </a:outerShdw>
                </a:effectLst>
                <a:cs typeface="Times New Roman" panose="02020603050405020304" pitchFamily="18" charset="0"/>
              </a:rPr>
              <a:t>g</a:t>
            </a:r>
            <a:r>
              <a:rPr lang="en-US" b="1" i="1" baseline="-25000">
                <a:effectLst>
                  <a:outerShdw blurRad="38100" dist="38100" dir="2700000" algn="tl">
                    <a:srgbClr val="FFFFFF"/>
                  </a:outerShdw>
                </a:effectLst>
                <a:cs typeface="Times New Roman" panose="02020603050405020304" pitchFamily="18" charset="0"/>
              </a:rPr>
              <a:t>K</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84676" name="Text Box 4"/>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n-US" sz="1800" i="1" baseline="0">
                <a:effectLst/>
              </a:rPr>
              <a:t>y</a:t>
            </a:r>
            <a:r>
              <a:rPr lang="en-US" sz="1800" i="1" baseline="-25000">
                <a:effectLst/>
              </a:rPr>
              <a:t>V</a:t>
            </a:r>
            <a:r>
              <a:rPr lang="en-US" sz="1800" baseline="0">
                <a:effectLst/>
              </a:rPr>
              <a:t> = 8%, </a:t>
            </a:r>
            <a:r>
              <a:rPr lang="el-GR" sz="1800" baseline="0">
                <a:effectLst/>
                <a:cs typeface="Times New Roman" panose="02020603050405020304" pitchFamily="18" charset="0"/>
              </a:rPr>
              <a:t>σ</a:t>
            </a:r>
            <a:r>
              <a:rPr lang="en-US" sz="1800" i="1" baseline="0">
                <a:effectLst/>
              </a:rPr>
              <a:t> </a:t>
            </a:r>
            <a:r>
              <a:rPr lang="en-US" sz="1800" baseline="0">
                <a:effectLst/>
              </a:rPr>
              <a:t>= 15%</a:t>
            </a:r>
            <a:r>
              <a:rPr lang="en-US" sz="1800" i="1" baseline="0">
                <a:effectLst/>
              </a:rPr>
              <a:t>.</a:t>
            </a:r>
            <a:endParaRPr lang="en-US" sz="1800" baseline="0">
              <a:effectLst/>
            </a:endParaRPr>
          </a:p>
        </p:txBody>
      </p:sp>
      <p:pic>
        <p:nvPicPr>
          <p:cNvPr id="28467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8713" y="1017588"/>
            <a:ext cx="6886575" cy="482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a:p>
        </p:txBody>
      </p:sp>
      <p:sp>
        <p:nvSpPr>
          <p:cNvPr id="68612" name="Text Box 4"/>
          <p:cNvSpPr txBox="1">
            <a:spLocks noChangeArrowheads="1"/>
          </p:cNvSpPr>
          <p:nvPr/>
        </p:nvSpPr>
        <p:spPr bwMode="auto">
          <a:xfrm>
            <a:off x="228600" y="228600"/>
            <a:ext cx="8610600" cy="598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The </a:t>
            </a:r>
            <a:r>
              <a:rPr lang="en-US" sz="2400" b="1" i="1" baseline="0">
                <a:effectLst>
                  <a:outerShdw blurRad="38100" dist="38100" dir="2700000" algn="tl">
                    <a:srgbClr val="FFFFFF"/>
                  </a:outerShdw>
                </a:effectLst>
              </a:rPr>
              <a:t>hurdle benefit/cost </a:t>
            </a:r>
            <a:r>
              <a:rPr lang="en-US" sz="2400" b="1" baseline="0">
                <a:effectLst>
                  <a:outerShdw blurRad="38100" dist="38100" dir="2700000" algn="tl">
                    <a:srgbClr val="FFFFFF"/>
                  </a:outerShdw>
                </a:effectLst>
              </a:rPr>
              <a:t>ratio (&amp; </a:t>
            </a:r>
            <a:r>
              <a:rPr lang="en-US" sz="2400" b="1" i="1" baseline="0">
                <a:effectLst>
                  <a:outerShdw blurRad="38100" dist="38100" dir="2700000" algn="tl">
                    <a:srgbClr val="FFFFFF"/>
                  </a:outerShdw>
                </a:effectLst>
              </a:rPr>
              <a:t>optimal land fraction)</a:t>
            </a:r>
            <a:r>
              <a:rPr lang="en-US" sz="2400" b="1" baseline="0">
                <a:effectLst>
                  <a:outerShdw blurRad="38100" dist="38100" dir="2700000" algn="tl">
                    <a:srgbClr val="FFFFFF"/>
                  </a:outerShdw>
                </a:effectLst>
              </a:rPr>
              <a:t> </a:t>
            </a:r>
            <a:r>
              <a:rPr lang="en-US" sz="2400" b="1" baseline="0">
                <a:effectLst>
                  <a:outerShdw blurRad="38100" dist="38100" dir="2700000" algn="tl">
                    <a:srgbClr val="FFFFFF"/>
                  </a:outerShdw>
                </a:effectLst>
                <a:cs typeface="Times New Roman" panose="02020603050405020304" pitchFamily="18" charset="0"/>
              </a:rPr>
              <a:t>is:</a:t>
            </a:r>
          </a:p>
          <a:p>
            <a:pPr lvl="1">
              <a:spcBef>
                <a:spcPct val="30000"/>
              </a:spcBef>
              <a:buFontTx/>
              <a:buChar char="•"/>
            </a:pPr>
            <a:r>
              <a:rPr lang="en-US" b="1" baseline="0">
                <a:effectLst>
                  <a:outerShdw blurRad="38100" dist="38100" dir="2700000" algn="tl">
                    <a:srgbClr val="FFFFFF"/>
                  </a:outerShdw>
                </a:effectLst>
                <a:cs typeface="Times New Roman" panose="02020603050405020304" pitchFamily="18" charset="0"/>
              </a:rPr>
              <a:t> Greater the more volatile is the built property market (i.e., the more uncertainty there is in the future value of built properties):</a:t>
            </a:r>
          </a:p>
          <a:p>
            <a:pPr lvl="2">
              <a:spcBef>
                <a:spcPct val="20000"/>
              </a:spcBef>
              <a:buFontTx/>
              <a:buChar char="•"/>
            </a:pPr>
            <a:r>
              <a:rPr lang="en-US" sz="1800" b="1" i="1" baseline="0">
                <a:effectLst>
                  <a:outerShdw blurRad="38100" dist="38100" dir="2700000" algn="tl">
                    <a:srgbClr val="FFFFFF"/>
                  </a:outerShdw>
                </a:effectLst>
                <a:cs typeface="Times New Roman" panose="02020603050405020304" pitchFamily="18" charset="0"/>
                <a:sym typeface="Wingdings" panose="05000000000000000000" pitchFamily="2" charset="2"/>
              </a:rPr>
              <a:t> As long as you hold the option unexercised, greater volatility gives you greater potential upside outcomes you can take advantage of while the option flexibility allows you to avoid the greater downside outcomes implied by the greater volatility.</a:t>
            </a:r>
          </a:p>
          <a:p>
            <a:pPr lvl="2">
              <a:spcBef>
                <a:spcPct val="20000"/>
              </a:spcBef>
              <a:buFontTx/>
              <a:buChar char="•"/>
            </a:pPr>
            <a:r>
              <a:rPr lang="en-US" sz="1800" b="1" i="1" baseline="0">
                <a:effectLst>
                  <a:outerShdw blurRad="38100" dist="38100" dir="2700000" algn="tl">
                    <a:srgbClr val="FFFFFF"/>
                  </a:outerShdw>
                </a:effectLst>
                <a:cs typeface="Times New Roman" panose="02020603050405020304" pitchFamily="18" charset="0"/>
                <a:sym typeface="Wingdings" panose="05000000000000000000" pitchFamily="2" charset="2"/>
              </a:rPr>
              <a:t> Uncertain and volatile property markets will dampen development, as developers wait until they can get built property values (based on space market rents) sufficiently above the construction cost exclusive of land).</a:t>
            </a:r>
            <a:endParaRPr lang="en-US" b="1" baseline="0">
              <a:effectLst>
                <a:outerShdw blurRad="38100" dist="38100" dir="2700000" algn="tl">
                  <a:srgbClr val="FFFFFF"/>
                </a:outerShdw>
              </a:effectLst>
              <a:cs typeface="Times New Roman" panose="02020603050405020304" pitchFamily="18" charset="0"/>
            </a:endParaRPr>
          </a:p>
          <a:p>
            <a:pPr lvl="1">
              <a:spcBef>
                <a:spcPct val="50000"/>
              </a:spcBef>
              <a:buFontTx/>
              <a:buChar char="•"/>
            </a:pPr>
            <a:r>
              <a:rPr lang="en-US" b="1" baseline="0">
                <a:effectLst>
                  <a:outerShdw blurRad="38100" dist="38100" dir="2700000" algn="tl">
                    <a:srgbClr val="FFFFFF"/>
                  </a:outerShdw>
                </a:effectLst>
                <a:cs typeface="Times New Roman" panose="02020603050405020304" pitchFamily="18" charset="0"/>
              </a:rPr>
              <a:t> Lower the greater is the current cash yield (akin to </a:t>
            </a:r>
            <a:r>
              <a:rPr lang="en-US" b="1" i="1" baseline="0">
                <a:effectLst>
                  <a:outerShdw blurRad="38100" dist="38100" dir="2700000" algn="tl">
                    <a:srgbClr val="FFFFFF"/>
                  </a:outerShdw>
                </a:effectLst>
                <a:cs typeface="Times New Roman" panose="02020603050405020304" pitchFamily="18" charset="0"/>
              </a:rPr>
              <a:t>cap rate</a:t>
            </a:r>
            <a:r>
              <a:rPr lang="en-US" b="1" baseline="0">
                <a:effectLst>
                  <a:outerShdw blurRad="38100" dist="38100" dir="2700000" algn="tl">
                    <a:srgbClr val="FFFFFF"/>
                  </a:outerShdw>
                </a:effectLst>
                <a:cs typeface="Times New Roman" panose="02020603050405020304" pitchFamily="18" charset="0"/>
              </a:rPr>
              <a:t>) being provided by built properties:</a:t>
            </a:r>
          </a:p>
          <a:p>
            <a:pPr lvl="2">
              <a:spcBef>
                <a:spcPct val="20000"/>
              </a:spcBef>
              <a:buFontTx/>
              <a:buChar char="•"/>
            </a:pPr>
            <a:r>
              <a:rPr lang="en-US" sz="1800" b="1" i="1" baseline="0">
                <a:effectLst>
                  <a:outerShdw blurRad="38100" dist="38100" dir="2700000" algn="tl">
                    <a:srgbClr val="FFFFFF"/>
                  </a:outerShdw>
                </a:effectLst>
                <a:cs typeface="Times New Roman" panose="02020603050405020304" pitchFamily="18" charset="0"/>
                <a:sym typeface="Wingdings" panose="05000000000000000000" pitchFamily="2" charset="2"/>
              </a:rPr>
              <a:t> You </a:t>
            </a:r>
            <a:r>
              <a:rPr lang="en-US" sz="1800" b="1" i="1" u="sng" baseline="0">
                <a:effectLst>
                  <a:outerShdw blurRad="38100" dist="38100" dir="2700000" algn="tl">
                    <a:srgbClr val="FFFFFF"/>
                  </a:outerShdw>
                </a:effectLst>
                <a:cs typeface="Times New Roman" panose="02020603050405020304" pitchFamily="18" charset="0"/>
                <a:sym typeface="Wingdings" panose="05000000000000000000" pitchFamily="2" charset="2"/>
              </a:rPr>
              <a:t>only</a:t>
            </a:r>
            <a:r>
              <a:rPr lang="en-US" sz="1800" b="1" i="1" baseline="0">
                <a:effectLst>
                  <a:outerShdw blurRad="38100" dist="38100" dir="2700000" algn="tl">
                    <a:srgbClr val="FFFFFF"/>
                  </a:outerShdw>
                </a:effectLst>
                <a:cs typeface="Times New Roman" panose="02020603050405020304" pitchFamily="18" charset="0"/>
                <a:sym typeface="Wingdings" panose="05000000000000000000" pitchFamily="2" charset="2"/>
              </a:rPr>
              <a:t> start to get the net rent the property can generate when the building is complete, so the greater the current yield, the greater the incentive to build sooner rather than later.</a:t>
            </a:r>
          </a:p>
          <a:p>
            <a:pPr lvl="2">
              <a:spcBef>
                <a:spcPct val="20000"/>
              </a:spcBef>
              <a:buFontTx/>
              <a:buChar char="•"/>
            </a:pPr>
            <a:r>
              <a:rPr lang="en-US" sz="1800" b="1" i="1" baseline="0">
                <a:effectLst>
                  <a:outerShdw blurRad="38100" dist="38100" dir="2700000" algn="tl">
                    <a:srgbClr val="FFFFFF"/>
                  </a:outerShdw>
                </a:effectLst>
                <a:cs typeface="Times New Roman" panose="02020603050405020304" pitchFamily="18" charset="0"/>
                <a:sym typeface="Wingdings" panose="05000000000000000000" pitchFamily="2" charset="2"/>
              </a:rPr>
              <a:t> Land value (site acquisition cost) will be a smaller fraction of total development cost (including construction) in locations where built property values tend to grow slower (holding risk constant, lower “g”  higher “y”, as g+y=r, recalling Ch.9).</a:t>
            </a:r>
            <a:endParaRPr lang="el-GR" sz="1800" b="1" i="1" baseline="0">
              <a:effectLst>
                <a:outerShdw blurRad="38100" dist="38100" dir="2700000" algn="tl">
                  <a:srgbClr val="FFFFFF"/>
                </a:outerShdw>
              </a:effectLs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832FC03-9143-45FF-9B73-D7E84BF988EF}"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2"/>
          <p:cNvSpPr>
            <a:spLocks noGrp="1"/>
          </p:cNvSpPr>
          <p:nvPr>
            <p:ph type="ftr" sz="quarter" idx="11"/>
          </p:nvPr>
        </p:nvSpPr>
        <p:spPr/>
        <p:txBody>
          <a:bodyPr/>
          <a:lstStyle/>
          <a:p>
            <a:r>
              <a:rPr lang="en-US" smtClean="0"/>
              <a:t>© 2014 OnCourse Learning. All Rights Reserved.</a:t>
            </a:r>
            <a:endParaRPr lang="en-US"/>
          </a:p>
        </p:txBody>
      </p:sp>
      <p:sp>
        <p:nvSpPr>
          <p:cNvPr id="71684" name="Text Box 4"/>
          <p:cNvSpPr txBox="1">
            <a:spLocks noChangeArrowheads="1"/>
          </p:cNvSpPr>
          <p:nvPr/>
        </p:nvSpPr>
        <p:spPr bwMode="auto">
          <a:xfrm>
            <a:off x="381000" y="152400"/>
            <a:ext cx="8534400" cy="138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Example:</a:t>
            </a:r>
          </a:p>
          <a:p>
            <a:pPr>
              <a:spcBef>
                <a:spcPct val="25000"/>
              </a:spcBef>
            </a:pPr>
            <a:r>
              <a:rPr lang="en-US" b="1" baseline="0">
                <a:effectLst>
                  <a:outerShdw blurRad="38100" dist="38100" dir="2700000" algn="tl">
                    <a:srgbClr val="FFFFFF"/>
                  </a:outerShdw>
                </a:effectLst>
              </a:rPr>
              <a:t>In the U.S., land (site acquisition) is typically about 20% of the total development cost in most areas of the country, but often 50% in major metropolises on the East and West Coast. Why?</a:t>
            </a:r>
          </a:p>
        </p:txBody>
      </p:sp>
      <p:graphicFrame>
        <p:nvGraphicFramePr>
          <p:cNvPr id="71753" name="Group 73"/>
          <p:cNvGraphicFramePr>
            <a:graphicFrameLocks noGrp="1"/>
          </p:cNvGraphicFramePr>
          <p:nvPr/>
        </p:nvGraphicFramePr>
        <p:xfrm>
          <a:off x="1524000" y="2057400"/>
          <a:ext cx="6858000" cy="1601407"/>
        </p:xfrm>
        <a:graphic>
          <a:graphicData uri="http://schemas.openxmlformats.org/drawingml/2006/table">
            <a:tbl>
              <a:tblPr/>
              <a:tblGrid>
                <a:gridCol w="3048000"/>
                <a:gridCol w="1981200"/>
                <a:gridCol w="1828800"/>
              </a:tblGrid>
              <a:tr h="69373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Big East &amp; West Coast Cities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Rest of 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anose="02020603050405020304" pitchFamily="18" charset="0"/>
                        </a:rPr>
                        <a:t>Property Mkt Volatility (</a:t>
                      </a:r>
                      <a:r>
                        <a:rPr kumimoji="0" lang="el-GR" sz="18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σ</a:t>
                      </a:r>
                      <a:r>
                        <a:rPr kumimoji="0" lang="en-US" sz="1800" b="1" i="1" u="none" strike="noStrike" cap="none" normalizeH="0" baseline="0" smtClean="0">
                          <a:ln>
                            <a:noFill/>
                          </a:ln>
                          <a:solidFill>
                            <a:schemeClr val="tx1"/>
                          </a:solidFill>
                          <a:effectLst/>
                          <a:latin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anose="02020603050405020304" pitchFamily="18" charset="0"/>
                        </a:rPr>
                        <a:t>Property Payout Rate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55" name="Group 75"/>
          <p:cNvGraphicFramePr>
            <a:graphicFrameLocks noGrp="1"/>
          </p:cNvGraphicFramePr>
          <p:nvPr/>
        </p:nvGraphicFramePr>
        <p:xfrm>
          <a:off x="1524000" y="4800600"/>
          <a:ext cx="6934200" cy="1495044"/>
        </p:xfrm>
        <a:graphic>
          <a:graphicData uri="http://schemas.openxmlformats.org/drawingml/2006/table">
            <a:tbl>
              <a:tblPr/>
              <a:tblGrid>
                <a:gridCol w="3159125"/>
                <a:gridCol w="2003425"/>
                <a:gridCol w="1771650"/>
              </a:tblGrid>
              <a:tr h="8001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Big East &amp; West Coast Cities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Rest of 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anose="02020603050405020304" pitchFamily="18" charset="0"/>
                        </a:rPr>
                        <a:t>LAND/V*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anose="02020603050405020304" pitchFamily="18" charset="0"/>
                        </a:rPr>
                        <a:t>@ V=V* (optimal dvlpt)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anose="02020603050405020304" pitchFamily="18"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52" name="Text Box 72"/>
          <p:cNvSpPr txBox="1">
            <a:spLocks noChangeArrowheads="1"/>
          </p:cNvSpPr>
          <p:nvPr/>
        </p:nvSpPr>
        <p:spPr bwMode="auto">
          <a:xfrm>
            <a:off x="381000" y="3733800"/>
            <a:ext cx="86106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Then the Samuelson-McKean Formula gives the following difference in land value fraction of total developed property value at the time of optimal development (based on the implied </a:t>
            </a:r>
            <a:r>
              <a:rPr lang="en-US" b="1" i="1" baseline="0">
                <a:effectLst>
                  <a:outerShdw blurRad="38100" dist="38100" dir="2700000" algn="tl">
                    <a:srgbClr val="FFFFFF"/>
                  </a:outerShdw>
                </a:effectLst>
              </a:rPr>
              <a:t>V*/K</a:t>
            </a:r>
            <a:r>
              <a:rPr lang="en-US" b="1" baseline="0">
                <a:effectLst>
                  <a:outerShdw blurRad="38100" dist="38100" dir="2700000" algn="tl">
                    <a:srgbClr val="FFFFFF"/>
                  </a:outerShdw>
                </a:effectLst>
              </a:rPr>
              <a:t> hurdle ratio):</a:t>
            </a:r>
          </a:p>
        </p:txBody>
      </p:sp>
      <p:sp>
        <p:nvSpPr>
          <p:cNvPr id="71756" name="Text Box 76"/>
          <p:cNvSpPr txBox="1">
            <a:spLocks noChangeArrowheads="1"/>
          </p:cNvSpPr>
          <p:nvPr/>
        </p:nvSpPr>
        <p:spPr bwMode="auto">
          <a:xfrm>
            <a:off x="381000" y="1524000"/>
            <a:ext cx="8610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Suppose </a:t>
            </a:r>
            <a:r>
              <a:rPr lang="en-US" b="1" i="1" baseline="0">
                <a:effectLst>
                  <a:outerShdw blurRad="38100" dist="38100" dir="2700000" algn="tl">
                    <a:srgbClr val="FFFFFF"/>
                  </a:outerShdw>
                </a:effectLst>
              </a:rPr>
              <a:t>rf </a:t>
            </a:r>
            <a:r>
              <a:rPr lang="en-US" b="1" baseline="0">
                <a:effectLst>
                  <a:outerShdw blurRad="38100" dist="38100" dir="2700000" algn="tl">
                    <a:srgbClr val="FFFFFF"/>
                  </a:outerShdw>
                </a:effectLst>
              </a:rPr>
              <a:t>= 5%, and property market volatility and payout rates differ as follows:</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a:p>
        </p:txBody>
      </p:sp>
      <p:sp>
        <p:nvSpPr>
          <p:cNvPr id="56324" name="Text Box 4"/>
          <p:cNvSpPr txBox="1">
            <a:spLocks noChangeArrowheads="1"/>
          </p:cNvSpPr>
          <p:nvPr/>
        </p:nvSpPr>
        <p:spPr bwMode="auto">
          <a:xfrm>
            <a:off x="228600" y="228600"/>
            <a:ext cx="8763000" cy="575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The </a:t>
            </a:r>
            <a:r>
              <a:rPr lang="en-US" sz="2400" b="1" i="1" baseline="0">
                <a:effectLst>
                  <a:outerShdw blurRad="38100" dist="38100" dir="2700000" algn="tl">
                    <a:srgbClr val="FFFFFF"/>
                  </a:outerShdw>
                </a:effectLst>
              </a:rPr>
              <a:t>option elasticity</a:t>
            </a:r>
            <a:r>
              <a:rPr lang="en-US" sz="2400" b="1" baseline="0">
                <a:effectLst>
                  <a:outerShdw blurRad="38100" dist="38100" dir="2700000" algn="tl">
                    <a:srgbClr val="FFFFFF"/>
                  </a:outerShdw>
                </a:effectLst>
              </a:rPr>
              <a:t> measure, </a:t>
            </a:r>
            <a:r>
              <a:rPr lang="el-GR" sz="2400" b="1" i="1" baseline="0">
                <a:effectLst>
                  <a:outerShdw blurRad="38100" dist="38100" dir="2700000" algn="tl">
                    <a:srgbClr val="FFFFFF"/>
                  </a:outerShdw>
                </a:effectLst>
                <a:cs typeface="Times New Roman" panose="02020603050405020304" pitchFamily="18" charset="0"/>
              </a:rPr>
              <a:t>η</a:t>
            </a:r>
            <a:r>
              <a:rPr lang="en-US" sz="2400" b="1" baseline="0">
                <a:effectLst>
                  <a:outerShdw blurRad="38100" dist="38100" dir="2700000" algn="tl">
                    <a:srgbClr val="FFFFFF"/>
                  </a:outerShdw>
                </a:effectLst>
                <a:cs typeface="Times New Roman" panose="02020603050405020304" pitchFamily="18" charset="0"/>
              </a:rPr>
              <a:t>, is also interesting in its own right.</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Prior to the point of optimal exercise (when the land is still optimally held undeveloped for speculation), the elasticity tells the percentage change in land value resulting from a given percentage change in built property value (for the type of property that would be the HBU of the land).</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For a “live” option (below the hurdle ratio) the elasticity is:</a:t>
            </a:r>
          </a:p>
          <a:p>
            <a:pPr lvl="1">
              <a:spcBef>
                <a:spcPct val="50000"/>
              </a:spcBef>
              <a:buFontTx/>
              <a:buChar char="•"/>
            </a:pPr>
            <a:r>
              <a:rPr lang="en-US" sz="2400" b="1" baseline="0">
                <a:effectLst>
                  <a:outerShdw blurRad="38100" dist="38100" dir="2700000" algn="tl">
                    <a:srgbClr val="FFFFFF"/>
                  </a:outerShdw>
                </a:effectLst>
                <a:cs typeface="Times New Roman" panose="02020603050405020304" pitchFamily="18" charset="0"/>
              </a:rPr>
              <a:t> Independent of the size of the land parcel (for a given HBU density);</a:t>
            </a:r>
          </a:p>
          <a:p>
            <a:pPr lvl="1">
              <a:spcBef>
                <a:spcPct val="50000"/>
              </a:spcBef>
              <a:buFontTx/>
              <a:buChar char="•"/>
            </a:pPr>
            <a:r>
              <a:rPr lang="en-US" sz="2400" b="1" baseline="0">
                <a:effectLst>
                  <a:outerShdw blurRad="38100" dist="38100" dir="2700000" algn="tl">
                    <a:srgbClr val="FFFFFF"/>
                  </a:outerShdw>
                </a:effectLst>
                <a:cs typeface="Times New Roman" panose="02020603050405020304" pitchFamily="18" charset="0"/>
              </a:rPr>
              <a:t> Independent of the current value of the underlying asset (the state of the property market).*</a:t>
            </a:r>
          </a:p>
          <a:p>
            <a:pPr lvl="1">
              <a:spcBef>
                <a:spcPct val="50000"/>
              </a:spcBef>
              <a:buFontTx/>
              <a:buChar char="•"/>
            </a:pPr>
            <a:r>
              <a:rPr lang="en-US" sz="2400" b="1" baseline="0">
                <a:effectLst>
                  <a:outerShdw blurRad="38100" dist="38100" dir="2700000" algn="tl">
                    <a:srgbClr val="FFFFFF"/>
                  </a:outerShdw>
                </a:effectLst>
                <a:cs typeface="Times New Roman" panose="02020603050405020304" pitchFamily="18" charset="0"/>
              </a:rPr>
              <a:t> A decreasing function of the volatility in the property market.</a:t>
            </a:r>
            <a:endParaRPr lang="el-GR" sz="2400" b="1" baseline="0">
              <a:effectLst>
                <a:outerShdw blurRad="38100" dist="38100" dir="2700000" algn="tl">
                  <a:srgbClr val="FFFFFF"/>
                </a:outerShdw>
              </a:effectLs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832FC03-9143-45FF-9B73-D7E84BF988EF}"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a:p>
        </p:txBody>
      </p:sp>
      <p:sp>
        <p:nvSpPr>
          <p:cNvPr id="57348" name="Text Box 4"/>
          <p:cNvSpPr txBox="1">
            <a:spLocks noChangeArrowheads="1"/>
          </p:cNvSpPr>
          <p:nvPr/>
        </p:nvSpPr>
        <p:spPr bwMode="auto">
          <a:xfrm>
            <a:off x="304800" y="228600"/>
            <a:ext cx="8534400" cy="581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The option elasticity relates the volatility (and risk) of the option (the undeveloped land investment) to the volatility (and risk) of the underlying asset (the built property market for the HBU of the site).</a:t>
            </a:r>
          </a:p>
          <a:p>
            <a:pPr>
              <a:spcBef>
                <a:spcPct val="50000"/>
              </a:spcBef>
            </a:pPr>
            <a:r>
              <a:rPr lang="en-US" sz="2400" b="1" baseline="0">
                <a:effectLst>
                  <a:outerShdw blurRad="38100" dist="38100" dir="2700000" algn="tl">
                    <a:srgbClr val="FFFFFF"/>
                  </a:outerShdw>
                </a:effectLst>
              </a:rPr>
              <a:t>Assuming riskless construction costs:</a:t>
            </a:r>
          </a:p>
          <a:p>
            <a:pPr algn="ctr">
              <a:spcBef>
                <a:spcPct val="50000"/>
              </a:spcBef>
            </a:pPr>
            <a:r>
              <a:rPr lang="el-GR" sz="2800" b="1" i="1" baseline="0">
                <a:effectLst>
                  <a:outerShdw blurRad="38100" dist="38100" dir="2700000" algn="tl">
                    <a:srgbClr val="FFFFFF"/>
                  </a:outerShdw>
                </a:effectLst>
                <a:cs typeface="Times New Roman" panose="02020603050405020304" pitchFamily="18" charset="0"/>
              </a:rPr>
              <a:t>σ</a:t>
            </a:r>
            <a:r>
              <a:rPr lang="en-US" sz="2800" b="1" i="1" baseline="-25000">
                <a:effectLst>
                  <a:outerShdw blurRad="38100" dist="38100" dir="2700000" algn="tl">
                    <a:srgbClr val="FFFFFF"/>
                  </a:outerShdw>
                </a:effectLst>
                <a:cs typeface="Times New Roman" panose="02020603050405020304" pitchFamily="18" charset="0"/>
              </a:rPr>
              <a:t>LAND</a:t>
            </a:r>
            <a:r>
              <a:rPr lang="en-US" sz="2800" b="1" baseline="0">
                <a:effectLst>
                  <a:outerShdw blurRad="38100" dist="38100" dir="2700000" algn="tl">
                    <a:srgbClr val="FFFFFF"/>
                  </a:outerShdw>
                </a:effectLst>
                <a:cs typeface="Times New Roman" panose="02020603050405020304" pitchFamily="18" charset="0"/>
              </a:rPr>
              <a:t> = </a:t>
            </a:r>
            <a:r>
              <a:rPr lang="el-GR" sz="2800" b="1" i="1" baseline="0">
                <a:effectLst>
                  <a:outerShdw blurRad="38100" dist="38100" dir="2700000" algn="tl">
                    <a:srgbClr val="FFFFFF"/>
                  </a:outerShdw>
                </a:effectLst>
                <a:cs typeface="Times New Roman" panose="02020603050405020304" pitchFamily="18" charset="0"/>
              </a:rPr>
              <a:t>ησ</a:t>
            </a:r>
            <a:r>
              <a:rPr lang="en-US" sz="2800" b="1" i="1" baseline="-25000">
                <a:effectLst>
                  <a:outerShdw blurRad="38100" dist="38100" dir="2700000" algn="tl">
                    <a:srgbClr val="FFFFFF"/>
                  </a:outerShdw>
                </a:effectLst>
                <a:cs typeface="Times New Roman" panose="02020603050405020304" pitchFamily="18" charset="0"/>
              </a:rPr>
              <a:t>V ,</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Where</a:t>
            </a:r>
            <a:r>
              <a:rPr lang="en-US" sz="2400" b="1" i="1" baseline="0">
                <a:effectLst>
                  <a:outerShdw blurRad="38100" dist="38100" dir="2700000" algn="tl">
                    <a:srgbClr val="FFFFFF"/>
                  </a:outerShdw>
                </a:effectLst>
                <a:cs typeface="Times New Roman" panose="02020603050405020304" pitchFamily="18" charset="0"/>
              </a:rPr>
              <a:t> </a:t>
            </a:r>
            <a:r>
              <a:rPr lang="el-GR" sz="2400" b="1" i="1" baseline="0">
                <a:effectLst>
                  <a:outerShdw blurRad="38100" dist="38100" dir="2700000" algn="tl">
                    <a:srgbClr val="FFFFFF"/>
                  </a:outerShdw>
                </a:effectLst>
                <a:cs typeface="Times New Roman" panose="02020603050405020304" pitchFamily="18" charset="0"/>
              </a:rPr>
              <a:t>σ</a:t>
            </a:r>
            <a:r>
              <a:rPr lang="en-US" sz="2800" b="1" i="1" baseline="-25000">
                <a:effectLst>
                  <a:outerShdw blurRad="38100" dist="38100" dir="2700000" algn="tl">
                    <a:srgbClr val="FFFFFF"/>
                  </a:outerShdw>
                </a:effectLst>
                <a:cs typeface="Times New Roman" panose="02020603050405020304" pitchFamily="18" charset="0"/>
              </a:rPr>
              <a:t>LAND</a:t>
            </a:r>
            <a:r>
              <a:rPr lang="en-US" sz="2400" b="1" baseline="0">
                <a:effectLst>
                  <a:outerShdw blurRad="38100" dist="38100" dir="2700000" algn="tl">
                    <a:srgbClr val="FFFFFF"/>
                  </a:outerShdw>
                </a:effectLst>
                <a:cs typeface="Times New Roman" panose="02020603050405020304" pitchFamily="18" charset="0"/>
              </a:rPr>
              <a:t> is the volatility of the undeveloped land.</a:t>
            </a:r>
          </a:p>
          <a:p>
            <a:pPr>
              <a:spcBef>
                <a:spcPct val="50000"/>
              </a:spcBef>
            </a:pPr>
            <a:r>
              <a:rPr lang="en-US" sz="2400" b="1" baseline="0">
                <a:effectLst>
                  <a:outerShdw blurRad="38100" dist="38100" dir="2700000" algn="tl">
                    <a:srgbClr val="FFFFFF"/>
                  </a:outerShdw>
                </a:effectLst>
                <a:cs typeface="Times New Roman" panose="02020603050405020304" pitchFamily="18" charset="0"/>
              </a:rPr>
              <a:t>Since the option return is perfectly correlated with the underlying asset return, the option elasticity can therefore also be used to relate the required expected investment return risk premium in undeveloped land to that in the HBU built property market:</a:t>
            </a:r>
          </a:p>
          <a:p>
            <a:pPr algn="ctr">
              <a:spcBef>
                <a:spcPct val="20000"/>
              </a:spcBef>
            </a:pPr>
            <a:r>
              <a:rPr lang="en-US" sz="2800" b="1" i="1" baseline="0">
                <a:effectLst>
                  <a:outerShdw blurRad="38100" dist="38100" dir="2700000" algn="tl">
                    <a:srgbClr val="FFFFFF"/>
                  </a:outerShdw>
                </a:effectLst>
                <a:cs typeface="Times New Roman" panose="02020603050405020304" pitchFamily="18" charset="0"/>
              </a:rPr>
              <a:t>RP</a:t>
            </a:r>
            <a:r>
              <a:rPr lang="en-US" sz="2800" b="1" i="1" baseline="-25000">
                <a:effectLst>
                  <a:outerShdw blurRad="38100" dist="38100" dir="2700000" algn="tl">
                    <a:srgbClr val="FFFFFF"/>
                  </a:outerShdw>
                </a:effectLst>
                <a:cs typeface="Times New Roman" panose="02020603050405020304" pitchFamily="18" charset="0"/>
              </a:rPr>
              <a:t>LAND</a:t>
            </a:r>
            <a:r>
              <a:rPr lang="en-US" sz="2800" b="1" i="1" baseline="0">
                <a:effectLst>
                  <a:outerShdw blurRad="38100" dist="38100" dir="2700000" algn="tl">
                    <a:srgbClr val="FFFFFF"/>
                  </a:outerShdw>
                </a:effectLst>
                <a:cs typeface="Times New Roman" panose="02020603050405020304" pitchFamily="18" charset="0"/>
              </a:rPr>
              <a:t> = </a:t>
            </a:r>
            <a:r>
              <a:rPr lang="el-GR" sz="2800" b="1" i="1" baseline="0">
                <a:effectLst>
                  <a:outerShdw blurRad="38100" dist="38100" dir="2700000" algn="tl">
                    <a:srgbClr val="FFFFFF"/>
                  </a:outerShdw>
                </a:effectLst>
                <a:cs typeface="Times New Roman" panose="02020603050405020304" pitchFamily="18" charset="0"/>
              </a:rPr>
              <a:t>η</a:t>
            </a:r>
            <a:r>
              <a:rPr lang="en-US" sz="2800" b="1" i="1" baseline="0">
                <a:effectLst>
                  <a:outerShdw blurRad="38100" dist="38100" dir="2700000" algn="tl">
                    <a:srgbClr val="FFFFFF"/>
                  </a:outerShdw>
                </a:effectLst>
                <a:cs typeface="Times New Roman" panose="02020603050405020304" pitchFamily="18" charset="0"/>
              </a:rPr>
              <a:t>RP</a:t>
            </a:r>
            <a:r>
              <a:rPr lang="en-US" sz="2800" b="1" i="1" baseline="-25000">
                <a:effectLst>
                  <a:outerShdw blurRad="38100" dist="38100" dir="2700000" algn="tl">
                    <a:srgbClr val="FFFFFF"/>
                  </a:outerShdw>
                </a:effectLst>
                <a:cs typeface="Times New Roman" panose="02020603050405020304" pitchFamily="18" charset="0"/>
              </a:rPr>
              <a:t>V</a:t>
            </a:r>
            <a:r>
              <a:rPr lang="en-US" sz="2800" b="1" i="1" baseline="0">
                <a:effectLst>
                  <a:outerShdw blurRad="38100" dist="38100" dir="2700000" algn="tl">
                    <a:srgbClr val="FFFFFF"/>
                  </a:outerShdw>
                </a:effectLst>
                <a:cs typeface="Times New Roman" panose="02020603050405020304" pitchFamily="18" charset="0"/>
              </a:rPr>
              <a:t> .</a:t>
            </a:r>
            <a:endParaRPr lang="el-GR" sz="2800" b="1" i="1" baseline="0">
              <a:effectLst>
                <a:outerShdw blurRad="38100" dist="38100" dir="2700000" algn="tl">
                  <a:srgbClr val="FFFFFF"/>
                </a:outerShdw>
              </a:effectLs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832FC03-9143-45FF-9B73-D7E84BF988EF}"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40994" name="Text Box 2"/>
          <p:cNvSpPr txBox="1">
            <a:spLocks noChangeArrowheads="1"/>
          </p:cNvSpPr>
          <p:nvPr/>
        </p:nvSpPr>
        <p:spPr bwMode="auto">
          <a:xfrm>
            <a:off x="381000" y="381000"/>
            <a:ext cx="8382000" cy="1004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Option exercise is </a:t>
            </a:r>
            <a:r>
              <a:rPr lang="en-US" sz="2400" b="1" i="1" baseline="0">
                <a:effectLst>
                  <a:outerShdw blurRad="38100" dist="38100" dir="2700000" algn="tl">
                    <a:srgbClr val="FFFFFF"/>
                  </a:outerShdw>
                </a:effectLst>
              </a:rPr>
              <a:t>irreversible</a:t>
            </a:r>
            <a:r>
              <a:rPr lang="en-US" sz="2400" b="1" baseline="0">
                <a:effectLst>
                  <a:outerShdw blurRad="38100" dist="38100" dir="2700000" algn="tl">
                    <a:srgbClr val="FFFFFF"/>
                  </a:outerShdw>
                </a:effectLst>
              </a:rPr>
              <a:t>:</a:t>
            </a:r>
          </a:p>
          <a:p>
            <a:pPr algn="ctr">
              <a:spcBef>
                <a:spcPct val="50000"/>
              </a:spcBef>
            </a:pPr>
            <a:r>
              <a:rPr lang="en-US" sz="2400" b="1" baseline="0">
                <a:effectLst>
                  <a:outerShdw blurRad="38100" dist="38100" dir="2700000" algn="tl">
                    <a:srgbClr val="FFFFFF"/>
                  </a:outerShdw>
                </a:effectLst>
              </a:rPr>
              <a:t>Options can only be exercised once. Then the option is lost.</a:t>
            </a:r>
          </a:p>
        </p:txBody>
      </p:sp>
      <p:sp>
        <p:nvSpPr>
          <p:cNvPr id="340995" name="Text Box 3"/>
          <p:cNvSpPr txBox="1">
            <a:spLocks noChangeArrowheads="1"/>
          </p:cNvSpPr>
          <p:nvPr/>
        </p:nvSpPr>
        <p:spPr bwMode="auto">
          <a:xfrm>
            <a:off x="457200" y="1981200"/>
            <a:ext cx="8077200" cy="28931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err="1">
                <a:effectLst/>
              </a:rPr>
              <a:t>OVT</a:t>
            </a:r>
            <a:r>
              <a:rPr lang="en-US" sz="2400" b="1" baseline="0" dirty="0">
                <a:effectLst/>
              </a:rPr>
              <a:t> is a body of theory and methodology for quantitatively evaluating options. </a:t>
            </a:r>
          </a:p>
          <a:p>
            <a:pPr>
              <a:spcBef>
                <a:spcPct val="50000"/>
              </a:spcBef>
              <a:buFontTx/>
              <a:buChar char="•"/>
            </a:pPr>
            <a:r>
              <a:rPr lang="en-US" sz="2400" b="1" baseline="0" dirty="0">
                <a:effectLst/>
              </a:rPr>
              <a:t> For </a:t>
            </a:r>
            <a:r>
              <a:rPr lang="en-US" sz="2400" b="1" i="1" baseline="0" dirty="0">
                <a:effectLst/>
              </a:rPr>
              <a:t>American</a:t>
            </a:r>
            <a:r>
              <a:rPr lang="en-US" sz="2400" b="1" baseline="0" dirty="0">
                <a:effectLst/>
              </a:rPr>
              <a:t> options, this includes the problem of specifying the conditions </a:t>
            </a:r>
            <a:r>
              <a:rPr lang="en-US" sz="2400" b="1" i="1" baseline="0" dirty="0">
                <a:effectLst/>
              </a:rPr>
              <a:t>when</a:t>
            </a:r>
            <a:r>
              <a:rPr lang="en-US" sz="2400" b="1" baseline="0" dirty="0">
                <a:effectLst/>
              </a:rPr>
              <a:t> it is optimal to exercise the option: </a:t>
            </a:r>
            <a:r>
              <a:rPr lang="en-US" sz="2400" b="1" i="1" baseline="0" dirty="0">
                <a:effectLst/>
              </a:rPr>
              <a:t>Optimal Exercise Policy</a:t>
            </a:r>
            <a:r>
              <a:rPr lang="en-US" sz="2400" b="1" baseline="0" dirty="0">
                <a:effectLst/>
              </a:rPr>
              <a:t>.</a:t>
            </a:r>
          </a:p>
          <a:p>
            <a:pPr lvl="2">
              <a:spcBef>
                <a:spcPct val="50000"/>
              </a:spcBef>
              <a:buFontTx/>
              <a:buChar char="•"/>
            </a:pPr>
            <a:r>
              <a:rPr lang="en-US" baseline="0" dirty="0">
                <a:effectLst>
                  <a:outerShdw blurRad="38100" dist="38100" dir="2700000" algn="tl">
                    <a:srgbClr val="FFFFFF"/>
                  </a:outerShdw>
                </a:effectLst>
                <a:sym typeface="Wingdings" panose="05000000000000000000" pitchFamily="2" charset="2"/>
              </a:rPr>
              <a:t> For the land development option, this relates to the conditions when it is optimal to develop (or redevelop) the land.</a:t>
            </a:r>
            <a:endParaRPr lang="en-US" baseline="0" dirty="0">
              <a:effectLst>
                <a:outerShdw blurRad="38100" dist="38100" dir="2700000" algn="tl">
                  <a:srgbClr val="FFFFFF"/>
                </a:outerShdw>
              </a:effectLst>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8372" name="Text Box 4"/>
          <p:cNvSpPr txBox="1">
            <a:spLocks noChangeArrowheads="1"/>
          </p:cNvSpPr>
          <p:nvPr/>
        </p:nvSpPr>
        <p:spPr bwMode="auto">
          <a:xfrm>
            <a:off x="304800" y="228600"/>
            <a:ext cx="8534400" cy="433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Example:</a:t>
            </a:r>
          </a:p>
          <a:p>
            <a:pPr>
              <a:spcBef>
                <a:spcPct val="30000"/>
              </a:spcBef>
            </a:pPr>
            <a:r>
              <a:rPr lang="en-US" b="1" baseline="0">
                <a:effectLst>
                  <a:outerShdw blurRad="38100" dist="38100" dir="2700000" algn="tl">
                    <a:srgbClr val="FFFFFF"/>
                  </a:outerShdw>
                </a:effectLst>
              </a:rPr>
              <a:t>Built property expected return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8%,  Cash yield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6%</a:t>
            </a:r>
          </a:p>
          <a:p>
            <a:pPr>
              <a:spcBef>
                <a:spcPct val="30000"/>
              </a:spcBef>
            </a:pPr>
            <a:r>
              <a:rPr lang="en-US" b="1" baseline="0">
                <a:effectLst>
                  <a:outerShdw blurRad="38100" dist="38100" dir="2700000" algn="tl">
                    <a:srgbClr val="FFFFFF"/>
                  </a:outerShdw>
                </a:effectLst>
              </a:rPr>
              <a:t>Riskfree interest rate = 4%,  </a:t>
            </a:r>
            <a:r>
              <a:rPr lang="en-US" b="1" baseline="0">
                <a:effectLst>
                  <a:outerShdw blurRad="38100" dist="38100" dir="2700000" algn="tl">
                    <a:srgbClr val="FFFFFF"/>
                  </a:outerShdw>
                </a:effectLst>
                <a:sym typeface="Wingdings" panose="05000000000000000000" pitchFamily="2" charset="2"/>
              </a:rPr>
              <a:t> Built property </a:t>
            </a:r>
            <a:r>
              <a:rPr lang="en-US" b="1" i="1" baseline="0">
                <a:effectLst>
                  <a:outerShdw blurRad="38100" dist="38100" dir="2700000" algn="tl">
                    <a:srgbClr val="FFFFFF"/>
                  </a:outerShdw>
                </a:effectLst>
                <a:sym typeface="Wingdings" panose="05000000000000000000" pitchFamily="2" charset="2"/>
              </a:rPr>
              <a:t>RP</a:t>
            </a:r>
            <a:r>
              <a:rPr lang="en-US" b="1" i="1" baseline="-25000">
                <a:effectLst>
                  <a:outerShdw blurRad="38100" dist="38100" dir="2700000" algn="tl">
                    <a:srgbClr val="FFFFFF"/>
                  </a:outerShdw>
                </a:effectLst>
                <a:sym typeface="Wingdings" panose="05000000000000000000" pitchFamily="2" charset="2"/>
              </a:rPr>
              <a:t>V</a:t>
            </a:r>
            <a:r>
              <a:rPr lang="en-US" b="1" baseline="0">
                <a:effectLst>
                  <a:outerShdw blurRad="38100" dist="38100" dir="2700000" algn="tl">
                    <a:srgbClr val="FFFFFF"/>
                  </a:outerShdw>
                </a:effectLst>
                <a:sym typeface="Wingdings" panose="05000000000000000000" pitchFamily="2" charset="2"/>
              </a:rPr>
              <a:t> = 4%.</a:t>
            </a:r>
            <a:endParaRPr lang="en-US" b="1" baseline="0">
              <a:effectLst>
                <a:outerShdw blurRad="38100" dist="38100" dir="2700000" algn="tl">
                  <a:srgbClr val="FFFFFF"/>
                </a:outerShdw>
              </a:effectLst>
            </a:endParaRPr>
          </a:p>
          <a:p>
            <a:pPr>
              <a:spcBef>
                <a:spcPct val="30000"/>
              </a:spcBef>
            </a:pPr>
            <a:r>
              <a:rPr lang="en-US" b="1" baseline="0">
                <a:effectLst>
                  <a:outerShdw blurRad="38100" dist="38100" dir="2700000" algn="tl">
                    <a:srgbClr val="FFFFFF"/>
                  </a:outerShdw>
                </a:effectLst>
              </a:rPr>
              <a:t>Construction yield </a:t>
            </a:r>
            <a:r>
              <a:rPr lang="en-US" b="1" i="1" baseline="0">
                <a:effectLst>
                  <a:outerShdw blurRad="38100" dist="38100" dir="2700000" algn="tl">
                    <a:srgbClr val="FFFFFF"/>
                  </a:outerShdw>
                </a:effectLst>
                <a:sym typeface="Wingdings" panose="05000000000000000000" pitchFamily="2" charset="2"/>
              </a:rPr>
              <a:t>y</a:t>
            </a:r>
            <a:r>
              <a:rPr lang="en-US" b="1" i="1" baseline="-25000">
                <a:effectLst>
                  <a:outerShdw blurRad="38100" dist="38100" dir="2700000" algn="tl">
                    <a:srgbClr val="FFFFFF"/>
                  </a:outerShdw>
                </a:effectLst>
                <a:sym typeface="Wingdings" panose="05000000000000000000" pitchFamily="2" charset="2"/>
              </a:rPr>
              <a:t>K</a:t>
            </a:r>
            <a:r>
              <a:rPr lang="en-US" b="1" baseline="0">
                <a:effectLst>
                  <a:outerShdw blurRad="38100" dist="38100" dir="2700000" algn="tl">
                    <a:srgbClr val="FFFFFF"/>
                  </a:outerShdw>
                </a:effectLst>
                <a:sym typeface="Wingdings" panose="05000000000000000000" pitchFamily="2" charset="2"/>
              </a:rPr>
              <a:t> = 2%.</a:t>
            </a:r>
            <a:r>
              <a:rPr lang="en-US" baseline="0">
                <a:effectLst>
                  <a:outerShdw blurRad="38100" dist="38100" dir="2700000" algn="tl">
                    <a:srgbClr val="FFFFFF"/>
                  </a:outerShdw>
                </a:effectLst>
              </a:rPr>
              <a:t> </a:t>
            </a:r>
          </a:p>
          <a:p>
            <a:pPr algn="ctr">
              <a:spcBef>
                <a:spcPct val="30000"/>
              </a:spcBef>
            </a:pPr>
            <a:r>
              <a:rPr lang="en-US" i="1" baseline="0">
                <a:effectLst>
                  <a:outerShdw blurRad="38100" dist="38100" dir="2700000" algn="tl">
                    <a:srgbClr val="FFFFFF"/>
                  </a:outerShdw>
                </a:effectLst>
              </a:rPr>
              <a:t>(Which might be determined as the 4% riskfree rate minus a 2% likely construction cost growth rate: y</a:t>
            </a:r>
            <a:r>
              <a:rPr lang="en-US" i="1" baseline="-25000">
                <a:effectLst>
                  <a:outerShdw blurRad="38100" dist="38100" dir="2700000" algn="tl">
                    <a:srgbClr val="FFFFFF"/>
                  </a:outerShdw>
                </a:effectLst>
              </a:rPr>
              <a:t>K</a:t>
            </a:r>
            <a:r>
              <a:rPr lang="en-US" i="1" baseline="0">
                <a:effectLst>
                  <a:outerShdw blurRad="38100" dist="38100" dir="2700000" algn="tl">
                    <a:srgbClr val="FFFFFF"/>
                  </a:outerShdw>
                </a:effectLst>
              </a:rPr>
              <a:t> = r</a:t>
            </a:r>
            <a:r>
              <a:rPr lang="en-US" i="1" baseline="-25000">
                <a:effectLst>
                  <a:outerShdw blurRad="38100" dist="38100" dir="2700000" algn="tl">
                    <a:srgbClr val="FFFFFF"/>
                  </a:outerShdw>
                </a:effectLst>
              </a:rPr>
              <a:t>f </a:t>
            </a:r>
            <a:r>
              <a:rPr lang="en-US" i="1" baseline="0">
                <a:effectLst>
                  <a:outerShdw blurRad="38100" dist="38100" dir="2700000" algn="tl">
                    <a:srgbClr val="FFFFFF"/>
                  </a:outerShdw>
                </a:effectLst>
              </a:rPr>
              <a:t>– g</a:t>
            </a:r>
            <a:r>
              <a:rPr lang="en-US" i="1" baseline="-25000">
                <a:effectLst>
                  <a:outerShdw blurRad="38100" dist="38100" dir="2700000" algn="tl">
                    <a:srgbClr val="FFFFFF"/>
                  </a:outerShdw>
                </a:effectLst>
              </a:rPr>
              <a:t>K</a:t>
            </a:r>
            <a:r>
              <a:rPr lang="en-US" i="1" baseline="0">
                <a:effectLst>
                  <a:outerShdw blurRad="38100" dist="38100" dir="2700000" algn="tl">
                    <a:srgbClr val="FFFFFF"/>
                  </a:outerShdw>
                </a:effectLst>
              </a:rPr>
              <a:t> = 4% - 2% = 2%.)</a:t>
            </a:r>
          </a:p>
          <a:p>
            <a:pPr>
              <a:spcBef>
                <a:spcPct val="30000"/>
              </a:spcBef>
            </a:pPr>
            <a:r>
              <a:rPr lang="en-US" b="1" baseline="0">
                <a:effectLst>
                  <a:outerShdw blurRad="38100" dist="38100" dir="2700000" algn="tl">
                    <a:srgbClr val="FFFFFF"/>
                  </a:outerShdw>
                </a:effectLst>
              </a:rPr>
              <a:t>If built property volatility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rPr>
              <a:t> = 15%, then: (</a:t>
            </a:r>
            <a:r>
              <a:rPr lang="el-GR" b="1" i="1" baseline="0">
                <a:effectLst>
                  <a:outerShdw blurRad="38100" dist="38100" dir="2700000" algn="tl">
                    <a:srgbClr val="FFFFFF"/>
                  </a:outerShdw>
                </a:effectLst>
                <a:cs typeface="Times New Roman" panose="02020603050405020304" pitchFamily="18" charset="0"/>
              </a:rPr>
              <a:t>σ</a:t>
            </a:r>
            <a:r>
              <a:rPr lang="en-US" b="1" i="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rPr>
              <a:t>=.15, y</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=.06, y</a:t>
            </a:r>
            <a:r>
              <a:rPr lang="en-US" b="1" i="1" baseline="-25000">
                <a:effectLst>
                  <a:outerShdw blurRad="38100" dist="38100" dir="2700000" algn="tl">
                    <a:srgbClr val="FFFFFF"/>
                  </a:outerShdw>
                </a:effectLst>
              </a:rPr>
              <a:t>K </a:t>
            </a:r>
            <a:r>
              <a:rPr lang="en-US" b="1" i="1" baseline="0">
                <a:effectLst>
                  <a:outerShdw blurRad="38100" dist="38100" dir="2700000" algn="tl">
                    <a:srgbClr val="FFFFFF"/>
                  </a:outerShdw>
                </a:effectLst>
              </a:rPr>
              <a:t>=.02) </a:t>
            </a:r>
            <a:r>
              <a:rPr lang="en-US" b="1" i="1" baseline="0">
                <a:effectLst>
                  <a:outerShdw blurRad="38100" dist="38100" dir="2700000" algn="tl">
                    <a:srgbClr val="FFFFFF"/>
                  </a:outerShdw>
                </a:effectLst>
                <a:sym typeface="Wingdings" panose="05000000000000000000" pitchFamily="2" charset="2"/>
              </a:rPr>
              <a:t></a:t>
            </a:r>
          </a:p>
          <a:p>
            <a:pPr>
              <a:spcBef>
                <a:spcPct val="30000"/>
              </a:spcBef>
              <a:buFont typeface="Wingdings" panose="05000000000000000000" pitchFamily="2" charset="2"/>
              <a:buNone/>
            </a:pPr>
            <a:r>
              <a:rPr lang="el-GR" b="1" i="1" baseline="0">
                <a:effectLst>
                  <a:outerShdw blurRad="38100" dist="38100" dir="2700000" algn="tl">
                    <a:srgbClr val="FFFFFF"/>
                  </a:outerShdw>
                </a:effectLst>
                <a:cs typeface="Times New Roman" panose="02020603050405020304" pitchFamily="18" charset="0"/>
                <a:sym typeface="Wingdings" panose="05000000000000000000" pitchFamily="2" charset="2"/>
              </a:rPr>
              <a:t>η</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 = 4.9</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a:t>
            </a:r>
          </a:p>
          <a:p>
            <a:pPr>
              <a:spcBef>
                <a:spcPct val="30000"/>
              </a:spcBef>
              <a:buFont typeface="Wingdings" panose="05000000000000000000" pitchFamily="2" charset="2"/>
              <a:buNone/>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Thus,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RP</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LAND</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 = </a:t>
            </a:r>
            <a:r>
              <a:rPr lang="el-GR" b="1" i="1" baseline="0">
                <a:effectLst>
                  <a:outerShdw blurRad="38100" dist="38100" dir="2700000" algn="tl">
                    <a:srgbClr val="FFFFFF"/>
                  </a:outerShdw>
                </a:effectLst>
                <a:cs typeface="Times New Roman" panose="02020603050405020304" pitchFamily="18" charset="0"/>
                <a:sym typeface="Wingdings" panose="05000000000000000000" pitchFamily="2" charset="2"/>
              </a:rPr>
              <a:t>η</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RP</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V</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  4.9(4%) = 19.7% </a:t>
            </a:r>
            <a:endPar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endParaRPr>
          </a:p>
          <a:p>
            <a:pPr>
              <a:spcBef>
                <a:spcPct val="30000"/>
              </a:spcBef>
              <a:buFont typeface="Wingdings" panose="05000000000000000000" pitchFamily="2" charset="2"/>
              <a:buNone/>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Expected return (OCC) on land speculation investment =</a:t>
            </a:r>
          </a:p>
          <a:p>
            <a:pPr>
              <a:spcBef>
                <a:spcPct val="30000"/>
              </a:spcBef>
              <a:buFont typeface="Wingdings" panose="05000000000000000000" pitchFamily="2" charset="2"/>
              <a:buNone/>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r</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f</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 + RP</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LAND</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 = 4% + 19.7% = 23</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.7%.</a:t>
            </a:r>
            <a:endParaRPr lang="el-GR" b="1" baseline="0">
              <a:effectLst>
                <a:outerShdw blurRad="38100" dist="38100" dir="2700000" algn="tl">
                  <a:srgbClr val="FFFFFF"/>
                </a:outerShdw>
              </a:effectLst>
              <a:cs typeface="Times New Roman" panose="02020603050405020304" pitchFamily="18" charset="0"/>
              <a:sym typeface="Wingdings" panose="05000000000000000000" pitchFamily="2" charset="2"/>
            </a:endParaRPr>
          </a:p>
        </p:txBody>
      </p:sp>
      <p:sp>
        <p:nvSpPr>
          <p:cNvPr id="58373" name="Text Box 5"/>
          <p:cNvSpPr txBox="1">
            <a:spLocks noChangeArrowheads="1"/>
          </p:cNvSpPr>
          <p:nvPr/>
        </p:nvSpPr>
        <p:spPr bwMode="auto">
          <a:xfrm>
            <a:off x="381000" y="5029200"/>
            <a:ext cx="8382000" cy="12001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outerShdw blurRad="38100" dist="38100" dir="2700000" algn="tl">
                    <a:srgbClr val="FFFFFF"/>
                  </a:outerShdw>
                </a:effectLst>
              </a:rPr>
              <a:t>Based on the Samuelson-McKean assumptions, this required expected return for land speculation would hold no matter how big or small the land parcel (for a given HBU density), or what the current state of the built property market is, as long as </a:t>
            </a:r>
            <a:r>
              <a:rPr lang="el-GR" sz="1800" baseline="0">
                <a:effectLst>
                  <a:outerShdw blurRad="38100" dist="38100" dir="2700000" algn="tl">
                    <a:srgbClr val="FFFFFF"/>
                  </a:outerShdw>
                </a:effectLst>
                <a:cs typeface="Times New Roman" panose="02020603050405020304" pitchFamily="18" charset="0"/>
              </a:rPr>
              <a:t>σ</a:t>
            </a:r>
            <a:r>
              <a:rPr lang="en-US" sz="1800" i="1" baseline="0">
                <a:effectLst>
                  <a:outerShdw blurRad="38100" dist="38100" dir="2700000" algn="tl">
                    <a:srgbClr val="FFFFFF"/>
                  </a:outerShdw>
                </a:effectLst>
              </a:rPr>
              <a:t>, y, r</a:t>
            </a:r>
            <a:r>
              <a:rPr lang="en-US" sz="1800" i="1" baseline="-25000">
                <a:effectLst>
                  <a:outerShdw blurRad="38100" dist="38100" dir="2700000" algn="tl">
                    <a:srgbClr val="FFFFFF"/>
                  </a:outerShdw>
                </a:effectLst>
              </a:rPr>
              <a:t>f</a:t>
            </a:r>
            <a:r>
              <a:rPr lang="en-US" sz="1800" i="1" baseline="0">
                <a:effectLst>
                  <a:outerShdw blurRad="38100" dist="38100" dir="2700000" algn="tl">
                    <a:srgbClr val="FFFFFF"/>
                  </a:outerShdw>
                </a:effectLst>
              </a:rPr>
              <a:t> , </a:t>
            </a:r>
            <a:r>
              <a:rPr lang="en-US" sz="1800" baseline="0">
                <a:effectLst>
                  <a:outerShdw blurRad="38100" dist="38100" dir="2700000" algn="tl">
                    <a:srgbClr val="FFFFFF"/>
                  </a:outerShdw>
                </a:effectLst>
              </a:rPr>
              <a:t>and</a:t>
            </a:r>
            <a:r>
              <a:rPr lang="en-US" sz="1800" i="1" baseline="0">
                <a:effectLst>
                  <a:outerShdw blurRad="38100" dist="38100" dir="2700000" algn="tl">
                    <a:srgbClr val="FFFFFF"/>
                  </a:outerShdw>
                </a:effectLst>
              </a:rPr>
              <a:t> RP</a:t>
            </a:r>
            <a:r>
              <a:rPr lang="en-US" sz="1800" i="1" baseline="-25000">
                <a:effectLst>
                  <a:outerShdw blurRad="38100" dist="38100" dir="2700000" algn="tl">
                    <a:srgbClr val="FFFFFF"/>
                  </a:outerShdw>
                </a:effectLst>
              </a:rPr>
              <a:t>V</a:t>
            </a:r>
            <a:r>
              <a:rPr lang="en-US" sz="1800" i="1" baseline="0">
                <a:effectLst>
                  <a:outerShdw blurRad="38100" dist="38100" dir="2700000" algn="tl">
                    <a:srgbClr val="FFFFFF"/>
                  </a:outerShdw>
                </a:effectLst>
              </a:rPr>
              <a:t> </a:t>
            </a:r>
            <a:r>
              <a:rPr lang="en-US" sz="1800" baseline="0">
                <a:effectLst>
                  <a:outerShdw blurRad="38100" dist="38100" dir="2700000" algn="tl">
                    <a:srgbClr val="FFFFFF"/>
                  </a:outerShdw>
                </a:effectLst>
              </a:rPr>
              <a:t>remain the same. The Sam-McK Formula is a </a:t>
            </a:r>
            <a:r>
              <a:rPr lang="en-US" sz="1800" i="1" baseline="0">
                <a:effectLst>
                  <a:outerShdw blurRad="38100" dist="38100" dir="2700000" algn="tl">
                    <a:srgbClr val="FFFFFF"/>
                  </a:outerShdw>
                </a:effectLst>
              </a:rPr>
              <a:t>“constant elasticity” </a:t>
            </a:r>
            <a:r>
              <a:rPr lang="en-US" sz="1800" baseline="0">
                <a:effectLst>
                  <a:outerShdw blurRad="38100" dist="38100" dir="2700000" algn="tl">
                    <a:srgbClr val="FFFFFF"/>
                  </a:outerShdw>
                </a:effectLst>
              </a:rPr>
              <a:t>formula.</a:t>
            </a:r>
          </a:p>
        </p:txBody>
      </p:sp>
      <p:sp>
        <p:nvSpPr>
          <p:cNvPr id="6" name="Slide Number Placeholder 5"/>
          <p:cNvSpPr>
            <a:spLocks noGrp="1"/>
          </p:cNvSpPr>
          <p:nvPr>
            <p:ph type="sldNum" sz="quarter" idx="12"/>
          </p:nvPr>
        </p:nvSpPr>
        <p:spPr/>
        <p:txBody>
          <a:bodyPr/>
          <a:lstStyle/>
          <a:p>
            <a:fld id="{4832FC03-9143-45FF-9B73-D7E84BF988EF}"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44740" name="Text Box 4"/>
          <p:cNvSpPr txBox="1">
            <a:spLocks noChangeArrowheads="1"/>
          </p:cNvSpPr>
          <p:nvPr/>
        </p:nvSpPr>
        <p:spPr bwMode="auto">
          <a:xfrm>
            <a:off x="1600200" y="304800"/>
            <a:ext cx="6172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Land OCC</a:t>
            </a:r>
          </a:p>
        </p:txBody>
      </p:sp>
      <p:sp>
        <p:nvSpPr>
          <p:cNvPr id="244741" name="Text Box 5"/>
          <p:cNvSpPr txBox="1">
            <a:spLocks noChangeArrowheads="1"/>
          </p:cNvSpPr>
          <p:nvPr/>
        </p:nvSpPr>
        <p:spPr bwMode="auto">
          <a:xfrm>
            <a:off x="685800" y="762000"/>
            <a:ext cx="79248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As noted, the option elasticity, </a:t>
            </a:r>
            <a:r>
              <a:rPr lang="el-GR" b="1" baseline="0">
                <a:effectLst>
                  <a:outerShdw blurRad="38100" dist="38100" dir="2700000" algn="tl">
                    <a:srgbClr val="FFFFFF"/>
                  </a:outerShdw>
                </a:effectLst>
                <a:cs typeface="Times New Roman" panose="02020603050405020304" pitchFamily="18" charset="0"/>
              </a:rPr>
              <a:t>η</a:t>
            </a:r>
            <a:r>
              <a:rPr lang="en-US" b="1" baseline="0">
                <a:effectLst>
                  <a:outerShdw blurRad="38100" dist="38100" dir="2700000" algn="tl">
                    <a:srgbClr val="FFFFFF"/>
                  </a:outerShdw>
                </a:effectLst>
                <a:cs typeface="Times New Roman" panose="02020603050405020304" pitchFamily="18" charset="0"/>
              </a:rPr>
              <a:t> , gives the ratio of the land risk to the underlying asset risk, hence the ratio of the land to underlying asset expected risk premium in the opportunity cost of capital (in the expected investment return):</a:t>
            </a:r>
            <a:endParaRPr lang="el-GR" b="1" baseline="0">
              <a:effectLst>
                <a:outerShdw blurRad="38100" dist="38100" dir="2700000" algn="tl">
                  <a:srgbClr val="FFFFFF"/>
                </a:outerShdw>
              </a:effectLst>
              <a:cs typeface="Times New Roman" panose="02020603050405020304" pitchFamily="18" charset="0"/>
            </a:endParaRPr>
          </a:p>
        </p:txBody>
      </p:sp>
      <p:graphicFrame>
        <p:nvGraphicFramePr>
          <p:cNvPr id="244742" name="Object 6"/>
          <p:cNvGraphicFramePr>
            <a:graphicFrameLocks noChangeAspect="1"/>
          </p:cNvGraphicFramePr>
          <p:nvPr/>
        </p:nvGraphicFramePr>
        <p:xfrm>
          <a:off x="3657600" y="2057400"/>
          <a:ext cx="1447800" cy="820738"/>
        </p:xfrm>
        <a:graphic>
          <a:graphicData uri="http://schemas.openxmlformats.org/presentationml/2006/ole">
            <p:oleObj spid="_x0000_s244749" name="Equation" r:id="rId3" imgW="761669" imgH="431613" progId="Equation.3">
              <p:embed/>
            </p:oleObj>
          </a:graphicData>
        </a:graphic>
      </p:graphicFrame>
      <p:sp>
        <p:nvSpPr>
          <p:cNvPr id="244743" name="Text Box 7"/>
          <p:cNvSpPr txBox="1">
            <a:spLocks noChangeArrowheads="1"/>
          </p:cNvSpPr>
          <p:nvPr/>
        </p:nvSpPr>
        <p:spPr bwMode="auto">
          <a:xfrm>
            <a:off x="685800" y="2895600"/>
            <a:ext cx="7924800" cy="326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also noted that for a “live option” (not yet ripe for exercise) </a:t>
            </a:r>
            <a:r>
              <a:rPr lang="el-GR" b="1" baseline="0">
                <a:effectLst>
                  <a:outerShdw blurRad="38100" dist="38100" dir="2700000" algn="tl">
                    <a:srgbClr val="FFFFFF"/>
                  </a:outerShdw>
                </a:effectLst>
              </a:rPr>
              <a:t>η</a:t>
            </a:r>
            <a:r>
              <a:rPr lang="en-US" baseline="0">
                <a:effectLst>
                  <a:outerShdw blurRad="38100" dist="38100" dir="2700000" algn="tl">
                    <a:srgbClr val="FFFFFF"/>
                  </a:outerShdw>
                </a:effectLst>
              </a:rPr>
              <a:t> </a:t>
            </a:r>
            <a:r>
              <a:rPr lang="en-US" b="1" baseline="0">
                <a:effectLst>
                  <a:outerShdw blurRad="38100" dist="38100" dir="2700000" algn="tl">
                    <a:srgbClr val="FFFFFF"/>
                  </a:outerShdw>
                </a:effectLst>
              </a:rPr>
              <a:t>is </a:t>
            </a:r>
            <a:r>
              <a:rPr lang="en-US" b="1" i="1" u="sng" baseline="0">
                <a:effectLst>
                  <a:outerShdw blurRad="38100" dist="38100" dir="2700000" algn="tl">
                    <a:srgbClr val="FFFFFF"/>
                  </a:outerShdw>
                </a:effectLst>
              </a:rPr>
              <a:t>independent of</a:t>
            </a:r>
            <a:r>
              <a:rPr lang="en-US" b="1" baseline="0">
                <a:effectLst>
                  <a:outerShdw blurRad="38100" dist="38100" dir="2700000" algn="tl">
                    <a:srgbClr val="FFFFFF"/>
                  </a:outerShdw>
                </a:effectLst>
              </a:rPr>
              <a:t>  both:</a:t>
            </a:r>
          </a:p>
          <a:p>
            <a:pPr lvl="4">
              <a:spcBef>
                <a:spcPct val="20000"/>
              </a:spcBef>
              <a:buFontTx/>
              <a:buChar char="•"/>
            </a:pPr>
            <a:r>
              <a:rPr lang="en-US" b="1" baseline="0">
                <a:effectLst>
                  <a:outerShdw blurRad="38100" dist="38100" dir="2700000" algn="tl">
                    <a:srgbClr val="FFFFFF"/>
                  </a:outerShdw>
                </a:effectLst>
              </a:rPr>
              <a:t> Scale (value of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or of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 and</a:t>
            </a:r>
          </a:p>
          <a:p>
            <a:pPr lvl="4">
              <a:spcBef>
                <a:spcPct val="20000"/>
              </a:spcBef>
              <a:buFontTx/>
              <a:buChar char="•"/>
            </a:pPr>
            <a:r>
              <a:rPr lang="en-US" b="1" baseline="0">
                <a:effectLst>
                  <a:outerShdw blurRad="38100" dist="38100" dir="2700000" algn="tl">
                    <a:srgbClr val="FFFFFF"/>
                  </a:outerShdw>
                </a:effectLst>
              </a:rPr>
              <a:t> Current benefit cost ratio (amount of “operational leverage” in the construction project: </a:t>
            </a:r>
            <a:r>
              <a:rPr lang="en-US" b="1" i="1" baseline="0">
                <a:effectLst>
                  <a:outerShdw blurRad="38100" dist="38100" dir="2700000" algn="tl">
                    <a:srgbClr val="FFFFFF"/>
                  </a:outerShdw>
                </a:effectLst>
              </a:rPr>
              <a:t>V / K</a:t>
            </a:r>
            <a:r>
              <a:rPr lang="en-US" b="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In fact, </a:t>
            </a:r>
            <a:r>
              <a:rPr lang="el-GR" b="1" baseline="0">
                <a:effectLst>
                  <a:outerShdw blurRad="38100" dist="38100" dir="2700000" algn="tl">
                    <a:srgbClr val="FFFFFF"/>
                  </a:outerShdw>
                </a:effectLst>
                <a:cs typeface="Times New Roman" panose="02020603050405020304" pitchFamily="18" charset="0"/>
              </a:rPr>
              <a:t>η</a:t>
            </a:r>
            <a:r>
              <a:rPr lang="en-US" b="1" baseline="0">
                <a:effectLst>
                  <a:outerShdw blurRad="38100" dist="38100" dir="2700000" algn="tl">
                    <a:srgbClr val="FFFFFF"/>
                  </a:outerShdw>
                </a:effectLst>
                <a:cs typeface="Times New Roman" panose="02020603050405020304" pitchFamily="18" charset="0"/>
              </a:rPr>
              <a:t> is a function of only three variables: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y</a:t>
            </a:r>
            <a:r>
              <a:rPr lang="en-US" b="1" i="1" baseline="-25000">
                <a:effectLst>
                  <a:outerShdw blurRad="38100" dist="38100" dir="2700000" algn="tl">
                    <a:srgbClr val="FFFFFF"/>
                  </a:outerShdw>
                </a:effectLst>
                <a:cs typeface="Times New Roman" panose="02020603050405020304" pitchFamily="18" charset="0"/>
              </a:rPr>
              <a:t>V</a:t>
            </a:r>
            <a:r>
              <a:rPr lang="en-US" b="1" baseline="0">
                <a:effectLst>
                  <a:outerShdw blurRad="38100" dist="38100" dir="2700000" algn="tl">
                    <a:srgbClr val="FFFFFF"/>
                  </a:outerShdw>
                </a:effectLst>
                <a:cs typeface="Times New Roman" panose="02020603050405020304" pitchFamily="18" charset="0"/>
              </a:rPr>
              <a:t> , and </a:t>
            </a:r>
            <a:r>
              <a:rPr lang="en-US" b="1" i="1" baseline="0">
                <a:effectLst>
                  <a:outerShdw blurRad="38100" dist="38100" dir="2700000" algn="tl">
                    <a:srgbClr val="FFFFFF"/>
                  </a:outerShdw>
                </a:effectLst>
                <a:cs typeface="Times New Roman" panose="02020603050405020304" pitchFamily="18" charset="0"/>
              </a:rPr>
              <a:t>y</a:t>
            </a:r>
            <a:r>
              <a:rPr lang="en-US" b="1" i="1" baseline="-25000">
                <a:effectLst>
                  <a:outerShdw blurRad="38100" dist="38100" dir="2700000" algn="tl">
                    <a:srgbClr val="FFFFFF"/>
                  </a:outerShdw>
                </a:effectLst>
                <a:cs typeface="Times New Roman" panose="02020603050405020304" pitchFamily="18" charset="0"/>
              </a:rPr>
              <a:t>K</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a:p>
            <a:pPr>
              <a:spcBef>
                <a:spcPct val="50000"/>
              </a:spcBef>
            </a:pPr>
            <a:r>
              <a:rPr lang="en-US" b="1" baseline="0">
                <a:effectLst>
                  <a:outerShdw blurRad="38100" dist="38100" dir="2700000" algn="tl">
                    <a:srgbClr val="FFFFFF"/>
                  </a:outerShdw>
                </a:effectLst>
              </a:rPr>
              <a:t>This makes the option elasticity in the Samuelson-McKean Formula a very useful tool for understanding and quantifying land investment risk and return requirements.</a:t>
            </a:r>
            <a:endParaRPr lang="el-GR" b="1" baseline="0">
              <a:effectLst>
                <a:outerShdw blurRad="38100" dist="38100" dir="2700000" algn="tl">
                  <a:srgbClr val="FFFFFF"/>
                </a:outerShdw>
              </a:effectLst>
            </a:endParaRPr>
          </a:p>
        </p:txBody>
      </p:sp>
      <p:sp>
        <p:nvSpPr>
          <p:cNvPr id="8" name="Slide Number Placeholder 7"/>
          <p:cNvSpPr>
            <a:spLocks noGrp="1"/>
          </p:cNvSpPr>
          <p:nvPr>
            <p:ph type="sldNum" sz="quarter" idx="12"/>
          </p:nvPr>
        </p:nvSpPr>
        <p:spPr/>
        <p:txBody>
          <a:bodyPr/>
          <a:lstStyle/>
          <a:p>
            <a:fld id="{4832FC03-9143-45FF-9B73-D7E84BF988EF}"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45764" name="Text Box 4"/>
          <p:cNvSpPr txBox="1">
            <a:spLocks noChangeArrowheads="1"/>
          </p:cNvSpPr>
          <p:nvPr/>
        </p:nvSpPr>
        <p:spPr bwMode="auto">
          <a:xfrm>
            <a:off x="1600200" y="152400"/>
            <a:ext cx="6172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Land OCC</a:t>
            </a:r>
          </a:p>
        </p:txBody>
      </p:sp>
      <p:sp>
        <p:nvSpPr>
          <p:cNvPr id="245765" name="Text Box 5"/>
          <p:cNvSpPr txBox="1">
            <a:spLocks noChangeArrowheads="1"/>
          </p:cNvSpPr>
          <p:nvPr/>
        </p:nvSpPr>
        <p:spPr bwMode="auto">
          <a:xfrm>
            <a:off x="685800" y="5334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Option elasticity ( E[RP</a:t>
            </a:r>
            <a:r>
              <a:rPr lang="en-US" b="1" baseline="-25000">
                <a:effectLst>
                  <a:outerShdw blurRad="38100" dist="38100" dir="2700000" algn="tl">
                    <a:srgbClr val="FFFFFF"/>
                  </a:outerShdw>
                </a:effectLst>
              </a:rPr>
              <a:t>C</a:t>
            </a:r>
            <a:r>
              <a:rPr lang="en-US" b="1" baseline="0">
                <a:effectLst>
                  <a:outerShdw blurRad="38100" dist="38100" dir="2700000" algn="tl">
                    <a:srgbClr val="FFFFFF"/>
                  </a:outerShdw>
                </a:effectLst>
              </a:rPr>
              <a:t>] / E[RP</a:t>
            </a:r>
            <a:r>
              <a:rPr lang="en-US" b="1" baseline="-25000">
                <a:effectLst>
                  <a:outerShdw blurRad="38100" dist="38100" dir="2700000" algn="tl">
                    <a:srgbClr val="FFFFFF"/>
                  </a:outerShdw>
                </a:effectLst>
              </a:rPr>
              <a:t>V</a:t>
            </a:r>
            <a:r>
              <a:rPr lang="en-US" b="1" baseline="0">
                <a:effectLst>
                  <a:outerShdw blurRad="38100" dist="38100" dir="2700000" algn="tl">
                    <a:srgbClr val="FFFFFF"/>
                  </a:outerShdw>
                </a:effectLst>
              </a:rPr>
              <a:t>] ) as a function of underlying asset volatility (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45768" name="Text Box 8"/>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n-US" sz="1800" i="1" baseline="0">
                <a:effectLst/>
              </a:rPr>
              <a:t>y</a:t>
            </a:r>
            <a:r>
              <a:rPr lang="en-US" sz="1800" i="1" baseline="-25000">
                <a:effectLst/>
              </a:rPr>
              <a:t>V</a:t>
            </a:r>
            <a:r>
              <a:rPr lang="en-US" sz="1800" baseline="0">
                <a:effectLst/>
              </a:rPr>
              <a:t> = 8%, </a:t>
            </a:r>
            <a:r>
              <a:rPr lang="en-US" sz="1800" i="1" baseline="0">
                <a:effectLst/>
              </a:rPr>
              <a:t>y</a:t>
            </a:r>
            <a:r>
              <a:rPr lang="en-US" sz="1800" i="1" baseline="-25000">
                <a:effectLst/>
              </a:rPr>
              <a:t>K</a:t>
            </a:r>
            <a:r>
              <a:rPr lang="en-US" sz="1800" i="1" baseline="0">
                <a:effectLst/>
              </a:rPr>
              <a:t> </a:t>
            </a:r>
            <a:r>
              <a:rPr lang="en-US" sz="1800" baseline="0">
                <a:effectLst/>
              </a:rPr>
              <a:t>= 2%</a:t>
            </a:r>
            <a:r>
              <a:rPr lang="en-US" sz="1800" i="1" baseline="0">
                <a:effectLst/>
              </a:rPr>
              <a:t>.</a:t>
            </a:r>
            <a:endParaRPr lang="en-US" sz="1800" baseline="0">
              <a:effectLst/>
            </a:endParaRPr>
          </a:p>
        </p:txBody>
      </p:sp>
      <p:pic>
        <p:nvPicPr>
          <p:cNvPr id="245769"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295400"/>
            <a:ext cx="68580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47811" name="Text Box 3"/>
          <p:cNvSpPr txBox="1">
            <a:spLocks noChangeArrowheads="1"/>
          </p:cNvSpPr>
          <p:nvPr/>
        </p:nvSpPr>
        <p:spPr bwMode="auto">
          <a:xfrm>
            <a:off x="685800" y="5334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Option elasticity ( E[RP</a:t>
            </a:r>
            <a:r>
              <a:rPr lang="en-US" b="1" baseline="-25000">
                <a:effectLst>
                  <a:outerShdw blurRad="38100" dist="38100" dir="2700000" algn="tl">
                    <a:srgbClr val="FFFFFF"/>
                  </a:outerShdw>
                </a:effectLst>
              </a:rPr>
              <a:t>C</a:t>
            </a:r>
            <a:r>
              <a:rPr lang="en-US" b="1" baseline="0">
                <a:effectLst>
                  <a:outerShdw blurRad="38100" dist="38100" dir="2700000" algn="tl">
                    <a:srgbClr val="FFFFFF"/>
                  </a:outerShdw>
                </a:effectLst>
              </a:rPr>
              <a:t>] / E[RP</a:t>
            </a:r>
            <a:r>
              <a:rPr lang="en-US" b="1" baseline="-25000">
                <a:effectLst>
                  <a:outerShdw blurRad="38100" dist="38100" dir="2700000" algn="tl">
                    <a:srgbClr val="FFFFFF"/>
                  </a:outerShdw>
                </a:effectLst>
              </a:rPr>
              <a:t>V</a:t>
            </a:r>
            <a:r>
              <a:rPr lang="en-US" b="1" baseline="0">
                <a:effectLst>
                  <a:outerShdw blurRad="38100" dist="38100" dir="2700000" algn="tl">
                    <a:srgbClr val="FFFFFF"/>
                  </a:outerShdw>
                </a:effectLst>
              </a:rPr>
              <a:t>] ) as a function of underlying asset yield (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47812" name="Text Box 4"/>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l-GR" sz="1800" baseline="0">
                <a:effectLst/>
                <a:cs typeface="Times New Roman" panose="02020603050405020304" pitchFamily="18" charset="0"/>
              </a:rPr>
              <a:t>σ</a:t>
            </a:r>
            <a:r>
              <a:rPr lang="en-US" sz="1800" baseline="0">
                <a:effectLst/>
              </a:rPr>
              <a:t> = 15%, </a:t>
            </a:r>
            <a:r>
              <a:rPr lang="en-US" sz="1800" i="1" baseline="0">
                <a:effectLst/>
              </a:rPr>
              <a:t>y</a:t>
            </a:r>
            <a:r>
              <a:rPr lang="en-US" sz="1800" i="1" baseline="-25000">
                <a:effectLst/>
              </a:rPr>
              <a:t>K</a:t>
            </a:r>
            <a:r>
              <a:rPr lang="en-US" sz="1800" i="1" baseline="0">
                <a:effectLst/>
              </a:rPr>
              <a:t> </a:t>
            </a:r>
            <a:r>
              <a:rPr lang="en-US" sz="1800" baseline="0">
                <a:effectLst/>
              </a:rPr>
              <a:t>= 2%</a:t>
            </a:r>
            <a:r>
              <a:rPr lang="en-US" sz="1800" i="1" baseline="0">
                <a:effectLst/>
              </a:rPr>
              <a:t>.</a:t>
            </a:r>
            <a:endParaRPr lang="en-US" sz="1800" baseline="0">
              <a:effectLst/>
            </a:endParaRPr>
          </a:p>
        </p:txBody>
      </p:sp>
      <p:pic>
        <p:nvPicPr>
          <p:cNvPr id="24781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295400"/>
            <a:ext cx="6867525" cy="4810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7815" name="Text Box 7"/>
          <p:cNvSpPr txBox="1">
            <a:spLocks noChangeArrowheads="1"/>
          </p:cNvSpPr>
          <p:nvPr/>
        </p:nvSpPr>
        <p:spPr bwMode="auto">
          <a:xfrm>
            <a:off x="1600200" y="152400"/>
            <a:ext cx="6172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Land OCC</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46787" name="Text Box 3"/>
          <p:cNvSpPr txBox="1">
            <a:spLocks noChangeArrowheads="1"/>
          </p:cNvSpPr>
          <p:nvPr/>
        </p:nvSpPr>
        <p:spPr bwMode="auto">
          <a:xfrm>
            <a:off x="685800" y="5334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Option elasticity ( E[RP</a:t>
            </a:r>
            <a:r>
              <a:rPr lang="en-US" b="1" baseline="-25000">
                <a:effectLst>
                  <a:outerShdw blurRad="38100" dist="38100" dir="2700000" algn="tl">
                    <a:srgbClr val="FFFFFF"/>
                  </a:outerShdw>
                </a:effectLst>
              </a:rPr>
              <a:t>C</a:t>
            </a:r>
            <a:r>
              <a:rPr lang="en-US" b="1" baseline="0">
                <a:effectLst>
                  <a:outerShdw blurRad="38100" dist="38100" dir="2700000" algn="tl">
                    <a:srgbClr val="FFFFFF"/>
                  </a:outerShdw>
                </a:effectLst>
              </a:rPr>
              <a:t>] / E[RP</a:t>
            </a:r>
            <a:r>
              <a:rPr lang="en-US" b="1" baseline="-25000">
                <a:effectLst>
                  <a:outerShdw blurRad="38100" dist="38100" dir="2700000" algn="tl">
                    <a:srgbClr val="FFFFFF"/>
                  </a:outerShdw>
                </a:effectLst>
              </a:rPr>
              <a:t>V</a:t>
            </a:r>
            <a:r>
              <a:rPr lang="en-US" b="1" baseline="0">
                <a:effectLst>
                  <a:outerShdw blurRad="38100" dist="38100" dir="2700000" algn="tl">
                    <a:srgbClr val="FFFFFF"/>
                  </a:outerShdw>
                </a:effectLst>
              </a:rPr>
              <a:t>] ) as a function of construction yield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K</a:t>
            </a:r>
            <a:r>
              <a:rPr lang="en-US" b="1" baseline="0">
                <a:effectLst>
                  <a:outerShdw blurRad="38100" dist="38100" dir="2700000" algn="tl">
                    <a:srgbClr val="FFFFFF"/>
                  </a:outerShdw>
                </a:effectLst>
                <a:cs typeface="Times New Roman" panose="02020603050405020304" pitchFamily="18" charset="0"/>
              </a:rPr>
              <a:t> = </a:t>
            </a:r>
            <a:r>
              <a:rPr lang="en-US" b="1" i="1" baseline="0">
                <a:effectLst>
                  <a:outerShdw blurRad="38100" dist="38100" dir="2700000" algn="tl">
                    <a:srgbClr val="FFFFFF"/>
                  </a:outerShdw>
                </a:effectLst>
                <a:cs typeface="Times New Roman" panose="02020603050405020304" pitchFamily="18" charset="0"/>
              </a:rPr>
              <a:t>r</a:t>
            </a:r>
            <a:r>
              <a:rPr lang="en-US" b="1" i="1" baseline="-25000">
                <a:effectLst>
                  <a:outerShdw blurRad="38100" dist="38100" dir="2700000" algn="tl">
                    <a:srgbClr val="FFFFFF"/>
                  </a:outerShdw>
                </a:effectLst>
                <a:cs typeface="Times New Roman" panose="02020603050405020304" pitchFamily="18" charset="0"/>
              </a:rPr>
              <a:t>f</a:t>
            </a:r>
            <a:r>
              <a:rPr lang="en-US" b="1" baseline="0">
                <a:effectLst>
                  <a:outerShdw blurRad="38100" dist="38100" dir="2700000" algn="tl">
                    <a:srgbClr val="FFFFFF"/>
                  </a:outerShdw>
                </a:effectLst>
                <a:cs typeface="Times New Roman" panose="02020603050405020304" pitchFamily="18" charset="0"/>
              </a:rPr>
              <a:t> – </a:t>
            </a:r>
            <a:r>
              <a:rPr lang="en-US" b="1" i="1" baseline="0">
                <a:effectLst>
                  <a:outerShdw blurRad="38100" dist="38100" dir="2700000" algn="tl">
                    <a:srgbClr val="FFFFFF"/>
                  </a:outerShdw>
                </a:effectLst>
                <a:cs typeface="Times New Roman" panose="02020603050405020304" pitchFamily="18" charset="0"/>
              </a:rPr>
              <a:t>g</a:t>
            </a:r>
            <a:r>
              <a:rPr lang="en-US" b="1" i="1" baseline="-25000">
                <a:effectLst>
                  <a:outerShdw blurRad="38100" dist="38100" dir="2700000" algn="tl">
                    <a:srgbClr val="FFFFFF"/>
                  </a:outerShdw>
                </a:effectLst>
                <a:cs typeface="Times New Roman" panose="02020603050405020304" pitchFamily="18" charset="0"/>
              </a:rPr>
              <a:t>K</a:t>
            </a:r>
            <a:r>
              <a:rPr lang="en-US" b="1" baseline="0">
                <a:effectLst>
                  <a:outerShdw blurRad="38100" dist="38100" dir="2700000" algn="tl">
                    <a:srgbClr val="FFFFFF"/>
                  </a:outerShdw>
                </a:effectLst>
                <a:cs typeface="Times New Roman" panose="02020603050405020304" pitchFamily="18" charset="0"/>
              </a:rPr>
              <a:t>  ):</a:t>
            </a:r>
            <a:endParaRPr lang="el-GR" b="1" baseline="0">
              <a:effectLst>
                <a:outerShdw blurRad="38100" dist="38100" dir="2700000" algn="tl">
                  <a:srgbClr val="FFFFFF"/>
                </a:outerShdw>
              </a:effectLst>
              <a:cs typeface="Times New Roman" panose="02020603050405020304" pitchFamily="18" charset="0"/>
            </a:endParaRPr>
          </a:p>
        </p:txBody>
      </p:sp>
      <p:sp>
        <p:nvSpPr>
          <p:cNvPr id="246788" name="Text Box 4"/>
          <p:cNvSpPr txBox="1">
            <a:spLocks noChangeArrowheads="1"/>
          </p:cNvSpPr>
          <p:nvPr/>
        </p:nvSpPr>
        <p:spPr bwMode="auto">
          <a:xfrm>
            <a:off x="457200" y="6172200"/>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With: </a:t>
            </a:r>
            <a:r>
              <a:rPr lang="en-US" sz="1800" i="1" baseline="0">
                <a:effectLst/>
              </a:rPr>
              <a:t>y</a:t>
            </a:r>
            <a:r>
              <a:rPr lang="en-US" sz="1800" i="1" baseline="-25000">
                <a:effectLst/>
              </a:rPr>
              <a:t>V</a:t>
            </a:r>
            <a:r>
              <a:rPr lang="en-US" sz="1800" baseline="0">
                <a:effectLst/>
              </a:rPr>
              <a:t> = 8%, </a:t>
            </a:r>
            <a:r>
              <a:rPr lang="el-GR" sz="1800" baseline="0">
                <a:effectLst/>
                <a:cs typeface="Times New Roman" panose="02020603050405020304" pitchFamily="18" charset="0"/>
              </a:rPr>
              <a:t>σ</a:t>
            </a:r>
            <a:r>
              <a:rPr lang="en-US" sz="1800" i="1" baseline="0">
                <a:effectLst/>
              </a:rPr>
              <a:t> </a:t>
            </a:r>
            <a:r>
              <a:rPr lang="en-US" sz="1800" baseline="0">
                <a:effectLst/>
              </a:rPr>
              <a:t>= 15%</a:t>
            </a:r>
            <a:r>
              <a:rPr lang="en-US" sz="1800" i="1" baseline="0">
                <a:effectLst/>
              </a:rPr>
              <a:t>.</a:t>
            </a:r>
            <a:endParaRPr lang="en-US" sz="1800" baseline="0">
              <a:effectLst/>
            </a:endParaRPr>
          </a:p>
        </p:txBody>
      </p:sp>
      <p:sp>
        <p:nvSpPr>
          <p:cNvPr id="246789" name="Text Box 5"/>
          <p:cNvSpPr txBox="1">
            <a:spLocks noChangeArrowheads="1"/>
          </p:cNvSpPr>
          <p:nvPr/>
        </p:nvSpPr>
        <p:spPr bwMode="auto">
          <a:xfrm>
            <a:off x="1600200" y="152400"/>
            <a:ext cx="6172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Samuelson-McKean Implications for Land OCC</a:t>
            </a:r>
          </a:p>
        </p:txBody>
      </p:sp>
      <p:pic>
        <p:nvPicPr>
          <p:cNvPr id="24679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295400"/>
            <a:ext cx="6877050" cy="481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4564" name="Text Box 4"/>
          <p:cNvSpPr txBox="1">
            <a:spLocks noChangeArrowheads="1"/>
          </p:cNvSpPr>
          <p:nvPr/>
        </p:nvSpPr>
        <p:spPr bwMode="auto">
          <a:xfrm>
            <a:off x="304800" y="228600"/>
            <a:ext cx="8534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Generalizing the Samuelson-McKean Model to allow for risky construction costs</a:t>
            </a:r>
            <a:endParaRPr lang="el-GR" sz="2400" b="1" i="1" baseline="0">
              <a:effectLst>
                <a:outerShdw blurRad="38100" dist="38100" dir="2700000" algn="tl">
                  <a:srgbClr val="FFFFFF"/>
                </a:outerShdw>
              </a:effectLst>
              <a:cs typeface="Times New Roman" panose="02020603050405020304" pitchFamily="18" charset="0"/>
            </a:endParaRPr>
          </a:p>
        </p:txBody>
      </p:sp>
      <p:sp>
        <p:nvSpPr>
          <p:cNvPr id="194565" name="Text Box 5"/>
          <p:cNvSpPr txBox="1">
            <a:spLocks noChangeArrowheads="1"/>
          </p:cNvSpPr>
          <p:nvPr/>
        </p:nvSpPr>
        <p:spPr bwMode="auto">
          <a:xfrm>
            <a:off x="381000" y="1143000"/>
            <a:ext cx="8534400" cy="420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90204" pitchFamily="34" charset="0"/>
              </a:defRPr>
            </a:lvl1pPr>
            <a:lvl2pPr marL="800100" indent="-342900">
              <a:defRPr>
                <a:solidFill>
                  <a:schemeClr val="tx1"/>
                </a:solidFill>
                <a:latin typeface="Arial" panose="020B0604020202090204" pitchFamily="34" charset="0"/>
              </a:defRPr>
            </a:lvl2pPr>
            <a:lvl3pPr marL="1257300" indent="-342900">
              <a:defRPr>
                <a:solidFill>
                  <a:schemeClr val="tx1"/>
                </a:solidFill>
                <a:latin typeface="Arial" panose="020B0604020202090204" pitchFamily="34" charset="0"/>
              </a:defRPr>
            </a:lvl3pPr>
            <a:lvl4pPr marL="1714500" indent="-342900">
              <a:defRPr>
                <a:solidFill>
                  <a:schemeClr val="tx1"/>
                </a:solidFill>
                <a:latin typeface="Arial" panose="020B0604020202090204" pitchFamily="34" charset="0"/>
              </a:defRPr>
            </a:lvl4pPr>
            <a:lvl5pPr marL="2171700" indent="-342900">
              <a:defRPr>
                <a:solidFill>
                  <a:schemeClr val="tx1"/>
                </a:solidFill>
                <a:latin typeface="Arial" panose="020B0604020202090204" pitchFamily="34" charset="0"/>
              </a:defRPr>
            </a:lvl5pPr>
            <a:lvl6pPr marL="2628900" indent="-342900" fontAlgn="base">
              <a:spcBef>
                <a:spcPct val="0"/>
              </a:spcBef>
              <a:spcAft>
                <a:spcPct val="0"/>
              </a:spcAft>
              <a:defRPr>
                <a:solidFill>
                  <a:schemeClr val="tx1"/>
                </a:solidFill>
                <a:latin typeface="Arial" panose="020B0604020202090204" pitchFamily="34" charset="0"/>
              </a:defRPr>
            </a:lvl6pPr>
            <a:lvl7pPr marL="3086100" indent="-342900" fontAlgn="base">
              <a:spcBef>
                <a:spcPct val="0"/>
              </a:spcBef>
              <a:spcAft>
                <a:spcPct val="0"/>
              </a:spcAft>
              <a:defRPr>
                <a:solidFill>
                  <a:schemeClr val="tx1"/>
                </a:solidFill>
                <a:latin typeface="Arial" panose="020B0604020202090204" pitchFamily="34" charset="0"/>
              </a:defRPr>
            </a:lvl7pPr>
            <a:lvl8pPr marL="3543300" indent="-342900" fontAlgn="base">
              <a:spcBef>
                <a:spcPct val="0"/>
              </a:spcBef>
              <a:spcAft>
                <a:spcPct val="0"/>
              </a:spcAft>
              <a:defRPr>
                <a:solidFill>
                  <a:schemeClr val="tx1"/>
                </a:solidFill>
                <a:latin typeface="Arial" panose="020B0604020202090204" pitchFamily="34" charset="0"/>
              </a:defRPr>
            </a:lvl8pPr>
            <a:lvl9pPr marL="4000500" indent="-342900" fontAlgn="base">
              <a:spcBef>
                <a:spcPct val="0"/>
              </a:spcBef>
              <a:spcAft>
                <a:spcPct val="0"/>
              </a:spcAft>
              <a:defRPr>
                <a:solidFill>
                  <a:schemeClr val="tx1"/>
                </a:solidFill>
                <a:latin typeface="Arial" panose="020B0604020202090204" pitchFamily="34" charset="0"/>
              </a:defRPr>
            </a:lvl9pPr>
          </a:lstStyle>
          <a:p>
            <a:pPr>
              <a:spcBef>
                <a:spcPct val="50000"/>
              </a:spcBef>
            </a:pPr>
            <a:r>
              <a:rPr lang="en-US" b="1" baseline="0">
                <a:effectLst>
                  <a:outerShdw blurRad="38100" dist="38100" dir="2700000" algn="tl">
                    <a:srgbClr val="FFFFFF"/>
                  </a:outerShdw>
                </a:effectLst>
                <a:latin typeface="Times New Roman" panose="02020603050405020304" pitchFamily="18" charset="0"/>
              </a:rPr>
              <a:t>The Sam-McK Model can allow for risky construction costs by use of a simple transformation: Value the option </a:t>
            </a:r>
            <a:r>
              <a:rPr lang="en-US" b="1" i="1" baseline="0">
                <a:effectLst>
                  <a:outerShdw blurRad="38100" dist="38100" dir="2700000" algn="tl">
                    <a:srgbClr val="FFFFFF"/>
                  </a:outerShdw>
                </a:effectLst>
                <a:latin typeface="Times New Roman" panose="02020603050405020304" pitchFamily="18" charset="0"/>
              </a:rPr>
              <a:t>per dollar of construction cost</a:t>
            </a:r>
            <a:r>
              <a:rPr lang="en-US" b="1" baseline="0">
                <a:effectLst>
                  <a:outerShdw blurRad="38100" dist="38100" dir="2700000" algn="tl">
                    <a:srgbClr val="FFFFFF"/>
                  </a:outerShdw>
                </a:effectLst>
                <a:latin typeface="Times New Roman" panose="02020603050405020304" pitchFamily="18" charset="0"/>
              </a:rPr>
              <a:t>, as follows:*</a:t>
            </a:r>
          </a:p>
          <a:p>
            <a:pPr lvl="2">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Divide the current underlying asset value by the current construction cost, replacing </a:t>
            </a:r>
            <a:r>
              <a:rPr lang="en-US" b="1" i="1" baseline="0">
                <a:effectLst>
                  <a:outerShdw blurRad="38100" dist="38100" dir="2700000" algn="tl">
                    <a:srgbClr val="FFFFFF"/>
                  </a:outerShdw>
                </a:effectLst>
                <a:latin typeface="Times New Roman" panose="02020603050405020304" pitchFamily="18" charset="0"/>
              </a:rPr>
              <a:t>V</a:t>
            </a:r>
            <a:r>
              <a:rPr lang="en-US" b="1" baseline="0">
                <a:effectLst>
                  <a:outerShdw blurRad="38100" dist="38100" dir="2700000" algn="tl">
                    <a:srgbClr val="FFFFFF"/>
                  </a:outerShdw>
                </a:effectLst>
                <a:latin typeface="Times New Roman" panose="02020603050405020304" pitchFamily="18" charset="0"/>
              </a:rPr>
              <a:t> in the formula with </a:t>
            </a:r>
            <a:r>
              <a:rPr lang="en-US" b="1" i="1" baseline="0">
                <a:effectLst>
                  <a:outerShdw blurRad="38100" dist="38100" dir="2700000" algn="tl">
                    <a:srgbClr val="FFFFFF"/>
                  </a:outerShdw>
                </a:effectLst>
                <a:latin typeface="Times New Roman" panose="02020603050405020304" pitchFamily="18" charset="0"/>
              </a:rPr>
              <a:t>V/K</a:t>
            </a:r>
            <a:r>
              <a:rPr lang="en-US" b="1" baseline="0">
                <a:effectLst>
                  <a:outerShdw blurRad="38100" dist="38100" dir="2700000" algn="tl">
                    <a:srgbClr val="FFFFFF"/>
                  </a:outerShdw>
                </a:effectLst>
                <a:latin typeface="Times New Roman" panose="02020603050405020304" pitchFamily="18" charset="0"/>
              </a:rPr>
              <a:t>, and replacing </a:t>
            </a:r>
            <a:r>
              <a:rPr lang="en-US" b="1" i="1" baseline="0">
                <a:effectLst>
                  <a:outerShdw blurRad="38100" dist="38100" dir="2700000" algn="tl">
                    <a:srgbClr val="FFFFFF"/>
                  </a:outerShdw>
                </a:effectLst>
                <a:latin typeface="Times New Roman" panose="02020603050405020304" pitchFamily="18" charset="0"/>
              </a:rPr>
              <a:t>K</a:t>
            </a:r>
            <a:r>
              <a:rPr lang="en-US" b="1" baseline="0">
                <a:effectLst>
                  <a:outerShdw blurRad="38100" dist="38100" dir="2700000" algn="tl">
                    <a:srgbClr val="FFFFFF"/>
                  </a:outerShdw>
                </a:effectLst>
                <a:latin typeface="Times New Roman" panose="02020603050405020304" pitchFamily="18" charset="0"/>
              </a:rPr>
              <a:t> in the formula with </a:t>
            </a:r>
            <a:r>
              <a:rPr lang="en-US" b="1" i="1" baseline="0">
                <a:effectLst>
                  <a:outerShdw blurRad="38100" dist="38100" dir="2700000" algn="tl">
                    <a:srgbClr val="FFFFFF"/>
                  </a:outerShdw>
                </a:effectLst>
                <a:latin typeface="Times New Roman" panose="02020603050405020304" pitchFamily="18" charset="0"/>
              </a:rPr>
              <a:t>1</a:t>
            </a:r>
            <a:r>
              <a:rPr lang="en-US" b="1" baseline="0">
                <a:effectLst>
                  <a:outerShdw blurRad="38100" dist="38100" dir="2700000" algn="tl">
                    <a:srgbClr val="FFFFFF"/>
                  </a:outerShdw>
                </a:effectLst>
                <a:latin typeface="Times New Roman" panose="02020603050405020304" pitchFamily="18" charset="0"/>
              </a:rPr>
              <a:t>.</a:t>
            </a:r>
          </a:p>
          <a:p>
            <a:pPr lvl="2">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In computing the “construction yield”, </a:t>
            </a:r>
            <a:r>
              <a:rPr lang="en-US" b="1" i="1" baseline="0">
                <a:effectLst>
                  <a:outerShdw blurRad="38100" dist="38100" dir="2700000" algn="tl">
                    <a:srgbClr val="FFFFFF"/>
                  </a:outerShdw>
                </a:effectLst>
                <a:latin typeface="Times New Roman" panose="02020603050405020304" pitchFamily="18" charset="0"/>
              </a:rPr>
              <a:t>y</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use the expected return on an asset with market risk equivalent to that of the construction cost, instead of the riskfree rate. i.e., </a:t>
            </a:r>
            <a:r>
              <a:rPr lang="en-US" b="1" i="1" baseline="0">
                <a:effectLst>
                  <a:outerShdw blurRad="38100" dist="38100" dir="2700000" algn="tl">
                    <a:srgbClr val="FFFFFF"/>
                  </a:outerShdw>
                </a:effectLst>
                <a:latin typeface="Times New Roman" panose="02020603050405020304" pitchFamily="18" charset="0"/>
              </a:rPr>
              <a:t>y</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 </a:t>
            </a:r>
            <a:r>
              <a:rPr lang="en-US" b="1" i="1" baseline="0">
                <a:effectLst>
                  <a:outerShdw blurRad="38100" dist="38100" dir="2700000" algn="tl">
                    <a:srgbClr val="FFFFFF"/>
                  </a:outerShdw>
                </a:effectLst>
                <a:latin typeface="Times New Roman" panose="02020603050405020304" pitchFamily="18" charset="0"/>
              </a:rPr>
              <a:t>r</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a:t>
            </a:r>
            <a:r>
              <a:rPr lang="en-US" b="1" i="1" baseline="0">
                <a:effectLst>
                  <a:outerShdw blurRad="38100" dist="38100" dir="2700000" algn="tl">
                    <a:srgbClr val="FFFFFF"/>
                  </a:outerShdw>
                </a:effectLst>
                <a:latin typeface="Times New Roman" panose="02020603050405020304" pitchFamily="18" charset="0"/>
              </a:rPr>
              <a:t>g</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a:t>
            </a:r>
            <a:r>
              <a:rPr lang="en-US" b="1" i="1" baseline="0">
                <a:effectLst>
                  <a:outerShdw blurRad="38100" dist="38100" dir="2700000" algn="tl">
                    <a:srgbClr val="FFFFFF"/>
                  </a:outerShdw>
                </a:effectLst>
                <a:latin typeface="Times New Roman" panose="02020603050405020304" pitchFamily="18" charset="0"/>
              </a:rPr>
              <a:t>r</a:t>
            </a:r>
            <a:r>
              <a:rPr lang="en-US" b="1" i="1" baseline="-25000">
                <a:effectLst>
                  <a:outerShdw blurRad="38100" dist="38100" dir="2700000" algn="tl">
                    <a:srgbClr val="FFFFFF"/>
                  </a:outerShdw>
                </a:effectLst>
                <a:latin typeface="Times New Roman" panose="02020603050405020304" pitchFamily="18" charset="0"/>
              </a:rPr>
              <a:t>f</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a:t>
            </a:r>
            <a:r>
              <a:rPr lang="en-US" b="1" i="1" baseline="0">
                <a:effectLst>
                  <a:outerShdw blurRad="38100" dist="38100" dir="2700000" algn="tl">
                    <a:srgbClr val="FFFFFF"/>
                  </a:outerShdw>
                </a:effectLst>
                <a:latin typeface="Times New Roman" panose="02020603050405020304" pitchFamily="18" charset="0"/>
              </a:rPr>
              <a:t>E[RP</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r>
              <a:rPr lang="en-US" b="1" baseline="0">
                <a:effectLst>
                  <a:outerShdw blurRad="38100" dist="38100" dir="2700000" algn="tl">
                    <a:srgbClr val="FFFFFF"/>
                  </a:outerShdw>
                </a:effectLst>
                <a:latin typeface="Times New Roman" panose="02020603050405020304" pitchFamily="18" charset="0"/>
              </a:rPr>
              <a:t>– </a:t>
            </a:r>
            <a:r>
              <a:rPr lang="en-US" b="1" i="1" baseline="0">
                <a:effectLst>
                  <a:outerShdw blurRad="38100" dist="38100" dir="2700000" algn="tl">
                    <a:srgbClr val="FFFFFF"/>
                  </a:outerShdw>
                </a:effectLst>
                <a:latin typeface="Times New Roman" panose="02020603050405020304" pitchFamily="18" charset="0"/>
              </a:rPr>
              <a:t>g</a:t>
            </a:r>
            <a:r>
              <a:rPr lang="en-US" b="1" i="1" baseline="-25000">
                <a:effectLst>
                  <a:outerShdw blurRad="38100" dist="38100" dir="2700000" algn="tl">
                    <a:srgbClr val="FFFFFF"/>
                  </a:outerShdw>
                </a:effectLst>
                <a:latin typeface="Times New Roman" panose="02020603050405020304" pitchFamily="18" charset="0"/>
              </a:rPr>
              <a:t>K</a:t>
            </a:r>
            <a:r>
              <a:rPr lang="en-US" b="1" i="1" baseline="0">
                <a:effectLst>
                  <a:outerShdw blurRad="38100" dist="38100" dir="2700000" algn="tl">
                    <a:srgbClr val="FFFFFF"/>
                  </a:outerShdw>
                </a:effectLst>
                <a:latin typeface="Times New Roman" panose="02020603050405020304" pitchFamily="18" charset="0"/>
              </a:rPr>
              <a:t> .</a:t>
            </a:r>
          </a:p>
          <a:p>
            <a:pPr lvl="2">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In computing </a:t>
            </a:r>
            <a:r>
              <a:rPr lang="el-GR" b="1" baseline="0">
                <a:effectLst>
                  <a:outerShdw blurRad="38100" dist="38100" dir="2700000" algn="tl">
                    <a:srgbClr val="FFFFFF"/>
                  </a:outerShdw>
                </a:effectLst>
                <a:latin typeface="Times New Roman" panose="02020603050405020304" pitchFamily="18" charset="0"/>
                <a:cs typeface="Times New Roman" panose="02020603050405020304" pitchFamily="18" charset="0"/>
              </a:rPr>
              <a:t>σ</a:t>
            </a:r>
            <a:r>
              <a:rPr lang="en-US" b="1" baseline="0">
                <a:effectLst>
                  <a:outerShdw blurRad="38100" dist="38100" dir="2700000" algn="tl">
                    <a:srgbClr val="FFFFFF"/>
                  </a:outerShdw>
                </a:effectLst>
                <a:latin typeface="Times New Roman" panose="02020603050405020304" pitchFamily="18" charset="0"/>
                <a:cs typeface="Times New Roman" panose="02020603050405020304" pitchFamily="18" charset="0"/>
              </a:rPr>
              <a:t>, use the volatility of a portfolio of the underlying asset minus the construction cost:</a:t>
            </a:r>
            <a:endParaRPr lang="el-GR" b="1" baseline="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aphicFrame>
        <p:nvGraphicFramePr>
          <p:cNvPr id="194566" name="Object 6"/>
          <p:cNvGraphicFramePr>
            <a:graphicFrameLocks noChangeAspect="1"/>
          </p:cNvGraphicFramePr>
          <p:nvPr/>
        </p:nvGraphicFramePr>
        <p:xfrm>
          <a:off x="2590800" y="5410200"/>
          <a:ext cx="4724400" cy="509588"/>
        </p:xfrm>
        <a:graphic>
          <a:graphicData uri="http://schemas.openxmlformats.org/presentationml/2006/ole">
            <p:oleObj spid="_x0000_s194573" name="Equation" r:id="rId4" imgW="2476500" imgH="266700" progId="Equation.3">
              <p:embed/>
            </p:oleObj>
          </a:graphicData>
        </a:graphic>
      </p:graphicFrame>
      <p:sp>
        <p:nvSpPr>
          <p:cNvPr id="194567" name="Text Box 7"/>
          <p:cNvSpPr txBox="1">
            <a:spLocks noChangeArrowheads="1"/>
          </p:cNvSpPr>
          <p:nvPr/>
        </p:nvSpPr>
        <p:spPr bwMode="auto">
          <a:xfrm>
            <a:off x="762000" y="6172200"/>
            <a:ext cx="792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i="1" baseline="0">
                <a:effectLst/>
              </a:rPr>
              <a:t>( This transformation is attributed to Fisher and Margrabe* .)</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3538" name="Text Box 2"/>
          <p:cNvSpPr txBox="1">
            <a:spLocks noChangeArrowheads="1"/>
          </p:cNvSpPr>
          <p:nvPr/>
        </p:nvSpPr>
        <p:spPr bwMode="auto">
          <a:xfrm>
            <a:off x="990600" y="457200"/>
            <a:ext cx="7239000" cy="338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Summarizing up to now:</a:t>
            </a:r>
          </a:p>
          <a:p>
            <a:pPr>
              <a:spcBef>
                <a:spcPct val="50000"/>
              </a:spcBef>
              <a:buFontTx/>
              <a:buChar char="•"/>
            </a:pPr>
            <a:r>
              <a:rPr lang="en-US" b="1" baseline="0">
                <a:effectLst>
                  <a:outerShdw blurRad="38100" dist="38100" dir="2700000" algn="tl">
                    <a:srgbClr val="FFFFFF"/>
                  </a:outerShdw>
                </a:effectLst>
              </a:rPr>
              <a:t> The Binomial Model can handle:</a:t>
            </a:r>
          </a:p>
          <a:p>
            <a:pPr lvl="2">
              <a:spcBef>
                <a:spcPct val="20000"/>
              </a:spcBef>
              <a:buFontTx/>
              <a:buChar char="•"/>
            </a:pPr>
            <a:r>
              <a:rPr lang="en-US" b="1" baseline="0">
                <a:effectLst>
                  <a:outerShdw blurRad="38100" dist="38100" dir="2700000" algn="tl">
                    <a:srgbClr val="FFFFFF"/>
                  </a:outerShdw>
                </a:effectLst>
              </a:rPr>
              <a:t> Finite-lived development options (rights expire at a specified future time), “American” or…</a:t>
            </a:r>
          </a:p>
          <a:p>
            <a:pPr lvl="2">
              <a:spcBef>
                <a:spcPct val="20000"/>
              </a:spcBef>
              <a:buFontTx/>
              <a:buChar char="•"/>
            </a:pPr>
            <a:r>
              <a:rPr lang="en-US" b="1" baseline="0">
                <a:effectLst>
                  <a:outerShdw blurRad="38100" dist="38100" dir="2700000" algn="tl">
                    <a:srgbClr val="FFFFFF"/>
                  </a:outerShdw>
                </a:effectLst>
              </a:rPr>
              <a:t> “European” development options (construction prohibited prior to a given future point in time)</a:t>
            </a:r>
          </a:p>
          <a:p>
            <a:pPr>
              <a:spcBef>
                <a:spcPct val="50000"/>
              </a:spcBef>
              <a:buFontTx/>
              <a:buChar char="•"/>
            </a:pPr>
            <a:r>
              <a:rPr lang="en-US" b="1" baseline="0">
                <a:effectLst>
                  <a:outerShdw blurRad="38100" dist="38100" dir="2700000" algn="tl">
                    <a:srgbClr val="FFFFFF"/>
                  </a:outerShdw>
                </a:effectLst>
              </a:rPr>
              <a:t> The Samuelson-McKean Model can handle:</a:t>
            </a:r>
          </a:p>
          <a:p>
            <a:pPr lvl="2">
              <a:spcBef>
                <a:spcPct val="20000"/>
              </a:spcBef>
              <a:buFontTx/>
              <a:buChar char="•"/>
            </a:pPr>
            <a:r>
              <a:rPr lang="en-US" b="1" baseline="0">
                <a:effectLst>
                  <a:outerShdw blurRad="38100" dist="38100" dir="2700000" algn="tl">
                    <a:srgbClr val="FFFFFF"/>
                  </a:outerShdw>
                </a:effectLst>
              </a:rPr>
              <a:t> The simple </a:t>
            </a:r>
            <a:r>
              <a:rPr lang="en-US" b="1" i="1" baseline="0">
                <a:effectLst>
                  <a:outerShdw blurRad="38100" dist="38100" dir="2700000" algn="tl">
                    <a:srgbClr val="FFFFFF"/>
                  </a:outerShdw>
                </a:effectLst>
              </a:rPr>
              <a:t>“</a:t>
            </a:r>
            <a:r>
              <a:rPr lang="en-US" b="1" i="1" u="sng" baseline="0">
                <a:effectLst>
                  <a:outerShdw blurRad="38100" dist="38100" dir="2700000" algn="tl">
                    <a:srgbClr val="FFFFFF"/>
                  </a:outerShdw>
                </a:effectLst>
              </a:rPr>
              <a:t>Wait Option</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for a perpetual “American” development option (typical “land value” problem).</a:t>
            </a:r>
          </a:p>
        </p:txBody>
      </p:sp>
      <p:sp>
        <p:nvSpPr>
          <p:cNvPr id="193540" name="Text Box 4"/>
          <p:cNvSpPr txBox="1">
            <a:spLocks noChangeArrowheads="1"/>
          </p:cNvSpPr>
          <p:nvPr/>
        </p:nvSpPr>
        <p:spPr bwMode="auto">
          <a:xfrm>
            <a:off x="914400" y="4038600"/>
            <a:ext cx="7543800" cy="1930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It remains for us to address two important considerations:</a:t>
            </a:r>
          </a:p>
          <a:p>
            <a:pPr>
              <a:spcBef>
                <a:spcPct val="50000"/>
              </a:spcBef>
              <a:buFontTx/>
              <a:buChar char="•"/>
            </a:pPr>
            <a:r>
              <a:rPr lang="en-US" b="1" baseline="0">
                <a:effectLst>
                  <a:outerShdw blurRad="38100" dist="38100" dir="2700000" algn="tl">
                    <a:srgbClr val="FFFFFF"/>
                  </a:outerShdw>
                </a:effectLst>
              </a:rPr>
              <a:t> Until now we have assumed instantaneous exercise: we need to consider the effect of construction time, aka </a:t>
            </a:r>
            <a:r>
              <a:rPr lang="en-US" b="1" i="1" baseline="0">
                <a:effectLst>
                  <a:outerShdw blurRad="38100" dist="38100" dir="2700000" algn="tl">
                    <a:srgbClr val="FFFFFF"/>
                  </a:outerShdw>
                </a:effectLst>
              </a:rPr>
              <a:t>“</a:t>
            </a:r>
            <a:r>
              <a:rPr lang="en-US" b="1" i="1" u="sng" baseline="0">
                <a:effectLst>
                  <a:outerShdw blurRad="38100" dist="38100" dir="2700000" algn="tl">
                    <a:srgbClr val="FFFFFF"/>
                  </a:outerShdw>
                </a:effectLst>
              </a:rPr>
              <a:t>time to build</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a:t>
            </a:r>
          </a:p>
          <a:p>
            <a:pPr>
              <a:spcBef>
                <a:spcPct val="50000"/>
              </a:spcBef>
              <a:buFontTx/>
              <a:buChar char="•"/>
            </a:pPr>
            <a:r>
              <a:rPr lang="en-US" b="1" baseline="0">
                <a:effectLst>
                  <a:outerShdw blurRad="38100" dist="38100" dir="2700000" algn="tl">
                    <a:srgbClr val="FFFFFF"/>
                  </a:outerShdw>
                </a:effectLst>
              </a:rPr>
              <a:t> The </a:t>
            </a:r>
            <a:r>
              <a:rPr lang="en-US" b="1" i="1" baseline="0">
                <a:effectLst>
                  <a:outerShdw blurRad="38100" dist="38100" dir="2700000" algn="tl">
                    <a:srgbClr val="FFFFFF"/>
                  </a:outerShdw>
                </a:effectLst>
              </a:rPr>
              <a:t>“</a:t>
            </a:r>
            <a:r>
              <a:rPr lang="en-US" b="1" i="1" u="sng" baseline="0">
                <a:effectLst>
                  <a:outerShdw blurRad="38100" dist="38100" dir="2700000" algn="tl">
                    <a:srgbClr val="FFFFFF"/>
                  </a:outerShdw>
                </a:effectLst>
              </a:rPr>
              <a:t>Phasing Option</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in which the project is broken into sequential </a:t>
            </a:r>
            <a:r>
              <a:rPr lang="en-US" b="1" i="1" u="sng" baseline="0">
                <a:effectLst>
                  <a:outerShdw blurRad="38100" dist="38100" dir="2700000" algn="tl">
                    <a:srgbClr val="FFFFFF"/>
                  </a:outerShdw>
                </a:effectLst>
              </a:rPr>
              <a:t>phases</a:t>
            </a:r>
            <a:r>
              <a:rPr lang="en-US" b="1" baseline="0">
                <a:effectLst>
                  <a:outerShdw blurRad="38100" dist="38100" dir="2700000" algn="tl">
                    <a:srgbClr val="FFFFFF"/>
                  </a:outerShdw>
                </a:effectLst>
              </a:rPr>
              <a:t> rather than building it all at once</a:t>
            </a:r>
          </a:p>
        </p:txBody>
      </p:sp>
      <p:sp>
        <p:nvSpPr>
          <p:cNvPr id="6" name="Slide Number Placeholder 5"/>
          <p:cNvSpPr>
            <a:spLocks noGrp="1"/>
          </p:cNvSpPr>
          <p:nvPr>
            <p:ph type="sldNum" sz="quarter" idx="12"/>
          </p:nvPr>
        </p:nvSpPr>
        <p:spPr/>
        <p:txBody>
          <a:bodyPr/>
          <a:lstStyle/>
          <a:p>
            <a:fld id="{4832FC03-9143-45FF-9B73-D7E84BF988EF}" type="slidenum">
              <a:rPr lang="en-US" smtClean="0"/>
              <a:pPr/>
              <a:t>126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additive="base">
                                        <p:cTn id="7" dur="500" fill="hold"/>
                                        <p:tgtEl>
                                          <p:spTgt spid="193540"/>
                                        </p:tgtEl>
                                        <p:attrNameLst>
                                          <p:attrName>ppt_x</p:attrName>
                                        </p:attrNameLst>
                                      </p:cBhvr>
                                      <p:tavLst>
                                        <p:tav tm="0">
                                          <p:val>
                                            <p:strVal val="#ppt_x"/>
                                          </p:val>
                                        </p:tav>
                                        <p:tav tm="100000">
                                          <p:val>
                                            <p:strVal val="#ppt_x"/>
                                          </p:val>
                                        </p:tav>
                                      </p:tavLst>
                                    </p:anim>
                                    <p:anim calcmode="lin" valueType="num">
                                      <p:cBhvr additive="base">
                                        <p:cTn id="8" dur="500" fill="hold"/>
                                        <p:tgtEl>
                                          <p:spTgt spid="193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6613" name="Text Box 5"/>
          <p:cNvSpPr txBox="1">
            <a:spLocks noChangeArrowheads="1"/>
          </p:cNvSpPr>
          <p:nvPr/>
        </p:nvSpPr>
        <p:spPr bwMode="auto">
          <a:xfrm>
            <a:off x="838200" y="130314"/>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i="1" baseline="0" dirty="0" smtClean="0">
                <a:effectLst>
                  <a:outerShdw blurRad="38100" dist="38100" dir="2700000" algn="tl">
                    <a:srgbClr val="FFFFFF"/>
                  </a:outerShdw>
                </a:effectLst>
              </a:rPr>
              <a:t>Appendix 27</a:t>
            </a:r>
          </a:p>
          <a:p>
            <a:pPr algn="ctr">
              <a:spcBef>
                <a:spcPts val="0"/>
              </a:spcBef>
            </a:pPr>
            <a:r>
              <a:rPr lang="en-US" b="1" i="1" baseline="0" dirty="0" smtClean="0">
                <a:effectLst>
                  <a:outerShdw blurRad="38100" dist="38100" dir="2700000" algn="tl">
                    <a:srgbClr val="FFFFFF"/>
                  </a:outerShdw>
                </a:effectLst>
              </a:rPr>
              <a:t>27A.1.3: Time </a:t>
            </a:r>
            <a:r>
              <a:rPr lang="en-US" b="1" i="1" baseline="0" dirty="0">
                <a:effectLst>
                  <a:outerShdw blurRad="38100" dist="38100" dir="2700000" algn="tl">
                    <a:srgbClr val="FFFFFF"/>
                  </a:outerShdw>
                </a:effectLst>
              </a:rPr>
              <a:t>to Build</a:t>
            </a:r>
          </a:p>
        </p:txBody>
      </p:sp>
      <p:sp>
        <p:nvSpPr>
          <p:cNvPr id="196619" name="Text Box 11"/>
          <p:cNvSpPr txBox="1">
            <a:spLocks noChangeArrowheads="1"/>
          </p:cNvSpPr>
          <p:nvPr/>
        </p:nvSpPr>
        <p:spPr bwMode="auto">
          <a:xfrm>
            <a:off x="533400" y="838200"/>
            <a:ext cx="8077200" cy="314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With non-instantaneous construction, when you exercise the option to build in state of the world </a:t>
            </a:r>
            <a:r>
              <a:rPr lang="en-US" b="1" i="1" baseline="0">
                <a:effectLst>
                  <a:outerShdw blurRad="38100" dist="38100" dir="2700000" algn="tl">
                    <a:srgbClr val="FFFFFF"/>
                  </a:outerShdw>
                </a:effectLst>
              </a:rPr>
              <a:t>i, j</a:t>
            </a:r>
            <a:r>
              <a:rPr lang="en-US" b="1" baseline="0">
                <a:effectLst>
                  <a:outerShdw blurRad="38100" dist="38100" dir="2700000" algn="tl">
                    <a:srgbClr val="FFFFFF"/>
                  </a:outerShdw>
                </a:effectLst>
              </a:rPr>
              <a:t> , you don’t get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i,j</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j</a:t>
            </a:r>
            <a:r>
              <a:rPr lang="en-US" b="1" baseline="0">
                <a:effectLst>
                  <a:outerShdw blurRad="38100" dist="38100" dir="2700000" algn="tl">
                    <a:srgbClr val="FFFFFF"/>
                  </a:outerShdw>
                </a:effectLst>
              </a:rPr>
              <a:t> . </a:t>
            </a:r>
          </a:p>
          <a:p>
            <a:pPr>
              <a:spcBef>
                <a:spcPct val="50000"/>
              </a:spcBef>
            </a:pPr>
            <a:r>
              <a:rPr lang="en-US" b="1" baseline="0">
                <a:effectLst>
                  <a:outerShdw blurRad="38100" dist="38100" dir="2700000" algn="tl">
                    <a:srgbClr val="FFFFFF"/>
                  </a:outerShdw>
                </a:effectLst>
              </a:rPr>
              <a:t>You get the PV of the completed project:  </a:t>
            </a:r>
          </a:p>
          <a:p>
            <a:pPr algn="ctr">
              <a:spcBef>
                <a:spcPct val="50000"/>
              </a:spcBef>
            </a:pP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E</a:t>
            </a:r>
            <a:r>
              <a:rPr lang="en-US" b="1" i="1" baseline="-25000">
                <a:effectLst>
                  <a:outerShdw blurRad="38100" dist="38100" dir="2700000" algn="tl">
                    <a:srgbClr val="FFFFFF"/>
                  </a:outerShdw>
                </a:effectLst>
              </a:rPr>
              <a:t>i,j</a:t>
            </a: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j+TC</a:t>
            </a:r>
            <a:r>
              <a:rPr lang="en-US" b="1" baseline="0">
                <a:effectLst>
                  <a:outerShdw blurRad="38100" dist="38100" dir="2700000" algn="tl">
                    <a:srgbClr val="FFFFFF"/>
                  </a:outerShdw>
                </a:effectLst>
              </a:rPr>
              <a:t>])/(1+</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a:t>
            </a:r>
            <a:r>
              <a:rPr lang="en-US" b="1" i="1">
                <a:effectLst>
                  <a:outerShdw blurRad="38100" dist="38100" dir="2700000" algn="tl">
                    <a:srgbClr val="FFFFFF"/>
                  </a:outerShdw>
                </a:effectLst>
              </a:rPr>
              <a:t>TC</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j+TC</a:t>
            </a:r>
            <a:r>
              <a:rPr lang="en-US" b="1" baseline="0">
                <a:effectLst>
                  <a:outerShdw blurRad="38100" dist="38100" dir="2700000" algn="tl">
                    <a:srgbClr val="FFFFFF"/>
                  </a:outerShdw>
                </a:effectLst>
              </a:rPr>
              <a:t> /(1+</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f</a:t>
            </a:r>
            <a:r>
              <a:rPr lang="en-US" b="1" baseline="0">
                <a:effectLst>
                  <a:outerShdw blurRad="38100" dist="38100" dir="2700000" algn="tl">
                    <a:srgbClr val="FFFFFF"/>
                  </a:outerShdw>
                </a:effectLst>
              </a:rPr>
              <a:t>)</a:t>
            </a:r>
            <a:r>
              <a:rPr lang="en-US" b="1" i="1">
                <a:effectLst>
                  <a:outerShdw blurRad="38100" dist="38100" dir="2700000" algn="tl">
                    <a:srgbClr val="FFFFFF"/>
                  </a:outerShdw>
                </a:effectLst>
              </a:rPr>
              <a:t>TC</a:t>
            </a:r>
            <a:r>
              <a:rPr lang="en-US" b="1" i="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where </a:t>
            </a:r>
            <a:r>
              <a:rPr lang="en-US" b="1" i="1" baseline="0">
                <a:effectLst>
                  <a:outerShdw blurRad="38100" dist="38100" dir="2700000" algn="tl">
                    <a:srgbClr val="FFFFFF"/>
                  </a:outerShdw>
                </a:effectLst>
              </a:rPr>
              <a:t>TC</a:t>
            </a:r>
            <a:r>
              <a:rPr lang="en-US" b="1" baseline="0">
                <a:effectLst>
                  <a:outerShdw blurRad="38100" dist="38100" dir="2700000" algn="tl">
                    <a:srgbClr val="FFFFFF"/>
                  </a:outerShdw>
                </a:effectLst>
              </a:rPr>
              <a:t> is the number of periods it will take to complete construction.</a:t>
            </a:r>
          </a:p>
          <a:p>
            <a:pPr>
              <a:spcBef>
                <a:spcPct val="50000"/>
              </a:spcBef>
            </a:pPr>
            <a:r>
              <a:rPr lang="en-US" b="1" baseline="0">
                <a:effectLst>
                  <a:outerShdw blurRad="38100" dist="38100" dir="2700000" algn="tl">
                    <a:srgbClr val="FFFFFF"/>
                  </a:outerShdw>
                </a:effectLst>
              </a:rPr>
              <a:t>In the Binomial Model, if you exercise the option at time 0 when the underlying asset has current observable value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0</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then if the time to build is 1 period you will get:</a:t>
            </a:r>
          </a:p>
        </p:txBody>
      </p:sp>
      <p:graphicFrame>
        <p:nvGraphicFramePr>
          <p:cNvPr id="196620" name="Object 12"/>
          <p:cNvGraphicFramePr>
            <a:graphicFrameLocks noChangeAspect="1"/>
          </p:cNvGraphicFramePr>
          <p:nvPr/>
        </p:nvGraphicFramePr>
        <p:xfrm>
          <a:off x="544513" y="4114800"/>
          <a:ext cx="8210550" cy="514350"/>
        </p:xfrm>
        <a:graphic>
          <a:graphicData uri="http://schemas.openxmlformats.org/presentationml/2006/ole">
            <p:oleObj spid="_x0000_s196633" name="Equation" r:id="rId4" imgW="7289800" imgH="457200" progId="Equation.3">
              <p:embed/>
            </p:oleObj>
          </a:graphicData>
        </a:graphic>
      </p:graphicFrame>
      <p:sp>
        <p:nvSpPr>
          <p:cNvPr id="196621" name="Text Box 13"/>
          <p:cNvSpPr txBox="1">
            <a:spLocks noChangeArrowheads="1"/>
          </p:cNvSpPr>
          <p:nvPr/>
        </p:nvSpPr>
        <p:spPr bwMode="auto">
          <a:xfrm>
            <a:off x="609600" y="4724400"/>
            <a:ext cx="8077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If the time to build is 2 periods, you will get:</a:t>
            </a:r>
          </a:p>
        </p:txBody>
      </p:sp>
      <p:graphicFrame>
        <p:nvGraphicFramePr>
          <p:cNvPr id="196622" name="Object 14"/>
          <p:cNvGraphicFramePr>
            <a:graphicFrameLocks noChangeAspect="1"/>
          </p:cNvGraphicFramePr>
          <p:nvPr/>
        </p:nvGraphicFramePr>
        <p:xfrm>
          <a:off x="654050" y="5257800"/>
          <a:ext cx="8066088" cy="646113"/>
        </p:xfrm>
        <a:graphic>
          <a:graphicData uri="http://schemas.openxmlformats.org/presentationml/2006/ole">
            <p:oleObj spid="_x0000_s196634" name="Equation" r:id="rId5" imgW="6337300" imgH="508000" progId="Equation.3">
              <p:embed/>
            </p:oleObj>
          </a:graphicData>
        </a:graphic>
      </p:graphicFrame>
      <p:sp>
        <p:nvSpPr>
          <p:cNvPr id="9" name="Slide Number Placeholder 8"/>
          <p:cNvSpPr>
            <a:spLocks noGrp="1"/>
          </p:cNvSpPr>
          <p:nvPr>
            <p:ph type="sldNum" sz="quarter" idx="12"/>
          </p:nvPr>
        </p:nvSpPr>
        <p:spPr/>
        <p:txBody>
          <a:bodyPr/>
          <a:lstStyle/>
          <a:p>
            <a:fld id="{4832FC03-9143-45FF-9B73-D7E84BF988EF}"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8676" name="Text Box 20"/>
          <p:cNvSpPr txBox="1">
            <a:spLocks noChangeArrowheads="1"/>
          </p:cNvSpPr>
          <p:nvPr/>
        </p:nvSpPr>
        <p:spPr bwMode="auto">
          <a:xfrm>
            <a:off x="838200" y="762000"/>
            <a:ext cx="7391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For example, consider our previous underlying asset value tree and a time-to-build of 2 months with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10%/yr = 0.833%/mo,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6%/yr = 0.5%/mo (</a:t>
            </a:r>
            <a:r>
              <a:rPr lang="en-US" b="1" baseline="0">
                <a:effectLst>
                  <a:outerShdw blurRad="38100" dist="38100" dir="2700000" algn="tl">
                    <a:srgbClr val="FFFFFF"/>
                  </a:outerShdw>
                </a:effectLst>
                <a:sym typeface="Wingdings" panose="05000000000000000000" pitchFamily="2" charset="2"/>
              </a:rPr>
              <a:t> </a:t>
            </a:r>
            <a:r>
              <a:rPr lang="en-US" b="1" i="1" baseline="0">
                <a:effectLst>
                  <a:outerShdw blurRad="38100" dist="38100" dir="2700000" algn="tl">
                    <a:srgbClr val="FFFFFF"/>
                  </a:outerShdw>
                </a:effectLst>
                <a:sym typeface="Wingdings" panose="05000000000000000000" pitchFamily="2" charset="2"/>
              </a:rPr>
              <a:t>g</a:t>
            </a:r>
            <a:r>
              <a:rPr lang="en-US" b="1" i="1" baseline="-25000">
                <a:effectLst>
                  <a:outerShdw blurRad="38100" dist="38100" dir="2700000" algn="tl">
                    <a:srgbClr val="FFFFFF"/>
                  </a:outerShdw>
                </a:effectLst>
                <a:sym typeface="Wingdings" panose="05000000000000000000" pitchFamily="2" charset="2"/>
              </a:rPr>
              <a:t>V</a:t>
            </a:r>
            <a:r>
              <a:rPr lang="en-US" b="1" i="1" baseline="0">
                <a:effectLst>
                  <a:outerShdw blurRad="38100" dist="38100" dir="2700000" algn="tl">
                    <a:srgbClr val="FFFFFF"/>
                  </a:outerShdw>
                </a:effectLst>
                <a:sym typeface="Wingdings" panose="05000000000000000000" pitchFamily="2" charset="2"/>
              </a:rPr>
              <a:t> = 0.33%/mo</a:t>
            </a:r>
            <a:r>
              <a:rPr lang="en-US" b="1" baseline="0">
                <a:effectLst>
                  <a:outerShdw blurRad="38100" dist="38100" dir="2700000" algn="tl">
                    <a:srgbClr val="FFFFFF"/>
                  </a:outerShdw>
                </a:effectLst>
                <a:sym typeface="Wingdings" panose="05000000000000000000" pitchFamily="2" charset="2"/>
              </a:rPr>
              <a:t>)</a:t>
            </a:r>
            <a:r>
              <a:rPr lang="en-US" b="1" baseline="0">
                <a:effectLst>
                  <a:outerShdw blurRad="38100" dist="38100" dir="2700000" algn="tl">
                    <a:srgbClr val="FFFFFF"/>
                  </a:outerShdw>
                </a:effectLst>
              </a:rPr>
              <a:t> …</a:t>
            </a:r>
          </a:p>
        </p:txBody>
      </p:sp>
      <p:grpSp>
        <p:nvGrpSpPr>
          <p:cNvPr id="198691" name="Group 35"/>
          <p:cNvGrpSpPr>
            <a:grpSpLocks/>
          </p:cNvGrpSpPr>
          <p:nvPr/>
        </p:nvGrpSpPr>
        <p:grpSpPr bwMode="auto">
          <a:xfrm>
            <a:off x="2743200" y="1524000"/>
            <a:ext cx="5486400" cy="3962400"/>
            <a:chOff x="672" y="1440"/>
            <a:chExt cx="3648" cy="2544"/>
          </a:xfrm>
        </p:grpSpPr>
        <p:sp>
          <p:nvSpPr>
            <p:cNvPr id="198672" name="Oval 16"/>
            <p:cNvSpPr>
              <a:spLocks noChangeArrowheads="1"/>
            </p:cNvSpPr>
            <p:nvPr/>
          </p:nvSpPr>
          <p:spPr bwMode="auto">
            <a:xfrm>
              <a:off x="3648" y="2544"/>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3" name="Text Box 17"/>
            <p:cNvSpPr txBox="1">
              <a:spLocks noChangeArrowheads="1"/>
            </p:cNvSpPr>
            <p:nvPr/>
          </p:nvSpPr>
          <p:spPr bwMode="auto">
            <a:xfrm>
              <a:off x="3648" y="2545"/>
              <a:ext cx="576"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$99.01</a:t>
              </a:r>
            </a:p>
          </p:txBody>
        </p:sp>
        <p:grpSp>
          <p:nvGrpSpPr>
            <p:cNvPr id="198690" name="Group 34"/>
            <p:cNvGrpSpPr>
              <a:grpSpLocks/>
            </p:cNvGrpSpPr>
            <p:nvPr/>
          </p:nvGrpSpPr>
          <p:grpSpPr bwMode="auto">
            <a:xfrm>
              <a:off x="672" y="1440"/>
              <a:ext cx="3648" cy="2544"/>
              <a:chOff x="672" y="1440"/>
              <a:chExt cx="3648" cy="2544"/>
            </a:xfrm>
          </p:grpSpPr>
          <p:sp>
            <p:nvSpPr>
              <p:cNvPr id="198670" name="Line 14"/>
              <p:cNvSpPr>
                <a:spLocks noChangeShapeType="1"/>
              </p:cNvSpPr>
              <p:nvPr/>
            </p:nvSpPr>
            <p:spPr bwMode="auto">
              <a:xfrm flipV="1">
                <a:off x="2784" y="2832"/>
                <a:ext cx="912"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71" name="Line 15"/>
              <p:cNvSpPr>
                <a:spLocks noChangeShapeType="1"/>
              </p:cNvSpPr>
              <p:nvPr/>
            </p:nvSpPr>
            <p:spPr bwMode="auto">
              <a:xfrm>
                <a:off x="2736" y="2256"/>
                <a:ext cx="960"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8689" name="Group 33"/>
              <p:cNvGrpSpPr>
                <a:grpSpLocks/>
              </p:cNvGrpSpPr>
              <p:nvPr/>
            </p:nvGrpSpPr>
            <p:grpSpPr bwMode="auto">
              <a:xfrm>
                <a:off x="672" y="1440"/>
                <a:ext cx="3648" cy="2544"/>
                <a:chOff x="672" y="1440"/>
                <a:chExt cx="3648" cy="2544"/>
              </a:xfrm>
            </p:grpSpPr>
            <p:sp>
              <p:nvSpPr>
                <p:cNvPr id="198658" name="Text Box 2"/>
                <p:cNvSpPr txBox="1">
                  <a:spLocks noChangeArrowheads="1"/>
                </p:cNvSpPr>
                <p:nvPr/>
              </p:nvSpPr>
              <p:spPr bwMode="auto">
                <a:xfrm>
                  <a:off x="768" y="2496"/>
                  <a:ext cx="433"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$100</a:t>
                  </a:r>
                </a:p>
              </p:txBody>
            </p:sp>
            <p:sp>
              <p:nvSpPr>
                <p:cNvPr id="198659" name="Oval 3"/>
                <p:cNvSpPr>
                  <a:spLocks noChangeArrowheads="1"/>
                </p:cNvSpPr>
                <p:nvPr/>
              </p:nvSpPr>
              <p:spPr bwMode="auto">
                <a:xfrm>
                  <a:off x="672" y="2448"/>
                  <a:ext cx="576"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0" name="Line 4"/>
                <p:cNvSpPr>
                  <a:spLocks noChangeShapeType="1"/>
                </p:cNvSpPr>
                <p:nvPr/>
              </p:nvSpPr>
              <p:spPr bwMode="auto">
                <a:xfrm flipV="1">
                  <a:off x="1248" y="2208"/>
                  <a:ext cx="912"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61" name="Text Box 5"/>
                <p:cNvSpPr txBox="1">
                  <a:spLocks noChangeArrowheads="1"/>
                </p:cNvSpPr>
                <p:nvPr/>
              </p:nvSpPr>
              <p:spPr bwMode="auto">
                <a:xfrm>
                  <a:off x="2208" y="1968"/>
                  <a:ext cx="576"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0,1</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$103.81</a:t>
                  </a:r>
                </a:p>
              </p:txBody>
            </p:sp>
            <p:sp>
              <p:nvSpPr>
                <p:cNvPr id="198662" name="Oval 6"/>
                <p:cNvSpPr>
                  <a:spLocks noChangeArrowheads="1"/>
                </p:cNvSpPr>
                <p:nvPr/>
              </p:nvSpPr>
              <p:spPr bwMode="auto">
                <a:xfrm>
                  <a:off x="2160" y="1920"/>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3" name="Oval 7"/>
                <p:cNvSpPr>
                  <a:spLocks noChangeArrowheads="1"/>
                </p:cNvSpPr>
                <p:nvPr/>
              </p:nvSpPr>
              <p:spPr bwMode="auto">
                <a:xfrm>
                  <a:off x="2160" y="3024"/>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4" name="Line 8"/>
                <p:cNvSpPr>
                  <a:spLocks noChangeShapeType="1"/>
                </p:cNvSpPr>
                <p:nvPr/>
              </p:nvSpPr>
              <p:spPr bwMode="auto">
                <a:xfrm>
                  <a:off x="1200" y="2784"/>
                  <a:ext cx="960"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65" name="Text Box 9"/>
                <p:cNvSpPr txBox="1">
                  <a:spLocks noChangeArrowheads="1"/>
                </p:cNvSpPr>
                <p:nvPr/>
              </p:nvSpPr>
              <p:spPr bwMode="auto">
                <a:xfrm>
                  <a:off x="2208" y="3072"/>
                  <a:ext cx="576"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1,1</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$95.37</a:t>
                  </a:r>
                </a:p>
              </p:txBody>
            </p:sp>
            <p:sp>
              <p:nvSpPr>
                <p:cNvPr id="198666" name="Text Box 10"/>
                <p:cNvSpPr txBox="1">
                  <a:spLocks noChangeArrowheads="1"/>
                </p:cNvSpPr>
                <p:nvPr/>
              </p:nvSpPr>
              <p:spPr bwMode="auto">
                <a:xfrm>
                  <a:off x="1392" y="2303"/>
                  <a:ext cx="625"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sp>
              <p:nvSpPr>
                <p:cNvPr id="198667" name="Text Box 11"/>
                <p:cNvSpPr txBox="1">
                  <a:spLocks noChangeArrowheads="1"/>
                </p:cNvSpPr>
                <p:nvPr/>
              </p:nvSpPr>
              <p:spPr bwMode="auto">
                <a:xfrm>
                  <a:off x="1344" y="2879"/>
                  <a:ext cx="719"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98674" name="Text Box 18"/>
                <p:cNvSpPr txBox="1">
                  <a:spLocks noChangeArrowheads="1"/>
                </p:cNvSpPr>
                <p:nvPr/>
              </p:nvSpPr>
              <p:spPr bwMode="auto">
                <a:xfrm>
                  <a:off x="2831" y="2303"/>
                  <a:ext cx="721"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98675" name="Text Box 19"/>
                <p:cNvSpPr txBox="1">
                  <a:spLocks noChangeArrowheads="1"/>
                </p:cNvSpPr>
                <p:nvPr/>
              </p:nvSpPr>
              <p:spPr bwMode="auto">
                <a:xfrm>
                  <a:off x="2929" y="2928"/>
                  <a:ext cx="623"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grpSp>
              <p:nvGrpSpPr>
                <p:cNvPr id="198678" name="Group 22"/>
                <p:cNvGrpSpPr>
                  <a:grpSpLocks/>
                </p:cNvGrpSpPr>
                <p:nvPr/>
              </p:nvGrpSpPr>
              <p:grpSpPr bwMode="auto">
                <a:xfrm>
                  <a:off x="2736" y="1440"/>
                  <a:ext cx="1584" cy="2544"/>
                  <a:chOff x="2736" y="1440"/>
                  <a:chExt cx="1584" cy="2544"/>
                </a:xfrm>
              </p:grpSpPr>
              <p:sp>
                <p:nvSpPr>
                  <p:cNvPr id="198679" name="Line 23"/>
                  <p:cNvSpPr>
                    <a:spLocks noChangeShapeType="1"/>
                  </p:cNvSpPr>
                  <p:nvPr/>
                </p:nvSpPr>
                <p:spPr bwMode="auto">
                  <a:xfrm flipV="1">
                    <a:off x="2736" y="1632"/>
                    <a:ext cx="912"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80" name="Line 24"/>
                  <p:cNvSpPr>
                    <a:spLocks noChangeShapeType="1"/>
                  </p:cNvSpPr>
                  <p:nvPr/>
                </p:nvSpPr>
                <p:spPr bwMode="auto">
                  <a:xfrm>
                    <a:off x="2736" y="3360"/>
                    <a:ext cx="960"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81" name="Oval 25"/>
                  <p:cNvSpPr>
                    <a:spLocks noChangeArrowheads="1"/>
                  </p:cNvSpPr>
                  <p:nvPr/>
                </p:nvSpPr>
                <p:spPr bwMode="auto">
                  <a:xfrm>
                    <a:off x="3696" y="3552"/>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2" name="Text Box 26"/>
                  <p:cNvSpPr txBox="1">
                    <a:spLocks noChangeArrowheads="1"/>
                  </p:cNvSpPr>
                  <p:nvPr/>
                </p:nvSpPr>
                <p:spPr bwMode="auto">
                  <a:xfrm>
                    <a:off x="3696" y="3552"/>
                    <a:ext cx="577"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2,2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$90.96</a:t>
                    </a:r>
                  </a:p>
                </p:txBody>
              </p:sp>
              <p:sp>
                <p:nvSpPr>
                  <p:cNvPr id="198683" name="Oval 27"/>
                  <p:cNvSpPr>
                    <a:spLocks noChangeArrowheads="1"/>
                  </p:cNvSpPr>
                  <p:nvPr/>
                </p:nvSpPr>
                <p:spPr bwMode="auto">
                  <a:xfrm>
                    <a:off x="3648" y="1440"/>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4" name="Text Box 28"/>
                  <p:cNvSpPr txBox="1">
                    <a:spLocks noChangeArrowheads="1"/>
                  </p:cNvSpPr>
                  <p:nvPr/>
                </p:nvSpPr>
                <p:spPr bwMode="auto">
                  <a:xfrm>
                    <a:off x="3648" y="1440"/>
                    <a:ext cx="576" cy="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$107.77</a:t>
                    </a:r>
                  </a:p>
                </p:txBody>
              </p:sp>
              <p:sp>
                <p:nvSpPr>
                  <p:cNvPr id="198685" name="Text Box 29"/>
                  <p:cNvSpPr txBox="1">
                    <a:spLocks noChangeArrowheads="1"/>
                  </p:cNvSpPr>
                  <p:nvPr/>
                </p:nvSpPr>
                <p:spPr bwMode="auto">
                  <a:xfrm>
                    <a:off x="2880" y="3456"/>
                    <a:ext cx="721"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98686" name="Text Box 30"/>
                  <p:cNvSpPr txBox="1">
                    <a:spLocks noChangeArrowheads="1"/>
                  </p:cNvSpPr>
                  <p:nvPr/>
                </p:nvSpPr>
                <p:spPr bwMode="auto">
                  <a:xfrm>
                    <a:off x="2928" y="1728"/>
                    <a:ext cx="624" cy="373"/>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grpSp>
          </p:grpSp>
        </p:grpSp>
      </p:grpSp>
      <p:sp>
        <p:nvSpPr>
          <p:cNvPr id="198692" name="Text Box 36"/>
          <p:cNvSpPr txBox="1">
            <a:spLocks noChangeArrowheads="1"/>
          </p:cNvSpPr>
          <p:nvPr/>
        </p:nvSpPr>
        <p:spPr bwMode="auto">
          <a:xfrm>
            <a:off x="838200" y="1905000"/>
            <a:ext cx="4343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A decision at time 0 to build the asset obtains an asset at month 2</a:t>
            </a:r>
          </a:p>
        </p:txBody>
      </p:sp>
      <p:sp>
        <p:nvSpPr>
          <p:cNvPr id="198693" name="Text Box 37"/>
          <p:cNvSpPr txBox="1">
            <a:spLocks noChangeArrowheads="1"/>
          </p:cNvSpPr>
          <p:nvPr/>
        </p:nvSpPr>
        <p:spPr bwMode="auto">
          <a:xfrm>
            <a:off x="838200" y="2514600"/>
            <a:ext cx="1905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that is worth at time 0: $99.01</a:t>
            </a:r>
          </a:p>
        </p:txBody>
      </p:sp>
      <p:graphicFrame>
        <p:nvGraphicFramePr>
          <p:cNvPr id="198694" name="Object 38"/>
          <p:cNvGraphicFramePr>
            <a:graphicFrameLocks noChangeAspect="1"/>
          </p:cNvGraphicFramePr>
          <p:nvPr/>
        </p:nvGraphicFramePr>
        <p:xfrm>
          <a:off x="762000" y="3962400"/>
          <a:ext cx="4927600" cy="2260600"/>
        </p:xfrm>
        <a:graphic>
          <a:graphicData uri="http://schemas.openxmlformats.org/presentationml/2006/ole">
            <p:oleObj spid="_x0000_s198701" name="Equation" r:id="rId4" imgW="3987800" imgH="1828800" progId="Equation.3">
              <p:embed/>
            </p:oleObj>
          </a:graphicData>
        </a:graphic>
      </p:graphicFrame>
      <p:sp>
        <p:nvSpPr>
          <p:cNvPr id="198695" name="Line 39"/>
          <p:cNvSpPr>
            <a:spLocks noChangeShapeType="1"/>
          </p:cNvSpPr>
          <p:nvPr/>
        </p:nvSpPr>
        <p:spPr bwMode="auto">
          <a:xfrm>
            <a:off x="1905000" y="3200400"/>
            <a:ext cx="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5"/>
          <p:cNvSpPr txBox="1">
            <a:spLocks noChangeArrowheads="1"/>
          </p:cNvSpPr>
          <p:nvPr/>
        </p:nvSpPr>
        <p:spPr bwMode="auto">
          <a:xfrm>
            <a:off x="838200" y="130314"/>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i="1" baseline="0" dirty="0" smtClean="0">
                <a:effectLst>
                  <a:outerShdw blurRad="38100" dist="38100" dir="2700000" algn="tl">
                    <a:srgbClr val="FFFFFF"/>
                  </a:outerShdw>
                </a:effectLst>
              </a:rPr>
              <a:t>Appendix 27</a:t>
            </a:r>
          </a:p>
          <a:p>
            <a:pPr algn="ctr">
              <a:spcBef>
                <a:spcPts val="0"/>
              </a:spcBef>
            </a:pPr>
            <a:r>
              <a:rPr lang="en-US" b="1" i="1" baseline="0" dirty="0" smtClean="0">
                <a:effectLst>
                  <a:outerShdw blurRad="38100" dist="38100" dir="2700000" algn="tl">
                    <a:srgbClr val="FFFFFF"/>
                  </a:outerShdw>
                </a:effectLst>
              </a:rPr>
              <a:t>27A.1.3: Time </a:t>
            </a:r>
            <a:r>
              <a:rPr lang="en-US" b="1" i="1" baseline="0" dirty="0">
                <a:effectLst>
                  <a:outerShdw blurRad="38100" dist="38100" dir="2700000" algn="tl">
                    <a:srgbClr val="FFFFFF"/>
                  </a:outerShdw>
                </a:effectLst>
              </a:rPr>
              <a:t>to Build</a:t>
            </a:r>
          </a:p>
        </p:txBody>
      </p:sp>
      <p:sp>
        <p:nvSpPr>
          <p:cNvPr id="39" name="Slide Number Placeholder 38"/>
          <p:cNvSpPr>
            <a:spLocks noGrp="1"/>
          </p:cNvSpPr>
          <p:nvPr>
            <p:ph type="sldNum" sz="quarter" idx="12"/>
          </p:nvPr>
        </p:nvSpPr>
        <p:spPr/>
        <p:txBody>
          <a:bodyPr/>
          <a:lstStyle/>
          <a:p>
            <a:fld id="{4832FC03-9143-45FF-9B73-D7E84BF988EF}"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7637" name="Text Box 5"/>
          <p:cNvSpPr txBox="1">
            <a:spLocks noChangeArrowheads="1"/>
          </p:cNvSpPr>
          <p:nvPr/>
        </p:nvSpPr>
        <p:spPr bwMode="auto">
          <a:xfrm>
            <a:off x="838200" y="762000"/>
            <a:ext cx="7391400" cy="5205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Summarizing:</a:t>
            </a:r>
          </a:p>
          <a:p>
            <a:pPr>
              <a:spcBef>
                <a:spcPct val="50000"/>
              </a:spcBef>
            </a:pPr>
            <a:r>
              <a:rPr lang="en-US" sz="2400" b="1" baseline="0">
                <a:effectLst>
                  <a:outerShdw blurRad="38100" dist="38100" dir="2700000" algn="tl">
                    <a:srgbClr val="FFFFFF"/>
                  </a:outerShdw>
                </a:effectLst>
              </a:rPr>
              <a:t>To account for time to build in the option model:</a:t>
            </a:r>
          </a:p>
          <a:p>
            <a:pPr lvl="1">
              <a:spcBef>
                <a:spcPct val="75000"/>
              </a:spcBef>
              <a:buFontTx/>
              <a:buChar char="•"/>
            </a:pPr>
            <a:r>
              <a:rPr lang="en-US" sz="2400" b="1" baseline="0">
                <a:effectLst>
                  <a:outerShdw blurRad="38100" dist="38100" dir="2700000" algn="tl">
                    <a:srgbClr val="FFFFFF"/>
                  </a:outerShdw>
                </a:effectLst>
              </a:rPr>
              <a:t> In any state </a:t>
            </a:r>
            <a:r>
              <a:rPr lang="en-US" sz="2400" b="1" i="1" baseline="0">
                <a:effectLst>
                  <a:outerShdw blurRad="38100" dist="38100" dir="2700000" algn="tl">
                    <a:srgbClr val="FFFFFF"/>
                  </a:outerShdw>
                </a:effectLst>
              </a:rPr>
              <a:t>i, j</a:t>
            </a:r>
            <a:r>
              <a:rPr lang="en-US" sz="2400" b="1" baseline="0">
                <a:effectLst>
                  <a:outerShdw blurRad="38100" dist="38100" dir="2700000" algn="tl">
                    <a:srgbClr val="FFFFFF"/>
                  </a:outerShdw>
                </a:effectLst>
              </a:rPr>
              <a:t> where the option could be exercised, replace the immediate exercise value     </a:t>
            </a:r>
            <a:r>
              <a:rPr lang="en-US" sz="2400" b="1" i="1" baseline="0">
                <a:effectLst>
                  <a:outerShdw blurRad="38100" dist="38100" dir="2700000" algn="tl">
                    <a:srgbClr val="FFFFFF"/>
                  </a:outerShdw>
                </a:effectLst>
              </a:rPr>
              <a:t>V</a:t>
            </a:r>
            <a:r>
              <a:rPr lang="en-US" sz="2400" b="1" i="1" baseline="-25000">
                <a:effectLst>
                  <a:outerShdw blurRad="38100" dist="38100" dir="2700000" algn="tl">
                    <a:srgbClr val="FFFFFF"/>
                  </a:outerShdw>
                </a:effectLst>
              </a:rPr>
              <a:t>i,j</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 </a:t>
            </a:r>
            <a:r>
              <a:rPr lang="en-US" sz="2400" b="1" i="1" baseline="0">
                <a:effectLst>
                  <a:outerShdw blurRad="38100" dist="38100" dir="2700000" algn="tl">
                    <a:srgbClr val="FFFFFF"/>
                  </a:outerShdw>
                </a:effectLst>
              </a:rPr>
              <a:t>K</a:t>
            </a:r>
            <a:r>
              <a:rPr lang="en-US" sz="2400" b="1" i="1" baseline="-25000">
                <a:effectLst>
                  <a:outerShdw blurRad="38100" dist="38100" dir="2700000" algn="tl">
                    <a:srgbClr val="FFFFFF"/>
                  </a:outerShdw>
                </a:effectLst>
              </a:rPr>
              <a:t>j</a:t>
            </a:r>
            <a:r>
              <a:rPr lang="en-US" sz="2400" b="1" baseline="0">
                <a:effectLst>
                  <a:outerShdw blurRad="38100" dist="38100" dir="2700000" algn="tl">
                    <a:srgbClr val="FFFFFF"/>
                  </a:outerShdw>
                </a:effectLst>
              </a:rPr>
              <a:t> with the present value as of time </a:t>
            </a:r>
            <a:r>
              <a:rPr lang="en-US" sz="2400" b="1" i="1" baseline="0">
                <a:effectLst>
                  <a:outerShdw blurRad="38100" dist="38100" dir="2700000" algn="tl">
                    <a:srgbClr val="FFFFFF"/>
                  </a:outerShdw>
                </a:effectLst>
              </a:rPr>
              <a:t>j</a:t>
            </a:r>
            <a:r>
              <a:rPr lang="en-US" sz="2400" b="1" baseline="0">
                <a:effectLst>
                  <a:outerShdw blurRad="38100" dist="38100" dir="2700000" algn="tl">
                    <a:srgbClr val="FFFFFF"/>
                  </a:outerShdw>
                </a:effectLst>
              </a:rPr>
              <a:t> of the exercise value </a:t>
            </a:r>
            <a:r>
              <a:rPr lang="en-US" sz="2400" b="1" i="1" baseline="0">
                <a:effectLst>
                  <a:outerShdw blurRad="38100" dist="38100" dir="2700000" algn="tl">
                    <a:srgbClr val="FFFFFF"/>
                  </a:outerShdw>
                </a:effectLst>
              </a:rPr>
              <a:t>TC</a:t>
            </a:r>
            <a:r>
              <a:rPr lang="en-US" sz="2400" b="1" baseline="0">
                <a:effectLst>
                  <a:outerShdw blurRad="38100" dist="38100" dir="2700000" algn="tl">
                    <a:srgbClr val="FFFFFF"/>
                  </a:outerShdw>
                </a:effectLst>
              </a:rPr>
              <a:t> periods later (where </a:t>
            </a:r>
            <a:r>
              <a:rPr lang="en-US" sz="2400" b="1" i="1" baseline="0">
                <a:effectLst>
                  <a:outerShdw blurRad="38100" dist="38100" dir="2700000" algn="tl">
                    <a:srgbClr val="FFFFFF"/>
                  </a:outerShdw>
                </a:effectLst>
              </a:rPr>
              <a:t>TC</a:t>
            </a:r>
            <a:r>
              <a:rPr lang="en-US" sz="2400" b="1" baseline="0">
                <a:effectLst>
                  <a:outerShdw blurRad="38100" dist="38100" dir="2700000" algn="tl">
                    <a:srgbClr val="FFFFFF"/>
                  </a:outerShdw>
                </a:effectLst>
              </a:rPr>
              <a:t> is the required construction time) : </a:t>
            </a:r>
            <a:r>
              <a:rPr lang="en-US" sz="2400" b="1" i="1" baseline="0">
                <a:effectLst>
                  <a:outerShdw blurRad="38100" dist="38100" dir="2700000" algn="tl">
                    <a:srgbClr val="FFFFFF"/>
                  </a:outerShdw>
                </a:effectLst>
              </a:rPr>
              <a:t>PV</a:t>
            </a:r>
            <a:r>
              <a:rPr lang="en-US" sz="2400" b="1" i="1" baseline="-25000">
                <a:effectLst>
                  <a:outerShdw blurRad="38100" dist="38100" dir="2700000" algn="tl">
                    <a:srgbClr val="FFFFFF"/>
                  </a:outerShdw>
                </a:effectLst>
              </a:rPr>
              <a:t>i,j</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a:t>
            </a:r>
            <a:r>
              <a:rPr lang="en-US" sz="2400" b="1" i="1" baseline="0">
                <a:effectLst>
                  <a:outerShdw blurRad="38100" dist="38100" dir="2700000" algn="tl">
                    <a:srgbClr val="FFFFFF"/>
                  </a:outerShdw>
                </a:effectLst>
              </a:rPr>
              <a:t>V</a:t>
            </a:r>
            <a:r>
              <a:rPr lang="en-US" sz="2400" b="1" i="1" baseline="-25000">
                <a:effectLst>
                  <a:outerShdw blurRad="38100" dist="38100" dir="2700000" algn="tl">
                    <a:srgbClr val="FFFFFF"/>
                  </a:outerShdw>
                </a:effectLst>
              </a:rPr>
              <a:t>j+TC</a:t>
            </a:r>
            <a:r>
              <a:rPr lang="en-US" sz="2400" b="1" i="1" baseline="0">
                <a:effectLst>
                  <a:outerShdw blurRad="38100" dist="38100" dir="2700000" algn="tl">
                    <a:srgbClr val="FFFFFF"/>
                  </a:outerShdw>
                </a:effectLst>
              </a:rPr>
              <a:t> – K</a:t>
            </a:r>
            <a:r>
              <a:rPr lang="en-US" sz="2400" b="1" i="1" baseline="-25000">
                <a:effectLst>
                  <a:outerShdw blurRad="38100" dist="38100" dir="2700000" algn="tl">
                    <a:srgbClr val="FFFFFF"/>
                  </a:outerShdw>
                </a:effectLst>
              </a:rPr>
              <a:t>j+TC</a:t>
            </a:r>
            <a:r>
              <a:rPr lang="en-US" sz="2400" b="1" baseline="0">
                <a:effectLst>
                  <a:outerShdw blurRad="38100" dist="38100" dir="2700000" algn="tl">
                    <a:srgbClr val="FFFFFF"/>
                  </a:outerShdw>
                </a:effectLst>
              </a:rPr>
              <a:t>], as defined in the previous slides.</a:t>
            </a:r>
          </a:p>
          <a:p>
            <a:pPr lvl="1">
              <a:spcBef>
                <a:spcPct val="75000"/>
              </a:spcBef>
              <a:buFontTx/>
              <a:buChar char="•"/>
            </a:pPr>
            <a:r>
              <a:rPr lang="en-US" sz="2400" b="1" baseline="0">
                <a:effectLst>
                  <a:outerShdw blurRad="38100" dist="38100" dir="2700000" algn="tl">
                    <a:srgbClr val="FFFFFF"/>
                  </a:outerShdw>
                </a:effectLst>
              </a:rPr>
              <a:t> In the Samuelson-McKean Formula, replace the current value of the underlying asset, </a:t>
            </a:r>
            <a:r>
              <a:rPr lang="en-US" sz="2400" b="1" i="1" baseline="0">
                <a:effectLst>
                  <a:outerShdw blurRad="38100" dist="38100" dir="2700000" algn="tl">
                    <a:srgbClr val="FFFFFF"/>
                  </a:outerShdw>
                </a:effectLst>
              </a:rPr>
              <a:t>V</a:t>
            </a:r>
            <a:r>
              <a:rPr lang="en-US" sz="2400" b="1" i="1" baseline="-25000">
                <a:effectLst>
                  <a:outerShdw blurRad="38100" dist="38100" dir="2700000" algn="tl">
                    <a:srgbClr val="FFFFFF"/>
                  </a:outerShdw>
                </a:effectLst>
              </a:rPr>
              <a:t>ij</a:t>
            </a:r>
            <a:r>
              <a:rPr lang="en-US" sz="2400" b="1" baseline="0">
                <a:effectLst>
                  <a:outerShdw blurRad="38100" dist="38100" dir="2700000" algn="tl">
                    <a:srgbClr val="FFFFFF"/>
                  </a:outerShdw>
                </a:effectLst>
              </a:rPr>
              <a:t> , with:       </a:t>
            </a:r>
            <a:r>
              <a:rPr lang="en-US" sz="2400" b="1" i="1" baseline="0">
                <a:effectLst>
                  <a:outerShdw blurRad="38100" dist="38100" dir="2700000" algn="tl">
                    <a:srgbClr val="FFFFFF"/>
                  </a:outerShdw>
                </a:effectLst>
              </a:rPr>
              <a:t>V</a:t>
            </a:r>
            <a:r>
              <a:rPr lang="en-US" sz="2400" b="1" i="1" baseline="-25000">
                <a:effectLst>
                  <a:outerShdw blurRad="38100" dist="38100" dir="2700000" algn="tl">
                    <a:srgbClr val="FFFFFF"/>
                  </a:outerShdw>
                </a:effectLst>
              </a:rPr>
              <a:t>ij</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 </a:t>
            </a:r>
            <a:r>
              <a:rPr lang="en-US" sz="2400" b="1" i="1" baseline="0">
                <a:effectLst>
                  <a:outerShdw blurRad="38100" dist="38100" dir="2700000" algn="tl">
                    <a:srgbClr val="FFFFFF"/>
                  </a:outerShdw>
                </a:effectLst>
              </a:rPr>
              <a:t>(1 + y</a:t>
            </a:r>
            <a:r>
              <a:rPr lang="en-US" sz="2400" b="1" i="1" baseline="-25000">
                <a:effectLst>
                  <a:outerShdw blurRad="38100" dist="38100" dir="2700000" algn="tl">
                    <a:srgbClr val="FFFFFF"/>
                  </a:outerShdw>
                </a:effectLst>
              </a:rPr>
              <a:t>V</a:t>
            </a:r>
            <a:r>
              <a:rPr lang="en-US" sz="2400" b="1" i="1" baseline="0">
                <a:effectLst>
                  <a:outerShdw blurRad="38100" dist="38100" dir="2700000" algn="tl">
                    <a:srgbClr val="FFFFFF"/>
                  </a:outerShdw>
                </a:effectLst>
              </a:rPr>
              <a:t>)</a:t>
            </a:r>
            <a:r>
              <a:rPr lang="en-US" sz="2400" b="1" i="1">
                <a:effectLst>
                  <a:outerShdw blurRad="38100" dist="38100" dir="2700000" algn="tl">
                    <a:srgbClr val="FFFFFF"/>
                  </a:outerShdw>
                </a:effectLst>
              </a:rPr>
              <a:t>TC</a:t>
            </a:r>
            <a:r>
              <a:rPr lang="en-US" sz="2400" b="1" baseline="0">
                <a:effectLst>
                  <a:outerShdw blurRad="38100" dist="38100" dir="2700000" algn="tl">
                    <a:srgbClr val="FFFFFF"/>
                  </a:outerShdw>
                </a:effectLst>
              </a:rPr>
              <a:t> , and replace the exercise price </a:t>
            </a:r>
            <a:r>
              <a:rPr lang="en-US" sz="2400" b="1" i="1" baseline="0">
                <a:effectLst>
                  <a:outerShdw blurRad="38100" dist="38100" dir="2700000" algn="tl">
                    <a:srgbClr val="FFFFFF"/>
                  </a:outerShdw>
                </a:effectLst>
              </a:rPr>
              <a:t>K</a:t>
            </a:r>
            <a:r>
              <a:rPr lang="en-US" sz="2400" b="1" i="1" baseline="-25000">
                <a:effectLst>
                  <a:outerShdw blurRad="38100" dist="38100" dir="2700000" algn="tl">
                    <a:srgbClr val="FFFFFF"/>
                  </a:outerShdw>
                </a:effectLst>
              </a:rPr>
              <a:t>j</a:t>
            </a:r>
            <a:r>
              <a:rPr lang="en-US" sz="2400" b="1" baseline="0">
                <a:effectLst>
                  <a:outerShdw blurRad="38100" dist="38100" dir="2700000" algn="tl">
                    <a:srgbClr val="FFFFFF"/>
                  </a:outerShdw>
                </a:effectLst>
              </a:rPr>
              <a:t> with </a:t>
            </a:r>
            <a:r>
              <a:rPr lang="en-US" sz="2400" b="1" i="1" baseline="0">
                <a:effectLst>
                  <a:outerShdw blurRad="38100" dist="38100" dir="2700000" algn="tl">
                    <a:srgbClr val="FFFFFF"/>
                  </a:outerShdw>
                </a:effectLst>
              </a:rPr>
              <a:t>K</a:t>
            </a:r>
            <a:r>
              <a:rPr lang="en-US" sz="2400" b="1" i="1" baseline="-25000">
                <a:effectLst>
                  <a:outerShdw blurRad="38100" dist="38100" dir="2700000" algn="tl">
                    <a:srgbClr val="FFFFFF"/>
                  </a:outerShdw>
                </a:effectLst>
              </a:rPr>
              <a:t>j</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 </a:t>
            </a:r>
            <a:r>
              <a:rPr lang="en-US" sz="2400" b="1" i="1" baseline="0">
                <a:effectLst>
                  <a:outerShdw blurRad="38100" dist="38100" dir="2700000" algn="tl">
                    <a:srgbClr val="FFFFFF"/>
                  </a:outerShdw>
                </a:effectLst>
              </a:rPr>
              <a:t>(1 + y</a:t>
            </a:r>
            <a:r>
              <a:rPr lang="en-US" sz="2400" b="1" i="1" baseline="-25000">
                <a:effectLst>
                  <a:outerShdw blurRad="38100" dist="38100" dir="2700000" algn="tl">
                    <a:srgbClr val="FFFFFF"/>
                  </a:outerShdw>
                </a:effectLst>
              </a:rPr>
              <a:t>K</a:t>
            </a:r>
            <a:r>
              <a:rPr lang="en-US" sz="2400" b="1" i="1" baseline="0">
                <a:effectLst>
                  <a:outerShdw blurRad="38100" dist="38100" dir="2700000" algn="tl">
                    <a:srgbClr val="FFFFFF"/>
                  </a:outerShdw>
                </a:effectLst>
              </a:rPr>
              <a:t>)</a:t>
            </a:r>
            <a:r>
              <a:rPr lang="en-US" sz="2400" b="1" i="1">
                <a:effectLst>
                  <a:outerShdw blurRad="38100" dist="38100" dir="2700000" algn="tl">
                    <a:srgbClr val="FFFFFF"/>
                  </a:outerShdw>
                </a:effectLst>
              </a:rPr>
              <a:t>TC</a:t>
            </a:r>
            <a:r>
              <a:rPr lang="en-US" sz="2400" b="1" baseline="0">
                <a:effectLst>
                  <a:outerShdw blurRad="38100" dist="38100" dir="2700000" algn="tl">
                    <a:srgbClr val="FFFFFF"/>
                  </a:outerShdw>
                </a:effectLst>
              </a:rPr>
              <a:t> .</a:t>
            </a:r>
          </a:p>
        </p:txBody>
      </p:sp>
      <p:sp>
        <p:nvSpPr>
          <p:cNvPr id="6" name="Text Box 5"/>
          <p:cNvSpPr txBox="1">
            <a:spLocks noChangeArrowheads="1"/>
          </p:cNvSpPr>
          <p:nvPr/>
        </p:nvSpPr>
        <p:spPr bwMode="auto">
          <a:xfrm>
            <a:off x="838200" y="130314"/>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i="1" baseline="0" dirty="0" smtClean="0">
                <a:effectLst>
                  <a:outerShdw blurRad="38100" dist="38100" dir="2700000" algn="tl">
                    <a:srgbClr val="FFFFFF"/>
                  </a:outerShdw>
                </a:effectLst>
              </a:rPr>
              <a:t>Appendix 27</a:t>
            </a:r>
          </a:p>
          <a:p>
            <a:pPr algn="ctr">
              <a:spcBef>
                <a:spcPts val="0"/>
              </a:spcBef>
            </a:pPr>
            <a:r>
              <a:rPr lang="en-US" b="1" i="1" baseline="0" dirty="0" smtClean="0">
                <a:effectLst>
                  <a:outerShdw blurRad="38100" dist="38100" dir="2700000" algn="tl">
                    <a:srgbClr val="FFFFFF"/>
                  </a:outerShdw>
                </a:effectLst>
              </a:rPr>
              <a:t>27A.1.3: Time </a:t>
            </a:r>
            <a:r>
              <a:rPr lang="en-US" b="1" i="1" baseline="0" dirty="0">
                <a:effectLst>
                  <a:outerShdw blurRad="38100" dist="38100" dir="2700000" algn="tl">
                    <a:srgbClr val="FFFFFF"/>
                  </a:outerShdw>
                </a:effectLst>
              </a:rPr>
              <a:t>to Build</a:t>
            </a:r>
          </a:p>
        </p:txBody>
      </p:sp>
      <p:sp>
        <p:nvSpPr>
          <p:cNvPr id="7" name="Slide Number Placeholder 6"/>
          <p:cNvSpPr>
            <a:spLocks noGrp="1"/>
          </p:cNvSpPr>
          <p:nvPr>
            <p:ph type="sldNum" sz="quarter" idx="12"/>
          </p:nvPr>
        </p:nvSpPr>
        <p:spPr/>
        <p:txBody>
          <a:bodyPr/>
          <a:lstStyle/>
          <a:p>
            <a:fld id="{4832FC03-9143-45FF-9B73-D7E84BF988EF}"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351234" name="Text Box 2"/>
          <p:cNvSpPr txBox="1">
            <a:spLocks noChangeArrowheads="1"/>
          </p:cNvSpPr>
          <p:nvPr/>
        </p:nvSpPr>
        <p:spPr bwMode="auto">
          <a:xfrm>
            <a:off x="304800" y="152400"/>
            <a:ext cx="8534400" cy="1742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2800" b="1" baseline="0" dirty="0">
                <a:effectLst/>
              </a:rPr>
              <a:t>Some history:</a:t>
            </a:r>
          </a:p>
          <a:p>
            <a:pPr>
              <a:spcBef>
                <a:spcPct val="10000"/>
              </a:spcBef>
            </a:pPr>
            <a:r>
              <a:rPr lang="en-US" sz="2400" b="1" baseline="0" dirty="0">
                <a:effectLst/>
              </a:rPr>
              <a:t>Call option model of land arose from two strands of theory:</a:t>
            </a:r>
          </a:p>
          <a:p>
            <a:pPr>
              <a:spcBef>
                <a:spcPct val="10000"/>
              </a:spcBef>
              <a:buFontTx/>
              <a:buChar char="•"/>
            </a:pPr>
            <a:r>
              <a:rPr lang="en-US" sz="2400" b="1" baseline="0" dirty="0">
                <a:effectLst/>
              </a:rPr>
              <a:t> </a:t>
            </a:r>
            <a:r>
              <a:rPr lang="en-US" sz="2400" b="1" i="1" baseline="0" dirty="0">
                <a:effectLst/>
              </a:rPr>
              <a:t>Financial economics</a:t>
            </a:r>
            <a:r>
              <a:rPr lang="en-US" sz="2400" b="1" baseline="0" dirty="0">
                <a:effectLst/>
              </a:rPr>
              <a:t> study of corporate capital budgeting,</a:t>
            </a:r>
          </a:p>
          <a:p>
            <a:pPr>
              <a:spcBef>
                <a:spcPct val="10000"/>
              </a:spcBef>
              <a:buFontTx/>
              <a:buChar char="•"/>
            </a:pPr>
            <a:r>
              <a:rPr lang="en-US" sz="2400" b="1" baseline="0" dirty="0">
                <a:effectLst/>
              </a:rPr>
              <a:t> </a:t>
            </a:r>
            <a:r>
              <a:rPr lang="en-US" sz="2400" b="1" i="1" baseline="0" dirty="0">
                <a:effectLst/>
              </a:rPr>
              <a:t>Urban economics</a:t>
            </a:r>
            <a:r>
              <a:rPr lang="en-US" sz="2400" b="1" baseline="0" dirty="0">
                <a:effectLst/>
              </a:rPr>
              <a:t> study of urban spatial form.</a:t>
            </a:r>
          </a:p>
        </p:txBody>
      </p:sp>
      <p:sp>
        <p:nvSpPr>
          <p:cNvPr id="351235" name="Text Box 3"/>
          <p:cNvSpPr txBox="1">
            <a:spLocks noChangeArrowheads="1"/>
          </p:cNvSpPr>
          <p:nvPr/>
        </p:nvSpPr>
        <p:spPr bwMode="auto">
          <a:xfrm>
            <a:off x="228600" y="1905000"/>
            <a:ext cx="8458200" cy="2049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2400" b="1" baseline="0">
                <a:solidFill>
                  <a:srgbClr val="0000FF"/>
                </a:solidFill>
                <a:effectLst/>
              </a:rPr>
              <a:t>Capital Budgeting</a:t>
            </a:r>
            <a:r>
              <a:rPr lang="en-US" sz="2400" b="1" baseline="0">
                <a:effectLst/>
              </a:rPr>
              <a:t>:</a:t>
            </a:r>
          </a:p>
          <a:p>
            <a:pPr>
              <a:spcBef>
                <a:spcPct val="10000"/>
              </a:spcBef>
              <a:buFontTx/>
              <a:buChar char="•"/>
            </a:pPr>
            <a:r>
              <a:rPr lang="en-US" sz="2400" b="1" baseline="0">
                <a:effectLst/>
              </a:rPr>
              <a:t> How corporations should make capital investment decisions (constructing physical plant, long-lived productive assets).</a:t>
            </a:r>
          </a:p>
          <a:p>
            <a:pPr>
              <a:spcBef>
                <a:spcPct val="10000"/>
              </a:spcBef>
              <a:buFontTx/>
              <a:buChar char="•"/>
            </a:pPr>
            <a:r>
              <a:rPr lang="en-US" sz="2400" b="1" baseline="0">
                <a:effectLst/>
              </a:rPr>
              <a:t> Includes question of optimal timing of investment.</a:t>
            </a:r>
          </a:p>
          <a:p>
            <a:pPr>
              <a:spcBef>
                <a:spcPct val="10000"/>
              </a:spcBef>
              <a:buFontTx/>
              <a:buChar char="•"/>
            </a:pPr>
            <a:r>
              <a:rPr lang="en-US" sz="2400" b="1" baseline="0">
                <a:effectLst/>
              </a:rPr>
              <a:t> e.g., McDonald, Siegel, Myers, (others), 1970s-80s.</a:t>
            </a:r>
          </a:p>
        </p:txBody>
      </p:sp>
      <p:sp>
        <p:nvSpPr>
          <p:cNvPr id="351236" name="Text Box 4"/>
          <p:cNvSpPr txBox="1">
            <a:spLocks noChangeArrowheads="1"/>
          </p:cNvSpPr>
          <p:nvPr/>
        </p:nvSpPr>
        <p:spPr bwMode="auto">
          <a:xfrm>
            <a:off x="228600" y="4038600"/>
            <a:ext cx="8458200" cy="1274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2400" b="1" baseline="0">
                <a:solidFill>
                  <a:srgbClr val="0000FF"/>
                </a:solidFill>
                <a:effectLst/>
              </a:rPr>
              <a:t>Urban Economics</a:t>
            </a:r>
            <a:r>
              <a:rPr lang="en-US" sz="2400" b="1" baseline="0">
                <a:effectLst/>
              </a:rPr>
              <a:t>:</a:t>
            </a:r>
          </a:p>
          <a:p>
            <a:pPr>
              <a:spcBef>
                <a:spcPct val="10000"/>
              </a:spcBef>
              <a:buFontTx/>
              <a:buChar char="•"/>
            </a:pPr>
            <a:r>
              <a:rPr lang="en-US" sz="2400" b="1" baseline="0">
                <a:effectLst/>
              </a:rPr>
              <a:t> What determines density and rate of urban development.</a:t>
            </a:r>
          </a:p>
          <a:p>
            <a:pPr>
              <a:spcBef>
                <a:spcPct val="10000"/>
              </a:spcBef>
              <a:buFontTx/>
              <a:buChar char="•"/>
            </a:pPr>
            <a:r>
              <a:rPr lang="en-US" sz="2400" b="1" baseline="0">
                <a:effectLst/>
              </a:rPr>
              <a:t> Titman, Williams, Capozza, (others), 1980s.</a:t>
            </a:r>
          </a:p>
        </p:txBody>
      </p:sp>
      <p:sp>
        <p:nvSpPr>
          <p:cNvPr id="351237" name="Text Box 5"/>
          <p:cNvSpPr txBox="1">
            <a:spLocks noChangeArrowheads="1"/>
          </p:cNvSpPr>
          <p:nvPr/>
        </p:nvSpPr>
        <p:spPr bwMode="auto">
          <a:xfrm>
            <a:off x="152400" y="5486400"/>
            <a:ext cx="8763000" cy="8318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rPr>
              <a:t>It turned out the 1965 Samuelson-McKean Model of a perpetual American warrant was the essence of what they were all using.</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71365" name="Text Box 5"/>
          <p:cNvSpPr txBox="1">
            <a:spLocks noChangeArrowheads="1"/>
          </p:cNvSpPr>
          <p:nvPr/>
        </p:nvSpPr>
        <p:spPr bwMode="auto">
          <a:xfrm>
            <a:off x="838200" y="762000"/>
            <a:ext cx="7391400" cy="563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The general effect of time-to-build is:</a:t>
            </a:r>
          </a:p>
          <a:p>
            <a:pPr lvl="1">
              <a:spcBef>
                <a:spcPct val="75000"/>
              </a:spcBef>
              <a:buFontTx/>
              <a:buChar char="•"/>
            </a:pPr>
            <a:r>
              <a:rPr lang="en-US" sz="2400" b="1" baseline="0">
                <a:effectLst>
                  <a:outerShdw blurRad="38100" dist="38100" dir="2700000" algn="tl">
                    <a:srgbClr val="FFFFFF"/>
                  </a:outerShdw>
                </a:effectLst>
              </a:rPr>
              <a:t> The value of the option is reduced below what it otherwise would be.</a:t>
            </a:r>
          </a:p>
          <a:p>
            <a:pPr lvl="1">
              <a:spcBef>
                <a:spcPct val="75000"/>
              </a:spcBef>
              <a:buFontTx/>
              <a:buChar char="•"/>
            </a:pPr>
            <a:r>
              <a:rPr lang="en-US" sz="2400" b="1" baseline="0">
                <a:effectLst>
                  <a:outerShdw blurRad="38100" dist="38100" dir="2700000" algn="tl">
                    <a:srgbClr val="FFFFFF"/>
                  </a:outerShdw>
                </a:effectLst>
              </a:rPr>
              <a:t> The expected time until optimal exercise is increased beyond what it otherwise would be (hurdle value of </a:t>
            </a:r>
            <a:r>
              <a:rPr lang="en-US" sz="2400" b="1" i="1" baseline="0">
                <a:effectLst>
                  <a:outerShdw blurRad="38100" dist="38100" dir="2700000" algn="tl">
                    <a:srgbClr val="FFFFFF"/>
                  </a:outerShdw>
                </a:effectLst>
              </a:rPr>
              <a:t>V</a:t>
            </a:r>
            <a:r>
              <a:rPr lang="en-US" sz="2400" b="1" i="1" baseline="-25000">
                <a:effectLst>
                  <a:outerShdw blurRad="38100" dist="38100" dir="2700000" algn="tl">
                    <a:srgbClr val="FFFFFF"/>
                  </a:outerShdw>
                </a:effectLst>
              </a:rPr>
              <a:t>t</a:t>
            </a:r>
            <a:r>
              <a:rPr lang="en-US" sz="2400" b="1" baseline="0">
                <a:effectLst>
                  <a:outerShdw blurRad="38100" dist="38100" dir="2700000" algn="tl">
                    <a:srgbClr val="FFFFFF"/>
                  </a:outerShdw>
                </a:effectLst>
              </a:rPr>
              <a:t> as measured by current observable price of pre-existing assets is increased):</a:t>
            </a:r>
          </a:p>
          <a:p>
            <a:pPr lvl="3">
              <a:spcBef>
                <a:spcPct val="75000"/>
              </a:spcBef>
              <a:buFontTx/>
              <a:buChar char="•"/>
            </a:pPr>
            <a:r>
              <a:rPr lang="en-US" baseline="0">
                <a:effectLst/>
              </a:rPr>
              <a:t> Condition of optimal exercise, where </a:t>
            </a:r>
            <a:r>
              <a:rPr lang="en-US" i="1" baseline="0">
                <a:effectLst/>
              </a:rPr>
              <a:t>“V</a:t>
            </a:r>
            <a:r>
              <a:rPr lang="en-US" i="1" baseline="-25000">
                <a:effectLst/>
              </a:rPr>
              <a:t>t</a:t>
            </a:r>
            <a:r>
              <a:rPr lang="en-US" i="1" baseline="0">
                <a:effectLst/>
              </a:rPr>
              <a:t>”</a:t>
            </a:r>
            <a:r>
              <a:rPr lang="en-US" baseline="0">
                <a:effectLst/>
              </a:rPr>
              <a:t> is current observable price of identical pre-existing asset:</a:t>
            </a:r>
          </a:p>
          <a:p>
            <a:pPr lvl="3">
              <a:spcBef>
                <a:spcPct val="75000"/>
              </a:spcBef>
              <a:buFontTx/>
              <a:buChar char="•"/>
            </a:pPr>
            <a:r>
              <a:rPr lang="en-US" baseline="0">
                <a:effectLst/>
              </a:rPr>
              <a:t> </a:t>
            </a:r>
            <a:r>
              <a:rPr lang="el-GR" baseline="0">
                <a:effectLst/>
              </a:rPr>
              <a:t>η</a:t>
            </a:r>
            <a:r>
              <a:rPr lang="en-US" baseline="0">
                <a:effectLst/>
              </a:rPr>
              <a:t>/(</a:t>
            </a:r>
            <a:r>
              <a:rPr lang="el-GR" baseline="0">
                <a:effectLst/>
              </a:rPr>
              <a:t>η</a:t>
            </a:r>
            <a:r>
              <a:rPr lang="en-US" baseline="0">
                <a:effectLst/>
              </a:rPr>
              <a:t>-1) = (</a:t>
            </a:r>
            <a:r>
              <a:rPr lang="en-US" i="1" baseline="0">
                <a:effectLst/>
              </a:rPr>
              <a:t>V</a:t>
            </a:r>
            <a:r>
              <a:rPr lang="en-US" i="1" baseline="-25000">
                <a:effectLst/>
              </a:rPr>
              <a:t>t</a:t>
            </a:r>
            <a:r>
              <a:rPr lang="en-US" i="1" baseline="0">
                <a:effectLst/>
              </a:rPr>
              <a:t> </a:t>
            </a:r>
            <a:r>
              <a:rPr lang="en-US" baseline="0">
                <a:effectLst/>
              </a:rPr>
              <a:t>/(1+y</a:t>
            </a:r>
            <a:r>
              <a:rPr lang="en-US" baseline="-25000">
                <a:effectLst/>
              </a:rPr>
              <a:t>V</a:t>
            </a:r>
            <a:r>
              <a:rPr lang="en-US" baseline="0">
                <a:effectLst/>
              </a:rPr>
              <a:t>)</a:t>
            </a:r>
            <a:r>
              <a:rPr lang="en-US">
                <a:effectLst/>
              </a:rPr>
              <a:t>TC</a:t>
            </a:r>
            <a:r>
              <a:rPr lang="en-US" baseline="0">
                <a:effectLst/>
              </a:rPr>
              <a:t> ) / (K</a:t>
            </a:r>
            <a:r>
              <a:rPr lang="en-US" baseline="-25000">
                <a:effectLst/>
              </a:rPr>
              <a:t>t</a:t>
            </a:r>
            <a:r>
              <a:rPr lang="en-US" baseline="0">
                <a:effectLst/>
              </a:rPr>
              <a:t>/(1+y</a:t>
            </a:r>
            <a:r>
              <a:rPr lang="en-US" baseline="-25000">
                <a:effectLst/>
              </a:rPr>
              <a:t>K</a:t>
            </a:r>
            <a:r>
              <a:rPr lang="en-US" baseline="0">
                <a:effectLst/>
              </a:rPr>
              <a:t>)</a:t>
            </a:r>
            <a:r>
              <a:rPr lang="en-US">
                <a:effectLst/>
              </a:rPr>
              <a:t>TC</a:t>
            </a:r>
            <a:r>
              <a:rPr lang="en-US" baseline="0">
                <a:effectLst/>
              </a:rPr>
              <a:t> )</a:t>
            </a:r>
          </a:p>
          <a:p>
            <a:pPr lvl="3">
              <a:spcBef>
                <a:spcPct val="75000"/>
              </a:spcBef>
              <a:buFontTx/>
              <a:buChar char="•"/>
            </a:pPr>
            <a:r>
              <a:rPr lang="en-US" baseline="0">
                <a:effectLst/>
              </a:rPr>
              <a:t> </a:t>
            </a:r>
            <a:r>
              <a:rPr lang="en-US" baseline="0">
                <a:effectLst/>
                <a:sym typeface="Wingdings" panose="05000000000000000000" pitchFamily="2" charset="2"/>
              </a:rPr>
              <a:t> </a:t>
            </a:r>
            <a:r>
              <a:rPr lang="en-US" i="1" baseline="0">
                <a:effectLst/>
                <a:sym typeface="Wingdings" panose="05000000000000000000" pitchFamily="2" charset="2"/>
              </a:rPr>
              <a:t>V</a:t>
            </a:r>
            <a:r>
              <a:rPr lang="en-US" i="1" baseline="-25000">
                <a:effectLst/>
                <a:sym typeface="Wingdings" panose="05000000000000000000" pitchFamily="2" charset="2"/>
              </a:rPr>
              <a:t>t</a:t>
            </a:r>
            <a:r>
              <a:rPr lang="en-US" baseline="0">
                <a:effectLst/>
                <a:sym typeface="Wingdings" panose="05000000000000000000" pitchFamily="2" charset="2"/>
              </a:rPr>
              <a:t> = </a:t>
            </a:r>
            <a:r>
              <a:rPr lang="en-US" baseline="0">
                <a:effectLst/>
              </a:rPr>
              <a:t>K</a:t>
            </a:r>
            <a:r>
              <a:rPr lang="en-US" baseline="-25000">
                <a:effectLst/>
              </a:rPr>
              <a:t>t</a:t>
            </a:r>
            <a:r>
              <a:rPr lang="en-US" baseline="0">
                <a:effectLst/>
                <a:sym typeface="Wingdings" panose="05000000000000000000" pitchFamily="2" charset="2"/>
              </a:rPr>
              <a:t>[</a:t>
            </a:r>
            <a:r>
              <a:rPr lang="el-GR" baseline="0">
                <a:effectLst/>
              </a:rPr>
              <a:t>η</a:t>
            </a:r>
            <a:r>
              <a:rPr lang="en-US" baseline="0">
                <a:effectLst/>
              </a:rPr>
              <a:t>/(</a:t>
            </a:r>
            <a:r>
              <a:rPr lang="el-GR" baseline="0">
                <a:effectLst/>
              </a:rPr>
              <a:t>η</a:t>
            </a:r>
            <a:r>
              <a:rPr lang="en-US" baseline="0">
                <a:effectLst/>
              </a:rPr>
              <a:t>-1)]((1+y</a:t>
            </a:r>
            <a:r>
              <a:rPr lang="en-US" baseline="-25000">
                <a:effectLst/>
              </a:rPr>
              <a:t>V</a:t>
            </a:r>
            <a:r>
              <a:rPr lang="en-US" baseline="0">
                <a:effectLst/>
              </a:rPr>
              <a:t>)/(1+y</a:t>
            </a:r>
            <a:r>
              <a:rPr lang="en-US" baseline="-25000">
                <a:effectLst/>
              </a:rPr>
              <a:t>K</a:t>
            </a:r>
            <a:r>
              <a:rPr lang="en-US" baseline="0">
                <a:effectLst/>
              </a:rPr>
              <a:t>))</a:t>
            </a:r>
            <a:r>
              <a:rPr lang="en-US">
                <a:effectLst/>
              </a:rPr>
              <a:t>TC</a:t>
            </a:r>
            <a:r>
              <a:rPr lang="en-US" baseline="0">
                <a:effectLst/>
              </a:rPr>
              <a:t> ,</a:t>
            </a:r>
          </a:p>
          <a:p>
            <a:pPr lvl="3">
              <a:spcBef>
                <a:spcPct val="75000"/>
              </a:spcBef>
              <a:buFontTx/>
              <a:buChar char="•"/>
            </a:pPr>
            <a:r>
              <a:rPr lang="en-US" baseline="0">
                <a:effectLst/>
              </a:rPr>
              <a:t> and normally: y</a:t>
            </a:r>
            <a:r>
              <a:rPr lang="en-US" baseline="-25000">
                <a:effectLst/>
              </a:rPr>
              <a:t>V</a:t>
            </a:r>
            <a:r>
              <a:rPr lang="en-US" baseline="0">
                <a:effectLst/>
              </a:rPr>
              <a:t> &gt; y</a:t>
            </a:r>
            <a:r>
              <a:rPr lang="en-US" baseline="-25000">
                <a:effectLst/>
              </a:rPr>
              <a:t>K</a:t>
            </a:r>
            <a:r>
              <a:rPr lang="en-US" baseline="0">
                <a:effectLst/>
              </a:rPr>
              <a:t> .</a:t>
            </a:r>
          </a:p>
        </p:txBody>
      </p:sp>
      <p:sp>
        <p:nvSpPr>
          <p:cNvPr id="6" name="Text Box 5"/>
          <p:cNvSpPr txBox="1">
            <a:spLocks noChangeArrowheads="1"/>
          </p:cNvSpPr>
          <p:nvPr/>
        </p:nvSpPr>
        <p:spPr bwMode="auto">
          <a:xfrm>
            <a:off x="838200" y="130314"/>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i="1" baseline="0" dirty="0" smtClean="0">
                <a:effectLst>
                  <a:outerShdw blurRad="38100" dist="38100" dir="2700000" algn="tl">
                    <a:srgbClr val="FFFFFF"/>
                  </a:outerShdw>
                </a:effectLst>
              </a:rPr>
              <a:t>Appendix 27</a:t>
            </a:r>
          </a:p>
          <a:p>
            <a:pPr algn="ctr">
              <a:spcBef>
                <a:spcPts val="0"/>
              </a:spcBef>
            </a:pPr>
            <a:r>
              <a:rPr lang="en-US" b="1" i="1" baseline="0" dirty="0" smtClean="0">
                <a:effectLst>
                  <a:outerShdw blurRad="38100" dist="38100" dir="2700000" algn="tl">
                    <a:srgbClr val="FFFFFF"/>
                  </a:outerShdw>
                </a:effectLst>
              </a:rPr>
              <a:t>27A.1.3: Time </a:t>
            </a:r>
            <a:r>
              <a:rPr lang="en-US" b="1" i="1" baseline="0" dirty="0">
                <a:effectLst>
                  <a:outerShdw blurRad="38100" dist="38100" dir="2700000" algn="tl">
                    <a:srgbClr val="FFFFFF"/>
                  </a:outerShdw>
                </a:effectLst>
              </a:rPr>
              <a:t>to Build</a:t>
            </a:r>
          </a:p>
        </p:txBody>
      </p:sp>
      <p:sp>
        <p:nvSpPr>
          <p:cNvPr id="7" name="Slide Number Placeholder 6"/>
          <p:cNvSpPr>
            <a:spLocks noGrp="1"/>
          </p:cNvSpPr>
          <p:nvPr>
            <p:ph type="sldNum" sz="quarter" idx="12"/>
          </p:nvPr>
        </p:nvSpPr>
        <p:spPr/>
        <p:txBody>
          <a:bodyPr/>
          <a:lstStyle/>
          <a:p>
            <a:fld id="{4832FC03-9143-45FF-9B73-D7E84BF988EF}"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Appendix 10C: </a:t>
            </a:r>
            <a:br>
              <a:rPr lang="en-US" dirty="0" smtClean="0"/>
            </a:br>
            <a:r>
              <a:rPr lang="en-US" dirty="0" smtClean="0"/>
              <a:t>Certainty </a:t>
            </a:r>
            <a:r>
              <a:rPr lang="en-US" dirty="0" smtClean="0"/>
              <a:t>Equivalence </a:t>
            </a:r>
            <a:r>
              <a:rPr lang="en-US" dirty="0" smtClean="0"/>
              <a:t>Discounting</a:t>
            </a:r>
            <a:endParaRPr lang="en-US" dirty="0"/>
          </a:p>
        </p:txBody>
      </p:sp>
      <p:sp>
        <p:nvSpPr>
          <p:cNvPr id="2051" name="Rectangle 3"/>
          <p:cNvSpPr>
            <a:spLocks noGrp="1" noChangeArrowheads="1"/>
          </p:cNvSpPr>
          <p:nvPr>
            <p:ph idx="1"/>
          </p:nvPr>
        </p:nvSpPr>
        <p:spPr/>
        <p:txBody>
          <a:bodyPr/>
          <a:lstStyle/>
          <a:p>
            <a:r>
              <a:rPr lang="en-US" dirty="0" smtClean="0"/>
              <a:t>Review of traditional </a:t>
            </a:r>
            <a:r>
              <a:rPr lang="en-US" dirty="0" err="1" smtClean="0"/>
              <a:t>RADR</a:t>
            </a:r>
            <a:r>
              <a:rPr lang="en-US" dirty="0" smtClean="0"/>
              <a:t> DCF</a:t>
            </a:r>
          </a:p>
          <a:p>
            <a:r>
              <a:rPr lang="en-US" dirty="0" smtClean="0"/>
              <a:t>Introduction to Certainty-Equivalence DCF</a:t>
            </a:r>
          </a:p>
          <a:p>
            <a:r>
              <a:rPr lang="en-US" dirty="0" smtClean="0"/>
              <a:t>Example</a:t>
            </a:r>
          </a:p>
          <a:p>
            <a:endParaRPr lang="en-US" dirty="0" smtClean="0"/>
          </a:p>
          <a:p>
            <a:pPr>
              <a:buNone/>
            </a:pPr>
            <a:r>
              <a:rPr lang="en-US" sz="2000" dirty="0" smtClean="0"/>
              <a:t>Reference: </a:t>
            </a:r>
            <a:r>
              <a:rPr lang="en-US" sz="2000" dirty="0" err="1" smtClean="0"/>
              <a:t>Geltner</a:t>
            </a:r>
            <a:r>
              <a:rPr lang="en-US" sz="2000" dirty="0" smtClean="0"/>
              <a:t>-Miller et al  3e, Chapter 10 Appendix C (on the CD)</a:t>
            </a:r>
            <a:endParaRPr lang="en-US" sz="2000" dirty="0"/>
          </a:p>
        </p:txBody>
      </p:sp>
      <p:sp>
        <p:nvSpPr>
          <p:cNvPr id="5" name="Footer Placeholder 4"/>
          <p:cNvSpPr>
            <a:spLocks noGrp="1"/>
          </p:cNvSpPr>
          <p:nvPr>
            <p:ph type="ftr" sz="quarter" idx="11"/>
          </p:nvPr>
        </p:nvSpPr>
        <p:spPr/>
        <p:txBody>
          <a:bodyPr/>
          <a:lstStyle/>
          <a:p>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p>
            <a:fld id="{1CF68802-CA48-44B7-8282-C90095BC898B}" type="slidenum">
              <a:rPr lang="en-US" smtClean="0"/>
              <a:pPr/>
              <a:t>131</a:t>
            </a:fld>
            <a:endParaRPr lang="en-US"/>
          </a:p>
        </p:txBody>
      </p:sp>
    </p:spTree>
    <p:extLst>
      <p:ext uri="{BB962C8B-B14F-4D97-AF65-F5344CB8AC3E}">
        <p14:creationId xmlns="" xmlns:p14="http://schemas.microsoft.com/office/powerpoint/2010/main" val="34058460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8458200" cy="1143000"/>
          </a:xfrm>
        </p:spPr>
        <p:txBody>
          <a:bodyPr/>
          <a:lstStyle/>
          <a:p>
            <a:r>
              <a:rPr lang="en-US" sz="3200"/>
              <a:t>THE CLASSICAL </a:t>
            </a:r>
            <a:r>
              <a:rPr lang="en-US" sz="3200" b="1" i="1">
                <a:latin typeface="Times New Roman" pitchFamily="18" charset="0"/>
              </a:rPr>
              <a:t>(and most widely used)</a:t>
            </a:r>
            <a:r>
              <a:rPr lang="en-US" sz="3200"/>
              <a:t> </a:t>
            </a:r>
            <a:r>
              <a:rPr lang="en-US" sz="3200">
                <a:effectLst/>
              </a:rPr>
              <a:t>RADR </a:t>
            </a:r>
            <a:r>
              <a:rPr lang="en-US" sz="3200"/>
              <a:t>METHOD OF DCF</a:t>
            </a:r>
          </a:p>
        </p:txBody>
      </p:sp>
      <p:sp>
        <p:nvSpPr>
          <p:cNvPr id="5123" name="Rectangle 3"/>
          <p:cNvSpPr>
            <a:spLocks noGrp="1" noChangeArrowheads="1"/>
          </p:cNvSpPr>
          <p:nvPr>
            <p:ph idx="1"/>
          </p:nvPr>
        </p:nvSpPr>
        <p:spPr>
          <a:xfrm>
            <a:off x="457200" y="1676400"/>
            <a:ext cx="8305800" cy="4800600"/>
          </a:xfrm>
        </p:spPr>
        <p:txBody>
          <a:bodyPr/>
          <a:lstStyle/>
          <a:p>
            <a:pPr marL="609600" indent="-609600">
              <a:lnSpc>
                <a:spcPct val="90000"/>
              </a:lnSpc>
              <a:buFont typeface="Wingdings" pitchFamily="2" charset="2"/>
              <a:buAutoNum type="arabicPeriod"/>
            </a:pPr>
            <a:r>
              <a:rPr lang="en-US" sz="2800" b="1" dirty="0"/>
              <a:t>FORECAST THE EXPECTED FUTURE CASH FLOWS;</a:t>
            </a:r>
          </a:p>
          <a:p>
            <a:pPr marL="609600" indent="-609600">
              <a:lnSpc>
                <a:spcPct val="90000"/>
              </a:lnSpc>
              <a:buFont typeface="Wingdings" pitchFamily="2" charset="2"/>
              <a:buAutoNum type="arabicPeriod"/>
            </a:pPr>
            <a:r>
              <a:rPr lang="en-US" sz="2800" b="1" dirty="0">
                <a:cs typeface="Times New Roman" pitchFamily="18" charset="0"/>
              </a:rPr>
              <a:t>ASCERTAIN THE REQUIRED TOTAL RETURN;</a:t>
            </a:r>
          </a:p>
          <a:p>
            <a:pPr marL="609600" indent="-609600">
              <a:lnSpc>
                <a:spcPct val="90000"/>
              </a:lnSpc>
              <a:buFont typeface="Wingdings" pitchFamily="2" charset="2"/>
              <a:buAutoNum type="arabicPeriod"/>
            </a:pPr>
            <a:r>
              <a:rPr lang="en-US" sz="2800" b="1" dirty="0">
                <a:cs typeface="Times New Roman" pitchFamily="18" charset="0"/>
              </a:rPr>
              <a:t>DISCOUNT THE CASH FLOWS TO PRESENT VALUE AT THE REQUIRED RATE OF RETURN.</a:t>
            </a:r>
          </a:p>
          <a:p>
            <a:pPr marL="609600" indent="-609600">
              <a:lnSpc>
                <a:spcPct val="90000"/>
              </a:lnSpc>
              <a:buFont typeface="Wingdings" pitchFamily="2" charset="2"/>
              <a:buNone/>
            </a:pPr>
            <a:endParaRPr lang="en-US" sz="2800" b="1" dirty="0">
              <a:latin typeface="Courier" pitchFamily="49" charset="0"/>
              <a:cs typeface="Times New Roman" pitchFamily="18" charset="0"/>
            </a:endParaRPr>
          </a:p>
          <a:p>
            <a:pPr marL="0" indent="0">
              <a:lnSpc>
                <a:spcPct val="90000"/>
              </a:lnSpc>
              <a:buFont typeface="Wingdings" pitchFamily="2" charset="2"/>
              <a:buNone/>
            </a:pPr>
            <a:r>
              <a:rPr lang="en-US" sz="2400" dirty="0">
                <a:cs typeface="Arial" charset="0"/>
              </a:rPr>
              <a:t>THE VALUE YOU GET TELLS YOU WHAT YOU MUST PAY SO THAT YOUR EXPECTED RETURN WILL EQUAL THE "REQUIRED RETURN" AT WHICH YOU DISCOUNTED THE EXPECTED CASH FLOWS</a:t>
            </a:r>
            <a:r>
              <a:rPr lang="en-US" sz="2800" i="1" dirty="0">
                <a:cs typeface="Arial" charset="0"/>
              </a:rPr>
              <a:t>.</a:t>
            </a:r>
            <a:endParaRPr lang="en-US" sz="2800" i="1" dirty="0">
              <a:latin typeface="Courier" pitchFamily="49"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5"/>
          <p:cNvSpPr>
            <a:spLocks noGrp="1"/>
          </p:cNvSpPr>
          <p:nvPr>
            <p:ph type="sldNum" sz="quarter" idx="12"/>
          </p:nvPr>
        </p:nvSpPr>
        <p:spPr/>
        <p:txBody>
          <a:bodyPr/>
          <a:lstStyle/>
          <a:p>
            <a:fld id="{2FED6DA9-AF2A-4978-8C80-45A594B2F46B}" type="slidenum">
              <a:rPr lang="en-US">
                <a:solidFill>
                  <a:srgbClr val="000000"/>
                </a:solidFill>
              </a:rPr>
              <a:pPr/>
              <a:t>132</a:t>
            </a:fld>
            <a:endParaRPr lang="en-US">
              <a:solidFill>
                <a:srgbClr val="000000"/>
              </a:solidFill>
            </a:endParaRPr>
          </a:p>
        </p:txBody>
      </p:sp>
      <p:sp>
        <p:nvSpPr>
          <p:cNvPr id="5124" name="Text Box 4"/>
          <p:cNvSpPr txBox="1">
            <a:spLocks noChangeArrowheads="1"/>
          </p:cNvSpPr>
          <p:nvPr/>
        </p:nvSpPr>
        <p:spPr bwMode="auto">
          <a:xfrm>
            <a:off x="0" y="0"/>
            <a:ext cx="5105400" cy="366713"/>
          </a:xfrm>
          <a:prstGeom prst="rect">
            <a:avLst/>
          </a:prstGeom>
          <a:noFill/>
          <a:ln w="9525">
            <a:noFill/>
            <a:miter lim="800000"/>
            <a:headEnd/>
            <a:tailEnd/>
          </a:ln>
          <a:effectLst/>
        </p:spPr>
        <p:txBody>
          <a:bodyPr>
            <a:spAutoFit/>
          </a:bodyPr>
          <a:lstStyle/>
          <a:p>
            <a:pPr>
              <a:spcBef>
                <a:spcPct val="50000"/>
              </a:spcBef>
            </a:pPr>
            <a:r>
              <a:rPr lang="en-US" sz="1800" i="1" baseline="0" dirty="0">
                <a:solidFill>
                  <a:srgbClr val="000000"/>
                </a:solidFill>
                <a:effectLst/>
              </a:rPr>
              <a:t>Chapter 10: </a:t>
            </a:r>
            <a:r>
              <a:rPr lang="en-US" sz="1800" b="1" i="1" baseline="0" dirty="0">
                <a:solidFill>
                  <a:srgbClr val="000000"/>
                </a:solidFill>
                <a:effectLst/>
              </a:rPr>
              <a:t>“Discounted Cash Flow Valuation”…</a:t>
            </a:r>
            <a:endParaRPr lang="en-US" sz="1800" i="1" baseline="0" dirty="0">
              <a:solidFill>
                <a:srgbClr val="000000"/>
              </a:solidFill>
              <a:effectLst/>
            </a:endParaRPr>
          </a:p>
        </p:txBody>
      </p:sp>
    </p:spTree>
    <p:extLst>
      <p:ext uri="{BB962C8B-B14F-4D97-AF65-F5344CB8AC3E}">
        <p14:creationId xmlns="" xmlns:p14="http://schemas.microsoft.com/office/powerpoint/2010/main" val="42909470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aphicFrame>
        <p:nvGraphicFramePr>
          <p:cNvPr id="20484" name="Object 4"/>
          <p:cNvGraphicFramePr>
            <a:graphicFrameLocks noGrp="1" noChangeAspect="1"/>
          </p:cNvGraphicFramePr>
          <p:nvPr>
            <p:ph type="title"/>
          </p:nvPr>
        </p:nvGraphicFramePr>
        <p:xfrm>
          <a:off x="685800" y="533400"/>
          <a:ext cx="7772400" cy="935038"/>
        </p:xfrm>
        <a:graphic>
          <a:graphicData uri="http://schemas.openxmlformats.org/presentationml/2006/ole">
            <p:oleObj spid="_x0000_s324613" name="Equation" r:id="rId3" imgW="3695700" imgH="444500" progId="Equation.3">
              <p:embed/>
            </p:oleObj>
          </a:graphicData>
        </a:graphic>
      </p:graphicFrame>
      <p:sp>
        <p:nvSpPr>
          <p:cNvPr id="20483" name="Rectangle 3"/>
          <p:cNvSpPr>
            <a:spLocks noGrp="1" noChangeArrowheads="1"/>
          </p:cNvSpPr>
          <p:nvPr>
            <p:ph idx="1"/>
          </p:nvPr>
        </p:nvSpPr>
        <p:spPr>
          <a:xfrm>
            <a:off x="609600" y="1447800"/>
            <a:ext cx="7772400" cy="4876800"/>
          </a:xfrm>
        </p:spPr>
        <p:txBody>
          <a:bodyPr/>
          <a:lstStyle/>
          <a:p>
            <a:pPr>
              <a:lnSpc>
                <a:spcPct val="90000"/>
              </a:lnSpc>
              <a:buFont typeface="Wingdings" pitchFamily="2" charset="2"/>
              <a:buNone/>
            </a:pPr>
            <a:r>
              <a:rPr lang="en-US" sz="2400" i="1">
                <a:cs typeface="Times New Roman" pitchFamily="18" charset="0"/>
              </a:rPr>
              <a:t>where:</a:t>
            </a:r>
            <a:endParaRPr lang="en-US" sz="2400" i="1">
              <a:latin typeface="Courier" pitchFamily="49" charset="0"/>
              <a:cs typeface="Times New Roman" pitchFamily="18" charset="0"/>
            </a:endParaRPr>
          </a:p>
          <a:p>
            <a:pPr>
              <a:lnSpc>
                <a:spcPct val="90000"/>
              </a:lnSpc>
              <a:buFont typeface="Wingdings" pitchFamily="2" charset="2"/>
              <a:buNone/>
            </a:pPr>
            <a:r>
              <a:rPr lang="en-US" sz="2400" i="1">
                <a:cs typeface="Times New Roman" pitchFamily="18" charset="0"/>
              </a:rPr>
              <a:t>CF</a:t>
            </a:r>
            <a:r>
              <a:rPr lang="en-US" sz="2400" i="1" baseline="-30000">
                <a:cs typeface="Times New Roman" pitchFamily="18" charset="0"/>
              </a:rPr>
              <a:t>t</a:t>
            </a:r>
            <a:r>
              <a:rPr lang="en-US" sz="2400" i="1">
                <a:cs typeface="Times New Roman" pitchFamily="18" charset="0"/>
              </a:rPr>
              <a:t> = Net cash flow generated by the property in period “t”;</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 </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V</a:t>
            </a:r>
            <a:r>
              <a:rPr lang="en-US" sz="2400" i="1" baseline="-25000">
                <a:cs typeface="Times New Roman" pitchFamily="18" charset="0"/>
              </a:rPr>
              <a:t>t</a:t>
            </a:r>
            <a:r>
              <a:rPr lang="en-US" sz="2400" i="1">
                <a:cs typeface="Times New Roman" pitchFamily="18" charset="0"/>
              </a:rPr>
              <a:t> = Property value at the end of period “t”;</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 </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E</a:t>
            </a:r>
            <a:r>
              <a:rPr lang="en-US" sz="2400" i="1" baseline="-30000">
                <a:cs typeface="Times New Roman" pitchFamily="18" charset="0"/>
              </a:rPr>
              <a:t>0</a:t>
            </a:r>
            <a:r>
              <a:rPr lang="en-US" sz="2400" i="1">
                <a:cs typeface="Times New Roman" pitchFamily="18" charset="0"/>
              </a:rPr>
              <a:t>[r] = Expected average multi-period return (per period) as of time “zero” (the present), also known as the “going-in IRR”;</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 </a:t>
            </a:r>
            <a:r>
              <a:rPr lang="en-US" sz="2400" i="1">
                <a:latin typeface="Courier" pitchFamily="49" charset="0"/>
                <a:cs typeface="Times New Roman" pitchFamily="18" charset="0"/>
              </a:rPr>
              <a:t/>
            </a:r>
            <a:br>
              <a:rPr lang="en-US" sz="2400" i="1">
                <a:latin typeface="Courier" pitchFamily="49" charset="0"/>
                <a:cs typeface="Times New Roman" pitchFamily="18" charset="0"/>
              </a:rPr>
            </a:br>
            <a:r>
              <a:rPr lang="en-US" sz="2400" i="1">
                <a:cs typeface="Times New Roman" pitchFamily="18" charset="0"/>
              </a:rPr>
              <a:t>T = The terminal period in the expected investment holding period, such that CF</a:t>
            </a:r>
            <a:r>
              <a:rPr lang="en-US" sz="2400" i="1" baseline="-30000">
                <a:cs typeface="Times New Roman" pitchFamily="18" charset="0"/>
              </a:rPr>
              <a:t>T</a:t>
            </a:r>
            <a:r>
              <a:rPr lang="en-US" sz="2400" i="1">
                <a:cs typeface="Times New Roman" pitchFamily="18" charset="0"/>
              </a:rPr>
              <a:t> would include the re-sale value of the property at that time (V</a:t>
            </a:r>
            <a:r>
              <a:rPr lang="en-US" sz="2400" i="1" baseline="-20000">
                <a:cs typeface="Times New Roman" pitchFamily="18" charset="0"/>
              </a:rPr>
              <a:t>T</a:t>
            </a:r>
            <a:r>
              <a:rPr lang="en-US" sz="2400" i="1">
                <a:cs typeface="Times New Roman" pitchFamily="18" charset="0"/>
              </a:rPr>
              <a:t>), in addition to normal operating cash flow.</a:t>
            </a:r>
            <a:endParaRPr lang="en-US" sz="2400" i="1">
              <a:latin typeface="Courier" pitchFamily="49"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5"/>
          <p:cNvSpPr>
            <a:spLocks noGrp="1"/>
          </p:cNvSpPr>
          <p:nvPr>
            <p:ph type="sldNum" sz="quarter" idx="12"/>
          </p:nvPr>
        </p:nvSpPr>
        <p:spPr/>
        <p:txBody>
          <a:bodyPr/>
          <a:lstStyle/>
          <a:p>
            <a:fld id="{DB9E4DE3-B38F-4918-AF94-CA6262FEEDF3}" type="slidenum">
              <a:rPr lang="en-US">
                <a:solidFill>
                  <a:srgbClr val="000000"/>
                </a:solidFill>
              </a:rPr>
              <a:pPr/>
              <a:t>133</a:t>
            </a:fld>
            <a:endParaRPr lang="en-US">
              <a:solidFill>
                <a:srgbClr val="000000"/>
              </a:solidFill>
            </a:endParaRPr>
          </a:p>
        </p:txBody>
      </p:sp>
      <p:sp>
        <p:nvSpPr>
          <p:cNvPr id="20485" name="Text Box 5"/>
          <p:cNvSpPr txBox="1">
            <a:spLocks noChangeArrowheads="1"/>
          </p:cNvSpPr>
          <p:nvPr/>
        </p:nvSpPr>
        <p:spPr bwMode="auto">
          <a:xfrm>
            <a:off x="0" y="0"/>
            <a:ext cx="51054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Chapter 10: </a:t>
            </a:r>
            <a:r>
              <a:rPr lang="en-US" sz="1800" b="1" i="1" baseline="0">
                <a:solidFill>
                  <a:srgbClr val="000000"/>
                </a:solidFill>
                <a:effectLst/>
              </a:rPr>
              <a:t>“Discounted Cash Flow Valuation”…</a:t>
            </a:r>
            <a:endParaRPr lang="en-US" sz="1800" i="1" baseline="0">
              <a:solidFill>
                <a:srgbClr val="000000"/>
              </a:solidFill>
              <a:effectLst/>
            </a:endParaRPr>
          </a:p>
        </p:txBody>
      </p:sp>
    </p:spTree>
    <p:extLst>
      <p:ext uri="{BB962C8B-B14F-4D97-AF65-F5344CB8AC3E}">
        <p14:creationId xmlns="" xmlns:p14="http://schemas.microsoft.com/office/powerpoint/2010/main" val="27279307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1143000"/>
            <a:ext cx="7772400" cy="1143000"/>
          </a:xfrm>
        </p:spPr>
        <p:txBody>
          <a:bodyPr/>
          <a:lstStyle/>
          <a:p>
            <a:r>
              <a:rPr lang="en-US" sz="3600" b="1" i="1">
                <a:latin typeface="Times New Roman" pitchFamily="18" charset="0"/>
                <a:cs typeface="Times New Roman" pitchFamily="18" charset="0"/>
              </a:rPr>
              <a:t>Match the discount rate to the risk. . .</a:t>
            </a:r>
            <a:endParaRPr lang="en-US" sz="3600" b="1">
              <a:latin typeface="Courier" pitchFamily="49" charset="0"/>
              <a:cs typeface="Times New Roman" pitchFamily="18" charset="0"/>
            </a:endParaRPr>
          </a:p>
        </p:txBody>
      </p:sp>
      <p:sp>
        <p:nvSpPr>
          <p:cNvPr id="23555" name="Rectangle 3"/>
          <p:cNvSpPr>
            <a:spLocks noGrp="1" noChangeArrowheads="1"/>
          </p:cNvSpPr>
          <p:nvPr>
            <p:ph idx="1"/>
          </p:nvPr>
        </p:nvSpPr>
        <p:spPr>
          <a:xfrm>
            <a:off x="457200" y="2667000"/>
            <a:ext cx="8458200" cy="3352800"/>
          </a:xfrm>
        </p:spPr>
        <p:txBody>
          <a:bodyPr/>
          <a:lstStyle/>
          <a:p>
            <a:pPr algn="ctr">
              <a:buFont typeface="Wingdings" pitchFamily="2" charset="2"/>
              <a:buNone/>
            </a:pPr>
            <a:r>
              <a:rPr lang="en-US" b="1">
                <a:cs typeface="Times New Roman" pitchFamily="18" charset="0"/>
              </a:rPr>
              <a:t>r = r</a:t>
            </a:r>
            <a:r>
              <a:rPr lang="en-US" b="1" baseline="-30000">
                <a:cs typeface="Times New Roman" pitchFamily="18" charset="0"/>
              </a:rPr>
              <a:t>f</a:t>
            </a:r>
            <a:r>
              <a:rPr lang="en-US" b="1">
                <a:cs typeface="Times New Roman" pitchFamily="18" charset="0"/>
              </a:rPr>
              <a:t> + RP</a:t>
            </a:r>
            <a:r>
              <a:rPr lang="en-US" b="1">
                <a:latin typeface="Courier" pitchFamily="49" charset="0"/>
                <a:cs typeface="Times New Roman" pitchFamily="18" charset="0"/>
              </a:rPr>
              <a:t/>
            </a:r>
            <a:br>
              <a:rPr lang="en-US" b="1">
                <a:latin typeface="Courier" pitchFamily="49" charset="0"/>
                <a:cs typeface="Times New Roman" pitchFamily="18" charset="0"/>
              </a:rPr>
            </a:br>
            <a:endParaRPr lang="en-US" b="1">
              <a:latin typeface="Courier" pitchFamily="49" charset="0"/>
              <a:cs typeface="Times New Roman" pitchFamily="18" charset="0"/>
            </a:endParaRPr>
          </a:p>
          <a:p>
            <a:pPr>
              <a:buFont typeface="Wingdings" pitchFamily="2" charset="2"/>
              <a:buNone/>
            </a:pPr>
            <a:r>
              <a:rPr lang="en-US" b="1">
                <a:cs typeface="Arial" charset="0"/>
              </a:rPr>
              <a:t> </a:t>
            </a:r>
            <a:r>
              <a:rPr lang="en-US" b="1">
                <a:cs typeface="Times New Roman" pitchFamily="18" charset="0"/>
              </a:rPr>
              <a:t>Disc.Rate = Riskfree Rate + Risk Premium</a:t>
            </a:r>
          </a:p>
          <a:p>
            <a:pPr algn="ctr">
              <a:buFont typeface="Wingdings" pitchFamily="2" charset="2"/>
              <a:buNone/>
            </a:pPr>
            <a:r>
              <a:rPr lang="en-US" b="1">
                <a:cs typeface="Times New Roman" pitchFamily="18" charset="0"/>
              </a:rPr>
              <a:t/>
            </a:r>
            <a:br>
              <a:rPr lang="en-US" b="1">
                <a:cs typeface="Times New Roman" pitchFamily="18" charset="0"/>
              </a:rPr>
            </a:br>
            <a:r>
              <a:rPr lang="en-US" b="1">
                <a:cs typeface="Times New Roman" pitchFamily="18" charset="0"/>
              </a:rPr>
              <a:t>(Riskfree Rate = US T-Bill Yield.)</a:t>
            </a:r>
            <a:endParaRPr lang="en-US" b="1">
              <a:latin typeface="Courier" pitchFamily="49"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5"/>
          <p:cNvSpPr>
            <a:spLocks noGrp="1"/>
          </p:cNvSpPr>
          <p:nvPr>
            <p:ph type="sldNum" sz="quarter" idx="12"/>
          </p:nvPr>
        </p:nvSpPr>
        <p:spPr/>
        <p:txBody>
          <a:bodyPr/>
          <a:lstStyle/>
          <a:p>
            <a:fld id="{B2536E2B-8528-4234-8B9F-46FB8344AA64}" type="slidenum">
              <a:rPr lang="en-US">
                <a:solidFill>
                  <a:srgbClr val="000000"/>
                </a:solidFill>
              </a:rPr>
              <a:pPr/>
              <a:t>134</a:t>
            </a:fld>
            <a:endParaRPr lang="en-US">
              <a:solidFill>
                <a:srgbClr val="000000"/>
              </a:solidFill>
            </a:endParaRPr>
          </a:p>
        </p:txBody>
      </p:sp>
      <p:sp>
        <p:nvSpPr>
          <p:cNvPr id="23557" name="Text Box 5"/>
          <p:cNvSpPr txBox="1">
            <a:spLocks noChangeArrowheads="1"/>
          </p:cNvSpPr>
          <p:nvPr/>
        </p:nvSpPr>
        <p:spPr bwMode="auto">
          <a:xfrm>
            <a:off x="0" y="0"/>
            <a:ext cx="51054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Chapter 10: </a:t>
            </a:r>
            <a:r>
              <a:rPr lang="en-US" sz="1800" b="1" i="1" baseline="0">
                <a:solidFill>
                  <a:srgbClr val="000000"/>
                </a:solidFill>
                <a:effectLst/>
              </a:rPr>
              <a:t>“Discounted Cash Flow Valuation”…</a:t>
            </a:r>
            <a:endParaRPr lang="en-US" sz="1800" i="1" baseline="0">
              <a:solidFill>
                <a:srgbClr val="000000"/>
              </a:solidFill>
              <a:effectLst/>
            </a:endParaRPr>
          </a:p>
        </p:txBody>
      </p:sp>
    </p:spTree>
    <p:extLst>
      <p:ext uri="{BB962C8B-B14F-4D97-AF65-F5344CB8AC3E}">
        <p14:creationId xmlns="" xmlns:p14="http://schemas.microsoft.com/office/powerpoint/2010/main" val="28034622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8" name="Slide Number Placeholder 3"/>
          <p:cNvSpPr>
            <a:spLocks noGrp="1"/>
          </p:cNvSpPr>
          <p:nvPr>
            <p:ph type="sldNum" sz="quarter" idx="12"/>
          </p:nvPr>
        </p:nvSpPr>
        <p:spPr/>
        <p:txBody>
          <a:bodyPr/>
          <a:lstStyle/>
          <a:p>
            <a:fld id="{500BBDAE-2E24-4DE5-B9F8-C1D344DDB88E}" type="slidenum">
              <a:rPr lang="en-US">
                <a:solidFill>
                  <a:srgbClr val="000000"/>
                </a:solidFill>
              </a:rPr>
              <a:pPr/>
              <a:t>135</a:t>
            </a:fld>
            <a:endParaRPr lang="en-US">
              <a:solidFill>
                <a:srgbClr val="000000"/>
              </a:solidFill>
            </a:endParaRPr>
          </a:p>
        </p:txBody>
      </p:sp>
      <p:sp>
        <p:nvSpPr>
          <p:cNvPr id="194562" name="Text Box 2"/>
          <p:cNvSpPr txBox="1">
            <a:spLocks noChangeArrowheads="1"/>
          </p:cNvSpPr>
          <p:nvPr/>
        </p:nvSpPr>
        <p:spPr bwMode="auto">
          <a:xfrm>
            <a:off x="304800" y="152400"/>
            <a:ext cx="6705600" cy="396875"/>
          </a:xfrm>
          <a:prstGeom prst="rect">
            <a:avLst/>
          </a:prstGeom>
          <a:noFill/>
          <a:ln w="9525">
            <a:noFill/>
            <a:miter lim="800000"/>
            <a:headEnd/>
            <a:tailEnd/>
          </a:ln>
          <a:effectLst/>
        </p:spPr>
        <p:txBody>
          <a:bodyPr>
            <a:spAutoFit/>
          </a:bodyPr>
          <a:lstStyle/>
          <a:p>
            <a:pPr>
              <a:spcBef>
                <a:spcPct val="50000"/>
              </a:spcBef>
            </a:pPr>
            <a:r>
              <a:rPr lang="en-US" i="1" baseline="0">
                <a:solidFill>
                  <a:srgbClr val="000000"/>
                </a:solidFill>
                <a:effectLst/>
              </a:rPr>
              <a:t>Appendix 10C: </a:t>
            </a:r>
            <a:r>
              <a:rPr lang="en-US" b="1" i="1" baseline="0">
                <a:solidFill>
                  <a:srgbClr val="000000"/>
                </a:solidFill>
                <a:effectLst/>
              </a:rPr>
              <a:t>“Certainty-Equivalent Valuation”…</a:t>
            </a:r>
            <a:endParaRPr lang="en-US" i="1" baseline="0">
              <a:solidFill>
                <a:srgbClr val="000000"/>
              </a:solidFill>
              <a:effectLst/>
            </a:endParaRPr>
          </a:p>
        </p:txBody>
      </p:sp>
      <p:sp>
        <p:nvSpPr>
          <p:cNvPr id="194563" name="Text Box 3"/>
          <p:cNvSpPr txBox="1">
            <a:spLocks noChangeArrowheads="1"/>
          </p:cNvSpPr>
          <p:nvPr/>
        </p:nvSpPr>
        <p:spPr bwMode="auto">
          <a:xfrm>
            <a:off x="609600" y="914400"/>
            <a:ext cx="7924800" cy="396875"/>
          </a:xfrm>
          <a:prstGeom prst="rect">
            <a:avLst/>
          </a:prstGeom>
          <a:noFill/>
          <a:ln w="9525">
            <a:noFill/>
            <a:miter lim="800000"/>
            <a:headEnd/>
            <a:tailEnd/>
          </a:ln>
          <a:effectLst/>
        </p:spPr>
        <p:txBody>
          <a:bodyPr>
            <a:spAutoFit/>
          </a:bodyPr>
          <a:lstStyle/>
          <a:p>
            <a:pPr algn="ctr">
              <a:spcBef>
                <a:spcPct val="50000"/>
              </a:spcBef>
            </a:pPr>
            <a:r>
              <a:rPr lang="en-US" b="1" baseline="0">
                <a:solidFill>
                  <a:srgbClr val="000000"/>
                </a:solidFill>
                <a:effectLst/>
                <a:latin typeface="Arial" charset="0"/>
              </a:rPr>
              <a:t>Consider the fundamental element of our valuation model:</a:t>
            </a:r>
          </a:p>
        </p:txBody>
      </p:sp>
      <p:graphicFrame>
        <p:nvGraphicFramePr>
          <p:cNvPr id="194564" name="Object 4"/>
          <p:cNvGraphicFramePr>
            <a:graphicFrameLocks noChangeAspect="1"/>
          </p:cNvGraphicFramePr>
          <p:nvPr/>
        </p:nvGraphicFramePr>
        <p:xfrm>
          <a:off x="3194050" y="1524000"/>
          <a:ext cx="2590800" cy="908050"/>
        </p:xfrm>
        <a:graphic>
          <a:graphicData uri="http://schemas.openxmlformats.org/presentationml/2006/ole">
            <p:oleObj spid="_x0000_s325640" name="Equation" r:id="rId4" imgW="1231366" imgH="431613" progId="Equation.3">
              <p:embed/>
            </p:oleObj>
          </a:graphicData>
        </a:graphic>
      </p:graphicFrame>
      <p:sp>
        <p:nvSpPr>
          <p:cNvPr id="194566" name="Text Box 6"/>
          <p:cNvSpPr txBox="1">
            <a:spLocks noChangeArrowheads="1"/>
          </p:cNvSpPr>
          <p:nvPr/>
        </p:nvSpPr>
        <p:spPr bwMode="auto">
          <a:xfrm>
            <a:off x="838200" y="2590800"/>
            <a:ext cx="7391400" cy="1616075"/>
          </a:xfrm>
          <a:prstGeom prst="rect">
            <a:avLst/>
          </a:prstGeom>
          <a:noFill/>
          <a:ln w="9525">
            <a:noFill/>
            <a:miter lim="800000"/>
            <a:headEnd/>
            <a:tailEnd/>
          </a:ln>
          <a:effectLst/>
        </p:spPr>
        <p:txBody>
          <a:bodyPr>
            <a:spAutoFit/>
          </a:bodyPr>
          <a:lstStyle/>
          <a:p>
            <a:pPr>
              <a:spcBef>
                <a:spcPct val="50000"/>
              </a:spcBef>
            </a:pPr>
            <a:r>
              <a:rPr lang="en-US" baseline="0" dirty="0">
                <a:solidFill>
                  <a:srgbClr val="000000"/>
                </a:solidFill>
                <a:effectLst/>
                <a:latin typeface="Arial" charset="0"/>
              </a:rPr>
              <a:t>Accounts for both </a:t>
            </a:r>
            <a:r>
              <a:rPr lang="en-US" b="1" i="1" baseline="0" dirty="0">
                <a:solidFill>
                  <a:srgbClr val="000000"/>
                </a:solidFill>
                <a:effectLst/>
                <a:latin typeface="Arial" charset="0"/>
              </a:rPr>
              <a:t>time</a:t>
            </a:r>
            <a:r>
              <a:rPr lang="en-US" baseline="0" dirty="0">
                <a:solidFill>
                  <a:srgbClr val="000000"/>
                </a:solidFill>
                <a:effectLst/>
                <a:latin typeface="Arial" charset="0"/>
              </a:rPr>
              <a:t> and </a:t>
            </a:r>
            <a:r>
              <a:rPr lang="en-US" b="1" i="1" baseline="0" dirty="0">
                <a:solidFill>
                  <a:srgbClr val="000000"/>
                </a:solidFill>
                <a:effectLst/>
                <a:latin typeface="Arial" charset="0"/>
              </a:rPr>
              <a:t>risk</a:t>
            </a:r>
            <a:r>
              <a:rPr lang="en-US" baseline="0" dirty="0">
                <a:solidFill>
                  <a:srgbClr val="000000"/>
                </a:solidFill>
                <a:effectLst/>
                <a:latin typeface="Arial" charset="0"/>
              </a:rPr>
              <a:t> in the discount rate in the denominator, as                               , where </a:t>
            </a:r>
            <a:r>
              <a:rPr lang="en-US" i="1" baseline="0" dirty="0" err="1">
                <a:solidFill>
                  <a:srgbClr val="000000"/>
                </a:solidFill>
                <a:effectLst/>
                <a:latin typeface="Arial" charset="0"/>
              </a:rPr>
              <a:t>r</a:t>
            </a:r>
            <a:r>
              <a:rPr lang="en-US" i="1" baseline="-25000" dirty="0" err="1">
                <a:solidFill>
                  <a:srgbClr val="000000"/>
                </a:solidFill>
                <a:effectLst/>
                <a:latin typeface="Arial" charset="0"/>
              </a:rPr>
              <a:t>f</a:t>
            </a:r>
            <a:r>
              <a:rPr lang="en-US" i="1" baseline="0" dirty="0">
                <a:solidFill>
                  <a:srgbClr val="000000"/>
                </a:solidFill>
                <a:effectLst/>
                <a:latin typeface="Arial" charset="0"/>
              </a:rPr>
              <a:t> </a:t>
            </a:r>
            <a:r>
              <a:rPr lang="en-US" baseline="0" dirty="0">
                <a:solidFill>
                  <a:srgbClr val="000000"/>
                </a:solidFill>
                <a:effectLst/>
                <a:latin typeface="Arial" charset="0"/>
              </a:rPr>
              <a:t> is riskless and accounts for the time value of money, and </a:t>
            </a:r>
            <a:r>
              <a:rPr lang="en-US" i="1" baseline="0" dirty="0">
                <a:solidFill>
                  <a:srgbClr val="000000"/>
                </a:solidFill>
                <a:effectLst/>
                <a:latin typeface="Arial" charset="0"/>
              </a:rPr>
              <a:t>RP</a:t>
            </a:r>
            <a:r>
              <a:rPr lang="en-US" i="1" baseline="-25000" dirty="0">
                <a:solidFill>
                  <a:srgbClr val="000000"/>
                </a:solidFill>
                <a:effectLst/>
                <a:latin typeface="Arial" charset="0"/>
              </a:rPr>
              <a:t>V</a:t>
            </a:r>
            <a:r>
              <a:rPr lang="en-US" i="1" baseline="0" dirty="0">
                <a:solidFill>
                  <a:srgbClr val="000000"/>
                </a:solidFill>
                <a:effectLst/>
                <a:latin typeface="Arial" charset="0"/>
              </a:rPr>
              <a:t> </a:t>
            </a:r>
            <a:r>
              <a:rPr lang="en-US" baseline="0" dirty="0">
                <a:solidFill>
                  <a:srgbClr val="000000"/>
                </a:solidFill>
                <a:effectLst/>
                <a:latin typeface="Arial" charset="0"/>
              </a:rPr>
              <a:t>is the market’s required risk premium in the expected return for the investment </a:t>
            </a:r>
            <a:r>
              <a:rPr lang="en-US" i="1" baseline="0" dirty="0">
                <a:solidFill>
                  <a:srgbClr val="000000"/>
                </a:solidFill>
                <a:effectLst/>
                <a:latin typeface="Arial" charset="0"/>
              </a:rPr>
              <a:t>(ex ante</a:t>
            </a:r>
            <a:r>
              <a:rPr lang="en-US" baseline="0" dirty="0">
                <a:solidFill>
                  <a:srgbClr val="000000"/>
                </a:solidFill>
                <a:effectLst/>
                <a:latin typeface="Arial" charset="0"/>
              </a:rPr>
              <a:t>)</a:t>
            </a:r>
            <a:r>
              <a:rPr lang="en-US" i="1" baseline="0" dirty="0">
                <a:solidFill>
                  <a:srgbClr val="000000"/>
                </a:solidFill>
                <a:effectLst/>
                <a:latin typeface="Arial" charset="0"/>
              </a:rPr>
              <a:t>.</a:t>
            </a:r>
            <a:r>
              <a:rPr lang="en-US" baseline="0" dirty="0">
                <a:solidFill>
                  <a:srgbClr val="000000"/>
                </a:solidFill>
                <a:effectLst/>
                <a:latin typeface="Arial" charset="0"/>
              </a:rPr>
              <a:t> </a:t>
            </a:r>
          </a:p>
        </p:txBody>
      </p:sp>
      <p:graphicFrame>
        <p:nvGraphicFramePr>
          <p:cNvPr id="194567" name="Object 7"/>
          <p:cNvGraphicFramePr>
            <a:graphicFrameLocks noChangeAspect="1"/>
          </p:cNvGraphicFramePr>
          <p:nvPr/>
        </p:nvGraphicFramePr>
        <p:xfrm>
          <a:off x="2819400" y="2971800"/>
          <a:ext cx="2176463" cy="412750"/>
        </p:xfrm>
        <a:graphic>
          <a:graphicData uri="http://schemas.openxmlformats.org/presentationml/2006/ole">
            <p:oleObj spid="_x0000_s325641" name="Equation" r:id="rId5" imgW="1269449" imgH="241195" progId="Equation.3">
              <p:embed/>
            </p:oleObj>
          </a:graphicData>
        </a:graphic>
      </p:graphicFrame>
      <p:sp>
        <p:nvSpPr>
          <p:cNvPr id="194568" name="Text Box 8"/>
          <p:cNvSpPr txBox="1">
            <a:spLocks noChangeArrowheads="1"/>
          </p:cNvSpPr>
          <p:nvPr/>
        </p:nvSpPr>
        <p:spPr bwMode="auto">
          <a:xfrm>
            <a:off x="838200" y="4495800"/>
            <a:ext cx="7543800" cy="16160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Manipulate this formula so that the denominator purely reflects the time value of money (the discounting is done </a:t>
            </a:r>
            <a:r>
              <a:rPr lang="en-US" i="1" baseline="0">
                <a:solidFill>
                  <a:srgbClr val="000000"/>
                </a:solidFill>
                <a:effectLst/>
                <a:latin typeface="Arial" charset="0"/>
              </a:rPr>
              <a:t>risklessly</a:t>
            </a:r>
            <a:r>
              <a:rPr lang="en-US" baseline="0">
                <a:solidFill>
                  <a:srgbClr val="000000"/>
                </a:solidFill>
                <a:effectLst/>
                <a:latin typeface="Arial" charset="0"/>
              </a:rPr>
              <a:t>) and the risk is completely and purely accounted for in the numerator, by reducing the cash flow amount in the numerator to a </a:t>
            </a:r>
            <a:r>
              <a:rPr lang="en-US" b="1" i="1" baseline="0">
                <a:solidFill>
                  <a:srgbClr val="000000"/>
                </a:solidFill>
                <a:effectLst/>
                <a:latin typeface="Arial" charset="0"/>
              </a:rPr>
              <a:t>“Certainty Equivalent Value”</a:t>
            </a:r>
            <a:r>
              <a:rPr lang="en-US" baseline="0">
                <a:solidFill>
                  <a:srgbClr val="000000"/>
                </a:solidFill>
                <a:effectLst/>
                <a:latin typeface="Arial" charset="0"/>
              </a:rPr>
              <a:t> . . .</a:t>
            </a:r>
          </a:p>
        </p:txBody>
      </p:sp>
    </p:spTree>
    <p:extLst>
      <p:ext uri="{BB962C8B-B14F-4D97-AF65-F5344CB8AC3E}">
        <p14:creationId xmlns="" xmlns:p14="http://schemas.microsoft.com/office/powerpoint/2010/main" val="30602752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3"/>
          <p:cNvSpPr>
            <a:spLocks noGrp="1"/>
          </p:cNvSpPr>
          <p:nvPr>
            <p:ph type="sldNum" sz="quarter" idx="12"/>
          </p:nvPr>
        </p:nvSpPr>
        <p:spPr/>
        <p:txBody>
          <a:bodyPr/>
          <a:lstStyle/>
          <a:p>
            <a:fld id="{29A878FB-3592-4141-B8A3-EDE87E0B857F}" type="slidenum">
              <a:rPr lang="en-US">
                <a:solidFill>
                  <a:srgbClr val="000000"/>
                </a:solidFill>
              </a:rPr>
              <a:pPr/>
              <a:t>136</a:t>
            </a:fld>
            <a:endParaRPr lang="en-US">
              <a:solidFill>
                <a:srgbClr val="000000"/>
              </a:solidFill>
            </a:endParaRPr>
          </a:p>
        </p:txBody>
      </p:sp>
      <p:graphicFrame>
        <p:nvGraphicFramePr>
          <p:cNvPr id="196610" name="Object 2"/>
          <p:cNvGraphicFramePr>
            <a:graphicFrameLocks noChangeAspect="1"/>
          </p:cNvGraphicFramePr>
          <p:nvPr/>
        </p:nvGraphicFramePr>
        <p:xfrm>
          <a:off x="2074863" y="762000"/>
          <a:ext cx="4833937" cy="935038"/>
        </p:xfrm>
        <a:graphic>
          <a:graphicData uri="http://schemas.openxmlformats.org/presentationml/2006/ole">
            <p:oleObj spid="_x0000_s326673" name="Equation" r:id="rId3" imgW="2298700" imgH="444500" progId="Equation.3">
              <p:embed/>
            </p:oleObj>
          </a:graphicData>
        </a:graphic>
      </p:graphicFrame>
      <p:graphicFrame>
        <p:nvGraphicFramePr>
          <p:cNvPr id="196611" name="Object 3"/>
          <p:cNvGraphicFramePr>
            <a:graphicFrameLocks noChangeAspect="1"/>
          </p:cNvGraphicFramePr>
          <p:nvPr/>
        </p:nvGraphicFramePr>
        <p:xfrm>
          <a:off x="2355850" y="4724400"/>
          <a:ext cx="4513263" cy="935038"/>
        </p:xfrm>
        <a:graphic>
          <a:graphicData uri="http://schemas.openxmlformats.org/presentationml/2006/ole">
            <p:oleObj spid="_x0000_s326674" name="Equation" r:id="rId4" imgW="2145369" imgH="444307" progId="Equation.3">
              <p:embed/>
            </p:oleObj>
          </a:graphicData>
        </a:graphic>
      </p:graphicFrame>
      <p:graphicFrame>
        <p:nvGraphicFramePr>
          <p:cNvPr id="196612" name="Object 4"/>
          <p:cNvGraphicFramePr>
            <a:graphicFrameLocks noChangeAspect="1"/>
          </p:cNvGraphicFramePr>
          <p:nvPr/>
        </p:nvGraphicFramePr>
        <p:xfrm>
          <a:off x="2036763" y="3886200"/>
          <a:ext cx="5287962" cy="508000"/>
        </p:xfrm>
        <a:graphic>
          <a:graphicData uri="http://schemas.openxmlformats.org/presentationml/2006/ole">
            <p:oleObj spid="_x0000_s326675" name="Equation" r:id="rId5" imgW="2514600" imgH="241300" progId="Equation.3">
              <p:embed/>
            </p:oleObj>
          </a:graphicData>
        </a:graphic>
      </p:graphicFrame>
      <p:graphicFrame>
        <p:nvGraphicFramePr>
          <p:cNvPr id="196613" name="Object 5"/>
          <p:cNvGraphicFramePr>
            <a:graphicFrameLocks noChangeAspect="1"/>
          </p:cNvGraphicFramePr>
          <p:nvPr/>
        </p:nvGraphicFramePr>
        <p:xfrm>
          <a:off x="2047875" y="3048000"/>
          <a:ext cx="5289550" cy="508000"/>
        </p:xfrm>
        <a:graphic>
          <a:graphicData uri="http://schemas.openxmlformats.org/presentationml/2006/ole">
            <p:oleObj spid="_x0000_s326676" name="Equation" r:id="rId6" imgW="2514600" imgH="241300" progId="Equation.3">
              <p:embed/>
            </p:oleObj>
          </a:graphicData>
        </a:graphic>
      </p:graphicFrame>
      <p:graphicFrame>
        <p:nvGraphicFramePr>
          <p:cNvPr id="196614" name="Object 6"/>
          <p:cNvGraphicFramePr>
            <a:graphicFrameLocks noChangeAspect="1"/>
          </p:cNvGraphicFramePr>
          <p:nvPr/>
        </p:nvGraphicFramePr>
        <p:xfrm>
          <a:off x="2444750" y="2286000"/>
          <a:ext cx="4167188" cy="508000"/>
        </p:xfrm>
        <a:graphic>
          <a:graphicData uri="http://schemas.openxmlformats.org/presentationml/2006/ole">
            <p:oleObj spid="_x0000_s326677" name="Equation" r:id="rId7" imgW="1981200" imgH="241300" progId="Equation.3">
              <p:embed/>
            </p:oleObj>
          </a:graphicData>
        </a:graphic>
      </p:graphicFrame>
      <p:sp>
        <p:nvSpPr>
          <p:cNvPr id="196615" name="Text Box 7"/>
          <p:cNvSpPr txBox="1">
            <a:spLocks noChangeArrowheads="1"/>
          </p:cNvSpPr>
          <p:nvPr/>
        </p:nvSpPr>
        <p:spPr bwMode="auto">
          <a:xfrm>
            <a:off x="1295400" y="1752600"/>
            <a:ext cx="3352800" cy="366713"/>
          </a:xfrm>
          <a:prstGeom prst="rect">
            <a:avLst/>
          </a:prstGeom>
          <a:noFill/>
          <a:ln w="9525">
            <a:noFill/>
            <a:miter lim="800000"/>
            <a:headEnd/>
            <a:tailEnd/>
          </a:ln>
          <a:effectLst/>
        </p:spPr>
        <p:txBody>
          <a:bodyPr>
            <a:spAutoFit/>
          </a:bodyPr>
          <a:lstStyle/>
          <a:p>
            <a:pPr>
              <a:spcBef>
                <a:spcPct val="50000"/>
              </a:spcBef>
            </a:pPr>
            <a:r>
              <a:rPr lang="en-US" sz="1800" baseline="0">
                <a:solidFill>
                  <a:srgbClr val="000000"/>
                </a:solidFill>
                <a:effectLst/>
              </a:rPr>
              <a:t>A little algebra . . .</a:t>
            </a:r>
          </a:p>
        </p:txBody>
      </p:sp>
      <p:sp>
        <p:nvSpPr>
          <p:cNvPr id="196616" name="Text Box 8"/>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Tree>
    <p:extLst>
      <p:ext uri="{BB962C8B-B14F-4D97-AF65-F5344CB8AC3E}">
        <p14:creationId xmlns="" xmlns:p14="http://schemas.microsoft.com/office/powerpoint/2010/main" val="189798835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3"/>
          <p:cNvSpPr>
            <a:spLocks noGrp="1"/>
          </p:cNvSpPr>
          <p:nvPr>
            <p:ph type="sldNum" sz="quarter" idx="12"/>
          </p:nvPr>
        </p:nvSpPr>
        <p:spPr/>
        <p:txBody>
          <a:bodyPr/>
          <a:lstStyle/>
          <a:p>
            <a:fld id="{952DDF7E-5308-4664-8F2E-5EEFA171242A}" type="slidenum">
              <a:rPr lang="en-US">
                <a:solidFill>
                  <a:srgbClr val="000000"/>
                </a:solidFill>
              </a:rPr>
              <a:pPr/>
              <a:t>137</a:t>
            </a:fld>
            <a:endParaRPr lang="en-US">
              <a:solidFill>
                <a:srgbClr val="000000"/>
              </a:solidFill>
            </a:endParaRPr>
          </a:p>
        </p:txBody>
      </p:sp>
      <p:graphicFrame>
        <p:nvGraphicFramePr>
          <p:cNvPr id="197634" name="Object 2"/>
          <p:cNvGraphicFramePr>
            <a:graphicFrameLocks noChangeAspect="1"/>
          </p:cNvGraphicFramePr>
          <p:nvPr/>
        </p:nvGraphicFramePr>
        <p:xfrm>
          <a:off x="2889250" y="2286000"/>
          <a:ext cx="3286125" cy="935038"/>
        </p:xfrm>
        <a:graphic>
          <a:graphicData uri="http://schemas.openxmlformats.org/presentationml/2006/ole">
            <p:oleObj spid="_x0000_s327694" name="Equation" r:id="rId3" imgW="1562100" imgH="444500" progId="Equation.3">
              <p:embed/>
            </p:oleObj>
          </a:graphicData>
        </a:graphic>
      </p:graphicFrame>
      <p:graphicFrame>
        <p:nvGraphicFramePr>
          <p:cNvPr id="197635" name="Object 3"/>
          <p:cNvGraphicFramePr>
            <a:graphicFrameLocks noChangeAspect="1"/>
          </p:cNvGraphicFramePr>
          <p:nvPr/>
        </p:nvGraphicFramePr>
        <p:xfrm>
          <a:off x="2362200" y="4724400"/>
          <a:ext cx="4514850" cy="935038"/>
        </p:xfrm>
        <a:graphic>
          <a:graphicData uri="http://schemas.openxmlformats.org/presentationml/2006/ole">
            <p:oleObj spid="_x0000_s327695" name="Equation" r:id="rId4" imgW="2145369" imgH="444307" progId="Equation.3">
              <p:embed/>
            </p:oleObj>
          </a:graphicData>
        </a:graphic>
      </p:graphicFrame>
      <p:graphicFrame>
        <p:nvGraphicFramePr>
          <p:cNvPr id="197636" name="Object 4"/>
          <p:cNvGraphicFramePr>
            <a:graphicFrameLocks noChangeAspect="1"/>
          </p:cNvGraphicFramePr>
          <p:nvPr/>
        </p:nvGraphicFramePr>
        <p:xfrm>
          <a:off x="304800" y="762000"/>
          <a:ext cx="3206750" cy="481013"/>
        </p:xfrm>
        <a:graphic>
          <a:graphicData uri="http://schemas.openxmlformats.org/presentationml/2006/ole">
            <p:oleObj spid="_x0000_s327696" name="Equation" r:id="rId5" imgW="1524000" imgH="228600" progId="Equation.3">
              <p:embed/>
            </p:oleObj>
          </a:graphicData>
        </a:graphic>
      </p:graphicFrame>
      <p:sp>
        <p:nvSpPr>
          <p:cNvPr id="197637" name="Text Box 5"/>
          <p:cNvSpPr txBox="1">
            <a:spLocks noChangeArrowheads="1"/>
          </p:cNvSpPr>
          <p:nvPr/>
        </p:nvSpPr>
        <p:spPr bwMode="auto">
          <a:xfrm>
            <a:off x="3433763" y="762000"/>
            <a:ext cx="5562600" cy="457200"/>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rPr>
              <a:t>is the </a:t>
            </a:r>
            <a:r>
              <a:rPr lang="en-US" sz="2400" b="1" i="1" baseline="0">
                <a:solidFill>
                  <a:srgbClr val="000000"/>
                </a:solidFill>
                <a:effectLst/>
              </a:rPr>
              <a:t>“Certainty Equivalent”</a:t>
            </a:r>
            <a:r>
              <a:rPr lang="en-US" sz="2400" baseline="0">
                <a:solidFill>
                  <a:srgbClr val="000000"/>
                </a:solidFill>
                <a:effectLst/>
              </a:rPr>
              <a:t> value of       . </a:t>
            </a:r>
          </a:p>
        </p:txBody>
      </p:sp>
      <p:graphicFrame>
        <p:nvGraphicFramePr>
          <p:cNvPr id="197638" name="Object 6"/>
          <p:cNvGraphicFramePr>
            <a:graphicFrameLocks noChangeAspect="1"/>
          </p:cNvGraphicFramePr>
          <p:nvPr/>
        </p:nvGraphicFramePr>
        <p:xfrm>
          <a:off x="8310563" y="762000"/>
          <a:ext cx="320675" cy="454025"/>
        </p:xfrm>
        <a:graphic>
          <a:graphicData uri="http://schemas.openxmlformats.org/presentationml/2006/ole">
            <p:oleObj spid="_x0000_s327697" name="Equation" r:id="rId6" imgW="152268" imgH="215713" progId="Equation.3">
              <p:embed/>
            </p:oleObj>
          </a:graphicData>
        </a:graphic>
      </p:graphicFrame>
      <p:sp>
        <p:nvSpPr>
          <p:cNvPr id="197639" name="Text Box 7"/>
          <p:cNvSpPr txBox="1">
            <a:spLocks noChangeArrowheads="1"/>
          </p:cNvSpPr>
          <p:nvPr/>
        </p:nvSpPr>
        <p:spPr bwMode="auto">
          <a:xfrm>
            <a:off x="914400" y="1524000"/>
            <a:ext cx="7315200" cy="7016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The risk-adjusted discount rate formulation accounts for both time and risk simultaneously in the denominator:</a:t>
            </a:r>
          </a:p>
        </p:txBody>
      </p:sp>
      <p:sp>
        <p:nvSpPr>
          <p:cNvPr id="197640" name="Text Box 8"/>
          <p:cNvSpPr txBox="1">
            <a:spLocks noChangeArrowheads="1"/>
          </p:cNvSpPr>
          <p:nvPr/>
        </p:nvSpPr>
        <p:spPr bwMode="auto">
          <a:xfrm>
            <a:off x="990600" y="3429000"/>
            <a:ext cx="7315200" cy="13112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The certainty-equivalence formulation accounts for time only in the denominator, and risk only in the numerator, discounting the certainty-equivalent cash flow amount risklessly back to the present:</a:t>
            </a:r>
          </a:p>
        </p:txBody>
      </p:sp>
      <p:sp>
        <p:nvSpPr>
          <p:cNvPr id="197641" name="Text Box 9"/>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Tree>
    <p:extLst>
      <p:ext uri="{BB962C8B-B14F-4D97-AF65-F5344CB8AC3E}">
        <p14:creationId xmlns="" xmlns:p14="http://schemas.microsoft.com/office/powerpoint/2010/main" val="42540673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6" name="Slide Number Placeholder 3"/>
          <p:cNvSpPr>
            <a:spLocks noGrp="1"/>
          </p:cNvSpPr>
          <p:nvPr>
            <p:ph type="sldNum" sz="quarter" idx="12"/>
          </p:nvPr>
        </p:nvSpPr>
        <p:spPr/>
        <p:txBody>
          <a:bodyPr/>
          <a:lstStyle/>
          <a:p>
            <a:fld id="{BE15A6E7-D542-4289-AF55-B2264F85CA97}" type="slidenum">
              <a:rPr lang="en-US">
                <a:solidFill>
                  <a:srgbClr val="000000"/>
                </a:solidFill>
              </a:rPr>
              <a:pPr/>
              <a:t>138</a:t>
            </a:fld>
            <a:endParaRPr lang="en-US">
              <a:solidFill>
                <a:srgbClr val="000000"/>
              </a:solidFill>
            </a:endParaRPr>
          </a:p>
        </p:txBody>
      </p:sp>
      <p:graphicFrame>
        <p:nvGraphicFramePr>
          <p:cNvPr id="254978" name="Object 2"/>
          <p:cNvGraphicFramePr>
            <a:graphicFrameLocks noChangeAspect="1"/>
          </p:cNvGraphicFramePr>
          <p:nvPr/>
        </p:nvGraphicFramePr>
        <p:xfrm>
          <a:off x="2889250" y="2286000"/>
          <a:ext cx="3286125" cy="935038"/>
        </p:xfrm>
        <a:graphic>
          <a:graphicData uri="http://schemas.openxmlformats.org/presentationml/2006/ole">
            <p:oleObj spid="_x0000_s328718" name="Equation" r:id="rId3" imgW="1562100" imgH="444500" progId="Equation.3">
              <p:embed/>
            </p:oleObj>
          </a:graphicData>
        </a:graphic>
      </p:graphicFrame>
      <p:graphicFrame>
        <p:nvGraphicFramePr>
          <p:cNvPr id="254979" name="Object 3"/>
          <p:cNvGraphicFramePr>
            <a:graphicFrameLocks noChangeAspect="1"/>
          </p:cNvGraphicFramePr>
          <p:nvPr/>
        </p:nvGraphicFramePr>
        <p:xfrm>
          <a:off x="2362200" y="4724400"/>
          <a:ext cx="4514850" cy="935038"/>
        </p:xfrm>
        <a:graphic>
          <a:graphicData uri="http://schemas.openxmlformats.org/presentationml/2006/ole">
            <p:oleObj spid="_x0000_s328719" name="Equation" r:id="rId4" imgW="2145369" imgH="444307" progId="Equation.3">
              <p:embed/>
            </p:oleObj>
          </a:graphicData>
        </a:graphic>
      </p:graphicFrame>
      <p:graphicFrame>
        <p:nvGraphicFramePr>
          <p:cNvPr id="254980" name="Object 4"/>
          <p:cNvGraphicFramePr>
            <a:graphicFrameLocks noChangeAspect="1"/>
          </p:cNvGraphicFramePr>
          <p:nvPr/>
        </p:nvGraphicFramePr>
        <p:xfrm>
          <a:off x="304800" y="762000"/>
          <a:ext cx="3206750" cy="481013"/>
        </p:xfrm>
        <a:graphic>
          <a:graphicData uri="http://schemas.openxmlformats.org/presentationml/2006/ole">
            <p:oleObj spid="_x0000_s328720" name="Equation" r:id="rId5" imgW="1524000" imgH="228600" progId="Equation.3">
              <p:embed/>
            </p:oleObj>
          </a:graphicData>
        </a:graphic>
      </p:graphicFrame>
      <p:sp>
        <p:nvSpPr>
          <p:cNvPr id="254981" name="Text Box 5"/>
          <p:cNvSpPr txBox="1">
            <a:spLocks noChangeArrowheads="1"/>
          </p:cNvSpPr>
          <p:nvPr/>
        </p:nvSpPr>
        <p:spPr bwMode="auto">
          <a:xfrm>
            <a:off x="3433763" y="762000"/>
            <a:ext cx="5562600" cy="457200"/>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rPr>
              <a:t>is the </a:t>
            </a:r>
            <a:r>
              <a:rPr lang="en-US" sz="2400" b="1" i="1" baseline="0">
                <a:solidFill>
                  <a:srgbClr val="000000"/>
                </a:solidFill>
                <a:effectLst/>
              </a:rPr>
              <a:t>“Certainty Equivalent”</a:t>
            </a:r>
            <a:r>
              <a:rPr lang="en-US" sz="2400" baseline="0">
                <a:solidFill>
                  <a:srgbClr val="000000"/>
                </a:solidFill>
                <a:effectLst/>
              </a:rPr>
              <a:t> value of       . </a:t>
            </a:r>
          </a:p>
        </p:txBody>
      </p:sp>
      <p:graphicFrame>
        <p:nvGraphicFramePr>
          <p:cNvPr id="254982" name="Object 6"/>
          <p:cNvGraphicFramePr>
            <a:graphicFrameLocks noChangeAspect="1"/>
          </p:cNvGraphicFramePr>
          <p:nvPr/>
        </p:nvGraphicFramePr>
        <p:xfrm>
          <a:off x="8310563" y="762000"/>
          <a:ext cx="320675" cy="454025"/>
        </p:xfrm>
        <a:graphic>
          <a:graphicData uri="http://schemas.openxmlformats.org/presentationml/2006/ole">
            <p:oleObj spid="_x0000_s328721" name="Equation" r:id="rId6" imgW="152268" imgH="215713" progId="Equation.3">
              <p:embed/>
            </p:oleObj>
          </a:graphicData>
        </a:graphic>
      </p:graphicFrame>
      <p:sp>
        <p:nvSpPr>
          <p:cNvPr id="254983" name="Text Box 7"/>
          <p:cNvSpPr txBox="1">
            <a:spLocks noChangeArrowheads="1"/>
          </p:cNvSpPr>
          <p:nvPr/>
        </p:nvSpPr>
        <p:spPr bwMode="auto">
          <a:xfrm>
            <a:off x="914400" y="1524000"/>
            <a:ext cx="7315200" cy="7016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The risk-adjusted discount rate formulation accounts for both time and risk simultaneously in the denominator:</a:t>
            </a:r>
          </a:p>
        </p:txBody>
      </p:sp>
      <p:sp>
        <p:nvSpPr>
          <p:cNvPr id="254984" name="Text Box 8"/>
          <p:cNvSpPr txBox="1">
            <a:spLocks noChangeArrowheads="1"/>
          </p:cNvSpPr>
          <p:nvPr/>
        </p:nvSpPr>
        <p:spPr bwMode="auto">
          <a:xfrm>
            <a:off x="990600" y="3429000"/>
            <a:ext cx="7315200" cy="13112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The certainty-equivalence formulation accounts for time only in the denominator, and risk only in the numerator, discounting the certainty-equivalent cash flow amount risklessly back to the present:</a:t>
            </a:r>
          </a:p>
        </p:txBody>
      </p:sp>
      <p:sp>
        <p:nvSpPr>
          <p:cNvPr id="254985" name="Text Box 9"/>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254986" name="Oval 10"/>
          <p:cNvSpPr>
            <a:spLocks noChangeArrowheads="1"/>
          </p:cNvSpPr>
          <p:nvPr/>
        </p:nvSpPr>
        <p:spPr bwMode="auto">
          <a:xfrm>
            <a:off x="5029200" y="2743200"/>
            <a:ext cx="1295400" cy="457200"/>
          </a:xfrm>
          <a:prstGeom prst="ellipse">
            <a:avLst/>
          </a:prstGeom>
          <a:noFill/>
          <a:ln w="9525">
            <a:solidFill>
              <a:srgbClr val="FF0000"/>
            </a:solidFill>
            <a:round/>
            <a:headEnd/>
            <a:tailEnd/>
          </a:ln>
          <a:effectLst/>
        </p:spPr>
        <p:txBody>
          <a:bodyPr wrap="none" anchor="ctr"/>
          <a:lstStyle/>
          <a:p>
            <a:endParaRPr lang="en-US" sz="2400" baseline="0">
              <a:solidFill>
                <a:srgbClr val="000000"/>
              </a:solidFill>
              <a:effectLst/>
            </a:endParaRPr>
          </a:p>
        </p:txBody>
      </p:sp>
      <p:sp>
        <p:nvSpPr>
          <p:cNvPr id="254987" name="Text Box 11"/>
          <p:cNvSpPr txBox="1">
            <a:spLocks noChangeArrowheads="1"/>
          </p:cNvSpPr>
          <p:nvPr/>
        </p:nvSpPr>
        <p:spPr bwMode="auto">
          <a:xfrm>
            <a:off x="6781800" y="2209800"/>
            <a:ext cx="2133600" cy="822325"/>
          </a:xfrm>
          <a:prstGeom prst="rect">
            <a:avLst/>
          </a:prstGeom>
          <a:noFill/>
          <a:ln w="9525">
            <a:noFill/>
            <a:miter lim="800000"/>
            <a:headEnd/>
            <a:tailEnd/>
          </a:ln>
          <a:effectLst/>
        </p:spPr>
        <p:txBody>
          <a:bodyPr>
            <a:spAutoFit/>
          </a:bodyPr>
          <a:lstStyle/>
          <a:p>
            <a:pPr>
              <a:spcBef>
                <a:spcPct val="50000"/>
              </a:spcBef>
            </a:pPr>
            <a:r>
              <a:rPr lang="en-US" sz="2400" baseline="0">
                <a:solidFill>
                  <a:srgbClr val="FF0000"/>
                </a:solidFill>
                <a:effectLst/>
              </a:rPr>
              <a:t>Risk premium (in %)</a:t>
            </a:r>
          </a:p>
        </p:txBody>
      </p:sp>
      <p:sp>
        <p:nvSpPr>
          <p:cNvPr id="254988" name="Line 12"/>
          <p:cNvSpPr>
            <a:spLocks noChangeShapeType="1"/>
          </p:cNvSpPr>
          <p:nvPr/>
        </p:nvSpPr>
        <p:spPr bwMode="auto">
          <a:xfrm flipH="1">
            <a:off x="6096000" y="2667000"/>
            <a:ext cx="685800" cy="304800"/>
          </a:xfrm>
          <a:prstGeom prst="line">
            <a:avLst/>
          </a:prstGeom>
          <a:noFill/>
          <a:ln w="9525">
            <a:solidFill>
              <a:srgbClr val="FF0000"/>
            </a:solidFill>
            <a:round/>
            <a:headEnd/>
            <a:tailEnd type="triangle" w="med" len="med"/>
          </a:ln>
          <a:effectLst/>
        </p:spPr>
        <p:txBody>
          <a:bodyPr wrap="none"/>
          <a:lstStyle/>
          <a:p>
            <a:endParaRPr lang="en-US" sz="2400" baseline="0">
              <a:solidFill>
                <a:srgbClr val="000000"/>
              </a:solidFill>
              <a:effectLst/>
            </a:endParaRPr>
          </a:p>
        </p:txBody>
      </p:sp>
      <p:sp>
        <p:nvSpPr>
          <p:cNvPr id="254989" name="Oval 13"/>
          <p:cNvSpPr>
            <a:spLocks noChangeArrowheads="1"/>
          </p:cNvSpPr>
          <p:nvPr/>
        </p:nvSpPr>
        <p:spPr bwMode="auto">
          <a:xfrm>
            <a:off x="4495800" y="4572000"/>
            <a:ext cx="2514600" cy="609600"/>
          </a:xfrm>
          <a:prstGeom prst="ellipse">
            <a:avLst/>
          </a:prstGeom>
          <a:noFill/>
          <a:ln w="9525">
            <a:solidFill>
              <a:srgbClr val="FF0000"/>
            </a:solidFill>
            <a:round/>
            <a:headEnd/>
            <a:tailEnd/>
          </a:ln>
          <a:effectLst/>
        </p:spPr>
        <p:txBody>
          <a:bodyPr wrap="none" anchor="ctr"/>
          <a:lstStyle/>
          <a:p>
            <a:endParaRPr lang="en-US" sz="2400" baseline="0">
              <a:solidFill>
                <a:srgbClr val="000000"/>
              </a:solidFill>
              <a:effectLst/>
            </a:endParaRPr>
          </a:p>
        </p:txBody>
      </p:sp>
      <p:sp>
        <p:nvSpPr>
          <p:cNvPr id="254990" name="Text Box 14"/>
          <p:cNvSpPr txBox="1">
            <a:spLocks noChangeArrowheads="1"/>
          </p:cNvSpPr>
          <p:nvPr/>
        </p:nvSpPr>
        <p:spPr bwMode="auto">
          <a:xfrm>
            <a:off x="6781800" y="5257800"/>
            <a:ext cx="2133600" cy="1187450"/>
          </a:xfrm>
          <a:prstGeom prst="rect">
            <a:avLst/>
          </a:prstGeom>
          <a:noFill/>
          <a:ln w="9525">
            <a:noFill/>
            <a:miter lim="800000"/>
            <a:headEnd/>
            <a:tailEnd/>
          </a:ln>
          <a:effectLst/>
        </p:spPr>
        <p:txBody>
          <a:bodyPr>
            <a:spAutoFit/>
          </a:bodyPr>
          <a:lstStyle/>
          <a:p>
            <a:pPr>
              <a:spcBef>
                <a:spcPct val="50000"/>
              </a:spcBef>
            </a:pPr>
            <a:r>
              <a:rPr lang="en-US" sz="2400" baseline="0">
                <a:solidFill>
                  <a:srgbClr val="FF0000"/>
                </a:solidFill>
                <a:effectLst/>
              </a:rPr>
              <a:t>Risk discount (in $), aka </a:t>
            </a:r>
            <a:r>
              <a:rPr lang="en-US" sz="2400" i="1" baseline="0">
                <a:solidFill>
                  <a:srgbClr val="FF0000"/>
                </a:solidFill>
                <a:effectLst/>
              </a:rPr>
              <a:t>“Haircut”</a:t>
            </a:r>
            <a:endParaRPr lang="en-US" sz="2400" baseline="0">
              <a:solidFill>
                <a:srgbClr val="FF0000"/>
              </a:solidFill>
              <a:effectLst/>
            </a:endParaRPr>
          </a:p>
        </p:txBody>
      </p:sp>
      <p:sp>
        <p:nvSpPr>
          <p:cNvPr id="254991" name="Line 15"/>
          <p:cNvSpPr>
            <a:spLocks noChangeShapeType="1"/>
          </p:cNvSpPr>
          <p:nvPr/>
        </p:nvSpPr>
        <p:spPr bwMode="auto">
          <a:xfrm flipH="1" flipV="1">
            <a:off x="6934200" y="4876800"/>
            <a:ext cx="838200" cy="381000"/>
          </a:xfrm>
          <a:prstGeom prst="line">
            <a:avLst/>
          </a:prstGeom>
          <a:noFill/>
          <a:ln w="9525">
            <a:solidFill>
              <a:srgbClr val="FF0000"/>
            </a:solidFill>
            <a:round/>
            <a:headEnd/>
            <a:tailEnd type="triangle" w="med" len="med"/>
          </a:ln>
          <a:effectLst/>
        </p:spPr>
        <p:txBody>
          <a:bodyPr wrap="none"/>
          <a:lstStyle/>
          <a:p>
            <a:endParaRPr lang="en-US" sz="2400" baseline="0">
              <a:solidFill>
                <a:srgbClr val="000000"/>
              </a:solidFill>
              <a:effectLst/>
            </a:endParaRPr>
          </a:p>
        </p:txBody>
      </p:sp>
    </p:spTree>
    <p:extLst>
      <p:ext uri="{BB962C8B-B14F-4D97-AF65-F5344CB8AC3E}">
        <p14:creationId xmlns="" xmlns:p14="http://schemas.microsoft.com/office/powerpoint/2010/main" val="311632295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3"/>
          <p:cNvSpPr>
            <a:spLocks noGrp="1"/>
          </p:cNvSpPr>
          <p:nvPr>
            <p:ph type="sldNum" sz="quarter" idx="12"/>
          </p:nvPr>
        </p:nvSpPr>
        <p:spPr/>
        <p:txBody>
          <a:bodyPr/>
          <a:lstStyle/>
          <a:p>
            <a:fld id="{FDC2C3C5-DDA5-4A30-A6AA-510581813E0F}" type="slidenum">
              <a:rPr lang="en-US">
                <a:solidFill>
                  <a:srgbClr val="000000"/>
                </a:solidFill>
              </a:rPr>
              <a:pPr/>
              <a:t>139</a:t>
            </a:fld>
            <a:endParaRPr lang="en-US">
              <a:solidFill>
                <a:srgbClr val="000000"/>
              </a:solidFill>
            </a:endParaRPr>
          </a:p>
        </p:txBody>
      </p:sp>
      <p:graphicFrame>
        <p:nvGraphicFramePr>
          <p:cNvPr id="199683" name="Object 3"/>
          <p:cNvGraphicFramePr>
            <a:graphicFrameLocks noChangeAspect="1"/>
          </p:cNvGraphicFramePr>
          <p:nvPr/>
        </p:nvGraphicFramePr>
        <p:xfrm>
          <a:off x="2133600" y="3048000"/>
          <a:ext cx="4321175" cy="649288"/>
        </p:xfrm>
        <a:graphic>
          <a:graphicData uri="http://schemas.openxmlformats.org/presentationml/2006/ole">
            <p:oleObj spid="_x0000_s329736" name="Equation" r:id="rId3" imgW="1524000" imgH="228600" progId="Equation.3">
              <p:embed/>
            </p:oleObj>
          </a:graphicData>
        </a:graphic>
      </p:graphicFrame>
      <p:sp>
        <p:nvSpPr>
          <p:cNvPr id="199684" name="Text Box 4"/>
          <p:cNvSpPr txBox="1">
            <a:spLocks noChangeArrowheads="1"/>
          </p:cNvSpPr>
          <p:nvPr/>
        </p:nvSpPr>
        <p:spPr bwMode="auto">
          <a:xfrm>
            <a:off x="838200" y="609600"/>
            <a:ext cx="7086600" cy="2227263"/>
          </a:xfrm>
          <a:prstGeom prst="rect">
            <a:avLst/>
          </a:prstGeom>
          <a:noFill/>
          <a:ln w="9525">
            <a:noFill/>
            <a:miter lim="800000"/>
            <a:headEnd/>
            <a:tailEnd/>
          </a:ln>
          <a:effectLst/>
        </p:spPr>
        <p:txBody>
          <a:bodyPr>
            <a:spAutoFit/>
          </a:bodyPr>
          <a:lstStyle/>
          <a:p>
            <a:pPr>
              <a:spcBef>
                <a:spcPct val="50000"/>
              </a:spcBef>
            </a:pPr>
            <a:r>
              <a:rPr lang="en-US" sz="2800" baseline="0">
                <a:solidFill>
                  <a:srgbClr val="000000"/>
                </a:solidFill>
                <a:effectLst/>
                <a:latin typeface="Arial" charset="0"/>
              </a:rPr>
              <a:t>The investment market is </a:t>
            </a:r>
            <a:r>
              <a:rPr lang="en-US" sz="2800" b="1" baseline="0">
                <a:solidFill>
                  <a:srgbClr val="000000"/>
                </a:solidFill>
                <a:effectLst/>
                <a:latin typeface="Arial" charset="0"/>
              </a:rPr>
              <a:t>indifferent</a:t>
            </a:r>
            <a:r>
              <a:rPr lang="en-US" sz="2800" baseline="0">
                <a:solidFill>
                  <a:srgbClr val="000000"/>
                </a:solidFill>
                <a:effectLst/>
                <a:latin typeface="Arial" charset="0"/>
              </a:rPr>
              <a:t> between a claim on the actual risky amount of </a:t>
            </a:r>
            <a:r>
              <a:rPr lang="en-US" sz="2800" b="1" i="1" baseline="0">
                <a:solidFill>
                  <a:srgbClr val="000000"/>
                </a:solidFill>
                <a:effectLst/>
                <a:latin typeface="Arial" charset="0"/>
              </a:rPr>
              <a:t>V</a:t>
            </a:r>
            <a:r>
              <a:rPr lang="en-US" sz="2800" b="1" i="1" baseline="-25000">
                <a:solidFill>
                  <a:srgbClr val="000000"/>
                </a:solidFill>
                <a:effectLst/>
                <a:latin typeface="Arial" charset="0"/>
              </a:rPr>
              <a:t>1</a:t>
            </a:r>
            <a:r>
              <a:rPr lang="en-US" sz="2800" i="1" baseline="0">
                <a:solidFill>
                  <a:srgbClr val="000000"/>
                </a:solidFill>
                <a:effectLst/>
                <a:latin typeface="Arial" charset="0"/>
              </a:rPr>
              <a:t> </a:t>
            </a:r>
            <a:r>
              <a:rPr lang="en-US" sz="2800" baseline="0">
                <a:solidFill>
                  <a:srgbClr val="000000"/>
                </a:solidFill>
                <a:effectLst/>
                <a:latin typeface="Arial" charset="0"/>
              </a:rPr>
              <a:t>one period in the future (with the actual amount of risk involved in that), versus a claim on the lesser amount of: </a:t>
            </a:r>
          </a:p>
        </p:txBody>
      </p:sp>
      <p:sp>
        <p:nvSpPr>
          <p:cNvPr id="199685" name="Text Box 5"/>
          <p:cNvSpPr txBox="1">
            <a:spLocks noChangeArrowheads="1"/>
          </p:cNvSpPr>
          <p:nvPr/>
        </p:nvSpPr>
        <p:spPr bwMode="auto">
          <a:xfrm>
            <a:off x="838200" y="3733800"/>
            <a:ext cx="7848600" cy="1587500"/>
          </a:xfrm>
          <a:prstGeom prst="rect">
            <a:avLst/>
          </a:prstGeom>
          <a:noFill/>
          <a:ln w="9525">
            <a:noFill/>
            <a:miter lim="800000"/>
            <a:headEnd/>
            <a:tailEnd/>
          </a:ln>
          <a:effectLst/>
        </p:spPr>
        <p:txBody>
          <a:bodyPr>
            <a:spAutoFit/>
          </a:bodyPr>
          <a:lstStyle/>
          <a:p>
            <a:pPr>
              <a:spcBef>
                <a:spcPct val="50000"/>
              </a:spcBef>
            </a:pPr>
            <a:r>
              <a:rPr lang="en-US" sz="2800" baseline="0">
                <a:solidFill>
                  <a:srgbClr val="000000"/>
                </a:solidFill>
                <a:effectLst/>
                <a:latin typeface="Arial" charset="0"/>
              </a:rPr>
              <a:t>one period in the future with no risk at all.</a:t>
            </a:r>
          </a:p>
          <a:p>
            <a:pPr>
              <a:spcBef>
                <a:spcPct val="50000"/>
              </a:spcBef>
            </a:pPr>
            <a:r>
              <a:rPr lang="en-US" sz="2800" baseline="0">
                <a:solidFill>
                  <a:srgbClr val="000000"/>
                </a:solidFill>
                <a:effectLst/>
                <a:latin typeface="Arial" charset="0"/>
              </a:rPr>
              <a:t>The </a:t>
            </a:r>
            <a:r>
              <a:rPr lang="en-US" sz="2800" i="1" baseline="0">
                <a:solidFill>
                  <a:srgbClr val="000000"/>
                </a:solidFill>
                <a:effectLst/>
                <a:latin typeface="Arial" charset="0"/>
              </a:rPr>
              <a:t>“haircutted”</a:t>
            </a:r>
            <a:r>
              <a:rPr lang="en-US" sz="2800" baseline="0">
                <a:solidFill>
                  <a:srgbClr val="000000"/>
                </a:solidFill>
                <a:effectLst/>
                <a:latin typeface="Arial" charset="0"/>
              </a:rPr>
              <a:t> value is called the “certainty-equivalence value”, labeled “CEQ”: </a:t>
            </a:r>
          </a:p>
        </p:txBody>
      </p:sp>
      <p:sp>
        <p:nvSpPr>
          <p:cNvPr id="199686" name="Text Box 6"/>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graphicFrame>
        <p:nvGraphicFramePr>
          <p:cNvPr id="199687" name="Object 7"/>
          <p:cNvGraphicFramePr>
            <a:graphicFrameLocks noChangeAspect="1"/>
          </p:cNvGraphicFramePr>
          <p:nvPr/>
        </p:nvGraphicFramePr>
        <p:xfrm>
          <a:off x="1600200" y="5410200"/>
          <a:ext cx="6446838" cy="649288"/>
        </p:xfrm>
        <a:graphic>
          <a:graphicData uri="http://schemas.openxmlformats.org/presentationml/2006/ole">
            <p:oleObj spid="_x0000_s329737" name="Equation" r:id="rId4" imgW="2273300" imgH="228600" progId="Equation.3">
              <p:embed/>
            </p:oleObj>
          </a:graphicData>
        </a:graphic>
      </p:graphicFrame>
    </p:spTree>
    <p:extLst>
      <p:ext uri="{BB962C8B-B14F-4D97-AF65-F5344CB8AC3E}">
        <p14:creationId xmlns="" xmlns:p14="http://schemas.microsoft.com/office/powerpoint/2010/main" val="416969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smtClean="0"/>
              <a:t>© 2014 OnCourse Learning. All Rights Reserved.</a:t>
            </a:r>
            <a:endParaRPr lang="en-US"/>
          </a:p>
        </p:txBody>
      </p:sp>
      <p:sp>
        <p:nvSpPr>
          <p:cNvPr id="371714" name="Text Box 2"/>
          <p:cNvSpPr txBox="1">
            <a:spLocks noChangeArrowheads="1"/>
          </p:cNvSpPr>
          <p:nvPr/>
        </p:nvSpPr>
        <p:spPr bwMode="auto">
          <a:xfrm>
            <a:off x="457200" y="381000"/>
            <a:ext cx="8382000" cy="3724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ts val="800"/>
              </a:spcBef>
            </a:pPr>
            <a:r>
              <a:rPr lang="en-US" sz="2400" b="1" baseline="0" dirty="0">
                <a:effectLst>
                  <a:outerShdw blurRad="38100" dist="38100" dir="2700000" algn="tl">
                    <a:srgbClr val="FFFFFF"/>
                  </a:outerShdw>
                </a:effectLst>
              </a:rPr>
              <a:t>The value of newly-built property will include the (remaining) economic value of the land (</a:t>
            </a:r>
            <a:r>
              <a:rPr lang="en-US" sz="2400" b="1" i="1" baseline="0" dirty="0">
                <a:effectLst>
                  <a:outerShdw blurRad="38100" dist="38100" dir="2700000" algn="tl">
                    <a:srgbClr val="FFFFFF"/>
                  </a:outerShdw>
                </a:effectLst>
              </a:rPr>
              <a:t>“</a:t>
            </a:r>
            <a:r>
              <a:rPr lang="en-US" sz="2400" b="1" i="1" baseline="0" dirty="0">
                <a:solidFill>
                  <a:srgbClr val="00FFFF"/>
                </a:solidFill>
                <a:effectLst>
                  <a:outerShdw blurRad="38100" dist="38100" dir="2700000" algn="tl">
                    <a:srgbClr val="000000"/>
                  </a:outerShdw>
                </a:effectLst>
              </a:rPr>
              <a:t>LAND</a:t>
            </a:r>
            <a:r>
              <a:rPr lang="en-US" sz="2400" b="1" i="1" baseline="0" dirty="0">
                <a:effectLst>
                  <a:outerShdw blurRad="38100" dist="38100" dir="2700000" algn="tl">
                    <a:srgbClr val="FFFFFF"/>
                  </a:outerShdw>
                </a:effectLst>
              </a:rPr>
              <a:t>”</a:t>
            </a:r>
            <a:r>
              <a:rPr lang="en-US" sz="2400" b="1" baseline="0" dirty="0">
                <a:effectLst>
                  <a:outerShdw blurRad="38100" dist="38100" dir="2700000" algn="tl">
                    <a:srgbClr val="FFFFFF"/>
                  </a:outerShdw>
                </a:effectLst>
              </a:rPr>
              <a:t>), but:</a:t>
            </a:r>
          </a:p>
          <a:p>
            <a:pPr marL="233363" indent="-233363">
              <a:spcBef>
                <a:spcPts val="800"/>
              </a:spcBef>
              <a:buFontTx/>
              <a:buChar char="•"/>
            </a:pPr>
            <a:r>
              <a:rPr lang="en-US" sz="2400" b="1" baseline="0" dirty="0" smtClean="0">
                <a:effectLst>
                  <a:outerShdw blurRad="38100" dist="38100" dir="2700000" algn="tl">
                    <a:srgbClr val="FFFFFF"/>
                  </a:outerShdw>
                </a:effectLst>
              </a:rPr>
              <a:t>This </a:t>
            </a:r>
            <a:r>
              <a:rPr lang="en-US" sz="2400" b="1" baseline="0" dirty="0">
                <a:effectLst>
                  <a:outerShdw blurRad="38100" dist="38100" dir="2700000" algn="tl">
                    <a:srgbClr val="FFFFFF"/>
                  </a:outerShdw>
                </a:effectLst>
              </a:rPr>
              <a:t>land value will now be minus its initial development option value (which has been exercised), </a:t>
            </a:r>
          </a:p>
          <a:p>
            <a:pPr marL="233363" indent="-233363">
              <a:spcBef>
                <a:spcPts val="800"/>
              </a:spcBef>
              <a:buFontTx/>
              <a:buChar char="•"/>
            </a:pPr>
            <a:r>
              <a:rPr lang="en-US" sz="2400" b="1" baseline="0" dirty="0" smtClean="0">
                <a:effectLst>
                  <a:outerShdw blurRad="38100" dist="38100" dir="2700000" algn="tl">
                    <a:srgbClr val="FFFFFF"/>
                  </a:outerShdw>
                </a:effectLst>
              </a:rPr>
              <a:t>It </a:t>
            </a:r>
            <a:r>
              <a:rPr lang="en-US" sz="2400" b="1" baseline="0" dirty="0">
                <a:effectLst>
                  <a:outerShdw blurRad="38100" dist="38100" dir="2700000" algn="tl">
                    <a:srgbClr val="FFFFFF"/>
                  </a:outerShdw>
                </a:effectLst>
              </a:rPr>
              <a:t>will include the redevelopment (or abandonment) option value. </a:t>
            </a:r>
          </a:p>
          <a:p>
            <a:pPr marL="233363" indent="-233363">
              <a:spcBef>
                <a:spcPts val="800"/>
              </a:spcBef>
              <a:buFontTx/>
              <a:buChar char="•"/>
            </a:pPr>
            <a:r>
              <a:rPr lang="en-US" sz="2400" b="1" baseline="0" dirty="0" smtClean="0">
                <a:effectLst>
                  <a:outerShdw blurRad="38100" dist="38100" dir="2700000" algn="tl">
                    <a:srgbClr val="FFFFFF"/>
                  </a:outerShdw>
                </a:effectLst>
              </a:rPr>
              <a:t>However</a:t>
            </a:r>
            <a:r>
              <a:rPr lang="en-US" sz="2400" b="1" baseline="0" dirty="0">
                <a:effectLst>
                  <a:outerShdw blurRad="38100" dist="38100" dir="2700000" algn="tl">
                    <a:srgbClr val="FFFFFF"/>
                  </a:outerShdw>
                </a:effectLst>
              </a:rPr>
              <a:t>, this redevelopment option value will normally be quite small in a newly developed property (recall property “life-cycle” chart).</a:t>
            </a:r>
          </a:p>
        </p:txBody>
      </p:sp>
      <p:grpSp>
        <p:nvGrpSpPr>
          <p:cNvPr id="371715" name="Group 3"/>
          <p:cNvGrpSpPr>
            <a:grpSpLocks/>
          </p:cNvGrpSpPr>
          <p:nvPr/>
        </p:nvGrpSpPr>
        <p:grpSpPr bwMode="auto">
          <a:xfrm>
            <a:off x="2133600" y="3962400"/>
            <a:ext cx="6553200" cy="2601913"/>
            <a:chOff x="1344" y="2496"/>
            <a:chExt cx="4128" cy="1639"/>
          </a:xfrm>
        </p:grpSpPr>
        <p:grpSp>
          <p:nvGrpSpPr>
            <p:cNvPr id="371716" name="Group 4"/>
            <p:cNvGrpSpPr>
              <a:grpSpLocks/>
            </p:cNvGrpSpPr>
            <p:nvPr/>
          </p:nvGrpSpPr>
          <p:grpSpPr bwMode="auto">
            <a:xfrm>
              <a:off x="1344" y="2496"/>
              <a:ext cx="4128" cy="1639"/>
              <a:chOff x="1344" y="2496"/>
              <a:chExt cx="4128" cy="1639"/>
            </a:xfrm>
          </p:grpSpPr>
          <p:pic>
            <p:nvPicPr>
              <p:cNvPr id="37171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68" y="2496"/>
                <a:ext cx="2208" cy="1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1718" name="Line 6"/>
              <p:cNvSpPr>
                <a:spLocks noChangeShapeType="1"/>
              </p:cNvSpPr>
              <p:nvPr/>
            </p:nvSpPr>
            <p:spPr bwMode="auto">
              <a:xfrm>
                <a:off x="1344" y="2688"/>
                <a:ext cx="0" cy="1392"/>
              </a:xfrm>
              <a:prstGeom prst="line">
                <a:avLst/>
              </a:prstGeom>
              <a:noFill/>
              <a:ln w="19050">
                <a:solidFill>
                  <a:srgbClr val="00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719" name="Line 7"/>
              <p:cNvSpPr>
                <a:spLocks noChangeShapeType="1"/>
              </p:cNvSpPr>
              <p:nvPr/>
            </p:nvSpPr>
            <p:spPr bwMode="auto">
              <a:xfrm flipV="1">
                <a:off x="1344" y="3888"/>
                <a:ext cx="864" cy="192"/>
              </a:xfrm>
              <a:prstGeom prst="line">
                <a:avLst/>
              </a:prstGeom>
              <a:noFill/>
              <a:ln w="19050">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720" name="Text Box 8"/>
              <p:cNvSpPr txBox="1">
                <a:spLocks noChangeArrowheads="1"/>
              </p:cNvSpPr>
              <p:nvPr/>
            </p:nvSpPr>
            <p:spPr bwMode="auto">
              <a:xfrm>
                <a:off x="4320" y="2832"/>
                <a:ext cx="1152" cy="1281"/>
              </a:xfrm>
              <a:prstGeom prst="rect">
                <a:avLst/>
              </a:prstGeom>
              <a:noFill/>
              <a:ln w="19050">
                <a:solidFill>
                  <a:srgbClr val="00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effectLst>
                      <a:outerShdw blurRad="38100" dist="38100" dir="2700000" algn="tl">
                        <a:srgbClr val="FFFFFF"/>
                      </a:outerShdw>
                    </a:effectLst>
                  </a:rPr>
                  <a:t>Speaking in terms of the </a:t>
                </a:r>
                <a:r>
                  <a:rPr lang="en-US" sz="1800" b="1" i="1" baseline="0">
                    <a:effectLst>
                      <a:outerShdw blurRad="38100" dist="38100" dir="2700000" algn="tl">
                        <a:srgbClr val="FFFFFF"/>
                      </a:outerShdw>
                    </a:effectLst>
                  </a:rPr>
                  <a:t>economic</a:t>
                </a:r>
                <a:r>
                  <a:rPr lang="en-US" sz="1800" b="1" baseline="0">
                    <a:effectLst>
                      <a:outerShdw blurRad="38100" dist="38100" dir="2700000" algn="tl">
                        <a:srgbClr val="FFFFFF"/>
                      </a:outerShdw>
                    </a:effectLst>
                  </a:rPr>
                  <a:t> definition of land value, based on its option value.</a:t>
                </a:r>
              </a:p>
            </p:txBody>
          </p:sp>
        </p:grpSp>
        <p:sp>
          <p:nvSpPr>
            <p:cNvPr id="371721" name="Line 9"/>
            <p:cNvSpPr>
              <a:spLocks noChangeShapeType="1"/>
            </p:cNvSpPr>
            <p:nvPr/>
          </p:nvSpPr>
          <p:spPr bwMode="auto">
            <a:xfrm flipH="1">
              <a:off x="4080" y="3792"/>
              <a:ext cx="192" cy="0"/>
            </a:xfrm>
            <a:prstGeom prst="line">
              <a:avLst/>
            </a:prstGeom>
            <a:noFill/>
            <a:ln w="9525">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Slide Number Placeholder 11"/>
          <p:cNvSpPr>
            <a:spLocks noGrp="1"/>
          </p:cNvSpPr>
          <p:nvPr>
            <p:ph type="sldNum" sz="quarter" idx="12"/>
          </p:nvPr>
        </p:nvSpPr>
        <p:spPr/>
        <p:txBody>
          <a:bodyPr/>
          <a:lstStyle/>
          <a:p>
            <a:fld id="{4832FC03-9143-45FF-9B73-D7E84BF988EF}"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1715"/>
                                        </p:tgtEl>
                                        <p:attrNameLst>
                                          <p:attrName>style.visibility</p:attrName>
                                        </p:attrNameLst>
                                      </p:cBhvr>
                                      <p:to>
                                        <p:strVal val="visible"/>
                                      </p:to>
                                    </p:set>
                                    <p:anim calcmode="lin" valueType="num">
                                      <p:cBhvr additive="base">
                                        <p:cTn id="7" dur="500" fill="hold"/>
                                        <p:tgtEl>
                                          <p:spTgt spid="371715"/>
                                        </p:tgtEl>
                                        <p:attrNameLst>
                                          <p:attrName>ppt_x</p:attrName>
                                        </p:attrNameLst>
                                      </p:cBhvr>
                                      <p:tavLst>
                                        <p:tav tm="0">
                                          <p:val>
                                            <p:strVal val="#ppt_x"/>
                                          </p:val>
                                        </p:tav>
                                        <p:tav tm="100000">
                                          <p:val>
                                            <p:strVal val="#ppt_x"/>
                                          </p:val>
                                        </p:tav>
                                      </p:tavLst>
                                    </p:anim>
                                    <p:anim calcmode="lin" valueType="num">
                                      <p:cBhvr additive="base">
                                        <p:cTn id="8" dur="500" fill="hold"/>
                                        <p:tgtEl>
                                          <p:spTgt spid="371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3"/>
          <p:cNvSpPr>
            <a:spLocks noGrp="1"/>
          </p:cNvSpPr>
          <p:nvPr>
            <p:ph type="sldNum" sz="quarter" idx="12"/>
          </p:nvPr>
        </p:nvSpPr>
        <p:spPr/>
        <p:txBody>
          <a:bodyPr/>
          <a:lstStyle/>
          <a:p>
            <a:fld id="{75AE0147-1CDF-435A-BA54-1BE7C2782879}" type="slidenum">
              <a:rPr lang="en-US">
                <a:solidFill>
                  <a:srgbClr val="000000"/>
                </a:solidFill>
              </a:rPr>
              <a:pPr/>
              <a:t>140</a:t>
            </a:fld>
            <a:endParaRPr lang="en-US">
              <a:solidFill>
                <a:srgbClr val="000000"/>
              </a:solidFill>
            </a:endParaRPr>
          </a:p>
        </p:txBody>
      </p:sp>
      <p:sp>
        <p:nvSpPr>
          <p:cNvPr id="200706" name="Text Box 2"/>
          <p:cNvSpPr txBox="1">
            <a:spLocks noChangeArrowheads="1"/>
          </p:cNvSpPr>
          <p:nvPr/>
        </p:nvSpPr>
        <p:spPr bwMode="auto">
          <a:xfrm>
            <a:off x="762000" y="838200"/>
            <a:ext cx="5943600" cy="579438"/>
          </a:xfrm>
          <a:prstGeom prst="rect">
            <a:avLst/>
          </a:prstGeom>
          <a:noFill/>
          <a:ln w="9525">
            <a:noFill/>
            <a:miter lim="800000"/>
            <a:headEnd/>
            <a:tailEnd/>
          </a:ln>
          <a:effectLst/>
        </p:spPr>
        <p:txBody>
          <a:bodyPr>
            <a:spAutoFit/>
          </a:bodyPr>
          <a:lstStyle/>
          <a:p>
            <a:pPr>
              <a:spcBef>
                <a:spcPct val="50000"/>
              </a:spcBef>
            </a:pPr>
            <a:r>
              <a:rPr lang="en-US" sz="3200" i="1" baseline="0">
                <a:solidFill>
                  <a:srgbClr val="000000"/>
                </a:solidFill>
                <a:effectLst/>
                <a:latin typeface="Arial" charset="0"/>
              </a:rPr>
              <a:t>Why do we care about this? . . .</a:t>
            </a:r>
          </a:p>
        </p:txBody>
      </p:sp>
      <p:sp>
        <p:nvSpPr>
          <p:cNvPr id="200707" name="Text Box 3"/>
          <p:cNvSpPr txBox="1">
            <a:spLocks noChangeArrowheads="1"/>
          </p:cNvSpPr>
          <p:nvPr/>
        </p:nvSpPr>
        <p:spPr bwMode="auto">
          <a:xfrm>
            <a:off x="838200" y="1600200"/>
            <a:ext cx="7467600" cy="2246769"/>
          </a:xfrm>
          <a:prstGeom prst="rect">
            <a:avLst/>
          </a:prstGeom>
          <a:noFill/>
          <a:ln w="9525">
            <a:solidFill>
              <a:schemeClr val="tx1"/>
            </a:solidFill>
            <a:miter lim="800000"/>
            <a:headEnd/>
            <a:tailEnd/>
          </a:ln>
          <a:effectLst/>
        </p:spPr>
        <p:txBody>
          <a:bodyPr>
            <a:spAutoFit/>
          </a:bodyPr>
          <a:lstStyle/>
          <a:p>
            <a:pPr>
              <a:spcBef>
                <a:spcPct val="50000"/>
              </a:spcBef>
            </a:pPr>
            <a:r>
              <a:rPr lang="en-US" sz="2800" baseline="0" dirty="0">
                <a:solidFill>
                  <a:srgbClr val="000000"/>
                </a:solidFill>
                <a:effectLst/>
                <a:latin typeface="Arial" charset="0"/>
              </a:rPr>
              <a:t>The certainty-equivalent approach </a:t>
            </a:r>
            <a:r>
              <a:rPr lang="en-US" sz="2800" baseline="0" dirty="0" smtClean="0">
                <a:solidFill>
                  <a:srgbClr val="000000"/>
                </a:solidFill>
                <a:effectLst/>
                <a:latin typeface="Arial" charset="0"/>
              </a:rPr>
              <a:t>is more general, can be applied in situations where RADR discounting can’t be applied, including options valuation and other derivatives valuations (e.g., swaps, forwards, futures).</a:t>
            </a:r>
          </a:p>
        </p:txBody>
      </p:sp>
      <p:sp>
        <p:nvSpPr>
          <p:cNvPr id="200708" name="Text Box 4"/>
          <p:cNvSpPr txBox="1">
            <a:spLocks noChangeArrowheads="1"/>
          </p:cNvSpPr>
          <p:nvPr/>
        </p:nvSpPr>
        <p:spPr bwMode="auto">
          <a:xfrm>
            <a:off x="1981200" y="6019800"/>
            <a:ext cx="5943600" cy="579438"/>
          </a:xfrm>
          <a:prstGeom prst="rect">
            <a:avLst/>
          </a:prstGeom>
          <a:noFill/>
          <a:ln w="9525">
            <a:noFill/>
            <a:miter lim="800000"/>
            <a:headEnd/>
            <a:tailEnd/>
          </a:ln>
          <a:effectLst/>
        </p:spPr>
        <p:txBody>
          <a:bodyPr>
            <a:spAutoFit/>
          </a:bodyPr>
          <a:lstStyle/>
          <a:p>
            <a:pPr>
              <a:spcBef>
                <a:spcPct val="50000"/>
              </a:spcBef>
            </a:pPr>
            <a:r>
              <a:rPr lang="en-US" sz="3200" i="1" baseline="0" dirty="0">
                <a:solidFill>
                  <a:srgbClr val="000000"/>
                </a:solidFill>
                <a:effectLst/>
                <a:latin typeface="Arial" charset="0"/>
              </a:rPr>
              <a:t>Consider a simple example . . .</a:t>
            </a:r>
          </a:p>
        </p:txBody>
      </p:sp>
      <p:sp>
        <p:nvSpPr>
          <p:cNvPr id="200709" name="Text Box 5"/>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8" name="TextBox 7"/>
          <p:cNvSpPr txBox="1"/>
          <p:nvPr/>
        </p:nvSpPr>
        <p:spPr>
          <a:xfrm>
            <a:off x="762000" y="3962400"/>
            <a:ext cx="7848600" cy="1938992"/>
          </a:xfrm>
          <a:prstGeom prst="rect">
            <a:avLst/>
          </a:prstGeom>
          <a:noFill/>
        </p:spPr>
        <p:txBody>
          <a:bodyPr wrap="square" rtlCol="0">
            <a:spAutoFit/>
          </a:bodyPr>
          <a:lstStyle/>
          <a:p>
            <a:r>
              <a:rPr lang="en-US" sz="2400" baseline="0" dirty="0" smtClean="0">
                <a:solidFill>
                  <a:srgbClr val="000000"/>
                </a:solidFill>
                <a:effectLst/>
                <a:latin typeface="Arial" charset="0"/>
              </a:rPr>
              <a:t>Typically, CEQ discounting useful if:</a:t>
            </a:r>
          </a:p>
          <a:p>
            <a:pPr lvl="1">
              <a:buFont typeface="Arial" pitchFamily="34" charset="0"/>
              <a:buChar char="•"/>
            </a:pPr>
            <a:r>
              <a:rPr lang="en-US" sz="2400" baseline="0" dirty="0" smtClean="0">
                <a:solidFill>
                  <a:srgbClr val="000000"/>
                </a:solidFill>
                <a:effectLst/>
                <a:latin typeface="Arial" charset="0"/>
              </a:rPr>
              <a:t> Risk does not accumulate at a constant rate over time (i.e., there is no single correct OCC).</a:t>
            </a:r>
          </a:p>
          <a:p>
            <a:pPr lvl="1">
              <a:buFont typeface="Arial" pitchFamily="34" charset="0"/>
              <a:buChar char="•"/>
            </a:pPr>
            <a:r>
              <a:rPr lang="en-US" sz="2400" baseline="0" dirty="0" smtClean="0">
                <a:solidFill>
                  <a:srgbClr val="000000"/>
                </a:solidFill>
                <a:effectLst/>
                <a:latin typeface="Arial" charset="0"/>
              </a:rPr>
              <a:t> PV=0 even though future cash flow expectations are not zero (as with futures contracts)</a:t>
            </a:r>
            <a:endParaRPr lang="en-US" sz="2400" baseline="0" dirty="0">
              <a:solidFill>
                <a:srgbClr val="000000"/>
              </a:solidFill>
              <a:effectLst/>
            </a:endParaRPr>
          </a:p>
        </p:txBody>
      </p:sp>
    </p:spTree>
    <p:extLst>
      <p:ext uri="{BB962C8B-B14F-4D97-AF65-F5344CB8AC3E}">
        <p14:creationId xmlns="" xmlns:p14="http://schemas.microsoft.com/office/powerpoint/2010/main" val="1946195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4" name="Slide Number Placeholder 3"/>
          <p:cNvSpPr>
            <a:spLocks noGrp="1"/>
          </p:cNvSpPr>
          <p:nvPr>
            <p:ph type="sldNum" sz="quarter" idx="12"/>
          </p:nvPr>
        </p:nvSpPr>
        <p:spPr/>
        <p:txBody>
          <a:bodyPr/>
          <a:lstStyle/>
          <a:p>
            <a:fld id="{88A14EA3-EC70-4CBD-82D3-4A615E546A9B}" type="slidenum">
              <a:rPr lang="en-US">
                <a:solidFill>
                  <a:srgbClr val="000000"/>
                </a:solidFill>
              </a:rPr>
              <a:pPr/>
              <a:t>141</a:t>
            </a:fld>
            <a:endParaRPr lang="en-US">
              <a:solidFill>
                <a:srgbClr val="000000"/>
              </a:solidFill>
            </a:endParaRPr>
          </a:p>
        </p:txBody>
      </p:sp>
      <p:sp>
        <p:nvSpPr>
          <p:cNvPr id="201730" name="Text Box 2"/>
          <p:cNvSpPr txBox="1">
            <a:spLocks noChangeArrowheads="1"/>
          </p:cNvSpPr>
          <p:nvPr/>
        </p:nvSpPr>
        <p:spPr bwMode="auto">
          <a:xfrm>
            <a:off x="990600" y="685800"/>
            <a:ext cx="7162800" cy="52736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Suppose:</a:t>
            </a:r>
          </a:p>
          <a:p>
            <a:pPr>
              <a:spcBef>
                <a:spcPct val="50000"/>
              </a:spcBef>
            </a:pPr>
            <a:r>
              <a:rPr lang="en-US" baseline="0">
                <a:solidFill>
                  <a:srgbClr val="000000"/>
                </a:solidFill>
                <a:effectLst/>
                <a:latin typeface="Arial" charset="0"/>
              </a:rPr>
              <a:t>Riskfree interest rate = 3%</a:t>
            </a:r>
          </a:p>
          <a:p>
            <a:pPr>
              <a:spcBef>
                <a:spcPct val="50000"/>
              </a:spcBef>
            </a:pPr>
            <a:r>
              <a:rPr lang="en-US" baseline="0">
                <a:solidFill>
                  <a:srgbClr val="000000"/>
                </a:solidFill>
                <a:effectLst/>
                <a:latin typeface="Arial" charset="0"/>
              </a:rPr>
              <a:t>Commercial property market total return risk premium = 6%</a:t>
            </a:r>
          </a:p>
          <a:p>
            <a:pPr>
              <a:spcBef>
                <a:spcPct val="50000"/>
              </a:spcBef>
            </a:pPr>
            <a:r>
              <a:rPr lang="en-US" baseline="0">
                <a:solidFill>
                  <a:srgbClr val="000000"/>
                </a:solidFill>
                <a:effectLst/>
                <a:latin typeface="Arial" charset="0"/>
              </a:rPr>
              <a:t>Property market expected total return is:</a:t>
            </a:r>
          </a:p>
          <a:p>
            <a:pPr>
              <a:spcBef>
                <a:spcPct val="50000"/>
              </a:spcBef>
            </a:pPr>
            <a:r>
              <a:rPr lang="en-US" i="1" baseline="0">
                <a:solidFill>
                  <a:srgbClr val="000000"/>
                </a:solidFill>
                <a:effectLst/>
                <a:latin typeface="Arial" charset="0"/>
              </a:rPr>
              <a:t>E</a:t>
            </a:r>
            <a:r>
              <a:rPr lang="en-US" baseline="0">
                <a:solidFill>
                  <a:srgbClr val="000000"/>
                </a:solidFill>
                <a:effectLst/>
                <a:latin typeface="Arial" charset="0"/>
              </a:rPr>
              <a:t>[</a:t>
            </a:r>
            <a:r>
              <a:rPr lang="en-US" i="1" baseline="0">
                <a:solidFill>
                  <a:srgbClr val="000000"/>
                </a:solidFill>
                <a:effectLst/>
                <a:latin typeface="Arial" charset="0"/>
              </a:rPr>
              <a:t>r</a:t>
            </a:r>
            <a:r>
              <a:rPr lang="en-US" i="1" baseline="-25000">
                <a:solidFill>
                  <a:srgbClr val="000000"/>
                </a:solidFill>
                <a:effectLst/>
                <a:latin typeface="Arial" charset="0"/>
              </a:rPr>
              <a:t>V</a:t>
            </a:r>
            <a:r>
              <a:rPr lang="en-US" baseline="0">
                <a:solidFill>
                  <a:srgbClr val="000000"/>
                </a:solidFill>
                <a:effectLst/>
                <a:latin typeface="Arial" charset="0"/>
              </a:rPr>
              <a:t>] = r</a:t>
            </a:r>
            <a:r>
              <a:rPr lang="en-US" baseline="-25000">
                <a:solidFill>
                  <a:srgbClr val="000000"/>
                </a:solidFill>
                <a:effectLst/>
                <a:latin typeface="Arial" charset="0"/>
              </a:rPr>
              <a:t>f</a:t>
            </a:r>
            <a:r>
              <a:rPr lang="en-US" baseline="0">
                <a:solidFill>
                  <a:srgbClr val="000000"/>
                </a:solidFill>
                <a:effectLst/>
                <a:latin typeface="Arial" charset="0"/>
              </a:rPr>
              <a:t> + </a:t>
            </a:r>
            <a:r>
              <a:rPr lang="en-US" i="1" baseline="0">
                <a:solidFill>
                  <a:srgbClr val="000000"/>
                </a:solidFill>
                <a:effectLst/>
                <a:latin typeface="Arial" charset="0"/>
              </a:rPr>
              <a:t>E</a:t>
            </a:r>
            <a:r>
              <a:rPr lang="en-US" baseline="0">
                <a:solidFill>
                  <a:srgbClr val="000000"/>
                </a:solidFill>
                <a:effectLst/>
                <a:latin typeface="Arial" charset="0"/>
              </a:rPr>
              <a:t>[</a:t>
            </a:r>
            <a:r>
              <a:rPr lang="en-US" i="1" baseline="0">
                <a:solidFill>
                  <a:srgbClr val="000000"/>
                </a:solidFill>
                <a:effectLst/>
                <a:latin typeface="Arial" charset="0"/>
              </a:rPr>
              <a:t>RP</a:t>
            </a:r>
            <a:r>
              <a:rPr lang="en-US" i="1" baseline="-25000">
                <a:solidFill>
                  <a:srgbClr val="000000"/>
                </a:solidFill>
                <a:effectLst/>
                <a:latin typeface="Arial" charset="0"/>
              </a:rPr>
              <a:t>V</a:t>
            </a:r>
            <a:r>
              <a:rPr lang="en-US" baseline="0">
                <a:solidFill>
                  <a:srgbClr val="000000"/>
                </a:solidFill>
                <a:effectLst/>
                <a:latin typeface="Arial" charset="0"/>
              </a:rPr>
              <a:t>] = 3% + 6% = 9%</a:t>
            </a:r>
          </a:p>
          <a:p>
            <a:pPr>
              <a:spcBef>
                <a:spcPct val="50000"/>
              </a:spcBef>
            </a:pPr>
            <a:r>
              <a:rPr lang="en-US" baseline="0">
                <a:solidFill>
                  <a:srgbClr val="000000"/>
                </a:solidFill>
                <a:effectLst/>
                <a:latin typeface="Arial" charset="0"/>
              </a:rPr>
              <a:t>“Binomial World”…</a:t>
            </a:r>
          </a:p>
          <a:p>
            <a:pPr>
              <a:spcBef>
                <a:spcPct val="50000"/>
              </a:spcBef>
            </a:pPr>
            <a:r>
              <a:rPr lang="en-US" baseline="0">
                <a:solidFill>
                  <a:srgbClr val="000000"/>
                </a:solidFill>
                <a:effectLst/>
                <a:latin typeface="Arial" charset="0"/>
              </a:rPr>
              <a:t>An office building that is worth $100M today (if it already exists, earning income) will next year have a value of either:</a:t>
            </a:r>
          </a:p>
          <a:p>
            <a:pPr>
              <a:spcBef>
                <a:spcPct val="50000"/>
              </a:spcBef>
            </a:pPr>
            <a:r>
              <a:rPr lang="en-US" baseline="0">
                <a:solidFill>
                  <a:srgbClr val="000000"/>
                </a:solidFill>
                <a:effectLst/>
                <a:latin typeface="Arial" charset="0"/>
              </a:rPr>
              <a:t>		$113M (with 70% probability), or</a:t>
            </a:r>
          </a:p>
          <a:p>
            <a:pPr>
              <a:spcBef>
                <a:spcPct val="50000"/>
              </a:spcBef>
            </a:pPr>
            <a:r>
              <a:rPr lang="en-US" baseline="0">
                <a:solidFill>
                  <a:srgbClr val="000000"/>
                </a:solidFill>
                <a:effectLst/>
                <a:latin typeface="Arial" charset="0"/>
              </a:rPr>
              <a:t>		$79M (with 30% probability).</a:t>
            </a:r>
          </a:p>
          <a:p>
            <a:pPr>
              <a:spcBef>
                <a:spcPct val="50000"/>
              </a:spcBef>
            </a:pPr>
            <a:r>
              <a:rPr lang="en-US" baseline="0">
                <a:solidFill>
                  <a:srgbClr val="000000"/>
                </a:solidFill>
                <a:effectLst/>
                <a:latin typeface="Arial" charset="0"/>
              </a:rPr>
              <a:t>Therefore, expected value of office bldg next yr is:</a:t>
            </a:r>
          </a:p>
          <a:p>
            <a:pPr>
              <a:spcBef>
                <a:spcPct val="50000"/>
              </a:spcBef>
            </a:pPr>
            <a:r>
              <a:rPr lang="en-US" baseline="0">
                <a:solidFill>
                  <a:srgbClr val="000000"/>
                </a:solidFill>
                <a:effectLst/>
                <a:latin typeface="Arial" charset="0"/>
              </a:rPr>
              <a:t>		</a:t>
            </a:r>
            <a:r>
              <a:rPr lang="en-US" i="1" baseline="0">
                <a:solidFill>
                  <a:srgbClr val="000000"/>
                </a:solidFill>
                <a:effectLst/>
                <a:latin typeface="Arial" charset="0"/>
              </a:rPr>
              <a:t>E</a:t>
            </a:r>
            <a:r>
              <a:rPr lang="en-US" baseline="0">
                <a:solidFill>
                  <a:srgbClr val="000000"/>
                </a:solidFill>
                <a:effectLst/>
                <a:latin typeface="Arial" charset="0"/>
              </a:rPr>
              <a:t>[</a:t>
            </a:r>
            <a:r>
              <a:rPr lang="en-US" i="1" baseline="0">
                <a:solidFill>
                  <a:srgbClr val="000000"/>
                </a:solidFill>
                <a:effectLst/>
                <a:latin typeface="Arial" charset="0"/>
              </a:rPr>
              <a:t>V</a:t>
            </a:r>
            <a:r>
              <a:rPr lang="en-US" i="1" baseline="-25000">
                <a:solidFill>
                  <a:srgbClr val="000000"/>
                </a:solidFill>
                <a:effectLst/>
                <a:latin typeface="Arial" charset="0"/>
              </a:rPr>
              <a:t>1</a:t>
            </a:r>
            <a:r>
              <a:rPr lang="en-US" baseline="0">
                <a:solidFill>
                  <a:srgbClr val="000000"/>
                </a:solidFill>
                <a:effectLst/>
                <a:latin typeface="Arial" charset="0"/>
              </a:rPr>
              <a:t>] = (0.70)113 + (0.30)79 = $103M</a:t>
            </a:r>
          </a:p>
        </p:txBody>
      </p:sp>
      <p:sp>
        <p:nvSpPr>
          <p:cNvPr id="201731" name="Text Box 3"/>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Tree>
    <p:extLst>
      <p:ext uri="{BB962C8B-B14F-4D97-AF65-F5344CB8AC3E}">
        <p14:creationId xmlns="" xmlns:p14="http://schemas.microsoft.com/office/powerpoint/2010/main" val="63106848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3" name="Footer Placeholder 22"/>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2" name="Slide Number Placeholder 3"/>
          <p:cNvSpPr>
            <a:spLocks noGrp="1"/>
          </p:cNvSpPr>
          <p:nvPr>
            <p:ph type="sldNum" sz="quarter" idx="12"/>
          </p:nvPr>
        </p:nvSpPr>
        <p:spPr/>
        <p:txBody>
          <a:bodyPr/>
          <a:lstStyle/>
          <a:p>
            <a:fld id="{B54DB6A6-D7F0-40CB-A32A-30BCE74C0815}" type="slidenum">
              <a:rPr lang="en-US">
                <a:solidFill>
                  <a:srgbClr val="000000"/>
                </a:solidFill>
              </a:rPr>
              <a:pPr/>
              <a:t>142</a:t>
            </a:fld>
            <a:endParaRPr lang="en-US">
              <a:solidFill>
                <a:srgbClr val="000000"/>
              </a:solidFill>
            </a:endParaRPr>
          </a:p>
        </p:txBody>
      </p:sp>
      <p:sp>
        <p:nvSpPr>
          <p:cNvPr id="202754" name="Oval 2"/>
          <p:cNvSpPr>
            <a:spLocks noChangeArrowheads="1"/>
          </p:cNvSpPr>
          <p:nvPr/>
        </p:nvSpPr>
        <p:spPr bwMode="auto">
          <a:xfrm>
            <a:off x="1066800" y="2590800"/>
            <a:ext cx="1371600" cy="5334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02755" name="Line 3"/>
          <p:cNvSpPr>
            <a:spLocks noChangeShapeType="1"/>
          </p:cNvSpPr>
          <p:nvPr/>
        </p:nvSpPr>
        <p:spPr bwMode="auto">
          <a:xfrm flipV="1">
            <a:off x="2438400" y="1600200"/>
            <a:ext cx="3429000" cy="1219200"/>
          </a:xfrm>
          <a:prstGeom prst="line">
            <a:avLst/>
          </a:prstGeom>
          <a:noFill/>
          <a:ln w="9525">
            <a:solidFill>
              <a:schemeClr val="tx1"/>
            </a:solidFill>
            <a:round/>
            <a:headEnd/>
            <a:tailEnd/>
          </a:ln>
          <a:effectLst/>
        </p:spPr>
        <p:txBody>
          <a:bodyPr wrap="none"/>
          <a:lstStyle/>
          <a:p>
            <a:endParaRPr lang="en-US" sz="2400" baseline="0">
              <a:solidFill>
                <a:srgbClr val="000000"/>
              </a:solidFill>
              <a:effectLst/>
            </a:endParaRPr>
          </a:p>
        </p:txBody>
      </p:sp>
      <p:sp>
        <p:nvSpPr>
          <p:cNvPr id="202756" name="Line 4"/>
          <p:cNvSpPr>
            <a:spLocks noChangeShapeType="1"/>
          </p:cNvSpPr>
          <p:nvPr/>
        </p:nvSpPr>
        <p:spPr bwMode="auto">
          <a:xfrm>
            <a:off x="2362200" y="2971800"/>
            <a:ext cx="3505200" cy="609600"/>
          </a:xfrm>
          <a:prstGeom prst="line">
            <a:avLst/>
          </a:prstGeom>
          <a:noFill/>
          <a:ln w="9525">
            <a:solidFill>
              <a:schemeClr val="tx1"/>
            </a:solidFill>
            <a:round/>
            <a:headEnd/>
            <a:tailEnd/>
          </a:ln>
          <a:effectLst/>
        </p:spPr>
        <p:txBody>
          <a:bodyPr wrap="none"/>
          <a:lstStyle/>
          <a:p>
            <a:endParaRPr lang="en-US" sz="2400" baseline="0">
              <a:solidFill>
                <a:srgbClr val="000000"/>
              </a:solidFill>
              <a:effectLst/>
            </a:endParaRPr>
          </a:p>
        </p:txBody>
      </p:sp>
      <p:sp>
        <p:nvSpPr>
          <p:cNvPr id="202757" name="Text Box 5"/>
          <p:cNvSpPr txBox="1">
            <a:spLocks noChangeArrowheads="1"/>
          </p:cNvSpPr>
          <p:nvPr/>
        </p:nvSpPr>
        <p:spPr bwMode="auto">
          <a:xfrm>
            <a:off x="5867400" y="1371600"/>
            <a:ext cx="2133600" cy="406400"/>
          </a:xfrm>
          <a:prstGeom prst="rect">
            <a:avLst/>
          </a:prstGeom>
          <a:noFill/>
          <a:ln w="9525">
            <a:solidFill>
              <a:schemeClr val="tx1"/>
            </a:solidFill>
            <a:miter lim="800000"/>
            <a:headEnd/>
            <a:tailEnd/>
          </a:ln>
          <a:effectLst/>
        </p:spPr>
        <p:txBody>
          <a:bodyPr>
            <a:spAutoFit/>
          </a:bodyPr>
          <a:lstStyle/>
          <a:p>
            <a:pPr>
              <a:spcBef>
                <a:spcPct val="50000"/>
              </a:spcBef>
            </a:pPr>
            <a:r>
              <a:rPr lang="en-US" i="1" baseline="0">
                <a:solidFill>
                  <a:srgbClr val="000000"/>
                </a:solidFill>
                <a:effectLst/>
              </a:rPr>
              <a:t>V</a:t>
            </a:r>
            <a:r>
              <a:rPr lang="en-US" i="1" baseline="-25000">
                <a:solidFill>
                  <a:srgbClr val="000000"/>
                </a:solidFill>
                <a:effectLst/>
              </a:rPr>
              <a:t>1</a:t>
            </a:r>
            <a:r>
              <a:rPr lang="en-US" baseline="0">
                <a:solidFill>
                  <a:srgbClr val="000000"/>
                </a:solidFill>
                <a:effectLst/>
              </a:rPr>
              <a:t> = </a:t>
            </a:r>
            <a:r>
              <a:rPr lang="en-US" baseline="0">
                <a:solidFill>
                  <a:srgbClr val="009900"/>
                </a:solidFill>
                <a:effectLst/>
              </a:rPr>
              <a:t>$113 M</a:t>
            </a:r>
          </a:p>
        </p:txBody>
      </p:sp>
      <p:sp>
        <p:nvSpPr>
          <p:cNvPr id="202758" name="Text Box 6"/>
          <p:cNvSpPr txBox="1">
            <a:spLocks noChangeArrowheads="1"/>
          </p:cNvSpPr>
          <p:nvPr/>
        </p:nvSpPr>
        <p:spPr bwMode="auto">
          <a:xfrm>
            <a:off x="5867400" y="3352800"/>
            <a:ext cx="2133600" cy="406400"/>
          </a:xfrm>
          <a:prstGeom prst="rect">
            <a:avLst/>
          </a:prstGeom>
          <a:noFill/>
          <a:ln w="9525">
            <a:solidFill>
              <a:schemeClr val="tx1"/>
            </a:solidFill>
            <a:miter lim="800000"/>
            <a:headEnd/>
            <a:tailEnd/>
          </a:ln>
          <a:effectLst/>
        </p:spPr>
        <p:txBody>
          <a:bodyPr>
            <a:spAutoFit/>
          </a:bodyPr>
          <a:lstStyle/>
          <a:p>
            <a:pPr>
              <a:spcBef>
                <a:spcPct val="50000"/>
              </a:spcBef>
            </a:pPr>
            <a:r>
              <a:rPr lang="en-US" i="1" baseline="0">
                <a:solidFill>
                  <a:srgbClr val="000000"/>
                </a:solidFill>
                <a:effectLst/>
              </a:rPr>
              <a:t>V</a:t>
            </a:r>
            <a:r>
              <a:rPr lang="en-US" i="1" baseline="-25000">
                <a:solidFill>
                  <a:srgbClr val="000000"/>
                </a:solidFill>
                <a:effectLst/>
              </a:rPr>
              <a:t>1</a:t>
            </a:r>
            <a:r>
              <a:rPr lang="en-US" baseline="0">
                <a:solidFill>
                  <a:srgbClr val="000000"/>
                </a:solidFill>
                <a:effectLst/>
              </a:rPr>
              <a:t> = </a:t>
            </a:r>
            <a:r>
              <a:rPr lang="en-US" baseline="0">
                <a:solidFill>
                  <a:srgbClr val="009900"/>
                </a:solidFill>
                <a:effectLst/>
              </a:rPr>
              <a:t>$79 M</a:t>
            </a:r>
          </a:p>
        </p:txBody>
      </p:sp>
      <p:sp>
        <p:nvSpPr>
          <p:cNvPr id="202759" name="Text Box 7"/>
          <p:cNvSpPr txBox="1">
            <a:spLocks noChangeArrowheads="1"/>
          </p:cNvSpPr>
          <p:nvPr/>
        </p:nvSpPr>
        <p:spPr bwMode="auto">
          <a:xfrm>
            <a:off x="2895600" y="1828800"/>
            <a:ext cx="19812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Prob = 70%</a:t>
            </a:r>
          </a:p>
        </p:txBody>
      </p:sp>
      <p:sp>
        <p:nvSpPr>
          <p:cNvPr id="202760" name="Text Box 8"/>
          <p:cNvSpPr txBox="1">
            <a:spLocks noChangeArrowheads="1"/>
          </p:cNvSpPr>
          <p:nvPr/>
        </p:nvSpPr>
        <p:spPr bwMode="auto">
          <a:xfrm>
            <a:off x="2971800" y="3276600"/>
            <a:ext cx="19812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Prob = 30%</a:t>
            </a:r>
          </a:p>
        </p:txBody>
      </p:sp>
      <p:sp>
        <p:nvSpPr>
          <p:cNvPr id="202761" name="Text Box 9"/>
          <p:cNvSpPr txBox="1">
            <a:spLocks noChangeArrowheads="1"/>
          </p:cNvSpPr>
          <p:nvPr/>
        </p:nvSpPr>
        <p:spPr bwMode="auto">
          <a:xfrm>
            <a:off x="1219200" y="2590800"/>
            <a:ext cx="1143000" cy="457200"/>
          </a:xfrm>
          <a:prstGeom prst="rect">
            <a:avLst/>
          </a:prstGeom>
          <a:noFill/>
          <a:ln w="9525">
            <a:noFill/>
            <a:miter lim="800000"/>
            <a:headEnd/>
            <a:tailEnd/>
          </a:ln>
          <a:effectLst/>
        </p:spPr>
        <p:txBody>
          <a:bodyPr>
            <a:spAutoFit/>
          </a:bodyPr>
          <a:lstStyle/>
          <a:p>
            <a:pPr algn="ctr">
              <a:spcBef>
                <a:spcPct val="50000"/>
              </a:spcBef>
            </a:pPr>
            <a:r>
              <a:rPr lang="en-US" sz="2400" i="1" baseline="0">
                <a:solidFill>
                  <a:srgbClr val="000000"/>
                </a:solidFill>
                <a:effectLst/>
              </a:rPr>
              <a:t>PV</a:t>
            </a:r>
            <a:r>
              <a:rPr lang="en-US" sz="2400" baseline="0">
                <a:solidFill>
                  <a:srgbClr val="000000"/>
                </a:solidFill>
                <a:effectLst/>
              </a:rPr>
              <a:t>[</a:t>
            </a:r>
            <a:r>
              <a:rPr lang="en-US" sz="2400" i="1" baseline="0">
                <a:solidFill>
                  <a:srgbClr val="000000"/>
                </a:solidFill>
                <a:effectLst/>
              </a:rPr>
              <a:t>V</a:t>
            </a:r>
            <a:r>
              <a:rPr lang="en-US" sz="2400" i="1" baseline="-25000">
                <a:solidFill>
                  <a:srgbClr val="000000"/>
                </a:solidFill>
                <a:effectLst/>
              </a:rPr>
              <a:t>1</a:t>
            </a:r>
            <a:r>
              <a:rPr lang="en-US" sz="2400" baseline="0">
                <a:solidFill>
                  <a:srgbClr val="000000"/>
                </a:solidFill>
                <a:effectLst/>
              </a:rPr>
              <a:t>]</a:t>
            </a:r>
          </a:p>
        </p:txBody>
      </p:sp>
      <p:sp>
        <p:nvSpPr>
          <p:cNvPr id="202762" name="Text Box 10"/>
          <p:cNvSpPr txBox="1">
            <a:spLocks noChangeArrowheads="1"/>
          </p:cNvSpPr>
          <p:nvPr/>
        </p:nvSpPr>
        <p:spPr bwMode="auto">
          <a:xfrm>
            <a:off x="685800" y="914400"/>
            <a:ext cx="3429000" cy="457200"/>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Here is the situation …</a:t>
            </a:r>
          </a:p>
        </p:txBody>
      </p:sp>
      <p:sp>
        <p:nvSpPr>
          <p:cNvPr id="202763" name="Text Box 11"/>
          <p:cNvSpPr txBox="1">
            <a:spLocks noChangeArrowheads="1"/>
          </p:cNvSpPr>
          <p:nvPr/>
        </p:nvSpPr>
        <p:spPr bwMode="auto">
          <a:xfrm>
            <a:off x="1371600" y="2209800"/>
            <a:ext cx="914400" cy="396875"/>
          </a:xfrm>
          <a:prstGeom prst="rect">
            <a:avLst/>
          </a:prstGeom>
          <a:noFill/>
          <a:ln w="9525">
            <a:noFill/>
            <a:miter lim="800000"/>
            <a:headEnd/>
            <a:tailEnd/>
          </a:ln>
          <a:effectLst/>
        </p:spPr>
        <p:txBody>
          <a:bodyPr>
            <a:spAutoFit/>
          </a:bodyPr>
          <a:lstStyle/>
          <a:p>
            <a:pPr algn="ctr">
              <a:spcBef>
                <a:spcPct val="50000"/>
              </a:spcBef>
            </a:pPr>
            <a:r>
              <a:rPr lang="en-US" baseline="0">
                <a:solidFill>
                  <a:srgbClr val="000000"/>
                </a:solidFill>
                <a:effectLst/>
              </a:rPr>
              <a:t>Today</a:t>
            </a:r>
          </a:p>
        </p:txBody>
      </p:sp>
      <p:sp>
        <p:nvSpPr>
          <p:cNvPr id="202764" name="Text Box 12"/>
          <p:cNvSpPr txBox="1">
            <a:spLocks noChangeArrowheads="1"/>
          </p:cNvSpPr>
          <p:nvPr/>
        </p:nvSpPr>
        <p:spPr bwMode="auto">
          <a:xfrm>
            <a:off x="6248400" y="762000"/>
            <a:ext cx="1371600" cy="396875"/>
          </a:xfrm>
          <a:prstGeom prst="rect">
            <a:avLst/>
          </a:prstGeom>
          <a:noFill/>
          <a:ln w="9525">
            <a:noFill/>
            <a:miter lim="800000"/>
            <a:headEnd/>
            <a:tailEnd/>
          </a:ln>
          <a:effectLst/>
        </p:spPr>
        <p:txBody>
          <a:bodyPr>
            <a:spAutoFit/>
          </a:bodyPr>
          <a:lstStyle/>
          <a:p>
            <a:pPr algn="ctr">
              <a:spcBef>
                <a:spcPct val="50000"/>
              </a:spcBef>
            </a:pPr>
            <a:r>
              <a:rPr lang="en-US" baseline="0">
                <a:solidFill>
                  <a:srgbClr val="000000"/>
                </a:solidFill>
                <a:effectLst/>
              </a:rPr>
              <a:t>Next Year</a:t>
            </a:r>
          </a:p>
        </p:txBody>
      </p:sp>
      <p:sp>
        <p:nvSpPr>
          <p:cNvPr id="202765" name="Text Box 13"/>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202766" name="Text Box 14"/>
          <p:cNvSpPr txBox="1">
            <a:spLocks noChangeArrowheads="1"/>
          </p:cNvSpPr>
          <p:nvPr/>
        </p:nvSpPr>
        <p:spPr bwMode="auto">
          <a:xfrm>
            <a:off x="533400" y="4495800"/>
            <a:ext cx="2743200" cy="822325"/>
          </a:xfrm>
          <a:prstGeom prst="rect">
            <a:avLst/>
          </a:prstGeom>
          <a:noFill/>
          <a:ln w="9525">
            <a:noFill/>
            <a:miter lim="800000"/>
            <a:headEnd/>
            <a:tailEnd/>
          </a:ln>
          <a:effectLst/>
        </p:spPr>
        <p:txBody>
          <a:bodyPr>
            <a:spAutoFit/>
          </a:bodyPr>
          <a:lstStyle/>
          <a:p>
            <a:pPr algn="ctr">
              <a:spcBef>
                <a:spcPct val="50000"/>
              </a:spcBef>
            </a:pPr>
            <a:r>
              <a:rPr lang="en-US" sz="2400" baseline="0">
                <a:solidFill>
                  <a:srgbClr val="0000FF"/>
                </a:solidFill>
                <a:effectLst/>
              </a:rPr>
              <a:t>Real probabilities (not </a:t>
            </a:r>
            <a:r>
              <a:rPr lang="en-US" sz="2400" i="1" baseline="0">
                <a:solidFill>
                  <a:srgbClr val="0000FF"/>
                </a:solidFill>
                <a:effectLst/>
              </a:rPr>
              <a:t>“risk-neutral”</a:t>
            </a:r>
            <a:r>
              <a:rPr lang="en-US" sz="2400" baseline="0">
                <a:solidFill>
                  <a:srgbClr val="0000FF"/>
                </a:solidFill>
                <a:effectLst/>
              </a:rPr>
              <a:t>)</a:t>
            </a:r>
          </a:p>
        </p:txBody>
      </p:sp>
      <p:sp>
        <p:nvSpPr>
          <p:cNvPr id="202767" name="Line 15"/>
          <p:cNvSpPr>
            <a:spLocks noChangeShapeType="1"/>
          </p:cNvSpPr>
          <p:nvPr/>
        </p:nvSpPr>
        <p:spPr bwMode="auto">
          <a:xfrm flipV="1">
            <a:off x="1524000" y="3429000"/>
            <a:ext cx="1371600" cy="1143000"/>
          </a:xfrm>
          <a:prstGeom prst="line">
            <a:avLst/>
          </a:prstGeom>
          <a:noFill/>
          <a:ln w="9525">
            <a:solidFill>
              <a:srgbClr val="0000FF"/>
            </a:solidFill>
            <a:prstDash val="sysDot"/>
            <a:round/>
            <a:headEnd/>
            <a:tailEnd type="triangle" w="med" len="med"/>
          </a:ln>
          <a:effectLst/>
        </p:spPr>
        <p:txBody>
          <a:bodyPr wrap="none"/>
          <a:lstStyle/>
          <a:p>
            <a:endParaRPr lang="en-US" sz="2400" baseline="0">
              <a:solidFill>
                <a:srgbClr val="000000"/>
              </a:solidFill>
              <a:effectLst/>
            </a:endParaRPr>
          </a:p>
        </p:txBody>
      </p:sp>
      <p:sp>
        <p:nvSpPr>
          <p:cNvPr id="202768" name="Text Box 16"/>
          <p:cNvSpPr txBox="1">
            <a:spLocks noChangeArrowheads="1"/>
          </p:cNvSpPr>
          <p:nvPr/>
        </p:nvSpPr>
        <p:spPr bwMode="auto">
          <a:xfrm>
            <a:off x="3581400" y="4572000"/>
            <a:ext cx="3200400" cy="822325"/>
          </a:xfrm>
          <a:prstGeom prst="rect">
            <a:avLst/>
          </a:prstGeom>
          <a:noFill/>
          <a:ln w="9525">
            <a:noFill/>
            <a:miter lim="800000"/>
            <a:headEnd/>
            <a:tailEnd/>
          </a:ln>
          <a:effectLst/>
        </p:spPr>
        <p:txBody>
          <a:bodyPr>
            <a:spAutoFit/>
          </a:bodyPr>
          <a:lstStyle/>
          <a:p>
            <a:pPr algn="ctr">
              <a:spcBef>
                <a:spcPct val="50000"/>
              </a:spcBef>
            </a:pPr>
            <a:r>
              <a:rPr lang="en-US" sz="2400" baseline="0">
                <a:solidFill>
                  <a:srgbClr val="0000FF"/>
                </a:solidFill>
                <a:effectLst/>
              </a:rPr>
              <a:t>Real expected values </a:t>
            </a:r>
          </a:p>
          <a:p>
            <a:pPr algn="ctr"/>
            <a:r>
              <a:rPr lang="en-US" sz="2400" baseline="0">
                <a:solidFill>
                  <a:srgbClr val="0000FF"/>
                </a:solidFill>
                <a:effectLst/>
              </a:rPr>
              <a:t>(not </a:t>
            </a:r>
            <a:r>
              <a:rPr lang="en-US" sz="2400" i="1" baseline="0">
                <a:solidFill>
                  <a:srgbClr val="0000FF"/>
                </a:solidFill>
                <a:effectLst/>
              </a:rPr>
              <a:t>“risk-neutral”</a:t>
            </a:r>
            <a:r>
              <a:rPr lang="en-US" sz="2400" baseline="0">
                <a:solidFill>
                  <a:srgbClr val="0000FF"/>
                </a:solidFill>
                <a:effectLst/>
              </a:rPr>
              <a:t>)</a:t>
            </a:r>
          </a:p>
        </p:txBody>
      </p:sp>
      <p:sp>
        <p:nvSpPr>
          <p:cNvPr id="202769" name="Line 17"/>
          <p:cNvSpPr>
            <a:spLocks noChangeShapeType="1"/>
          </p:cNvSpPr>
          <p:nvPr/>
        </p:nvSpPr>
        <p:spPr bwMode="auto">
          <a:xfrm flipV="1">
            <a:off x="4419600" y="3886200"/>
            <a:ext cx="1524000" cy="762000"/>
          </a:xfrm>
          <a:prstGeom prst="line">
            <a:avLst/>
          </a:prstGeom>
          <a:noFill/>
          <a:ln w="9525">
            <a:solidFill>
              <a:srgbClr val="0000FF"/>
            </a:solidFill>
            <a:prstDash val="sysDot"/>
            <a:round/>
            <a:headEnd/>
            <a:tailEnd type="triangle" w="med" len="med"/>
          </a:ln>
          <a:effectLst/>
        </p:spPr>
        <p:txBody>
          <a:bodyPr wrap="none"/>
          <a:lstStyle/>
          <a:p>
            <a:endParaRPr lang="en-US" sz="2400" baseline="0">
              <a:solidFill>
                <a:srgbClr val="000000"/>
              </a:solidFill>
              <a:effectLst/>
            </a:endParaRPr>
          </a:p>
        </p:txBody>
      </p:sp>
      <p:sp>
        <p:nvSpPr>
          <p:cNvPr id="202770" name="Line 18"/>
          <p:cNvSpPr>
            <a:spLocks noChangeShapeType="1"/>
          </p:cNvSpPr>
          <p:nvPr/>
        </p:nvSpPr>
        <p:spPr bwMode="auto">
          <a:xfrm flipV="1">
            <a:off x="4343400" y="1981200"/>
            <a:ext cx="1524000" cy="2667000"/>
          </a:xfrm>
          <a:prstGeom prst="line">
            <a:avLst/>
          </a:prstGeom>
          <a:noFill/>
          <a:ln w="9525">
            <a:solidFill>
              <a:srgbClr val="0000FF"/>
            </a:solidFill>
            <a:prstDash val="sysDot"/>
            <a:round/>
            <a:headEnd/>
            <a:tailEnd type="triangle" w="med" len="med"/>
          </a:ln>
          <a:effectLst/>
        </p:spPr>
        <p:txBody>
          <a:bodyPr wrap="none"/>
          <a:lstStyle/>
          <a:p>
            <a:endParaRPr lang="en-US" sz="2400" baseline="0">
              <a:solidFill>
                <a:srgbClr val="000000"/>
              </a:solidFill>
              <a:effectLst/>
            </a:endParaRPr>
          </a:p>
        </p:txBody>
      </p:sp>
      <p:sp>
        <p:nvSpPr>
          <p:cNvPr id="202771" name="Text Box 19"/>
          <p:cNvSpPr txBox="1">
            <a:spLocks noChangeArrowheads="1"/>
          </p:cNvSpPr>
          <p:nvPr/>
        </p:nvSpPr>
        <p:spPr bwMode="auto">
          <a:xfrm>
            <a:off x="1905000" y="5638800"/>
            <a:ext cx="6705600" cy="466725"/>
          </a:xfrm>
          <a:prstGeom prst="rect">
            <a:avLst/>
          </a:prstGeom>
          <a:noFill/>
          <a:ln w="9525">
            <a:solidFill>
              <a:srgbClr val="0000FF"/>
            </a:solidFill>
            <a:miter lim="800000"/>
            <a:headEnd/>
            <a:tailEnd/>
          </a:ln>
          <a:effectLst/>
        </p:spPr>
        <p:txBody>
          <a:bodyPr>
            <a:spAutoFit/>
          </a:bodyPr>
          <a:lstStyle/>
          <a:p>
            <a:pPr algn="ctr">
              <a:spcBef>
                <a:spcPct val="50000"/>
              </a:spcBef>
            </a:pPr>
            <a:r>
              <a:rPr lang="en-US" sz="2400" baseline="0">
                <a:solidFill>
                  <a:srgbClr val="0000FF"/>
                </a:solidFill>
                <a:effectLst/>
              </a:rPr>
              <a:t>True expected value next year (nominal) = $103 M.</a:t>
            </a:r>
          </a:p>
        </p:txBody>
      </p:sp>
      <p:sp>
        <p:nvSpPr>
          <p:cNvPr id="202772" name="AutoShape 20"/>
          <p:cNvSpPr>
            <a:spLocks/>
          </p:cNvSpPr>
          <p:nvPr/>
        </p:nvSpPr>
        <p:spPr bwMode="auto">
          <a:xfrm>
            <a:off x="8077200" y="1524000"/>
            <a:ext cx="609600" cy="2057400"/>
          </a:xfrm>
          <a:prstGeom prst="rightBrace">
            <a:avLst>
              <a:gd name="adj1" fmla="val 28125"/>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02773" name="Text Box 21"/>
          <p:cNvSpPr txBox="1">
            <a:spLocks noChangeArrowheads="1"/>
          </p:cNvSpPr>
          <p:nvPr/>
        </p:nvSpPr>
        <p:spPr bwMode="auto">
          <a:xfrm>
            <a:off x="6324600" y="2362200"/>
            <a:ext cx="1981200" cy="396875"/>
          </a:xfrm>
          <a:prstGeom prst="rect">
            <a:avLst/>
          </a:prstGeom>
          <a:noFill/>
          <a:ln w="9525">
            <a:noFill/>
            <a:miter lim="800000"/>
            <a:headEnd/>
            <a:tailEnd/>
          </a:ln>
          <a:effectLst/>
        </p:spPr>
        <p:txBody>
          <a:bodyPr>
            <a:spAutoFit/>
          </a:bodyPr>
          <a:lstStyle/>
          <a:p>
            <a:pPr algn="r">
              <a:spcBef>
                <a:spcPct val="50000"/>
              </a:spcBef>
            </a:pPr>
            <a:r>
              <a:rPr lang="en-US" i="1" baseline="0">
                <a:solidFill>
                  <a:srgbClr val="000000"/>
                </a:solidFill>
                <a:effectLst/>
              </a:rPr>
              <a:t>E</a:t>
            </a:r>
            <a:r>
              <a:rPr lang="en-US" baseline="0">
                <a:solidFill>
                  <a:srgbClr val="000000"/>
                </a:solidFill>
                <a:effectLst/>
              </a:rPr>
              <a:t>[</a:t>
            </a:r>
            <a:r>
              <a:rPr lang="en-US" i="1" baseline="0">
                <a:solidFill>
                  <a:srgbClr val="000000"/>
                </a:solidFill>
                <a:effectLst/>
              </a:rPr>
              <a:t>V</a:t>
            </a:r>
            <a:r>
              <a:rPr lang="en-US" i="1" baseline="-25000">
                <a:solidFill>
                  <a:srgbClr val="000000"/>
                </a:solidFill>
                <a:effectLst/>
              </a:rPr>
              <a:t>1</a:t>
            </a:r>
            <a:r>
              <a:rPr lang="en-US" baseline="0">
                <a:solidFill>
                  <a:srgbClr val="000000"/>
                </a:solidFill>
                <a:effectLst/>
              </a:rPr>
              <a:t>] = $103 M</a:t>
            </a:r>
            <a:endParaRPr lang="en-US" i="1" baseline="0">
              <a:solidFill>
                <a:srgbClr val="000000"/>
              </a:solidFill>
              <a:effectLst/>
            </a:endParaRPr>
          </a:p>
        </p:txBody>
      </p:sp>
    </p:spTree>
    <p:extLst>
      <p:ext uri="{BB962C8B-B14F-4D97-AF65-F5344CB8AC3E}">
        <p14:creationId xmlns="" xmlns:p14="http://schemas.microsoft.com/office/powerpoint/2010/main" val="19962276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3"/>
          <p:cNvSpPr>
            <a:spLocks noGrp="1"/>
          </p:cNvSpPr>
          <p:nvPr>
            <p:ph type="sldNum" sz="quarter" idx="12"/>
          </p:nvPr>
        </p:nvSpPr>
        <p:spPr/>
        <p:txBody>
          <a:bodyPr/>
          <a:lstStyle/>
          <a:p>
            <a:fld id="{663EA47C-C3AA-45FD-99ED-731F2FDCE7B7}" type="slidenum">
              <a:rPr lang="en-US">
                <a:solidFill>
                  <a:srgbClr val="000000"/>
                </a:solidFill>
              </a:rPr>
              <a:pPr/>
              <a:t>143</a:t>
            </a:fld>
            <a:endParaRPr lang="en-US">
              <a:solidFill>
                <a:srgbClr val="000000"/>
              </a:solidFill>
            </a:endParaRPr>
          </a:p>
        </p:txBody>
      </p:sp>
      <p:graphicFrame>
        <p:nvGraphicFramePr>
          <p:cNvPr id="204802" name="Object 2"/>
          <p:cNvGraphicFramePr>
            <a:graphicFrameLocks noChangeAspect="1"/>
          </p:cNvGraphicFramePr>
          <p:nvPr/>
        </p:nvGraphicFramePr>
        <p:xfrm>
          <a:off x="1201738" y="990600"/>
          <a:ext cx="6637337" cy="738188"/>
        </p:xfrm>
        <a:graphic>
          <a:graphicData uri="http://schemas.openxmlformats.org/presentationml/2006/ole">
            <p:oleObj spid="_x0000_s330760" name="Equation" r:id="rId4" imgW="4000500" imgH="444500" progId="Equation.3">
              <p:embed/>
            </p:oleObj>
          </a:graphicData>
        </a:graphic>
      </p:graphicFrame>
      <p:sp>
        <p:nvSpPr>
          <p:cNvPr id="204803" name="Text Box 3"/>
          <p:cNvSpPr txBox="1">
            <a:spLocks noChangeArrowheads="1"/>
          </p:cNvSpPr>
          <p:nvPr/>
        </p:nvSpPr>
        <p:spPr bwMode="auto">
          <a:xfrm>
            <a:off x="990600" y="533400"/>
            <a:ext cx="55626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Risk-adjusted discount rate valuation:</a:t>
            </a:r>
          </a:p>
        </p:txBody>
      </p:sp>
      <p:graphicFrame>
        <p:nvGraphicFramePr>
          <p:cNvPr id="204804" name="Object 4"/>
          <p:cNvGraphicFramePr>
            <a:graphicFrameLocks noChangeAspect="1"/>
          </p:cNvGraphicFramePr>
          <p:nvPr/>
        </p:nvGraphicFramePr>
        <p:xfrm>
          <a:off x="395288" y="2362200"/>
          <a:ext cx="8113712" cy="738188"/>
        </p:xfrm>
        <a:graphic>
          <a:graphicData uri="http://schemas.openxmlformats.org/presentationml/2006/ole">
            <p:oleObj spid="_x0000_s330761" name="Equation" r:id="rId5" imgW="4889500" imgH="444500" progId="Equation.3">
              <p:embed/>
            </p:oleObj>
          </a:graphicData>
        </a:graphic>
      </p:graphicFrame>
      <p:sp>
        <p:nvSpPr>
          <p:cNvPr id="204805" name="Text Box 5"/>
          <p:cNvSpPr txBox="1">
            <a:spLocks noChangeArrowheads="1"/>
          </p:cNvSpPr>
          <p:nvPr/>
        </p:nvSpPr>
        <p:spPr bwMode="auto">
          <a:xfrm>
            <a:off x="990600" y="1905000"/>
            <a:ext cx="55626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latin typeface="Arial" charset="0"/>
              </a:rPr>
              <a:t>Certainty-equivalent valuation:</a:t>
            </a:r>
          </a:p>
        </p:txBody>
      </p:sp>
      <p:sp>
        <p:nvSpPr>
          <p:cNvPr id="204806" name="Text Box 6"/>
          <p:cNvSpPr txBox="1">
            <a:spLocks noChangeArrowheads="1"/>
          </p:cNvSpPr>
          <p:nvPr/>
        </p:nvSpPr>
        <p:spPr bwMode="auto">
          <a:xfrm>
            <a:off x="304800" y="3200400"/>
            <a:ext cx="86106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n-US" baseline="0">
                <a:solidFill>
                  <a:srgbClr val="000000"/>
                </a:solidFill>
                <a:effectLst/>
                <a:latin typeface="Arial" charset="0"/>
              </a:rPr>
              <a:t>$97 is the certainty-equivalent value of </a:t>
            </a:r>
            <a:r>
              <a:rPr lang="en-US" i="1" baseline="0">
                <a:solidFill>
                  <a:srgbClr val="000000"/>
                </a:solidFill>
                <a:effectLst/>
                <a:latin typeface="Arial" charset="0"/>
              </a:rPr>
              <a:t>V</a:t>
            </a:r>
            <a:r>
              <a:rPr lang="en-US" baseline="-25000">
                <a:solidFill>
                  <a:srgbClr val="000000"/>
                </a:solidFill>
                <a:effectLst/>
                <a:latin typeface="Arial" charset="0"/>
              </a:rPr>
              <a:t>1</a:t>
            </a:r>
            <a:r>
              <a:rPr lang="en-US" baseline="0">
                <a:solidFill>
                  <a:srgbClr val="000000"/>
                </a:solidFill>
                <a:effectLst/>
                <a:latin typeface="Arial" charset="0"/>
              </a:rPr>
              <a:t> whose expected value is $103.</a:t>
            </a:r>
          </a:p>
        </p:txBody>
      </p:sp>
      <p:sp>
        <p:nvSpPr>
          <p:cNvPr id="204810" name="Text Box 10"/>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r>
              <a:rPr lang="en-US" sz="2400" i="1" baseline="0">
                <a:solidFill>
                  <a:srgbClr val="0000FF"/>
                </a:solidFill>
                <a:effectLst/>
              </a:rPr>
              <a:t>How much is the </a:t>
            </a:r>
            <a:r>
              <a:rPr lang="en-US" sz="2400" b="1" i="1" baseline="0">
                <a:solidFill>
                  <a:srgbClr val="0000FF"/>
                </a:solidFill>
                <a:effectLst/>
              </a:rPr>
              <a:t>forward claim</a:t>
            </a:r>
            <a:r>
              <a:rPr lang="en-US" sz="2400" i="1" baseline="0">
                <a:solidFill>
                  <a:srgbClr val="0000FF"/>
                </a:solidFill>
                <a:effectLst/>
              </a:rPr>
              <a:t> on the office building worth today? . . .</a:t>
            </a:r>
          </a:p>
        </p:txBody>
      </p:sp>
      <p:sp>
        <p:nvSpPr>
          <p:cNvPr id="204811" name="Text Box 11"/>
          <p:cNvSpPr txBox="1">
            <a:spLocks noChangeArrowheads="1"/>
          </p:cNvSpPr>
          <p:nvPr/>
        </p:nvSpPr>
        <p:spPr bwMode="auto">
          <a:xfrm>
            <a:off x="152400" y="3886200"/>
            <a:ext cx="8839200" cy="1477328"/>
          </a:xfrm>
          <a:prstGeom prst="rect">
            <a:avLst/>
          </a:prstGeom>
          <a:noFill/>
          <a:ln w="9525">
            <a:noFill/>
            <a:miter lim="800000"/>
            <a:headEnd/>
            <a:tailEnd/>
          </a:ln>
          <a:effectLst/>
        </p:spPr>
        <p:txBody>
          <a:bodyPr>
            <a:spAutoFit/>
          </a:bodyPr>
          <a:lstStyle/>
          <a:p>
            <a:pPr algn="ctr">
              <a:spcBef>
                <a:spcPct val="50000"/>
              </a:spcBef>
            </a:pPr>
            <a:r>
              <a:rPr lang="en-US" baseline="0" dirty="0">
                <a:solidFill>
                  <a:srgbClr val="000000"/>
                </a:solidFill>
                <a:effectLst/>
                <a:latin typeface="Arial" charset="0"/>
              </a:rPr>
              <a:t>If we know </a:t>
            </a:r>
            <a:r>
              <a:rPr lang="en-US" i="1" baseline="0" dirty="0" err="1">
                <a:solidFill>
                  <a:srgbClr val="000000"/>
                </a:solidFill>
                <a:effectLst/>
                <a:latin typeface="Arial" charset="0"/>
              </a:rPr>
              <a:t>r</a:t>
            </a:r>
            <a:r>
              <a:rPr lang="en-US" i="1" baseline="-25000" dirty="0" err="1">
                <a:solidFill>
                  <a:srgbClr val="000000"/>
                </a:solidFill>
                <a:effectLst/>
                <a:latin typeface="Arial" charset="0"/>
              </a:rPr>
              <a:t>f</a:t>
            </a:r>
            <a:r>
              <a:rPr lang="en-US" baseline="0" dirty="0">
                <a:solidFill>
                  <a:srgbClr val="000000"/>
                </a:solidFill>
                <a:effectLst/>
                <a:latin typeface="Arial" charset="0"/>
              </a:rPr>
              <a:t> and </a:t>
            </a:r>
            <a:r>
              <a:rPr lang="en-US" i="1" u="sng" baseline="0" dirty="0">
                <a:solidFill>
                  <a:srgbClr val="000000"/>
                </a:solidFill>
                <a:effectLst/>
                <a:latin typeface="Arial" charset="0"/>
              </a:rPr>
              <a:t>either</a:t>
            </a:r>
            <a:r>
              <a:rPr lang="en-US" baseline="0" dirty="0">
                <a:solidFill>
                  <a:srgbClr val="000000"/>
                </a:solidFill>
                <a:effectLst/>
                <a:latin typeface="Arial" charset="0"/>
              </a:rPr>
              <a:t> </a:t>
            </a:r>
            <a:r>
              <a:rPr lang="en-US" i="1" baseline="0" dirty="0">
                <a:solidFill>
                  <a:srgbClr val="000000"/>
                </a:solidFill>
                <a:effectLst/>
                <a:latin typeface="Arial" charset="0"/>
              </a:rPr>
              <a:t>E</a:t>
            </a:r>
            <a:r>
              <a:rPr lang="en-US" baseline="0" dirty="0">
                <a:solidFill>
                  <a:srgbClr val="000000"/>
                </a:solidFill>
                <a:effectLst/>
                <a:latin typeface="Arial" charset="0"/>
              </a:rPr>
              <a:t>[</a:t>
            </a:r>
            <a:r>
              <a:rPr lang="en-US" i="1" baseline="0" dirty="0">
                <a:solidFill>
                  <a:srgbClr val="000000"/>
                </a:solidFill>
                <a:effectLst/>
                <a:latin typeface="Arial" charset="0"/>
              </a:rPr>
              <a:t>RP</a:t>
            </a:r>
            <a:r>
              <a:rPr lang="en-US" i="1" baseline="-25000" dirty="0">
                <a:solidFill>
                  <a:srgbClr val="000000"/>
                </a:solidFill>
                <a:effectLst/>
                <a:latin typeface="Arial" charset="0"/>
              </a:rPr>
              <a:t>V</a:t>
            </a:r>
            <a:r>
              <a:rPr lang="en-US" baseline="0" dirty="0">
                <a:solidFill>
                  <a:srgbClr val="000000"/>
                </a:solidFill>
                <a:effectLst/>
                <a:latin typeface="Arial" charset="0"/>
              </a:rPr>
              <a:t>] </a:t>
            </a:r>
            <a:r>
              <a:rPr lang="en-US" i="1" u="sng" baseline="0" dirty="0">
                <a:solidFill>
                  <a:srgbClr val="000000"/>
                </a:solidFill>
                <a:effectLst/>
                <a:latin typeface="Arial" charset="0"/>
              </a:rPr>
              <a:t>or</a:t>
            </a:r>
            <a:r>
              <a:rPr lang="en-US" i="1" baseline="0" dirty="0">
                <a:solidFill>
                  <a:srgbClr val="000000"/>
                </a:solidFill>
                <a:effectLst/>
                <a:latin typeface="Arial" charset="0"/>
              </a:rPr>
              <a:t> PV</a:t>
            </a:r>
            <a:r>
              <a:rPr lang="en-US" baseline="0" dirty="0">
                <a:solidFill>
                  <a:srgbClr val="000000"/>
                </a:solidFill>
                <a:effectLst/>
                <a:latin typeface="Arial" charset="0"/>
              </a:rPr>
              <a:t>[</a:t>
            </a:r>
            <a:r>
              <a:rPr lang="en-US" i="1" baseline="0" dirty="0">
                <a:solidFill>
                  <a:srgbClr val="000000"/>
                </a:solidFill>
                <a:effectLst/>
                <a:latin typeface="Arial" charset="0"/>
              </a:rPr>
              <a:t>V</a:t>
            </a:r>
            <a:r>
              <a:rPr lang="en-US" i="1" baseline="-25000" dirty="0">
                <a:solidFill>
                  <a:srgbClr val="000000"/>
                </a:solidFill>
                <a:effectLst/>
                <a:latin typeface="Arial" charset="0"/>
              </a:rPr>
              <a:t>1</a:t>
            </a:r>
            <a:r>
              <a:rPr lang="en-US" baseline="0" dirty="0">
                <a:solidFill>
                  <a:srgbClr val="000000"/>
                </a:solidFill>
                <a:effectLst/>
                <a:latin typeface="Arial" charset="0"/>
              </a:rPr>
              <a:t>] then we can derive above</a:t>
            </a:r>
            <a:r>
              <a:rPr lang="en-US" baseline="0" dirty="0" smtClean="0">
                <a:solidFill>
                  <a:srgbClr val="000000"/>
                </a:solidFill>
                <a:effectLst/>
                <a:latin typeface="Arial" charset="0"/>
              </a:rPr>
              <a:t>.</a:t>
            </a:r>
          </a:p>
          <a:p>
            <a:pPr algn="ctr">
              <a:spcBef>
                <a:spcPct val="50000"/>
              </a:spcBef>
            </a:pPr>
            <a:endParaRPr lang="en-US" baseline="0" dirty="0" smtClean="0">
              <a:solidFill>
                <a:srgbClr val="000000"/>
              </a:solidFill>
              <a:effectLst/>
              <a:latin typeface="Arial" charset="0"/>
            </a:endParaRPr>
          </a:p>
          <a:p>
            <a:pPr algn="ctr"/>
            <a:r>
              <a:rPr lang="en-US" baseline="0" dirty="0" smtClean="0">
                <a:solidFill>
                  <a:srgbClr val="000000"/>
                </a:solidFill>
                <a:effectLst/>
                <a:latin typeface="Arial"/>
              </a:rPr>
              <a:t>Thus, easy to apply RADR discounting to underlying asset (due to transparency in market for trading such built properties).</a:t>
            </a:r>
            <a:endParaRPr lang="en-US" baseline="0" dirty="0">
              <a:solidFill>
                <a:srgbClr val="000000"/>
              </a:solidFill>
              <a:effectLst/>
              <a:latin typeface="Arial" charset="0"/>
            </a:endParaRPr>
          </a:p>
        </p:txBody>
      </p:sp>
    </p:spTree>
    <p:extLst>
      <p:ext uri="{BB962C8B-B14F-4D97-AF65-F5344CB8AC3E}">
        <p14:creationId xmlns="" xmlns:p14="http://schemas.microsoft.com/office/powerpoint/2010/main" val="142599934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3"/>
          <p:cNvSpPr>
            <a:spLocks noGrp="1"/>
          </p:cNvSpPr>
          <p:nvPr>
            <p:ph type="sldNum" sz="quarter" idx="12"/>
          </p:nvPr>
        </p:nvSpPr>
        <p:spPr/>
        <p:txBody>
          <a:bodyPr/>
          <a:lstStyle/>
          <a:p>
            <a:fld id="{663EA47C-C3AA-45FD-99ED-731F2FDCE7B7}" type="slidenum">
              <a:rPr lang="en-US">
                <a:solidFill>
                  <a:srgbClr val="000000"/>
                </a:solidFill>
              </a:rPr>
              <a:pPr/>
              <a:t>144</a:t>
            </a:fld>
            <a:endParaRPr lang="en-US">
              <a:solidFill>
                <a:srgbClr val="000000"/>
              </a:solidFill>
            </a:endParaRPr>
          </a:p>
        </p:txBody>
      </p:sp>
      <p:graphicFrame>
        <p:nvGraphicFramePr>
          <p:cNvPr id="204802" name="Object 2"/>
          <p:cNvGraphicFramePr>
            <a:graphicFrameLocks noChangeAspect="1"/>
          </p:cNvGraphicFramePr>
          <p:nvPr/>
        </p:nvGraphicFramePr>
        <p:xfrm>
          <a:off x="1066800" y="533400"/>
          <a:ext cx="6637337" cy="738188"/>
        </p:xfrm>
        <a:graphic>
          <a:graphicData uri="http://schemas.openxmlformats.org/presentationml/2006/ole">
            <p:oleObj spid="_x0000_s331784" name="Equation" r:id="rId4" imgW="4000500" imgH="444500" progId="Equation.3">
              <p:embed/>
            </p:oleObj>
          </a:graphicData>
        </a:graphic>
      </p:graphicFrame>
      <p:graphicFrame>
        <p:nvGraphicFramePr>
          <p:cNvPr id="204804" name="Object 4"/>
          <p:cNvGraphicFramePr>
            <a:graphicFrameLocks noChangeAspect="1"/>
          </p:cNvGraphicFramePr>
          <p:nvPr/>
        </p:nvGraphicFramePr>
        <p:xfrm>
          <a:off x="457200" y="1524000"/>
          <a:ext cx="8113712" cy="738188"/>
        </p:xfrm>
        <a:graphic>
          <a:graphicData uri="http://schemas.openxmlformats.org/presentationml/2006/ole">
            <p:oleObj spid="_x0000_s331785" name="Equation" r:id="rId5" imgW="4889500" imgH="444500" progId="Equation.3">
              <p:embed/>
            </p:oleObj>
          </a:graphicData>
        </a:graphic>
      </p:graphicFrame>
      <p:sp>
        <p:nvSpPr>
          <p:cNvPr id="204810" name="Text Box 10"/>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r>
              <a:rPr lang="en-US" sz="2400" i="1" baseline="0">
                <a:solidFill>
                  <a:srgbClr val="0000FF"/>
                </a:solidFill>
                <a:effectLst/>
              </a:rPr>
              <a:t>How much is the </a:t>
            </a:r>
            <a:r>
              <a:rPr lang="en-US" sz="2400" b="1" i="1" baseline="0">
                <a:solidFill>
                  <a:srgbClr val="0000FF"/>
                </a:solidFill>
                <a:effectLst/>
              </a:rPr>
              <a:t>forward claim</a:t>
            </a:r>
            <a:r>
              <a:rPr lang="en-US" sz="2400" i="1" baseline="0">
                <a:solidFill>
                  <a:srgbClr val="0000FF"/>
                </a:solidFill>
                <a:effectLst/>
              </a:rPr>
              <a:t> on the office building worth today? . . .</a:t>
            </a:r>
          </a:p>
        </p:txBody>
      </p:sp>
      <p:sp>
        <p:nvSpPr>
          <p:cNvPr id="204811" name="Text Box 11"/>
          <p:cNvSpPr txBox="1">
            <a:spLocks noChangeArrowheads="1"/>
          </p:cNvSpPr>
          <p:nvPr/>
        </p:nvSpPr>
        <p:spPr bwMode="auto">
          <a:xfrm>
            <a:off x="304800" y="2438400"/>
            <a:ext cx="8839200" cy="4247317"/>
          </a:xfrm>
          <a:prstGeom prst="rect">
            <a:avLst/>
          </a:prstGeom>
          <a:noFill/>
          <a:ln w="9525">
            <a:noFill/>
            <a:miter lim="800000"/>
            <a:headEnd/>
            <a:tailEnd/>
          </a:ln>
          <a:effectLst/>
        </p:spPr>
        <p:txBody>
          <a:bodyPr>
            <a:spAutoFit/>
          </a:bodyPr>
          <a:lstStyle/>
          <a:p>
            <a:pPr algn="ctr">
              <a:spcBef>
                <a:spcPct val="50000"/>
              </a:spcBef>
            </a:pPr>
            <a:r>
              <a:rPr lang="en-US" baseline="0" dirty="0">
                <a:solidFill>
                  <a:srgbClr val="000000"/>
                </a:solidFill>
                <a:effectLst/>
                <a:latin typeface="Arial" charset="0"/>
              </a:rPr>
              <a:t>If we know </a:t>
            </a:r>
            <a:r>
              <a:rPr lang="en-US" i="1" baseline="0" dirty="0" err="1">
                <a:solidFill>
                  <a:srgbClr val="000000"/>
                </a:solidFill>
                <a:effectLst/>
                <a:latin typeface="Arial" charset="0"/>
              </a:rPr>
              <a:t>r</a:t>
            </a:r>
            <a:r>
              <a:rPr lang="en-US" i="1" baseline="-25000" dirty="0" err="1">
                <a:solidFill>
                  <a:srgbClr val="000000"/>
                </a:solidFill>
                <a:effectLst/>
                <a:latin typeface="Arial" charset="0"/>
              </a:rPr>
              <a:t>f</a:t>
            </a:r>
            <a:r>
              <a:rPr lang="en-US" baseline="0" dirty="0">
                <a:solidFill>
                  <a:srgbClr val="000000"/>
                </a:solidFill>
                <a:effectLst/>
                <a:latin typeface="Arial" charset="0"/>
              </a:rPr>
              <a:t> and </a:t>
            </a:r>
            <a:r>
              <a:rPr lang="en-US" i="1" u="sng" baseline="0" dirty="0">
                <a:solidFill>
                  <a:srgbClr val="000000"/>
                </a:solidFill>
                <a:effectLst/>
                <a:latin typeface="Arial" charset="0"/>
              </a:rPr>
              <a:t>either</a:t>
            </a:r>
            <a:r>
              <a:rPr lang="en-US" baseline="0" dirty="0">
                <a:solidFill>
                  <a:srgbClr val="000000"/>
                </a:solidFill>
                <a:effectLst/>
                <a:latin typeface="Arial" charset="0"/>
              </a:rPr>
              <a:t> </a:t>
            </a:r>
            <a:r>
              <a:rPr lang="en-US" i="1" baseline="0" dirty="0">
                <a:solidFill>
                  <a:srgbClr val="000000"/>
                </a:solidFill>
                <a:effectLst/>
                <a:latin typeface="Arial" charset="0"/>
              </a:rPr>
              <a:t>E</a:t>
            </a:r>
            <a:r>
              <a:rPr lang="en-US" baseline="0" dirty="0">
                <a:solidFill>
                  <a:srgbClr val="000000"/>
                </a:solidFill>
                <a:effectLst/>
                <a:latin typeface="Arial" charset="0"/>
              </a:rPr>
              <a:t>[</a:t>
            </a:r>
            <a:r>
              <a:rPr lang="en-US" i="1" baseline="0" dirty="0">
                <a:solidFill>
                  <a:srgbClr val="000000"/>
                </a:solidFill>
                <a:effectLst/>
                <a:latin typeface="Arial" charset="0"/>
              </a:rPr>
              <a:t>RP</a:t>
            </a:r>
            <a:r>
              <a:rPr lang="en-US" i="1" baseline="-25000" dirty="0">
                <a:solidFill>
                  <a:srgbClr val="000000"/>
                </a:solidFill>
                <a:effectLst/>
                <a:latin typeface="Arial" charset="0"/>
              </a:rPr>
              <a:t>V</a:t>
            </a:r>
            <a:r>
              <a:rPr lang="en-US" baseline="0" dirty="0">
                <a:solidFill>
                  <a:srgbClr val="000000"/>
                </a:solidFill>
                <a:effectLst/>
                <a:latin typeface="Arial" charset="0"/>
              </a:rPr>
              <a:t>] </a:t>
            </a:r>
            <a:r>
              <a:rPr lang="en-US" i="1" u="sng" baseline="0" dirty="0">
                <a:solidFill>
                  <a:srgbClr val="000000"/>
                </a:solidFill>
                <a:effectLst/>
                <a:latin typeface="Arial" charset="0"/>
              </a:rPr>
              <a:t>or</a:t>
            </a:r>
            <a:r>
              <a:rPr lang="en-US" i="1" baseline="0" dirty="0">
                <a:solidFill>
                  <a:srgbClr val="000000"/>
                </a:solidFill>
                <a:effectLst/>
                <a:latin typeface="Arial" charset="0"/>
              </a:rPr>
              <a:t> PV</a:t>
            </a:r>
            <a:r>
              <a:rPr lang="en-US" baseline="0" dirty="0">
                <a:solidFill>
                  <a:srgbClr val="000000"/>
                </a:solidFill>
                <a:effectLst/>
                <a:latin typeface="Arial" charset="0"/>
              </a:rPr>
              <a:t>[</a:t>
            </a:r>
            <a:r>
              <a:rPr lang="en-US" i="1" baseline="0" dirty="0">
                <a:solidFill>
                  <a:srgbClr val="000000"/>
                </a:solidFill>
                <a:effectLst/>
                <a:latin typeface="Arial" charset="0"/>
              </a:rPr>
              <a:t>V</a:t>
            </a:r>
            <a:r>
              <a:rPr lang="en-US" i="1" baseline="-25000" dirty="0">
                <a:solidFill>
                  <a:srgbClr val="000000"/>
                </a:solidFill>
                <a:effectLst/>
                <a:latin typeface="Arial" charset="0"/>
              </a:rPr>
              <a:t>1</a:t>
            </a:r>
            <a:r>
              <a:rPr lang="en-US" baseline="0" dirty="0">
                <a:solidFill>
                  <a:srgbClr val="000000"/>
                </a:solidFill>
                <a:effectLst/>
                <a:latin typeface="Arial" charset="0"/>
              </a:rPr>
              <a:t>] then we can derive above.</a:t>
            </a:r>
          </a:p>
          <a:p>
            <a:pPr algn="ctr">
              <a:spcBef>
                <a:spcPct val="50000"/>
              </a:spcBef>
            </a:pPr>
            <a:r>
              <a:rPr lang="en-US" baseline="0" dirty="0">
                <a:solidFill>
                  <a:srgbClr val="000000"/>
                </a:solidFill>
                <a:effectLst/>
                <a:latin typeface="Arial" charset="0"/>
              </a:rPr>
              <a:t>Even if we just know </a:t>
            </a:r>
            <a:r>
              <a:rPr lang="en-US" i="1" baseline="0" dirty="0">
                <a:solidFill>
                  <a:srgbClr val="000000"/>
                </a:solidFill>
                <a:effectLst/>
                <a:latin typeface="Arial" charset="0"/>
              </a:rPr>
              <a:t>V</a:t>
            </a:r>
            <a:r>
              <a:rPr lang="en-US" i="1" baseline="-25000" dirty="0">
                <a:solidFill>
                  <a:srgbClr val="000000"/>
                </a:solidFill>
                <a:effectLst/>
                <a:latin typeface="Arial" charset="0"/>
              </a:rPr>
              <a:t>0</a:t>
            </a:r>
            <a:r>
              <a:rPr lang="en-US" baseline="0" dirty="0">
                <a:solidFill>
                  <a:srgbClr val="000000"/>
                </a:solidFill>
                <a:effectLst/>
                <a:latin typeface="Arial" charset="0"/>
              </a:rPr>
              <a:t> (current value of pre-existing “twin” building) and </a:t>
            </a:r>
            <a:r>
              <a:rPr lang="en-US" i="1" baseline="0" dirty="0" err="1">
                <a:solidFill>
                  <a:srgbClr val="000000"/>
                </a:solidFill>
                <a:effectLst/>
                <a:latin typeface="Arial" charset="0"/>
              </a:rPr>
              <a:t>y</a:t>
            </a:r>
            <a:r>
              <a:rPr lang="en-US" i="1" baseline="-25000" dirty="0" err="1">
                <a:solidFill>
                  <a:srgbClr val="000000"/>
                </a:solidFill>
                <a:effectLst/>
                <a:latin typeface="Arial" charset="0"/>
              </a:rPr>
              <a:t>V</a:t>
            </a:r>
            <a:r>
              <a:rPr lang="en-US" baseline="0" dirty="0">
                <a:solidFill>
                  <a:srgbClr val="000000"/>
                </a:solidFill>
                <a:effectLst/>
                <a:latin typeface="Arial" charset="0"/>
              </a:rPr>
              <a:t> (cash payout rate, or income yield, of such building)…</a:t>
            </a:r>
          </a:p>
          <a:p>
            <a:pPr algn="ctr">
              <a:spcBef>
                <a:spcPct val="50000"/>
              </a:spcBef>
            </a:pPr>
            <a:r>
              <a:rPr lang="en-US" i="1" baseline="0" dirty="0">
                <a:solidFill>
                  <a:srgbClr val="000000"/>
                </a:solidFill>
                <a:effectLst/>
                <a:latin typeface="Arial" charset="0"/>
              </a:rPr>
              <a:t>PV</a:t>
            </a:r>
            <a:r>
              <a:rPr lang="en-US" baseline="0" dirty="0">
                <a:solidFill>
                  <a:srgbClr val="000000"/>
                </a:solidFill>
                <a:effectLst/>
                <a:latin typeface="Arial" charset="0"/>
              </a:rPr>
              <a:t>[</a:t>
            </a:r>
            <a:r>
              <a:rPr lang="en-US" i="1" baseline="0" dirty="0">
                <a:solidFill>
                  <a:srgbClr val="000000"/>
                </a:solidFill>
                <a:effectLst/>
                <a:latin typeface="Arial" charset="0"/>
              </a:rPr>
              <a:t>V</a:t>
            </a:r>
            <a:r>
              <a:rPr lang="en-US" i="1" baseline="-25000" dirty="0">
                <a:solidFill>
                  <a:srgbClr val="000000"/>
                </a:solidFill>
                <a:effectLst/>
                <a:latin typeface="Arial" charset="0"/>
              </a:rPr>
              <a:t>1</a:t>
            </a:r>
            <a:r>
              <a:rPr lang="en-US" baseline="0" dirty="0">
                <a:solidFill>
                  <a:srgbClr val="000000"/>
                </a:solidFill>
                <a:effectLst/>
                <a:latin typeface="Arial" charset="0"/>
              </a:rPr>
              <a:t>]</a:t>
            </a:r>
            <a:r>
              <a:rPr lang="en-US" i="1" baseline="0" dirty="0">
                <a:solidFill>
                  <a:srgbClr val="000000"/>
                </a:solidFill>
                <a:effectLst/>
                <a:latin typeface="Arial" charset="0"/>
              </a:rPr>
              <a:t> </a:t>
            </a:r>
            <a:r>
              <a:rPr lang="en-US" baseline="0" dirty="0" smtClean="0">
                <a:solidFill>
                  <a:srgbClr val="000000"/>
                </a:solidFill>
                <a:effectLst/>
                <a:latin typeface="Arial" charset="0"/>
              </a:rPr>
              <a:t>= </a:t>
            </a:r>
            <a:r>
              <a:rPr lang="en-US" i="1" baseline="0" dirty="0">
                <a:solidFill>
                  <a:srgbClr val="000000"/>
                </a:solidFill>
                <a:effectLst/>
                <a:latin typeface="Arial" charset="0"/>
              </a:rPr>
              <a:t>(1 + </a:t>
            </a:r>
            <a:r>
              <a:rPr lang="en-US" i="1" baseline="0" dirty="0" err="1">
                <a:solidFill>
                  <a:srgbClr val="000000"/>
                </a:solidFill>
                <a:effectLst/>
                <a:latin typeface="Arial" charset="0"/>
              </a:rPr>
              <a:t>g</a:t>
            </a:r>
            <a:r>
              <a:rPr lang="en-US" i="1" baseline="-25000" dirty="0" err="1">
                <a:solidFill>
                  <a:srgbClr val="000000"/>
                </a:solidFill>
                <a:effectLst/>
                <a:latin typeface="Arial" charset="0"/>
              </a:rPr>
              <a:t>V</a:t>
            </a:r>
            <a:r>
              <a:rPr lang="en-US" i="1" baseline="0" dirty="0">
                <a:solidFill>
                  <a:srgbClr val="000000"/>
                </a:solidFill>
                <a:effectLst/>
                <a:latin typeface="Arial" charset="0"/>
              </a:rPr>
              <a:t>)V</a:t>
            </a:r>
            <a:r>
              <a:rPr lang="en-US" i="1" baseline="-25000" dirty="0">
                <a:solidFill>
                  <a:srgbClr val="000000"/>
                </a:solidFill>
                <a:effectLst/>
                <a:latin typeface="Arial" charset="0"/>
              </a:rPr>
              <a:t>0</a:t>
            </a:r>
            <a:r>
              <a:rPr lang="en-US" i="1" baseline="0" dirty="0">
                <a:solidFill>
                  <a:srgbClr val="000000"/>
                </a:solidFill>
                <a:effectLst/>
                <a:latin typeface="Arial" charset="0"/>
              </a:rPr>
              <a:t> / (1 + </a:t>
            </a:r>
            <a:r>
              <a:rPr lang="en-US" i="1" baseline="0" dirty="0" err="1">
                <a:solidFill>
                  <a:srgbClr val="000000"/>
                </a:solidFill>
                <a:effectLst/>
                <a:latin typeface="Arial" charset="0"/>
              </a:rPr>
              <a:t>r</a:t>
            </a:r>
            <a:r>
              <a:rPr lang="en-US" i="1" baseline="-25000" dirty="0" err="1">
                <a:solidFill>
                  <a:srgbClr val="000000"/>
                </a:solidFill>
                <a:effectLst/>
                <a:latin typeface="Arial" charset="0"/>
              </a:rPr>
              <a:t>V</a:t>
            </a:r>
            <a:r>
              <a:rPr lang="en-US" i="1" baseline="0" dirty="0" smtClean="0">
                <a:solidFill>
                  <a:srgbClr val="000000"/>
                </a:solidFill>
                <a:effectLst/>
                <a:latin typeface="Arial" charset="0"/>
              </a:rPr>
              <a:t>) </a:t>
            </a:r>
            <a:r>
              <a:rPr lang="en-US" baseline="0" dirty="0" smtClean="0">
                <a:solidFill>
                  <a:srgbClr val="000000"/>
                </a:solidFill>
                <a:effectLst/>
                <a:latin typeface="Arial" charset="0"/>
              </a:rPr>
              <a:t>=</a:t>
            </a:r>
            <a:r>
              <a:rPr lang="en-US" i="1" baseline="0" dirty="0" smtClean="0">
                <a:solidFill>
                  <a:srgbClr val="000000"/>
                </a:solidFill>
                <a:effectLst/>
                <a:latin typeface="Arial" charset="0"/>
              </a:rPr>
              <a:t> V</a:t>
            </a:r>
            <a:r>
              <a:rPr lang="en-US" i="1" baseline="-25000" dirty="0" smtClean="0">
                <a:solidFill>
                  <a:srgbClr val="000000"/>
                </a:solidFill>
                <a:effectLst/>
                <a:latin typeface="Arial" charset="0"/>
              </a:rPr>
              <a:t>0</a:t>
            </a:r>
            <a:r>
              <a:rPr lang="en-US" i="1" baseline="0" dirty="0" smtClean="0">
                <a:solidFill>
                  <a:srgbClr val="000000"/>
                </a:solidFill>
                <a:effectLst/>
                <a:latin typeface="Arial" charset="0"/>
              </a:rPr>
              <a:t> / (1 + </a:t>
            </a:r>
            <a:r>
              <a:rPr lang="en-US" i="1" baseline="0" dirty="0" err="1" smtClean="0">
                <a:solidFill>
                  <a:srgbClr val="000000"/>
                </a:solidFill>
                <a:effectLst/>
                <a:latin typeface="Arial" charset="0"/>
              </a:rPr>
              <a:t>y</a:t>
            </a:r>
            <a:r>
              <a:rPr lang="en-US" i="1" baseline="-25000" dirty="0" err="1" smtClean="0">
                <a:solidFill>
                  <a:srgbClr val="000000"/>
                </a:solidFill>
                <a:effectLst/>
                <a:latin typeface="Arial" charset="0"/>
              </a:rPr>
              <a:t>V</a:t>
            </a:r>
            <a:r>
              <a:rPr lang="en-US" i="1" baseline="0" dirty="0" smtClean="0">
                <a:solidFill>
                  <a:srgbClr val="000000"/>
                </a:solidFill>
                <a:effectLst/>
                <a:latin typeface="Arial" charset="0"/>
              </a:rPr>
              <a:t>) </a:t>
            </a:r>
            <a:r>
              <a:rPr lang="en-US" baseline="0" dirty="0" smtClean="0">
                <a:solidFill>
                  <a:srgbClr val="000000"/>
                </a:solidFill>
                <a:effectLst/>
                <a:latin typeface="Arial" charset="0"/>
              </a:rPr>
              <a:t>, </a:t>
            </a:r>
            <a:endParaRPr lang="en-US" baseline="0" dirty="0">
              <a:solidFill>
                <a:srgbClr val="000000"/>
              </a:solidFill>
              <a:effectLst/>
              <a:latin typeface="Arial" charset="0"/>
            </a:endParaRPr>
          </a:p>
          <a:p>
            <a:pPr algn="ctr">
              <a:spcBef>
                <a:spcPct val="50000"/>
              </a:spcBef>
            </a:pPr>
            <a:r>
              <a:rPr lang="en-US" baseline="0" dirty="0">
                <a:solidFill>
                  <a:srgbClr val="000000"/>
                </a:solidFill>
                <a:effectLst/>
                <a:latin typeface="Arial" charset="0"/>
              </a:rPr>
              <a:t>e.g., with 6% </a:t>
            </a:r>
            <a:r>
              <a:rPr lang="en-US" i="1" baseline="0" dirty="0">
                <a:solidFill>
                  <a:srgbClr val="000000"/>
                </a:solidFill>
                <a:effectLst/>
                <a:latin typeface="Arial" charset="0"/>
              </a:rPr>
              <a:t>“</a:t>
            </a:r>
            <a:r>
              <a:rPr lang="en-US" i="1" baseline="0" dirty="0" err="1">
                <a:solidFill>
                  <a:srgbClr val="000000"/>
                </a:solidFill>
                <a:effectLst/>
                <a:latin typeface="Arial" charset="0"/>
              </a:rPr>
              <a:t>caprate</a:t>
            </a:r>
            <a:r>
              <a:rPr lang="en-US" i="1" baseline="0" dirty="0">
                <a:solidFill>
                  <a:srgbClr val="000000"/>
                </a:solidFill>
                <a:effectLst/>
                <a:latin typeface="Arial" charset="0"/>
              </a:rPr>
              <a:t>”</a:t>
            </a:r>
            <a:r>
              <a:rPr lang="en-US" baseline="0" dirty="0">
                <a:solidFill>
                  <a:srgbClr val="000000"/>
                </a:solidFill>
                <a:effectLst/>
                <a:latin typeface="Arial" charset="0"/>
              </a:rPr>
              <a:t>, $</a:t>
            </a:r>
            <a:r>
              <a:rPr lang="en-US" baseline="0" dirty="0" smtClean="0">
                <a:solidFill>
                  <a:srgbClr val="000000"/>
                </a:solidFill>
                <a:effectLst/>
                <a:latin typeface="Arial" charset="0"/>
              </a:rPr>
              <a:t>94 = $103 / 1.09 </a:t>
            </a:r>
            <a:r>
              <a:rPr lang="en-US" baseline="0" dirty="0">
                <a:solidFill>
                  <a:srgbClr val="000000"/>
                </a:solidFill>
                <a:effectLst/>
                <a:latin typeface="Arial" charset="0"/>
              </a:rPr>
              <a:t>= $100 / </a:t>
            </a:r>
            <a:r>
              <a:rPr lang="en-US" baseline="0" dirty="0" smtClean="0">
                <a:solidFill>
                  <a:srgbClr val="000000"/>
                </a:solidFill>
                <a:effectLst/>
                <a:latin typeface="Arial" charset="0"/>
              </a:rPr>
              <a:t>1.06.</a:t>
            </a:r>
          </a:p>
          <a:p>
            <a:pPr algn="ctr">
              <a:spcBef>
                <a:spcPct val="50000"/>
              </a:spcBef>
            </a:pPr>
            <a:r>
              <a:rPr lang="en-US" baseline="0" dirty="0" smtClean="0">
                <a:solidFill>
                  <a:srgbClr val="000000"/>
                </a:solidFill>
                <a:effectLst/>
                <a:latin typeface="Arial" charset="0"/>
              </a:rPr>
              <a:t>This is due to relationship between </a:t>
            </a:r>
            <a:r>
              <a:rPr lang="en-US" i="1" baseline="0" dirty="0" err="1" smtClean="0">
                <a:solidFill>
                  <a:srgbClr val="000000"/>
                </a:solidFill>
                <a:effectLst/>
                <a:latin typeface="Arial" charset="0"/>
              </a:rPr>
              <a:t>r</a:t>
            </a:r>
            <a:r>
              <a:rPr lang="en-US" i="1" baseline="-25000" dirty="0" err="1" smtClean="0">
                <a:solidFill>
                  <a:srgbClr val="000000"/>
                </a:solidFill>
                <a:effectLst/>
                <a:latin typeface="Arial" charset="0"/>
              </a:rPr>
              <a:t>V</a:t>
            </a:r>
            <a:r>
              <a:rPr lang="en-US" baseline="0" dirty="0" smtClean="0">
                <a:solidFill>
                  <a:srgbClr val="000000"/>
                </a:solidFill>
                <a:effectLst/>
                <a:latin typeface="Arial" charset="0"/>
              </a:rPr>
              <a:t>, </a:t>
            </a:r>
            <a:r>
              <a:rPr lang="en-US" i="1" baseline="0" dirty="0" err="1" smtClean="0">
                <a:solidFill>
                  <a:srgbClr val="000000"/>
                </a:solidFill>
                <a:effectLst/>
                <a:latin typeface="Arial" charset="0"/>
              </a:rPr>
              <a:t>g</a:t>
            </a:r>
            <a:r>
              <a:rPr lang="en-US" i="1" baseline="-25000" dirty="0" err="1" smtClean="0">
                <a:solidFill>
                  <a:srgbClr val="000000"/>
                </a:solidFill>
                <a:effectLst/>
                <a:latin typeface="Arial" charset="0"/>
              </a:rPr>
              <a:t>V</a:t>
            </a:r>
            <a:r>
              <a:rPr lang="en-US" baseline="0" dirty="0" smtClean="0">
                <a:solidFill>
                  <a:srgbClr val="000000"/>
                </a:solidFill>
                <a:effectLst/>
                <a:latin typeface="Arial" charset="0"/>
              </a:rPr>
              <a:t>, &amp; </a:t>
            </a:r>
            <a:r>
              <a:rPr lang="en-US" i="1" baseline="0" dirty="0" err="1" smtClean="0">
                <a:solidFill>
                  <a:srgbClr val="000000"/>
                </a:solidFill>
                <a:effectLst/>
                <a:latin typeface="Arial" charset="0"/>
              </a:rPr>
              <a:t>y</a:t>
            </a:r>
            <a:r>
              <a:rPr lang="en-US" i="1" baseline="-25000" dirty="0" err="1" smtClean="0">
                <a:solidFill>
                  <a:srgbClr val="000000"/>
                </a:solidFill>
                <a:effectLst/>
                <a:latin typeface="Arial" charset="0"/>
              </a:rPr>
              <a:t>V</a:t>
            </a:r>
            <a:r>
              <a:rPr lang="en-US" baseline="0" dirty="0" smtClean="0">
                <a:solidFill>
                  <a:srgbClr val="000000"/>
                </a:solidFill>
                <a:effectLst/>
                <a:latin typeface="Arial" charset="0"/>
              </a:rPr>
              <a:t>:</a:t>
            </a:r>
          </a:p>
          <a:p>
            <a:pPr algn="ctr">
              <a:spcBef>
                <a:spcPct val="50000"/>
              </a:spcBef>
            </a:pPr>
            <a:r>
              <a:rPr lang="en-US" i="1" baseline="0" dirty="0" smtClean="0">
                <a:solidFill>
                  <a:srgbClr val="000000"/>
                </a:solidFill>
                <a:effectLst/>
                <a:latin typeface="Arial" charset="0"/>
              </a:rPr>
              <a:t>(1 + </a:t>
            </a:r>
            <a:r>
              <a:rPr lang="en-US" i="1" baseline="0" dirty="0" err="1" smtClean="0">
                <a:solidFill>
                  <a:srgbClr val="000000"/>
                </a:solidFill>
                <a:effectLst/>
                <a:latin typeface="Arial" charset="0"/>
              </a:rPr>
              <a:t>r</a:t>
            </a:r>
            <a:r>
              <a:rPr lang="en-US" i="1" baseline="-25000" dirty="0" err="1" smtClean="0">
                <a:solidFill>
                  <a:srgbClr val="000000"/>
                </a:solidFill>
                <a:effectLst/>
                <a:latin typeface="Arial" charset="0"/>
              </a:rPr>
              <a:t>V</a:t>
            </a:r>
            <a:r>
              <a:rPr lang="en-US" i="1" baseline="0" dirty="0" smtClean="0">
                <a:solidFill>
                  <a:srgbClr val="000000"/>
                </a:solidFill>
                <a:effectLst/>
                <a:latin typeface="Arial" charset="0"/>
              </a:rPr>
              <a:t>) / (1 + </a:t>
            </a:r>
            <a:r>
              <a:rPr lang="en-US" i="1" baseline="0" dirty="0" err="1" smtClean="0">
                <a:solidFill>
                  <a:srgbClr val="000000"/>
                </a:solidFill>
                <a:effectLst/>
                <a:latin typeface="Arial" charset="0"/>
              </a:rPr>
              <a:t>y</a:t>
            </a:r>
            <a:r>
              <a:rPr lang="en-US" i="1" baseline="-25000" dirty="0" err="1" smtClean="0">
                <a:solidFill>
                  <a:srgbClr val="000000"/>
                </a:solidFill>
                <a:effectLst/>
                <a:latin typeface="Arial" charset="0"/>
              </a:rPr>
              <a:t>V</a:t>
            </a:r>
            <a:r>
              <a:rPr lang="en-US" i="1" baseline="0" dirty="0" smtClean="0">
                <a:solidFill>
                  <a:srgbClr val="000000"/>
                </a:solidFill>
                <a:effectLst/>
                <a:latin typeface="Arial" charset="0"/>
              </a:rPr>
              <a:t>) </a:t>
            </a:r>
            <a:r>
              <a:rPr lang="en-US" baseline="0" dirty="0" smtClean="0">
                <a:solidFill>
                  <a:srgbClr val="000000"/>
                </a:solidFill>
                <a:effectLst/>
                <a:latin typeface="Arial" charset="0"/>
              </a:rPr>
              <a:t>=</a:t>
            </a:r>
            <a:r>
              <a:rPr lang="en-US" i="1" baseline="0" dirty="0" smtClean="0">
                <a:solidFill>
                  <a:srgbClr val="000000"/>
                </a:solidFill>
                <a:effectLst/>
                <a:latin typeface="Arial" charset="0"/>
              </a:rPr>
              <a:t> (1 + </a:t>
            </a:r>
            <a:r>
              <a:rPr lang="en-US" i="1" baseline="0" dirty="0" err="1" smtClean="0">
                <a:solidFill>
                  <a:srgbClr val="000000"/>
                </a:solidFill>
                <a:effectLst/>
                <a:latin typeface="Arial" charset="0"/>
              </a:rPr>
              <a:t>g</a:t>
            </a:r>
            <a:r>
              <a:rPr lang="en-US" i="1" baseline="-25000" dirty="0" err="1" smtClean="0">
                <a:solidFill>
                  <a:srgbClr val="000000"/>
                </a:solidFill>
                <a:effectLst/>
                <a:latin typeface="Arial" charset="0"/>
              </a:rPr>
              <a:t>V</a:t>
            </a:r>
            <a:r>
              <a:rPr lang="en-US" i="1" baseline="0" dirty="0" smtClean="0">
                <a:solidFill>
                  <a:srgbClr val="000000"/>
                </a:solidFill>
                <a:effectLst/>
                <a:latin typeface="Arial" charset="0"/>
              </a:rPr>
              <a:t>) </a:t>
            </a:r>
            <a:r>
              <a:rPr lang="en-US" i="1" baseline="0" dirty="0" smtClean="0">
                <a:solidFill>
                  <a:srgbClr val="000000"/>
                </a:solidFill>
                <a:effectLst/>
                <a:latin typeface="Arial" charset="0"/>
                <a:sym typeface="Wingdings" pitchFamily="2" charset="2"/>
              </a:rPr>
              <a:t></a:t>
            </a:r>
            <a:r>
              <a:rPr lang="en-US" i="1" baseline="0" dirty="0" smtClean="0">
                <a:solidFill>
                  <a:srgbClr val="000000"/>
                </a:solidFill>
                <a:effectLst/>
                <a:latin typeface="Arial" charset="0"/>
              </a:rPr>
              <a:t> </a:t>
            </a:r>
            <a:r>
              <a:rPr lang="en-US" i="1" baseline="0" dirty="0" err="1" smtClean="0">
                <a:solidFill>
                  <a:srgbClr val="000000"/>
                </a:solidFill>
                <a:effectLst/>
                <a:latin typeface="Arial" charset="0"/>
              </a:rPr>
              <a:t>r</a:t>
            </a:r>
            <a:r>
              <a:rPr lang="en-US" i="1" baseline="-25000" dirty="0" err="1" smtClean="0">
                <a:solidFill>
                  <a:srgbClr val="000000"/>
                </a:solidFill>
                <a:effectLst/>
                <a:latin typeface="Arial" charset="0"/>
              </a:rPr>
              <a:t>V</a:t>
            </a:r>
            <a:r>
              <a:rPr lang="en-US" i="1" baseline="0" dirty="0" smtClean="0">
                <a:solidFill>
                  <a:srgbClr val="000000"/>
                </a:solidFill>
                <a:effectLst/>
                <a:latin typeface="Arial" charset="0"/>
              </a:rPr>
              <a:t> </a:t>
            </a:r>
            <a:r>
              <a:rPr lang="en-US" baseline="0" dirty="0" smtClean="0">
                <a:solidFill>
                  <a:srgbClr val="000000"/>
                </a:solidFill>
                <a:effectLst/>
                <a:latin typeface="Arial" charset="0"/>
              </a:rPr>
              <a:t>≈</a:t>
            </a:r>
            <a:r>
              <a:rPr lang="en-US" i="1" baseline="0" dirty="0" smtClean="0">
                <a:solidFill>
                  <a:srgbClr val="000000"/>
                </a:solidFill>
                <a:effectLst/>
                <a:latin typeface="Arial" charset="0"/>
              </a:rPr>
              <a:t> </a:t>
            </a:r>
            <a:r>
              <a:rPr lang="en-US" i="1" baseline="0" dirty="0" err="1" smtClean="0">
                <a:solidFill>
                  <a:srgbClr val="000000"/>
                </a:solidFill>
                <a:effectLst/>
                <a:latin typeface="Arial" charset="0"/>
              </a:rPr>
              <a:t>y</a:t>
            </a:r>
            <a:r>
              <a:rPr lang="en-US" i="1" baseline="-25000" dirty="0" err="1" smtClean="0">
                <a:solidFill>
                  <a:srgbClr val="000000"/>
                </a:solidFill>
                <a:effectLst/>
                <a:latin typeface="Arial" charset="0"/>
              </a:rPr>
              <a:t>V</a:t>
            </a:r>
            <a:r>
              <a:rPr lang="en-US" i="1" baseline="-25000" dirty="0" smtClean="0">
                <a:solidFill>
                  <a:srgbClr val="000000"/>
                </a:solidFill>
                <a:effectLst/>
                <a:latin typeface="Arial" charset="0"/>
              </a:rPr>
              <a:t> </a:t>
            </a:r>
            <a:r>
              <a:rPr lang="en-US" i="1" baseline="0" dirty="0" smtClean="0">
                <a:solidFill>
                  <a:srgbClr val="000000"/>
                </a:solidFill>
                <a:effectLst/>
                <a:latin typeface="Arial" charset="0"/>
              </a:rPr>
              <a:t>+ </a:t>
            </a:r>
            <a:r>
              <a:rPr lang="en-US" i="1" baseline="0" dirty="0" err="1" smtClean="0">
                <a:solidFill>
                  <a:srgbClr val="000000"/>
                </a:solidFill>
                <a:effectLst/>
                <a:latin typeface="Arial" charset="0"/>
              </a:rPr>
              <a:t>g</a:t>
            </a:r>
            <a:r>
              <a:rPr lang="en-US" i="1" baseline="-25000" dirty="0" err="1" smtClean="0">
                <a:solidFill>
                  <a:srgbClr val="000000"/>
                </a:solidFill>
                <a:effectLst/>
                <a:latin typeface="Arial" charset="0"/>
              </a:rPr>
              <a:t>V</a:t>
            </a:r>
            <a:endParaRPr lang="en-US" baseline="0" dirty="0">
              <a:solidFill>
                <a:srgbClr val="000000"/>
              </a:solidFill>
              <a:effectLst/>
              <a:latin typeface="Arial" charset="0"/>
            </a:endParaRPr>
          </a:p>
          <a:p>
            <a:pPr algn="ctr">
              <a:spcBef>
                <a:spcPct val="50000"/>
              </a:spcBef>
            </a:pPr>
            <a:r>
              <a:rPr lang="en-US" baseline="0" dirty="0" smtClean="0">
                <a:solidFill>
                  <a:srgbClr val="000000"/>
                </a:solidFill>
                <a:effectLst/>
                <a:latin typeface="Arial" charset="0"/>
              </a:rPr>
              <a:t>(This is an “accounting relationship”:  Holds </a:t>
            </a:r>
            <a:r>
              <a:rPr lang="en-US" u="sng" baseline="0" dirty="0" smtClean="0">
                <a:solidFill>
                  <a:srgbClr val="000000"/>
                </a:solidFill>
                <a:effectLst/>
                <a:latin typeface="Arial" charset="0"/>
              </a:rPr>
              <a:t>by definition</a:t>
            </a:r>
            <a:r>
              <a:rPr lang="en-US" baseline="0" dirty="0" smtClean="0">
                <a:solidFill>
                  <a:srgbClr val="000000"/>
                </a:solidFill>
                <a:effectLst/>
                <a:latin typeface="Arial" charset="0"/>
              </a:rPr>
              <a:t>.)</a:t>
            </a:r>
          </a:p>
          <a:p>
            <a:pPr algn="ctr">
              <a:spcBef>
                <a:spcPct val="50000"/>
              </a:spcBef>
            </a:pPr>
            <a:r>
              <a:rPr lang="en-US" baseline="0" dirty="0" smtClean="0">
                <a:solidFill>
                  <a:srgbClr val="000000"/>
                </a:solidFill>
                <a:effectLst/>
                <a:latin typeface="Arial" charset="0"/>
              </a:rPr>
              <a:t>Thus</a:t>
            </a:r>
            <a:r>
              <a:rPr lang="en-US" baseline="0" dirty="0">
                <a:solidFill>
                  <a:srgbClr val="000000"/>
                </a:solidFill>
                <a:effectLst/>
                <a:latin typeface="Arial" charset="0"/>
              </a:rPr>
              <a:t>, easy to apply RADR discounting to underlying asset (due to transparency in market for trading such built properties).</a:t>
            </a:r>
          </a:p>
        </p:txBody>
      </p:sp>
    </p:spTree>
    <p:extLst>
      <p:ext uri="{BB962C8B-B14F-4D97-AF65-F5344CB8AC3E}">
        <p14:creationId xmlns="" xmlns:p14="http://schemas.microsoft.com/office/powerpoint/2010/main" val="34158640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4" name="Slide Number Placeholder 3"/>
          <p:cNvSpPr>
            <a:spLocks noGrp="1"/>
          </p:cNvSpPr>
          <p:nvPr>
            <p:ph type="sldNum" sz="quarter" idx="12"/>
          </p:nvPr>
        </p:nvSpPr>
        <p:spPr/>
        <p:txBody>
          <a:bodyPr/>
          <a:lstStyle/>
          <a:p>
            <a:fld id="{A5EE1598-A8DE-4633-A7A1-8D2E717297BA}" type="slidenum">
              <a:rPr lang="en-US">
                <a:solidFill>
                  <a:srgbClr val="000000"/>
                </a:solidFill>
              </a:rPr>
              <a:pPr/>
              <a:t>145</a:t>
            </a:fld>
            <a:endParaRPr lang="en-US">
              <a:solidFill>
                <a:srgbClr val="000000"/>
              </a:solidFill>
            </a:endParaRPr>
          </a:p>
        </p:txBody>
      </p:sp>
      <p:sp>
        <p:nvSpPr>
          <p:cNvPr id="210946" name="Text Box 2"/>
          <p:cNvSpPr txBox="1">
            <a:spLocks noChangeArrowheads="1"/>
          </p:cNvSpPr>
          <p:nvPr/>
        </p:nvSpPr>
        <p:spPr bwMode="auto">
          <a:xfrm>
            <a:off x="762000" y="533400"/>
            <a:ext cx="7696200" cy="5480050"/>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Now suppose the office building does not exist yet, </a:t>
            </a:r>
          </a:p>
          <a:p>
            <a:pPr>
              <a:spcBef>
                <a:spcPct val="50000"/>
              </a:spcBef>
            </a:pPr>
            <a:r>
              <a:rPr lang="en-US" sz="2400" baseline="0">
                <a:solidFill>
                  <a:srgbClr val="000000"/>
                </a:solidFill>
                <a:effectLst/>
                <a:latin typeface="Arial" charset="0"/>
              </a:rPr>
              <a:t>but we could build it in 1 year </a:t>
            </a:r>
          </a:p>
          <a:p>
            <a:pPr>
              <a:spcBef>
                <a:spcPct val="50000"/>
              </a:spcBef>
            </a:pPr>
            <a:r>
              <a:rPr lang="en-US" sz="2400" baseline="0">
                <a:solidFill>
                  <a:srgbClr val="000000"/>
                </a:solidFill>
                <a:effectLst/>
                <a:latin typeface="Arial" charset="0"/>
              </a:rPr>
              <a:t>by paying $90M of construction cost next year. (Construction is instantaneous: We can decide next year whether to build or not.)</a:t>
            </a:r>
          </a:p>
          <a:p>
            <a:pPr>
              <a:spcBef>
                <a:spcPct val="50000"/>
              </a:spcBef>
            </a:pPr>
            <a:r>
              <a:rPr lang="en-US" sz="2400" baseline="0">
                <a:solidFill>
                  <a:srgbClr val="000000"/>
                </a:solidFill>
                <a:effectLst/>
                <a:latin typeface="Arial" charset="0"/>
              </a:rPr>
              <a:t>Suppose our </a:t>
            </a:r>
            <a:r>
              <a:rPr lang="en-US" sz="2400" b="1" i="1" baseline="0">
                <a:solidFill>
                  <a:srgbClr val="000000"/>
                </a:solidFill>
                <a:effectLst/>
                <a:latin typeface="Arial" charset="0"/>
              </a:rPr>
              <a:t>option</a:t>
            </a:r>
            <a:r>
              <a:rPr lang="en-US" sz="2400" baseline="0">
                <a:solidFill>
                  <a:srgbClr val="000000"/>
                </a:solidFill>
                <a:effectLst/>
                <a:latin typeface="Arial" charset="0"/>
              </a:rPr>
              <a:t> to build this project expires in 1 year: We either build then or we lose the right to ever build.</a:t>
            </a:r>
          </a:p>
          <a:p>
            <a:pPr>
              <a:spcBef>
                <a:spcPct val="50000"/>
              </a:spcBef>
            </a:pPr>
            <a:r>
              <a:rPr lang="en-US" sz="2400" baseline="0">
                <a:solidFill>
                  <a:srgbClr val="000000"/>
                </a:solidFill>
                <a:effectLst/>
                <a:latin typeface="Arial" charset="0"/>
              </a:rPr>
              <a:t>Suppose market for such options is </a:t>
            </a:r>
            <a:r>
              <a:rPr lang="en-US" sz="2400" b="1" i="1" baseline="0">
                <a:solidFill>
                  <a:srgbClr val="000000"/>
                </a:solidFill>
                <a:effectLst/>
                <a:latin typeface="Arial" charset="0"/>
              </a:rPr>
              <a:t>thin</a:t>
            </a:r>
            <a:r>
              <a:rPr lang="en-US" sz="2400" baseline="0">
                <a:solidFill>
                  <a:srgbClr val="000000"/>
                </a:solidFill>
                <a:effectLst/>
                <a:latin typeface="Arial" charset="0"/>
              </a:rPr>
              <a:t>, lacks transparency, so we cannot directly observe value of option or of relevant </a:t>
            </a:r>
            <a:r>
              <a:rPr lang="en-US" sz="2400" i="1" baseline="0">
                <a:solidFill>
                  <a:srgbClr val="000000"/>
                </a:solidFill>
                <a:effectLst/>
                <a:latin typeface="Arial" charset="0"/>
              </a:rPr>
              <a:t>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baseline="0">
                <a:solidFill>
                  <a:srgbClr val="000000"/>
                </a:solidFill>
                <a:effectLst/>
                <a:latin typeface="Arial" charset="0"/>
              </a:rPr>
              <a:t>] in discount rate…</a:t>
            </a:r>
          </a:p>
          <a:p>
            <a:pPr algn="ctr">
              <a:spcBef>
                <a:spcPct val="50000"/>
              </a:spcBef>
            </a:pPr>
            <a:r>
              <a:rPr lang="en-US" sz="2800" i="1" baseline="0">
                <a:solidFill>
                  <a:srgbClr val="000000"/>
                </a:solidFill>
                <a:effectLst/>
                <a:latin typeface="Arial" charset="0"/>
              </a:rPr>
              <a:t>How much is this </a:t>
            </a:r>
            <a:r>
              <a:rPr lang="en-US" sz="2800" i="1" u="sng" baseline="0">
                <a:solidFill>
                  <a:srgbClr val="000000"/>
                </a:solidFill>
                <a:effectLst/>
                <a:latin typeface="Arial" charset="0"/>
              </a:rPr>
              <a:t>option</a:t>
            </a:r>
            <a:r>
              <a:rPr lang="en-US" sz="2800" i="1" baseline="0">
                <a:solidFill>
                  <a:srgbClr val="000000"/>
                </a:solidFill>
                <a:effectLst/>
                <a:latin typeface="Arial" charset="0"/>
              </a:rPr>
              <a:t> worth?</a:t>
            </a:r>
          </a:p>
        </p:txBody>
      </p:sp>
      <p:sp>
        <p:nvSpPr>
          <p:cNvPr id="210947" name="Text Box 3"/>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Tree>
    <p:extLst>
      <p:ext uri="{BB962C8B-B14F-4D97-AF65-F5344CB8AC3E}">
        <p14:creationId xmlns="" xmlns:p14="http://schemas.microsoft.com/office/powerpoint/2010/main" val="28398545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6" name="Slide Number Placeholder 3"/>
          <p:cNvSpPr>
            <a:spLocks noGrp="1"/>
          </p:cNvSpPr>
          <p:nvPr>
            <p:ph type="sldNum" sz="quarter" idx="12"/>
          </p:nvPr>
        </p:nvSpPr>
        <p:spPr/>
        <p:txBody>
          <a:bodyPr/>
          <a:lstStyle/>
          <a:p>
            <a:fld id="{5AF9507B-DE73-4507-8830-766860DE7AE4}" type="slidenum">
              <a:rPr lang="en-US">
                <a:solidFill>
                  <a:srgbClr val="000000"/>
                </a:solidFill>
              </a:rPr>
              <a:pPr/>
              <a:t>146</a:t>
            </a:fld>
            <a:endParaRPr lang="en-US">
              <a:solidFill>
                <a:srgbClr val="000000"/>
              </a:solidFill>
            </a:endParaRPr>
          </a:p>
        </p:txBody>
      </p:sp>
      <p:sp>
        <p:nvSpPr>
          <p:cNvPr id="211980" name="Text Box 12"/>
          <p:cNvSpPr txBox="1">
            <a:spLocks noChangeArrowheads="1"/>
          </p:cNvSpPr>
          <p:nvPr/>
        </p:nvSpPr>
        <p:spPr bwMode="auto">
          <a:xfrm>
            <a:off x="762000" y="685800"/>
            <a:ext cx="4953000" cy="8540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Label the value of the option today PV(C</a:t>
            </a:r>
            <a:r>
              <a:rPr lang="en-US" baseline="-25000">
                <a:solidFill>
                  <a:srgbClr val="000000"/>
                </a:solidFill>
                <a:effectLst/>
              </a:rPr>
              <a:t>1</a:t>
            </a:r>
            <a:r>
              <a:rPr lang="en-US" baseline="0">
                <a:solidFill>
                  <a:srgbClr val="000000"/>
                </a:solidFill>
                <a:effectLst/>
              </a:rPr>
              <a:t>).</a:t>
            </a:r>
          </a:p>
          <a:p>
            <a:pPr>
              <a:spcBef>
                <a:spcPct val="50000"/>
              </a:spcBef>
            </a:pPr>
            <a:r>
              <a:rPr lang="en-US" baseline="0">
                <a:solidFill>
                  <a:srgbClr val="000000"/>
                </a:solidFill>
                <a:effectLst/>
              </a:rPr>
              <a:t>Here is the situation we face…</a:t>
            </a:r>
          </a:p>
        </p:txBody>
      </p:sp>
      <p:sp>
        <p:nvSpPr>
          <p:cNvPr id="211972" name="Oval 4"/>
          <p:cNvSpPr>
            <a:spLocks noChangeArrowheads="1"/>
          </p:cNvSpPr>
          <p:nvPr/>
        </p:nvSpPr>
        <p:spPr bwMode="auto">
          <a:xfrm>
            <a:off x="1295400" y="2819400"/>
            <a:ext cx="1066800" cy="4572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11973" name="Line 5"/>
          <p:cNvSpPr>
            <a:spLocks noChangeShapeType="1"/>
          </p:cNvSpPr>
          <p:nvPr/>
        </p:nvSpPr>
        <p:spPr bwMode="auto">
          <a:xfrm flipV="1">
            <a:off x="2362200" y="1752600"/>
            <a:ext cx="3429000" cy="1219200"/>
          </a:xfrm>
          <a:prstGeom prst="line">
            <a:avLst/>
          </a:prstGeom>
          <a:noFill/>
          <a:ln w="9525">
            <a:solidFill>
              <a:schemeClr val="tx1"/>
            </a:solidFill>
            <a:round/>
            <a:headEnd/>
            <a:tailEnd/>
          </a:ln>
          <a:effectLst/>
        </p:spPr>
        <p:txBody>
          <a:bodyPr wrap="none"/>
          <a:lstStyle/>
          <a:p>
            <a:endParaRPr lang="en-US" sz="2400" baseline="0">
              <a:solidFill>
                <a:srgbClr val="000000"/>
              </a:solidFill>
              <a:effectLst/>
            </a:endParaRPr>
          </a:p>
        </p:txBody>
      </p:sp>
      <p:sp>
        <p:nvSpPr>
          <p:cNvPr id="211974" name="Line 6"/>
          <p:cNvSpPr>
            <a:spLocks noChangeShapeType="1"/>
          </p:cNvSpPr>
          <p:nvPr/>
        </p:nvSpPr>
        <p:spPr bwMode="auto">
          <a:xfrm>
            <a:off x="2286000" y="3124200"/>
            <a:ext cx="3505200" cy="609600"/>
          </a:xfrm>
          <a:prstGeom prst="line">
            <a:avLst/>
          </a:prstGeom>
          <a:noFill/>
          <a:ln w="9525">
            <a:solidFill>
              <a:schemeClr val="tx1"/>
            </a:solidFill>
            <a:round/>
            <a:headEnd/>
            <a:tailEnd/>
          </a:ln>
          <a:effectLst/>
        </p:spPr>
        <p:txBody>
          <a:bodyPr wrap="none"/>
          <a:lstStyle/>
          <a:p>
            <a:endParaRPr lang="en-US" sz="2400" baseline="0">
              <a:solidFill>
                <a:srgbClr val="000000"/>
              </a:solidFill>
              <a:effectLst/>
            </a:endParaRPr>
          </a:p>
        </p:txBody>
      </p:sp>
      <p:sp>
        <p:nvSpPr>
          <p:cNvPr id="211975" name="Text Box 7"/>
          <p:cNvSpPr txBox="1">
            <a:spLocks noChangeArrowheads="1"/>
          </p:cNvSpPr>
          <p:nvPr/>
        </p:nvSpPr>
        <p:spPr bwMode="auto">
          <a:xfrm>
            <a:off x="5791200" y="762000"/>
            <a:ext cx="3200400" cy="1597025"/>
          </a:xfrm>
          <a:prstGeom prst="rect">
            <a:avLst/>
          </a:prstGeom>
          <a:noFill/>
          <a:ln w="9525">
            <a:solidFill>
              <a:schemeClr val="tx1"/>
            </a:solidFill>
            <a:miter lim="800000"/>
            <a:headEnd/>
            <a:tailEnd/>
          </a:ln>
          <a:effectLst/>
        </p:spPr>
        <p:txBody>
          <a:bodyPr>
            <a:spAutoFit/>
          </a:bodyPr>
          <a:lstStyle/>
          <a:p>
            <a:pPr>
              <a:spcBef>
                <a:spcPct val="30000"/>
              </a:spcBef>
            </a:pPr>
            <a:r>
              <a:rPr lang="en-US" baseline="0">
                <a:solidFill>
                  <a:srgbClr val="000000"/>
                </a:solidFill>
                <a:effectLst/>
              </a:rPr>
              <a:t>V</a:t>
            </a:r>
            <a:r>
              <a:rPr lang="en-US" baseline="-25000">
                <a:solidFill>
                  <a:srgbClr val="000000"/>
                </a:solidFill>
                <a:effectLst/>
              </a:rPr>
              <a:t>up</a:t>
            </a:r>
            <a:r>
              <a:rPr lang="en-US" baseline="0">
                <a:solidFill>
                  <a:srgbClr val="000000"/>
                </a:solidFill>
                <a:effectLst/>
              </a:rPr>
              <a:t> = $113 M</a:t>
            </a:r>
          </a:p>
          <a:p>
            <a:pPr>
              <a:spcBef>
                <a:spcPct val="30000"/>
              </a:spcBef>
            </a:pPr>
            <a:r>
              <a:rPr lang="en-US" baseline="0">
                <a:solidFill>
                  <a:srgbClr val="000000"/>
                </a:solidFill>
                <a:effectLst/>
              </a:rPr>
              <a:t>K = $90 M</a:t>
            </a:r>
          </a:p>
          <a:p>
            <a:pPr>
              <a:spcBef>
                <a:spcPct val="30000"/>
              </a:spcBef>
            </a:pPr>
            <a:r>
              <a:rPr lang="en-US" b="1" i="1" baseline="0">
                <a:solidFill>
                  <a:srgbClr val="000000"/>
                </a:solidFill>
                <a:effectLst/>
              </a:rPr>
              <a:t>Do dvlpt</a:t>
            </a:r>
            <a:r>
              <a:rPr lang="en-US" baseline="0">
                <a:solidFill>
                  <a:srgbClr val="000000"/>
                </a:solidFill>
                <a:effectLst/>
              </a:rPr>
              <a:t>, get:</a:t>
            </a:r>
          </a:p>
          <a:p>
            <a:pPr>
              <a:spcBef>
                <a:spcPct val="30000"/>
              </a:spcBef>
            </a:pPr>
            <a:r>
              <a:rPr lang="en-US" baseline="0">
                <a:solidFill>
                  <a:srgbClr val="000000"/>
                </a:solidFill>
                <a:effectLst/>
              </a:rPr>
              <a:t>$113 - $90 = </a:t>
            </a:r>
            <a:r>
              <a:rPr lang="en-US" b="1" baseline="0">
                <a:solidFill>
                  <a:srgbClr val="CC0099"/>
                </a:solidFill>
                <a:effectLst/>
              </a:rPr>
              <a:t>$23 M = C</a:t>
            </a:r>
            <a:r>
              <a:rPr lang="en-US" b="1" baseline="-25000">
                <a:solidFill>
                  <a:srgbClr val="CC0099"/>
                </a:solidFill>
                <a:effectLst/>
              </a:rPr>
              <a:t>up</a:t>
            </a:r>
            <a:endParaRPr lang="en-US" b="1" baseline="0">
              <a:solidFill>
                <a:srgbClr val="CC0099"/>
              </a:solidFill>
              <a:effectLst/>
            </a:endParaRPr>
          </a:p>
        </p:txBody>
      </p:sp>
      <p:sp>
        <p:nvSpPr>
          <p:cNvPr id="211976" name="Text Box 8"/>
          <p:cNvSpPr txBox="1">
            <a:spLocks noChangeArrowheads="1"/>
          </p:cNvSpPr>
          <p:nvPr/>
        </p:nvSpPr>
        <p:spPr bwMode="auto">
          <a:xfrm>
            <a:off x="5791200" y="2667000"/>
            <a:ext cx="3200400" cy="1200150"/>
          </a:xfrm>
          <a:prstGeom prst="rect">
            <a:avLst/>
          </a:prstGeom>
          <a:noFill/>
          <a:ln w="9525">
            <a:solidFill>
              <a:schemeClr val="tx1"/>
            </a:solidFill>
            <a:miter lim="800000"/>
            <a:headEnd/>
            <a:tailEnd/>
          </a:ln>
          <a:effectLst/>
        </p:spPr>
        <p:txBody>
          <a:bodyPr>
            <a:spAutoFit/>
          </a:bodyPr>
          <a:lstStyle/>
          <a:p>
            <a:pPr>
              <a:spcBef>
                <a:spcPct val="30000"/>
              </a:spcBef>
            </a:pPr>
            <a:r>
              <a:rPr lang="en-US" baseline="0">
                <a:solidFill>
                  <a:srgbClr val="000000"/>
                </a:solidFill>
                <a:effectLst/>
              </a:rPr>
              <a:t>V</a:t>
            </a:r>
            <a:r>
              <a:rPr lang="en-US" baseline="-25000">
                <a:solidFill>
                  <a:srgbClr val="000000"/>
                </a:solidFill>
                <a:effectLst/>
              </a:rPr>
              <a:t>down</a:t>
            </a:r>
            <a:r>
              <a:rPr lang="en-US" baseline="0">
                <a:solidFill>
                  <a:srgbClr val="000000"/>
                </a:solidFill>
                <a:effectLst/>
              </a:rPr>
              <a:t> = $79 M</a:t>
            </a:r>
          </a:p>
          <a:p>
            <a:pPr>
              <a:spcBef>
                <a:spcPct val="30000"/>
              </a:spcBef>
            </a:pPr>
            <a:r>
              <a:rPr lang="en-US" baseline="0">
                <a:solidFill>
                  <a:srgbClr val="000000"/>
                </a:solidFill>
                <a:effectLst/>
              </a:rPr>
              <a:t>K = $90 M</a:t>
            </a:r>
          </a:p>
          <a:p>
            <a:pPr>
              <a:spcBef>
                <a:spcPct val="30000"/>
              </a:spcBef>
            </a:pPr>
            <a:r>
              <a:rPr lang="en-US" b="1" i="1" baseline="0">
                <a:solidFill>
                  <a:srgbClr val="000000"/>
                </a:solidFill>
                <a:effectLst/>
              </a:rPr>
              <a:t>Don’t build</a:t>
            </a:r>
            <a:r>
              <a:rPr lang="en-US" baseline="0">
                <a:solidFill>
                  <a:srgbClr val="000000"/>
                </a:solidFill>
                <a:effectLst/>
              </a:rPr>
              <a:t>, get: </a:t>
            </a:r>
            <a:r>
              <a:rPr lang="en-US" b="1" baseline="0">
                <a:solidFill>
                  <a:srgbClr val="CC0099"/>
                </a:solidFill>
                <a:effectLst/>
              </a:rPr>
              <a:t>$0 = C</a:t>
            </a:r>
            <a:r>
              <a:rPr lang="en-US" b="1" baseline="-25000">
                <a:solidFill>
                  <a:srgbClr val="CC0099"/>
                </a:solidFill>
                <a:effectLst/>
              </a:rPr>
              <a:t>down</a:t>
            </a:r>
            <a:endParaRPr lang="en-US" b="1" baseline="0">
              <a:solidFill>
                <a:srgbClr val="CC0099"/>
              </a:solidFill>
              <a:effectLst/>
            </a:endParaRPr>
          </a:p>
        </p:txBody>
      </p:sp>
      <p:sp>
        <p:nvSpPr>
          <p:cNvPr id="211977" name="Text Box 9"/>
          <p:cNvSpPr txBox="1">
            <a:spLocks noChangeArrowheads="1"/>
          </p:cNvSpPr>
          <p:nvPr/>
        </p:nvSpPr>
        <p:spPr bwMode="auto">
          <a:xfrm>
            <a:off x="2819400" y="1981200"/>
            <a:ext cx="19812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Prob = 70%</a:t>
            </a:r>
          </a:p>
        </p:txBody>
      </p:sp>
      <p:sp>
        <p:nvSpPr>
          <p:cNvPr id="211978" name="Text Box 10"/>
          <p:cNvSpPr txBox="1">
            <a:spLocks noChangeArrowheads="1"/>
          </p:cNvSpPr>
          <p:nvPr/>
        </p:nvSpPr>
        <p:spPr bwMode="auto">
          <a:xfrm>
            <a:off x="2895600" y="3429000"/>
            <a:ext cx="1981200" cy="3968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Prob = 30%</a:t>
            </a:r>
          </a:p>
        </p:txBody>
      </p:sp>
      <p:sp>
        <p:nvSpPr>
          <p:cNvPr id="211979" name="Text Box 11"/>
          <p:cNvSpPr txBox="1">
            <a:spLocks noChangeArrowheads="1"/>
          </p:cNvSpPr>
          <p:nvPr/>
        </p:nvSpPr>
        <p:spPr bwMode="auto">
          <a:xfrm>
            <a:off x="1295400" y="2819400"/>
            <a:ext cx="990600" cy="396875"/>
          </a:xfrm>
          <a:prstGeom prst="rect">
            <a:avLst/>
          </a:prstGeom>
          <a:noFill/>
          <a:ln w="9525">
            <a:noFill/>
            <a:miter lim="800000"/>
            <a:headEnd/>
            <a:tailEnd/>
          </a:ln>
          <a:effectLst/>
        </p:spPr>
        <p:txBody>
          <a:bodyPr>
            <a:spAutoFit/>
          </a:bodyPr>
          <a:lstStyle/>
          <a:p>
            <a:pPr algn="ctr">
              <a:spcBef>
                <a:spcPct val="50000"/>
              </a:spcBef>
            </a:pPr>
            <a:r>
              <a:rPr lang="en-US" i="1" baseline="0">
                <a:solidFill>
                  <a:srgbClr val="000000"/>
                </a:solidFill>
                <a:effectLst/>
              </a:rPr>
              <a:t>PV</a:t>
            </a:r>
            <a:r>
              <a:rPr lang="en-US" baseline="0">
                <a:solidFill>
                  <a:srgbClr val="000000"/>
                </a:solidFill>
                <a:effectLst/>
              </a:rPr>
              <a:t>[</a:t>
            </a:r>
            <a:r>
              <a:rPr lang="en-US" i="1" baseline="0">
                <a:solidFill>
                  <a:srgbClr val="000000"/>
                </a:solidFill>
                <a:effectLst/>
              </a:rPr>
              <a:t>C</a:t>
            </a:r>
            <a:r>
              <a:rPr lang="en-US" i="1" baseline="-25000">
                <a:solidFill>
                  <a:srgbClr val="000000"/>
                </a:solidFill>
                <a:effectLst/>
              </a:rPr>
              <a:t>1</a:t>
            </a:r>
            <a:r>
              <a:rPr lang="en-US" baseline="0">
                <a:solidFill>
                  <a:srgbClr val="000000"/>
                </a:solidFill>
                <a:effectLst/>
              </a:rPr>
              <a:t>]</a:t>
            </a:r>
          </a:p>
        </p:txBody>
      </p:sp>
      <p:sp>
        <p:nvSpPr>
          <p:cNvPr id="211981" name="Text Box 13"/>
          <p:cNvSpPr txBox="1">
            <a:spLocks noChangeArrowheads="1"/>
          </p:cNvSpPr>
          <p:nvPr/>
        </p:nvSpPr>
        <p:spPr bwMode="auto">
          <a:xfrm>
            <a:off x="1295400" y="2286000"/>
            <a:ext cx="914400" cy="396875"/>
          </a:xfrm>
          <a:prstGeom prst="rect">
            <a:avLst/>
          </a:prstGeom>
          <a:noFill/>
          <a:ln w="9525">
            <a:noFill/>
            <a:miter lim="800000"/>
            <a:headEnd/>
            <a:tailEnd/>
          </a:ln>
          <a:effectLst/>
        </p:spPr>
        <p:txBody>
          <a:bodyPr>
            <a:spAutoFit/>
          </a:bodyPr>
          <a:lstStyle/>
          <a:p>
            <a:pPr algn="ctr">
              <a:spcBef>
                <a:spcPct val="50000"/>
              </a:spcBef>
            </a:pPr>
            <a:r>
              <a:rPr lang="en-US" baseline="0">
                <a:solidFill>
                  <a:srgbClr val="000000"/>
                </a:solidFill>
                <a:effectLst/>
              </a:rPr>
              <a:t>Today</a:t>
            </a:r>
          </a:p>
        </p:txBody>
      </p:sp>
      <p:sp>
        <p:nvSpPr>
          <p:cNvPr id="211982" name="Text Box 14"/>
          <p:cNvSpPr txBox="1">
            <a:spLocks noChangeArrowheads="1"/>
          </p:cNvSpPr>
          <p:nvPr/>
        </p:nvSpPr>
        <p:spPr bwMode="auto">
          <a:xfrm>
            <a:off x="6096000" y="152400"/>
            <a:ext cx="1524000" cy="396875"/>
          </a:xfrm>
          <a:prstGeom prst="rect">
            <a:avLst/>
          </a:prstGeom>
          <a:noFill/>
          <a:ln w="9525">
            <a:noFill/>
            <a:miter lim="800000"/>
            <a:headEnd/>
            <a:tailEnd/>
          </a:ln>
          <a:effectLst/>
        </p:spPr>
        <p:txBody>
          <a:bodyPr>
            <a:spAutoFit/>
          </a:bodyPr>
          <a:lstStyle/>
          <a:p>
            <a:pPr algn="ctr">
              <a:spcBef>
                <a:spcPct val="50000"/>
              </a:spcBef>
            </a:pPr>
            <a:r>
              <a:rPr lang="en-US" baseline="0">
                <a:solidFill>
                  <a:srgbClr val="000000"/>
                </a:solidFill>
                <a:effectLst/>
              </a:rPr>
              <a:t>Next Year</a:t>
            </a:r>
          </a:p>
        </p:txBody>
      </p:sp>
      <p:sp>
        <p:nvSpPr>
          <p:cNvPr id="211984" name="Text Box 16"/>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graphicFrame>
        <p:nvGraphicFramePr>
          <p:cNvPr id="211985" name="Object 17"/>
          <p:cNvGraphicFramePr>
            <a:graphicFrameLocks noChangeAspect="1"/>
          </p:cNvGraphicFramePr>
          <p:nvPr/>
        </p:nvGraphicFramePr>
        <p:xfrm>
          <a:off x="558800" y="3962400"/>
          <a:ext cx="8178800" cy="889000"/>
        </p:xfrm>
        <a:graphic>
          <a:graphicData uri="http://schemas.openxmlformats.org/presentationml/2006/ole">
            <p:oleObj spid="_x0000_s332805" name="Equation" r:id="rId4" imgW="4089400" imgH="444500" progId="Equation.3">
              <p:embed/>
            </p:oleObj>
          </a:graphicData>
        </a:graphic>
      </p:graphicFrame>
      <p:sp>
        <p:nvSpPr>
          <p:cNvPr id="211987" name="Text Box 19"/>
          <p:cNvSpPr txBox="1">
            <a:spLocks noChangeArrowheads="1"/>
          </p:cNvSpPr>
          <p:nvPr/>
        </p:nvSpPr>
        <p:spPr bwMode="auto">
          <a:xfrm>
            <a:off x="457200" y="4800600"/>
            <a:ext cx="8458200" cy="1815882"/>
          </a:xfrm>
          <a:prstGeom prst="rect">
            <a:avLst/>
          </a:prstGeom>
          <a:noFill/>
          <a:ln w="9525">
            <a:noFill/>
            <a:miter lim="800000"/>
            <a:headEnd/>
            <a:tailEnd/>
          </a:ln>
          <a:effectLst/>
        </p:spPr>
        <p:txBody>
          <a:bodyPr>
            <a:spAutoFit/>
          </a:bodyPr>
          <a:lstStyle/>
          <a:p>
            <a:pPr>
              <a:spcBef>
                <a:spcPct val="50000"/>
              </a:spcBef>
            </a:pPr>
            <a:r>
              <a:rPr lang="en-US" sz="2400" b="1" baseline="0" dirty="0">
                <a:solidFill>
                  <a:srgbClr val="000000"/>
                </a:solidFill>
                <a:effectLst/>
                <a:latin typeface="Arial" charset="0"/>
              </a:rPr>
              <a:t>We can’t value the </a:t>
            </a:r>
            <a:r>
              <a:rPr lang="en-US" sz="2400" b="1" i="1" u="sng" baseline="0" dirty="0">
                <a:solidFill>
                  <a:srgbClr val="000000"/>
                </a:solidFill>
                <a:effectLst/>
                <a:latin typeface="Arial" charset="0"/>
              </a:rPr>
              <a:t>option</a:t>
            </a:r>
            <a:r>
              <a:rPr lang="en-US" sz="2400" b="1" baseline="0" dirty="0">
                <a:solidFill>
                  <a:srgbClr val="000000"/>
                </a:solidFill>
                <a:effectLst/>
                <a:latin typeface="Arial" charset="0"/>
              </a:rPr>
              <a:t> using RADR discounting (which works to value the forward claim on the building), because we don’t know what E[</a:t>
            </a:r>
            <a:r>
              <a:rPr lang="en-US" sz="2400" b="1" i="1" baseline="0" dirty="0">
                <a:solidFill>
                  <a:srgbClr val="000000"/>
                </a:solidFill>
                <a:effectLst/>
                <a:latin typeface="Arial" charset="0"/>
              </a:rPr>
              <a:t>RP</a:t>
            </a:r>
            <a:r>
              <a:rPr lang="en-US" sz="2400" b="1" i="1" baseline="-25000" dirty="0">
                <a:solidFill>
                  <a:srgbClr val="000000"/>
                </a:solidFill>
                <a:effectLst/>
                <a:latin typeface="Arial" charset="0"/>
              </a:rPr>
              <a:t>C </a:t>
            </a:r>
            <a:r>
              <a:rPr lang="en-US" sz="2400" b="1" baseline="0" dirty="0">
                <a:solidFill>
                  <a:srgbClr val="000000"/>
                </a:solidFill>
                <a:effectLst/>
                <a:latin typeface="Arial" charset="0"/>
              </a:rPr>
              <a:t>] should be. </a:t>
            </a:r>
            <a:r>
              <a:rPr lang="en-US" baseline="0" dirty="0">
                <a:solidFill>
                  <a:srgbClr val="000000"/>
                </a:solidFill>
                <a:effectLst/>
                <a:latin typeface="Arial" charset="0"/>
              </a:rPr>
              <a:t>(For built property we could observe or derive </a:t>
            </a:r>
            <a:r>
              <a:rPr lang="en-US" i="1" baseline="0" dirty="0">
                <a:solidFill>
                  <a:srgbClr val="000000"/>
                </a:solidFill>
                <a:effectLst/>
                <a:latin typeface="Arial" charset="0"/>
              </a:rPr>
              <a:t>RP</a:t>
            </a:r>
            <a:r>
              <a:rPr lang="en-US" baseline="0" dirty="0">
                <a:solidFill>
                  <a:srgbClr val="000000"/>
                </a:solidFill>
                <a:effectLst/>
                <a:latin typeface="Arial" charset="0"/>
              </a:rPr>
              <a:t> in the </a:t>
            </a:r>
            <a:r>
              <a:rPr lang="en-US" baseline="0" dirty="0" err="1">
                <a:solidFill>
                  <a:srgbClr val="000000"/>
                </a:solidFill>
                <a:effectLst/>
                <a:latin typeface="Arial" charset="0"/>
              </a:rPr>
              <a:t>mkt</a:t>
            </a:r>
            <a:r>
              <a:rPr lang="en-US" baseline="0" dirty="0">
                <a:solidFill>
                  <a:srgbClr val="000000"/>
                </a:solidFill>
                <a:effectLst/>
                <a:latin typeface="Arial" charset="0"/>
              </a:rPr>
              <a:t>, but </a:t>
            </a:r>
            <a:r>
              <a:rPr lang="en-US" baseline="0" dirty="0" err="1" smtClean="0">
                <a:solidFill>
                  <a:srgbClr val="000000"/>
                </a:solidFill>
                <a:effectLst/>
                <a:latin typeface="Arial" charset="0"/>
              </a:rPr>
              <a:t>dvlpt</a:t>
            </a:r>
            <a:r>
              <a:rPr lang="en-US" baseline="0" dirty="0" smtClean="0">
                <a:solidFill>
                  <a:srgbClr val="000000"/>
                </a:solidFill>
                <a:effectLst/>
                <a:latin typeface="Arial" charset="0"/>
              </a:rPr>
              <a:t> option </a:t>
            </a:r>
            <a:r>
              <a:rPr lang="en-US" baseline="0" dirty="0">
                <a:solidFill>
                  <a:srgbClr val="000000"/>
                </a:solidFill>
                <a:effectLst/>
                <a:latin typeface="Arial" charset="0"/>
              </a:rPr>
              <a:t>market is likely much thinner, less </a:t>
            </a:r>
            <a:r>
              <a:rPr lang="en-US" baseline="0" dirty="0" smtClean="0">
                <a:solidFill>
                  <a:srgbClr val="000000"/>
                </a:solidFill>
                <a:effectLst/>
                <a:latin typeface="Arial" charset="0"/>
              </a:rPr>
              <a:t>transparent, less homogeneous.)</a:t>
            </a:r>
            <a:endParaRPr lang="en-US" i="1" baseline="0" dirty="0">
              <a:solidFill>
                <a:srgbClr val="000000"/>
              </a:solidFill>
              <a:effectLst/>
              <a:latin typeface="Arial" charset="0"/>
            </a:endParaRPr>
          </a:p>
        </p:txBody>
      </p:sp>
    </p:spTree>
    <p:extLst>
      <p:ext uri="{BB962C8B-B14F-4D97-AF65-F5344CB8AC3E}">
        <p14:creationId xmlns="" xmlns:p14="http://schemas.microsoft.com/office/powerpoint/2010/main" val="65562718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9" name="Footer Placeholder 28"/>
          <p:cNvSpPr>
            <a:spLocks noGrp="1"/>
          </p:cNvSpPr>
          <p:nvPr>
            <p:ph type="ftr" sz="quarter" idx="11"/>
          </p:nvPr>
        </p:nvSpPr>
        <p:spPr>
          <a:xfrm rot="16200000">
            <a:off x="5781675" y="2886075"/>
            <a:ext cx="6248400" cy="476250"/>
          </a:xfrm>
        </p:spPr>
        <p:txBody>
          <a:bodyPr/>
          <a:lstStyle/>
          <a:p>
            <a:r>
              <a:rPr lang="en-US" dirty="0" smtClean="0">
                <a:solidFill>
                  <a:srgbClr val="000000"/>
                </a:solidFill>
              </a:rPr>
              <a:t>© 2014 OnCourse Learning. All Rights Reserved.</a:t>
            </a:r>
            <a:endParaRPr lang="en-US" dirty="0">
              <a:solidFill>
                <a:srgbClr val="000000"/>
              </a:solidFill>
            </a:endParaRPr>
          </a:p>
        </p:txBody>
      </p:sp>
      <p:sp>
        <p:nvSpPr>
          <p:cNvPr id="28" name="Slide Number Placeholder 3"/>
          <p:cNvSpPr>
            <a:spLocks noGrp="1"/>
          </p:cNvSpPr>
          <p:nvPr>
            <p:ph type="sldNum" sz="quarter" idx="12"/>
          </p:nvPr>
        </p:nvSpPr>
        <p:spPr/>
        <p:txBody>
          <a:bodyPr/>
          <a:lstStyle/>
          <a:p>
            <a:fld id="{E582E8DF-A0EF-4CC5-9098-F4779ACC3E04}" type="slidenum">
              <a:rPr lang="en-US">
                <a:solidFill>
                  <a:srgbClr val="000000"/>
                </a:solidFill>
              </a:rPr>
              <a:pPr/>
              <a:t>147</a:t>
            </a:fld>
            <a:endParaRPr lang="en-US">
              <a:solidFill>
                <a:srgbClr val="000000"/>
              </a:solidFill>
            </a:endParaRPr>
          </a:p>
        </p:txBody>
      </p:sp>
      <p:grpSp>
        <p:nvGrpSpPr>
          <p:cNvPr id="251925" name="Group 21"/>
          <p:cNvGrpSpPr>
            <a:grpSpLocks/>
          </p:cNvGrpSpPr>
          <p:nvPr/>
        </p:nvGrpSpPr>
        <p:grpSpPr bwMode="auto">
          <a:xfrm>
            <a:off x="304800" y="2590800"/>
            <a:ext cx="8001000" cy="4130675"/>
            <a:chOff x="432" y="672"/>
            <a:chExt cx="5040" cy="2602"/>
          </a:xfrm>
        </p:grpSpPr>
        <p:sp>
          <p:nvSpPr>
            <p:cNvPr id="251906" name="Line 2"/>
            <p:cNvSpPr>
              <a:spLocks noChangeShapeType="1"/>
            </p:cNvSpPr>
            <p:nvPr/>
          </p:nvSpPr>
          <p:spPr bwMode="auto">
            <a:xfrm>
              <a:off x="1728" y="768"/>
              <a:ext cx="0" cy="192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7" name="Line 3"/>
            <p:cNvSpPr>
              <a:spLocks noChangeShapeType="1"/>
            </p:cNvSpPr>
            <p:nvPr/>
          </p:nvSpPr>
          <p:spPr bwMode="auto">
            <a:xfrm>
              <a:off x="1728" y="2688"/>
              <a:ext cx="3216" cy="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8" name="Line 4"/>
            <p:cNvSpPr>
              <a:spLocks noChangeShapeType="1"/>
            </p:cNvSpPr>
            <p:nvPr/>
          </p:nvSpPr>
          <p:spPr bwMode="auto">
            <a:xfrm flipV="1">
              <a:off x="1728" y="1104"/>
              <a:ext cx="3120" cy="1248"/>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9" name="Text Box 5"/>
            <p:cNvSpPr txBox="1">
              <a:spLocks noChangeArrowheads="1"/>
            </p:cNvSpPr>
            <p:nvPr/>
          </p:nvSpPr>
          <p:spPr bwMode="auto">
            <a:xfrm>
              <a:off x="4704" y="2448"/>
              <a:ext cx="576"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baseline="0">
                  <a:solidFill>
                    <a:srgbClr val="000000"/>
                  </a:solidFill>
                  <a:effectLst/>
                </a:rPr>
                <a:t>Risk</a:t>
              </a:r>
            </a:p>
          </p:txBody>
        </p:sp>
        <p:sp>
          <p:nvSpPr>
            <p:cNvPr id="251910" name="Text Box 6"/>
            <p:cNvSpPr txBox="1">
              <a:spLocks noChangeArrowheads="1"/>
            </p:cNvSpPr>
            <p:nvPr/>
          </p:nvSpPr>
          <p:spPr bwMode="auto">
            <a:xfrm>
              <a:off x="1152" y="672"/>
              <a:ext cx="576"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a:t>
              </a:r>
              <a:r>
                <a:rPr lang="en-US" sz="1800" baseline="0">
                  <a:solidFill>
                    <a:srgbClr val="000000"/>
                  </a:solidFill>
                  <a:effectLst/>
                </a:rPr>
                <a:t>]</a:t>
              </a:r>
            </a:p>
          </p:txBody>
        </p:sp>
        <p:sp>
          <p:nvSpPr>
            <p:cNvPr id="251911" name="Text Box 7"/>
            <p:cNvSpPr txBox="1">
              <a:spLocks noChangeArrowheads="1"/>
            </p:cNvSpPr>
            <p:nvPr/>
          </p:nvSpPr>
          <p:spPr bwMode="auto">
            <a:xfrm>
              <a:off x="816" y="2256"/>
              <a:ext cx="91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r</a:t>
              </a:r>
              <a:r>
                <a:rPr lang="en-US" sz="1800" i="1" baseline="-25000">
                  <a:solidFill>
                    <a:srgbClr val="000000"/>
                  </a:solidFill>
                  <a:effectLst/>
                </a:rPr>
                <a:t>f</a:t>
              </a:r>
              <a:r>
                <a:rPr lang="en-US" sz="1800" i="1" baseline="0">
                  <a:solidFill>
                    <a:srgbClr val="000000"/>
                  </a:solidFill>
                  <a:effectLst/>
                </a:rPr>
                <a:t>  = 3% </a:t>
              </a:r>
              <a:endParaRPr lang="en-US" sz="1800" baseline="0">
                <a:solidFill>
                  <a:srgbClr val="000000"/>
                </a:solidFill>
                <a:effectLst/>
              </a:endParaRPr>
            </a:p>
          </p:txBody>
        </p:sp>
        <p:sp>
          <p:nvSpPr>
            <p:cNvPr id="251912" name="Line 8"/>
            <p:cNvSpPr>
              <a:spLocks noChangeShapeType="1"/>
            </p:cNvSpPr>
            <p:nvPr/>
          </p:nvSpPr>
          <p:spPr bwMode="auto">
            <a:xfrm>
              <a:off x="1104" y="1200"/>
              <a:ext cx="350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3" name="Line 9"/>
            <p:cNvSpPr>
              <a:spLocks noChangeShapeType="1"/>
            </p:cNvSpPr>
            <p:nvPr/>
          </p:nvSpPr>
          <p:spPr bwMode="auto">
            <a:xfrm>
              <a:off x="4608" y="1200"/>
              <a:ext cx="0" cy="168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4" name="Text Box 10"/>
            <p:cNvSpPr txBox="1">
              <a:spLocks noChangeArrowheads="1"/>
            </p:cNvSpPr>
            <p:nvPr/>
          </p:nvSpPr>
          <p:spPr bwMode="auto">
            <a:xfrm>
              <a:off x="432" y="1104"/>
              <a:ext cx="67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34%</a:t>
              </a:r>
              <a:endParaRPr lang="en-US" sz="1800" baseline="0">
                <a:solidFill>
                  <a:srgbClr val="000000"/>
                </a:solidFill>
                <a:effectLst/>
              </a:endParaRPr>
            </a:p>
          </p:txBody>
        </p:sp>
        <p:sp>
          <p:nvSpPr>
            <p:cNvPr id="251915" name="Line 11"/>
            <p:cNvSpPr>
              <a:spLocks noChangeShapeType="1"/>
            </p:cNvSpPr>
            <p:nvPr/>
          </p:nvSpPr>
          <p:spPr bwMode="auto">
            <a:xfrm>
              <a:off x="1104" y="1872"/>
              <a:ext cx="182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6" name="Text Box 12"/>
            <p:cNvSpPr txBox="1">
              <a:spLocks noChangeArrowheads="1"/>
            </p:cNvSpPr>
            <p:nvPr/>
          </p:nvSpPr>
          <p:spPr bwMode="auto">
            <a:xfrm>
              <a:off x="432" y="1776"/>
              <a:ext cx="67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9%</a:t>
              </a:r>
              <a:endParaRPr lang="en-US" sz="1800" baseline="0">
                <a:solidFill>
                  <a:srgbClr val="000000"/>
                </a:solidFill>
                <a:effectLst/>
              </a:endParaRPr>
            </a:p>
          </p:txBody>
        </p:sp>
        <p:sp>
          <p:nvSpPr>
            <p:cNvPr id="251917" name="Line 13"/>
            <p:cNvSpPr>
              <a:spLocks noChangeShapeType="1"/>
            </p:cNvSpPr>
            <p:nvPr/>
          </p:nvSpPr>
          <p:spPr bwMode="auto">
            <a:xfrm>
              <a:off x="2928" y="1872"/>
              <a:ext cx="0" cy="1008"/>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8" name="Text Box 14"/>
            <p:cNvSpPr txBox="1">
              <a:spLocks noChangeArrowheads="1"/>
            </p:cNvSpPr>
            <p:nvPr/>
          </p:nvSpPr>
          <p:spPr bwMode="auto">
            <a:xfrm>
              <a:off x="2352" y="2832"/>
              <a:ext cx="1104" cy="442"/>
            </a:xfrm>
            <a:prstGeom prst="rect">
              <a:avLst/>
            </a:prstGeom>
            <a:solidFill>
              <a:srgbClr val="FFFF99"/>
            </a:solidFill>
            <a:ln w="9525">
              <a:noFill/>
              <a:miter lim="800000"/>
              <a:headEnd/>
              <a:tailEnd/>
            </a:ln>
            <a:effectLst/>
          </p:spPr>
          <p:txBody>
            <a:bodyPr>
              <a:spAutoFit/>
            </a:bodyPr>
            <a:lstStyle/>
            <a:p>
              <a:pPr algn="ctr">
                <a:spcBef>
                  <a:spcPct val="50000"/>
                </a:spcBef>
              </a:pPr>
              <a:r>
                <a:rPr lang="en-US" i="1" baseline="0">
                  <a:solidFill>
                    <a:srgbClr val="000000"/>
                  </a:solidFill>
                  <a:effectLst/>
                </a:rPr>
                <a:t>Built Property</a:t>
              </a:r>
            </a:p>
            <a:p>
              <a:pPr algn="ctr"/>
              <a:r>
                <a:rPr lang="en-US" baseline="0">
                  <a:solidFill>
                    <a:srgbClr val="000000"/>
                  </a:solidFill>
                  <a:effectLst/>
                </a:rPr>
                <a:t>37% range</a:t>
              </a:r>
            </a:p>
          </p:txBody>
        </p:sp>
        <p:sp>
          <p:nvSpPr>
            <p:cNvPr id="251919" name="Text Box 15"/>
            <p:cNvSpPr txBox="1">
              <a:spLocks noChangeArrowheads="1"/>
            </p:cNvSpPr>
            <p:nvPr/>
          </p:nvSpPr>
          <p:spPr bwMode="auto">
            <a:xfrm>
              <a:off x="4080" y="2832"/>
              <a:ext cx="1104" cy="442"/>
            </a:xfrm>
            <a:prstGeom prst="rect">
              <a:avLst/>
            </a:prstGeom>
            <a:solidFill>
              <a:srgbClr val="FFFF99"/>
            </a:solidFill>
            <a:ln w="9525">
              <a:noFill/>
              <a:miter lim="800000"/>
              <a:headEnd/>
              <a:tailEnd/>
            </a:ln>
            <a:effectLst/>
          </p:spPr>
          <p:txBody>
            <a:bodyPr>
              <a:spAutoFit/>
            </a:bodyPr>
            <a:lstStyle/>
            <a:p>
              <a:pPr algn="ctr">
                <a:spcBef>
                  <a:spcPct val="50000"/>
                </a:spcBef>
              </a:pPr>
              <a:r>
                <a:rPr lang="en-US" i="1" baseline="0">
                  <a:solidFill>
                    <a:srgbClr val="000000"/>
                  </a:solidFill>
                  <a:effectLst/>
                </a:rPr>
                <a:t>Devlpt Option</a:t>
              </a:r>
            </a:p>
            <a:p>
              <a:pPr algn="ctr"/>
              <a:r>
                <a:rPr lang="en-US" baseline="0">
                  <a:solidFill>
                    <a:srgbClr val="000000"/>
                  </a:solidFill>
                  <a:effectLst/>
                </a:rPr>
                <a:t>192% range</a:t>
              </a:r>
            </a:p>
          </p:txBody>
        </p:sp>
        <p:sp>
          <p:nvSpPr>
            <p:cNvPr id="251920" name="Line 16"/>
            <p:cNvSpPr>
              <a:spLocks noChangeShapeType="1"/>
            </p:cNvSpPr>
            <p:nvPr/>
          </p:nvSpPr>
          <p:spPr bwMode="auto">
            <a:xfrm>
              <a:off x="1728" y="2352"/>
              <a:ext cx="3168" cy="0"/>
            </a:xfrm>
            <a:prstGeom prst="line">
              <a:avLst/>
            </a:prstGeom>
            <a:noFill/>
            <a:ln w="9525">
              <a:solidFill>
                <a:schemeClr val="tx1"/>
              </a:solidFill>
              <a:prstDash val="sysDot"/>
              <a:round/>
              <a:headEnd/>
              <a:tailEnd/>
            </a:ln>
            <a:effectLst/>
          </p:spPr>
          <p:txBody>
            <a:bodyPr/>
            <a:lstStyle/>
            <a:p>
              <a:endParaRPr lang="en-US" sz="2400" baseline="0">
                <a:solidFill>
                  <a:srgbClr val="000000"/>
                </a:solidFill>
                <a:effectLst/>
              </a:endParaRPr>
            </a:p>
          </p:txBody>
        </p:sp>
        <p:sp>
          <p:nvSpPr>
            <p:cNvPr id="251921" name="AutoShape 17"/>
            <p:cNvSpPr>
              <a:spLocks/>
            </p:cNvSpPr>
            <p:nvPr/>
          </p:nvSpPr>
          <p:spPr bwMode="auto">
            <a:xfrm>
              <a:off x="4800" y="1200"/>
              <a:ext cx="192" cy="1056"/>
            </a:xfrm>
            <a:prstGeom prst="rightBrace">
              <a:avLst>
                <a:gd name="adj1" fmla="val 45833"/>
                <a:gd name="adj2" fmla="val 50000"/>
              </a:avLst>
            </a:prstGeom>
            <a:solidFill>
              <a:srgbClr val="FFFF99"/>
            </a:solid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51922" name="Text Box 18"/>
            <p:cNvSpPr txBox="1">
              <a:spLocks noChangeArrowheads="1"/>
            </p:cNvSpPr>
            <p:nvPr/>
          </p:nvSpPr>
          <p:spPr bwMode="auto">
            <a:xfrm>
              <a:off x="4992" y="1632"/>
              <a:ext cx="480" cy="231"/>
            </a:xfrm>
            <a:prstGeom prst="rect">
              <a:avLst/>
            </a:prstGeom>
            <a:solidFill>
              <a:srgbClr val="FFFF99"/>
            </a:solidFill>
            <a:ln w="9525">
              <a:noFill/>
              <a:miter lim="800000"/>
              <a:headEnd/>
              <a:tailEnd/>
            </a:ln>
            <a:effectLst/>
          </p:spPr>
          <p:txBody>
            <a:bodyPr>
              <a:spAutoFit/>
            </a:bodyPr>
            <a:lstStyle/>
            <a:p>
              <a:pP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RP</a:t>
              </a:r>
              <a:r>
                <a:rPr lang="en-US" sz="1800" baseline="0">
                  <a:solidFill>
                    <a:srgbClr val="000000"/>
                  </a:solidFill>
                  <a:effectLst/>
                </a:rPr>
                <a:t>]</a:t>
              </a:r>
              <a:endParaRPr lang="en-US" sz="1800" i="1" baseline="0">
                <a:solidFill>
                  <a:srgbClr val="000000"/>
                </a:solidFill>
                <a:effectLst/>
              </a:endParaRPr>
            </a:p>
          </p:txBody>
        </p:sp>
      </p:grpSp>
      <p:sp>
        <p:nvSpPr>
          <p:cNvPr id="251924" name="Text Box 20"/>
          <p:cNvSpPr txBox="1">
            <a:spLocks noChangeArrowheads="1"/>
          </p:cNvSpPr>
          <p:nvPr/>
        </p:nvSpPr>
        <p:spPr bwMode="auto">
          <a:xfrm>
            <a:off x="533400" y="0"/>
            <a:ext cx="7924800" cy="1271588"/>
          </a:xfrm>
          <a:prstGeom prst="rect">
            <a:avLst/>
          </a:prstGeom>
          <a:noFill/>
          <a:ln w="9525">
            <a:noFill/>
            <a:miter lim="800000"/>
            <a:headEnd/>
            <a:tailEnd/>
          </a:ln>
          <a:effectLst/>
        </p:spPr>
        <p:txBody>
          <a:bodyPr>
            <a:spAutoFit/>
          </a:bodyPr>
          <a:lstStyle/>
          <a:p>
            <a:pPr>
              <a:spcBef>
                <a:spcPct val="10000"/>
              </a:spcBef>
            </a:pPr>
            <a:r>
              <a:rPr lang="en-US" sz="1800" b="1" baseline="0">
                <a:solidFill>
                  <a:srgbClr val="000000"/>
                </a:solidFill>
                <a:effectLst/>
                <a:latin typeface="Arial" charset="0"/>
              </a:rPr>
              <a:t>Invoke “linear pricing” principle (aka “Law of One Price”):</a:t>
            </a:r>
          </a:p>
          <a:p>
            <a:pPr>
              <a:spcBef>
                <a:spcPct val="10000"/>
              </a:spcBef>
              <a:buFontTx/>
              <a:buChar char="•"/>
            </a:pPr>
            <a:r>
              <a:rPr lang="en-US" sz="1800" baseline="0">
                <a:solidFill>
                  <a:srgbClr val="000000"/>
                </a:solidFill>
                <a:effectLst/>
                <a:latin typeface="Arial" charset="0"/>
              </a:rPr>
              <a:t> Same “Price of Risk” must apply to all assets at a given time.</a:t>
            </a:r>
          </a:p>
          <a:p>
            <a:pPr>
              <a:spcBef>
                <a:spcPct val="10000"/>
              </a:spcBef>
              <a:buFontTx/>
              <a:buChar char="•"/>
            </a:pPr>
            <a:r>
              <a:rPr lang="en-US" sz="1800" baseline="0">
                <a:solidFill>
                  <a:srgbClr val="000000"/>
                </a:solidFill>
                <a:effectLst/>
                <a:latin typeface="Arial" charset="0"/>
              </a:rPr>
              <a:t> Same expected return risk premium per unit of risk (ex ante).</a:t>
            </a:r>
          </a:p>
          <a:p>
            <a:pPr>
              <a:spcBef>
                <a:spcPct val="10000"/>
              </a:spcBef>
              <a:buFontTx/>
              <a:buChar char="•"/>
            </a:pPr>
            <a:r>
              <a:rPr lang="en-US" sz="1800" baseline="0">
                <a:solidFill>
                  <a:srgbClr val="000000"/>
                </a:solidFill>
                <a:effectLst/>
                <a:latin typeface="Arial" charset="0"/>
              </a:rPr>
              <a:t> Otherwise, “not fair” (people will trade until “One Price” holds).</a:t>
            </a:r>
          </a:p>
        </p:txBody>
      </p:sp>
      <p:sp>
        <p:nvSpPr>
          <p:cNvPr id="251926" name="Text Box 22"/>
          <p:cNvSpPr txBox="1">
            <a:spLocks noChangeArrowheads="1"/>
          </p:cNvSpPr>
          <p:nvPr/>
        </p:nvSpPr>
        <p:spPr bwMode="auto">
          <a:xfrm>
            <a:off x="533400" y="1371600"/>
            <a:ext cx="7924800" cy="1190625"/>
          </a:xfrm>
          <a:prstGeom prst="rect">
            <a:avLst/>
          </a:prstGeom>
          <a:noFill/>
          <a:ln w="9525">
            <a:noFill/>
            <a:miter lim="800000"/>
            <a:headEnd/>
            <a:tailEnd/>
          </a:ln>
          <a:effectLst/>
        </p:spPr>
        <p:txBody>
          <a:bodyPr>
            <a:spAutoFit/>
          </a:bodyPr>
          <a:lstStyle/>
          <a:p>
            <a:pPr>
              <a:spcBef>
                <a:spcPct val="10000"/>
              </a:spcBef>
            </a:pPr>
            <a:r>
              <a:rPr lang="en-US" sz="1800" baseline="0">
                <a:solidFill>
                  <a:srgbClr val="000000"/>
                </a:solidFill>
                <a:effectLst/>
                <a:latin typeface="Arial" charset="0"/>
              </a:rPr>
              <a:t>Among </a:t>
            </a:r>
            <a:r>
              <a:rPr lang="en-US" sz="1800" b="1" i="1" baseline="0">
                <a:solidFill>
                  <a:srgbClr val="000000"/>
                </a:solidFill>
                <a:effectLst/>
                <a:latin typeface="Arial" charset="0"/>
              </a:rPr>
              <a:t>“derivative”</a:t>
            </a:r>
            <a:r>
              <a:rPr lang="en-US" sz="1800" baseline="0">
                <a:solidFill>
                  <a:srgbClr val="000000"/>
                </a:solidFill>
                <a:effectLst/>
                <a:latin typeface="Arial" charset="0"/>
              </a:rPr>
              <a:t> assets, </a:t>
            </a:r>
            <a:r>
              <a:rPr lang="en-US" sz="1800" b="1" i="1" baseline="0">
                <a:solidFill>
                  <a:srgbClr val="000000"/>
                </a:solidFill>
                <a:effectLst/>
                <a:latin typeface="Arial" charset="0"/>
              </a:rPr>
              <a:t>relative</a:t>
            </a:r>
            <a:r>
              <a:rPr lang="en-US" sz="1800" baseline="0">
                <a:solidFill>
                  <a:srgbClr val="000000"/>
                </a:solidFill>
                <a:effectLst/>
                <a:latin typeface="Arial" charset="0"/>
              </a:rPr>
              <a:t> risk can be measured by volatility (or return outcome spread range) ratio between the derivative &amp; the underlying asset. “Derivatives” are assets that are perfectly correlated: derivative outcome depends entirely on underlying outcome.</a:t>
            </a:r>
          </a:p>
        </p:txBody>
      </p:sp>
      <p:sp>
        <p:nvSpPr>
          <p:cNvPr id="251927" name="Oval 23"/>
          <p:cNvSpPr>
            <a:spLocks noChangeArrowheads="1"/>
          </p:cNvSpPr>
          <p:nvPr/>
        </p:nvSpPr>
        <p:spPr bwMode="auto">
          <a:xfrm>
            <a:off x="533400" y="3200400"/>
            <a:ext cx="838200" cy="457200"/>
          </a:xfrm>
          <a:prstGeom prst="ellipse">
            <a:avLst/>
          </a:prstGeom>
          <a:noFill/>
          <a:ln w="9525">
            <a:solidFill>
              <a:srgbClr val="CC0099"/>
            </a:solidFill>
            <a:round/>
            <a:headEnd/>
            <a:tailEnd/>
          </a:ln>
          <a:effectLst/>
        </p:spPr>
        <p:txBody>
          <a:bodyPr wrap="none" anchor="ctr"/>
          <a:lstStyle/>
          <a:p>
            <a:endParaRPr lang="en-US" sz="2400" baseline="0">
              <a:solidFill>
                <a:srgbClr val="000000"/>
              </a:solidFill>
              <a:effectLst/>
            </a:endParaRPr>
          </a:p>
        </p:txBody>
      </p:sp>
      <p:sp>
        <p:nvSpPr>
          <p:cNvPr id="251928" name="Text Box 24"/>
          <p:cNvSpPr txBox="1">
            <a:spLocks noChangeArrowheads="1"/>
          </p:cNvSpPr>
          <p:nvPr/>
        </p:nvSpPr>
        <p:spPr bwMode="auto">
          <a:xfrm>
            <a:off x="0" y="2667000"/>
            <a:ext cx="1600200" cy="581025"/>
          </a:xfrm>
          <a:prstGeom prst="rect">
            <a:avLst/>
          </a:prstGeom>
          <a:noFill/>
          <a:ln w="9525">
            <a:noFill/>
            <a:miter lim="800000"/>
            <a:headEnd/>
            <a:tailEnd/>
          </a:ln>
          <a:effectLst/>
        </p:spPr>
        <p:txBody>
          <a:bodyPr>
            <a:spAutoFit/>
          </a:bodyPr>
          <a:lstStyle/>
          <a:p>
            <a:pPr>
              <a:spcBef>
                <a:spcPct val="50000"/>
              </a:spcBef>
            </a:pPr>
            <a:r>
              <a:rPr lang="en-US" sz="1600" i="1" baseline="0">
                <a:solidFill>
                  <a:srgbClr val="CC0099"/>
                </a:solidFill>
                <a:effectLst/>
              </a:rPr>
              <a:t>(We don’t know this yet.)</a:t>
            </a:r>
          </a:p>
        </p:txBody>
      </p:sp>
      <p:sp>
        <p:nvSpPr>
          <p:cNvPr id="251929" name="Line 25"/>
          <p:cNvSpPr>
            <a:spLocks noChangeShapeType="1"/>
          </p:cNvSpPr>
          <p:nvPr/>
        </p:nvSpPr>
        <p:spPr bwMode="auto">
          <a:xfrm>
            <a:off x="990600" y="2971800"/>
            <a:ext cx="0" cy="228600"/>
          </a:xfrm>
          <a:prstGeom prst="line">
            <a:avLst/>
          </a:prstGeom>
          <a:noFill/>
          <a:ln w="9525">
            <a:solidFill>
              <a:srgbClr val="CC0099"/>
            </a:solidFill>
            <a:round/>
            <a:headEnd/>
            <a:tailEnd type="triangle" w="med" len="med"/>
          </a:ln>
          <a:effectLst/>
        </p:spPr>
        <p:txBody>
          <a:bodyPr wrap="none"/>
          <a:lstStyle/>
          <a:p>
            <a:endParaRPr lang="en-US" sz="2400" baseline="0">
              <a:solidFill>
                <a:srgbClr val="000000"/>
              </a:solidFill>
              <a:effectLst/>
            </a:endParaRPr>
          </a:p>
        </p:txBody>
      </p:sp>
      <p:sp>
        <p:nvSpPr>
          <p:cNvPr id="251930" name="Oval 26"/>
          <p:cNvSpPr>
            <a:spLocks noChangeArrowheads="1"/>
          </p:cNvSpPr>
          <p:nvPr/>
        </p:nvSpPr>
        <p:spPr bwMode="auto">
          <a:xfrm>
            <a:off x="6096000" y="6324600"/>
            <a:ext cx="1752600" cy="381000"/>
          </a:xfrm>
          <a:prstGeom prst="ellipse">
            <a:avLst/>
          </a:prstGeom>
          <a:noFill/>
          <a:ln w="9525">
            <a:solidFill>
              <a:srgbClr val="CC0099"/>
            </a:solidFill>
            <a:round/>
            <a:headEnd/>
            <a:tailEnd/>
          </a:ln>
          <a:effectLst/>
        </p:spPr>
        <p:txBody>
          <a:bodyPr wrap="none" anchor="ctr"/>
          <a:lstStyle/>
          <a:p>
            <a:endParaRPr lang="en-US" sz="2400" baseline="0">
              <a:solidFill>
                <a:srgbClr val="000000"/>
              </a:solidFill>
              <a:effectLst/>
            </a:endParaRPr>
          </a:p>
        </p:txBody>
      </p:sp>
      <p:sp>
        <p:nvSpPr>
          <p:cNvPr id="251931" name="Text Box 27"/>
          <p:cNvSpPr txBox="1">
            <a:spLocks noChangeArrowheads="1"/>
          </p:cNvSpPr>
          <p:nvPr/>
        </p:nvSpPr>
        <p:spPr bwMode="auto">
          <a:xfrm>
            <a:off x="7696200" y="5715000"/>
            <a:ext cx="1600200" cy="581025"/>
          </a:xfrm>
          <a:prstGeom prst="rect">
            <a:avLst/>
          </a:prstGeom>
          <a:noFill/>
          <a:ln w="9525">
            <a:noFill/>
            <a:miter lim="800000"/>
            <a:headEnd/>
            <a:tailEnd/>
          </a:ln>
          <a:effectLst/>
        </p:spPr>
        <p:txBody>
          <a:bodyPr>
            <a:spAutoFit/>
          </a:bodyPr>
          <a:lstStyle/>
          <a:p>
            <a:pPr>
              <a:spcBef>
                <a:spcPct val="50000"/>
              </a:spcBef>
            </a:pPr>
            <a:r>
              <a:rPr lang="en-US" sz="1600" i="1" baseline="0">
                <a:solidFill>
                  <a:srgbClr val="CC0099"/>
                </a:solidFill>
                <a:effectLst/>
              </a:rPr>
              <a:t>(We don’t know this yet.)</a:t>
            </a:r>
          </a:p>
        </p:txBody>
      </p:sp>
      <p:sp>
        <p:nvSpPr>
          <p:cNvPr id="251932" name="Line 28"/>
          <p:cNvSpPr>
            <a:spLocks noChangeShapeType="1"/>
          </p:cNvSpPr>
          <p:nvPr/>
        </p:nvSpPr>
        <p:spPr bwMode="auto">
          <a:xfrm flipH="1">
            <a:off x="7772400" y="6248400"/>
            <a:ext cx="304800" cy="228600"/>
          </a:xfrm>
          <a:prstGeom prst="line">
            <a:avLst/>
          </a:prstGeom>
          <a:noFill/>
          <a:ln w="9525">
            <a:solidFill>
              <a:srgbClr val="CC0099"/>
            </a:solidFill>
            <a:round/>
            <a:headEnd/>
            <a:tailEnd type="triangle" w="med" len="med"/>
          </a:ln>
          <a:effectLst/>
        </p:spPr>
        <p:txBody>
          <a:bodyPr wrap="none"/>
          <a:lstStyle/>
          <a:p>
            <a:endParaRPr lang="en-US" sz="2400" baseline="0">
              <a:solidFill>
                <a:srgbClr val="000000"/>
              </a:solidFill>
              <a:effectLst/>
            </a:endParaRPr>
          </a:p>
        </p:txBody>
      </p:sp>
    </p:spTree>
    <p:extLst>
      <p:ext uri="{BB962C8B-B14F-4D97-AF65-F5344CB8AC3E}">
        <p14:creationId xmlns="" xmlns:p14="http://schemas.microsoft.com/office/powerpoint/2010/main" val="335145070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3"/>
          <p:cNvSpPr>
            <a:spLocks noGrp="1"/>
          </p:cNvSpPr>
          <p:nvPr>
            <p:ph type="sldNum" sz="quarter" idx="12"/>
          </p:nvPr>
        </p:nvSpPr>
        <p:spPr/>
        <p:txBody>
          <a:bodyPr/>
          <a:lstStyle/>
          <a:p>
            <a:fld id="{BA5BE919-A75B-42AE-8278-01D09BF04EEB}" type="slidenum">
              <a:rPr lang="en-US">
                <a:solidFill>
                  <a:srgbClr val="000000"/>
                </a:solidFill>
              </a:rPr>
              <a:pPr/>
              <a:t>148</a:t>
            </a:fld>
            <a:endParaRPr lang="en-US">
              <a:solidFill>
                <a:srgbClr val="000000"/>
              </a:solidFill>
            </a:endParaRPr>
          </a:p>
        </p:txBody>
      </p:sp>
      <p:graphicFrame>
        <p:nvGraphicFramePr>
          <p:cNvPr id="249858" name="Object 2"/>
          <p:cNvGraphicFramePr>
            <a:graphicFrameLocks noChangeAspect="1"/>
          </p:cNvGraphicFramePr>
          <p:nvPr/>
        </p:nvGraphicFramePr>
        <p:xfrm>
          <a:off x="685800" y="1828801"/>
          <a:ext cx="7239000" cy="1654322"/>
        </p:xfrm>
        <a:graphic>
          <a:graphicData uri="http://schemas.openxmlformats.org/presentationml/2006/ole">
            <p:oleObj spid="_x0000_s333832" name="Equation" r:id="rId4" imgW="3771900" imgH="863600" progId="Equation.3">
              <p:embed/>
            </p:oleObj>
          </a:graphicData>
        </a:graphic>
      </p:graphicFrame>
      <p:sp>
        <p:nvSpPr>
          <p:cNvPr id="249859" name="Text Box 3"/>
          <p:cNvSpPr txBox="1">
            <a:spLocks noChangeArrowheads="1"/>
          </p:cNvSpPr>
          <p:nvPr/>
        </p:nvSpPr>
        <p:spPr bwMode="auto">
          <a:xfrm>
            <a:off x="609600" y="538163"/>
            <a:ext cx="8229600" cy="1187450"/>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Price of risk in the “underlying asset” (the completed built office bldg – what you can get by exercising the development option) </a:t>
            </a:r>
            <a:r>
              <a:rPr lang="en-US" sz="2400" b="1" baseline="0">
                <a:solidFill>
                  <a:srgbClr val="000000"/>
                </a:solidFill>
                <a:effectLst/>
                <a:latin typeface="Arial" charset="0"/>
              </a:rPr>
              <a:t>= Risk Premium / Risk (spread)…</a:t>
            </a:r>
          </a:p>
        </p:txBody>
      </p:sp>
      <p:sp>
        <p:nvSpPr>
          <p:cNvPr id="249860" name="Text Box 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graphicFrame>
        <p:nvGraphicFramePr>
          <p:cNvPr id="249861" name="Object 5"/>
          <p:cNvGraphicFramePr>
            <a:graphicFrameLocks noChangeAspect="1"/>
          </p:cNvGraphicFramePr>
          <p:nvPr/>
        </p:nvGraphicFramePr>
        <p:xfrm>
          <a:off x="598488" y="4343400"/>
          <a:ext cx="7899400" cy="1404938"/>
        </p:xfrm>
        <a:graphic>
          <a:graphicData uri="http://schemas.openxmlformats.org/presentationml/2006/ole">
            <p:oleObj spid="_x0000_s333833" name="Equation" r:id="rId5" imgW="3848100" imgH="685800" progId="Equation.3">
              <p:embed/>
            </p:oleObj>
          </a:graphicData>
        </a:graphic>
      </p:graphicFrame>
      <p:sp>
        <p:nvSpPr>
          <p:cNvPr id="249864" name="Text Box 8"/>
          <p:cNvSpPr txBox="1">
            <a:spLocks noChangeArrowheads="1"/>
          </p:cNvSpPr>
          <p:nvPr/>
        </p:nvSpPr>
        <p:spPr bwMode="auto">
          <a:xfrm>
            <a:off x="609600" y="3505200"/>
            <a:ext cx="7924800" cy="822325"/>
          </a:xfrm>
          <a:prstGeom prst="rect">
            <a:avLst/>
          </a:prstGeom>
          <a:noFill/>
          <a:ln w="9525">
            <a:noFill/>
            <a:miter lim="800000"/>
            <a:headEnd/>
            <a:tailEnd/>
          </a:ln>
          <a:effectLst/>
        </p:spPr>
        <p:txBody>
          <a:bodyPr>
            <a:spAutoFit/>
          </a:bodyPr>
          <a:lstStyle/>
          <a:p>
            <a:pPr>
              <a:spcBef>
                <a:spcPct val="10000"/>
              </a:spcBef>
            </a:pPr>
            <a:r>
              <a:rPr lang="en-US" sz="2400" baseline="0" dirty="0">
                <a:solidFill>
                  <a:srgbClr val="000000"/>
                </a:solidFill>
                <a:effectLst/>
                <a:latin typeface="Arial" charset="0"/>
              </a:rPr>
              <a:t>Therefore, price of risk must be the same in the derivative asset, the development option:</a:t>
            </a:r>
            <a:endParaRPr lang="en-US" baseline="0" dirty="0">
              <a:solidFill>
                <a:srgbClr val="000000"/>
              </a:solidFill>
              <a:effectLst/>
              <a:latin typeface="Arial" charset="0"/>
            </a:endParaRPr>
          </a:p>
        </p:txBody>
      </p:sp>
      <p:sp>
        <p:nvSpPr>
          <p:cNvPr id="8" name="Text Box 3"/>
          <p:cNvSpPr txBox="1">
            <a:spLocks noChangeArrowheads="1"/>
          </p:cNvSpPr>
          <p:nvPr/>
        </p:nvSpPr>
        <p:spPr bwMode="auto">
          <a:xfrm>
            <a:off x="457200" y="5867400"/>
            <a:ext cx="8305800" cy="830997"/>
          </a:xfrm>
          <a:prstGeom prst="rect">
            <a:avLst/>
          </a:prstGeom>
          <a:noFill/>
          <a:ln w="9525">
            <a:noFill/>
            <a:miter lim="800000"/>
            <a:headEnd/>
            <a:tailEnd/>
          </a:ln>
          <a:effectLst/>
        </p:spPr>
        <p:txBody>
          <a:bodyPr>
            <a:spAutoFit/>
          </a:bodyPr>
          <a:lstStyle/>
          <a:p>
            <a:pPr>
              <a:spcBef>
                <a:spcPct val="50000"/>
              </a:spcBef>
            </a:pPr>
            <a:r>
              <a:rPr lang="en-US" sz="2400" baseline="0" dirty="0">
                <a:solidFill>
                  <a:srgbClr val="000000"/>
                </a:solidFill>
                <a:effectLst/>
                <a:latin typeface="Arial" charset="0"/>
              </a:rPr>
              <a:t>Now we have all we need to apply the certainty-equivalence discounting formula to value the </a:t>
            </a:r>
            <a:r>
              <a:rPr lang="en-US" sz="2400" baseline="0" dirty="0" smtClean="0">
                <a:solidFill>
                  <a:srgbClr val="000000"/>
                </a:solidFill>
                <a:effectLst/>
                <a:latin typeface="Arial" charset="0"/>
              </a:rPr>
              <a:t>option…</a:t>
            </a:r>
            <a:endParaRPr lang="en-US" sz="2400" baseline="0" dirty="0">
              <a:solidFill>
                <a:srgbClr val="000000"/>
              </a:solidFill>
              <a:effectLst/>
              <a:latin typeface="Arial" charset="0"/>
            </a:endParaRPr>
          </a:p>
        </p:txBody>
      </p:sp>
    </p:spTree>
    <p:extLst>
      <p:ext uri="{BB962C8B-B14F-4D97-AF65-F5344CB8AC3E}">
        <p14:creationId xmlns="" xmlns:p14="http://schemas.microsoft.com/office/powerpoint/2010/main" val="29451378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4" name="Footer Placeholder 2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3" name="Slide Number Placeholder 3"/>
          <p:cNvSpPr>
            <a:spLocks noGrp="1"/>
          </p:cNvSpPr>
          <p:nvPr>
            <p:ph type="sldNum" sz="quarter" idx="12"/>
          </p:nvPr>
        </p:nvSpPr>
        <p:spPr/>
        <p:txBody>
          <a:bodyPr/>
          <a:lstStyle/>
          <a:p>
            <a:fld id="{706841C1-4717-44CA-BE1D-39F961B105B0}" type="slidenum">
              <a:rPr lang="en-US">
                <a:solidFill>
                  <a:srgbClr val="000000"/>
                </a:solidFill>
              </a:rPr>
              <a:pPr/>
              <a:t>149</a:t>
            </a:fld>
            <a:endParaRPr lang="en-US">
              <a:solidFill>
                <a:srgbClr val="000000"/>
              </a:solidFill>
            </a:endParaRPr>
          </a:p>
        </p:txBody>
      </p:sp>
      <p:sp>
        <p:nvSpPr>
          <p:cNvPr id="257027" name="Text Box 3"/>
          <p:cNvSpPr txBox="1">
            <a:spLocks noChangeArrowheads="1"/>
          </p:cNvSpPr>
          <p:nvPr/>
        </p:nvSpPr>
        <p:spPr bwMode="auto">
          <a:xfrm>
            <a:off x="609600" y="538163"/>
            <a:ext cx="8305800" cy="822325"/>
          </a:xfrm>
          <a:prstGeom prst="rect">
            <a:avLst/>
          </a:prstGeom>
          <a:noFill/>
          <a:ln w="9525">
            <a:noFill/>
            <a:miter lim="800000"/>
            <a:headEnd/>
            <a:tailEnd/>
          </a:ln>
          <a:effectLst/>
        </p:spPr>
        <p:txBody>
          <a:bodyPr>
            <a:spAutoFit/>
          </a:bodyPr>
          <a:lstStyle/>
          <a:p>
            <a:pPr>
              <a:spcBef>
                <a:spcPct val="50000"/>
              </a:spcBef>
            </a:pPr>
            <a:r>
              <a:rPr lang="en-US" sz="2400" baseline="0" dirty="0">
                <a:solidFill>
                  <a:srgbClr val="000000"/>
                </a:solidFill>
                <a:effectLst/>
                <a:latin typeface="Arial" charset="0"/>
              </a:rPr>
              <a:t>Now we have all we need to apply the certainty-equivalence discounting formula to value the option:</a:t>
            </a:r>
          </a:p>
        </p:txBody>
      </p:sp>
      <p:sp>
        <p:nvSpPr>
          <p:cNvPr id="257028" name="Text Box 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graphicFrame>
        <p:nvGraphicFramePr>
          <p:cNvPr id="257031" name="Object 7"/>
          <p:cNvGraphicFramePr>
            <a:graphicFrameLocks noChangeAspect="1"/>
          </p:cNvGraphicFramePr>
          <p:nvPr/>
        </p:nvGraphicFramePr>
        <p:xfrm>
          <a:off x="609600" y="1447800"/>
          <a:ext cx="8001000" cy="1963738"/>
        </p:xfrm>
        <a:graphic>
          <a:graphicData uri="http://schemas.openxmlformats.org/presentationml/2006/ole">
            <p:oleObj spid="_x0000_s334853" name="Equation" r:id="rId4" imgW="3517900" imgH="863600" progId="Equation.3">
              <p:embed/>
            </p:oleObj>
          </a:graphicData>
        </a:graphic>
      </p:graphicFrame>
      <p:grpSp>
        <p:nvGrpSpPr>
          <p:cNvPr id="257032" name="Group 8"/>
          <p:cNvGrpSpPr>
            <a:grpSpLocks/>
          </p:cNvGrpSpPr>
          <p:nvPr/>
        </p:nvGrpSpPr>
        <p:grpSpPr bwMode="auto">
          <a:xfrm>
            <a:off x="1981200" y="4038600"/>
            <a:ext cx="4724400" cy="2347913"/>
            <a:chOff x="432" y="672"/>
            <a:chExt cx="5040" cy="2969"/>
          </a:xfrm>
        </p:grpSpPr>
        <p:sp>
          <p:nvSpPr>
            <p:cNvPr id="257033" name="Line 9"/>
            <p:cNvSpPr>
              <a:spLocks noChangeShapeType="1"/>
            </p:cNvSpPr>
            <p:nvPr/>
          </p:nvSpPr>
          <p:spPr bwMode="auto">
            <a:xfrm>
              <a:off x="1728" y="768"/>
              <a:ext cx="0" cy="192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7034" name="Line 10"/>
            <p:cNvSpPr>
              <a:spLocks noChangeShapeType="1"/>
            </p:cNvSpPr>
            <p:nvPr/>
          </p:nvSpPr>
          <p:spPr bwMode="auto">
            <a:xfrm>
              <a:off x="1728" y="2688"/>
              <a:ext cx="3216" cy="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7035" name="Line 11"/>
            <p:cNvSpPr>
              <a:spLocks noChangeShapeType="1"/>
            </p:cNvSpPr>
            <p:nvPr/>
          </p:nvSpPr>
          <p:spPr bwMode="auto">
            <a:xfrm flipV="1">
              <a:off x="1728" y="1104"/>
              <a:ext cx="3120" cy="1248"/>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7036" name="Text Box 12"/>
            <p:cNvSpPr txBox="1">
              <a:spLocks noChangeArrowheads="1"/>
            </p:cNvSpPr>
            <p:nvPr/>
          </p:nvSpPr>
          <p:spPr bwMode="auto">
            <a:xfrm>
              <a:off x="4703" y="2449"/>
              <a:ext cx="578" cy="347"/>
            </a:xfrm>
            <a:prstGeom prst="rect">
              <a:avLst/>
            </a:prstGeom>
            <a:noFill/>
            <a:ln w="9525">
              <a:noFill/>
              <a:miter lim="800000"/>
              <a:headEnd/>
              <a:tailEnd/>
            </a:ln>
            <a:effectLst/>
          </p:spPr>
          <p:txBody>
            <a:bodyPr>
              <a:spAutoFit/>
            </a:bodyPr>
            <a:lstStyle/>
            <a:p>
              <a:pPr algn="r">
                <a:spcBef>
                  <a:spcPct val="50000"/>
                </a:spcBef>
              </a:pPr>
              <a:r>
                <a:rPr lang="en-US" sz="1200" baseline="0">
                  <a:solidFill>
                    <a:srgbClr val="000000"/>
                  </a:solidFill>
                  <a:effectLst/>
                </a:rPr>
                <a:t>Risk</a:t>
              </a:r>
            </a:p>
          </p:txBody>
        </p:sp>
        <p:sp>
          <p:nvSpPr>
            <p:cNvPr id="257037" name="Text Box 13"/>
            <p:cNvSpPr txBox="1">
              <a:spLocks noChangeArrowheads="1"/>
            </p:cNvSpPr>
            <p:nvPr/>
          </p:nvSpPr>
          <p:spPr bwMode="auto">
            <a:xfrm>
              <a:off x="1152" y="672"/>
              <a:ext cx="576" cy="347"/>
            </a:xfrm>
            <a:prstGeom prst="rect">
              <a:avLst/>
            </a:prstGeom>
            <a:noFill/>
            <a:ln w="9525">
              <a:noFill/>
              <a:miter lim="800000"/>
              <a:headEnd/>
              <a:tailEnd/>
            </a:ln>
            <a:effectLst/>
          </p:spPr>
          <p:txBody>
            <a:bodyPr>
              <a:spAutoFit/>
            </a:bodyPr>
            <a:lstStyle/>
            <a:p>
              <a:pPr algn="r">
                <a:spcBef>
                  <a:spcPct val="50000"/>
                </a:spcBef>
              </a:pPr>
              <a:r>
                <a:rPr lang="en-US" sz="1200" i="1" baseline="0">
                  <a:solidFill>
                    <a:srgbClr val="000000"/>
                  </a:solidFill>
                  <a:effectLst/>
                </a:rPr>
                <a:t>E</a:t>
              </a:r>
              <a:r>
                <a:rPr lang="en-US" sz="1200" baseline="0">
                  <a:solidFill>
                    <a:srgbClr val="000000"/>
                  </a:solidFill>
                  <a:effectLst/>
                </a:rPr>
                <a:t>[</a:t>
              </a:r>
              <a:r>
                <a:rPr lang="en-US" sz="1200" i="1" baseline="0">
                  <a:solidFill>
                    <a:srgbClr val="000000"/>
                  </a:solidFill>
                  <a:effectLst/>
                </a:rPr>
                <a:t>r</a:t>
              </a:r>
              <a:r>
                <a:rPr lang="en-US" sz="1200" baseline="0">
                  <a:solidFill>
                    <a:srgbClr val="000000"/>
                  </a:solidFill>
                  <a:effectLst/>
                </a:rPr>
                <a:t>]</a:t>
              </a:r>
            </a:p>
          </p:txBody>
        </p:sp>
        <p:sp>
          <p:nvSpPr>
            <p:cNvPr id="257038" name="Text Box 14"/>
            <p:cNvSpPr txBox="1">
              <a:spLocks noChangeArrowheads="1"/>
            </p:cNvSpPr>
            <p:nvPr/>
          </p:nvSpPr>
          <p:spPr bwMode="auto">
            <a:xfrm>
              <a:off x="816" y="2258"/>
              <a:ext cx="912" cy="347"/>
            </a:xfrm>
            <a:prstGeom prst="rect">
              <a:avLst/>
            </a:prstGeom>
            <a:noFill/>
            <a:ln w="9525">
              <a:noFill/>
              <a:miter lim="800000"/>
              <a:headEnd/>
              <a:tailEnd/>
            </a:ln>
            <a:effectLst/>
          </p:spPr>
          <p:txBody>
            <a:bodyPr>
              <a:spAutoFit/>
            </a:bodyPr>
            <a:lstStyle/>
            <a:p>
              <a:pPr algn="r">
                <a:spcBef>
                  <a:spcPct val="50000"/>
                </a:spcBef>
              </a:pPr>
              <a:r>
                <a:rPr lang="en-US" sz="1200" i="1" baseline="0">
                  <a:solidFill>
                    <a:srgbClr val="000000"/>
                  </a:solidFill>
                  <a:effectLst/>
                </a:rPr>
                <a:t>r</a:t>
              </a:r>
              <a:r>
                <a:rPr lang="en-US" sz="1200" i="1" baseline="-25000">
                  <a:solidFill>
                    <a:srgbClr val="000000"/>
                  </a:solidFill>
                  <a:effectLst/>
                </a:rPr>
                <a:t>f</a:t>
              </a:r>
              <a:r>
                <a:rPr lang="en-US" sz="1200" i="1" baseline="0">
                  <a:solidFill>
                    <a:srgbClr val="000000"/>
                  </a:solidFill>
                  <a:effectLst/>
                </a:rPr>
                <a:t>  = 3% </a:t>
              </a:r>
              <a:endParaRPr lang="en-US" sz="1200" baseline="0">
                <a:solidFill>
                  <a:srgbClr val="000000"/>
                </a:solidFill>
                <a:effectLst/>
              </a:endParaRPr>
            </a:p>
          </p:txBody>
        </p:sp>
        <p:sp>
          <p:nvSpPr>
            <p:cNvPr id="257039" name="Line 15"/>
            <p:cNvSpPr>
              <a:spLocks noChangeShapeType="1"/>
            </p:cNvSpPr>
            <p:nvPr/>
          </p:nvSpPr>
          <p:spPr bwMode="auto">
            <a:xfrm>
              <a:off x="1104" y="1200"/>
              <a:ext cx="350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7040" name="Line 16"/>
            <p:cNvSpPr>
              <a:spLocks noChangeShapeType="1"/>
            </p:cNvSpPr>
            <p:nvPr/>
          </p:nvSpPr>
          <p:spPr bwMode="auto">
            <a:xfrm>
              <a:off x="4608" y="1200"/>
              <a:ext cx="0" cy="168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7041" name="Text Box 17"/>
            <p:cNvSpPr txBox="1">
              <a:spLocks noChangeArrowheads="1"/>
            </p:cNvSpPr>
            <p:nvPr/>
          </p:nvSpPr>
          <p:spPr bwMode="auto">
            <a:xfrm>
              <a:off x="432" y="1106"/>
              <a:ext cx="672" cy="347"/>
            </a:xfrm>
            <a:prstGeom prst="rect">
              <a:avLst/>
            </a:prstGeom>
            <a:noFill/>
            <a:ln w="9525">
              <a:noFill/>
              <a:miter lim="800000"/>
              <a:headEnd/>
              <a:tailEnd/>
            </a:ln>
            <a:effectLst/>
          </p:spPr>
          <p:txBody>
            <a:bodyPr>
              <a:spAutoFit/>
            </a:bodyPr>
            <a:lstStyle/>
            <a:p>
              <a:pPr algn="r">
                <a:spcBef>
                  <a:spcPct val="50000"/>
                </a:spcBef>
              </a:pPr>
              <a:r>
                <a:rPr lang="en-US" sz="1200" i="1" baseline="0">
                  <a:solidFill>
                    <a:srgbClr val="000000"/>
                  </a:solidFill>
                  <a:effectLst/>
                </a:rPr>
                <a:t>34%</a:t>
              </a:r>
              <a:endParaRPr lang="en-US" sz="1200" baseline="0">
                <a:solidFill>
                  <a:srgbClr val="000000"/>
                </a:solidFill>
                <a:effectLst/>
              </a:endParaRPr>
            </a:p>
          </p:txBody>
        </p:sp>
        <p:sp>
          <p:nvSpPr>
            <p:cNvPr id="257042" name="Line 18"/>
            <p:cNvSpPr>
              <a:spLocks noChangeShapeType="1"/>
            </p:cNvSpPr>
            <p:nvPr/>
          </p:nvSpPr>
          <p:spPr bwMode="auto">
            <a:xfrm>
              <a:off x="1104" y="1872"/>
              <a:ext cx="182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7043" name="Text Box 19"/>
            <p:cNvSpPr txBox="1">
              <a:spLocks noChangeArrowheads="1"/>
            </p:cNvSpPr>
            <p:nvPr/>
          </p:nvSpPr>
          <p:spPr bwMode="auto">
            <a:xfrm>
              <a:off x="432" y="1778"/>
              <a:ext cx="672" cy="347"/>
            </a:xfrm>
            <a:prstGeom prst="rect">
              <a:avLst/>
            </a:prstGeom>
            <a:noFill/>
            <a:ln w="9525">
              <a:noFill/>
              <a:miter lim="800000"/>
              <a:headEnd/>
              <a:tailEnd/>
            </a:ln>
            <a:effectLst/>
          </p:spPr>
          <p:txBody>
            <a:bodyPr>
              <a:spAutoFit/>
            </a:bodyPr>
            <a:lstStyle/>
            <a:p>
              <a:pPr algn="r">
                <a:spcBef>
                  <a:spcPct val="50000"/>
                </a:spcBef>
              </a:pPr>
              <a:r>
                <a:rPr lang="en-US" sz="1200" i="1" baseline="0">
                  <a:solidFill>
                    <a:srgbClr val="000000"/>
                  </a:solidFill>
                  <a:effectLst/>
                </a:rPr>
                <a:t>9%</a:t>
              </a:r>
              <a:endParaRPr lang="en-US" sz="1200" baseline="0">
                <a:solidFill>
                  <a:srgbClr val="000000"/>
                </a:solidFill>
                <a:effectLst/>
              </a:endParaRPr>
            </a:p>
          </p:txBody>
        </p:sp>
        <p:sp>
          <p:nvSpPr>
            <p:cNvPr id="257044" name="Line 20"/>
            <p:cNvSpPr>
              <a:spLocks noChangeShapeType="1"/>
            </p:cNvSpPr>
            <p:nvPr/>
          </p:nvSpPr>
          <p:spPr bwMode="auto">
            <a:xfrm>
              <a:off x="2928" y="1872"/>
              <a:ext cx="0" cy="1008"/>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7045" name="Text Box 21"/>
            <p:cNvSpPr txBox="1">
              <a:spLocks noChangeArrowheads="1"/>
            </p:cNvSpPr>
            <p:nvPr/>
          </p:nvSpPr>
          <p:spPr bwMode="auto">
            <a:xfrm>
              <a:off x="2351" y="2832"/>
              <a:ext cx="1106" cy="809"/>
            </a:xfrm>
            <a:prstGeom prst="rect">
              <a:avLst/>
            </a:prstGeom>
            <a:noFill/>
            <a:ln w="9525">
              <a:noFill/>
              <a:miter lim="800000"/>
              <a:headEnd/>
              <a:tailEnd/>
            </a:ln>
            <a:effectLst/>
          </p:spPr>
          <p:txBody>
            <a:bodyPr>
              <a:spAutoFit/>
            </a:bodyPr>
            <a:lstStyle/>
            <a:p>
              <a:pPr algn="ctr">
                <a:spcBef>
                  <a:spcPct val="50000"/>
                </a:spcBef>
              </a:pPr>
              <a:r>
                <a:rPr lang="en-US" sz="1200" i="1" baseline="0">
                  <a:solidFill>
                    <a:srgbClr val="000000"/>
                  </a:solidFill>
                  <a:effectLst/>
                </a:rPr>
                <a:t>Built Property</a:t>
              </a:r>
            </a:p>
            <a:p>
              <a:pPr algn="ctr"/>
              <a:r>
                <a:rPr lang="en-US" sz="1200" baseline="0">
                  <a:solidFill>
                    <a:srgbClr val="000000"/>
                  </a:solidFill>
                  <a:effectLst/>
                </a:rPr>
                <a:t>37% range</a:t>
              </a:r>
            </a:p>
          </p:txBody>
        </p:sp>
        <p:sp>
          <p:nvSpPr>
            <p:cNvPr id="257046" name="Text Box 22"/>
            <p:cNvSpPr txBox="1">
              <a:spLocks noChangeArrowheads="1"/>
            </p:cNvSpPr>
            <p:nvPr/>
          </p:nvSpPr>
          <p:spPr bwMode="auto">
            <a:xfrm>
              <a:off x="4080" y="2832"/>
              <a:ext cx="1104" cy="809"/>
            </a:xfrm>
            <a:prstGeom prst="rect">
              <a:avLst/>
            </a:prstGeom>
            <a:noFill/>
            <a:ln w="9525">
              <a:noFill/>
              <a:miter lim="800000"/>
              <a:headEnd/>
              <a:tailEnd/>
            </a:ln>
            <a:effectLst/>
          </p:spPr>
          <p:txBody>
            <a:bodyPr>
              <a:spAutoFit/>
            </a:bodyPr>
            <a:lstStyle/>
            <a:p>
              <a:pPr algn="ctr">
                <a:spcBef>
                  <a:spcPct val="50000"/>
                </a:spcBef>
              </a:pPr>
              <a:r>
                <a:rPr lang="en-US" sz="1200" i="1" baseline="0">
                  <a:solidFill>
                    <a:srgbClr val="000000"/>
                  </a:solidFill>
                  <a:effectLst/>
                </a:rPr>
                <a:t>Devlpt Option</a:t>
              </a:r>
            </a:p>
            <a:p>
              <a:pPr algn="ctr"/>
              <a:r>
                <a:rPr lang="en-US" sz="1200" baseline="0">
                  <a:solidFill>
                    <a:srgbClr val="000000"/>
                  </a:solidFill>
                  <a:effectLst/>
                </a:rPr>
                <a:t>192% range</a:t>
              </a:r>
            </a:p>
          </p:txBody>
        </p:sp>
        <p:sp>
          <p:nvSpPr>
            <p:cNvPr id="257047" name="Line 23"/>
            <p:cNvSpPr>
              <a:spLocks noChangeShapeType="1"/>
            </p:cNvSpPr>
            <p:nvPr/>
          </p:nvSpPr>
          <p:spPr bwMode="auto">
            <a:xfrm>
              <a:off x="1728" y="2352"/>
              <a:ext cx="3168" cy="0"/>
            </a:xfrm>
            <a:prstGeom prst="line">
              <a:avLst/>
            </a:prstGeom>
            <a:noFill/>
            <a:ln w="9525">
              <a:solidFill>
                <a:schemeClr val="tx1"/>
              </a:solidFill>
              <a:prstDash val="sysDot"/>
              <a:round/>
              <a:headEnd/>
              <a:tailEnd/>
            </a:ln>
            <a:effectLst/>
          </p:spPr>
          <p:txBody>
            <a:bodyPr/>
            <a:lstStyle/>
            <a:p>
              <a:endParaRPr lang="en-US" sz="2400" baseline="0">
                <a:solidFill>
                  <a:srgbClr val="000000"/>
                </a:solidFill>
                <a:effectLst/>
              </a:endParaRPr>
            </a:p>
          </p:txBody>
        </p:sp>
        <p:sp>
          <p:nvSpPr>
            <p:cNvPr id="257048" name="AutoShape 24"/>
            <p:cNvSpPr>
              <a:spLocks/>
            </p:cNvSpPr>
            <p:nvPr/>
          </p:nvSpPr>
          <p:spPr bwMode="auto">
            <a:xfrm>
              <a:off x="4800" y="1200"/>
              <a:ext cx="192" cy="1056"/>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57049" name="Text Box 25"/>
            <p:cNvSpPr txBox="1">
              <a:spLocks noChangeArrowheads="1"/>
            </p:cNvSpPr>
            <p:nvPr/>
          </p:nvSpPr>
          <p:spPr bwMode="auto">
            <a:xfrm>
              <a:off x="4993" y="1632"/>
              <a:ext cx="479" cy="578"/>
            </a:xfrm>
            <a:prstGeom prst="rect">
              <a:avLst/>
            </a:prstGeom>
            <a:noFill/>
            <a:ln w="9525">
              <a:noFill/>
              <a:miter lim="800000"/>
              <a:headEnd/>
              <a:tailEnd/>
            </a:ln>
            <a:effectLst/>
          </p:spPr>
          <p:txBody>
            <a:bodyPr>
              <a:spAutoFit/>
            </a:bodyPr>
            <a:lstStyle/>
            <a:p>
              <a:pPr>
                <a:spcBef>
                  <a:spcPct val="50000"/>
                </a:spcBef>
              </a:pPr>
              <a:r>
                <a:rPr lang="en-US" sz="1200" i="1" baseline="0">
                  <a:solidFill>
                    <a:srgbClr val="000000"/>
                  </a:solidFill>
                  <a:effectLst/>
                </a:rPr>
                <a:t>E</a:t>
              </a:r>
              <a:r>
                <a:rPr lang="en-US" sz="1200" baseline="0">
                  <a:solidFill>
                    <a:srgbClr val="000000"/>
                  </a:solidFill>
                  <a:effectLst/>
                </a:rPr>
                <a:t>[</a:t>
              </a:r>
              <a:r>
                <a:rPr lang="en-US" sz="1200" i="1" baseline="0">
                  <a:solidFill>
                    <a:srgbClr val="000000"/>
                  </a:solidFill>
                  <a:effectLst/>
                </a:rPr>
                <a:t>RP</a:t>
              </a:r>
              <a:r>
                <a:rPr lang="en-US" sz="1200" baseline="0">
                  <a:solidFill>
                    <a:srgbClr val="000000"/>
                  </a:solidFill>
                  <a:effectLst/>
                </a:rPr>
                <a:t>]</a:t>
              </a:r>
              <a:endParaRPr lang="en-US" sz="1200" i="1" baseline="0">
                <a:solidFill>
                  <a:srgbClr val="000000"/>
                </a:solidFill>
                <a:effectLst/>
              </a:endParaRPr>
            </a:p>
          </p:txBody>
        </p:sp>
      </p:grpSp>
    </p:spTree>
    <p:extLst>
      <p:ext uri="{BB962C8B-B14F-4D97-AF65-F5344CB8AC3E}">
        <p14:creationId xmlns="" xmlns:p14="http://schemas.microsoft.com/office/powerpoint/2010/main" val="253024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72738" name="Text Box 2"/>
          <p:cNvSpPr txBox="1">
            <a:spLocks noChangeArrowheads="1"/>
          </p:cNvSpPr>
          <p:nvPr/>
        </p:nvSpPr>
        <p:spPr bwMode="auto">
          <a:xfrm>
            <a:off x="152400" y="152400"/>
            <a:ext cx="868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dirty="0" smtClean="0">
                <a:effectLst>
                  <a:outerShdw blurRad="38100" dist="38100" dir="2700000" algn="tl">
                    <a:srgbClr val="FFFFFF"/>
                  </a:outerShdw>
                </a:effectLst>
              </a:rPr>
              <a:t>The </a:t>
            </a:r>
            <a:r>
              <a:rPr lang="en-US" b="1" baseline="0" dirty="0">
                <a:effectLst>
                  <a:outerShdw blurRad="38100" dist="38100" dir="2700000" algn="tl">
                    <a:srgbClr val="FFFFFF"/>
                  </a:outerShdw>
                </a:effectLst>
              </a:rPr>
              <a:t>Land Development Option Contrasted with Financial Options:</a:t>
            </a:r>
            <a:r>
              <a:rPr lang="en-US" sz="2400" b="1" baseline="0" dirty="0">
                <a:effectLst>
                  <a:outerShdw blurRad="38100" dist="38100" dir="2700000" algn="tl">
                    <a:srgbClr val="FFFFFF"/>
                  </a:outerShdw>
                </a:effectLst>
              </a:rPr>
              <a:t> </a:t>
            </a:r>
          </a:p>
        </p:txBody>
      </p:sp>
      <p:sp>
        <p:nvSpPr>
          <p:cNvPr id="372739" name="Text Box 3"/>
          <p:cNvSpPr txBox="1">
            <a:spLocks noChangeArrowheads="1"/>
          </p:cNvSpPr>
          <p:nvPr/>
        </p:nvSpPr>
        <p:spPr bwMode="auto">
          <a:xfrm>
            <a:off x="457200" y="609600"/>
            <a:ext cx="8305800" cy="564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baseline="0" dirty="0">
                <a:solidFill>
                  <a:srgbClr val="0000FF"/>
                </a:solidFill>
                <a:effectLst/>
              </a:rPr>
              <a:t>Distinguishing characteristics of the land devlpt option:</a:t>
            </a:r>
          </a:p>
          <a:p>
            <a:pPr lvl="1" indent="-223838">
              <a:spcBef>
                <a:spcPct val="40000"/>
              </a:spcBef>
              <a:buFontTx/>
              <a:buChar char="•"/>
            </a:pPr>
            <a:r>
              <a:rPr lang="en-US" b="1" baseline="0" dirty="0" smtClean="0">
                <a:solidFill>
                  <a:srgbClr val="0000FF"/>
                </a:solidFill>
                <a:effectLst/>
              </a:rPr>
              <a:t>Perpetual </a:t>
            </a:r>
            <a:r>
              <a:rPr lang="en-US" b="1" baseline="0" dirty="0">
                <a:solidFill>
                  <a:srgbClr val="0000FF"/>
                </a:solidFill>
                <a:effectLst/>
              </a:rPr>
              <a:t>(no </a:t>
            </a:r>
            <a:r>
              <a:rPr lang="en-US" b="1" baseline="0" dirty="0" err="1">
                <a:solidFill>
                  <a:srgbClr val="0000FF"/>
                </a:solidFill>
                <a:effectLst/>
              </a:rPr>
              <a:t>expiriation</a:t>
            </a:r>
            <a:r>
              <a:rPr lang="en-US" b="1" baseline="0" dirty="0">
                <a:solidFill>
                  <a:srgbClr val="0000FF"/>
                </a:solidFill>
                <a:effectLst/>
              </a:rPr>
              <a:t>):</a:t>
            </a:r>
          </a:p>
          <a:p>
            <a:pPr marL="690563" lvl="3" indent="-233363">
              <a:spcBef>
                <a:spcPct val="20000"/>
              </a:spcBef>
              <a:buFontTx/>
              <a:buChar char="•"/>
            </a:pPr>
            <a:r>
              <a:rPr lang="en-US" sz="1800" b="1" baseline="0" dirty="0">
                <a:solidFill>
                  <a:srgbClr val="0000FF"/>
                </a:solidFill>
                <a:effectLst/>
              </a:rPr>
              <a:t> </a:t>
            </a:r>
            <a:r>
              <a:rPr lang="en-US" sz="1800" b="1" baseline="0" dirty="0">
                <a:solidFill>
                  <a:srgbClr val="0000FF"/>
                </a:solidFill>
                <a:effectLst/>
                <a:sym typeface="Wingdings" panose="05000000000000000000" pitchFamily="2" charset="2"/>
              </a:rPr>
              <a:t> </a:t>
            </a:r>
            <a:r>
              <a:rPr lang="en-US" sz="1800" b="1" baseline="0" dirty="0">
                <a:solidFill>
                  <a:srgbClr val="0000FF"/>
                </a:solidFill>
                <a:effectLst/>
              </a:rPr>
              <a:t>More flexibility (greater value),</a:t>
            </a:r>
          </a:p>
          <a:p>
            <a:pPr marL="690563" lvl="3" indent="-233363">
              <a:spcBef>
                <a:spcPct val="20000"/>
              </a:spcBef>
              <a:buFontTx/>
              <a:buChar char="•"/>
            </a:pPr>
            <a:r>
              <a:rPr lang="en-US" sz="1800" b="1" baseline="0" dirty="0">
                <a:solidFill>
                  <a:srgbClr val="0000FF"/>
                </a:solidFill>
                <a:effectLst/>
              </a:rPr>
              <a:t> </a:t>
            </a:r>
            <a:r>
              <a:rPr lang="en-US" sz="1800" b="1" baseline="0" dirty="0">
                <a:solidFill>
                  <a:srgbClr val="0000FF"/>
                </a:solidFill>
                <a:effectLst/>
                <a:sym typeface="Wingdings" panose="05000000000000000000" pitchFamily="2" charset="2"/>
              </a:rPr>
              <a:t> </a:t>
            </a:r>
            <a:r>
              <a:rPr lang="en-US" sz="1800" b="1" baseline="0" dirty="0">
                <a:solidFill>
                  <a:srgbClr val="0000FF"/>
                </a:solidFill>
                <a:effectLst/>
              </a:rPr>
              <a:t>Only reason to exercise is to obtain operating cash flows.</a:t>
            </a:r>
          </a:p>
          <a:p>
            <a:pPr lvl="1" indent="-223838">
              <a:spcBef>
                <a:spcPct val="50000"/>
              </a:spcBef>
              <a:buFontTx/>
              <a:buChar char="•"/>
            </a:pPr>
            <a:r>
              <a:rPr lang="en-US" b="1" i="1" baseline="0" dirty="0" smtClean="0">
                <a:solidFill>
                  <a:srgbClr val="0000FF"/>
                </a:solidFill>
                <a:effectLst/>
              </a:rPr>
              <a:t>“</a:t>
            </a:r>
            <a:r>
              <a:rPr lang="en-US" b="1" i="1" baseline="0" dirty="0">
                <a:solidFill>
                  <a:srgbClr val="0000FF"/>
                </a:solidFill>
                <a:effectLst/>
              </a:rPr>
              <a:t>Time to Build”</a:t>
            </a:r>
            <a:r>
              <a:rPr lang="en-US" b="1" baseline="0" dirty="0">
                <a:solidFill>
                  <a:srgbClr val="0000FF"/>
                </a:solidFill>
                <a:effectLst/>
              </a:rPr>
              <a:t> (exercise not immediate):</a:t>
            </a:r>
          </a:p>
          <a:p>
            <a:pPr marL="690563" lvl="3" indent="-233363">
              <a:spcBef>
                <a:spcPct val="20000"/>
              </a:spcBef>
              <a:buFontTx/>
              <a:buChar char="•"/>
            </a:pPr>
            <a:r>
              <a:rPr lang="en-US" sz="1800" b="1" baseline="0" dirty="0">
                <a:solidFill>
                  <a:srgbClr val="0000FF"/>
                </a:solidFill>
                <a:effectLst/>
              </a:rPr>
              <a:t> </a:t>
            </a:r>
            <a:r>
              <a:rPr lang="en-US" sz="1800" b="1" baseline="0" dirty="0">
                <a:solidFill>
                  <a:srgbClr val="0000FF"/>
                </a:solidFill>
                <a:effectLst/>
                <a:sym typeface="Wingdings" panose="05000000000000000000" pitchFamily="2" charset="2"/>
              </a:rPr>
              <a:t> </a:t>
            </a:r>
            <a:r>
              <a:rPr lang="en-US" sz="1800" b="1" baseline="0" dirty="0">
                <a:solidFill>
                  <a:srgbClr val="0000FF"/>
                </a:solidFill>
                <a:effectLst/>
              </a:rPr>
              <a:t>Can’t observe exact at-completion mkt </a:t>
            </a:r>
            <a:r>
              <a:rPr lang="en-US" sz="1800" b="1" baseline="0" dirty="0" err="1">
                <a:solidFill>
                  <a:srgbClr val="0000FF"/>
                </a:solidFill>
                <a:effectLst/>
              </a:rPr>
              <a:t>val</a:t>
            </a:r>
            <a:r>
              <a:rPr lang="en-US" sz="1800" b="1" baseline="0" dirty="0">
                <a:solidFill>
                  <a:srgbClr val="0000FF"/>
                </a:solidFill>
                <a:effectLst/>
              </a:rPr>
              <a:t> of </a:t>
            </a:r>
            <a:r>
              <a:rPr lang="en-US" sz="1800" b="1" baseline="0" dirty="0" err="1">
                <a:solidFill>
                  <a:srgbClr val="0000FF"/>
                </a:solidFill>
                <a:effectLst/>
              </a:rPr>
              <a:t>underl.asset</a:t>
            </a:r>
            <a:r>
              <a:rPr lang="en-US" sz="1800" b="1" baseline="0" dirty="0">
                <a:solidFill>
                  <a:srgbClr val="0000FF"/>
                </a:solidFill>
                <a:effectLst/>
              </a:rPr>
              <a:t> at time exercise decision is made (added risk in exercise decision).</a:t>
            </a:r>
          </a:p>
          <a:p>
            <a:pPr lvl="1" indent="-223838">
              <a:spcBef>
                <a:spcPct val="50000"/>
              </a:spcBef>
              <a:buFontTx/>
              <a:buChar char="•"/>
            </a:pPr>
            <a:r>
              <a:rPr lang="en-US" b="1" i="1" baseline="0" dirty="0" smtClean="0">
                <a:solidFill>
                  <a:srgbClr val="0000FF"/>
                </a:solidFill>
                <a:effectLst/>
              </a:rPr>
              <a:t>“</a:t>
            </a:r>
            <a:r>
              <a:rPr lang="en-US" b="1" i="1" baseline="0" dirty="0">
                <a:solidFill>
                  <a:srgbClr val="0000FF"/>
                </a:solidFill>
                <a:effectLst/>
              </a:rPr>
              <a:t>Noisy”</a:t>
            </a:r>
            <a:r>
              <a:rPr lang="en-US" b="1" baseline="0" dirty="0">
                <a:solidFill>
                  <a:srgbClr val="0000FF"/>
                </a:solidFill>
                <a:effectLst/>
              </a:rPr>
              <a:t> value observation of (even current) mkt </a:t>
            </a:r>
            <a:r>
              <a:rPr lang="en-US" b="1" baseline="0" dirty="0" err="1">
                <a:solidFill>
                  <a:srgbClr val="0000FF"/>
                </a:solidFill>
                <a:effectLst/>
              </a:rPr>
              <a:t>val</a:t>
            </a:r>
            <a:r>
              <a:rPr lang="en-US" b="1" baseline="0" dirty="0">
                <a:solidFill>
                  <a:srgbClr val="0000FF"/>
                </a:solidFill>
                <a:effectLst/>
              </a:rPr>
              <a:t> of </a:t>
            </a:r>
            <a:r>
              <a:rPr lang="en-US" b="1" baseline="0" dirty="0" err="1">
                <a:solidFill>
                  <a:srgbClr val="0000FF"/>
                </a:solidFill>
                <a:effectLst/>
              </a:rPr>
              <a:t>underl</a:t>
            </a:r>
            <a:r>
              <a:rPr lang="en-US" b="1" baseline="0" dirty="0">
                <a:solidFill>
                  <a:srgbClr val="0000FF"/>
                </a:solidFill>
                <a:effectLst/>
              </a:rPr>
              <a:t>. asset. (</a:t>
            </a:r>
            <a:r>
              <a:rPr lang="en-US" b="1" i="1" baseline="0" dirty="0">
                <a:solidFill>
                  <a:srgbClr val="0000FF"/>
                </a:solidFill>
                <a:effectLst/>
              </a:rPr>
              <a:t>“thin mkt”, recall Ch.12,</a:t>
            </a:r>
            <a:r>
              <a:rPr lang="en-US" b="1" baseline="0" dirty="0">
                <a:solidFill>
                  <a:srgbClr val="0000FF"/>
                </a:solidFill>
                <a:effectLst/>
              </a:rPr>
              <a:t> also adds to risk of exercise decision):</a:t>
            </a:r>
          </a:p>
          <a:p>
            <a:pPr marL="690563" lvl="3" indent="-233363">
              <a:spcBef>
                <a:spcPct val="20000"/>
              </a:spcBef>
              <a:buFontTx/>
              <a:buChar char="•"/>
            </a:pPr>
            <a:r>
              <a:rPr lang="en-US" b="1" baseline="0" dirty="0" smtClean="0">
                <a:solidFill>
                  <a:srgbClr val="0000FF"/>
                </a:solidFill>
                <a:effectLst/>
                <a:sym typeface="Wingdings" panose="05000000000000000000" pitchFamily="2" charset="2"/>
              </a:rPr>
              <a:t> </a:t>
            </a:r>
            <a:r>
              <a:rPr lang="en-US" sz="1800" b="1" baseline="0" dirty="0">
                <a:solidFill>
                  <a:srgbClr val="0000FF"/>
                </a:solidFill>
                <a:effectLst/>
              </a:rPr>
              <a:t>Possibly heterogeneous information about </a:t>
            </a:r>
            <a:r>
              <a:rPr lang="en-US" sz="1800" b="1" i="1" baseline="0" dirty="0">
                <a:solidFill>
                  <a:srgbClr val="0000FF"/>
                </a:solidFill>
                <a:effectLst/>
              </a:rPr>
              <a:t>true</a:t>
            </a:r>
            <a:r>
              <a:rPr lang="en-US" sz="1800" b="1" baseline="0" dirty="0">
                <a:solidFill>
                  <a:srgbClr val="0000FF"/>
                </a:solidFill>
                <a:effectLst/>
              </a:rPr>
              <a:t> value of underlying asset (the to-be-built property): Some </a:t>
            </a:r>
            <a:r>
              <a:rPr lang="en-US" sz="1800" b="1" baseline="0" dirty="0" err="1">
                <a:solidFill>
                  <a:srgbClr val="0000FF"/>
                </a:solidFill>
                <a:effectLst/>
              </a:rPr>
              <a:t>devlprs</a:t>
            </a:r>
            <a:r>
              <a:rPr lang="en-US" sz="1800" b="1" baseline="0" dirty="0">
                <a:solidFill>
                  <a:srgbClr val="0000FF"/>
                </a:solidFill>
                <a:effectLst/>
              </a:rPr>
              <a:t> may be more </a:t>
            </a:r>
            <a:r>
              <a:rPr lang="en-US" sz="1800" b="1" baseline="0" dirty="0" err="1">
                <a:solidFill>
                  <a:srgbClr val="0000FF"/>
                </a:solidFill>
                <a:effectLst/>
              </a:rPr>
              <a:t>knowledgable</a:t>
            </a:r>
            <a:r>
              <a:rPr lang="en-US" sz="1800" b="1" baseline="0" dirty="0">
                <a:solidFill>
                  <a:srgbClr val="0000FF"/>
                </a:solidFill>
                <a:effectLst/>
              </a:rPr>
              <a:t> than others. </a:t>
            </a:r>
            <a:r>
              <a:rPr lang="en-US" sz="1800" b="1" i="1" baseline="0" dirty="0">
                <a:solidFill>
                  <a:srgbClr val="0000FF"/>
                </a:solidFill>
                <a:effectLst/>
              </a:rPr>
              <a:t>(</a:t>
            </a:r>
            <a:r>
              <a:rPr lang="en-US" sz="1800" b="1" i="1" baseline="0" dirty="0">
                <a:solidFill>
                  <a:srgbClr val="0000FF"/>
                </a:solidFill>
                <a:effectLst/>
                <a:sym typeface="Wingdings" panose="05000000000000000000" pitchFamily="2" charset="2"/>
              </a:rPr>
              <a:t> Wait longer until exercise.)</a:t>
            </a:r>
            <a:endParaRPr lang="en-US" sz="1800" b="1" baseline="0" dirty="0">
              <a:solidFill>
                <a:srgbClr val="0000FF"/>
              </a:solidFill>
              <a:effectLst/>
            </a:endParaRPr>
          </a:p>
          <a:p>
            <a:pPr lvl="1" indent="-223838">
              <a:spcBef>
                <a:spcPct val="50000"/>
              </a:spcBef>
              <a:buFontTx/>
              <a:buChar char="•"/>
            </a:pPr>
            <a:r>
              <a:rPr lang="en-US" b="1" baseline="0" dirty="0" smtClean="0">
                <a:solidFill>
                  <a:srgbClr val="0000FF"/>
                </a:solidFill>
                <a:effectLst/>
              </a:rPr>
              <a:t>Exercise </a:t>
            </a:r>
            <a:r>
              <a:rPr lang="en-US" b="1" i="1" baseline="0" dirty="0">
                <a:solidFill>
                  <a:srgbClr val="0000FF"/>
                </a:solidFill>
                <a:effectLst/>
              </a:rPr>
              <a:t>creates new real assets</a:t>
            </a:r>
            <a:r>
              <a:rPr lang="en-US" b="1" baseline="0" dirty="0">
                <a:solidFill>
                  <a:srgbClr val="0000FF"/>
                </a:solidFill>
                <a:effectLst/>
              </a:rPr>
              <a:t> that add to the supply side of the space market (affecting mkt </a:t>
            </a:r>
            <a:r>
              <a:rPr lang="en-US" b="1" baseline="0" dirty="0" err="1">
                <a:solidFill>
                  <a:srgbClr val="0000FF"/>
                </a:solidFill>
                <a:effectLst/>
              </a:rPr>
              <a:t>val</a:t>
            </a:r>
            <a:r>
              <a:rPr lang="en-US" b="1" baseline="0" dirty="0">
                <a:solidFill>
                  <a:srgbClr val="0000FF"/>
                </a:solidFill>
                <a:effectLst/>
              </a:rPr>
              <a:t> of all competing properties):</a:t>
            </a:r>
          </a:p>
          <a:p>
            <a:pPr marL="690563" lvl="3" indent="-233363">
              <a:spcBef>
                <a:spcPct val="20000"/>
              </a:spcBef>
              <a:buFontTx/>
              <a:buChar char="•"/>
            </a:pPr>
            <a:r>
              <a:rPr lang="en-US" sz="1800" b="1" baseline="0" dirty="0" smtClean="0">
                <a:solidFill>
                  <a:srgbClr val="0000FF"/>
                </a:solidFill>
                <a:effectLst/>
                <a:sym typeface="Wingdings" panose="05000000000000000000" pitchFamily="2" charset="2"/>
              </a:rPr>
              <a:t> </a:t>
            </a:r>
            <a:r>
              <a:rPr lang="en-US" sz="1800" b="1" baseline="0" dirty="0">
                <a:solidFill>
                  <a:srgbClr val="0000FF"/>
                </a:solidFill>
                <a:effectLst/>
              </a:rPr>
              <a:t>Can increase risk of </a:t>
            </a:r>
            <a:r>
              <a:rPr lang="en-US" sz="1800" b="1" i="1" baseline="0" dirty="0">
                <a:solidFill>
                  <a:srgbClr val="0000FF"/>
                </a:solidFill>
                <a:effectLst/>
              </a:rPr>
              <a:t>not</a:t>
            </a:r>
            <a:r>
              <a:rPr lang="en-US" sz="1800" b="1" baseline="0" dirty="0">
                <a:solidFill>
                  <a:srgbClr val="0000FF"/>
                </a:solidFill>
                <a:effectLst/>
              </a:rPr>
              <a:t> exercising (option may effectively “expire” if demand is absorbed by competing devlpt projects).</a:t>
            </a:r>
          </a:p>
        </p:txBody>
      </p:sp>
      <p:sp>
        <p:nvSpPr>
          <p:cNvPr id="6" name="Slide Number Placeholder 5"/>
          <p:cNvSpPr>
            <a:spLocks noGrp="1"/>
          </p:cNvSpPr>
          <p:nvPr>
            <p:ph type="sldNum" sz="quarter" idx="12"/>
          </p:nvPr>
        </p:nvSpPr>
        <p:spPr/>
        <p:txBody>
          <a:bodyPr/>
          <a:lstStyle/>
          <a:p>
            <a:fld id="{4832FC03-9143-45FF-9B73-D7E84BF988EF}"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CF80CF7F-A2CE-476B-851D-24092CCF2510}" type="slidenum">
              <a:rPr lang="en-US">
                <a:solidFill>
                  <a:srgbClr val="000000"/>
                </a:solidFill>
              </a:rPr>
              <a:pPr/>
              <a:t>150</a:t>
            </a:fld>
            <a:endParaRPr lang="en-US">
              <a:solidFill>
                <a:srgbClr val="000000"/>
              </a:solidFill>
            </a:endParaRPr>
          </a:p>
        </p:txBody>
      </p:sp>
      <p:graphicFrame>
        <p:nvGraphicFramePr>
          <p:cNvPr id="261122" name="Object 2"/>
          <p:cNvGraphicFramePr>
            <a:graphicFrameLocks noChangeAspect="1"/>
          </p:cNvGraphicFramePr>
          <p:nvPr/>
        </p:nvGraphicFramePr>
        <p:xfrm>
          <a:off x="609600" y="1371600"/>
          <a:ext cx="8001000" cy="2071688"/>
        </p:xfrm>
        <a:graphic>
          <a:graphicData uri="http://schemas.openxmlformats.org/presentationml/2006/ole">
            <p:oleObj spid="_x0000_s335880" name="Equation" r:id="rId4" imgW="3340100" imgH="863600" progId="Equation.3">
              <p:embed/>
            </p:oleObj>
          </a:graphicData>
        </a:graphic>
      </p:graphicFrame>
      <p:sp>
        <p:nvSpPr>
          <p:cNvPr id="261123" name="Text Box 3"/>
          <p:cNvSpPr txBox="1">
            <a:spLocks noChangeArrowheads="1"/>
          </p:cNvSpPr>
          <p:nvPr/>
        </p:nvSpPr>
        <p:spPr bwMode="auto">
          <a:xfrm>
            <a:off x="533400" y="533400"/>
            <a:ext cx="8153400" cy="822325"/>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Having computed (</a:t>
            </a:r>
            <a:r>
              <a:rPr lang="en-US" sz="2400" i="1" baseline="0">
                <a:solidFill>
                  <a:srgbClr val="000000"/>
                </a:solidFill>
                <a:effectLst/>
                <a:latin typeface="Arial" charset="0"/>
              </a:rPr>
              <a:t>derived</a:t>
            </a:r>
            <a:r>
              <a:rPr lang="en-US" sz="2400" baseline="0">
                <a:solidFill>
                  <a:srgbClr val="000000"/>
                </a:solidFill>
                <a:effectLst/>
                <a:latin typeface="Arial" charset="0"/>
              </a:rPr>
              <a:t> ) </a:t>
            </a:r>
            <a:r>
              <a:rPr lang="en-US" sz="2400" i="1" baseline="0">
                <a:solidFill>
                  <a:srgbClr val="000000"/>
                </a:solidFill>
                <a:effectLst/>
                <a:latin typeface="Arial" charset="0"/>
              </a:rPr>
              <a:t>PV</a:t>
            </a:r>
            <a:r>
              <a:rPr lang="en-US" sz="2400" baseline="0">
                <a:solidFill>
                  <a:srgbClr val="000000"/>
                </a:solidFill>
                <a:effectLst/>
                <a:latin typeface="Arial" charset="0"/>
              </a:rPr>
              <a:t>[</a:t>
            </a:r>
            <a:r>
              <a:rPr lang="en-US" sz="2400" i="1" baseline="0">
                <a:solidFill>
                  <a:srgbClr val="000000"/>
                </a:solidFill>
                <a:effectLst/>
                <a:latin typeface="Arial" charset="0"/>
              </a:rPr>
              <a:t>C</a:t>
            </a:r>
            <a:r>
              <a:rPr lang="en-US" sz="2400" i="1" baseline="-25000">
                <a:solidFill>
                  <a:srgbClr val="000000"/>
                </a:solidFill>
                <a:effectLst/>
                <a:latin typeface="Arial" charset="0"/>
              </a:rPr>
              <a:t>1</a:t>
            </a:r>
            <a:r>
              <a:rPr lang="en-US" sz="2400" baseline="0">
                <a:solidFill>
                  <a:srgbClr val="000000"/>
                </a:solidFill>
                <a:effectLst/>
                <a:latin typeface="Arial" charset="0"/>
              </a:rPr>
              <a:t>], we can now </a:t>
            </a:r>
            <a:r>
              <a:rPr lang="en-US" sz="2400" i="1" baseline="0">
                <a:solidFill>
                  <a:srgbClr val="000000"/>
                </a:solidFill>
                <a:effectLst/>
                <a:latin typeface="Arial" charset="0"/>
              </a:rPr>
              <a:t>back out</a:t>
            </a:r>
            <a:r>
              <a:rPr lang="en-US" sz="2400" baseline="0">
                <a:solidFill>
                  <a:srgbClr val="000000"/>
                </a:solidFill>
                <a:effectLst/>
                <a:latin typeface="Arial" charset="0"/>
              </a:rPr>
              <a:t> the implied </a:t>
            </a:r>
            <a:r>
              <a:rPr lang="en-US" sz="2400" i="1" baseline="0">
                <a:solidFill>
                  <a:srgbClr val="000000"/>
                </a:solidFill>
                <a:effectLst/>
                <a:latin typeface="Arial" charset="0"/>
              </a:rPr>
              <a:t>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i="1" baseline="-25000">
                <a:solidFill>
                  <a:srgbClr val="000000"/>
                </a:solidFill>
                <a:effectLst/>
                <a:latin typeface="Arial" charset="0"/>
              </a:rPr>
              <a:t>C</a:t>
            </a:r>
            <a:r>
              <a:rPr lang="en-US" sz="2400" baseline="0">
                <a:solidFill>
                  <a:srgbClr val="000000"/>
                </a:solidFill>
                <a:effectLst/>
                <a:latin typeface="Arial" charset="0"/>
              </a:rPr>
              <a:t>] and RADR for the option…</a:t>
            </a:r>
          </a:p>
        </p:txBody>
      </p:sp>
      <p:sp>
        <p:nvSpPr>
          <p:cNvPr id="261124" name="Text Box 4"/>
          <p:cNvSpPr txBox="1">
            <a:spLocks noChangeArrowheads="1"/>
          </p:cNvSpPr>
          <p:nvPr/>
        </p:nvSpPr>
        <p:spPr bwMode="auto">
          <a:xfrm>
            <a:off x="457200" y="4572000"/>
            <a:ext cx="8229600" cy="1260475"/>
          </a:xfrm>
          <a:prstGeom prst="rect">
            <a:avLst/>
          </a:prstGeom>
          <a:noFill/>
          <a:ln w="9525">
            <a:noFill/>
            <a:miter lim="800000"/>
            <a:headEnd/>
            <a:tailEnd/>
          </a:ln>
          <a:effectLst/>
        </p:spPr>
        <p:txBody>
          <a:bodyPr>
            <a:spAutoFit/>
          </a:bodyPr>
          <a:lstStyle/>
          <a:p>
            <a:pPr algn="ctr">
              <a:spcBef>
                <a:spcPct val="50000"/>
              </a:spcBef>
            </a:pPr>
            <a:r>
              <a:rPr lang="en-US" sz="2400" baseline="0">
                <a:solidFill>
                  <a:srgbClr val="000000"/>
                </a:solidFill>
                <a:effectLst/>
                <a:latin typeface="Arial" charset="0"/>
              </a:rPr>
              <a:t>Which implies that the option has 31/6 = </a:t>
            </a:r>
            <a:r>
              <a:rPr lang="en-US" sz="2400" b="1" i="1" baseline="0">
                <a:solidFill>
                  <a:srgbClr val="000000"/>
                </a:solidFill>
                <a:effectLst/>
                <a:latin typeface="Arial" charset="0"/>
              </a:rPr>
              <a:t>5.2 times</a:t>
            </a:r>
            <a:r>
              <a:rPr lang="en-US" sz="2400" baseline="0">
                <a:solidFill>
                  <a:srgbClr val="000000"/>
                </a:solidFill>
                <a:effectLst/>
                <a:latin typeface="Arial" charset="0"/>
              </a:rPr>
              <a:t> the investment risk that the built office property has, as: </a:t>
            </a:r>
          </a:p>
          <a:p>
            <a:pPr algn="ctr">
              <a:spcBef>
                <a:spcPct val="20000"/>
              </a:spcBef>
            </a:pPr>
            <a:r>
              <a:rPr lang="en-US" sz="2400" i="1" baseline="0">
                <a:solidFill>
                  <a:srgbClr val="000000"/>
                </a:solidFill>
                <a:effectLst/>
                <a:latin typeface="Arial" charset="0"/>
              </a:rPr>
              <a:t>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i="1" baseline="-25000">
                <a:solidFill>
                  <a:srgbClr val="000000"/>
                </a:solidFill>
                <a:effectLst/>
                <a:latin typeface="Arial" charset="0"/>
              </a:rPr>
              <a:t>C</a:t>
            </a:r>
            <a:r>
              <a:rPr lang="en-US" sz="2400" baseline="0">
                <a:solidFill>
                  <a:srgbClr val="000000"/>
                </a:solidFill>
                <a:effectLst/>
                <a:latin typeface="Arial" charset="0"/>
              </a:rPr>
              <a:t>] = 31% = (5.2)*6% = (</a:t>
            </a:r>
            <a:r>
              <a:rPr lang="en-US" sz="2400" i="1" baseline="0">
                <a:solidFill>
                  <a:srgbClr val="000000"/>
                </a:solidFill>
                <a:effectLst/>
                <a:latin typeface="Arial" charset="0"/>
              </a:rPr>
              <a:t>5.2)*E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i="1" baseline="-25000">
                <a:solidFill>
                  <a:srgbClr val="000000"/>
                </a:solidFill>
                <a:effectLst/>
                <a:latin typeface="Arial" charset="0"/>
              </a:rPr>
              <a:t>V</a:t>
            </a:r>
            <a:r>
              <a:rPr lang="en-US" sz="2400" baseline="0">
                <a:solidFill>
                  <a:srgbClr val="000000"/>
                </a:solidFill>
                <a:effectLst/>
                <a:latin typeface="Arial" charset="0"/>
              </a:rPr>
              <a:t>].</a:t>
            </a:r>
          </a:p>
        </p:txBody>
      </p:sp>
      <p:sp>
        <p:nvSpPr>
          <p:cNvPr id="261125" name="Text Box 5"/>
          <p:cNvSpPr txBox="1">
            <a:spLocks noChangeArrowheads="1"/>
          </p:cNvSpPr>
          <p:nvPr/>
        </p:nvSpPr>
        <p:spPr bwMode="auto">
          <a:xfrm>
            <a:off x="457200" y="6096000"/>
            <a:ext cx="8305800" cy="59055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1600" baseline="0">
                <a:solidFill>
                  <a:srgbClr val="000000"/>
                </a:solidFill>
                <a:effectLst/>
              </a:rPr>
              <a:t>However, if we didn’t already know the option’s risk premium (31%), or hadn’t already done the certainty-equivalent valuation, we wouldn’t be able to use the RADR method of DCF valuation.</a:t>
            </a:r>
          </a:p>
        </p:txBody>
      </p:sp>
      <p:sp>
        <p:nvSpPr>
          <p:cNvPr id="261126" name="Text Box 6"/>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graphicFrame>
        <p:nvGraphicFramePr>
          <p:cNvPr id="261127" name="Object 7"/>
          <p:cNvGraphicFramePr>
            <a:graphicFrameLocks noChangeAspect="1"/>
          </p:cNvGraphicFramePr>
          <p:nvPr/>
        </p:nvGraphicFramePr>
        <p:xfrm>
          <a:off x="673100" y="3581400"/>
          <a:ext cx="7594600" cy="889000"/>
        </p:xfrm>
        <a:graphic>
          <a:graphicData uri="http://schemas.openxmlformats.org/presentationml/2006/ole">
            <p:oleObj spid="_x0000_s335881" name="Equation" r:id="rId5" imgW="3797300" imgH="444500" progId="Equation.3">
              <p:embed/>
            </p:oleObj>
          </a:graphicData>
        </a:graphic>
      </p:graphicFrame>
      <p:sp>
        <p:nvSpPr>
          <p:cNvPr id="10"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6045324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E582E8DF-A0EF-4CC5-9098-F4779ACC3E04}" type="slidenum">
              <a:rPr lang="en-US">
                <a:solidFill>
                  <a:srgbClr val="000000"/>
                </a:solidFill>
              </a:rPr>
              <a:pPr/>
              <a:t>151</a:t>
            </a:fld>
            <a:endParaRPr lang="en-US">
              <a:solidFill>
                <a:srgbClr val="000000"/>
              </a:solidFill>
            </a:endParaRPr>
          </a:p>
        </p:txBody>
      </p:sp>
      <p:grpSp>
        <p:nvGrpSpPr>
          <p:cNvPr id="2" name="Group 21"/>
          <p:cNvGrpSpPr>
            <a:grpSpLocks/>
          </p:cNvGrpSpPr>
          <p:nvPr/>
        </p:nvGrpSpPr>
        <p:grpSpPr bwMode="auto">
          <a:xfrm>
            <a:off x="304800" y="2590800"/>
            <a:ext cx="8001000" cy="4130675"/>
            <a:chOff x="432" y="672"/>
            <a:chExt cx="5040" cy="2602"/>
          </a:xfrm>
        </p:grpSpPr>
        <p:sp>
          <p:nvSpPr>
            <p:cNvPr id="251906" name="Line 2"/>
            <p:cNvSpPr>
              <a:spLocks noChangeShapeType="1"/>
            </p:cNvSpPr>
            <p:nvPr/>
          </p:nvSpPr>
          <p:spPr bwMode="auto">
            <a:xfrm>
              <a:off x="1728" y="768"/>
              <a:ext cx="0" cy="192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7" name="Line 3"/>
            <p:cNvSpPr>
              <a:spLocks noChangeShapeType="1"/>
            </p:cNvSpPr>
            <p:nvPr/>
          </p:nvSpPr>
          <p:spPr bwMode="auto">
            <a:xfrm>
              <a:off x="1728" y="2688"/>
              <a:ext cx="3216" cy="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8" name="Line 4"/>
            <p:cNvSpPr>
              <a:spLocks noChangeShapeType="1"/>
            </p:cNvSpPr>
            <p:nvPr/>
          </p:nvSpPr>
          <p:spPr bwMode="auto">
            <a:xfrm flipV="1">
              <a:off x="1728" y="1104"/>
              <a:ext cx="3120" cy="1248"/>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1909" name="Text Box 5"/>
            <p:cNvSpPr txBox="1">
              <a:spLocks noChangeArrowheads="1"/>
            </p:cNvSpPr>
            <p:nvPr/>
          </p:nvSpPr>
          <p:spPr bwMode="auto">
            <a:xfrm>
              <a:off x="4704" y="2448"/>
              <a:ext cx="576"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baseline="0">
                  <a:solidFill>
                    <a:srgbClr val="000000"/>
                  </a:solidFill>
                  <a:effectLst/>
                </a:rPr>
                <a:t>Risk</a:t>
              </a:r>
            </a:p>
          </p:txBody>
        </p:sp>
        <p:sp>
          <p:nvSpPr>
            <p:cNvPr id="251910" name="Text Box 6"/>
            <p:cNvSpPr txBox="1">
              <a:spLocks noChangeArrowheads="1"/>
            </p:cNvSpPr>
            <p:nvPr/>
          </p:nvSpPr>
          <p:spPr bwMode="auto">
            <a:xfrm>
              <a:off x="1152" y="672"/>
              <a:ext cx="576"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a:t>
              </a:r>
              <a:r>
                <a:rPr lang="en-US" sz="1800" baseline="0">
                  <a:solidFill>
                    <a:srgbClr val="000000"/>
                  </a:solidFill>
                  <a:effectLst/>
                </a:rPr>
                <a:t>]</a:t>
              </a:r>
            </a:p>
          </p:txBody>
        </p:sp>
        <p:sp>
          <p:nvSpPr>
            <p:cNvPr id="251911" name="Text Box 7"/>
            <p:cNvSpPr txBox="1">
              <a:spLocks noChangeArrowheads="1"/>
            </p:cNvSpPr>
            <p:nvPr/>
          </p:nvSpPr>
          <p:spPr bwMode="auto">
            <a:xfrm>
              <a:off x="816" y="2256"/>
              <a:ext cx="91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r</a:t>
              </a:r>
              <a:r>
                <a:rPr lang="en-US" sz="1800" i="1" baseline="-25000">
                  <a:solidFill>
                    <a:srgbClr val="000000"/>
                  </a:solidFill>
                  <a:effectLst/>
                </a:rPr>
                <a:t>f</a:t>
              </a:r>
              <a:r>
                <a:rPr lang="en-US" sz="1800" i="1" baseline="0">
                  <a:solidFill>
                    <a:srgbClr val="000000"/>
                  </a:solidFill>
                  <a:effectLst/>
                </a:rPr>
                <a:t>  = 3% </a:t>
              </a:r>
              <a:endParaRPr lang="en-US" sz="1800" baseline="0">
                <a:solidFill>
                  <a:srgbClr val="000000"/>
                </a:solidFill>
                <a:effectLst/>
              </a:endParaRPr>
            </a:p>
          </p:txBody>
        </p:sp>
        <p:sp>
          <p:nvSpPr>
            <p:cNvPr id="251912" name="Line 8"/>
            <p:cNvSpPr>
              <a:spLocks noChangeShapeType="1"/>
            </p:cNvSpPr>
            <p:nvPr/>
          </p:nvSpPr>
          <p:spPr bwMode="auto">
            <a:xfrm>
              <a:off x="1104" y="1200"/>
              <a:ext cx="350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3" name="Line 9"/>
            <p:cNvSpPr>
              <a:spLocks noChangeShapeType="1"/>
            </p:cNvSpPr>
            <p:nvPr/>
          </p:nvSpPr>
          <p:spPr bwMode="auto">
            <a:xfrm>
              <a:off x="4608" y="1200"/>
              <a:ext cx="0" cy="168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4" name="Text Box 10"/>
            <p:cNvSpPr txBox="1">
              <a:spLocks noChangeArrowheads="1"/>
            </p:cNvSpPr>
            <p:nvPr/>
          </p:nvSpPr>
          <p:spPr bwMode="auto">
            <a:xfrm>
              <a:off x="432" y="1104"/>
              <a:ext cx="67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34%</a:t>
              </a:r>
              <a:endParaRPr lang="en-US" sz="1800" baseline="0">
                <a:solidFill>
                  <a:srgbClr val="000000"/>
                </a:solidFill>
                <a:effectLst/>
              </a:endParaRPr>
            </a:p>
          </p:txBody>
        </p:sp>
        <p:sp>
          <p:nvSpPr>
            <p:cNvPr id="251915" name="Line 11"/>
            <p:cNvSpPr>
              <a:spLocks noChangeShapeType="1"/>
            </p:cNvSpPr>
            <p:nvPr/>
          </p:nvSpPr>
          <p:spPr bwMode="auto">
            <a:xfrm>
              <a:off x="1104" y="1872"/>
              <a:ext cx="182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6" name="Text Box 12"/>
            <p:cNvSpPr txBox="1">
              <a:spLocks noChangeArrowheads="1"/>
            </p:cNvSpPr>
            <p:nvPr/>
          </p:nvSpPr>
          <p:spPr bwMode="auto">
            <a:xfrm>
              <a:off x="432" y="1776"/>
              <a:ext cx="672" cy="231"/>
            </a:xfrm>
            <a:prstGeom prst="rect">
              <a:avLst/>
            </a:prstGeom>
            <a:solidFill>
              <a:srgbClr val="FFFF99"/>
            </a:solidFill>
            <a:ln w="9525">
              <a:noFill/>
              <a:miter lim="800000"/>
              <a:headEnd/>
              <a:tailEnd/>
            </a:ln>
            <a:effectLst/>
          </p:spPr>
          <p:txBody>
            <a:bodyPr>
              <a:spAutoFit/>
            </a:bodyPr>
            <a:lstStyle/>
            <a:p>
              <a:pPr algn="r">
                <a:spcBef>
                  <a:spcPct val="50000"/>
                </a:spcBef>
              </a:pPr>
              <a:r>
                <a:rPr lang="en-US" sz="1800" i="1" baseline="0">
                  <a:solidFill>
                    <a:srgbClr val="000000"/>
                  </a:solidFill>
                  <a:effectLst/>
                </a:rPr>
                <a:t>9%</a:t>
              </a:r>
              <a:endParaRPr lang="en-US" sz="1800" baseline="0">
                <a:solidFill>
                  <a:srgbClr val="000000"/>
                </a:solidFill>
                <a:effectLst/>
              </a:endParaRPr>
            </a:p>
          </p:txBody>
        </p:sp>
        <p:sp>
          <p:nvSpPr>
            <p:cNvPr id="251917" name="Line 13"/>
            <p:cNvSpPr>
              <a:spLocks noChangeShapeType="1"/>
            </p:cNvSpPr>
            <p:nvPr/>
          </p:nvSpPr>
          <p:spPr bwMode="auto">
            <a:xfrm>
              <a:off x="2928" y="1872"/>
              <a:ext cx="0" cy="1008"/>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51918" name="Text Box 14"/>
            <p:cNvSpPr txBox="1">
              <a:spLocks noChangeArrowheads="1"/>
            </p:cNvSpPr>
            <p:nvPr/>
          </p:nvSpPr>
          <p:spPr bwMode="auto">
            <a:xfrm>
              <a:off x="2352" y="2832"/>
              <a:ext cx="1104" cy="442"/>
            </a:xfrm>
            <a:prstGeom prst="rect">
              <a:avLst/>
            </a:prstGeom>
            <a:solidFill>
              <a:srgbClr val="FFFF99"/>
            </a:solidFill>
            <a:ln w="9525">
              <a:noFill/>
              <a:miter lim="800000"/>
              <a:headEnd/>
              <a:tailEnd/>
            </a:ln>
            <a:effectLst/>
          </p:spPr>
          <p:txBody>
            <a:bodyPr>
              <a:spAutoFit/>
            </a:bodyPr>
            <a:lstStyle/>
            <a:p>
              <a:pPr algn="ctr">
                <a:spcBef>
                  <a:spcPct val="50000"/>
                </a:spcBef>
              </a:pPr>
              <a:r>
                <a:rPr lang="en-US" i="1" baseline="0">
                  <a:solidFill>
                    <a:srgbClr val="000000"/>
                  </a:solidFill>
                  <a:effectLst/>
                </a:rPr>
                <a:t>Built Property</a:t>
              </a:r>
            </a:p>
            <a:p>
              <a:pPr algn="ctr"/>
              <a:r>
                <a:rPr lang="en-US" baseline="0">
                  <a:solidFill>
                    <a:srgbClr val="000000"/>
                  </a:solidFill>
                  <a:effectLst/>
                </a:rPr>
                <a:t>37% range</a:t>
              </a:r>
            </a:p>
          </p:txBody>
        </p:sp>
        <p:sp>
          <p:nvSpPr>
            <p:cNvPr id="251919" name="Text Box 15"/>
            <p:cNvSpPr txBox="1">
              <a:spLocks noChangeArrowheads="1"/>
            </p:cNvSpPr>
            <p:nvPr/>
          </p:nvSpPr>
          <p:spPr bwMode="auto">
            <a:xfrm>
              <a:off x="4080" y="2832"/>
              <a:ext cx="1104" cy="442"/>
            </a:xfrm>
            <a:prstGeom prst="rect">
              <a:avLst/>
            </a:prstGeom>
            <a:solidFill>
              <a:srgbClr val="FFFF99"/>
            </a:solidFill>
            <a:ln w="9525">
              <a:noFill/>
              <a:miter lim="800000"/>
              <a:headEnd/>
              <a:tailEnd/>
            </a:ln>
            <a:effectLst/>
          </p:spPr>
          <p:txBody>
            <a:bodyPr>
              <a:spAutoFit/>
            </a:bodyPr>
            <a:lstStyle/>
            <a:p>
              <a:pPr algn="ctr">
                <a:spcBef>
                  <a:spcPct val="50000"/>
                </a:spcBef>
              </a:pPr>
              <a:r>
                <a:rPr lang="en-US" i="1" baseline="0">
                  <a:solidFill>
                    <a:srgbClr val="000000"/>
                  </a:solidFill>
                  <a:effectLst/>
                </a:rPr>
                <a:t>Devlpt Option</a:t>
              </a:r>
            </a:p>
            <a:p>
              <a:pPr algn="ctr"/>
              <a:r>
                <a:rPr lang="en-US" baseline="0">
                  <a:solidFill>
                    <a:srgbClr val="000000"/>
                  </a:solidFill>
                  <a:effectLst/>
                </a:rPr>
                <a:t>192% range</a:t>
              </a:r>
            </a:p>
          </p:txBody>
        </p:sp>
        <p:sp>
          <p:nvSpPr>
            <p:cNvPr id="251920" name="Line 16"/>
            <p:cNvSpPr>
              <a:spLocks noChangeShapeType="1"/>
            </p:cNvSpPr>
            <p:nvPr/>
          </p:nvSpPr>
          <p:spPr bwMode="auto">
            <a:xfrm>
              <a:off x="1728" y="2352"/>
              <a:ext cx="3168" cy="0"/>
            </a:xfrm>
            <a:prstGeom prst="line">
              <a:avLst/>
            </a:prstGeom>
            <a:noFill/>
            <a:ln w="9525">
              <a:solidFill>
                <a:schemeClr val="tx1"/>
              </a:solidFill>
              <a:prstDash val="sysDot"/>
              <a:round/>
              <a:headEnd/>
              <a:tailEnd/>
            </a:ln>
            <a:effectLst/>
          </p:spPr>
          <p:txBody>
            <a:bodyPr/>
            <a:lstStyle/>
            <a:p>
              <a:endParaRPr lang="en-US" sz="2400" baseline="0">
                <a:solidFill>
                  <a:srgbClr val="000000"/>
                </a:solidFill>
                <a:effectLst/>
              </a:endParaRPr>
            </a:p>
          </p:txBody>
        </p:sp>
        <p:sp>
          <p:nvSpPr>
            <p:cNvPr id="251921" name="AutoShape 17"/>
            <p:cNvSpPr>
              <a:spLocks/>
            </p:cNvSpPr>
            <p:nvPr/>
          </p:nvSpPr>
          <p:spPr bwMode="auto">
            <a:xfrm>
              <a:off x="4800" y="1200"/>
              <a:ext cx="192" cy="1056"/>
            </a:xfrm>
            <a:prstGeom prst="rightBrace">
              <a:avLst>
                <a:gd name="adj1" fmla="val 45833"/>
                <a:gd name="adj2" fmla="val 50000"/>
              </a:avLst>
            </a:prstGeom>
            <a:solidFill>
              <a:srgbClr val="FFFF99"/>
            </a:solid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51922" name="Text Box 18"/>
            <p:cNvSpPr txBox="1">
              <a:spLocks noChangeArrowheads="1"/>
            </p:cNvSpPr>
            <p:nvPr/>
          </p:nvSpPr>
          <p:spPr bwMode="auto">
            <a:xfrm>
              <a:off x="4992" y="1632"/>
              <a:ext cx="480" cy="231"/>
            </a:xfrm>
            <a:prstGeom prst="rect">
              <a:avLst/>
            </a:prstGeom>
            <a:solidFill>
              <a:srgbClr val="FFFF99"/>
            </a:solidFill>
            <a:ln w="9525">
              <a:noFill/>
              <a:miter lim="800000"/>
              <a:headEnd/>
              <a:tailEnd/>
            </a:ln>
            <a:effectLst/>
          </p:spPr>
          <p:txBody>
            <a:bodyPr>
              <a:spAutoFit/>
            </a:bodyPr>
            <a:lstStyle/>
            <a:p>
              <a:pP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RP</a:t>
              </a:r>
              <a:r>
                <a:rPr lang="en-US" sz="1800" baseline="0">
                  <a:solidFill>
                    <a:srgbClr val="000000"/>
                  </a:solidFill>
                  <a:effectLst/>
                </a:rPr>
                <a:t>]</a:t>
              </a:r>
              <a:endParaRPr lang="en-US" sz="1800" i="1" baseline="0">
                <a:solidFill>
                  <a:srgbClr val="000000"/>
                </a:solidFill>
                <a:effectLst/>
              </a:endParaRPr>
            </a:p>
          </p:txBody>
        </p:sp>
      </p:grpSp>
      <p:sp>
        <p:nvSpPr>
          <p:cNvPr id="251924" name="Text Box 20"/>
          <p:cNvSpPr txBox="1">
            <a:spLocks noChangeArrowheads="1"/>
          </p:cNvSpPr>
          <p:nvPr/>
        </p:nvSpPr>
        <p:spPr bwMode="auto">
          <a:xfrm>
            <a:off x="533400" y="0"/>
            <a:ext cx="7924800" cy="1271588"/>
          </a:xfrm>
          <a:prstGeom prst="rect">
            <a:avLst/>
          </a:prstGeom>
          <a:noFill/>
          <a:ln w="9525">
            <a:noFill/>
            <a:miter lim="800000"/>
            <a:headEnd/>
            <a:tailEnd/>
          </a:ln>
          <a:effectLst/>
        </p:spPr>
        <p:txBody>
          <a:bodyPr>
            <a:spAutoFit/>
          </a:bodyPr>
          <a:lstStyle/>
          <a:p>
            <a:pPr>
              <a:spcBef>
                <a:spcPct val="10000"/>
              </a:spcBef>
            </a:pPr>
            <a:r>
              <a:rPr lang="en-US" sz="1800" b="1" baseline="0">
                <a:solidFill>
                  <a:srgbClr val="000000"/>
                </a:solidFill>
                <a:effectLst/>
                <a:latin typeface="Arial" charset="0"/>
              </a:rPr>
              <a:t>Invoke “linear pricing” principle (aka “Law of One Price”):</a:t>
            </a:r>
          </a:p>
          <a:p>
            <a:pPr>
              <a:spcBef>
                <a:spcPct val="10000"/>
              </a:spcBef>
              <a:buFontTx/>
              <a:buChar char="•"/>
            </a:pPr>
            <a:r>
              <a:rPr lang="en-US" sz="1800" baseline="0">
                <a:solidFill>
                  <a:srgbClr val="000000"/>
                </a:solidFill>
                <a:effectLst/>
                <a:latin typeface="Arial" charset="0"/>
              </a:rPr>
              <a:t> Same “Price of Risk” must apply to all assets at a given time.</a:t>
            </a:r>
          </a:p>
          <a:p>
            <a:pPr>
              <a:spcBef>
                <a:spcPct val="10000"/>
              </a:spcBef>
              <a:buFontTx/>
              <a:buChar char="•"/>
            </a:pPr>
            <a:r>
              <a:rPr lang="en-US" sz="1800" baseline="0">
                <a:solidFill>
                  <a:srgbClr val="000000"/>
                </a:solidFill>
                <a:effectLst/>
                <a:latin typeface="Arial" charset="0"/>
              </a:rPr>
              <a:t> Same expected return risk premium per unit of risk (ex ante).</a:t>
            </a:r>
          </a:p>
          <a:p>
            <a:pPr>
              <a:spcBef>
                <a:spcPct val="10000"/>
              </a:spcBef>
              <a:buFontTx/>
              <a:buChar char="•"/>
            </a:pPr>
            <a:r>
              <a:rPr lang="en-US" sz="1800" baseline="0">
                <a:solidFill>
                  <a:srgbClr val="000000"/>
                </a:solidFill>
                <a:effectLst/>
                <a:latin typeface="Arial" charset="0"/>
              </a:rPr>
              <a:t> Otherwise, “not fair” (people will trade until “One Price” holds).</a:t>
            </a:r>
          </a:p>
        </p:txBody>
      </p:sp>
      <p:sp>
        <p:nvSpPr>
          <p:cNvPr id="251926" name="Text Box 22"/>
          <p:cNvSpPr txBox="1">
            <a:spLocks noChangeArrowheads="1"/>
          </p:cNvSpPr>
          <p:nvPr/>
        </p:nvSpPr>
        <p:spPr bwMode="auto">
          <a:xfrm>
            <a:off x="533400" y="1371600"/>
            <a:ext cx="7924800" cy="923330"/>
          </a:xfrm>
          <a:prstGeom prst="rect">
            <a:avLst/>
          </a:prstGeom>
          <a:noFill/>
          <a:ln w="9525">
            <a:noFill/>
            <a:miter lim="800000"/>
            <a:headEnd/>
            <a:tailEnd/>
          </a:ln>
          <a:effectLst/>
        </p:spPr>
        <p:txBody>
          <a:bodyPr>
            <a:spAutoFit/>
          </a:bodyPr>
          <a:lstStyle/>
          <a:p>
            <a:pPr>
              <a:spcBef>
                <a:spcPct val="10000"/>
              </a:spcBef>
            </a:pPr>
            <a:r>
              <a:rPr lang="en-US" sz="1800" baseline="0" dirty="0">
                <a:solidFill>
                  <a:srgbClr val="000000"/>
                </a:solidFill>
                <a:effectLst/>
                <a:latin typeface="Arial" charset="0"/>
              </a:rPr>
              <a:t>Among </a:t>
            </a:r>
            <a:r>
              <a:rPr lang="en-US" sz="1800" b="1" i="1" baseline="0" dirty="0">
                <a:solidFill>
                  <a:srgbClr val="000000"/>
                </a:solidFill>
                <a:effectLst/>
                <a:latin typeface="Arial" charset="0"/>
              </a:rPr>
              <a:t>“derivative”</a:t>
            </a:r>
            <a:r>
              <a:rPr lang="en-US" sz="1800" baseline="0" dirty="0">
                <a:solidFill>
                  <a:srgbClr val="000000"/>
                </a:solidFill>
                <a:effectLst/>
                <a:latin typeface="Arial" charset="0"/>
              </a:rPr>
              <a:t> assets, </a:t>
            </a:r>
            <a:r>
              <a:rPr lang="en-US" sz="1800" b="1" i="1" baseline="0" dirty="0">
                <a:solidFill>
                  <a:srgbClr val="000000"/>
                </a:solidFill>
                <a:effectLst/>
                <a:latin typeface="Arial" charset="0"/>
              </a:rPr>
              <a:t>relative</a:t>
            </a:r>
            <a:r>
              <a:rPr lang="en-US" sz="1800" baseline="0" dirty="0">
                <a:solidFill>
                  <a:srgbClr val="000000"/>
                </a:solidFill>
                <a:effectLst/>
                <a:latin typeface="Arial" charset="0"/>
              </a:rPr>
              <a:t> risk can be measured by volatility (or return outcome spread range) ratio between the derivative &amp; the underlying </a:t>
            </a:r>
            <a:r>
              <a:rPr lang="en-US" sz="1800" baseline="0" dirty="0" smtClean="0">
                <a:solidFill>
                  <a:srgbClr val="000000"/>
                </a:solidFill>
                <a:effectLst/>
                <a:latin typeface="Arial" charset="0"/>
              </a:rPr>
              <a:t>asset…</a:t>
            </a:r>
            <a:endParaRPr lang="en-US" sz="1800" baseline="0" dirty="0">
              <a:solidFill>
                <a:srgbClr val="000000"/>
              </a:solidFill>
              <a:effectLst/>
              <a:latin typeface="Arial" charset="0"/>
            </a:endParaRPr>
          </a:p>
        </p:txBody>
      </p:sp>
      <p:sp>
        <p:nvSpPr>
          <p:cNvPr id="251927" name="Oval 23"/>
          <p:cNvSpPr>
            <a:spLocks noChangeArrowheads="1"/>
          </p:cNvSpPr>
          <p:nvPr/>
        </p:nvSpPr>
        <p:spPr bwMode="auto">
          <a:xfrm>
            <a:off x="533400" y="3200400"/>
            <a:ext cx="838200" cy="457200"/>
          </a:xfrm>
          <a:prstGeom prst="ellipse">
            <a:avLst/>
          </a:prstGeom>
          <a:noFill/>
          <a:ln w="9525">
            <a:solidFill>
              <a:srgbClr val="CC0099"/>
            </a:solidFill>
            <a:round/>
            <a:headEnd/>
            <a:tailEnd/>
          </a:ln>
          <a:effectLst/>
        </p:spPr>
        <p:txBody>
          <a:bodyPr wrap="none" anchor="ctr"/>
          <a:lstStyle/>
          <a:p>
            <a:endParaRPr lang="en-US" sz="2400" baseline="0">
              <a:solidFill>
                <a:srgbClr val="000000"/>
              </a:solidFill>
              <a:effectLst/>
            </a:endParaRPr>
          </a:p>
        </p:txBody>
      </p:sp>
      <p:sp>
        <p:nvSpPr>
          <p:cNvPr id="251928" name="Text Box 24"/>
          <p:cNvSpPr txBox="1">
            <a:spLocks noChangeArrowheads="1"/>
          </p:cNvSpPr>
          <p:nvPr/>
        </p:nvSpPr>
        <p:spPr bwMode="auto">
          <a:xfrm>
            <a:off x="0" y="2667000"/>
            <a:ext cx="1600200" cy="584775"/>
          </a:xfrm>
          <a:prstGeom prst="rect">
            <a:avLst/>
          </a:prstGeom>
          <a:noFill/>
          <a:ln w="9525">
            <a:noFill/>
            <a:miter lim="800000"/>
            <a:headEnd/>
            <a:tailEnd/>
          </a:ln>
          <a:effectLst/>
        </p:spPr>
        <p:txBody>
          <a:bodyPr>
            <a:spAutoFit/>
          </a:bodyPr>
          <a:lstStyle/>
          <a:p>
            <a:pPr>
              <a:spcBef>
                <a:spcPct val="50000"/>
              </a:spcBef>
            </a:pPr>
            <a:r>
              <a:rPr lang="en-US" sz="1600" i="1" baseline="0" dirty="0" smtClean="0">
                <a:solidFill>
                  <a:srgbClr val="CC0099"/>
                </a:solidFill>
                <a:effectLst/>
              </a:rPr>
              <a:t>(Now we know this.)</a:t>
            </a:r>
            <a:endParaRPr lang="en-US" sz="1600" i="1" baseline="0" dirty="0">
              <a:solidFill>
                <a:srgbClr val="CC0099"/>
              </a:solidFill>
              <a:effectLst/>
            </a:endParaRPr>
          </a:p>
        </p:txBody>
      </p:sp>
      <p:sp>
        <p:nvSpPr>
          <p:cNvPr id="251929" name="Line 25"/>
          <p:cNvSpPr>
            <a:spLocks noChangeShapeType="1"/>
          </p:cNvSpPr>
          <p:nvPr/>
        </p:nvSpPr>
        <p:spPr bwMode="auto">
          <a:xfrm>
            <a:off x="990600" y="2971800"/>
            <a:ext cx="0" cy="228600"/>
          </a:xfrm>
          <a:prstGeom prst="line">
            <a:avLst/>
          </a:prstGeom>
          <a:noFill/>
          <a:ln w="9525">
            <a:solidFill>
              <a:srgbClr val="CC0099"/>
            </a:solidFill>
            <a:round/>
            <a:headEnd/>
            <a:tailEnd type="triangle" w="med" len="med"/>
          </a:ln>
          <a:effectLst/>
        </p:spPr>
        <p:txBody>
          <a:bodyPr wrap="none"/>
          <a:lstStyle/>
          <a:p>
            <a:endParaRPr lang="en-US" sz="2400" baseline="0">
              <a:solidFill>
                <a:srgbClr val="000000"/>
              </a:solidFill>
              <a:effectLst/>
            </a:endParaRPr>
          </a:p>
        </p:txBody>
      </p:sp>
      <p:sp>
        <p:nvSpPr>
          <p:cNvPr id="251930" name="Oval 26"/>
          <p:cNvSpPr>
            <a:spLocks noChangeArrowheads="1"/>
          </p:cNvSpPr>
          <p:nvPr/>
        </p:nvSpPr>
        <p:spPr bwMode="auto">
          <a:xfrm>
            <a:off x="6096000" y="6324600"/>
            <a:ext cx="1752600" cy="381000"/>
          </a:xfrm>
          <a:prstGeom prst="ellipse">
            <a:avLst/>
          </a:prstGeom>
          <a:noFill/>
          <a:ln w="9525">
            <a:solidFill>
              <a:srgbClr val="CC0099"/>
            </a:solidFill>
            <a:round/>
            <a:headEnd/>
            <a:tailEnd/>
          </a:ln>
          <a:effectLst/>
        </p:spPr>
        <p:txBody>
          <a:bodyPr wrap="none" anchor="ctr"/>
          <a:lstStyle/>
          <a:p>
            <a:endParaRPr lang="en-US" sz="2400" baseline="0">
              <a:solidFill>
                <a:srgbClr val="000000"/>
              </a:solidFill>
              <a:effectLst/>
            </a:endParaRPr>
          </a:p>
        </p:txBody>
      </p:sp>
      <p:sp>
        <p:nvSpPr>
          <p:cNvPr id="251931" name="Text Box 27"/>
          <p:cNvSpPr txBox="1">
            <a:spLocks noChangeArrowheads="1"/>
          </p:cNvSpPr>
          <p:nvPr/>
        </p:nvSpPr>
        <p:spPr bwMode="auto">
          <a:xfrm>
            <a:off x="7696200" y="5715000"/>
            <a:ext cx="1600200" cy="584775"/>
          </a:xfrm>
          <a:prstGeom prst="rect">
            <a:avLst/>
          </a:prstGeom>
          <a:noFill/>
          <a:ln w="9525">
            <a:noFill/>
            <a:miter lim="800000"/>
            <a:headEnd/>
            <a:tailEnd/>
          </a:ln>
          <a:effectLst/>
        </p:spPr>
        <p:txBody>
          <a:bodyPr>
            <a:spAutoFit/>
          </a:bodyPr>
          <a:lstStyle/>
          <a:p>
            <a:pPr>
              <a:spcBef>
                <a:spcPct val="50000"/>
              </a:spcBef>
            </a:pPr>
            <a:r>
              <a:rPr lang="en-US" sz="1600" i="1" baseline="0" dirty="0" smtClean="0">
                <a:solidFill>
                  <a:srgbClr val="CC0099"/>
                </a:solidFill>
                <a:effectLst/>
              </a:rPr>
              <a:t>(Now we can compute this.)</a:t>
            </a:r>
            <a:endParaRPr lang="en-US" sz="1600" i="1" baseline="0" dirty="0">
              <a:solidFill>
                <a:srgbClr val="CC0099"/>
              </a:solidFill>
              <a:effectLst/>
            </a:endParaRPr>
          </a:p>
        </p:txBody>
      </p:sp>
      <p:sp>
        <p:nvSpPr>
          <p:cNvPr id="251932" name="Line 28"/>
          <p:cNvSpPr>
            <a:spLocks noChangeShapeType="1"/>
          </p:cNvSpPr>
          <p:nvPr/>
        </p:nvSpPr>
        <p:spPr bwMode="auto">
          <a:xfrm flipH="1">
            <a:off x="7772400" y="6248400"/>
            <a:ext cx="304800" cy="228600"/>
          </a:xfrm>
          <a:prstGeom prst="line">
            <a:avLst/>
          </a:prstGeom>
          <a:noFill/>
          <a:ln w="9525">
            <a:solidFill>
              <a:srgbClr val="CC0099"/>
            </a:solidFill>
            <a:round/>
            <a:headEnd/>
            <a:tailEnd type="triangle" w="med" len="med"/>
          </a:ln>
          <a:effectLst/>
        </p:spPr>
        <p:txBody>
          <a:bodyPr wrap="none"/>
          <a:lstStyle/>
          <a:p>
            <a:endParaRPr lang="en-US" sz="2400" baseline="0">
              <a:solidFill>
                <a:srgbClr val="000000"/>
              </a:solidFill>
              <a:effectLst/>
            </a:endParaRPr>
          </a:p>
        </p:txBody>
      </p:sp>
      <p:sp>
        <p:nvSpPr>
          <p:cNvPr id="30"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131124446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3"/>
          <p:cNvSpPr>
            <a:spLocks noGrp="1"/>
          </p:cNvSpPr>
          <p:nvPr>
            <p:ph type="sldNum" sz="quarter" idx="12"/>
          </p:nvPr>
        </p:nvSpPr>
        <p:spPr/>
        <p:txBody>
          <a:bodyPr/>
          <a:lstStyle/>
          <a:p>
            <a:fld id="{22C66C70-28AC-4658-8DF9-8B737AD4E6E9}" type="slidenum">
              <a:rPr lang="en-US">
                <a:solidFill>
                  <a:srgbClr val="000000"/>
                </a:solidFill>
              </a:rPr>
              <a:pPr/>
              <a:t>152</a:t>
            </a:fld>
            <a:endParaRPr lang="en-US">
              <a:solidFill>
                <a:srgbClr val="000000"/>
              </a:solidFill>
            </a:endParaRPr>
          </a:p>
        </p:txBody>
      </p:sp>
      <p:sp>
        <p:nvSpPr>
          <p:cNvPr id="270339" name="Text Box 3"/>
          <p:cNvSpPr txBox="1">
            <a:spLocks noChangeArrowheads="1"/>
          </p:cNvSpPr>
          <p:nvPr/>
        </p:nvSpPr>
        <p:spPr bwMode="auto">
          <a:xfrm>
            <a:off x="533400" y="533400"/>
            <a:ext cx="8153400" cy="1781175"/>
          </a:xfrm>
          <a:prstGeom prst="rect">
            <a:avLst/>
          </a:prstGeom>
          <a:noFill/>
          <a:ln w="9525">
            <a:solidFill>
              <a:schemeClr val="tx1"/>
            </a:solidFill>
            <a:miter lim="800000"/>
            <a:headEnd/>
            <a:tailEnd/>
          </a:ln>
          <a:effectLst/>
        </p:spPr>
        <p:txBody>
          <a:bodyPr>
            <a:spAutoFit/>
          </a:bodyPr>
          <a:lstStyle/>
          <a:p>
            <a:pPr>
              <a:spcBef>
                <a:spcPct val="50000"/>
              </a:spcBef>
            </a:pPr>
            <a:r>
              <a:rPr lang="en-US" sz="2400" baseline="0" dirty="0">
                <a:solidFill>
                  <a:srgbClr val="000000"/>
                </a:solidFill>
                <a:effectLst/>
                <a:latin typeface="Arial" charset="0"/>
              </a:rPr>
              <a:t>Underlying asset outcome </a:t>
            </a:r>
            <a:r>
              <a:rPr lang="en-US" sz="2400" baseline="0" dirty="0" smtClean="0">
                <a:solidFill>
                  <a:srgbClr val="000000"/>
                </a:solidFill>
                <a:effectLst/>
                <a:latin typeface="Arial" charset="0"/>
              </a:rPr>
              <a:t>spread (</a:t>
            </a:r>
            <a:r>
              <a:rPr lang="en-US" sz="2400" baseline="0" dirty="0" err="1" smtClean="0">
                <a:solidFill>
                  <a:srgbClr val="000000"/>
                </a:solidFill>
                <a:effectLst/>
                <a:latin typeface="Arial" charset="0"/>
              </a:rPr>
              <a:t>V</a:t>
            </a:r>
            <a:r>
              <a:rPr lang="en-US" sz="2400" baseline="-25000" dirty="0" err="1" smtClean="0">
                <a:solidFill>
                  <a:srgbClr val="000000"/>
                </a:solidFill>
                <a:effectLst/>
                <a:latin typeface="Arial" charset="0"/>
              </a:rPr>
              <a:t>up</a:t>
            </a:r>
            <a:r>
              <a:rPr lang="en-US" sz="2400" baseline="0" dirty="0" smtClean="0">
                <a:solidFill>
                  <a:srgbClr val="000000"/>
                </a:solidFill>
                <a:effectLst/>
                <a:latin typeface="Arial" charset="0"/>
              </a:rPr>
              <a:t> – </a:t>
            </a:r>
            <a:r>
              <a:rPr lang="en-US" sz="2400" baseline="0" dirty="0" err="1" smtClean="0">
                <a:solidFill>
                  <a:srgbClr val="000000"/>
                </a:solidFill>
                <a:effectLst/>
                <a:latin typeface="Arial" charset="0"/>
              </a:rPr>
              <a:t>V</a:t>
            </a:r>
            <a:r>
              <a:rPr lang="en-US" sz="2400" baseline="-25000" dirty="0" err="1" smtClean="0">
                <a:solidFill>
                  <a:srgbClr val="000000"/>
                </a:solidFill>
                <a:effectLst/>
                <a:latin typeface="Arial" charset="0"/>
              </a:rPr>
              <a:t>down</a:t>
            </a:r>
            <a:r>
              <a:rPr lang="en-US" sz="2400" baseline="0" dirty="0" smtClean="0">
                <a:solidFill>
                  <a:srgbClr val="000000"/>
                </a:solidFill>
                <a:effectLst/>
                <a:latin typeface="Arial" charset="0"/>
              </a:rPr>
              <a:t>) / V(0):</a:t>
            </a:r>
            <a:endParaRPr lang="en-US" sz="2400" baseline="0" dirty="0">
              <a:solidFill>
                <a:srgbClr val="000000"/>
              </a:solidFill>
              <a:effectLst/>
              <a:latin typeface="Arial" charset="0"/>
            </a:endParaRP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Up</a:t>
            </a:r>
            <a:r>
              <a:rPr lang="en-US" sz="2400" baseline="0" dirty="0">
                <a:solidFill>
                  <a:srgbClr val="000000"/>
                </a:solidFill>
                <a:effectLst/>
                <a:latin typeface="Arial" charset="0"/>
              </a:rPr>
              <a:t> outcome: (</a:t>
            </a:r>
            <a:r>
              <a:rPr lang="en-US" sz="2400" baseline="0" dirty="0">
                <a:solidFill>
                  <a:srgbClr val="009900"/>
                </a:solidFill>
                <a:effectLst/>
                <a:latin typeface="Arial" charset="0"/>
              </a:rPr>
              <a:t>$113</a:t>
            </a:r>
            <a:r>
              <a:rPr lang="en-US" sz="2400" baseline="0" dirty="0">
                <a:solidFill>
                  <a:srgbClr val="000000"/>
                </a:solidFill>
                <a:effectLst/>
                <a:latin typeface="Arial" charset="0"/>
              </a:rPr>
              <a:t> – $94) / $94  =  19/94  =  +20%</a:t>
            </a: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Down</a:t>
            </a:r>
            <a:r>
              <a:rPr lang="en-US" sz="2400" baseline="0" dirty="0">
                <a:solidFill>
                  <a:srgbClr val="000000"/>
                </a:solidFill>
                <a:effectLst/>
                <a:latin typeface="Arial" charset="0"/>
              </a:rPr>
              <a:t> outcome: (</a:t>
            </a:r>
            <a:r>
              <a:rPr lang="en-US" sz="2400" baseline="0" dirty="0">
                <a:solidFill>
                  <a:srgbClr val="009900"/>
                </a:solidFill>
                <a:effectLst/>
                <a:latin typeface="Arial" charset="0"/>
              </a:rPr>
              <a:t>$79</a:t>
            </a:r>
            <a:r>
              <a:rPr lang="en-US" sz="2400" baseline="0" dirty="0">
                <a:solidFill>
                  <a:srgbClr val="000000"/>
                </a:solidFill>
                <a:effectLst/>
                <a:latin typeface="Arial" charset="0"/>
              </a:rPr>
              <a:t> – $94) / $94 = -15/94 =  -17%</a:t>
            </a: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Spread</a:t>
            </a:r>
            <a:r>
              <a:rPr lang="en-US" sz="2400" baseline="0" dirty="0">
                <a:solidFill>
                  <a:srgbClr val="000000"/>
                </a:solidFill>
                <a:effectLst/>
                <a:latin typeface="Arial" charset="0"/>
              </a:rPr>
              <a:t> = (+20% – (-17%)) = 37%.</a:t>
            </a:r>
          </a:p>
        </p:txBody>
      </p:sp>
      <p:sp>
        <p:nvSpPr>
          <p:cNvPr id="270340" name="Text Box 4"/>
          <p:cNvSpPr txBox="1">
            <a:spLocks noChangeArrowheads="1"/>
          </p:cNvSpPr>
          <p:nvPr/>
        </p:nvSpPr>
        <p:spPr bwMode="auto">
          <a:xfrm>
            <a:off x="457200" y="4572000"/>
            <a:ext cx="8229600" cy="1625600"/>
          </a:xfrm>
          <a:prstGeom prst="rect">
            <a:avLst/>
          </a:prstGeom>
          <a:noFill/>
          <a:ln w="9525">
            <a:noFill/>
            <a:miter lim="800000"/>
            <a:headEnd/>
            <a:tailEnd/>
          </a:ln>
          <a:effectLst/>
        </p:spPr>
        <p:txBody>
          <a:bodyPr>
            <a:spAutoFit/>
          </a:bodyPr>
          <a:lstStyle/>
          <a:p>
            <a:pPr algn="ctr">
              <a:spcBef>
                <a:spcPct val="50000"/>
              </a:spcBef>
            </a:pPr>
            <a:r>
              <a:rPr lang="en-US" sz="2400" baseline="0">
                <a:solidFill>
                  <a:srgbClr val="000000"/>
                </a:solidFill>
                <a:effectLst/>
                <a:latin typeface="Arial" charset="0"/>
              </a:rPr>
              <a:t>Which implies that the option has 192/37 = </a:t>
            </a:r>
            <a:r>
              <a:rPr lang="en-US" sz="2400" b="1" i="1" baseline="0">
                <a:solidFill>
                  <a:srgbClr val="000000"/>
                </a:solidFill>
                <a:effectLst/>
                <a:latin typeface="Arial" charset="0"/>
              </a:rPr>
              <a:t>5.2 times</a:t>
            </a:r>
            <a:r>
              <a:rPr lang="en-US" sz="2400" baseline="0">
                <a:solidFill>
                  <a:srgbClr val="000000"/>
                </a:solidFill>
                <a:effectLst/>
                <a:latin typeface="Arial" charset="0"/>
              </a:rPr>
              <a:t> the investment risk that the built office property has, the same as the risk premium ratio we just computed: </a:t>
            </a:r>
          </a:p>
          <a:p>
            <a:pPr algn="ctr">
              <a:spcBef>
                <a:spcPct val="20000"/>
              </a:spcBef>
            </a:pPr>
            <a:r>
              <a:rPr lang="en-US" sz="2400" i="1" baseline="0">
                <a:solidFill>
                  <a:srgbClr val="000000"/>
                </a:solidFill>
                <a:effectLst/>
                <a:latin typeface="Arial" charset="0"/>
              </a:rPr>
              <a:t>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i="1" baseline="-25000">
                <a:solidFill>
                  <a:srgbClr val="000000"/>
                </a:solidFill>
                <a:effectLst/>
                <a:latin typeface="Arial" charset="0"/>
              </a:rPr>
              <a:t>C</a:t>
            </a:r>
            <a:r>
              <a:rPr lang="en-US" sz="2400" baseline="0">
                <a:solidFill>
                  <a:srgbClr val="000000"/>
                </a:solidFill>
                <a:effectLst/>
                <a:latin typeface="Arial" charset="0"/>
              </a:rPr>
              <a:t>] / </a:t>
            </a:r>
            <a:r>
              <a:rPr lang="en-US" sz="2400" i="1" baseline="0">
                <a:solidFill>
                  <a:srgbClr val="000000"/>
                </a:solidFill>
                <a:effectLst/>
                <a:latin typeface="Arial" charset="0"/>
              </a:rPr>
              <a:t>E</a:t>
            </a:r>
            <a:r>
              <a:rPr lang="en-US" sz="2400" baseline="0">
                <a:solidFill>
                  <a:srgbClr val="000000"/>
                </a:solidFill>
                <a:effectLst/>
                <a:latin typeface="Arial" charset="0"/>
              </a:rPr>
              <a:t>[</a:t>
            </a:r>
            <a:r>
              <a:rPr lang="en-US" sz="2400" i="1" baseline="0">
                <a:solidFill>
                  <a:srgbClr val="000000"/>
                </a:solidFill>
                <a:effectLst/>
                <a:latin typeface="Arial" charset="0"/>
              </a:rPr>
              <a:t>RP</a:t>
            </a:r>
            <a:r>
              <a:rPr lang="en-US" sz="2400" i="1" baseline="-25000">
                <a:solidFill>
                  <a:srgbClr val="000000"/>
                </a:solidFill>
                <a:effectLst/>
                <a:latin typeface="Arial" charset="0"/>
              </a:rPr>
              <a:t>V</a:t>
            </a:r>
            <a:r>
              <a:rPr lang="en-US" sz="2400" baseline="0">
                <a:solidFill>
                  <a:srgbClr val="000000"/>
                </a:solidFill>
                <a:effectLst/>
                <a:latin typeface="Arial" charset="0"/>
              </a:rPr>
              <a:t>] = 31% / 6% = 5.2</a:t>
            </a:r>
          </a:p>
        </p:txBody>
      </p:sp>
      <p:sp>
        <p:nvSpPr>
          <p:cNvPr id="270342" name="Text Box 6"/>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270344" name="Text Box 8"/>
          <p:cNvSpPr txBox="1">
            <a:spLocks noChangeArrowheads="1"/>
          </p:cNvSpPr>
          <p:nvPr/>
        </p:nvSpPr>
        <p:spPr bwMode="auto">
          <a:xfrm>
            <a:off x="533400" y="2514600"/>
            <a:ext cx="8153400" cy="1781175"/>
          </a:xfrm>
          <a:prstGeom prst="rect">
            <a:avLst/>
          </a:prstGeom>
          <a:noFill/>
          <a:ln w="9525">
            <a:solidFill>
              <a:schemeClr val="tx1"/>
            </a:solidFill>
            <a:miter lim="800000"/>
            <a:headEnd/>
            <a:tailEnd/>
          </a:ln>
          <a:effectLst/>
        </p:spPr>
        <p:txBody>
          <a:bodyPr>
            <a:spAutoFit/>
          </a:bodyPr>
          <a:lstStyle/>
          <a:p>
            <a:pPr>
              <a:spcBef>
                <a:spcPct val="50000"/>
              </a:spcBef>
            </a:pPr>
            <a:r>
              <a:rPr lang="en-US" sz="2400" baseline="0" dirty="0" smtClean="0">
                <a:solidFill>
                  <a:srgbClr val="000000"/>
                </a:solidFill>
                <a:effectLst/>
                <a:latin typeface="Arial" charset="0"/>
              </a:rPr>
              <a:t>Derivative </a:t>
            </a:r>
            <a:r>
              <a:rPr lang="en-US" sz="2400" baseline="0" dirty="0">
                <a:solidFill>
                  <a:srgbClr val="000000"/>
                </a:solidFill>
                <a:effectLst/>
                <a:latin typeface="Arial" charset="0"/>
              </a:rPr>
              <a:t>asset outcome </a:t>
            </a:r>
            <a:r>
              <a:rPr lang="en-US" sz="2400" baseline="0" dirty="0" smtClean="0">
                <a:solidFill>
                  <a:srgbClr val="000000"/>
                </a:solidFill>
                <a:effectLst/>
                <a:latin typeface="Arial" charset="0"/>
              </a:rPr>
              <a:t>spread (C</a:t>
            </a:r>
            <a:r>
              <a:rPr lang="en-US" sz="2400" baseline="-25000" dirty="0" smtClean="0">
                <a:solidFill>
                  <a:srgbClr val="000000"/>
                </a:solidFill>
                <a:effectLst/>
                <a:latin typeface="Arial" charset="0"/>
              </a:rPr>
              <a:t>up</a:t>
            </a:r>
            <a:r>
              <a:rPr lang="en-US" sz="2400" baseline="0" dirty="0" smtClean="0">
                <a:solidFill>
                  <a:srgbClr val="000000"/>
                </a:solidFill>
                <a:effectLst/>
                <a:latin typeface="Arial" charset="0"/>
              </a:rPr>
              <a:t> – </a:t>
            </a:r>
            <a:r>
              <a:rPr lang="en-US" sz="2400" baseline="0" dirty="0" err="1" smtClean="0">
                <a:solidFill>
                  <a:srgbClr val="000000"/>
                </a:solidFill>
                <a:effectLst/>
                <a:latin typeface="Arial" charset="0"/>
              </a:rPr>
              <a:t>C</a:t>
            </a:r>
            <a:r>
              <a:rPr lang="en-US" sz="2400" baseline="-25000" dirty="0" err="1" smtClean="0">
                <a:solidFill>
                  <a:srgbClr val="000000"/>
                </a:solidFill>
                <a:effectLst/>
                <a:latin typeface="Arial" charset="0"/>
              </a:rPr>
              <a:t>down</a:t>
            </a:r>
            <a:r>
              <a:rPr lang="en-US" sz="2400" baseline="0" dirty="0" smtClean="0">
                <a:solidFill>
                  <a:srgbClr val="000000"/>
                </a:solidFill>
                <a:effectLst/>
                <a:latin typeface="Arial" charset="0"/>
              </a:rPr>
              <a:t>) / C(0):</a:t>
            </a:r>
            <a:endParaRPr lang="en-US" sz="2400" baseline="0" dirty="0">
              <a:solidFill>
                <a:srgbClr val="000000"/>
              </a:solidFill>
              <a:effectLst/>
              <a:latin typeface="Arial" charset="0"/>
            </a:endParaRP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Up</a:t>
            </a:r>
            <a:r>
              <a:rPr lang="en-US" sz="2400" baseline="0" dirty="0">
                <a:solidFill>
                  <a:srgbClr val="000000"/>
                </a:solidFill>
                <a:effectLst/>
                <a:latin typeface="Arial" charset="0"/>
              </a:rPr>
              <a:t> outcome: (</a:t>
            </a:r>
            <a:r>
              <a:rPr lang="en-US" sz="2400" baseline="0" dirty="0">
                <a:solidFill>
                  <a:srgbClr val="CC0099"/>
                </a:solidFill>
                <a:effectLst/>
                <a:latin typeface="Arial" charset="0"/>
              </a:rPr>
              <a:t>$23</a:t>
            </a:r>
            <a:r>
              <a:rPr lang="en-US" sz="2400" baseline="0" dirty="0">
                <a:solidFill>
                  <a:srgbClr val="000000"/>
                </a:solidFill>
                <a:effectLst/>
                <a:latin typeface="Arial" charset="0"/>
              </a:rPr>
              <a:t> – $12) / $12  =  11/12  =    +92%</a:t>
            </a: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Down</a:t>
            </a:r>
            <a:r>
              <a:rPr lang="en-US" sz="2400" baseline="0" dirty="0">
                <a:solidFill>
                  <a:srgbClr val="000000"/>
                </a:solidFill>
                <a:effectLst/>
                <a:latin typeface="Arial" charset="0"/>
              </a:rPr>
              <a:t> outcome: (</a:t>
            </a:r>
            <a:r>
              <a:rPr lang="en-US" sz="2400" baseline="0" dirty="0">
                <a:solidFill>
                  <a:srgbClr val="CC0099"/>
                </a:solidFill>
                <a:effectLst/>
                <a:latin typeface="Arial" charset="0"/>
              </a:rPr>
              <a:t>$0</a:t>
            </a:r>
            <a:r>
              <a:rPr lang="en-US" sz="2400" baseline="0" dirty="0">
                <a:solidFill>
                  <a:srgbClr val="000000"/>
                </a:solidFill>
                <a:effectLst/>
                <a:latin typeface="Arial" charset="0"/>
              </a:rPr>
              <a:t> – $12) / $12 = -12/12 =  -100% </a:t>
            </a:r>
          </a:p>
          <a:p>
            <a:pPr lvl="1">
              <a:spcBef>
                <a:spcPct val="20000"/>
              </a:spcBef>
              <a:buFontTx/>
              <a:buChar char="•"/>
            </a:pPr>
            <a:r>
              <a:rPr lang="en-US" sz="2400" baseline="0" dirty="0">
                <a:solidFill>
                  <a:srgbClr val="000000"/>
                </a:solidFill>
                <a:effectLst/>
                <a:latin typeface="Arial" charset="0"/>
              </a:rPr>
              <a:t> </a:t>
            </a:r>
            <a:r>
              <a:rPr lang="en-US" sz="2400" i="1" baseline="0" dirty="0">
                <a:solidFill>
                  <a:srgbClr val="000000"/>
                </a:solidFill>
                <a:effectLst/>
                <a:latin typeface="Arial" charset="0"/>
              </a:rPr>
              <a:t>Spread</a:t>
            </a:r>
            <a:r>
              <a:rPr lang="en-US" sz="2400" baseline="0" dirty="0">
                <a:solidFill>
                  <a:srgbClr val="000000"/>
                </a:solidFill>
                <a:effectLst/>
                <a:latin typeface="Arial" charset="0"/>
              </a:rPr>
              <a:t> = (+92% – (-100%)) = 192%.</a:t>
            </a:r>
          </a:p>
        </p:txBody>
      </p:sp>
    </p:spTree>
    <p:extLst>
      <p:ext uri="{BB962C8B-B14F-4D97-AF65-F5344CB8AC3E}">
        <p14:creationId xmlns="" xmlns:p14="http://schemas.microsoft.com/office/powerpoint/2010/main" val="9532498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3" name="Footer Placeholder 22"/>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2" name="Slide Number Placeholder 3"/>
          <p:cNvSpPr>
            <a:spLocks noGrp="1"/>
          </p:cNvSpPr>
          <p:nvPr>
            <p:ph type="sldNum" sz="quarter" idx="12"/>
          </p:nvPr>
        </p:nvSpPr>
        <p:spPr/>
        <p:txBody>
          <a:bodyPr/>
          <a:lstStyle/>
          <a:p>
            <a:fld id="{E70879AC-7B42-43A1-A08F-4EA549EDB0FD}" type="slidenum">
              <a:rPr lang="en-US">
                <a:solidFill>
                  <a:srgbClr val="000000"/>
                </a:solidFill>
              </a:rPr>
              <a:pPr/>
              <a:t>153</a:t>
            </a:fld>
            <a:endParaRPr lang="en-US">
              <a:solidFill>
                <a:srgbClr val="000000"/>
              </a:solidFill>
            </a:endParaRPr>
          </a:p>
        </p:txBody>
      </p:sp>
      <p:grpSp>
        <p:nvGrpSpPr>
          <p:cNvPr id="272386" name="Group 2"/>
          <p:cNvGrpSpPr>
            <a:grpSpLocks/>
          </p:cNvGrpSpPr>
          <p:nvPr/>
        </p:nvGrpSpPr>
        <p:grpSpPr bwMode="auto">
          <a:xfrm>
            <a:off x="457200" y="533400"/>
            <a:ext cx="8001000" cy="4130675"/>
            <a:chOff x="432" y="672"/>
            <a:chExt cx="5040" cy="2602"/>
          </a:xfrm>
        </p:grpSpPr>
        <p:sp>
          <p:nvSpPr>
            <p:cNvPr id="272387" name="Line 3"/>
            <p:cNvSpPr>
              <a:spLocks noChangeShapeType="1"/>
            </p:cNvSpPr>
            <p:nvPr/>
          </p:nvSpPr>
          <p:spPr bwMode="auto">
            <a:xfrm>
              <a:off x="1728" y="768"/>
              <a:ext cx="0" cy="192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72388" name="Line 4"/>
            <p:cNvSpPr>
              <a:spLocks noChangeShapeType="1"/>
            </p:cNvSpPr>
            <p:nvPr/>
          </p:nvSpPr>
          <p:spPr bwMode="auto">
            <a:xfrm>
              <a:off x="1728" y="2688"/>
              <a:ext cx="3216" cy="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72389" name="Line 5"/>
            <p:cNvSpPr>
              <a:spLocks noChangeShapeType="1"/>
            </p:cNvSpPr>
            <p:nvPr/>
          </p:nvSpPr>
          <p:spPr bwMode="auto">
            <a:xfrm flipV="1">
              <a:off x="1728" y="1104"/>
              <a:ext cx="3120" cy="1248"/>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72390" name="Text Box 6"/>
            <p:cNvSpPr txBox="1">
              <a:spLocks noChangeArrowheads="1"/>
            </p:cNvSpPr>
            <p:nvPr/>
          </p:nvSpPr>
          <p:spPr bwMode="auto">
            <a:xfrm>
              <a:off x="4704" y="2448"/>
              <a:ext cx="576" cy="231"/>
            </a:xfrm>
            <a:prstGeom prst="rect">
              <a:avLst/>
            </a:prstGeom>
            <a:noFill/>
            <a:ln w="9525">
              <a:noFill/>
              <a:miter lim="800000"/>
              <a:headEnd/>
              <a:tailEnd/>
            </a:ln>
            <a:effectLst/>
          </p:spPr>
          <p:txBody>
            <a:bodyPr>
              <a:spAutoFit/>
            </a:bodyPr>
            <a:lstStyle/>
            <a:p>
              <a:pPr algn="r">
                <a:spcBef>
                  <a:spcPct val="50000"/>
                </a:spcBef>
              </a:pPr>
              <a:r>
                <a:rPr lang="en-US" sz="1800" baseline="0">
                  <a:solidFill>
                    <a:srgbClr val="000000"/>
                  </a:solidFill>
                  <a:effectLst/>
                </a:rPr>
                <a:t>Risk</a:t>
              </a:r>
            </a:p>
          </p:txBody>
        </p:sp>
        <p:sp>
          <p:nvSpPr>
            <p:cNvPr id="272391" name="Text Box 7"/>
            <p:cNvSpPr txBox="1">
              <a:spLocks noChangeArrowheads="1"/>
            </p:cNvSpPr>
            <p:nvPr/>
          </p:nvSpPr>
          <p:spPr bwMode="auto">
            <a:xfrm>
              <a:off x="1152" y="672"/>
              <a:ext cx="576" cy="231"/>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a:t>
              </a:r>
              <a:r>
                <a:rPr lang="en-US" sz="1800" baseline="0">
                  <a:solidFill>
                    <a:srgbClr val="000000"/>
                  </a:solidFill>
                  <a:effectLst/>
                </a:rPr>
                <a:t>]</a:t>
              </a:r>
            </a:p>
          </p:txBody>
        </p:sp>
        <p:sp>
          <p:nvSpPr>
            <p:cNvPr id="272392" name="Text Box 8"/>
            <p:cNvSpPr txBox="1">
              <a:spLocks noChangeArrowheads="1"/>
            </p:cNvSpPr>
            <p:nvPr/>
          </p:nvSpPr>
          <p:spPr bwMode="auto">
            <a:xfrm>
              <a:off x="816" y="2256"/>
              <a:ext cx="912" cy="231"/>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r</a:t>
              </a:r>
              <a:r>
                <a:rPr lang="en-US" sz="1800" i="1" baseline="-25000">
                  <a:solidFill>
                    <a:srgbClr val="000000"/>
                  </a:solidFill>
                  <a:effectLst/>
                </a:rPr>
                <a:t>f</a:t>
              </a:r>
              <a:r>
                <a:rPr lang="en-US" sz="1800" i="1" baseline="0">
                  <a:solidFill>
                    <a:srgbClr val="000000"/>
                  </a:solidFill>
                  <a:effectLst/>
                </a:rPr>
                <a:t>  = 3% </a:t>
              </a:r>
              <a:endParaRPr lang="en-US" sz="1800" baseline="0">
                <a:solidFill>
                  <a:srgbClr val="000000"/>
                </a:solidFill>
                <a:effectLst/>
              </a:endParaRPr>
            </a:p>
          </p:txBody>
        </p:sp>
        <p:sp>
          <p:nvSpPr>
            <p:cNvPr id="272393" name="Line 9"/>
            <p:cNvSpPr>
              <a:spLocks noChangeShapeType="1"/>
            </p:cNvSpPr>
            <p:nvPr/>
          </p:nvSpPr>
          <p:spPr bwMode="auto">
            <a:xfrm>
              <a:off x="1104" y="1200"/>
              <a:ext cx="350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72394" name="Line 10"/>
            <p:cNvSpPr>
              <a:spLocks noChangeShapeType="1"/>
            </p:cNvSpPr>
            <p:nvPr/>
          </p:nvSpPr>
          <p:spPr bwMode="auto">
            <a:xfrm>
              <a:off x="4608" y="1200"/>
              <a:ext cx="0" cy="168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72395" name="Text Box 11"/>
            <p:cNvSpPr txBox="1">
              <a:spLocks noChangeArrowheads="1"/>
            </p:cNvSpPr>
            <p:nvPr/>
          </p:nvSpPr>
          <p:spPr bwMode="auto">
            <a:xfrm>
              <a:off x="432" y="1104"/>
              <a:ext cx="672" cy="231"/>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34%</a:t>
              </a:r>
              <a:endParaRPr lang="en-US" sz="1800" baseline="0">
                <a:solidFill>
                  <a:srgbClr val="000000"/>
                </a:solidFill>
                <a:effectLst/>
              </a:endParaRPr>
            </a:p>
          </p:txBody>
        </p:sp>
        <p:sp>
          <p:nvSpPr>
            <p:cNvPr id="272396" name="Line 12"/>
            <p:cNvSpPr>
              <a:spLocks noChangeShapeType="1"/>
            </p:cNvSpPr>
            <p:nvPr/>
          </p:nvSpPr>
          <p:spPr bwMode="auto">
            <a:xfrm>
              <a:off x="1104" y="1872"/>
              <a:ext cx="1824"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72397" name="Text Box 13"/>
            <p:cNvSpPr txBox="1">
              <a:spLocks noChangeArrowheads="1"/>
            </p:cNvSpPr>
            <p:nvPr/>
          </p:nvSpPr>
          <p:spPr bwMode="auto">
            <a:xfrm>
              <a:off x="432" y="1776"/>
              <a:ext cx="672" cy="231"/>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9%</a:t>
              </a:r>
              <a:endParaRPr lang="en-US" sz="1800" baseline="0">
                <a:solidFill>
                  <a:srgbClr val="000000"/>
                </a:solidFill>
                <a:effectLst/>
              </a:endParaRPr>
            </a:p>
          </p:txBody>
        </p:sp>
        <p:sp>
          <p:nvSpPr>
            <p:cNvPr id="272398" name="Line 14"/>
            <p:cNvSpPr>
              <a:spLocks noChangeShapeType="1"/>
            </p:cNvSpPr>
            <p:nvPr/>
          </p:nvSpPr>
          <p:spPr bwMode="auto">
            <a:xfrm>
              <a:off x="2928" y="1872"/>
              <a:ext cx="0" cy="1008"/>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272399" name="Text Box 15"/>
            <p:cNvSpPr txBox="1">
              <a:spLocks noChangeArrowheads="1"/>
            </p:cNvSpPr>
            <p:nvPr/>
          </p:nvSpPr>
          <p:spPr bwMode="auto">
            <a:xfrm>
              <a:off x="2352" y="2832"/>
              <a:ext cx="1104" cy="442"/>
            </a:xfrm>
            <a:prstGeom prst="rect">
              <a:avLst/>
            </a:prstGeom>
            <a:noFill/>
            <a:ln w="9525">
              <a:noFill/>
              <a:miter lim="800000"/>
              <a:headEnd/>
              <a:tailEnd/>
            </a:ln>
            <a:effectLst/>
          </p:spPr>
          <p:txBody>
            <a:bodyPr>
              <a:spAutoFit/>
            </a:bodyPr>
            <a:lstStyle/>
            <a:p>
              <a:pPr algn="ctr">
                <a:spcBef>
                  <a:spcPct val="50000"/>
                </a:spcBef>
              </a:pPr>
              <a:r>
                <a:rPr lang="en-US" i="1" baseline="0">
                  <a:solidFill>
                    <a:srgbClr val="000000"/>
                  </a:solidFill>
                  <a:effectLst/>
                </a:rPr>
                <a:t>Built Property</a:t>
              </a:r>
            </a:p>
            <a:p>
              <a:pPr algn="ctr"/>
              <a:r>
                <a:rPr lang="en-US" baseline="0">
                  <a:solidFill>
                    <a:srgbClr val="000000"/>
                  </a:solidFill>
                  <a:effectLst/>
                </a:rPr>
                <a:t>37% range</a:t>
              </a:r>
            </a:p>
          </p:txBody>
        </p:sp>
        <p:sp>
          <p:nvSpPr>
            <p:cNvPr id="272400" name="Text Box 16"/>
            <p:cNvSpPr txBox="1">
              <a:spLocks noChangeArrowheads="1"/>
            </p:cNvSpPr>
            <p:nvPr/>
          </p:nvSpPr>
          <p:spPr bwMode="auto">
            <a:xfrm>
              <a:off x="4080" y="2832"/>
              <a:ext cx="1104" cy="442"/>
            </a:xfrm>
            <a:prstGeom prst="rect">
              <a:avLst/>
            </a:prstGeom>
            <a:noFill/>
            <a:ln w="9525">
              <a:noFill/>
              <a:miter lim="800000"/>
              <a:headEnd/>
              <a:tailEnd/>
            </a:ln>
            <a:effectLst/>
          </p:spPr>
          <p:txBody>
            <a:bodyPr>
              <a:spAutoFit/>
            </a:bodyPr>
            <a:lstStyle/>
            <a:p>
              <a:pPr algn="ctr">
                <a:spcBef>
                  <a:spcPct val="50000"/>
                </a:spcBef>
              </a:pPr>
              <a:r>
                <a:rPr lang="en-US" i="1" baseline="0">
                  <a:solidFill>
                    <a:srgbClr val="000000"/>
                  </a:solidFill>
                  <a:effectLst/>
                </a:rPr>
                <a:t>Devlpt Option</a:t>
              </a:r>
            </a:p>
            <a:p>
              <a:pPr algn="ctr"/>
              <a:r>
                <a:rPr lang="en-US" baseline="0">
                  <a:solidFill>
                    <a:srgbClr val="000000"/>
                  </a:solidFill>
                  <a:effectLst/>
                </a:rPr>
                <a:t>192% range</a:t>
              </a:r>
            </a:p>
          </p:txBody>
        </p:sp>
        <p:sp>
          <p:nvSpPr>
            <p:cNvPr id="272401" name="Line 17"/>
            <p:cNvSpPr>
              <a:spLocks noChangeShapeType="1"/>
            </p:cNvSpPr>
            <p:nvPr/>
          </p:nvSpPr>
          <p:spPr bwMode="auto">
            <a:xfrm>
              <a:off x="1728" y="2352"/>
              <a:ext cx="3168" cy="0"/>
            </a:xfrm>
            <a:prstGeom prst="line">
              <a:avLst/>
            </a:prstGeom>
            <a:noFill/>
            <a:ln w="9525">
              <a:solidFill>
                <a:schemeClr val="tx1"/>
              </a:solidFill>
              <a:prstDash val="sysDot"/>
              <a:round/>
              <a:headEnd/>
              <a:tailEnd/>
            </a:ln>
            <a:effectLst/>
          </p:spPr>
          <p:txBody>
            <a:bodyPr/>
            <a:lstStyle/>
            <a:p>
              <a:endParaRPr lang="en-US" sz="2400" baseline="0">
                <a:solidFill>
                  <a:srgbClr val="000000"/>
                </a:solidFill>
                <a:effectLst/>
              </a:endParaRPr>
            </a:p>
          </p:txBody>
        </p:sp>
        <p:sp>
          <p:nvSpPr>
            <p:cNvPr id="272402" name="AutoShape 18"/>
            <p:cNvSpPr>
              <a:spLocks/>
            </p:cNvSpPr>
            <p:nvPr/>
          </p:nvSpPr>
          <p:spPr bwMode="auto">
            <a:xfrm>
              <a:off x="4800" y="1200"/>
              <a:ext cx="192" cy="1056"/>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72403" name="Text Box 19"/>
            <p:cNvSpPr txBox="1">
              <a:spLocks noChangeArrowheads="1"/>
            </p:cNvSpPr>
            <p:nvPr/>
          </p:nvSpPr>
          <p:spPr bwMode="auto">
            <a:xfrm>
              <a:off x="4992" y="1632"/>
              <a:ext cx="480" cy="231"/>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RP</a:t>
              </a:r>
              <a:r>
                <a:rPr lang="en-US" sz="1800" baseline="0">
                  <a:solidFill>
                    <a:srgbClr val="000000"/>
                  </a:solidFill>
                  <a:effectLst/>
                </a:rPr>
                <a:t>]</a:t>
              </a:r>
              <a:endParaRPr lang="en-US" sz="1800" i="1" baseline="0">
                <a:solidFill>
                  <a:srgbClr val="000000"/>
                </a:solidFill>
                <a:effectLst/>
              </a:endParaRPr>
            </a:p>
          </p:txBody>
        </p:sp>
      </p:grpSp>
      <p:sp>
        <p:nvSpPr>
          <p:cNvPr id="272404" name="Text Box 20"/>
          <p:cNvSpPr txBox="1">
            <a:spLocks noChangeArrowheads="1"/>
          </p:cNvSpPr>
          <p:nvPr/>
        </p:nvSpPr>
        <p:spPr bwMode="auto">
          <a:xfrm>
            <a:off x="381000" y="4724400"/>
            <a:ext cx="8305800" cy="1917700"/>
          </a:xfrm>
          <a:prstGeom prst="rect">
            <a:avLst/>
          </a:prstGeom>
          <a:solidFill>
            <a:srgbClr val="FFFF99"/>
          </a:solid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If this relationship does not hold, then there are “super-normal” (disequilibrium) profits (expected returns) to be made somewhere, and correspondingly “sub-normal” profits elsewhere, across the markets for: </a:t>
            </a:r>
            <a:r>
              <a:rPr lang="en-US" sz="2400" b="1" i="1" baseline="0">
                <a:solidFill>
                  <a:srgbClr val="000000"/>
                </a:solidFill>
                <a:effectLst/>
                <a:latin typeface="Arial" charset="0"/>
              </a:rPr>
              <a:t>Land</a:t>
            </a:r>
            <a:r>
              <a:rPr lang="en-US" sz="2400" baseline="0">
                <a:solidFill>
                  <a:srgbClr val="000000"/>
                </a:solidFill>
                <a:effectLst/>
                <a:latin typeface="Arial" charset="0"/>
              </a:rPr>
              <a:t>, </a:t>
            </a:r>
            <a:r>
              <a:rPr lang="en-US" sz="2400" b="1" i="1" baseline="0">
                <a:solidFill>
                  <a:srgbClr val="000000"/>
                </a:solidFill>
                <a:effectLst/>
                <a:latin typeface="Arial" charset="0"/>
              </a:rPr>
              <a:t>Built Property</a:t>
            </a:r>
            <a:r>
              <a:rPr lang="en-US" sz="2400" baseline="0">
                <a:solidFill>
                  <a:srgbClr val="000000"/>
                </a:solidFill>
                <a:effectLst/>
                <a:latin typeface="Arial" charset="0"/>
              </a:rPr>
              <a:t>, and </a:t>
            </a:r>
            <a:r>
              <a:rPr lang="en-US" sz="2400" b="1" i="1" baseline="0">
                <a:solidFill>
                  <a:srgbClr val="000000"/>
                </a:solidFill>
                <a:effectLst/>
                <a:latin typeface="Arial" charset="0"/>
              </a:rPr>
              <a:t>Bonds</a:t>
            </a:r>
            <a:r>
              <a:rPr lang="en-US" sz="2400" i="1" baseline="0">
                <a:solidFill>
                  <a:srgbClr val="000000"/>
                </a:solidFill>
                <a:effectLst/>
                <a:latin typeface="Arial" charset="0"/>
              </a:rPr>
              <a:t> (“riskless” CFs)</a:t>
            </a:r>
            <a:r>
              <a:rPr lang="en-US" sz="2400" baseline="0">
                <a:solidFill>
                  <a:srgbClr val="000000"/>
                </a:solidFill>
                <a:effectLst/>
                <a:latin typeface="Arial" charset="0"/>
              </a:rPr>
              <a:t>.</a:t>
            </a:r>
          </a:p>
        </p:txBody>
      </p:sp>
      <p:sp>
        <p:nvSpPr>
          <p:cNvPr id="272405" name="Text Box 21"/>
          <p:cNvSpPr txBox="1">
            <a:spLocks noChangeArrowheads="1"/>
          </p:cNvSpPr>
          <p:nvPr/>
        </p:nvSpPr>
        <p:spPr bwMode="auto">
          <a:xfrm>
            <a:off x="2514600" y="228600"/>
            <a:ext cx="4648200" cy="457200"/>
          </a:xfrm>
          <a:prstGeom prst="rect">
            <a:avLst/>
          </a:prstGeom>
          <a:noFill/>
          <a:ln w="9525">
            <a:noFill/>
            <a:miter lim="800000"/>
            <a:headEnd/>
            <a:tailEnd/>
          </a:ln>
          <a:effectLst/>
        </p:spPr>
        <p:txBody>
          <a:bodyPr>
            <a:spAutoFit/>
          </a:bodyPr>
          <a:lstStyle/>
          <a:p>
            <a:pPr algn="ctr">
              <a:spcBef>
                <a:spcPct val="50000"/>
              </a:spcBef>
            </a:pPr>
            <a:r>
              <a:rPr lang="en-US" sz="2400" baseline="0">
                <a:solidFill>
                  <a:srgbClr val="000000"/>
                </a:solidFill>
                <a:effectLst/>
              </a:rPr>
              <a:t>The </a:t>
            </a:r>
            <a:r>
              <a:rPr lang="en-US" sz="2400" i="1" baseline="0">
                <a:solidFill>
                  <a:srgbClr val="000000"/>
                </a:solidFill>
                <a:effectLst/>
              </a:rPr>
              <a:t>“Law of One Price”…</a:t>
            </a:r>
            <a:endParaRPr lang="en-US" sz="2400" baseline="0">
              <a:solidFill>
                <a:srgbClr val="000000"/>
              </a:solidFill>
              <a:effectLst/>
            </a:endParaRPr>
          </a:p>
        </p:txBody>
      </p:sp>
    </p:spTree>
    <p:extLst>
      <p:ext uri="{BB962C8B-B14F-4D97-AF65-F5344CB8AC3E}">
        <p14:creationId xmlns="" xmlns:p14="http://schemas.microsoft.com/office/powerpoint/2010/main" val="140430498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4450"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525D0198-BEEC-4798-8F0A-2C29320BE992}" type="slidenum">
              <a:rPr lang="en-US" sz="1400" smtClean="0">
                <a:solidFill>
                  <a:srgbClr val="000000"/>
                </a:solidFill>
              </a:rPr>
              <a:pPr>
                <a:spcBef>
                  <a:spcPct val="0"/>
                </a:spcBef>
                <a:buClrTx/>
                <a:buSzTx/>
                <a:buFontTx/>
                <a:buNone/>
              </a:pPr>
              <a:t>154</a:t>
            </a:fld>
            <a:endParaRPr lang="en-US" sz="1400" smtClean="0">
              <a:solidFill>
                <a:srgbClr val="000000"/>
              </a:solidFill>
            </a:endParaRPr>
          </a:p>
        </p:txBody>
      </p:sp>
      <p:graphicFrame>
        <p:nvGraphicFramePr>
          <p:cNvPr id="104451" name="Object 2"/>
          <p:cNvGraphicFramePr>
            <a:graphicFrameLocks noChangeAspect="1"/>
          </p:cNvGraphicFramePr>
          <p:nvPr/>
        </p:nvGraphicFramePr>
        <p:xfrm>
          <a:off x="457200" y="2133600"/>
          <a:ext cx="8462963" cy="619125"/>
        </p:xfrm>
        <a:graphic>
          <a:graphicData uri="http://schemas.openxmlformats.org/presentationml/2006/ole">
            <p:oleObj spid="_x0000_s336904" name="Equation" r:id="rId4" imgW="5892800" imgH="431800" progId="Equation.3">
              <p:embed/>
            </p:oleObj>
          </a:graphicData>
        </a:graphic>
      </p:graphicFrame>
      <p:sp>
        <p:nvSpPr>
          <p:cNvPr id="104452" name="Text Box 3"/>
          <p:cNvSpPr txBox="1">
            <a:spLocks noChangeArrowheads="1"/>
          </p:cNvSpPr>
          <p:nvPr/>
        </p:nvSpPr>
        <p:spPr bwMode="auto">
          <a:xfrm>
            <a:off x="762000" y="685800"/>
            <a:ext cx="7772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Fundamentally, what we are doing here is making sure that the expected return risk premium </a:t>
            </a:r>
            <a:r>
              <a:rPr lang="en-US" sz="2000" i="1" baseline="0" smtClean="0">
                <a:solidFill>
                  <a:srgbClr val="000000"/>
                </a:solidFill>
                <a:effectLst/>
              </a:rPr>
              <a:t>per unit of risk</a:t>
            </a:r>
            <a:r>
              <a:rPr lang="en-US" sz="2000" baseline="0" smtClean="0">
                <a:solidFill>
                  <a:srgbClr val="000000"/>
                </a:solidFill>
                <a:effectLst/>
              </a:rPr>
              <a:t> is the same between an investment in the development option, and an investment in already-build (stabilized) property. For example, for stabilized property:</a:t>
            </a:r>
          </a:p>
        </p:txBody>
      </p:sp>
      <p:sp>
        <p:nvSpPr>
          <p:cNvPr id="104453" name="Text Box 4"/>
          <p:cNvSpPr txBox="1">
            <a:spLocks noChangeArrowheads="1"/>
          </p:cNvSpPr>
          <p:nvPr/>
        </p:nvSpPr>
        <p:spPr bwMode="auto">
          <a:xfrm>
            <a:off x="304800" y="152400"/>
            <a:ext cx="670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1800" i="1" baseline="0" smtClean="0">
                <a:solidFill>
                  <a:srgbClr val="000000"/>
                </a:solidFill>
                <a:effectLst/>
              </a:rPr>
              <a:t>Appendix 10C: </a:t>
            </a:r>
            <a:r>
              <a:rPr lang="en-US" sz="1800" b="1" i="1" baseline="0" smtClean="0">
                <a:solidFill>
                  <a:srgbClr val="000000"/>
                </a:solidFill>
                <a:effectLst/>
              </a:rPr>
              <a:t>“Certainty-Equivalent Valuation”…</a:t>
            </a:r>
            <a:endParaRPr lang="en-US" sz="1800" i="1" baseline="0" smtClean="0">
              <a:solidFill>
                <a:srgbClr val="000000"/>
              </a:solidFill>
              <a:effectLst/>
            </a:endParaRPr>
          </a:p>
        </p:txBody>
      </p:sp>
      <p:graphicFrame>
        <p:nvGraphicFramePr>
          <p:cNvPr id="104454" name="Object 5"/>
          <p:cNvGraphicFramePr>
            <a:graphicFrameLocks noChangeAspect="1"/>
          </p:cNvGraphicFramePr>
          <p:nvPr/>
        </p:nvGraphicFramePr>
        <p:xfrm>
          <a:off x="381000" y="3200400"/>
          <a:ext cx="8499475" cy="619125"/>
        </p:xfrm>
        <a:graphic>
          <a:graphicData uri="http://schemas.openxmlformats.org/presentationml/2006/ole">
            <p:oleObj spid="_x0000_s336905" name="Equation" r:id="rId5" imgW="5918200" imgH="431800" progId="Equation.3">
              <p:embed/>
            </p:oleObj>
          </a:graphicData>
        </a:graphic>
      </p:graphicFrame>
      <p:sp>
        <p:nvSpPr>
          <p:cNvPr id="104455" name="Text Box 6"/>
          <p:cNvSpPr txBox="1">
            <a:spLocks noChangeArrowheads="1"/>
          </p:cNvSpPr>
          <p:nvPr/>
        </p:nvSpPr>
        <p:spPr bwMode="auto">
          <a:xfrm>
            <a:off x="762000" y="2819400"/>
            <a:ext cx="777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For the development option:</a:t>
            </a:r>
          </a:p>
        </p:txBody>
      </p:sp>
      <p:sp>
        <p:nvSpPr>
          <p:cNvPr id="104456" name="Text Box 7"/>
          <p:cNvSpPr txBox="1">
            <a:spLocks noChangeArrowheads="1"/>
          </p:cNvSpPr>
          <p:nvPr/>
        </p:nvSpPr>
        <p:spPr bwMode="auto">
          <a:xfrm>
            <a:off x="685800" y="3962400"/>
            <a:ext cx="77724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Thus, this procedure for the valuation of the development option is equivalent to a cross-market equilibrium condition: that the expected return risk premium per unit of risk (or the “risk-adjusted return”) presented by the investments should be the same between the market for development options and the market for stabilized built property. Otherwise, investors will buy one type of asset and sell the other type until prices equilibrate the risk-adjusted returns across the two markets.</a:t>
            </a:r>
          </a:p>
        </p:txBody>
      </p:sp>
    </p:spTree>
    <p:extLst>
      <p:ext uri="{BB962C8B-B14F-4D97-AF65-F5344CB8AC3E}">
        <p14:creationId xmlns="" xmlns:p14="http://schemas.microsoft.com/office/powerpoint/2010/main" val="38621127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3"/>
          <p:cNvSpPr>
            <a:spLocks noGrp="1"/>
          </p:cNvSpPr>
          <p:nvPr>
            <p:ph type="sldNum" sz="quarter" idx="12"/>
          </p:nvPr>
        </p:nvSpPr>
        <p:spPr/>
        <p:txBody>
          <a:bodyPr/>
          <a:lstStyle/>
          <a:p>
            <a:fld id="{3BACD7E7-3C91-4E23-A3C1-60BE5E85CCEE}" type="slidenum">
              <a:rPr lang="en-US">
                <a:solidFill>
                  <a:srgbClr val="000000"/>
                </a:solidFill>
              </a:rPr>
              <a:pPr/>
              <a:t>155</a:t>
            </a:fld>
            <a:endParaRPr lang="en-US">
              <a:solidFill>
                <a:srgbClr val="000000"/>
              </a:solidFill>
            </a:endParaRPr>
          </a:p>
        </p:txBody>
      </p:sp>
      <p:sp>
        <p:nvSpPr>
          <p:cNvPr id="259074" name="Text Box 2"/>
          <p:cNvSpPr txBox="1">
            <a:spLocks noChangeArrowheads="1"/>
          </p:cNvSpPr>
          <p:nvPr/>
        </p:nvSpPr>
        <p:spPr bwMode="auto">
          <a:xfrm>
            <a:off x="762000" y="609600"/>
            <a:ext cx="7391400" cy="822325"/>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General formula to value derivative </a:t>
            </a:r>
            <a:r>
              <a:rPr lang="en-US" sz="2400" i="1" baseline="0">
                <a:solidFill>
                  <a:srgbClr val="000000"/>
                </a:solidFill>
                <a:effectLst/>
                <a:latin typeface="Arial" charset="0"/>
              </a:rPr>
              <a:t>“C”</a:t>
            </a:r>
            <a:r>
              <a:rPr lang="en-US" sz="2400" baseline="0">
                <a:solidFill>
                  <a:srgbClr val="000000"/>
                </a:solidFill>
                <a:effectLst/>
                <a:latin typeface="Arial" charset="0"/>
              </a:rPr>
              <a:t> based on underlying asset </a:t>
            </a:r>
            <a:r>
              <a:rPr lang="en-US" sz="2400" i="1" baseline="0">
                <a:solidFill>
                  <a:srgbClr val="000000"/>
                </a:solidFill>
                <a:effectLst/>
                <a:latin typeface="Arial" charset="0"/>
              </a:rPr>
              <a:t>“V”</a:t>
            </a:r>
            <a:r>
              <a:rPr lang="en-US" sz="2400" baseline="0">
                <a:solidFill>
                  <a:srgbClr val="000000"/>
                </a:solidFill>
                <a:effectLst/>
                <a:latin typeface="Arial" charset="0"/>
              </a:rPr>
              <a:t>…</a:t>
            </a:r>
          </a:p>
        </p:txBody>
      </p:sp>
      <p:graphicFrame>
        <p:nvGraphicFramePr>
          <p:cNvPr id="259075" name="Object 3"/>
          <p:cNvGraphicFramePr>
            <a:graphicFrameLocks noChangeAspect="1"/>
          </p:cNvGraphicFramePr>
          <p:nvPr/>
        </p:nvGraphicFramePr>
        <p:xfrm>
          <a:off x="838200" y="1447800"/>
          <a:ext cx="7010400" cy="5078413"/>
        </p:xfrm>
        <a:graphic>
          <a:graphicData uri="http://schemas.openxmlformats.org/presentationml/2006/ole">
            <p:oleObj spid="_x0000_s337925" name="Equation" r:id="rId4" imgW="3644900" imgH="2641600" progId="Equation.3">
              <p:embed/>
            </p:oleObj>
          </a:graphicData>
        </a:graphic>
      </p:graphicFrame>
      <p:sp>
        <p:nvSpPr>
          <p:cNvPr id="259076" name="Text Box 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Tree>
    <p:extLst>
      <p:ext uri="{BB962C8B-B14F-4D97-AF65-F5344CB8AC3E}">
        <p14:creationId xmlns="" xmlns:p14="http://schemas.microsoft.com/office/powerpoint/2010/main" val="393904739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2402"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B4F2A52B-B15C-44CA-8DF2-C3F6EA056816}" type="slidenum">
              <a:rPr lang="en-US" sz="1400" smtClean="0">
                <a:solidFill>
                  <a:srgbClr val="000000"/>
                </a:solidFill>
              </a:rPr>
              <a:pPr>
                <a:spcBef>
                  <a:spcPct val="0"/>
                </a:spcBef>
                <a:buClrTx/>
                <a:buSzTx/>
                <a:buFontTx/>
                <a:buNone/>
              </a:pPr>
              <a:t>156</a:t>
            </a:fld>
            <a:endParaRPr lang="en-US" sz="1400" smtClean="0">
              <a:solidFill>
                <a:srgbClr val="000000"/>
              </a:solidFill>
            </a:endParaRPr>
          </a:p>
        </p:txBody>
      </p:sp>
      <p:graphicFrame>
        <p:nvGraphicFramePr>
          <p:cNvPr id="102403" name="Object 2"/>
          <p:cNvGraphicFramePr>
            <a:graphicFrameLocks noChangeAspect="1"/>
          </p:cNvGraphicFramePr>
          <p:nvPr/>
        </p:nvGraphicFramePr>
        <p:xfrm>
          <a:off x="1679575" y="1219200"/>
          <a:ext cx="5691188" cy="738188"/>
        </p:xfrm>
        <a:graphic>
          <a:graphicData uri="http://schemas.openxmlformats.org/presentationml/2006/ole">
            <p:oleObj spid="_x0000_s338949" name="Equation" r:id="rId4" imgW="3429000" imgH="444500" progId="Equation.3">
              <p:embed/>
            </p:oleObj>
          </a:graphicData>
        </a:graphic>
      </p:graphicFrame>
      <p:sp>
        <p:nvSpPr>
          <p:cNvPr id="102404" name="Text Box 3"/>
          <p:cNvSpPr txBox="1">
            <a:spLocks noChangeArrowheads="1"/>
          </p:cNvSpPr>
          <p:nvPr/>
        </p:nvSpPr>
        <p:spPr bwMode="auto">
          <a:xfrm>
            <a:off x="762000" y="685800"/>
            <a:ext cx="777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The equivalent valuation using the risk-adjusted discount rate approach is:</a:t>
            </a:r>
          </a:p>
        </p:txBody>
      </p:sp>
      <p:sp>
        <p:nvSpPr>
          <p:cNvPr id="102405" name="Text Box 4"/>
          <p:cNvSpPr txBox="1">
            <a:spLocks noChangeArrowheads="1"/>
          </p:cNvSpPr>
          <p:nvPr/>
        </p:nvSpPr>
        <p:spPr bwMode="auto">
          <a:xfrm>
            <a:off x="1066800" y="2057400"/>
            <a:ext cx="69342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Which implies that the option has 31/6 = </a:t>
            </a:r>
            <a:r>
              <a:rPr lang="en-US" sz="2000" b="1" i="1" baseline="0" smtClean="0">
                <a:solidFill>
                  <a:srgbClr val="000000"/>
                </a:solidFill>
                <a:effectLst/>
              </a:rPr>
              <a:t>5.2 times</a:t>
            </a:r>
            <a:r>
              <a:rPr lang="en-US" sz="2000" baseline="0" smtClean="0">
                <a:solidFill>
                  <a:srgbClr val="000000"/>
                </a:solidFill>
                <a:effectLst/>
              </a:rPr>
              <a:t> the investment risk that the office building has (and that the stock market has), as: </a:t>
            </a:r>
          </a:p>
          <a:p>
            <a:pPr algn="ctr">
              <a:spcBef>
                <a:spcPct val="50000"/>
              </a:spcBef>
              <a:buClrTx/>
              <a:buSzTx/>
              <a:buFontTx/>
              <a:buNone/>
            </a:pPr>
            <a:r>
              <a:rPr lang="en-US" sz="2000" baseline="0" smtClean="0">
                <a:solidFill>
                  <a:srgbClr val="000000"/>
                </a:solidFill>
                <a:effectLst/>
              </a:rPr>
              <a:t>RP</a:t>
            </a:r>
            <a:r>
              <a:rPr lang="en-US" sz="2000" baseline="-25000" smtClean="0">
                <a:solidFill>
                  <a:srgbClr val="000000"/>
                </a:solidFill>
                <a:effectLst/>
              </a:rPr>
              <a:t>C</a:t>
            </a:r>
            <a:r>
              <a:rPr lang="en-US" sz="2000" baseline="0" smtClean="0">
                <a:solidFill>
                  <a:srgbClr val="000000"/>
                </a:solidFill>
                <a:effectLst/>
              </a:rPr>
              <a:t> = 31% = 5.2*6% = 5.2*RP</a:t>
            </a:r>
            <a:r>
              <a:rPr lang="en-US" sz="2000" baseline="-25000" smtClean="0">
                <a:solidFill>
                  <a:srgbClr val="000000"/>
                </a:solidFill>
                <a:effectLst/>
              </a:rPr>
              <a:t>V</a:t>
            </a:r>
            <a:r>
              <a:rPr lang="en-US" sz="2000" baseline="0" smtClean="0">
                <a:solidFill>
                  <a:srgbClr val="000000"/>
                </a:solidFill>
                <a:effectLst/>
              </a:rPr>
              <a:t> (= 5.2*RP</a:t>
            </a:r>
            <a:r>
              <a:rPr lang="en-US" sz="2000" baseline="-25000" smtClean="0">
                <a:solidFill>
                  <a:srgbClr val="000000"/>
                </a:solidFill>
                <a:effectLst/>
              </a:rPr>
              <a:t>S</a:t>
            </a:r>
            <a:r>
              <a:rPr lang="en-US" sz="2000" baseline="0" smtClean="0">
                <a:solidFill>
                  <a:srgbClr val="000000"/>
                </a:solidFill>
                <a:effectLst/>
              </a:rPr>
              <a:t>).</a:t>
            </a:r>
          </a:p>
        </p:txBody>
      </p:sp>
      <p:sp>
        <p:nvSpPr>
          <p:cNvPr id="102406" name="Text Box 5"/>
          <p:cNvSpPr txBox="1">
            <a:spLocks noChangeArrowheads="1"/>
          </p:cNvSpPr>
          <p:nvPr/>
        </p:nvSpPr>
        <p:spPr bwMode="auto">
          <a:xfrm>
            <a:off x="990600" y="3429000"/>
            <a:ext cx="7239000" cy="2844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2000" baseline="0" smtClean="0">
                <a:solidFill>
                  <a:srgbClr val="000000"/>
                </a:solidFill>
                <a:effectLst/>
              </a:rPr>
              <a:t>However, if we didn’t already know the option’s risk premium (31%), or hadn’t already done the certainty-equivalent approach, we wouldn’t be able to use the risk-adjusted discount rate approach.</a:t>
            </a:r>
          </a:p>
          <a:p>
            <a:pPr>
              <a:spcBef>
                <a:spcPct val="50000"/>
              </a:spcBef>
              <a:buClrTx/>
              <a:buSzTx/>
              <a:buFontTx/>
              <a:buNone/>
            </a:pPr>
            <a:r>
              <a:rPr lang="en-US" sz="2000" baseline="0" smtClean="0">
                <a:solidFill>
                  <a:srgbClr val="000000"/>
                </a:solidFill>
                <a:effectLst/>
              </a:rPr>
              <a:t>The certainty-equivalent approach does not require prior knowledge of RP</a:t>
            </a:r>
            <a:r>
              <a:rPr lang="en-US" sz="2000" baseline="-25000" smtClean="0">
                <a:solidFill>
                  <a:srgbClr val="000000"/>
                </a:solidFill>
                <a:effectLst/>
              </a:rPr>
              <a:t>C</a:t>
            </a:r>
            <a:r>
              <a:rPr lang="en-US" sz="2000" baseline="0" smtClean="0">
                <a:solidFill>
                  <a:srgbClr val="000000"/>
                </a:solidFill>
                <a:effectLst/>
              </a:rPr>
              <a:t>. It only requires knowledge of C</a:t>
            </a:r>
            <a:r>
              <a:rPr lang="en-US" sz="2000" baseline="-25000" smtClean="0">
                <a:solidFill>
                  <a:srgbClr val="000000"/>
                </a:solidFill>
                <a:effectLst/>
              </a:rPr>
              <a:t>up</a:t>
            </a:r>
            <a:r>
              <a:rPr lang="en-US" sz="2000" baseline="0" smtClean="0">
                <a:solidFill>
                  <a:srgbClr val="000000"/>
                </a:solidFill>
                <a:effectLst/>
              </a:rPr>
              <a:t> , C</a:t>
            </a:r>
            <a:r>
              <a:rPr lang="en-US" sz="2000" baseline="-25000" smtClean="0">
                <a:solidFill>
                  <a:srgbClr val="000000"/>
                </a:solidFill>
                <a:effectLst/>
              </a:rPr>
              <a:t>down</a:t>
            </a:r>
            <a:r>
              <a:rPr lang="en-US" sz="2000" baseline="0" smtClean="0">
                <a:solidFill>
                  <a:srgbClr val="000000"/>
                </a:solidFill>
                <a:effectLst/>
              </a:rPr>
              <a:t> , and the </a:t>
            </a:r>
            <a:r>
              <a:rPr lang="en-US" sz="2000" i="1" baseline="0" smtClean="0">
                <a:solidFill>
                  <a:srgbClr val="000000"/>
                </a:solidFill>
                <a:effectLst/>
              </a:rPr>
              <a:t>“up”</a:t>
            </a:r>
            <a:r>
              <a:rPr lang="en-US" sz="2000" baseline="0" smtClean="0">
                <a:solidFill>
                  <a:srgbClr val="000000"/>
                </a:solidFill>
                <a:effectLst/>
              </a:rPr>
              <a:t> probability (70% in our example).</a:t>
            </a:r>
          </a:p>
          <a:p>
            <a:pPr>
              <a:spcBef>
                <a:spcPct val="50000"/>
              </a:spcBef>
              <a:buClrTx/>
              <a:buSzTx/>
              <a:buFontTx/>
              <a:buNone/>
            </a:pPr>
            <a:r>
              <a:rPr lang="en-US" sz="2000" baseline="0" smtClean="0">
                <a:solidFill>
                  <a:srgbClr val="000000"/>
                </a:solidFill>
                <a:effectLst/>
              </a:rPr>
              <a:t>This makes the certainty-equivalent approach very useful for option valuation. Most development projects are essentially “options”.</a:t>
            </a:r>
          </a:p>
        </p:txBody>
      </p:sp>
      <p:sp>
        <p:nvSpPr>
          <p:cNvPr id="102407" name="Text Box 6"/>
          <p:cNvSpPr txBox="1">
            <a:spLocks noChangeArrowheads="1"/>
          </p:cNvSpPr>
          <p:nvPr/>
        </p:nvSpPr>
        <p:spPr bwMode="auto">
          <a:xfrm>
            <a:off x="304800" y="152400"/>
            <a:ext cx="670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sz="1800" i="1" baseline="0" smtClean="0">
                <a:solidFill>
                  <a:srgbClr val="000000"/>
                </a:solidFill>
                <a:effectLst/>
              </a:rPr>
              <a:t>Appendix 10C: </a:t>
            </a:r>
            <a:r>
              <a:rPr lang="en-US" sz="1800" b="1" i="1" baseline="0" smtClean="0">
                <a:solidFill>
                  <a:srgbClr val="000000"/>
                </a:solidFill>
                <a:effectLst/>
              </a:rPr>
              <a:t>“Certainty-Equivalent Valuation”…</a:t>
            </a:r>
            <a:endParaRPr lang="en-US" sz="1800" i="1" baseline="0" smtClean="0">
              <a:solidFill>
                <a:srgbClr val="000000"/>
              </a:solidFill>
              <a:effectLst/>
            </a:endParaRPr>
          </a:p>
        </p:txBody>
      </p:sp>
    </p:spTree>
    <p:extLst>
      <p:ext uri="{BB962C8B-B14F-4D97-AF65-F5344CB8AC3E}">
        <p14:creationId xmlns="" xmlns:p14="http://schemas.microsoft.com/office/powerpoint/2010/main" val="35395156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3"/>
          <p:cNvSpPr>
            <a:spLocks noGrp="1"/>
          </p:cNvSpPr>
          <p:nvPr>
            <p:ph type="sldNum" sz="quarter" idx="12"/>
          </p:nvPr>
        </p:nvSpPr>
        <p:spPr/>
        <p:txBody>
          <a:bodyPr/>
          <a:lstStyle/>
          <a:p>
            <a:fld id="{24A2C881-9415-47B5-BBDC-0AB21538DCE9}" type="slidenum">
              <a:rPr lang="en-US">
                <a:solidFill>
                  <a:srgbClr val="000000"/>
                </a:solidFill>
              </a:rPr>
              <a:pPr/>
              <a:t>157</a:t>
            </a:fld>
            <a:endParaRPr lang="en-US">
              <a:solidFill>
                <a:srgbClr val="000000"/>
              </a:solidFill>
            </a:endParaRPr>
          </a:p>
        </p:txBody>
      </p:sp>
      <p:sp>
        <p:nvSpPr>
          <p:cNvPr id="263170" name="Text Box 2"/>
          <p:cNvSpPr txBox="1">
            <a:spLocks noChangeArrowheads="1"/>
          </p:cNvSpPr>
          <p:nvPr/>
        </p:nvSpPr>
        <p:spPr bwMode="auto">
          <a:xfrm>
            <a:off x="685800" y="609600"/>
            <a:ext cx="8077200" cy="822325"/>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Formula for derivative asset valuation with </a:t>
            </a:r>
            <a:r>
              <a:rPr lang="en-US" sz="2400" i="1" baseline="0">
                <a:solidFill>
                  <a:srgbClr val="000000"/>
                </a:solidFill>
                <a:effectLst/>
                <a:latin typeface="Arial" charset="0"/>
              </a:rPr>
              <a:t>Binomial</a:t>
            </a:r>
            <a:r>
              <a:rPr lang="en-US" sz="2400" baseline="0">
                <a:solidFill>
                  <a:srgbClr val="000000"/>
                </a:solidFill>
                <a:effectLst/>
                <a:latin typeface="Arial" charset="0"/>
              </a:rPr>
              <a:t> outcome distribution (as before):</a:t>
            </a:r>
          </a:p>
        </p:txBody>
      </p:sp>
      <p:graphicFrame>
        <p:nvGraphicFramePr>
          <p:cNvPr id="263171" name="Object 3"/>
          <p:cNvGraphicFramePr>
            <a:graphicFrameLocks noChangeAspect="1"/>
          </p:cNvGraphicFramePr>
          <p:nvPr/>
        </p:nvGraphicFramePr>
        <p:xfrm>
          <a:off x="1600200" y="1371600"/>
          <a:ext cx="5691188" cy="1416050"/>
        </p:xfrm>
        <a:graphic>
          <a:graphicData uri="http://schemas.openxmlformats.org/presentationml/2006/ole">
            <p:oleObj spid="_x0000_s339979" name="Equation" r:id="rId4" imgW="2959100" imgH="736600" progId="Equation.3">
              <p:embed/>
            </p:oleObj>
          </a:graphicData>
        </a:graphic>
      </p:graphicFrame>
      <p:sp>
        <p:nvSpPr>
          <p:cNvPr id="263172" name="Text Box 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263173" name="Text Box 5"/>
          <p:cNvSpPr txBox="1">
            <a:spLocks noChangeArrowheads="1"/>
          </p:cNvSpPr>
          <p:nvPr/>
        </p:nvSpPr>
        <p:spPr bwMode="auto">
          <a:xfrm>
            <a:off x="685800" y="2819400"/>
            <a:ext cx="8077200" cy="822325"/>
          </a:xfrm>
          <a:prstGeom prst="rect">
            <a:avLst/>
          </a:prstGeom>
          <a:noFill/>
          <a:ln w="9525">
            <a:noFill/>
            <a:miter lim="800000"/>
            <a:headEnd/>
            <a:tailEnd/>
          </a:ln>
          <a:effectLst/>
        </p:spPr>
        <p:txBody>
          <a:bodyPr>
            <a:spAutoFit/>
          </a:bodyPr>
          <a:lstStyle/>
          <a:p>
            <a:pPr>
              <a:spcBef>
                <a:spcPct val="50000"/>
              </a:spcBef>
            </a:pPr>
            <a:r>
              <a:rPr lang="en-US" sz="2400" baseline="0">
                <a:solidFill>
                  <a:srgbClr val="000000"/>
                </a:solidFill>
                <a:effectLst/>
                <a:latin typeface="Arial" charset="0"/>
              </a:rPr>
              <a:t>Formula for derivative asset valuation with </a:t>
            </a:r>
            <a:r>
              <a:rPr lang="en-US" sz="2400" i="1" baseline="0">
                <a:solidFill>
                  <a:srgbClr val="000000"/>
                </a:solidFill>
                <a:effectLst/>
                <a:latin typeface="Arial" charset="0"/>
              </a:rPr>
              <a:t>general</a:t>
            </a:r>
            <a:r>
              <a:rPr lang="en-US" sz="2400" baseline="0">
                <a:solidFill>
                  <a:srgbClr val="000000"/>
                </a:solidFill>
                <a:effectLst/>
                <a:latin typeface="Arial" charset="0"/>
              </a:rPr>
              <a:t> outcome distribution (continuous or discrete):</a:t>
            </a:r>
          </a:p>
        </p:txBody>
      </p:sp>
      <p:graphicFrame>
        <p:nvGraphicFramePr>
          <p:cNvPr id="263174" name="Object 6"/>
          <p:cNvGraphicFramePr>
            <a:graphicFrameLocks noChangeAspect="1"/>
          </p:cNvGraphicFramePr>
          <p:nvPr/>
        </p:nvGraphicFramePr>
        <p:xfrm>
          <a:off x="1600200" y="3657600"/>
          <a:ext cx="4343400" cy="979488"/>
        </p:xfrm>
        <a:graphic>
          <a:graphicData uri="http://schemas.openxmlformats.org/presentationml/2006/ole">
            <p:oleObj spid="_x0000_s339980" name="Equation" r:id="rId5" imgW="2197100" imgH="495300" progId="Equation.3">
              <p:embed/>
            </p:oleObj>
          </a:graphicData>
        </a:graphic>
      </p:graphicFrame>
      <p:sp>
        <p:nvSpPr>
          <p:cNvPr id="263175" name="Text Box 7"/>
          <p:cNvSpPr txBox="1">
            <a:spLocks noChangeArrowheads="1"/>
          </p:cNvSpPr>
          <p:nvPr/>
        </p:nvSpPr>
        <p:spPr bwMode="auto">
          <a:xfrm>
            <a:off x="685800" y="4648200"/>
            <a:ext cx="8077200" cy="830997"/>
          </a:xfrm>
          <a:prstGeom prst="rect">
            <a:avLst/>
          </a:prstGeom>
          <a:noFill/>
          <a:ln w="9525">
            <a:noFill/>
            <a:miter lim="800000"/>
            <a:headEnd/>
            <a:tailEnd/>
          </a:ln>
          <a:effectLst/>
        </p:spPr>
        <p:txBody>
          <a:bodyPr>
            <a:spAutoFit/>
          </a:bodyPr>
          <a:lstStyle/>
          <a:p>
            <a:pPr>
              <a:spcBef>
                <a:spcPct val="50000"/>
              </a:spcBef>
            </a:pPr>
            <a:r>
              <a:rPr lang="en-US" sz="2400" baseline="0" dirty="0">
                <a:solidFill>
                  <a:srgbClr val="000000"/>
                </a:solidFill>
                <a:effectLst/>
                <a:latin typeface="Arial" charset="0"/>
              </a:rPr>
              <a:t>Formula for </a:t>
            </a:r>
            <a:r>
              <a:rPr lang="en-US" sz="2400" baseline="0" dirty="0" smtClean="0">
                <a:solidFill>
                  <a:srgbClr val="000000"/>
                </a:solidFill>
                <a:effectLst/>
                <a:latin typeface="Arial" charset="0"/>
              </a:rPr>
              <a:t>underlying </a:t>
            </a:r>
            <a:r>
              <a:rPr lang="en-US" sz="2400" baseline="0" dirty="0">
                <a:solidFill>
                  <a:srgbClr val="000000"/>
                </a:solidFill>
                <a:effectLst/>
                <a:latin typeface="Arial" charset="0"/>
              </a:rPr>
              <a:t>asset valuation with </a:t>
            </a:r>
            <a:r>
              <a:rPr lang="en-US" sz="2400" i="1" baseline="0" dirty="0">
                <a:solidFill>
                  <a:srgbClr val="000000"/>
                </a:solidFill>
                <a:effectLst/>
                <a:latin typeface="Arial" charset="0"/>
              </a:rPr>
              <a:t>general</a:t>
            </a:r>
            <a:r>
              <a:rPr lang="en-US" sz="2400" baseline="0" dirty="0">
                <a:solidFill>
                  <a:srgbClr val="000000"/>
                </a:solidFill>
                <a:effectLst/>
                <a:latin typeface="Arial" charset="0"/>
              </a:rPr>
              <a:t> outcome distribution (based on CAPM):</a:t>
            </a:r>
          </a:p>
        </p:txBody>
      </p:sp>
      <p:graphicFrame>
        <p:nvGraphicFramePr>
          <p:cNvPr id="263176" name="Object 8"/>
          <p:cNvGraphicFramePr>
            <a:graphicFrameLocks noChangeAspect="1"/>
          </p:cNvGraphicFramePr>
          <p:nvPr/>
        </p:nvGraphicFramePr>
        <p:xfrm>
          <a:off x="1725613" y="5486400"/>
          <a:ext cx="4776787" cy="982663"/>
        </p:xfrm>
        <a:graphic>
          <a:graphicData uri="http://schemas.openxmlformats.org/presentationml/2006/ole">
            <p:oleObj spid="_x0000_s339981" name="Equation" r:id="rId6" imgW="2413000" imgH="495300" progId="Equation.3">
              <p:embed/>
            </p:oleObj>
          </a:graphicData>
        </a:graphic>
      </p:graphicFrame>
    </p:spTree>
    <p:extLst>
      <p:ext uri="{BB962C8B-B14F-4D97-AF65-F5344CB8AC3E}">
        <p14:creationId xmlns="" xmlns:p14="http://schemas.microsoft.com/office/powerpoint/2010/main" val="11603590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4AF9087-D7E4-40FF-8126-72C6BC125B96}" type="slidenum">
              <a:rPr lang="en-US">
                <a:solidFill>
                  <a:srgbClr val="000000"/>
                </a:solidFill>
              </a:rPr>
              <a:pPr/>
              <a:t>158</a:t>
            </a:fld>
            <a:endParaRPr lang="en-US">
              <a:solidFill>
                <a:srgbClr val="000000"/>
              </a:solidFill>
            </a:endParaRPr>
          </a:p>
        </p:txBody>
      </p:sp>
      <p:sp>
        <p:nvSpPr>
          <p:cNvPr id="245767" name="Text Box 7"/>
          <p:cNvSpPr txBox="1">
            <a:spLocks noChangeArrowheads="1"/>
          </p:cNvSpPr>
          <p:nvPr/>
        </p:nvSpPr>
        <p:spPr bwMode="auto">
          <a:xfrm>
            <a:off x="762000" y="533400"/>
            <a:ext cx="7467600" cy="2292350"/>
          </a:xfrm>
          <a:prstGeom prst="rect">
            <a:avLst/>
          </a:prstGeom>
          <a:noFill/>
          <a:ln w="9525">
            <a:solidFill>
              <a:schemeClr val="tx1"/>
            </a:solidFill>
            <a:miter lim="800000"/>
            <a:headEnd/>
            <a:tailEnd/>
          </a:ln>
          <a:effectLst/>
        </p:spPr>
        <p:txBody>
          <a:bodyPr>
            <a:spAutoFit/>
          </a:bodyPr>
          <a:lstStyle/>
          <a:p>
            <a:pPr>
              <a:spcBef>
                <a:spcPct val="50000"/>
              </a:spcBef>
            </a:pPr>
            <a:r>
              <a:rPr lang="en-US" sz="2400" baseline="0">
                <a:solidFill>
                  <a:srgbClr val="000000"/>
                </a:solidFill>
                <a:effectLst/>
                <a:latin typeface="Arial" charset="0"/>
              </a:rPr>
              <a:t>The </a:t>
            </a:r>
            <a:r>
              <a:rPr lang="en-US" sz="2400" i="1" baseline="0">
                <a:solidFill>
                  <a:srgbClr val="000000"/>
                </a:solidFill>
                <a:effectLst/>
                <a:latin typeface="Arial" charset="0"/>
              </a:rPr>
              <a:t>“binomial world”</a:t>
            </a:r>
            <a:r>
              <a:rPr lang="en-US" sz="2400" baseline="0">
                <a:solidFill>
                  <a:srgbClr val="000000"/>
                </a:solidFill>
                <a:effectLst/>
                <a:latin typeface="Arial" charset="0"/>
              </a:rPr>
              <a:t> is more realistic and useful than you might think, because we can define the temporal length of a period to be as short as we want, and we can link and branch individual binomial elements together to make a “tree” of asset value possibilities over time.</a:t>
            </a:r>
          </a:p>
        </p:txBody>
      </p:sp>
      <p:sp>
        <p:nvSpPr>
          <p:cNvPr id="245770" name="Text Box 10"/>
          <p:cNvSpPr txBox="1">
            <a:spLocks noChangeArrowheads="1"/>
          </p:cNvSpPr>
          <p:nvPr/>
        </p:nvSpPr>
        <p:spPr bwMode="auto">
          <a:xfrm>
            <a:off x="838200" y="2895600"/>
            <a:ext cx="7010400" cy="1187450"/>
          </a:xfrm>
          <a:prstGeom prst="rect">
            <a:avLst/>
          </a:prstGeom>
          <a:noFill/>
          <a:ln w="9525">
            <a:noFill/>
            <a:miter lim="800000"/>
            <a:headEnd/>
            <a:tailEnd/>
          </a:ln>
          <a:effectLst/>
        </p:spPr>
        <p:txBody>
          <a:bodyPr>
            <a:spAutoFit/>
          </a:bodyPr>
          <a:lstStyle/>
          <a:p>
            <a:pPr>
              <a:spcBef>
                <a:spcPct val="30000"/>
              </a:spcBef>
            </a:pPr>
            <a:r>
              <a:rPr lang="en-US" sz="2400" baseline="0">
                <a:solidFill>
                  <a:srgbClr val="000000"/>
                </a:solidFill>
                <a:effectLst/>
                <a:latin typeface="Arial" charset="0"/>
              </a:rPr>
              <a:t>More generally for a cash flow T periods in the future with expected value E</a:t>
            </a:r>
            <a:r>
              <a:rPr lang="en-US" sz="2400" baseline="-25000">
                <a:solidFill>
                  <a:srgbClr val="000000"/>
                </a:solidFill>
                <a:effectLst/>
                <a:latin typeface="Arial" charset="0"/>
              </a:rPr>
              <a:t>0</a:t>
            </a:r>
            <a:r>
              <a:rPr lang="en-US" sz="2400" baseline="0">
                <a:solidFill>
                  <a:srgbClr val="000000"/>
                </a:solidFill>
                <a:effectLst/>
                <a:latin typeface="Arial" charset="0"/>
              </a:rPr>
              <a:t>[V</a:t>
            </a:r>
            <a:r>
              <a:rPr lang="en-US" sz="2400" baseline="-25000">
                <a:solidFill>
                  <a:srgbClr val="000000"/>
                </a:solidFill>
                <a:effectLst/>
                <a:latin typeface="Arial" charset="0"/>
              </a:rPr>
              <a:t>T</a:t>
            </a:r>
            <a:r>
              <a:rPr lang="en-US" sz="2400" baseline="0">
                <a:solidFill>
                  <a:srgbClr val="000000"/>
                </a:solidFill>
                <a:effectLst/>
                <a:latin typeface="Arial" charset="0"/>
              </a:rPr>
              <a:t>], define the certainty-equivalent amount CEQ[V</a:t>
            </a:r>
            <a:r>
              <a:rPr lang="en-US" sz="2400" baseline="-25000">
                <a:solidFill>
                  <a:srgbClr val="000000"/>
                </a:solidFill>
                <a:effectLst/>
                <a:latin typeface="Arial" charset="0"/>
              </a:rPr>
              <a:t>T</a:t>
            </a:r>
            <a:r>
              <a:rPr lang="en-US" sz="2400" baseline="0">
                <a:solidFill>
                  <a:srgbClr val="000000"/>
                </a:solidFill>
                <a:effectLst/>
                <a:latin typeface="Arial" charset="0"/>
              </a:rPr>
              <a:t>]. We have:</a:t>
            </a:r>
          </a:p>
        </p:txBody>
      </p:sp>
      <p:graphicFrame>
        <p:nvGraphicFramePr>
          <p:cNvPr id="245771" name="Object 11"/>
          <p:cNvGraphicFramePr>
            <a:graphicFrameLocks noChangeAspect="1"/>
          </p:cNvGraphicFramePr>
          <p:nvPr/>
        </p:nvGraphicFramePr>
        <p:xfrm>
          <a:off x="2133600" y="4114800"/>
          <a:ext cx="4419600" cy="1685925"/>
        </p:xfrm>
        <a:graphic>
          <a:graphicData uri="http://schemas.openxmlformats.org/presentationml/2006/ole">
            <p:oleObj spid="_x0000_s340997" name="Equation" r:id="rId4" imgW="2667000" imgH="1016000" progId="Equation.3">
              <p:embed/>
            </p:oleObj>
          </a:graphicData>
        </a:graphic>
      </p:graphicFrame>
      <p:sp>
        <p:nvSpPr>
          <p:cNvPr id="245772" name="Rectangle 12"/>
          <p:cNvSpPr>
            <a:spLocks noChangeArrowheads="1"/>
          </p:cNvSpPr>
          <p:nvPr/>
        </p:nvSpPr>
        <p:spPr bwMode="auto">
          <a:xfrm>
            <a:off x="762000" y="2895600"/>
            <a:ext cx="7467600" cy="3733800"/>
          </a:xfrm>
          <a:prstGeom prst="rect">
            <a:avLst/>
          </a:prstGeom>
          <a:noFill/>
          <a:ln w="9525">
            <a:solidFill>
              <a:schemeClr val="tx1"/>
            </a:solidFill>
            <a:miter lim="800000"/>
            <a:headEnd/>
            <a:tailEnd/>
          </a:ln>
          <a:effectLst/>
        </p:spPr>
        <p:txBody>
          <a:bodyPr wrap="none" anchor="ctr"/>
          <a:lstStyle/>
          <a:p>
            <a:endParaRPr lang="en-US" sz="2400" baseline="0">
              <a:solidFill>
                <a:srgbClr val="000000"/>
              </a:solidFill>
              <a:effectLst/>
            </a:endParaRPr>
          </a:p>
        </p:txBody>
      </p:sp>
      <p:sp>
        <p:nvSpPr>
          <p:cNvPr id="245774" name="Text Box 14"/>
          <p:cNvSpPr txBox="1">
            <a:spLocks noChangeArrowheads="1"/>
          </p:cNvSpPr>
          <p:nvPr/>
        </p:nvSpPr>
        <p:spPr bwMode="auto">
          <a:xfrm>
            <a:off x="304800" y="152400"/>
            <a:ext cx="67056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Appendix 10C: </a:t>
            </a:r>
            <a:r>
              <a:rPr lang="en-US" sz="1800" b="1" i="1" baseline="0">
                <a:solidFill>
                  <a:srgbClr val="000000"/>
                </a:solidFill>
                <a:effectLst/>
              </a:rPr>
              <a:t>“Certainty-Equivalent Valuation”…</a:t>
            </a:r>
            <a:endParaRPr lang="en-US" sz="1800" i="1" baseline="0">
              <a:solidFill>
                <a:srgbClr val="000000"/>
              </a:solidFill>
              <a:effectLst/>
            </a:endParaRPr>
          </a:p>
        </p:txBody>
      </p:sp>
      <p:sp>
        <p:nvSpPr>
          <p:cNvPr id="245775" name="Text Box 15"/>
          <p:cNvSpPr txBox="1">
            <a:spLocks noChangeArrowheads="1"/>
          </p:cNvSpPr>
          <p:nvPr/>
        </p:nvSpPr>
        <p:spPr bwMode="auto">
          <a:xfrm>
            <a:off x="838200" y="5715000"/>
            <a:ext cx="7010400" cy="822325"/>
          </a:xfrm>
          <a:prstGeom prst="rect">
            <a:avLst/>
          </a:prstGeom>
          <a:noFill/>
          <a:ln w="9525">
            <a:noFill/>
            <a:miter lim="800000"/>
            <a:headEnd/>
            <a:tailEnd/>
          </a:ln>
          <a:effectLst/>
        </p:spPr>
        <p:txBody>
          <a:bodyPr>
            <a:spAutoFit/>
          </a:bodyPr>
          <a:lstStyle/>
          <a:p>
            <a:pPr>
              <a:spcBef>
                <a:spcPct val="30000"/>
              </a:spcBef>
            </a:pPr>
            <a:r>
              <a:rPr lang="en-US" sz="2400" baseline="0">
                <a:solidFill>
                  <a:srgbClr val="000000"/>
                </a:solidFill>
                <a:effectLst/>
                <a:latin typeface="Arial" charset="0"/>
              </a:rPr>
              <a:t>Provided the risk accumulates continuously through the entire time to </a:t>
            </a:r>
            <a:r>
              <a:rPr lang="en-US" sz="2400" i="1" baseline="0">
                <a:solidFill>
                  <a:srgbClr val="000000"/>
                </a:solidFill>
                <a:effectLst/>
                <a:latin typeface="Arial" charset="0"/>
              </a:rPr>
              <a:t>T</a:t>
            </a:r>
            <a:r>
              <a:rPr lang="en-US" sz="2400" baseline="0">
                <a:solidFill>
                  <a:srgbClr val="000000"/>
                </a:solidFill>
                <a:effectLst/>
                <a:latin typeface="Arial" charset="0"/>
              </a:rPr>
              <a:t>.</a:t>
            </a:r>
          </a:p>
        </p:txBody>
      </p:sp>
      <p:sp>
        <p:nvSpPr>
          <p:cNvPr id="10"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46318464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3" name="Slide Number Placeholder 3"/>
          <p:cNvSpPr>
            <a:spLocks noGrp="1"/>
          </p:cNvSpPr>
          <p:nvPr>
            <p:ph type="sldNum" sz="quarter" idx="12"/>
          </p:nvPr>
        </p:nvSpPr>
        <p:spPr/>
        <p:txBody>
          <a:bodyPr/>
          <a:lstStyle/>
          <a:p>
            <a:fld id="{6FF761EF-6996-4E29-9C37-B36B4F51F733}" type="slidenum">
              <a:rPr lang="en-US">
                <a:solidFill>
                  <a:srgbClr val="000000"/>
                </a:solidFill>
              </a:rPr>
              <a:pPr/>
              <a:t>159</a:t>
            </a:fld>
            <a:endParaRPr lang="en-US">
              <a:solidFill>
                <a:srgbClr val="000000"/>
              </a:solidFill>
            </a:endParaRPr>
          </a:p>
        </p:txBody>
      </p:sp>
      <p:sp>
        <p:nvSpPr>
          <p:cNvPr id="312322" name="Text Box 2"/>
          <p:cNvSpPr txBox="1">
            <a:spLocks noChangeArrowheads="1"/>
          </p:cNvSpPr>
          <p:nvPr/>
        </p:nvSpPr>
        <p:spPr bwMode="auto">
          <a:xfrm>
            <a:off x="457200" y="152400"/>
            <a:ext cx="8305800" cy="1241878"/>
          </a:xfrm>
          <a:prstGeom prst="rect">
            <a:avLst/>
          </a:prstGeom>
          <a:noFill/>
          <a:ln w="9525">
            <a:noFill/>
            <a:miter lim="800000"/>
            <a:headEnd/>
            <a:tailEnd/>
          </a:ln>
          <a:effectLst/>
        </p:spPr>
        <p:txBody>
          <a:bodyPr>
            <a:spAutoFit/>
          </a:bodyPr>
          <a:lstStyle/>
          <a:p>
            <a:pPr algn="ctr">
              <a:spcBef>
                <a:spcPct val="50000"/>
              </a:spcBef>
            </a:pPr>
            <a:r>
              <a:rPr lang="en-US" sz="1800" b="1" baseline="0" dirty="0" smtClean="0">
                <a:solidFill>
                  <a:srgbClr val="000000"/>
                </a:solidFill>
                <a:effectLst/>
              </a:rPr>
              <a:t>Intuition in the CEQ formula:</a:t>
            </a:r>
            <a:endParaRPr lang="en-US" sz="1800" b="1" baseline="0" dirty="0">
              <a:solidFill>
                <a:srgbClr val="000000"/>
              </a:solidFill>
              <a:effectLst/>
            </a:endParaRPr>
          </a:p>
          <a:p>
            <a:pPr>
              <a:spcBef>
                <a:spcPct val="15000"/>
              </a:spcBef>
            </a:pPr>
            <a:r>
              <a:rPr lang="en-US" sz="1800" baseline="0" dirty="0">
                <a:solidFill>
                  <a:srgbClr val="000000"/>
                </a:solidFill>
                <a:effectLst/>
              </a:rPr>
              <a:t>The certainty equivalent value next year is the downward adjusted value of the risky expected value for which the investment market would be indifferent between that value and a </a:t>
            </a:r>
            <a:r>
              <a:rPr lang="en-US" sz="1800" baseline="0" dirty="0" err="1">
                <a:solidFill>
                  <a:srgbClr val="000000"/>
                </a:solidFill>
                <a:effectLst/>
              </a:rPr>
              <a:t>riskfree</a:t>
            </a:r>
            <a:r>
              <a:rPr lang="en-US" sz="1800" baseline="0" dirty="0">
                <a:solidFill>
                  <a:srgbClr val="000000"/>
                </a:solidFill>
                <a:effectLst/>
              </a:rPr>
              <a:t> bond value of the same amount…</a:t>
            </a:r>
          </a:p>
        </p:txBody>
      </p:sp>
      <p:graphicFrame>
        <p:nvGraphicFramePr>
          <p:cNvPr id="312323" name="Object 3"/>
          <p:cNvGraphicFramePr>
            <a:graphicFrameLocks noChangeAspect="1"/>
          </p:cNvGraphicFramePr>
          <p:nvPr/>
        </p:nvGraphicFramePr>
        <p:xfrm>
          <a:off x="2590800" y="1447800"/>
          <a:ext cx="5105400" cy="1092200"/>
        </p:xfrm>
        <a:graphic>
          <a:graphicData uri="http://schemas.openxmlformats.org/presentationml/2006/ole">
            <p:oleObj spid="_x0000_s342027" name="Equation" r:id="rId3" imgW="3441700" imgH="736600" progId="Equation.3">
              <p:embed/>
            </p:oleObj>
          </a:graphicData>
        </a:graphic>
      </p:graphicFrame>
      <p:sp>
        <p:nvSpPr>
          <p:cNvPr id="312324" name="Text Box 4"/>
          <p:cNvSpPr txBox="1">
            <a:spLocks noChangeArrowheads="1"/>
          </p:cNvSpPr>
          <p:nvPr/>
        </p:nvSpPr>
        <p:spPr bwMode="auto">
          <a:xfrm>
            <a:off x="609600" y="2514600"/>
            <a:ext cx="8305800" cy="366713"/>
          </a:xfrm>
          <a:prstGeom prst="rect">
            <a:avLst/>
          </a:prstGeom>
          <a:noFill/>
          <a:ln w="9525">
            <a:noFill/>
            <a:miter lim="800000"/>
            <a:headEnd/>
            <a:tailEnd/>
          </a:ln>
          <a:effectLst/>
        </p:spPr>
        <p:txBody>
          <a:bodyPr>
            <a:spAutoFit/>
          </a:bodyPr>
          <a:lstStyle/>
          <a:p>
            <a:pPr>
              <a:spcBef>
                <a:spcPct val="50000"/>
              </a:spcBef>
            </a:pPr>
            <a:r>
              <a:rPr lang="en-US" sz="1800" baseline="0">
                <a:solidFill>
                  <a:srgbClr val="000000"/>
                </a:solidFill>
                <a:effectLst/>
              </a:rPr>
              <a:t>The certainty equivalent value next year is the</a:t>
            </a:r>
            <a:r>
              <a:rPr lang="en-US" sz="1800" baseline="0">
                <a:solidFill>
                  <a:srgbClr val="0000FF"/>
                </a:solidFill>
                <a:effectLst/>
              </a:rPr>
              <a:t> expected value </a:t>
            </a:r>
            <a:r>
              <a:rPr lang="en-US" sz="1800" baseline="0">
                <a:solidFill>
                  <a:srgbClr val="000000"/>
                </a:solidFill>
                <a:effectLst/>
              </a:rPr>
              <a:t>minus a </a:t>
            </a:r>
            <a:r>
              <a:rPr lang="en-US" sz="1800" baseline="0">
                <a:solidFill>
                  <a:srgbClr val="FF0000"/>
                </a:solidFill>
                <a:effectLst/>
              </a:rPr>
              <a:t>risk discount</a:t>
            </a:r>
            <a:r>
              <a:rPr lang="en-US" sz="1800" baseline="0">
                <a:solidFill>
                  <a:srgbClr val="000000"/>
                </a:solidFill>
                <a:effectLst/>
              </a:rPr>
              <a:t>.</a:t>
            </a:r>
            <a:endParaRPr lang="en-US" sz="1800" baseline="0">
              <a:solidFill>
                <a:srgbClr val="0000FF"/>
              </a:solidFill>
              <a:effectLst/>
            </a:endParaRPr>
          </a:p>
        </p:txBody>
      </p:sp>
      <p:sp>
        <p:nvSpPr>
          <p:cNvPr id="312325" name="Rectangle 5"/>
          <p:cNvSpPr>
            <a:spLocks noChangeArrowheads="1"/>
          </p:cNvSpPr>
          <p:nvPr/>
        </p:nvSpPr>
        <p:spPr bwMode="auto">
          <a:xfrm>
            <a:off x="4191000" y="1676400"/>
            <a:ext cx="685800" cy="304800"/>
          </a:xfrm>
          <a:prstGeom prst="rect">
            <a:avLst/>
          </a:prstGeom>
          <a:noFill/>
          <a:ln w="9525">
            <a:solidFill>
              <a:srgbClr val="0000FF"/>
            </a:solidFill>
            <a:miter lim="800000"/>
            <a:headEnd/>
            <a:tailEnd/>
          </a:ln>
          <a:effectLst/>
        </p:spPr>
        <p:txBody>
          <a:bodyPr wrap="none" anchor="ctr"/>
          <a:lstStyle/>
          <a:p>
            <a:endParaRPr lang="en-US" sz="2400" baseline="0">
              <a:solidFill>
                <a:srgbClr val="000000"/>
              </a:solidFill>
              <a:effectLst/>
            </a:endParaRPr>
          </a:p>
        </p:txBody>
      </p:sp>
      <p:sp>
        <p:nvSpPr>
          <p:cNvPr id="312326" name="Line 6"/>
          <p:cNvSpPr>
            <a:spLocks noChangeShapeType="1"/>
          </p:cNvSpPr>
          <p:nvPr/>
        </p:nvSpPr>
        <p:spPr bwMode="auto">
          <a:xfrm flipH="1" flipV="1">
            <a:off x="4648200" y="1981200"/>
            <a:ext cx="685800" cy="609600"/>
          </a:xfrm>
          <a:prstGeom prst="line">
            <a:avLst/>
          </a:prstGeom>
          <a:noFill/>
          <a:ln w="9525">
            <a:solidFill>
              <a:srgbClr val="0000FF"/>
            </a:solidFill>
            <a:round/>
            <a:headEnd/>
            <a:tailEnd type="triangle" w="med" len="med"/>
          </a:ln>
          <a:effectLst/>
        </p:spPr>
        <p:txBody>
          <a:bodyPr/>
          <a:lstStyle/>
          <a:p>
            <a:endParaRPr lang="en-US" sz="2400" baseline="0">
              <a:solidFill>
                <a:srgbClr val="000000"/>
              </a:solidFill>
              <a:effectLst/>
            </a:endParaRPr>
          </a:p>
        </p:txBody>
      </p:sp>
      <p:sp>
        <p:nvSpPr>
          <p:cNvPr id="312327" name="Rectangle 7"/>
          <p:cNvSpPr>
            <a:spLocks noChangeArrowheads="1"/>
          </p:cNvSpPr>
          <p:nvPr/>
        </p:nvSpPr>
        <p:spPr bwMode="auto">
          <a:xfrm>
            <a:off x="5029200" y="1447800"/>
            <a:ext cx="2743200" cy="685800"/>
          </a:xfrm>
          <a:prstGeom prst="rect">
            <a:avLst/>
          </a:prstGeom>
          <a:noFill/>
          <a:ln w="9525">
            <a:solidFill>
              <a:srgbClr val="FF0000"/>
            </a:solidFill>
            <a:miter lim="800000"/>
            <a:headEnd/>
            <a:tailEnd/>
          </a:ln>
          <a:effectLst/>
        </p:spPr>
        <p:txBody>
          <a:bodyPr wrap="none" anchor="ctr"/>
          <a:lstStyle/>
          <a:p>
            <a:endParaRPr lang="en-US" sz="2400" baseline="0">
              <a:solidFill>
                <a:srgbClr val="000000"/>
              </a:solidFill>
              <a:effectLst/>
            </a:endParaRPr>
          </a:p>
        </p:txBody>
      </p:sp>
      <p:sp>
        <p:nvSpPr>
          <p:cNvPr id="312328" name="Line 8"/>
          <p:cNvSpPr>
            <a:spLocks noChangeShapeType="1"/>
          </p:cNvSpPr>
          <p:nvPr/>
        </p:nvSpPr>
        <p:spPr bwMode="auto">
          <a:xfrm flipH="1" flipV="1">
            <a:off x="6781800" y="2133600"/>
            <a:ext cx="533400" cy="457200"/>
          </a:xfrm>
          <a:prstGeom prst="line">
            <a:avLst/>
          </a:prstGeom>
          <a:noFill/>
          <a:ln w="9525">
            <a:solidFill>
              <a:srgbClr val="FF0000"/>
            </a:solidFill>
            <a:round/>
            <a:headEnd/>
            <a:tailEnd type="triangle" w="med" len="med"/>
          </a:ln>
          <a:effectLst/>
        </p:spPr>
        <p:txBody>
          <a:bodyPr/>
          <a:lstStyle/>
          <a:p>
            <a:endParaRPr lang="en-US" sz="2400" baseline="0">
              <a:solidFill>
                <a:srgbClr val="000000"/>
              </a:solidFill>
              <a:effectLst/>
            </a:endParaRPr>
          </a:p>
        </p:txBody>
      </p:sp>
      <p:graphicFrame>
        <p:nvGraphicFramePr>
          <p:cNvPr id="312329" name="Object 9"/>
          <p:cNvGraphicFramePr>
            <a:graphicFrameLocks noChangeAspect="1"/>
          </p:cNvGraphicFramePr>
          <p:nvPr/>
        </p:nvGraphicFramePr>
        <p:xfrm>
          <a:off x="2971800" y="2971800"/>
          <a:ext cx="3505200" cy="989013"/>
        </p:xfrm>
        <a:graphic>
          <a:graphicData uri="http://schemas.openxmlformats.org/presentationml/2006/ole">
            <p:oleObj spid="_x0000_s342028" name="Equation" r:id="rId4" imgW="1803400" imgH="508000" progId="Equation.3">
              <p:embed/>
            </p:oleObj>
          </a:graphicData>
        </a:graphic>
      </p:graphicFrame>
      <p:sp>
        <p:nvSpPr>
          <p:cNvPr id="312330" name="Text Box 10"/>
          <p:cNvSpPr txBox="1">
            <a:spLocks noChangeArrowheads="1"/>
          </p:cNvSpPr>
          <p:nvPr/>
        </p:nvSpPr>
        <p:spPr bwMode="auto">
          <a:xfrm>
            <a:off x="609600" y="4038600"/>
            <a:ext cx="4038600" cy="855663"/>
          </a:xfrm>
          <a:prstGeom prst="rect">
            <a:avLst/>
          </a:prstGeom>
          <a:noFill/>
          <a:ln w="9525">
            <a:noFill/>
            <a:miter lim="800000"/>
            <a:headEnd/>
            <a:tailEnd/>
          </a:ln>
          <a:effectLst/>
        </p:spPr>
        <p:txBody>
          <a:bodyPr>
            <a:spAutoFit/>
          </a:bodyPr>
          <a:lstStyle/>
          <a:p>
            <a:pPr>
              <a:spcBef>
                <a:spcPct val="50000"/>
              </a:spcBef>
            </a:pPr>
            <a:r>
              <a:rPr lang="en-US" sz="1600" baseline="0">
                <a:solidFill>
                  <a:srgbClr val="000000"/>
                </a:solidFill>
                <a:effectLst/>
              </a:rPr>
              <a:t>The risk discount consists of the</a:t>
            </a:r>
            <a:r>
              <a:rPr lang="en-US" sz="1600" baseline="0">
                <a:solidFill>
                  <a:srgbClr val="0000FF"/>
                </a:solidFill>
                <a:effectLst/>
              </a:rPr>
              <a:t> amount of risk </a:t>
            </a:r>
            <a:r>
              <a:rPr lang="en-US" sz="1600" baseline="0">
                <a:solidFill>
                  <a:srgbClr val="000000"/>
                </a:solidFill>
                <a:effectLst/>
              </a:rPr>
              <a:t>in the next year’s value as indicated by the </a:t>
            </a:r>
            <a:r>
              <a:rPr lang="en-US" sz="1600" baseline="0">
                <a:solidFill>
                  <a:srgbClr val="0000FF"/>
                </a:solidFill>
                <a:effectLst/>
              </a:rPr>
              <a:t>range in the possible outcomes </a:t>
            </a:r>
            <a:r>
              <a:rPr lang="en-US" sz="1600" baseline="0">
                <a:solidFill>
                  <a:srgbClr val="000000"/>
                </a:solidFill>
                <a:effectLst/>
              </a:rPr>
              <a:t>times… </a:t>
            </a:r>
            <a:r>
              <a:rPr lang="en-US" sz="1600" baseline="0">
                <a:solidFill>
                  <a:srgbClr val="000000"/>
                </a:solidFill>
                <a:effectLst/>
                <a:sym typeface="Wingdings" pitchFamily="2" charset="2"/>
              </a:rPr>
              <a:t></a:t>
            </a:r>
            <a:r>
              <a:rPr lang="en-US" sz="1800" baseline="0">
                <a:solidFill>
                  <a:srgbClr val="000000"/>
                </a:solidFill>
                <a:effectLst/>
              </a:rPr>
              <a:t> </a:t>
            </a:r>
            <a:endParaRPr lang="en-US" sz="1800" baseline="0">
              <a:solidFill>
                <a:srgbClr val="0000FF"/>
              </a:solidFill>
              <a:effectLst/>
            </a:endParaRPr>
          </a:p>
        </p:txBody>
      </p:sp>
      <p:sp>
        <p:nvSpPr>
          <p:cNvPr id="312331" name="Rectangle 11"/>
          <p:cNvSpPr>
            <a:spLocks noChangeArrowheads="1"/>
          </p:cNvSpPr>
          <p:nvPr/>
        </p:nvSpPr>
        <p:spPr bwMode="auto">
          <a:xfrm>
            <a:off x="2971800" y="3200400"/>
            <a:ext cx="1524000" cy="533400"/>
          </a:xfrm>
          <a:prstGeom prst="rect">
            <a:avLst/>
          </a:prstGeom>
          <a:noFill/>
          <a:ln w="9525">
            <a:solidFill>
              <a:srgbClr val="0000FF"/>
            </a:solidFill>
            <a:miter lim="800000"/>
            <a:headEnd/>
            <a:tailEnd/>
          </a:ln>
          <a:effectLst/>
        </p:spPr>
        <p:txBody>
          <a:bodyPr wrap="none" anchor="ctr"/>
          <a:lstStyle/>
          <a:p>
            <a:endParaRPr lang="en-US" sz="2400" baseline="0">
              <a:solidFill>
                <a:srgbClr val="000000"/>
              </a:solidFill>
              <a:effectLst/>
            </a:endParaRPr>
          </a:p>
        </p:txBody>
      </p:sp>
      <p:sp>
        <p:nvSpPr>
          <p:cNvPr id="312332" name="Line 12"/>
          <p:cNvSpPr>
            <a:spLocks noChangeShapeType="1"/>
          </p:cNvSpPr>
          <p:nvPr/>
        </p:nvSpPr>
        <p:spPr bwMode="auto">
          <a:xfrm flipH="1" flipV="1">
            <a:off x="3657600" y="3810000"/>
            <a:ext cx="0" cy="304800"/>
          </a:xfrm>
          <a:prstGeom prst="line">
            <a:avLst/>
          </a:prstGeom>
          <a:noFill/>
          <a:ln w="9525">
            <a:solidFill>
              <a:srgbClr val="0000FF"/>
            </a:solidFill>
            <a:round/>
            <a:headEnd/>
            <a:tailEnd type="triangle" w="med" len="med"/>
          </a:ln>
          <a:effectLst/>
        </p:spPr>
        <p:txBody>
          <a:bodyPr/>
          <a:lstStyle/>
          <a:p>
            <a:endParaRPr lang="en-US" sz="2400" baseline="0">
              <a:solidFill>
                <a:srgbClr val="000000"/>
              </a:solidFill>
              <a:effectLst/>
            </a:endParaRPr>
          </a:p>
        </p:txBody>
      </p:sp>
      <p:sp>
        <p:nvSpPr>
          <p:cNvPr id="312333" name="Text Box 13"/>
          <p:cNvSpPr txBox="1">
            <a:spLocks noChangeArrowheads="1"/>
          </p:cNvSpPr>
          <p:nvPr/>
        </p:nvSpPr>
        <p:spPr bwMode="auto">
          <a:xfrm>
            <a:off x="4800600" y="4038600"/>
            <a:ext cx="2438400" cy="830997"/>
          </a:xfrm>
          <a:prstGeom prst="rect">
            <a:avLst/>
          </a:prstGeom>
          <a:noFill/>
          <a:ln w="9525">
            <a:noFill/>
            <a:miter lim="800000"/>
            <a:headEnd/>
            <a:tailEnd/>
          </a:ln>
          <a:effectLst/>
        </p:spPr>
        <p:txBody>
          <a:bodyPr wrap="square">
            <a:spAutoFit/>
          </a:bodyPr>
          <a:lstStyle/>
          <a:p>
            <a:pPr>
              <a:spcBef>
                <a:spcPct val="50000"/>
              </a:spcBef>
            </a:pPr>
            <a:r>
              <a:rPr lang="en-US" sz="1600" baseline="0" dirty="0">
                <a:solidFill>
                  <a:srgbClr val="000000"/>
                </a:solidFill>
                <a:effectLst/>
              </a:rPr>
              <a:t>times the </a:t>
            </a:r>
            <a:r>
              <a:rPr lang="en-US" sz="1600" baseline="0" dirty="0">
                <a:solidFill>
                  <a:srgbClr val="FF0000"/>
                </a:solidFill>
                <a:effectLst/>
              </a:rPr>
              <a:t>market price of </a:t>
            </a:r>
            <a:r>
              <a:rPr lang="en-US" sz="1600" baseline="0" dirty="0" smtClean="0">
                <a:solidFill>
                  <a:srgbClr val="FF0000"/>
                </a:solidFill>
                <a:effectLst/>
              </a:rPr>
              <a:t>risk</a:t>
            </a:r>
            <a:r>
              <a:rPr lang="en-US" sz="1600" baseline="0" dirty="0">
                <a:solidFill>
                  <a:srgbClr val="000000"/>
                </a:solidFill>
                <a:effectLst/>
              </a:rPr>
              <a:t> </a:t>
            </a:r>
            <a:r>
              <a:rPr lang="en-US" sz="1600" baseline="0" dirty="0" smtClean="0">
                <a:solidFill>
                  <a:srgbClr val="000000"/>
                </a:solidFill>
                <a:effectLst/>
              </a:rPr>
              <a:t>(for same “type” of risk, e.g., office building*)</a:t>
            </a:r>
            <a:endParaRPr lang="en-US" sz="1800" baseline="0" dirty="0">
              <a:solidFill>
                <a:srgbClr val="0000FF"/>
              </a:solidFill>
              <a:effectLst/>
            </a:endParaRPr>
          </a:p>
        </p:txBody>
      </p:sp>
      <p:sp>
        <p:nvSpPr>
          <p:cNvPr id="312334" name="Rectangle 14"/>
          <p:cNvSpPr>
            <a:spLocks noChangeArrowheads="1"/>
          </p:cNvSpPr>
          <p:nvPr/>
        </p:nvSpPr>
        <p:spPr bwMode="auto">
          <a:xfrm>
            <a:off x="4419600" y="2971800"/>
            <a:ext cx="2209800" cy="990600"/>
          </a:xfrm>
          <a:prstGeom prst="rect">
            <a:avLst/>
          </a:prstGeom>
          <a:noFill/>
          <a:ln w="9525">
            <a:solidFill>
              <a:srgbClr val="FF0000"/>
            </a:solidFill>
            <a:miter lim="800000"/>
            <a:headEnd/>
            <a:tailEnd/>
          </a:ln>
          <a:effectLst/>
        </p:spPr>
        <p:txBody>
          <a:bodyPr wrap="none" anchor="ctr"/>
          <a:lstStyle/>
          <a:p>
            <a:endParaRPr lang="en-US" sz="2400" baseline="0">
              <a:solidFill>
                <a:srgbClr val="000000"/>
              </a:solidFill>
              <a:effectLst/>
            </a:endParaRPr>
          </a:p>
        </p:txBody>
      </p:sp>
      <p:sp>
        <p:nvSpPr>
          <p:cNvPr id="312335" name="Line 15"/>
          <p:cNvSpPr>
            <a:spLocks noChangeShapeType="1"/>
          </p:cNvSpPr>
          <p:nvPr/>
        </p:nvSpPr>
        <p:spPr bwMode="auto">
          <a:xfrm flipV="1">
            <a:off x="5791200" y="3962400"/>
            <a:ext cx="0" cy="152400"/>
          </a:xfrm>
          <a:prstGeom prst="line">
            <a:avLst/>
          </a:prstGeom>
          <a:noFill/>
          <a:ln w="9525">
            <a:solidFill>
              <a:srgbClr val="FF0000"/>
            </a:solidFill>
            <a:round/>
            <a:headEnd/>
            <a:tailEnd type="triangle" w="med" len="med"/>
          </a:ln>
          <a:effectLst/>
        </p:spPr>
        <p:txBody>
          <a:bodyPr/>
          <a:lstStyle/>
          <a:p>
            <a:endParaRPr lang="en-US" sz="2400" baseline="0">
              <a:solidFill>
                <a:srgbClr val="000000"/>
              </a:solidFill>
              <a:effectLst/>
            </a:endParaRPr>
          </a:p>
        </p:txBody>
      </p:sp>
      <p:graphicFrame>
        <p:nvGraphicFramePr>
          <p:cNvPr id="312336" name="Object 16"/>
          <p:cNvGraphicFramePr>
            <a:graphicFrameLocks noChangeAspect="1"/>
          </p:cNvGraphicFramePr>
          <p:nvPr/>
        </p:nvGraphicFramePr>
        <p:xfrm>
          <a:off x="5867400" y="5486400"/>
          <a:ext cx="1600200" cy="812800"/>
        </p:xfrm>
        <a:graphic>
          <a:graphicData uri="http://schemas.openxmlformats.org/presentationml/2006/ole">
            <p:oleObj spid="_x0000_s342029" name="Equation" r:id="rId5" imgW="927100" imgH="469900" progId="Equation.3">
              <p:embed/>
            </p:oleObj>
          </a:graphicData>
        </a:graphic>
      </p:graphicFrame>
      <p:sp>
        <p:nvSpPr>
          <p:cNvPr id="312337" name="Text Box 17"/>
          <p:cNvSpPr txBox="1">
            <a:spLocks noChangeArrowheads="1"/>
          </p:cNvSpPr>
          <p:nvPr/>
        </p:nvSpPr>
        <p:spPr bwMode="auto">
          <a:xfrm>
            <a:off x="609600" y="5029200"/>
            <a:ext cx="8077200" cy="581025"/>
          </a:xfrm>
          <a:prstGeom prst="rect">
            <a:avLst/>
          </a:prstGeom>
          <a:noFill/>
          <a:ln w="9525">
            <a:noFill/>
            <a:miter lim="800000"/>
            <a:headEnd/>
            <a:tailEnd/>
          </a:ln>
          <a:effectLst/>
        </p:spPr>
        <p:txBody>
          <a:bodyPr>
            <a:spAutoFit/>
          </a:bodyPr>
          <a:lstStyle/>
          <a:p>
            <a:pPr>
              <a:spcBef>
                <a:spcPct val="50000"/>
              </a:spcBef>
            </a:pPr>
            <a:r>
              <a:rPr lang="en-US" sz="1600" baseline="0" dirty="0">
                <a:solidFill>
                  <a:srgbClr val="000000"/>
                </a:solidFill>
                <a:effectLst/>
              </a:rPr>
              <a:t>The market price of risk is the market expected return risk premium per unit of return </a:t>
            </a:r>
            <a:r>
              <a:rPr lang="en-US" sz="1600" baseline="0" dirty="0" smtClean="0">
                <a:solidFill>
                  <a:srgbClr val="000000"/>
                </a:solidFill>
                <a:effectLst/>
              </a:rPr>
              <a:t>risk for the same asset, </a:t>
            </a:r>
            <a:r>
              <a:rPr lang="en-US" sz="1600" baseline="0" dirty="0">
                <a:solidFill>
                  <a:srgbClr val="000000"/>
                </a:solidFill>
                <a:effectLst/>
              </a:rPr>
              <a:t>the ratio of…</a:t>
            </a:r>
            <a:endParaRPr lang="en-US" sz="1800" baseline="0" dirty="0">
              <a:solidFill>
                <a:srgbClr val="0000FF"/>
              </a:solidFill>
              <a:effectLst/>
            </a:endParaRPr>
          </a:p>
        </p:txBody>
      </p:sp>
      <p:sp>
        <p:nvSpPr>
          <p:cNvPr id="312338" name="Text Box 18"/>
          <p:cNvSpPr txBox="1">
            <a:spLocks noChangeArrowheads="1"/>
          </p:cNvSpPr>
          <p:nvPr/>
        </p:nvSpPr>
        <p:spPr bwMode="auto">
          <a:xfrm>
            <a:off x="2971800" y="5486400"/>
            <a:ext cx="2667000" cy="1069975"/>
          </a:xfrm>
          <a:prstGeom prst="rect">
            <a:avLst/>
          </a:prstGeom>
          <a:noFill/>
          <a:ln w="9525">
            <a:noFill/>
            <a:miter lim="800000"/>
            <a:headEnd/>
            <a:tailEnd/>
          </a:ln>
          <a:effectLst/>
        </p:spPr>
        <p:txBody>
          <a:bodyPr>
            <a:spAutoFit/>
          </a:bodyPr>
          <a:lstStyle/>
          <a:p>
            <a:pPr algn="r">
              <a:spcBef>
                <a:spcPct val="50000"/>
              </a:spcBef>
            </a:pPr>
            <a:r>
              <a:rPr lang="en-US" sz="1600" baseline="0" dirty="0">
                <a:solidFill>
                  <a:srgbClr val="000000"/>
                </a:solidFill>
                <a:effectLst/>
              </a:rPr>
              <a:t>the market expected </a:t>
            </a:r>
            <a:r>
              <a:rPr lang="en-US" sz="1600" baseline="0" dirty="0">
                <a:solidFill>
                  <a:srgbClr val="0000FF"/>
                </a:solidFill>
                <a:effectLst/>
              </a:rPr>
              <a:t>return risk premium </a:t>
            </a:r>
            <a:r>
              <a:rPr lang="en-US" sz="1600" baseline="0" dirty="0">
                <a:solidFill>
                  <a:srgbClr val="000000"/>
                </a:solidFill>
                <a:effectLst/>
              </a:rPr>
              <a:t>divided by the </a:t>
            </a:r>
            <a:r>
              <a:rPr lang="en-US" sz="1600" baseline="0" dirty="0">
                <a:solidFill>
                  <a:srgbClr val="FF0000"/>
                </a:solidFill>
                <a:effectLst/>
              </a:rPr>
              <a:t>range in the corresponding return possible outcomes</a:t>
            </a:r>
            <a:r>
              <a:rPr lang="en-US" sz="1600" baseline="0" dirty="0">
                <a:solidFill>
                  <a:srgbClr val="000000"/>
                </a:solidFill>
                <a:effectLst/>
              </a:rPr>
              <a:t>.</a:t>
            </a:r>
            <a:endParaRPr lang="en-US" sz="1800" baseline="0" dirty="0">
              <a:solidFill>
                <a:srgbClr val="0000FF"/>
              </a:solidFill>
              <a:effectLst/>
            </a:endParaRPr>
          </a:p>
        </p:txBody>
      </p:sp>
      <p:sp>
        <p:nvSpPr>
          <p:cNvPr id="312339" name="Rectangle 19"/>
          <p:cNvSpPr>
            <a:spLocks noChangeArrowheads="1"/>
          </p:cNvSpPr>
          <p:nvPr/>
        </p:nvSpPr>
        <p:spPr bwMode="auto">
          <a:xfrm>
            <a:off x="6019800" y="5486400"/>
            <a:ext cx="1295400" cy="381000"/>
          </a:xfrm>
          <a:prstGeom prst="rect">
            <a:avLst/>
          </a:prstGeom>
          <a:noFill/>
          <a:ln w="9525">
            <a:solidFill>
              <a:srgbClr val="0000FF"/>
            </a:solidFill>
            <a:miter lim="800000"/>
            <a:headEnd/>
            <a:tailEnd/>
          </a:ln>
          <a:effectLst/>
        </p:spPr>
        <p:txBody>
          <a:bodyPr wrap="none" anchor="ctr"/>
          <a:lstStyle/>
          <a:p>
            <a:endParaRPr lang="en-US" sz="2400" baseline="0">
              <a:solidFill>
                <a:srgbClr val="000000"/>
              </a:solidFill>
              <a:effectLst/>
            </a:endParaRPr>
          </a:p>
        </p:txBody>
      </p:sp>
      <p:sp>
        <p:nvSpPr>
          <p:cNvPr id="312340" name="Line 20"/>
          <p:cNvSpPr>
            <a:spLocks noChangeShapeType="1"/>
          </p:cNvSpPr>
          <p:nvPr/>
        </p:nvSpPr>
        <p:spPr bwMode="auto">
          <a:xfrm>
            <a:off x="5562600" y="5715000"/>
            <a:ext cx="457200" cy="0"/>
          </a:xfrm>
          <a:prstGeom prst="line">
            <a:avLst/>
          </a:prstGeom>
          <a:noFill/>
          <a:ln w="9525">
            <a:solidFill>
              <a:srgbClr val="0000FF"/>
            </a:solidFill>
            <a:round/>
            <a:headEnd/>
            <a:tailEnd type="triangle" w="med" len="med"/>
          </a:ln>
          <a:effectLst/>
        </p:spPr>
        <p:txBody>
          <a:bodyPr/>
          <a:lstStyle/>
          <a:p>
            <a:endParaRPr lang="en-US" sz="2400" baseline="0">
              <a:solidFill>
                <a:srgbClr val="000000"/>
              </a:solidFill>
              <a:effectLst/>
            </a:endParaRPr>
          </a:p>
        </p:txBody>
      </p:sp>
      <p:sp>
        <p:nvSpPr>
          <p:cNvPr id="312341" name="Rectangle 21"/>
          <p:cNvSpPr>
            <a:spLocks noChangeArrowheads="1"/>
          </p:cNvSpPr>
          <p:nvPr/>
        </p:nvSpPr>
        <p:spPr bwMode="auto">
          <a:xfrm>
            <a:off x="5867400" y="5943600"/>
            <a:ext cx="1676400" cy="381000"/>
          </a:xfrm>
          <a:prstGeom prst="rect">
            <a:avLst/>
          </a:prstGeom>
          <a:noFill/>
          <a:ln w="9525">
            <a:solidFill>
              <a:srgbClr val="FF0000"/>
            </a:solidFill>
            <a:miter lim="800000"/>
            <a:headEnd/>
            <a:tailEnd/>
          </a:ln>
          <a:effectLst/>
        </p:spPr>
        <p:txBody>
          <a:bodyPr wrap="none" anchor="ctr"/>
          <a:lstStyle/>
          <a:p>
            <a:endParaRPr lang="en-US" sz="2400" baseline="0">
              <a:solidFill>
                <a:srgbClr val="000000"/>
              </a:solidFill>
              <a:effectLst/>
            </a:endParaRPr>
          </a:p>
        </p:txBody>
      </p:sp>
      <p:sp>
        <p:nvSpPr>
          <p:cNvPr id="312342" name="Line 22"/>
          <p:cNvSpPr>
            <a:spLocks noChangeShapeType="1"/>
          </p:cNvSpPr>
          <p:nvPr/>
        </p:nvSpPr>
        <p:spPr bwMode="auto">
          <a:xfrm>
            <a:off x="5562600" y="6172200"/>
            <a:ext cx="304800" cy="0"/>
          </a:xfrm>
          <a:prstGeom prst="line">
            <a:avLst/>
          </a:prstGeom>
          <a:noFill/>
          <a:ln w="9525">
            <a:solidFill>
              <a:srgbClr val="FF0000"/>
            </a:solidFill>
            <a:round/>
            <a:headEnd/>
            <a:tailEnd type="triangle" w="med" len="med"/>
          </a:ln>
          <a:effectLst/>
        </p:spPr>
        <p:txBody>
          <a:bodyPr/>
          <a:lstStyle/>
          <a:p>
            <a:endParaRPr lang="en-US" sz="2400" baseline="0">
              <a:solidFill>
                <a:srgbClr val="000000"/>
              </a:solidFill>
              <a:effectLst/>
            </a:endParaRPr>
          </a:p>
        </p:txBody>
      </p:sp>
      <p:sp>
        <p:nvSpPr>
          <p:cNvPr id="24" name="Text Box 13"/>
          <p:cNvSpPr txBox="1">
            <a:spLocks noChangeArrowheads="1"/>
          </p:cNvSpPr>
          <p:nvPr/>
        </p:nvSpPr>
        <p:spPr bwMode="auto">
          <a:xfrm>
            <a:off x="7391400" y="4267200"/>
            <a:ext cx="1447800" cy="707886"/>
          </a:xfrm>
          <a:prstGeom prst="rect">
            <a:avLst/>
          </a:prstGeom>
          <a:noFill/>
          <a:ln w="9525">
            <a:solidFill>
              <a:schemeClr val="tx1"/>
            </a:solidFill>
            <a:miter lim="800000"/>
            <a:headEnd/>
            <a:tailEnd/>
          </a:ln>
          <a:effectLst/>
        </p:spPr>
        <p:txBody>
          <a:bodyPr wrap="square">
            <a:spAutoFit/>
          </a:bodyPr>
          <a:lstStyle/>
          <a:p>
            <a:pPr>
              <a:spcBef>
                <a:spcPct val="50000"/>
              </a:spcBef>
            </a:pPr>
            <a:r>
              <a:rPr lang="en-US" sz="1600" baseline="0" dirty="0" smtClean="0">
                <a:solidFill>
                  <a:srgbClr val="000000"/>
                </a:solidFill>
                <a:effectLst/>
              </a:rPr>
              <a:t>*</a:t>
            </a:r>
            <a:r>
              <a:rPr lang="en-US" sz="1200" baseline="0" dirty="0" err="1" smtClean="0">
                <a:solidFill>
                  <a:srgbClr val="000000"/>
                </a:solidFill>
                <a:effectLst/>
              </a:rPr>
              <a:t>dvlpt</a:t>
            </a:r>
            <a:r>
              <a:rPr lang="en-US" sz="1200" baseline="0" dirty="0" smtClean="0">
                <a:solidFill>
                  <a:srgbClr val="000000"/>
                </a:solidFill>
                <a:effectLst/>
              </a:rPr>
              <a:t> option is perfectly correlated with building</a:t>
            </a:r>
            <a:endParaRPr lang="en-US" sz="1200" baseline="0" dirty="0">
              <a:solidFill>
                <a:srgbClr val="0000FF"/>
              </a:solidFill>
              <a:effectLst/>
            </a:endParaRPr>
          </a:p>
        </p:txBody>
      </p:sp>
    </p:spTree>
    <p:extLst>
      <p:ext uri="{BB962C8B-B14F-4D97-AF65-F5344CB8AC3E}">
        <p14:creationId xmlns="" xmlns:p14="http://schemas.microsoft.com/office/powerpoint/2010/main" val="2765562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373762" name="Text Box 2"/>
          <p:cNvSpPr txBox="1">
            <a:spLocks noChangeArrowheads="1"/>
          </p:cNvSpPr>
          <p:nvPr/>
        </p:nvSpPr>
        <p:spPr bwMode="auto">
          <a:xfrm>
            <a:off x="228600" y="152400"/>
            <a:ext cx="8610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What the real option theory of land development can tell us about the </a:t>
            </a:r>
            <a:r>
              <a:rPr lang="en-US" sz="2400" b="1" i="1" baseline="0">
                <a:effectLst>
                  <a:outerShdw blurRad="38100" dist="38100" dir="2700000" algn="tl">
                    <a:srgbClr val="FFFFFF"/>
                  </a:outerShdw>
                </a:effectLst>
              </a:rPr>
              <a:t>“overbuilding phenomenon”</a:t>
            </a:r>
            <a:endParaRPr lang="en-US" sz="2400" b="1" baseline="0">
              <a:effectLst>
                <a:outerShdw blurRad="38100" dist="38100" dir="2700000" algn="tl">
                  <a:srgbClr val="FFFFFF"/>
                </a:outerShdw>
              </a:effectLst>
            </a:endParaRPr>
          </a:p>
        </p:txBody>
      </p:sp>
      <p:sp>
        <p:nvSpPr>
          <p:cNvPr id="373763" name="Text Box 3"/>
          <p:cNvSpPr txBox="1">
            <a:spLocks noChangeArrowheads="1"/>
          </p:cNvSpPr>
          <p:nvPr/>
        </p:nvSpPr>
        <p:spPr bwMode="auto">
          <a:xfrm>
            <a:off x="609600" y="1219200"/>
            <a:ext cx="8001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solidFill>
                  <a:srgbClr val="0000FF"/>
                </a:solidFill>
                <a:effectLst/>
              </a:rPr>
              <a:t>What is the “overbuilding phenomenon”?</a:t>
            </a:r>
          </a:p>
        </p:txBody>
      </p:sp>
      <p:sp>
        <p:nvSpPr>
          <p:cNvPr id="373764" name="Text Box 4"/>
          <p:cNvSpPr txBox="1">
            <a:spLocks noChangeArrowheads="1"/>
          </p:cNvSpPr>
          <p:nvPr/>
        </p:nvSpPr>
        <p:spPr bwMode="auto">
          <a:xfrm>
            <a:off x="609600" y="1905000"/>
            <a:ext cx="7924800" cy="1927225"/>
          </a:xfrm>
          <a:prstGeom prst="rect">
            <a:avLst/>
          </a:prstGeom>
          <a:solidFill>
            <a:srgbClr val="F8F8F8"/>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The widely observed tendency for commercial real estate markets to periodically become “overbuilt”, that is, characterized by </a:t>
            </a:r>
            <a:r>
              <a:rPr lang="en-US" sz="2400" b="1" i="1" baseline="0" dirty="0">
                <a:effectLst/>
              </a:rPr>
              <a:t>excess supply</a:t>
            </a:r>
            <a:r>
              <a:rPr lang="en-US" sz="2400" b="1" baseline="0" dirty="0">
                <a:effectLst/>
              </a:rPr>
              <a:t> (abnormally high vacancy, downward pressure on rents), due to excessive speculative development of new buildings.</a:t>
            </a:r>
          </a:p>
        </p:txBody>
      </p:sp>
      <p:sp>
        <p:nvSpPr>
          <p:cNvPr id="373765" name="Text Box 5"/>
          <p:cNvSpPr txBox="1">
            <a:spLocks noChangeArrowheads="1"/>
          </p:cNvSpPr>
          <p:nvPr/>
        </p:nvSpPr>
        <p:spPr bwMode="auto">
          <a:xfrm>
            <a:off x="457200" y="4114800"/>
            <a:ext cx="82296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Recall that in Chapter 2 we discussed an explanation for this “cyclicality” phenomenon using the </a:t>
            </a:r>
            <a:r>
              <a:rPr lang="en-US" sz="2400" b="1" i="1" baseline="0" dirty="0">
                <a:effectLst/>
              </a:rPr>
              <a:t>“4-Quadrant Diagram”</a:t>
            </a:r>
            <a:r>
              <a:rPr lang="en-US" sz="2400" b="1" baseline="0" dirty="0">
                <a:effectLst/>
              </a:rPr>
              <a:t>, based on the existence of </a:t>
            </a:r>
            <a:r>
              <a:rPr lang="en-US" sz="2400" b="1" i="1" baseline="0" dirty="0">
                <a:solidFill>
                  <a:srgbClr val="FF00FF"/>
                </a:solidFill>
              </a:rPr>
              <a:t>myopic behavior</a:t>
            </a:r>
            <a:r>
              <a:rPr lang="en-US" sz="2400" b="1" baseline="0" dirty="0"/>
              <a:t> </a:t>
            </a:r>
            <a:r>
              <a:rPr lang="en-US" sz="2400" b="1" baseline="0" dirty="0">
                <a:effectLst/>
              </a:rPr>
              <a:t>(not just lack of perfect foresight, but some degree of </a:t>
            </a:r>
            <a:r>
              <a:rPr lang="en-US" sz="2400" b="1" i="1" baseline="0" dirty="0">
                <a:effectLst/>
              </a:rPr>
              <a:t>irrational expectations</a:t>
            </a:r>
            <a:r>
              <a:rPr lang="en-US" sz="2400" b="1" baseline="0" dirty="0">
                <a:effectLst/>
              </a:rPr>
              <a:t>) on the part of investors and developers in the system .</a:t>
            </a:r>
          </a:p>
        </p:txBody>
      </p:sp>
      <p:sp>
        <p:nvSpPr>
          <p:cNvPr id="8" name="Slide Number Placeholder 7"/>
          <p:cNvSpPr>
            <a:spLocks noGrp="1"/>
          </p:cNvSpPr>
          <p:nvPr>
            <p:ph type="sldNum" sz="quarter" idx="12"/>
          </p:nvPr>
        </p:nvSpPr>
        <p:spPr/>
        <p:txBody>
          <a:bodyPr/>
          <a:lstStyle/>
          <a:p>
            <a:fld id="{4832FC03-9143-45FF-9B73-D7E84BF988EF}"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 name="Slide Number Placeholder 11"/>
          <p:cNvSpPr>
            <a:spLocks noGrp="1"/>
          </p:cNvSpPr>
          <p:nvPr>
            <p:ph type="sldNum" sz="quarter" idx="12"/>
          </p:nvPr>
        </p:nvSpPr>
        <p:spPr/>
        <p:txBody>
          <a:bodyPr/>
          <a:lstStyle/>
          <a:p>
            <a:fld id="{BCD65546-5D60-4911-B59D-6B94A0876803}" type="slidenum">
              <a:rPr lang="en-US" smtClean="0">
                <a:solidFill>
                  <a:srgbClr val="000000"/>
                </a:solidFill>
              </a:rPr>
              <a:pPr/>
              <a:t>160</a:t>
            </a:fld>
            <a:endParaRPr lang="en-US">
              <a:solidFill>
                <a:srgbClr val="000000"/>
              </a:solidFill>
            </a:endParaRPr>
          </a:p>
        </p:txBody>
      </p:sp>
      <p:graphicFrame>
        <p:nvGraphicFramePr>
          <p:cNvPr id="139268" name="Object 4"/>
          <p:cNvGraphicFramePr>
            <a:graphicFrameLocks noChangeAspect="1"/>
          </p:cNvGraphicFramePr>
          <p:nvPr/>
        </p:nvGraphicFramePr>
        <p:xfrm>
          <a:off x="2209800" y="1752600"/>
          <a:ext cx="4583113" cy="1120775"/>
        </p:xfrm>
        <a:graphic>
          <a:graphicData uri="http://schemas.openxmlformats.org/presentationml/2006/ole">
            <p:oleObj spid="_x0000_s346114" name="Equation" r:id="rId4" imgW="3009900" imgH="736600" progId="Equation.3">
              <p:embed/>
            </p:oleObj>
          </a:graphicData>
        </a:graphic>
      </p:graphicFrame>
      <p:graphicFrame>
        <p:nvGraphicFramePr>
          <p:cNvPr id="139269" name="Object 5"/>
          <p:cNvGraphicFramePr>
            <a:graphicFrameLocks noChangeAspect="1"/>
          </p:cNvGraphicFramePr>
          <p:nvPr/>
        </p:nvGraphicFramePr>
        <p:xfrm>
          <a:off x="2590800" y="3048000"/>
          <a:ext cx="4132263" cy="1135063"/>
        </p:xfrm>
        <a:graphic>
          <a:graphicData uri="http://schemas.openxmlformats.org/presentationml/2006/ole">
            <p:oleObj spid="_x0000_s346115" name="Equation" r:id="rId5" imgW="2679700" imgH="736600" progId="Equation.3">
              <p:embed/>
            </p:oleObj>
          </a:graphicData>
        </a:graphic>
      </p:graphicFrame>
      <p:sp>
        <p:nvSpPr>
          <p:cNvPr id="139270" name="Text Box 6"/>
          <p:cNvSpPr txBox="1">
            <a:spLocks noChangeArrowheads="1"/>
          </p:cNvSpPr>
          <p:nvPr/>
        </p:nvSpPr>
        <p:spPr bwMode="auto">
          <a:xfrm>
            <a:off x="533400" y="304800"/>
            <a:ext cx="8001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Technical aside</a:t>
            </a:r>
          </a:p>
        </p:txBody>
      </p:sp>
      <p:sp>
        <p:nvSpPr>
          <p:cNvPr id="139271" name="Text Box 7"/>
          <p:cNvSpPr txBox="1">
            <a:spLocks noChangeArrowheads="1"/>
          </p:cNvSpPr>
          <p:nvPr/>
        </p:nvSpPr>
        <p:spPr bwMode="auto">
          <a:xfrm>
            <a:off x="609600" y="762000"/>
            <a:ext cx="80010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astute student will have observed that there appears to be a slight difference between the certainty-equivalent valuation formula presented in the Chapter 10 lecture notes: </a:t>
            </a:r>
          </a:p>
        </p:txBody>
      </p:sp>
      <p:sp>
        <p:nvSpPr>
          <p:cNvPr id="139272" name="Text Box 8"/>
          <p:cNvSpPr txBox="1">
            <a:spLocks noChangeArrowheads="1"/>
          </p:cNvSpPr>
          <p:nvPr/>
        </p:nvSpPr>
        <p:spPr bwMode="auto">
          <a:xfrm>
            <a:off x="685800" y="2743200"/>
            <a:ext cx="8001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And the one presented here: </a:t>
            </a:r>
          </a:p>
        </p:txBody>
      </p:sp>
      <p:sp>
        <p:nvSpPr>
          <p:cNvPr id="139273" name="Text Box 9"/>
          <p:cNvSpPr txBox="1">
            <a:spLocks noChangeArrowheads="1"/>
          </p:cNvSpPr>
          <p:nvPr/>
        </p:nvSpPr>
        <p:spPr bwMode="auto">
          <a:xfrm>
            <a:off x="7315200" y="2057400"/>
            <a:ext cx="91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(1)</a:t>
            </a:r>
          </a:p>
        </p:txBody>
      </p:sp>
      <p:sp>
        <p:nvSpPr>
          <p:cNvPr id="139274" name="Text Box 10"/>
          <p:cNvSpPr txBox="1">
            <a:spLocks noChangeArrowheads="1"/>
          </p:cNvSpPr>
          <p:nvPr/>
        </p:nvSpPr>
        <p:spPr bwMode="auto">
          <a:xfrm>
            <a:off x="7315200" y="3581400"/>
            <a:ext cx="91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(2)</a:t>
            </a:r>
          </a:p>
        </p:txBody>
      </p:sp>
      <p:sp>
        <p:nvSpPr>
          <p:cNvPr id="139275" name="Text Box 11"/>
          <p:cNvSpPr txBox="1">
            <a:spLocks noChangeArrowheads="1"/>
          </p:cNvSpPr>
          <p:nvPr/>
        </p:nvSpPr>
        <p:spPr bwMode="auto">
          <a:xfrm>
            <a:off x="609600" y="4191000"/>
            <a:ext cx="80010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dirty="0">
                <a:effectLst>
                  <a:outerShdw blurRad="38100" dist="38100" dir="2700000" algn="tl">
                    <a:srgbClr val="FFFFFF"/>
                  </a:outerShdw>
                </a:effectLst>
              </a:rPr>
              <a:t>Formula (1) assumes there is a </a:t>
            </a:r>
            <a:r>
              <a:rPr lang="en-US" b="1" i="1" baseline="0" dirty="0">
                <a:effectLst>
                  <a:outerShdw blurRad="38100" dist="38100" dir="2700000" algn="tl">
                    <a:srgbClr val="FFFFFF"/>
                  </a:outerShdw>
                </a:effectLst>
              </a:rPr>
              <a:t>“Market Portfolio”</a:t>
            </a:r>
            <a:r>
              <a:rPr lang="en-US" b="1" baseline="0" dirty="0">
                <a:effectLst>
                  <a:outerShdw blurRad="38100" dist="38100" dir="2700000" algn="tl">
                    <a:srgbClr val="FFFFFF"/>
                  </a:outerShdw>
                </a:effectLst>
              </a:rPr>
              <a:t>, and either that the option is perfectly correlated with that portfolio, or else that the CAPM applies and the “up” and “down” movements considered in the formula are only those components that are perfectly correlated with the “up” and “down” movements of the Market. Formula (2) is a more general </a:t>
            </a:r>
            <a:r>
              <a:rPr lang="en-US" b="1" baseline="0" dirty="0" smtClean="0">
                <a:effectLst>
                  <a:outerShdw blurRad="38100" dist="38100" dir="2700000" algn="tl">
                    <a:srgbClr val="FFFFFF"/>
                  </a:outerShdw>
                </a:effectLst>
              </a:rPr>
              <a:t>expression.</a:t>
            </a:r>
            <a:endParaRPr lang="en-US" b="1" baseline="0" dirty="0">
              <a:effectLst>
                <a:outerShdw blurRad="38100" dist="38100" dir="2700000" algn="tl">
                  <a:srgbClr val="FFFFFF"/>
                </a:outerShdw>
              </a:effectLst>
            </a:endParaRPr>
          </a:p>
        </p:txBody>
      </p:sp>
    </p:spTree>
    <p:extLst>
      <p:ext uri="{BB962C8B-B14F-4D97-AF65-F5344CB8AC3E}">
        <p14:creationId xmlns="" xmlns:p14="http://schemas.microsoft.com/office/powerpoint/2010/main" val="302815961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 name="Slide Number Placeholder 9"/>
          <p:cNvSpPr>
            <a:spLocks noGrp="1"/>
          </p:cNvSpPr>
          <p:nvPr>
            <p:ph type="sldNum" sz="quarter" idx="12"/>
          </p:nvPr>
        </p:nvSpPr>
        <p:spPr/>
        <p:txBody>
          <a:bodyPr/>
          <a:lstStyle/>
          <a:p>
            <a:fld id="{BCD65546-5D60-4911-B59D-6B94A0876803}" type="slidenum">
              <a:rPr lang="en-US" smtClean="0">
                <a:solidFill>
                  <a:srgbClr val="000000"/>
                </a:solidFill>
              </a:rPr>
              <a:pPr/>
              <a:t>161</a:t>
            </a:fld>
            <a:endParaRPr lang="en-US">
              <a:solidFill>
                <a:srgbClr val="000000"/>
              </a:solidFill>
            </a:endParaRPr>
          </a:p>
        </p:txBody>
      </p:sp>
      <p:sp>
        <p:nvSpPr>
          <p:cNvPr id="140292" name="Text Box 4"/>
          <p:cNvSpPr txBox="1">
            <a:spLocks noChangeArrowheads="1"/>
          </p:cNvSpPr>
          <p:nvPr/>
        </p:nvSpPr>
        <p:spPr bwMode="auto">
          <a:xfrm>
            <a:off x="533400" y="304800"/>
            <a:ext cx="8001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Technical aside</a:t>
            </a:r>
          </a:p>
        </p:txBody>
      </p:sp>
      <p:sp>
        <p:nvSpPr>
          <p:cNvPr id="140293" name="Text Box 5"/>
          <p:cNvSpPr txBox="1">
            <a:spLocks noChangeArrowheads="1"/>
          </p:cNvSpPr>
          <p:nvPr/>
        </p:nvSpPr>
        <p:spPr bwMode="auto">
          <a:xfrm>
            <a:off x="609600" y="685800"/>
            <a:ext cx="80010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Here’s a slightly different perspective relating the model to the CAPM:</a:t>
            </a:r>
          </a:p>
          <a:p>
            <a:pPr>
              <a:spcBef>
                <a:spcPct val="20000"/>
              </a:spcBef>
            </a:pPr>
            <a:r>
              <a:rPr lang="en-US" b="1" baseline="0">
                <a:effectLst>
                  <a:outerShdw blurRad="38100" dist="38100" dir="2700000" algn="tl">
                    <a:srgbClr val="FFFFFF"/>
                  </a:outerShdw>
                </a:effectLst>
              </a:rPr>
              <a:t>According to the CAPM, in a Binomial World where we are considering </a:t>
            </a:r>
            <a:r>
              <a:rPr lang="en-US" b="1" i="1" u="sng" baseline="0">
                <a:effectLst>
                  <a:outerShdw blurRad="38100" dist="38100" dir="2700000" algn="tl">
                    <a:srgbClr val="FFFFFF"/>
                  </a:outerShdw>
                </a:effectLst>
              </a:rPr>
              <a:t>only</a:t>
            </a:r>
            <a:r>
              <a:rPr lang="en-US" b="1" baseline="0">
                <a:effectLst>
                  <a:outerShdw blurRad="38100" dist="38100" dir="2700000" algn="tl">
                    <a:srgbClr val="FFFFFF"/>
                  </a:outerShdw>
                </a:effectLst>
              </a:rPr>
              <a:t> movement components of the specific underlying asset (</a:t>
            </a:r>
            <a:r>
              <a:rPr lang="en-US" b="1" i="1" baseline="0">
                <a:effectLst>
                  <a:outerShdw blurRad="38100" dist="38100" dir="2700000" algn="tl">
                    <a:srgbClr val="FFFFFF"/>
                  </a:outerShdw>
                </a:effectLst>
              </a:rPr>
              <a:t>V </a:t>
            </a:r>
            <a:r>
              <a:rPr lang="en-US" b="1" baseline="0">
                <a:effectLst>
                  <a:outerShdw blurRad="38100" dist="38100" dir="2700000" algn="tl">
                    <a:srgbClr val="FFFFFF"/>
                  </a:outerShdw>
                </a:effectLst>
              </a:rPr>
              <a:t>) that are perfectly correlated with the Market Portfolio (i.e., ignoring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’s idiosyncratic or non-systematic risk), we have: </a:t>
            </a:r>
          </a:p>
        </p:txBody>
      </p:sp>
      <p:graphicFrame>
        <p:nvGraphicFramePr>
          <p:cNvPr id="140294" name="Object 6"/>
          <p:cNvGraphicFramePr>
            <a:graphicFrameLocks noChangeAspect="1"/>
          </p:cNvGraphicFramePr>
          <p:nvPr/>
        </p:nvGraphicFramePr>
        <p:xfrm>
          <a:off x="990600" y="2819400"/>
          <a:ext cx="6400800" cy="735013"/>
        </p:xfrm>
        <a:graphic>
          <a:graphicData uri="http://schemas.openxmlformats.org/presentationml/2006/ole">
            <p:oleObj spid="_x0000_s347138" name="Equation" r:id="rId3" imgW="4089400" imgH="469900" progId="Equation.3">
              <p:embed/>
            </p:oleObj>
          </a:graphicData>
        </a:graphic>
      </p:graphicFrame>
      <p:sp>
        <p:nvSpPr>
          <p:cNvPr id="140295" name="Text Box 7"/>
          <p:cNvSpPr txBox="1">
            <a:spLocks noChangeArrowheads="1"/>
          </p:cNvSpPr>
          <p:nvPr/>
        </p:nvSpPr>
        <p:spPr bwMode="auto">
          <a:xfrm>
            <a:off x="533400" y="3581400"/>
            <a:ext cx="8001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Substituting (3) into (2) we obtain (1): </a:t>
            </a:r>
          </a:p>
        </p:txBody>
      </p:sp>
      <p:sp>
        <p:nvSpPr>
          <p:cNvPr id="140296" name="Text Box 8"/>
          <p:cNvSpPr txBox="1">
            <a:spLocks noChangeArrowheads="1"/>
          </p:cNvSpPr>
          <p:nvPr/>
        </p:nvSpPr>
        <p:spPr bwMode="auto">
          <a:xfrm>
            <a:off x="7772400" y="2895600"/>
            <a:ext cx="68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(3)</a:t>
            </a:r>
          </a:p>
        </p:txBody>
      </p:sp>
      <p:graphicFrame>
        <p:nvGraphicFramePr>
          <p:cNvPr id="140297" name="Object 9"/>
          <p:cNvGraphicFramePr>
            <a:graphicFrameLocks noChangeAspect="1"/>
          </p:cNvGraphicFramePr>
          <p:nvPr/>
        </p:nvGraphicFramePr>
        <p:xfrm>
          <a:off x="609600" y="4038600"/>
          <a:ext cx="7696200" cy="2163763"/>
        </p:xfrm>
        <a:graphic>
          <a:graphicData uri="http://schemas.openxmlformats.org/presentationml/2006/ole">
            <p:oleObj spid="_x0000_s347139" name="Equation" r:id="rId4" imgW="6591300" imgH="1854200" progId="Equation.3">
              <p:embed/>
            </p:oleObj>
          </a:graphicData>
        </a:graphic>
      </p:graphicFrame>
    </p:spTree>
    <p:extLst>
      <p:ext uri="{BB962C8B-B14F-4D97-AF65-F5344CB8AC3E}">
        <p14:creationId xmlns="" xmlns:p14="http://schemas.microsoft.com/office/powerpoint/2010/main" val="167810028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a:xfrm>
            <a:off x="3124200" y="6384925"/>
            <a:ext cx="2895600" cy="457200"/>
          </a:xfrm>
        </p:spPr>
        <p:txBody>
          <a:bodyPr/>
          <a:lstStyle/>
          <a:p>
            <a:r>
              <a:rPr lang="en-US" smtClean="0"/>
              <a:t>© 2014 OnCourse Learning. All Rights Reserved.</a:t>
            </a:r>
            <a:endParaRPr lang="en-US" dirty="0"/>
          </a:p>
        </p:txBody>
      </p:sp>
      <p:sp>
        <p:nvSpPr>
          <p:cNvPr id="14" name="Slide Number Placeholder 13"/>
          <p:cNvSpPr>
            <a:spLocks noGrp="1"/>
          </p:cNvSpPr>
          <p:nvPr>
            <p:ph type="sldNum" sz="quarter" idx="12"/>
          </p:nvPr>
        </p:nvSpPr>
        <p:spPr/>
        <p:txBody>
          <a:bodyPr/>
          <a:lstStyle/>
          <a:p>
            <a:fld id="{BCD65546-5D60-4911-B59D-6B94A0876803}" type="slidenum">
              <a:rPr lang="en-US" smtClean="0">
                <a:solidFill>
                  <a:srgbClr val="000000"/>
                </a:solidFill>
              </a:rPr>
              <a:pPr/>
              <a:t>162</a:t>
            </a:fld>
            <a:endParaRPr lang="en-US">
              <a:solidFill>
                <a:srgbClr val="000000"/>
              </a:solidFill>
            </a:endParaRPr>
          </a:p>
        </p:txBody>
      </p:sp>
      <p:graphicFrame>
        <p:nvGraphicFramePr>
          <p:cNvPr id="149506" name="Object 2"/>
          <p:cNvGraphicFramePr>
            <a:graphicFrameLocks noChangeAspect="1"/>
          </p:cNvGraphicFramePr>
          <p:nvPr/>
        </p:nvGraphicFramePr>
        <p:xfrm>
          <a:off x="1143000" y="2819400"/>
          <a:ext cx="4953000" cy="633413"/>
        </p:xfrm>
        <a:graphic>
          <a:graphicData uri="http://schemas.openxmlformats.org/presentationml/2006/ole">
            <p:oleObj spid="_x0000_s348162" name="Equation" r:id="rId4" imgW="3771900" imgH="482600" progId="Equation.3">
              <p:embed/>
            </p:oleObj>
          </a:graphicData>
        </a:graphic>
      </p:graphicFrame>
      <p:sp>
        <p:nvSpPr>
          <p:cNvPr id="149507" name="Text Box 3"/>
          <p:cNvSpPr txBox="1">
            <a:spLocks noChangeArrowheads="1"/>
          </p:cNvSpPr>
          <p:nvPr/>
        </p:nvSpPr>
        <p:spPr bwMode="auto">
          <a:xfrm>
            <a:off x="1066800" y="2438400"/>
            <a:ext cx="5867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In the “CAPM”:</a:t>
            </a:r>
          </a:p>
        </p:txBody>
      </p:sp>
      <p:sp>
        <p:nvSpPr>
          <p:cNvPr id="149508" name="Text Box 4"/>
          <p:cNvSpPr txBox="1">
            <a:spLocks noChangeArrowheads="1"/>
          </p:cNvSpPr>
          <p:nvPr/>
        </p:nvSpPr>
        <p:spPr bwMode="auto">
          <a:xfrm>
            <a:off x="304800" y="152400"/>
            <a:ext cx="8229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1" baseline="0">
                <a:effectLst/>
              </a:rPr>
              <a:t>Recall this digression from our Ch.10 lecture on certainty-equivalent valuation</a:t>
            </a:r>
          </a:p>
        </p:txBody>
      </p:sp>
      <p:sp>
        <p:nvSpPr>
          <p:cNvPr id="149510" name="Text Box 6"/>
          <p:cNvSpPr txBox="1">
            <a:spLocks noChangeArrowheads="1"/>
          </p:cNvSpPr>
          <p:nvPr/>
        </p:nvSpPr>
        <p:spPr bwMode="auto">
          <a:xfrm>
            <a:off x="838200" y="533400"/>
            <a:ext cx="5562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baseline="0">
                <a:effectLst/>
              </a:rPr>
              <a:t>Three asides (see notes for further explanation)</a:t>
            </a:r>
          </a:p>
        </p:txBody>
      </p:sp>
      <p:sp>
        <p:nvSpPr>
          <p:cNvPr id="149511" name="Rectangle 7"/>
          <p:cNvSpPr>
            <a:spLocks noChangeArrowheads="1"/>
          </p:cNvSpPr>
          <p:nvPr/>
        </p:nvSpPr>
        <p:spPr bwMode="auto">
          <a:xfrm>
            <a:off x="990600" y="2362200"/>
            <a:ext cx="7467600" cy="2514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2" name="Text Box 8"/>
          <p:cNvSpPr txBox="1">
            <a:spLocks noChangeArrowheads="1"/>
          </p:cNvSpPr>
          <p:nvPr/>
        </p:nvSpPr>
        <p:spPr bwMode="auto">
          <a:xfrm>
            <a:off x="990600" y="990600"/>
            <a:ext cx="7467600" cy="12001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The </a:t>
            </a:r>
            <a:r>
              <a:rPr lang="en-US" sz="1800" i="1" baseline="0">
                <a:effectLst/>
              </a:rPr>
              <a:t>“binomial world”</a:t>
            </a:r>
            <a:r>
              <a:rPr lang="en-US" sz="1800" baseline="0">
                <a:effectLst/>
              </a:rPr>
              <a:t> is much more realistic and useful than you might think, in part because we can define the temporal length of a period to be as short as we want, and we can link and branch individual binomial elements together to make a “tree” of asset value possibilities over time.</a:t>
            </a:r>
          </a:p>
        </p:txBody>
      </p:sp>
      <p:sp>
        <p:nvSpPr>
          <p:cNvPr id="149513" name="Text Box 9"/>
          <p:cNvSpPr txBox="1">
            <a:spLocks noChangeArrowheads="1"/>
          </p:cNvSpPr>
          <p:nvPr/>
        </p:nvSpPr>
        <p:spPr bwMode="auto">
          <a:xfrm>
            <a:off x="6172200" y="2971800"/>
            <a:ext cx="1371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 Thus:</a:t>
            </a:r>
          </a:p>
        </p:txBody>
      </p:sp>
      <p:graphicFrame>
        <p:nvGraphicFramePr>
          <p:cNvPr id="149514" name="Object 10"/>
          <p:cNvGraphicFramePr>
            <a:graphicFrameLocks noChangeAspect="1"/>
          </p:cNvGraphicFramePr>
          <p:nvPr/>
        </p:nvGraphicFramePr>
        <p:xfrm>
          <a:off x="1219200" y="3505200"/>
          <a:ext cx="6781800" cy="936625"/>
        </p:xfrm>
        <a:graphic>
          <a:graphicData uri="http://schemas.openxmlformats.org/presentationml/2006/ole">
            <p:oleObj spid="_x0000_s348163" name="Equation" r:id="rId5" imgW="5321300" imgH="736600" progId="Equation.3">
              <p:embed/>
            </p:oleObj>
          </a:graphicData>
        </a:graphic>
      </p:graphicFrame>
      <p:sp>
        <p:nvSpPr>
          <p:cNvPr id="149515" name="Text Box 11"/>
          <p:cNvSpPr txBox="1">
            <a:spLocks noChangeArrowheads="1"/>
          </p:cNvSpPr>
          <p:nvPr/>
        </p:nvSpPr>
        <p:spPr bwMode="auto">
          <a:xfrm>
            <a:off x="1066800" y="5105400"/>
            <a:ext cx="7010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1600" baseline="0">
                <a:effectLst/>
              </a:rPr>
              <a:t>More generally for a cash flow T periods in the future with expected value E</a:t>
            </a:r>
            <a:r>
              <a:rPr lang="en-US" sz="1600" baseline="-25000">
                <a:effectLst/>
              </a:rPr>
              <a:t>0</a:t>
            </a:r>
            <a:r>
              <a:rPr lang="en-US" sz="1600" baseline="0">
                <a:effectLst/>
              </a:rPr>
              <a:t>[V</a:t>
            </a:r>
            <a:r>
              <a:rPr lang="en-US" sz="1600" baseline="-25000">
                <a:effectLst/>
              </a:rPr>
              <a:t>T</a:t>
            </a:r>
            <a:r>
              <a:rPr lang="en-US" sz="1600" baseline="0">
                <a:effectLst/>
              </a:rPr>
              <a:t>], define the certainty-equivalent amount CEQ[V</a:t>
            </a:r>
            <a:r>
              <a:rPr lang="en-US" sz="1600" baseline="-25000">
                <a:effectLst/>
              </a:rPr>
              <a:t>T</a:t>
            </a:r>
            <a:r>
              <a:rPr lang="en-US" sz="1600" baseline="0">
                <a:effectLst/>
              </a:rPr>
              <a:t>]. We have:</a:t>
            </a:r>
          </a:p>
        </p:txBody>
      </p:sp>
      <p:graphicFrame>
        <p:nvGraphicFramePr>
          <p:cNvPr id="149516" name="Object 12"/>
          <p:cNvGraphicFramePr>
            <a:graphicFrameLocks noChangeAspect="1"/>
          </p:cNvGraphicFramePr>
          <p:nvPr/>
        </p:nvGraphicFramePr>
        <p:xfrm>
          <a:off x="1119188" y="5638800"/>
          <a:ext cx="6069012" cy="690563"/>
        </p:xfrm>
        <a:graphic>
          <a:graphicData uri="http://schemas.openxmlformats.org/presentationml/2006/ole">
            <p:oleObj spid="_x0000_s348164" name="Equation" r:id="rId6" imgW="4800600" imgH="546100" progId="Equation.3">
              <p:embed/>
            </p:oleObj>
          </a:graphicData>
        </a:graphic>
      </p:graphicFrame>
      <p:sp>
        <p:nvSpPr>
          <p:cNvPr id="149517" name="Rectangle 13"/>
          <p:cNvSpPr>
            <a:spLocks noChangeArrowheads="1"/>
          </p:cNvSpPr>
          <p:nvPr/>
        </p:nvSpPr>
        <p:spPr bwMode="auto">
          <a:xfrm>
            <a:off x="990600" y="5029200"/>
            <a:ext cx="7467600" cy="1447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95620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Line 2"/>
          <p:cNvSpPr>
            <a:spLocks noChangeShapeType="1"/>
          </p:cNvSpPr>
          <p:nvPr/>
        </p:nvSpPr>
        <p:spPr bwMode="auto">
          <a:xfrm>
            <a:off x="3336925" y="365125"/>
            <a:ext cx="1588" cy="6402388"/>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787" name="Line 3"/>
          <p:cNvSpPr>
            <a:spLocks noChangeShapeType="1"/>
          </p:cNvSpPr>
          <p:nvPr/>
        </p:nvSpPr>
        <p:spPr bwMode="auto">
          <a:xfrm>
            <a:off x="411163" y="3840163"/>
            <a:ext cx="6310312"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788" name="Line 4"/>
          <p:cNvSpPr>
            <a:spLocks noChangeShapeType="1"/>
          </p:cNvSpPr>
          <p:nvPr/>
        </p:nvSpPr>
        <p:spPr bwMode="auto">
          <a:xfrm>
            <a:off x="960438" y="1736725"/>
            <a:ext cx="5211762" cy="4573588"/>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789" name="Rectangle 5"/>
          <p:cNvSpPr>
            <a:spLocks noChangeArrowheads="1"/>
          </p:cNvSpPr>
          <p:nvPr/>
        </p:nvSpPr>
        <p:spPr bwMode="auto">
          <a:xfrm>
            <a:off x="1782763" y="2468563"/>
            <a:ext cx="3292475" cy="2835275"/>
          </a:xfrm>
          <a:prstGeom prst="rect">
            <a:avLst/>
          </a:prstGeom>
          <a:noFill/>
          <a:ln w="6350">
            <a:solidFill>
              <a:srgbClr val="000000"/>
            </a:solidFill>
            <a:prstDash val="sysDot"/>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790" name="Line 6"/>
          <p:cNvSpPr>
            <a:spLocks noChangeShapeType="1"/>
          </p:cNvSpPr>
          <p:nvPr/>
        </p:nvSpPr>
        <p:spPr bwMode="auto">
          <a:xfrm>
            <a:off x="4160838" y="1646238"/>
            <a:ext cx="1920875" cy="1646237"/>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791" name="Rectangle 7"/>
          <p:cNvSpPr>
            <a:spLocks noChangeArrowheads="1"/>
          </p:cNvSpPr>
          <p:nvPr/>
        </p:nvSpPr>
        <p:spPr bwMode="auto">
          <a:xfrm>
            <a:off x="2895600" y="609600"/>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Rent $</a:t>
            </a:r>
          </a:p>
        </p:txBody>
      </p:sp>
      <p:sp>
        <p:nvSpPr>
          <p:cNvPr id="374792" name="Rectangle 8"/>
          <p:cNvSpPr>
            <a:spLocks noChangeArrowheads="1"/>
          </p:cNvSpPr>
          <p:nvPr/>
        </p:nvSpPr>
        <p:spPr bwMode="auto">
          <a:xfrm>
            <a:off x="5989638" y="3932238"/>
            <a:ext cx="10064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Stock (SF)</a:t>
            </a:r>
            <a:endParaRPr lang="en-US" sz="1200" baseline="0">
              <a:effectLst/>
            </a:endParaRPr>
          </a:p>
        </p:txBody>
      </p:sp>
      <p:sp>
        <p:nvSpPr>
          <p:cNvPr id="374793" name="Rectangle 9"/>
          <p:cNvSpPr>
            <a:spLocks noChangeArrowheads="1"/>
          </p:cNvSpPr>
          <p:nvPr/>
        </p:nvSpPr>
        <p:spPr bwMode="auto">
          <a:xfrm>
            <a:off x="165100" y="3927475"/>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Price $</a:t>
            </a:r>
            <a:endParaRPr lang="en-US" sz="1200" baseline="0">
              <a:effectLst/>
            </a:endParaRPr>
          </a:p>
        </p:txBody>
      </p:sp>
      <p:sp>
        <p:nvSpPr>
          <p:cNvPr id="374794" name="Rectangle 10"/>
          <p:cNvSpPr>
            <a:spLocks noChangeArrowheads="1"/>
          </p:cNvSpPr>
          <p:nvPr/>
        </p:nvSpPr>
        <p:spPr bwMode="auto">
          <a:xfrm>
            <a:off x="2743200" y="6400800"/>
            <a:ext cx="17383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Construction (SF)</a:t>
            </a:r>
            <a:endParaRPr lang="en-US" sz="1200" baseline="0">
              <a:effectLst/>
            </a:endParaRPr>
          </a:p>
        </p:txBody>
      </p:sp>
      <p:sp>
        <p:nvSpPr>
          <p:cNvPr id="374795" name="Rectangle 11"/>
          <p:cNvSpPr>
            <a:spLocks noChangeArrowheads="1"/>
          </p:cNvSpPr>
          <p:nvPr/>
        </p:nvSpPr>
        <p:spPr bwMode="auto">
          <a:xfrm>
            <a:off x="3978275" y="5851525"/>
            <a:ext cx="146367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Stock Adjustment</a:t>
            </a:r>
            <a:endParaRPr lang="en-US" sz="1200" baseline="0">
              <a:effectLst/>
            </a:endParaRPr>
          </a:p>
        </p:txBody>
      </p:sp>
      <p:sp>
        <p:nvSpPr>
          <p:cNvPr id="374796" name="Rectangle 12"/>
          <p:cNvSpPr>
            <a:spLocks noChangeArrowheads="1"/>
          </p:cNvSpPr>
          <p:nvPr/>
        </p:nvSpPr>
        <p:spPr bwMode="auto">
          <a:xfrm>
            <a:off x="228600" y="5303838"/>
            <a:ext cx="1189038"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Construction</a:t>
            </a:r>
            <a:endParaRPr lang="en-US" sz="1200" baseline="0">
              <a:effectLst/>
            </a:endParaRPr>
          </a:p>
        </p:txBody>
      </p:sp>
      <p:sp>
        <p:nvSpPr>
          <p:cNvPr id="374797" name="Rectangle 13"/>
          <p:cNvSpPr>
            <a:spLocks noChangeArrowheads="1"/>
          </p:cNvSpPr>
          <p:nvPr/>
        </p:nvSpPr>
        <p:spPr bwMode="auto">
          <a:xfrm>
            <a:off x="4708525" y="822325"/>
            <a:ext cx="164782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Rent Determination</a:t>
            </a:r>
            <a:endParaRPr lang="en-US" sz="1200" baseline="0">
              <a:effectLst/>
            </a:endParaRPr>
          </a:p>
        </p:txBody>
      </p:sp>
      <p:sp>
        <p:nvSpPr>
          <p:cNvPr id="374798" name="Rectangle 14"/>
          <p:cNvSpPr>
            <a:spLocks noChangeArrowheads="1"/>
          </p:cNvSpPr>
          <p:nvPr/>
        </p:nvSpPr>
        <p:spPr bwMode="auto">
          <a:xfrm>
            <a:off x="960438" y="914400"/>
            <a:ext cx="1189037"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Valuation</a:t>
            </a:r>
            <a:endParaRPr lang="en-US" sz="1200" baseline="0">
              <a:effectLst/>
            </a:endParaRPr>
          </a:p>
        </p:txBody>
      </p:sp>
      <p:sp>
        <p:nvSpPr>
          <p:cNvPr id="374799" name="Rectangle 15"/>
          <p:cNvSpPr>
            <a:spLocks noChangeArrowheads="1"/>
          </p:cNvSpPr>
          <p:nvPr/>
        </p:nvSpPr>
        <p:spPr bwMode="auto">
          <a:xfrm>
            <a:off x="4708525" y="3932238"/>
            <a:ext cx="27622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Q*</a:t>
            </a:r>
            <a:endParaRPr lang="en-US" sz="1200" baseline="0">
              <a:effectLst/>
            </a:endParaRPr>
          </a:p>
        </p:txBody>
      </p:sp>
      <p:sp>
        <p:nvSpPr>
          <p:cNvPr id="374800" name="Rectangle 16"/>
          <p:cNvSpPr>
            <a:spLocks noChangeArrowheads="1"/>
          </p:cNvSpPr>
          <p:nvPr/>
        </p:nvSpPr>
        <p:spPr bwMode="auto">
          <a:xfrm>
            <a:off x="3429000" y="2560638"/>
            <a:ext cx="3667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a:t>
            </a:r>
            <a:endParaRPr lang="en-US" sz="1200" baseline="0">
              <a:effectLst/>
            </a:endParaRPr>
          </a:p>
        </p:txBody>
      </p:sp>
      <p:sp>
        <p:nvSpPr>
          <p:cNvPr id="374801" name="Rectangle 17"/>
          <p:cNvSpPr>
            <a:spLocks noChangeArrowheads="1"/>
          </p:cNvSpPr>
          <p:nvPr/>
        </p:nvSpPr>
        <p:spPr bwMode="auto">
          <a:xfrm>
            <a:off x="1828800" y="3835400"/>
            <a:ext cx="2746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a:t>
            </a:r>
            <a:endParaRPr lang="en-US" sz="1200" baseline="0">
              <a:effectLst/>
            </a:endParaRPr>
          </a:p>
        </p:txBody>
      </p:sp>
      <p:sp>
        <p:nvSpPr>
          <p:cNvPr id="374802" name="Rectangle 18"/>
          <p:cNvSpPr>
            <a:spLocks noChangeArrowheads="1"/>
          </p:cNvSpPr>
          <p:nvPr/>
        </p:nvSpPr>
        <p:spPr bwMode="auto">
          <a:xfrm>
            <a:off x="3429000" y="5029200"/>
            <a:ext cx="366713" cy="274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a:t>
            </a:r>
            <a:endParaRPr lang="en-US" sz="1200" baseline="0">
              <a:effectLst/>
            </a:endParaRPr>
          </a:p>
        </p:txBody>
      </p:sp>
      <p:sp>
        <p:nvSpPr>
          <p:cNvPr id="374803" name="Rectangle 19"/>
          <p:cNvSpPr>
            <a:spLocks noChangeArrowheads="1"/>
          </p:cNvSpPr>
          <p:nvPr/>
        </p:nvSpPr>
        <p:spPr bwMode="auto">
          <a:xfrm>
            <a:off x="3886200" y="1538288"/>
            <a:ext cx="366713" cy="276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0</a:t>
            </a:r>
            <a:endParaRPr lang="en-US" sz="1200" baseline="0">
              <a:effectLst/>
            </a:endParaRPr>
          </a:p>
        </p:txBody>
      </p:sp>
      <p:grpSp>
        <p:nvGrpSpPr>
          <p:cNvPr id="374804" name="Group 20"/>
          <p:cNvGrpSpPr>
            <a:grpSpLocks/>
          </p:cNvGrpSpPr>
          <p:nvPr/>
        </p:nvGrpSpPr>
        <p:grpSpPr bwMode="auto">
          <a:xfrm>
            <a:off x="4800600" y="1447800"/>
            <a:ext cx="1920875" cy="1830388"/>
            <a:chOff x="3024" y="912"/>
            <a:chExt cx="1210" cy="1153"/>
          </a:xfrm>
        </p:grpSpPr>
        <p:sp>
          <p:nvSpPr>
            <p:cNvPr id="374805" name="Line 21"/>
            <p:cNvSpPr>
              <a:spLocks noChangeShapeType="1"/>
            </p:cNvSpPr>
            <p:nvPr/>
          </p:nvSpPr>
          <p:spPr bwMode="auto">
            <a:xfrm>
              <a:off x="3024" y="1027"/>
              <a:ext cx="1210" cy="1038"/>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806" name="Rectangle 22"/>
            <p:cNvSpPr>
              <a:spLocks noChangeArrowheads="1"/>
            </p:cNvSpPr>
            <p:nvPr/>
          </p:nvSpPr>
          <p:spPr bwMode="auto">
            <a:xfrm>
              <a:off x="3082" y="912"/>
              <a:ext cx="17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1</a:t>
              </a:r>
              <a:endParaRPr lang="en-US" sz="1200" baseline="0">
                <a:effectLst/>
              </a:endParaRPr>
            </a:p>
          </p:txBody>
        </p:sp>
      </p:grpSp>
      <p:sp>
        <p:nvSpPr>
          <p:cNvPr id="374807" name="Line 23"/>
          <p:cNvSpPr>
            <a:spLocks noChangeShapeType="1"/>
          </p:cNvSpPr>
          <p:nvPr/>
        </p:nvSpPr>
        <p:spPr bwMode="auto">
          <a:xfrm flipH="1">
            <a:off x="1371600" y="3810000"/>
            <a:ext cx="1006475" cy="2652713"/>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74808" name="Group 24"/>
          <p:cNvGrpSpPr>
            <a:grpSpLocks/>
          </p:cNvGrpSpPr>
          <p:nvPr/>
        </p:nvGrpSpPr>
        <p:grpSpPr bwMode="auto">
          <a:xfrm>
            <a:off x="4525963" y="1814513"/>
            <a:ext cx="1830387" cy="1279525"/>
            <a:chOff x="2851" y="1143"/>
            <a:chExt cx="1153" cy="806"/>
          </a:xfrm>
        </p:grpSpPr>
        <p:sp>
          <p:nvSpPr>
            <p:cNvPr id="374809" name="Line 25"/>
            <p:cNvSpPr>
              <a:spLocks noChangeShapeType="1"/>
            </p:cNvSpPr>
            <p:nvPr/>
          </p:nvSpPr>
          <p:spPr bwMode="auto">
            <a:xfrm>
              <a:off x="3773" y="1949"/>
              <a:ext cx="231"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810" name="Line 26"/>
            <p:cNvSpPr>
              <a:spLocks noChangeShapeType="1"/>
            </p:cNvSpPr>
            <p:nvPr/>
          </p:nvSpPr>
          <p:spPr bwMode="auto">
            <a:xfrm>
              <a:off x="2851" y="1143"/>
              <a:ext cx="231"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4811" name="Text Box 27"/>
          <p:cNvSpPr txBox="1">
            <a:spLocks noChangeArrowheads="1"/>
          </p:cNvSpPr>
          <p:nvPr/>
        </p:nvSpPr>
        <p:spPr bwMode="auto">
          <a:xfrm>
            <a:off x="457200" y="0"/>
            <a:ext cx="7848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solidFill>
                  <a:schemeClr val="tx2"/>
                </a:solidFill>
                <a:effectLst>
                  <a:outerShdw blurRad="38100" dist="38100" dir="2700000" algn="tl">
                    <a:srgbClr val="FFFFFF"/>
                  </a:outerShdw>
                </a:effectLst>
                <a:latin typeface="Arial" panose="020B0604020202090204" pitchFamily="34" charset="0"/>
                <a:cs typeface="Times New Roman" panose="02020603050405020304" pitchFamily="18" charset="0"/>
              </a:rPr>
              <a:t>Exhibit 2-4a:  Effect of </a:t>
            </a:r>
            <a:r>
              <a:rPr lang="en-US" sz="1200" baseline="0">
                <a:solidFill>
                  <a:srgbClr val="FF0000"/>
                </a:solidFill>
                <a:effectLst>
                  <a:outerShdw blurRad="38100" dist="38100" dir="2700000" algn="tl">
                    <a:srgbClr val="000000"/>
                  </a:outerShdw>
                </a:effectLst>
                <a:latin typeface="Arial" panose="020B0604020202090204" pitchFamily="34" charset="0"/>
                <a:cs typeface="Times New Roman" panose="02020603050405020304" pitchFamily="18" charset="0"/>
              </a:rPr>
              <a:t>Demand Growth</a:t>
            </a:r>
            <a:r>
              <a:rPr lang="en-US" sz="1200" baseline="0">
                <a:solidFill>
                  <a:schemeClr val="tx2"/>
                </a:solidFill>
                <a:effectLst>
                  <a:outerShdw blurRad="38100" dist="38100" dir="2700000" algn="tl">
                    <a:srgbClr val="FFFFFF"/>
                  </a:outerShdw>
                </a:effectLst>
                <a:latin typeface="Arial" panose="020B0604020202090204" pitchFamily="34" charset="0"/>
                <a:cs typeface="Times New Roman" panose="02020603050405020304" pitchFamily="18" charset="0"/>
              </a:rPr>
              <a:t> in Space Market:</a:t>
            </a:r>
            <a:endParaRPr lang="en-US" sz="1200" b="1" i="1" baseline="0">
              <a:solidFill>
                <a:srgbClr val="FF0000"/>
              </a:solidFill>
              <a:effectLst>
                <a:outerShdw blurRad="38100" dist="38100" dir="2700000" algn="tl">
                  <a:srgbClr val="000000"/>
                </a:outerShdw>
              </a:effectLst>
              <a:latin typeface="Arial" panose="020B0604020202090204" pitchFamily="34" charset="0"/>
              <a:cs typeface="Times New Roman" panose="02020603050405020304" pitchFamily="18" charset="0"/>
            </a:endParaRPr>
          </a:p>
        </p:txBody>
      </p:sp>
      <p:sp>
        <p:nvSpPr>
          <p:cNvPr id="30" name="Slide Number Placeholder 29"/>
          <p:cNvSpPr>
            <a:spLocks noGrp="1"/>
          </p:cNvSpPr>
          <p:nvPr>
            <p:ph type="sldNum" sz="quarter" idx="12"/>
          </p:nvPr>
        </p:nvSpPr>
        <p:spPr/>
        <p:txBody>
          <a:bodyPr/>
          <a:lstStyle/>
          <a:p>
            <a:fld id="{EBD1397A-037A-4E93-B590-DCDB6E863947}" type="slidenum">
              <a:rPr lang="en-US" smtClean="0"/>
              <a:pPr/>
              <a:t>17</a:t>
            </a:fld>
            <a:endParaRPr lang="en-US"/>
          </a:p>
        </p:txBody>
      </p:sp>
      <p:sp>
        <p:nvSpPr>
          <p:cNvPr id="31"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4808"/>
                                        </p:tgtEl>
                                        <p:attrNameLst>
                                          <p:attrName>style.visibility</p:attrName>
                                        </p:attrNameLst>
                                      </p:cBhvr>
                                      <p:to>
                                        <p:strVal val="visible"/>
                                      </p:to>
                                    </p:set>
                                    <p:anim calcmode="lin" valueType="num">
                                      <p:cBhvr additive="base">
                                        <p:cTn id="7" dur="500" fill="hold"/>
                                        <p:tgtEl>
                                          <p:spTgt spid="374808"/>
                                        </p:tgtEl>
                                        <p:attrNameLst>
                                          <p:attrName>ppt_x</p:attrName>
                                        </p:attrNameLst>
                                      </p:cBhvr>
                                      <p:tavLst>
                                        <p:tav tm="0">
                                          <p:val>
                                            <p:strVal val="0-#ppt_w/2"/>
                                          </p:val>
                                        </p:tav>
                                        <p:tav tm="100000">
                                          <p:val>
                                            <p:strVal val="#ppt_x"/>
                                          </p:val>
                                        </p:tav>
                                      </p:tavLst>
                                    </p:anim>
                                    <p:anim calcmode="lin" valueType="num">
                                      <p:cBhvr additive="base">
                                        <p:cTn id="8" dur="500" fill="hold"/>
                                        <p:tgtEl>
                                          <p:spTgt spid="3748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74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Line 2"/>
          <p:cNvSpPr>
            <a:spLocks noChangeShapeType="1"/>
          </p:cNvSpPr>
          <p:nvPr/>
        </p:nvSpPr>
        <p:spPr bwMode="auto">
          <a:xfrm>
            <a:off x="3336925" y="365125"/>
            <a:ext cx="1588" cy="6402388"/>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11" name="Line 3"/>
          <p:cNvSpPr>
            <a:spLocks noChangeShapeType="1"/>
          </p:cNvSpPr>
          <p:nvPr/>
        </p:nvSpPr>
        <p:spPr bwMode="auto">
          <a:xfrm>
            <a:off x="411163" y="3840163"/>
            <a:ext cx="6310312"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12" name="Line 4"/>
          <p:cNvSpPr>
            <a:spLocks noChangeShapeType="1"/>
          </p:cNvSpPr>
          <p:nvPr/>
        </p:nvSpPr>
        <p:spPr bwMode="auto">
          <a:xfrm>
            <a:off x="960438" y="1736725"/>
            <a:ext cx="5211762" cy="4573588"/>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13" name="Rectangle 5"/>
          <p:cNvSpPr>
            <a:spLocks noChangeArrowheads="1"/>
          </p:cNvSpPr>
          <p:nvPr/>
        </p:nvSpPr>
        <p:spPr bwMode="auto">
          <a:xfrm>
            <a:off x="1782763" y="2468563"/>
            <a:ext cx="3292475" cy="2835275"/>
          </a:xfrm>
          <a:prstGeom prst="rect">
            <a:avLst/>
          </a:prstGeom>
          <a:noFill/>
          <a:ln w="6350">
            <a:solidFill>
              <a:srgbClr val="000000"/>
            </a:solidFill>
            <a:prstDash val="sysDot"/>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14" name="Line 6"/>
          <p:cNvSpPr>
            <a:spLocks noChangeShapeType="1"/>
          </p:cNvSpPr>
          <p:nvPr/>
        </p:nvSpPr>
        <p:spPr bwMode="auto">
          <a:xfrm>
            <a:off x="4160838" y="1646238"/>
            <a:ext cx="1920875" cy="1646237"/>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15" name="Rectangle 7"/>
          <p:cNvSpPr>
            <a:spLocks noChangeArrowheads="1"/>
          </p:cNvSpPr>
          <p:nvPr/>
        </p:nvSpPr>
        <p:spPr bwMode="auto">
          <a:xfrm>
            <a:off x="2895600" y="609600"/>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Rent $</a:t>
            </a:r>
          </a:p>
        </p:txBody>
      </p:sp>
      <p:sp>
        <p:nvSpPr>
          <p:cNvPr id="375816" name="Rectangle 8"/>
          <p:cNvSpPr>
            <a:spLocks noChangeArrowheads="1"/>
          </p:cNvSpPr>
          <p:nvPr/>
        </p:nvSpPr>
        <p:spPr bwMode="auto">
          <a:xfrm>
            <a:off x="5989638" y="3932238"/>
            <a:ext cx="10064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Stock (SF)</a:t>
            </a:r>
            <a:endParaRPr lang="en-US" sz="1200" baseline="0">
              <a:effectLst/>
            </a:endParaRPr>
          </a:p>
        </p:txBody>
      </p:sp>
      <p:sp>
        <p:nvSpPr>
          <p:cNvPr id="375817" name="Rectangle 9"/>
          <p:cNvSpPr>
            <a:spLocks noChangeArrowheads="1"/>
          </p:cNvSpPr>
          <p:nvPr/>
        </p:nvSpPr>
        <p:spPr bwMode="auto">
          <a:xfrm>
            <a:off x="165100" y="3927475"/>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Price $</a:t>
            </a:r>
            <a:endParaRPr lang="en-US" sz="1200" baseline="0">
              <a:effectLst/>
            </a:endParaRPr>
          </a:p>
        </p:txBody>
      </p:sp>
      <p:sp>
        <p:nvSpPr>
          <p:cNvPr id="375818" name="Rectangle 10"/>
          <p:cNvSpPr>
            <a:spLocks noChangeArrowheads="1"/>
          </p:cNvSpPr>
          <p:nvPr/>
        </p:nvSpPr>
        <p:spPr bwMode="auto">
          <a:xfrm>
            <a:off x="2743200" y="6400800"/>
            <a:ext cx="17383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Construction (SF)</a:t>
            </a:r>
            <a:endParaRPr lang="en-US" sz="1200" baseline="0">
              <a:effectLst/>
            </a:endParaRPr>
          </a:p>
        </p:txBody>
      </p:sp>
      <p:sp>
        <p:nvSpPr>
          <p:cNvPr id="375819" name="Rectangle 11"/>
          <p:cNvSpPr>
            <a:spLocks noChangeArrowheads="1"/>
          </p:cNvSpPr>
          <p:nvPr/>
        </p:nvSpPr>
        <p:spPr bwMode="auto">
          <a:xfrm>
            <a:off x="3978275" y="5851525"/>
            <a:ext cx="146367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Stock Adjustment</a:t>
            </a:r>
            <a:endParaRPr lang="en-US" sz="1200" baseline="0">
              <a:effectLst/>
            </a:endParaRPr>
          </a:p>
        </p:txBody>
      </p:sp>
      <p:sp>
        <p:nvSpPr>
          <p:cNvPr id="375820" name="Rectangle 12"/>
          <p:cNvSpPr>
            <a:spLocks noChangeArrowheads="1"/>
          </p:cNvSpPr>
          <p:nvPr/>
        </p:nvSpPr>
        <p:spPr bwMode="auto">
          <a:xfrm>
            <a:off x="228600" y="5303838"/>
            <a:ext cx="1189038"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Construction</a:t>
            </a:r>
            <a:endParaRPr lang="en-US" sz="1200" baseline="0">
              <a:effectLst/>
            </a:endParaRPr>
          </a:p>
        </p:txBody>
      </p:sp>
      <p:sp>
        <p:nvSpPr>
          <p:cNvPr id="375821" name="Rectangle 13"/>
          <p:cNvSpPr>
            <a:spLocks noChangeArrowheads="1"/>
          </p:cNvSpPr>
          <p:nvPr/>
        </p:nvSpPr>
        <p:spPr bwMode="auto">
          <a:xfrm>
            <a:off x="4708525" y="822325"/>
            <a:ext cx="164782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Rent Determination</a:t>
            </a:r>
            <a:endParaRPr lang="en-US" sz="1200" baseline="0">
              <a:effectLst/>
            </a:endParaRPr>
          </a:p>
        </p:txBody>
      </p:sp>
      <p:sp>
        <p:nvSpPr>
          <p:cNvPr id="375822" name="Rectangle 14"/>
          <p:cNvSpPr>
            <a:spLocks noChangeArrowheads="1"/>
          </p:cNvSpPr>
          <p:nvPr/>
        </p:nvSpPr>
        <p:spPr bwMode="auto">
          <a:xfrm>
            <a:off x="960438" y="914400"/>
            <a:ext cx="1189037"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Valuation</a:t>
            </a:r>
            <a:endParaRPr lang="en-US" sz="1200" baseline="0">
              <a:effectLst/>
            </a:endParaRPr>
          </a:p>
        </p:txBody>
      </p:sp>
      <p:sp>
        <p:nvSpPr>
          <p:cNvPr id="375823" name="Rectangle 15"/>
          <p:cNvSpPr>
            <a:spLocks noChangeArrowheads="1"/>
          </p:cNvSpPr>
          <p:nvPr/>
        </p:nvSpPr>
        <p:spPr bwMode="auto">
          <a:xfrm>
            <a:off x="4708525" y="3932238"/>
            <a:ext cx="27622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Q*</a:t>
            </a:r>
            <a:endParaRPr lang="en-US" sz="1200" baseline="0">
              <a:effectLst/>
            </a:endParaRPr>
          </a:p>
        </p:txBody>
      </p:sp>
      <p:sp>
        <p:nvSpPr>
          <p:cNvPr id="375824" name="Rectangle 16"/>
          <p:cNvSpPr>
            <a:spLocks noChangeArrowheads="1"/>
          </p:cNvSpPr>
          <p:nvPr/>
        </p:nvSpPr>
        <p:spPr bwMode="auto">
          <a:xfrm>
            <a:off x="3429000" y="2560638"/>
            <a:ext cx="3667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a:t>
            </a:r>
            <a:endParaRPr lang="en-US" sz="1200" baseline="0">
              <a:effectLst/>
            </a:endParaRPr>
          </a:p>
        </p:txBody>
      </p:sp>
      <p:sp>
        <p:nvSpPr>
          <p:cNvPr id="375825" name="Rectangle 17"/>
          <p:cNvSpPr>
            <a:spLocks noChangeArrowheads="1"/>
          </p:cNvSpPr>
          <p:nvPr/>
        </p:nvSpPr>
        <p:spPr bwMode="auto">
          <a:xfrm>
            <a:off x="1828800" y="3835400"/>
            <a:ext cx="2746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a:t>
            </a:r>
            <a:endParaRPr lang="en-US" sz="1200" baseline="0">
              <a:effectLst/>
            </a:endParaRPr>
          </a:p>
        </p:txBody>
      </p:sp>
      <p:sp>
        <p:nvSpPr>
          <p:cNvPr id="375826" name="Rectangle 18"/>
          <p:cNvSpPr>
            <a:spLocks noChangeArrowheads="1"/>
          </p:cNvSpPr>
          <p:nvPr/>
        </p:nvSpPr>
        <p:spPr bwMode="auto">
          <a:xfrm>
            <a:off x="3429000" y="5029200"/>
            <a:ext cx="366713" cy="274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a:t>
            </a:r>
            <a:endParaRPr lang="en-US" sz="1200" baseline="0">
              <a:effectLst/>
            </a:endParaRPr>
          </a:p>
        </p:txBody>
      </p:sp>
      <p:sp>
        <p:nvSpPr>
          <p:cNvPr id="375827" name="Rectangle 19"/>
          <p:cNvSpPr>
            <a:spLocks noChangeArrowheads="1"/>
          </p:cNvSpPr>
          <p:nvPr/>
        </p:nvSpPr>
        <p:spPr bwMode="auto">
          <a:xfrm>
            <a:off x="3886200" y="1538288"/>
            <a:ext cx="366713" cy="276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0</a:t>
            </a:r>
            <a:endParaRPr lang="en-US" sz="1200" baseline="0">
              <a:effectLst/>
            </a:endParaRPr>
          </a:p>
        </p:txBody>
      </p:sp>
      <p:grpSp>
        <p:nvGrpSpPr>
          <p:cNvPr id="375828" name="Group 20"/>
          <p:cNvGrpSpPr>
            <a:grpSpLocks/>
          </p:cNvGrpSpPr>
          <p:nvPr/>
        </p:nvGrpSpPr>
        <p:grpSpPr bwMode="auto">
          <a:xfrm>
            <a:off x="4800600" y="1447800"/>
            <a:ext cx="1920875" cy="1830388"/>
            <a:chOff x="3024" y="912"/>
            <a:chExt cx="1210" cy="1153"/>
          </a:xfrm>
        </p:grpSpPr>
        <p:sp>
          <p:nvSpPr>
            <p:cNvPr id="375829" name="Line 21"/>
            <p:cNvSpPr>
              <a:spLocks noChangeShapeType="1"/>
            </p:cNvSpPr>
            <p:nvPr/>
          </p:nvSpPr>
          <p:spPr bwMode="auto">
            <a:xfrm>
              <a:off x="3024" y="1027"/>
              <a:ext cx="1210" cy="1038"/>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30" name="Rectangle 22"/>
            <p:cNvSpPr>
              <a:spLocks noChangeArrowheads="1"/>
            </p:cNvSpPr>
            <p:nvPr/>
          </p:nvSpPr>
          <p:spPr bwMode="auto">
            <a:xfrm>
              <a:off x="3082" y="912"/>
              <a:ext cx="17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1</a:t>
              </a:r>
              <a:endParaRPr lang="en-US" sz="1200" baseline="0">
                <a:effectLst/>
              </a:endParaRPr>
            </a:p>
          </p:txBody>
        </p:sp>
      </p:grpSp>
      <p:sp>
        <p:nvSpPr>
          <p:cNvPr id="375831" name="Line 23"/>
          <p:cNvSpPr>
            <a:spLocks noChangeShapeType="1"/>
          </p:cNvSpPr>
          <p:nvPr/>
        </p:nvSpPr>
        <p:spPr bwMode="auto">
          <a:xfrm flipH="1">
            <a:off x="1371600" y="3810000"/>
            <a:ext cx="1006475" cy="2652713"/>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75832" name="Group 24"/>
          <p:cNvGrpSpPr>
            <a:grpSpLocks/>
          </p:cNvGrpSpPr>
          <p:nvPr/>
        </p:nvGrpSpPr>
        <p:grpSpPr bwMode="auto">
          <a:xfrm>
            <a:off x="4525963" y="1814513"/>
            <a:ext cx="1830387" cy="1279525"/>
            <a:chOff x="2851" y="1143"/>
            <a:chExt cx="1153" cy="806"/>
          </a:xfrm>
        </p:grpSpPr>
        <p:sp>
          <p:nvSpPr>
            <p:cNvPr id="375833" name="Line 25"/>
            <p:cNvSpPr>
              <a:spLocks noChangeShapeType="1"/>
            </p:cNvSpPr>
            <p:nvPr/>
          </p:nvSpPr>
          <p:spPr bwMode="auto">
            <a:xfrm>
              <a:off x="3773" y="1949"/>
              <a:ext cx="231"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834" name="Line 26"/>
            <p:cNvSpPr>
              <a:spLocks noChangeShapeType="1"/>
            </p:cNvSpPr>
            <p:nvPr/>
          </p:nvSpPr>
          <p:spPr bwMode="auto">
            <a:xfrm>
              <a:off x="2851" y="1143"/>
              <a:ext cx="231"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5835" name="Line 27"/>
          <p:cNvSpPr>
            <a:spLocks noChangeShapeType="1"/>
          </p:cNvSpPr>
          <p:nvPr/>
        </p:nvSpPr>
        <p:spPr bwMode="auto">
          <a:xfrm flipV="1">
            <a:off x="5105400" y="1905000"/>
            <a:ext cx="0" cy="533400"/>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5836" name="Group 28"/>
          <p:cNvGrpSpPr>
            <a:grpSpLocks/>
          </p:cNvGrpSpPr>
          <p:nvPr/>
        </p:nvGrpSpPr>
        <p:grpSpPr bwMode="auto">
          <a:xfrm>
            <a:off x="1143000" y="1722438"/>
            <a:ext cx="3962400" cy="274637"/>
            <a:chOff x="720" y="1085"/>
            <a:chExt cx="2496" cy="173"/>
          </a:xfrm>
        </p:grpSpPr>
        <p:sp>
          <p:nvSpPr>
            <p:cNvPr id="375837" name="Line 29"/>
            <p:cNvSpPr>
              <a:spLocks noChangeShapeType="1"/>
            </p:cNvSpPr>
            <p:nvPr/>
          </p:nvSpPr>
          <p:spPr bwMode="auto">
            <a:xfrm flipH="1">
              <a:off x="720" y="1200"/>
              <a:ext cx="2496" cy="0"/>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38" name="Rectangle 30"/>
            <p:cNvSpPr>
              <a:spLocks noChangeArrowheads="1"/>
            </p:cNvSpPr>
            <p:nvPr/>
          </p:nvSpPr>
          <p:spPr bwMode="auto">
            <a:xfrm>
              <a:off x="1930" y="1085"/>
              <a:ext cx="28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solidFill>
                    <a:srgbClr val="FF0000"/>
                  </a:solidFill>
                  <a:effectLst/>
                </a:rPr>
                <a:t>R</a:t>
              </a:r>
              <a:r>
                <a:rPr lang="en-US" sz="1600" baseline="-25000">
                  <a:solidFill>
                    <a:srgbClr val="FF0000"/>
                  </a:solidFill>
                  <a:effectLst/>
                </a:rPr>
                <a:t>1</a:t>
              </a:r>
              <a:endParaRPr lang="en-US" sz="1200" baseline="0">
                <a:solidFill>
                  <a:srgbClr val="FF0000"/>
                </a:solidFill>
                <a:effectLst/>
              </a:endParaRPr>
            </a:p>
          </p:txBody>
        </p:sp>
      </p:grpSp>
      <p:grpSp>
        <p:nvGrpSpPr>
          <p:cNvPr id="375839" name="Group 31"/>
          <p:cNvGrpSpPr>
            <a:grpSpLocks/>
          </p:cNvGrpSpPr>
          <p:nvPr/>
        </p:nvGrpSpPr>
        <p:grpSpPr bwMode="auto">
          <a:xfrm>
            <a:off x="914400" y="1905000"/>
            <a:ext cx="457200" cy="2297113"/>
            <a:chOff x="576" y="1200"/>
            <a:chExt cx="288" cy="1447"/>
          </a:xfrm>
        </p:grpSpPr>
        <p:sp>
          <p:nvSpPr>
            <p:cNvPr id="375840" name="Line 32"/>
            <p:cNvSpPr>
              <a:spLocks noChangeShapeType="1"/>
            </p:cNvSpPr>
            <p:nvPr/>
          </p:nvSpPr>
          <p:spPr bwMode="auto">
            <a:xfrm>
              <a:off x="720" y="1200"/>
              <a:ext cx="0" cy="1248"/>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41" name="Text Box 33"/>
            <p:cNvSpPr txBox="1">
              <a:spLocks noChangeArrowheads="1"/>
            </p:cNvSpPr>
            <p:nvPr/>
          </p:nvSpPr>
          <p:spPr bwMode="auto">
            <a:xfrm>
              <a:off x="576" y="2416"/>
              <a:ext cx="28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1600" baseline="0">
                  <a:solidFill>
                    <a:srgbClr val="FF0000"/>
                  </a:solidFill>
                  <a:effectLst/>
                </a:rPr>
                <a:t>P</a:t>
              </a:r>
              <a:r>
                <a:rPr lang="en-US" sz="1600" baseline="-25000">
                  <a:solidFill>
                    <a:srgbClr val="FF0000"/>
                  </a:solidFill>
                  <a:effectLst/>
                </a:rPr>
                <a:t>1</a:t>
              </a:r>
            </a:p>
          </p:txBody>
        </p:sp>
      </p:grpSp>
      <p:sp>
        <p:nvSpPr>
          <p:cNvPr id="375842" name="Text Box 34"/>
          <p:cNvSpPr txBox="1">
            <a:spLocks noChangeArrowheads="1"/>
          </p:cNvSpPr>
          <p:nvPr/>
        </p:nvSpPr>
        <p:spPr bwMode="auto">
          <a:xfrm>
            <a:off x="457200" y="0"/>
            <a:ext cx="7848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solidFill>
                  <a:schemeClr val="tx2"/>
                </a:solidFill>
                <a:effectLst>
                  <a:outerShdw blurRad="38100" dist="38100" dir="2700000" algn="tl">
                    <a:srgbClr val="FFFFFF"/>
                  </a:outerShdw>
                </a:effectLst>
                <a:latin typeface="Arial" panose="020B0604020202090204" pitchFamily="34" charset="0"/>
                <a:cs typeface="Times New Roman" panose="02020603050405020304" pitchFamily="18" charset="0"/>
              </a:rPr>
              <a:t>Exhibit 2-4a:  Effect of Demand Growth in Space Market: </a:t>
            </a:r>
            <a:r>
              <a:rPr lang="en-US" sz="1200" b="1" i="1" baseline="0">
                <a:solidFill>
                  <a:srgbClr val="FF0000"/>
                </a:solidFill>
                <a:effectLst>
                  <a:outerShdw blurRad="38100" dist="38100" dir="2700000" algn="tl">
                    <a:srgbClr val="000000"/>
                  </a:outerShdw>
                </a:effectLst>
                <a:latin typeface="Arial" panose="020B0604020202090204" pitchFamily="34" charset="0"/>
                <a:cs typeface="Times New Roman" panose="02020603050405020304" pitchFamily="18" charset="0"/>
              </a:rPr>
              <a:t>First phase…</a:t>
            </a:r>
          </a:p>
        </p:txBody>
      </p:sp>
      <p:sp>
        <p:nvSpPr>
          <p:cNvPr id="375843" name="Text Box 35"/>
          <p:cNvSpPr txBox="1">
            <a:spLocks noChangeArrowheads="1"/>
          </p:cNvSpPr>
          <p:nvPr/>
        </p:nvSpPr>
        <p:spPr bwMode="auto">
          <a:xfrm>
            <a:off x="6172200" y="609600"/>
            <a:ext cx="19050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i="1" baseline="0">
                <a:solidFill>
                  <a:srgbClr val="FF0000"/>
                </a:solidFill>
                <a:effectLst/>
              </a:rPr>
              <a:t>Can this be a long-run equilibrium result?…</a:t>
            </a:r>
          </a:p>
        </p:txBody>
      </p:sp>
      <p:sp>
        <p:nvSpPr>
          <p:cNvPr id="375844" name="Line 36"/>
          <p:cNvSpPr>
            <a:spLocks noChangeShapeType="1"/>
          </p:cNvSpPr>
          <p:nvPr/>
        </p:nvSpPr>
        <p:spPr bwMode="auto">
          <a:xfrm>
            <a:off x="1143000" y="3886200"/>
            <a:ext cx="0" cy="2743200"/>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45" name="Line 37"/>
          <p:cNvSpPr>
            <a:spLocks noChangeShapeType="1"/>
          </p:cNvSpPr>
          <p:nvPr/>
        </p:nvSpPr>
        <p:spPr bwMode="auto">
          <a:xfrm>
            <a:off x="1143000" y="6553200"/>
            <a:ext cx="5257800" cy="0"/>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46" name="Line 38"/>
          <p:cNvSpPr>
            <a:spLocks noChangeShapeType="1"/>
          </p:cNvSpPr>
          <p:nvPr/>
        </p:nvSpPr>
        <p:spPr bwMode="auto">
          <a:xfrm flipV="1">
            <a:off x="6400800" y="3048000"/>
            <a:ext cx="0" cy="3505200"/>
          </a:xfrm>
          <a:prstGeom prst="line">
            <a:avLst/>
          </a:prstGeom>
          <a:noFill/>
          <a:ln w="9525">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47" name="Text Box 39"/>
          <p:cNvSpPr txBox="1">
            <a:spLocks noChangeArrowheads="1"/>
          </p:cNvSpPr>
          <p:nvPr/>
        </p:nvSpPr>
        <p:spPr bwMode="auto">
          <a:xfrm>
            <a:off x="6324600" y="1600200"/>
            <a:ext cx="19050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i="1" baseline="0">
                <a:solidFill>
                  <a:srgbClr val="FF0000"/>
                </a:solidFill>
                <a:effectLst/>
              </a:rPr>
              <a:t>Doesn’t form a rectangle.</a:t>
            </a:r>
          </a:p>
        </p:txBody>
      </p:sp>
      <p:sp>
        <p:nvSpPr>
          <p:cNvPr id="42" name="Slide Number Placeholder 41"/>
          <p:cNvSpPr>
            <a:spLocks noGrp="1"/>
          </p:cNvSpPr>
          <p:nvPr>
            <p:ph type="sldNum" sz="quarter" idx="12"/>
          </p:nvPr>
        </p:nvSpPr>
        <p:spPr/>
        <p:txBody>
          <a:bodyPr/>
          <a:lstStyle/>
          <a:p>
            <a:fld id="{EBD1397A-037A-4E93-B590-DCDB6E863947}" type="slidenum">
              <a:rPr lang="en-US" smtClean="0"/>
              <a:pPr/>
              <a:t>18</a:t>
            </a:fld>
            <a:endParaRPr lang="en-US"/>
          </a:p>
        </p:txBody>
      </p:sp>
      <p:sp>
        <p:nvSpPr>
          <p:cNvPr id="43"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75835"/>
                                        </p:tgtEl>
                                        <p:attrNameLst>
                                          <p:attrName>style.visibility</p:attrName>
                                        </p:attrNameLst>
                                      </p:cBhvr>
                                      <p:to>
                                        <p:strVal val="visible"/>
                                      </p:to>
                                    </p:set>
                                    <p:anim calcmode="lin" valueType="num">
                                      <p:cBhvr>
                                        <p:cTn id="7" dur="500" fill="hold"/>
                                        <p:tgtEl>
                                          <p:spTgt spid="375835"/>
                                        </p:tgtEl>
                                        <p:attrNameLst>
                                          <p:attrName>ppt_x</p:attrName>
                                        </p:attrNameLst>
                                      </p:cBhvr>
                                      <p:tavLst>
                                        <p:tav tm="0">
                                          <p:val>
                                            <p:strVal val="#ppt_x"/>
                                          </p:val>
                                        </p:tav>
                                        <p:tav tm="100000">
                                          <p:val>
                                            <p:strVal val="#ppt_x"/>
                                          </p:val>
                                        </p:tav>
                                      </p:tavLst>
                                    </p:anim>
                                    <p:anim calcmode="lin" valueType="num">
                                      <p:cBhvr>
                                        <p:cTn id="8" dur="500" fill="hold"/>
                                        <p:tgtEl>
                                          <p:spTgt spid="375835"/>
                                        </p:tgtEl>
                                        <p:attrNameLst>
                                          <p:attrName>ppt_y</p:attrName>
                                        </p:attrNameLst>
                                      </p:cBhvr>
                                      <p:tavLst>
                                        <p:tav tm="0">
                                          <p:val>
                                            <p:strVal val="#ppt_y+#ppt_h/2"/>
                                          </p:val>
                                        </p:tav>
                                        <p:tav tm="100000">
                                          <p:val>
                                            <p:strVal val="#ppt_y"/>
                                          </p:val>
                                        </p:tav>
                                      </p:tavLst>
                                    </p:anim>
                                    <p:anim calcmode="lin" valueType="num">
                                      <p:cBhvr>
                                        <p:cTn id="9" dur="500" fill="hold"/>
                                        <p:tgtEl>
                                          <p:spTgt spid="375835"/>
                                        </p:tgtEl>
                                        <p:attrNameLst>
                                          <p:attrName>ppt_w</p:attrName>
                                        </p:attrNameLst>
                                      </p:cBhvr>
                                      <p:tavLst>
                                        <p:tav tm="0">
                                          <p:val>
                                            <p:strVal val="#ppt_w"/>
                                          </p:val>
                                        </p:tav>
                                        <p:tav tm="100000">
                                          <p:val>
                                            <p:strVal val="#ppt_w"/>
                                          </p:val>
                                        </p:tav>
                                      </p:tavLst>
                                    </p:anim>
                                    <p:anim calcmode="lin" valueType="num">
                                      <p:cBhvr>
                                        <p:cTn id="10" dur="500" fill="hold"/>
                                        <p:tgtEl>
                                          <p:spTgt spid="375835"/>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375836"/>
                                        </p:tgtEl>
                                        <p:attrNameLst>
                                          <p:attrName>style.visibility</p:attrName>
                                        </p:attrNameLst>
                                      </p:cBhvr>
                                      <p:to>
                                        <p:strVal val="visible"/>
                                      </p:to>
                                    </p:set>
                                    <p:anim calcmode="lin" valueType="num">
                                      <p:cBhvr>
                                        <p:cTn id="15" dur="500" fill="hold"/>
                                        <p:tgtEl>
                                          <p:spTgt spid="375836"/>
                                        </p:tgtEl>
                                        <p:attrNameLst>
                                          <p:attrName>ppt_x</p:attrName>
                                        </p:attrNameLst>
                                      </p:cBhvr>
                                      <p:tavLst>
                                        <p:tav tm="0">
                                          <p:val>
                                            <p:strVal val="#ppt_x+#ppt_w/2"/>
                                          </p:val>
                                        </p:tav>
                                        <p:tav tm="100000">
                                          <p:val>
                                            <p:strVal val="#ppt_x"/>
                                          </p:val>
                                        </p:tav>
                                      </p:tavLst>
                                    </p:anim>
                                    <p:anim calcmode="lin" valueType="num">
                                      <p:cBhvr>
                                        <p:cTn id="16" dur="500" fill="hold"/>
                                        <p:tgtEl>
                                          <p:spTgt spid="375836"/>
                                        </p:tgtEl>
                                        <p:attrNameLst>
                                          <p:attrName>ppt_y</p:attrName>
                                        </p:attrNameLst>
                                      </p:cBhvr>
                                      <p:tavLst>
                                        <p:tav tm="0">
                                          <p:val>
                                            <p:strVal val="#ppt_y"/>
                                          </p:val>
                                        </p:tav>
                                        <p:tav tm="100000">
                                          <p:val>
                                            <p:strVal val="#ppt_y"/>
                                          </p:val>
                                        </p:tav>
                                      </p:tavLst>
                                    </p:anim>
                                    <p:anim calcmode="lin" valueType="num">
                                      <p:cBhvr>
                                        <p:cTn id="17" dur="500" fill="hold"/>
                                        <p:tgtEl>
                                          <p:spTgt spid="375836"/>
                                        </p:tgtEl>
                                        <p:attrNameLst>
                                          <p:attrName>ppt_w</p:attrName>
                                        </p:attrNameLst>
                                      </p:cBhvr>
                                      <p:tavLst>
                                        <p:tav tm="0">
                                          <p:val>
                                            <p:fltVal val="0"/>
                                          </p:val>
                                        </p:tav>
                                        <p:tav tm="100000">
                                          <p:val>
                                            <p:strVal val="#ppt_w"/>
                                          </p:val>
                                        </p:tav>
                                      </p:tavLst>
                                    </p:anim>
                                    <p:anim calcmode="lin" valueType="num">
                                      <p:cBhvr>
                                        <p:cTn id="18" dur="500" fill="hold"/>
                                        <p:tgtEl>
                                          <p:spTgt spid="37583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375839"/>
                                        </p:tgtEl>
                                        <p:attrNameLst>
                                          <p:attrName>style.visibility</p:attrName>
                                        </p:attrNameLst>
                                      </p:cBhvr>
                                      <p:to>
                                        <p:strVal val="visible"/>
                                      </p:to>
                                    </p:set>
                                    <p:anim calcmode="lin" valueType="num">
                                      <p:cBhvr>
                                        <p:cTn id="23" dur="500" fill="hold"/>
                                        <p:tgtEl>
                                          <p:spTgt spid="375839"/>
                                        </p:tgtEl>
                                        <p:attrNameLst>
                                          <p:attrName>ppt_x</p:attrName>
                                        </p:attrNameLst>
                                      </p:cBhvr>
                                      <p:tavLst>
                                        <p:tav tm="0">
                                          <p:val>
                                            <p:strVal val="#ppt_x"/>
                                          </p:val>
                                        </p:tav>
                                        <p:tav tm="100000">
                                          <p:val>
                                            <p:strVal val="#ppt_x"/>
                                          </p:val>
                                        </p:tav>
                                      </p:tavLst>
                                    </p:anim>
                                    <p:anim calcmode="lin" valueType="num">
                                      <p:cBhvr>
                                        <p:cTn id="24" dur="500" fill="hold"/>
                                        <p:tgtEl>
                                          <p:spTgt spid="375839"/>
                                        </p:tgtEl>
                                        <p:attrNameLst>
                                          <p:attrName>ppt_y</p:attrName>
                                        </p:attrNameLst>
                                      </p:cBhvr>
                                      <p:tavLst>
                                        <p:tav tm="0">
                                          <p:val>
                                            <p:strVal val="#ppt_y-#ppt_h/2"/>
                                          </p:val>
                                        </p:tav>
                                        <p:tav tm="100000">
                                          <p:val>
                                            <p:strVal val="#ppt_y"/>
                                          </p:val>
                                        </p:tav>
                                      </p:tavLst>
                                    </p:anim>
                                    <p:anim calcmode="lin" valueType="num">
                                      <p:cBhvr>
                                        <p:cTn id="25" dur="500" fill="hold"/>
                                        <p:tgtEl>
                                          <p:spTgt spid="375839"/>
                                        </p:tgtEl>
                                        <p:attrNameLst>
                                          <p:attrName>ppt_w</p:attrName>
                                        </p:attrNameLst>
                                      </p:cBhvr>
                                      <p:tavLst>
                                        <p:tav tm="0">
                                          <p:val>
                                            <p:strVal val="#ppt_w"/>
                                          </p:val>
                                        </p:tav>
                                        <p:tav tm="100000">
                                          <p:val>
                                            <p:strVal val="#ppt_w"/>
                                          </p:val>
                                        </p:tav>
                                      </p:tavLst>
                                    </p:anim>
                                    <p:anim calcmode="lin" valueType="num">
                                      <p:cBhvr>
                                        <p:cTn id="26" dur="500" fill="hold"/>
                                        <p:tgtEl>
                                          <p:spTgt spid="37583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58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375844"/>
                                        </p:tgtEl>
                                        <p:attrNameLst>
                                          <p:attrName>style.visibility</p:attrName>
                                        </p:attrNameLst>
                                      </p:cBhvr>
                                      <p:to>
                                        <p:strVal val="visible"/>
                                      </p:to>
                                    </p:set>
                                    <p:anim calcmode="lin" valueType="num">
                                      <p:cBhvr>
                                        <p:cTn id="35" dur="500" fill="hold"/>
                                        <p:tgtEl>
                                          <p:spTgt spid="375844"/>
                                        </p:tgtEl>
                                        <p:attrNameLst>
                                          <p:attrName>ppt_x</p:attrName>
                                        </p:attrNameLst>
                                      </p:cBhvr>
                                      <p:tavLst>
                                        <p:tav tm="0">
                                          <p:val>
                                            <p:strVal val="#ppt_x"/>
                                          </p:val>
                                        </p:tav>
                                        <p:tav tm="100000">
                                          <p:val>
                                            <p:strVal val="#ppt_x"/>
                                          </p:val>
                                        </p:tav>
                                      </p:tavLst>
                                    </p:anim>
                                    <p:anim calcmode="lin" valueType="num">
                                      <p:cBhvr>
                                        <p:cTn id="36" dur="500" fill="hold"/>
                                        <p:tgtEl>
                                          <p:spTgt spid="375844"/>
                                        </p:tgtEl>
                                        <p:attrNameLst>
                                          <p:attrName>ppt_y</p:attrName>
                                        </p:attrNameLst>
                                      </p:cBhvr>
                                      <p:tavLst>
                                        <p:tav tm="0">
                                          <p:val>
                                            <p:strVal val="#ppt_y-#ppt_h/2"/>
                                          </p:val>
                                        </p:tav>
                                        <p:tav tm="100000">
                                          <p:val>
                                            <p:strVal val="#ppt_y"/>
                                          </p:val>
                                        </p:tav>
                                      </p:tavLst>
                                    </p:anim>
                                    <p:anim calcmode="lin" valueType="num">
                                      <p:cBhvr>
                                        <p:cTn id="37" dur="500" fill="hold"/>
                                        <p:tgtEl>
                                          <p:spTgt spid="375844"/>
                                        </p:tgtEl>
                                        <p:attrNameLst>
                                          <p:attrName>ppt_w</p:attrName>
                                        </p:attrNameLst>
                                      </p:cBhvr>
                                      <p:tavLst>
                                        <p:tav tm="0">
                                          <p:val>
                                            <p:strVal val="#ppt_w"/>
                                          </p:val>
                                        </p:tav>
                                        <p:tav tm="100000">
                                          <p:val>
                                            <p:strVal val="#ppt_w"/>
                                          </p:val>
                                        </p:tav>
                                      </p:tavLst>
                                    </p:anim>
                                    <p:anim calcmode="lin" valueType="num">
                                      <p:cBhvr>
                                        <p:cTn id="38" dur="500" fill="hold"/>
                                        <p:tgtEl>
                                          <p:spTgt spid="37584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375845"/>
                                        </p:tgtEl>
                                        <p:attrNameLst>
                                          <p:attrName>style.visibility</p:attrName>
                                        </p:attrNameLst>
                                      </p:cBhvr>
                                      <p:to>
                                        <p:strVal val="visible"/>
                                      </p:to>
                                    </p:set>
                                    <p:anim calcmode="lin" valueType="num">
                                      <p:cBhvr>
                                        <p:cTn id="43" dur="500" fill="hold"/>
                                        <p:tgtEl>
                                          <p:spTgt spid="375845"/>
                                        </p:tgtEl>
                                        <p:attrNameLst>
                                          <p:attrName>ppt_x</p:attrName>
                                        </p:attrNameLst>
                                      </p:cBhvr>
                                      <p:tavLst>
                                        <p:tav tm="0">
                                          <p:val>
                                            <p:strVal val="#ppt_x-#ppt_w/2"/>
                                          </p:val>
                                        </p:tav>
                                        <p:tav tm="100000">
                                          <p:val>
                                            <p:strVal val="#ppt_x"/>
                                          </p:val>
                                        </p:tav>
                                      </p:tavLst>
                                    </p:anim>
                                    <p:anim calcmode="lin" valueType="num">
                                      <p:cBhvr>
                                        <p:cTn id="44" dur="500" fill="hold"/>
                                        <p:tgtEl>
                                          <p:spTgt spid="375845"/>
                                        </p:tgtEl>
                                        <p:attrNameLst>
                                          <p:attrName>ppt_y</p:attrName>
                                        </p:attrNameLst>
                                      </p:cBhvr>
                                      <p:tavLst>
                                        <p:tav tm="0">
                                          <p:val>
                                            <p:strVal val="#ppt_y"/>
                                          </p:val>
                                        </p:tav>
                                        <p:tav tm="100000">
                                          <p:val>
                                            <p:strVal val="#ppt_y"/>
                                          </p:val>
                                        </p:tav>
                                      </p:tavLst>
                                    </p:anim>
                                    <p:anim calcmode="lin" valueType="num">
                                      <p:cBhvr>
                                        <p:cTn id="45" dur="500" fill="hold"/>
                                        <p:tgtEl>
                                          <p:spTgt spid="375845"/>
                                        </p:tgtEl>
                                        <p:attrNameLst>
                                          <p:attrName>ppt_w</p:attrName>
                                        </p:attrNameLst>
                                      </p:cBhvr>
                                      <p:tavLst>
                                        <p:tav tm="0">
                                          <p:val>
                                            <p:fltVal val="0"/>
                                          </p:val>
                                        </p:tav>
                                        <p:tav tm="100000">
                                          <p:val>
                                            <p:strVal val="#ppt_w"/>
                                          </p:val>
                                        </p:tav>
                                      </p:tavLst>
                                    </p:anim>
                                    <p:anim calcmode="lin" valueType="num">
                                      <p:cBhvr>
                                        <p:cTn id="46" dur="500" fill="hold"/>
                                        <p:tgtEl>
                                          <p:spTgt spid="375845"/>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375846"/>
                                        </p:tgtEl>
                                        <p:attrNameLst>
                                          <p:attrName>style.visibility</p:attrName>
                                        </p:attrNameLst>
                                      </p:cBhvr>
                                      <p:to>
                                        <p:strVal val="visible"/>
                                      </p:to>
                                    </p:set>
                                    <p:anim calcmode="lin" valueType="num">
                                      <p:cBhvr>
                                        <p:cTn id="51" dur="500" fill="hold"/>
                                        <p:tgtEl>
                                          <p:spTgt spid="375846"/>
                                        </p:tgtEl>
                                        <p:attrNameLst>
                                          <p:attrName>ppt_x</p:attrName>
                                        </p:attrNameLst>
                                      </p:cBhvr>
                                      <p:tavLst>
                                        <p:tav tm="0">
                                          <p:val>
                                            <p:strVal val="#ppt_x"/>
                                          </p:val>
                                        </p:tav>
                                        <p:tav tm="100000">
                                          <p:val>
                                            <p:strVal val="#ppt_x"/>
                                          </p:val>
                                        </p:tav>
                                      </p:tavLst>
                                    </p:anim>
                                    <p:anim calcmode="lin" valueType="num">
                                      <p:cBhvr>
                                        <p:cTn id="52" dur="500" fill="hold"/>
                                        <p:tgtEl>
                                          <p:spTgt spid="375846"/>
                                        </p:tgtEl>
                                        <p:attrNameLst>
                                          <p:attrName>ppt_y</p:attrName>
                                        </p:attrNameLst>
                                      </p:cBhvr>
                                      <p:tavLst>
                                        <p:tav tm="0">
                                          <p:val>
                                            <p:strVal val="#ppt_y+#ppt_h/2"/>
                                          </p:val>
                                        </p:tav>
                                        <p:tav tm="100000">
                                          <p:val>
                                            <p:strVal val="#ppt_y"/>
                                          </p:val>
                                        </p:tav>
                                      </p:tavLst>
                                    </p:anim>
                                    <p:anim calcmode="lin" valueType="num">
                                      <p:cBhvr>
                                        <p:cTn id="53" dur="500" fill="hold"/>
                                        <p:tgtEl>
                                          <p:spTgt spid="375846"/>
                                        </p:tgtEl>
                                        <p:attrNameLst>
                                          <p:attrName>ppt_w</p:attrName>
                                        </p:attrNameLst>
                                      </p:cBhvr>
                                      <p:tavLst>
                                        <p:tav tm="0">
                                          <p:val>
                                            <p:strVal val="#ppt_w"/>
                                          </p:val>
                                        </p:tav>
                                        <p:tav tm="100000">
                                          <p:val>
                                            <p:strVal val="#ppt_w"/>
                                          </p:val>
                                        </p:tav>
                                      </p:tavLst>
                                    </p:anim>
                                    <p:anim calcmode="lin" valueType="num">
                                      <p:cBhvr>
                                        <p:cTn id="54" dur="500" fill="hold"/>
                                        <p:tgtEl>
                                          <p:spTgt spid="37584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7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35" grpId="0" animBg="1"/>
      <p:bldP spid="375843" grpId="0" autoUpdateAnimBg="0"/>
      <p:bldP spid="375844" grpId="0" animBg="1"/>
      <p:bldP spid="375845" grpId="0" animBg="1"/>
      <p:bldP spid="375846" grpId="0" animBg="1"/>
      <p:bldP spid="3758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smtClean="0"/>
              <a:t>© 2014 OnCourse Learning. All Rights Reserved.</a:t>
            </a:r>
            <a:endParaRPr lang="en-US"/>
          </a:p>
        </p:txBody>
      </p:sp>
      <p:sp>
        <p:nvSpPr>
          <p:cNvPr id="376834" name="Line 2"/>
          <p:cNvSpPr>
            <a:spLocks noChangeShapeType="1"/>
          </p:cNvSpPr>
          <p:nvPr/>
        </p:nvSpPr>
        <p:spPr bwMode="auto">
          <a:xfrm>
            <a:off x="3336925" y="365125"/>
            <a:ext cx="1588" cy="6402388"/>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35" name="Line 3"/>
          <p:cNvSpPr>
            <a:spLocks noChangeShapeType="1"/>
          </p:cNvSpPr>
          <p:nvPr/>
        </p:nvSpPr>
        <p:spPr bwMode="auto">
          <a:xfrm>
            <a:off x="411163" y="3840163"/>
            <a:ext cx="6310312"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36" name="Line 4"/>
          <p:cNvSpPr>
            <a:spLocks noChangeShapeType="1"/>
          </p:cNvSpPr>
          <p:nvPr/>
        </p:nvSpPr>
        <p:spPr bwMode="auto">
          <a:xfrm>
            <a:off x="960438" y="1736725"/>
            <a:ext cx="5211762" cy="4573588"/>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37" name="Rectangle 5"/>
          <p:cNvSpPr>
            <a:spLocks noChangeArrowheads="1"/>
          </p:cNvSpPr>
          <p:nvPr/>
        </p:nvSpPr>
        <p:spPr bwMode="auto">
          <a:xfrm>
            <a:off x="1782763" y="2468563"/>
            <a:ext cx="3292475" cy="2835275"/>
          </a:xfrm>
          <a:prstGeom prst="rect">
            <a:avLst/>
          </a:prstGeom>
          <a:noFill/>
          <a:ln w="6350">
            <a:solidFill>
              <a:srgbClr val="000000"/>
            </a:solidFill>
            <a:prstDash val="sysDot"/>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38" name="Line 6"/>
          <p:cNvSpPr>
            <a:spLocks noChangeShapeType="1"/>
          </p:cNvSpPr>
          <p:nvPr/>
        </p:nvSpPr>
        <p:spPr bwMode="auto">
          <a:xfrm>
            <a:off x="4160838" y="1646238"/>
            <a:ext cx="1920875" cy="1646237"/>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39" name="Rectangle 7"/>
          <p:cNvSpPr>
            <a:spLocks noChangeArrowheads="1"/>
          </p:cNvSpPr>
          <p:nvPr/>
        </p:nvSpPr>
        <p:spPr bwMode="auto">
          <a:xfrm>
            <a:off x="2895600" y="609600"/>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Rent $</a:t>
            </a:r>
          </a:p>
        </p:txBody>
      </p:sp>
      <p:sp>
        <p:nvSpPr>
          <p:cNvPr id="376840" name="Rectangle 8"/>
          <p:cNvSpPr>
            <a:spLocks noChangeArrowheads="1"/>
          </p:cNvSpPr>
          <p:nvPr/>
        </p:nvSpPr>
        <p:spPr bwMode="auto">
          <a:xfrm>
            <a:off x="5989638" y="3932238"/>
            <a:ext cx="10064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Stock (SF)</a:t>
            </a:r>
            <a:endParaRPr lang="en-US" sz="1200" baseline="0">
              <a:effectLst/>
            </a:endParaRPr>
          </a:p>
        </p:txBody>
      </p:sp>
      <p:sp>
        <p:nvSpPr>
          <p:cNvPr id="376841" name="Rectangle 9"/>
          <p:cNvSpPr>
            <a:spLocks noChangeArrowheads="1"/>
          </p:cNvSpPr>
          <p:nvPr/>
        </p:nvSpPr>
        <p:spPr bwMode="auto">
          <a:xfrm>
            <a:off x="165100" y="3927475"/>
            <a:ext cx="8239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Price $</a:t>
            </a:r>
            <a:endParaRPr lang="en-US" sz="1200" baseline="0">
              <a:effectLst/>
            </a:endParaRPr>
          </a:p>
        </p:txBody>
      </p:sp>
      <p:sp>
        <p:nvSpPr>
          <p:cNvPr id="376842" name="Rectangle 10"/>
          <p:cNvSpPr>
            <a:spLocks noChangeArrowheads="1"/>
          </p:cNvSpPr>
          <p:nvPr/>
        </p:nvSpPr>
        <p:spPr bwMode="auto">
          <a:xfrm>
            <a:off x="2743200" y="6400800"/>
            <a:ext cx="173831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Construction (SF)</a:t>
            </a:r>
            <a:endParaRPr lang="en-US" sz="1200" baseline="0">
              <a:effectLst/>
            </a:endParaRPr>
          </a:p>
        </p:txBody>
      </p:sp>
      <p:sp>
        <p:nvSpPr>
          <p:cNvPr id="376843" name="Rectangle 11"/>
          <p:cNvSpPr>
            <a:spLocks noChangeArrowheads="1"/>
          </p:cNvSpPr>
          <p:nvPr/>
        </p:nvSpPr>
        <p:spPr bwMode="auto">
          <a:xfrm>
            <a:off x="3978275" y="5851525"/>
            <a:ext cx="146367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Stock Adjustment</a:t>
            </a:r>
            <a:endParaRPr lang="en-US" sz="1200" baseline="0">
              <a:effectLst/>
            </a:endParaRPr>
          </a:p>
        </p:txBody>
      </p:sp>
      <p:sp>
        <p:nvSpPr>
          <p:cNvPr id="376844" name="Rectangle 12"/>
          <p:cNvSpPr>
            <a:spLocks noChangeArrowheads="1"/>
          </p:cNvSpPr>
          <p:nvPr/>
        </p:nvSpPr>
        <p:spPr bwMode="auto">
          <a:xfrm>
            <a:off x="228600" y="5303838"/>
            <a:ext cx="1189038"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Construction</a:t>
            </a:r>
            <a:endParaRPr lang="en-US" sz="1200" baseline="0">
              <a:effectLst/>
            </a:endParaRPr>
          </a:p>
        </p:txBody>
      </p:sp>
      <p:sp>
        <p:nvSpPr>
          <p:cNvPr id="376845" name="Rectangle 13"/>
          <p:cNvSpPr>
            <a:spLocks noChangeArrowheads="1"/>
          </p:cNvSpPr>
          <p:nvPr/>
        </p:nvSpPr>
        <p:spPr bwMode="auto">
          <a:xfrm>
            <a:off x="4708525" y="822325"/>
            <a:ext cx="1647825"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Space Market:</a:t>
            </a:r>
          </a:p>
          <a:p>
            <a:pPr eaLnBrk="0" hangingPunct="0"/>
            <a:r>
              <a:rPr lang="en-US" sz="1400" baseline="0">
                <a:effectLst/>
              </a:rPr>
              <a:t>Rent Determination</a:t>
            </a:r>
            <a:endParaRPr lang="en-US" sz="1200" baseline="0">
              <a:effectLst/>
            </a:endParaRPr>
          </a:p>
        </p:txBody>
      </p:sp>
      <p:sp>
        <p:nvSpPr>
          <p:cNvPr id="376846" name="Rectangle 14"/>
          <p:cNvSpPr>
            <a:spLocks noChangeArrowheads="1"/>
          </p:cNvSpPr>
          <p:nvPr/>
        </p:nvSpPr>
        <p:spPr bwMode="auto">
          <a:xfrm>
            <a:off x="960438" y="914400"/>
            <a:ext cx="1189037"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aseline="0">
                <a:effectLst/>
              </a:rPr>
              <a:t>Asset Market:</a:t>
            </a:r>
          </a:p>
          <a:p>
            <a:pPr eaLnBrk="0" hangingPunct="0"/>
            <a:r>
              <a:rPr lang="en-US" sz="1400" baseline="0">
                <a:effectLst/>
              </a:rPr>
              <a:t>Valuation</a:t>
            </a:r>
            <a:endParaRPr lang="en-US" sz="1200" baseline="0">
              <a:effectLst/>
            </a:endParaRPr>
          </a:p>
        </p:txBody>
      </p:sp>
      <p:sp>
        <p:nvSpPr>
          <p:cNvPr id="376847" name="Rectangle 15"/>
          <p:cNvSpPr>
            <a:spLocks noChangeArrowheads="1"/>
          </p:cNvSpPr>
          <p:nvPr/>
        </p:nvSpPr>
        <p:spPr bwMode="auto">
          <a:xfrm>
            <a:off x="4708525" y="3932238"/>
            <a:ext cx="27622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Q*</a:t>
            </a:r>
            <a:endParaRPr lang="en-US" sz="1200" baseline="0">
              <a:effectLst/>
            </a:endParaRPr>
          </a:p>
        </p:txBody>
      </p:sp>
      <p:sp>
        <p:nvSpPr>
          <p:cNvPr id="376848" name="Rectangle 16"/>
          <p:cNvSpPr>
            <a:spLocks noChangeArrowheads="1"/>
          </p:cNvSpPr>
          <p:nvPr/>
        </p:nvSpPr>
        <p:spPr bwMode="auto">
          <a:xfrm>
            <a:off x="3429000" y="2560638"/>
            <a:ext cx="3667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a:t>
            </a:r>
            <a:endParaRPr lang="en-US" sz="1200" baseline="0">
              <a:effectLst/>
            </a:endParaRPr>
          </a:p>
        </p:txBody>
      </p:sp>
      <p:sp>
        <p:nvSpPr>
          <p:cNvPr id="376849" name="Rectangle 17"/>
          <p:cNvSpPr>
            <a:spLocks noChangeArrowheads="1"/>
          </p:cNvSpPr>
          <p:nvPr/>
        </p:nvSpPr>
        <p:spPr bwMode="auto">
          <a:xfrm>
            <a:off x="1828800" y="3835400"/>
            <a:ext cx="2746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P*</a:t>
            </a:r>
            <a:endParaRPr lang="en-US" sz="1200" baseline="0">
              <a:effectLst/>
            </a:endParaRPr>
          </a:p>
        </p:txBody>
      </p:sp>
      <p:sp>
        <p:nvSpPr>
          <p:cNvPr id="376850" name="Rectangle 18"/>
          <p:cNvSpPr>
            <a:spLocks noChangeArrowheads="1"/>
          </p:cNvSpPr>
          <p:nvPr/>
        </p:nvSpPr>
        <p:spPr bwMode="auto">
          <a:xfrm>
            <a:off x="3429000" y="5029200"/>
            <a:ext cx="366713" cy="274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C*</a:t>
            </a:r>
            <a:endParaRPr lang="en-US" sz="1200" baseline="0">
              <a:effectLst/>
            </a:endParaRPr>
          </a:p>
        </p:txBody>
      </p:sp>
      <p:sp>
        <p:nvSpPr>
          <p:cNvPr id="376851" name="Line 19"/>
          <p:cNvSpPr>
            <a:spLocks noChangeShapeType="1"/>
          </p:cNvSpPr>
          <p:nvPr/>
        </p:nvSpPr>
        <p:spPr bwMode="auto">
          <a:xfrm>
            <a:off x="4800600" y="1630363"/>
            <a:ext cx="1920875" cy="1647825"/>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52" name="Rectangle 20"/>
          <p:cNvSpPr>
            <a:spLocks noChangeArrowheads="1"/>
          </p:cNvSpPr>
          <p:nvPr/>
        </p:nvSpPr>
        <p:spPr bwMode="auto">
          <a:xfrm>
            <a:off x="3886200" y="1538288"/>
            <a:ext cx="366713" cy="276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0</a:t>
            </a:r>
            <a:endParaRPr lang="en-US" sz="1200" baseline="0">
              <a:effectLst/>
            </a:endParaRPr>
          </a:p>
        </p:txBody>
      </p:sp>
      <p:sp>
        <p:nvSpPr>
          <p:cNvPr id="376853" name="Rectangle 21"/>
          <p:cNvSpPr>
            <a:spLocks noChangeArrowheads="1"/>
          </p:cNvSpPr>
          <p:nvPr/>
        </p:nvSpPr>
        <p:spPr bwMode="auto">
          <a:xfrm>
            <a:off x="4892675" y="1447800"/>
            <a:ext cx="2746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D</a:t>
            </a:r>
            <a:r>
              <a:rPr lang="en-US" sz="1600" baseline="-25000">
                <a:effectLst/>
              </a:rPr>
              <a:t>1</a:t>
            </a:r>
            <a:endParaRPr lang="en-US" sz="1200" baseline="0">
              <a:effectLst/>
            </a:endParaRPr>
          </a:p>
        </p:txBody>
      </p:sp>
      <p:sp>
        <p:nvSpPr>
          <p:cNvPr id="376854" name="Line 22"/>
          <p:cNvSpPr>
            <a:spLocks noChangeShapeType="1"/>
          </p:cNvSpPr>
          <p:nvPr/>
        </p:nvSpPr>
        <p:spPr bwMode="auto">
          <a:xfrm>
            <a:off x="4525963" y="1814513"/>
            <a:ext cx="366712"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55" name="Line 23"/>
          <p:cNvSpPr>
            <a:spLocks noChangeShapeType="1"/>
          </p:cNvSpPr>
          <p:nvPr/>
        </p:nvSpPr>
        <p:spPr bwMode="auto">
          <a:xfrm>
            <a:off x="5989638" y="3094038"/>
            <a:ext cx="366712" cy="0"/>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56" name="Rectangle 24"/>
          <p:cNvSpPr>
            <a:spLocks noChangeArrowheads="1"/>
          </p:cNvSpPr>
          <p:nvPr/>
        </p:nvSpPr>
        <p:spPr bwMode="auto">
          <a:xfrm>
            <a:off x="3063875" y="1722438"/>
            <a:ext cx="457200"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effectLst/>
              </a:rPr>
              <a:t>R</a:t>
            </a:r>
            <a:r>
              <a:rPr lang="en-US" sz="1600" baseline="-25000">
                <a:effectLst/>
              </a:rPr>
              <a:t>1</a:t>
            </a:r>
            <a:endParaRPr lang="en-US" sz="1200" baseline="0">
              <a:effectLst/>
            </a:endParaRPr>
          </a:p>
        </p:txBody>
      </p:sp>
      <p:sp>
        <p:nvSpPr>
          <p:cNvPr id="376857" name="Line 25"/>
          <p:cNvSpPr>
            <a:spLocks noChangeShapeType="1"/>
          </p:cNvSpPr>
          <p:nvPr/>
        </p:nvSpPr>
        <p:spPr bwMode="auto">
          <a:xfrm flipH="1">
            <a:off x="1189038" y="1916113"/>
            <a:ext cx="1736725"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6858" name="Text Box 26"/>
          <p:cNvSpPr txBox="1">
            <a:spLocks noChangeArrowheads="1"/>
          </p:cNvSpPr>
          <p:nvPr/>
        </p:nvSpPr>
        <p:spPr bwMode="auto">
          <a:xfrm>
            <a:off x="914400" y="3835400"/>
            <a:ext cx="457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1600" baseline="0">
                <a:effectLst/>
              </a:rPr>
              <a:t>P</a:t>
            </a:r>
            <a:r>
              <a:rPr lang="en-US" sz="1600" baseline="-25000">
                <a:effectLst/>
              </a:rPr>
              <a:t>1</a:t>
            </a:r>
          </a:p>
        </p:txBody>
      </p:sp>
      <p:sp>
        <p:nvSpPr>
          <p:cNvPr id="376859" name="Line 27"/>
          <p:cNvSpPr>
            <a:spLocks noChangeShapeType="1"/>
          </p:cNvSpPr>
          <p:nvPr/>
        </p:nvSpPr>
        <p:spPr bwMode="auto">
          <a:xfrm>
            <a:off x="1143000" y="1981200"/>
            <a:ext cx="0" cy="1919288"/>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6860" name="Line 28"/>
          <p:cNvSpPr>
            <a:spLocks noChangeShapeType="1"/>
          </p:cNvSpPr>
          <p:nvPr/>
        </p:nvSpPr>
        <p:spPr bwMode="auto">
          <a:xfrm flipH="1">
            <a:off x="1371600" y="3810000"/>
            <a:ext cx="1006475" cy="2652713"/>
          </a:xfrm>
          <a:prstGeom prst="line">
            <a:avLst/>
          </a:prstGeom>
          <a:noFill/>
          <a:ln w="508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1" name="Text Box 29"/>
          <p:cNvSpPr txBox="1">
            <a:spLocks noChangeArrowheads="1"/>
          </p:cNvSpPr>
          <p:nvPr/>
        </p:nvSpPr>
        <p:spPr bwMode="auto">
          <a:xfrm>
            <a:off x="457200" y="0"/>
            <a:ext cx="7848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solidFill>
                  <a:schemeClr val="tx2"/>
                </a:solidFill>
                <a:effectLst>
                  <a:outerShdw blurRad="38100" dist="38100" dir="2700000" algn="tl">
                    <a:srgbClr val="FFFFFF"/>
                  </a:outerShdw>
                </a:effectLst>
                <a:latin typeface="Arial" panose="020B0604020202090204" pitchFamily="34" charset="0"/>
                <a:cs typeface="Times New Roman" panose="02020603050405020304" pitchFamily="18" charset="0"/>
              </a:rPr>
              <a:t>Exhibit 2-4a:  Effect of Demand Growth in Space Market: </a:t>
            </a:r>
            <a:r>
              <a:rPr lang="en-US" sz="1200" b="1" i="1" baseline="0">
                <a:solidFill>
                  <a:srgbClr val="FF0000"/>
                </a:solidFill>
                <a:effectLst>
                  <a:outerShdw blurRad="38100" dist="38100" dir="2700000" algn="tl">
                    <a:srgbClr val="000000"/>
                  </a:outerShdw>
                </a:effectLst>
                <a:latin typeface="Arial" panose="020B0604020202090204" pitchFamily="34" charset="0"/>
                <a:cs typeface="Times New Roman" panose="02020603050405020304" pitchFamily="18" charset="0"/>
              </a:rPr>
              <a:t>LR Equilibrium…</a:t>
            </a:r>
          </a:p>
        </p:txBody>
      </p:sp>
      <p:grpSp>
        <p:nvGrpSpPr>
          <p:cNvPr id="376862" name="Group 30"/>
          <p:cNvGrpSpPr>
            <a:grpSpLocks/>
          </p:cNvGrpSpPr>
          <p:nvPr/>
        </p:nvGrpSpPr>
        <p:grpSpPr bwMode="auto">
          <a:xfrm>
            <a:off x="1143000" y="1905000"/>
            <a:ext cx="4953000" cy="4206875"/>
            <a:chOff x="720" y="1200"/>
            <a:chExt cx="3120" cy="2650"/>
          </a:xfrm>
        </p:grpSpPr>
        <p:sp>
          <p:nvSpPr>
            <p:cNvPr id="376863" name="Oval 31"/>
            <p:cNvSpPr>
              <a:spLocks noChangeArrowheads="1"/>
            </p:cNvSpPr>
            <p:nvPr/>
          </p:nvSpPr>
          <p:spPr bwMode="auto">
            <a:xfrm>
              <a:off x="3427" y="2352"/>
              <a:ext cx="116" cy="116"/>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4" name="Oval 32"/>
            <p:cNvSpPr>
              <a:spLocks noChangeArrowheads="1"/>
            </p:cNvSpPr>
            <p:nvPr/>
          </p:nvSpPr>
          <p:spPr bwMode="auto">
            <a:xfrm>
              <a:off x="2045" y="1373"/>
              <a:ext cx="115" cy="116"/>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5" name="Oval 33"/>
            <p:cNvSpPr>
              <a:spLocks noChangeArrowheads="1"/>
            </p:cNvSpPr>
            <p:nvPr/>
          </p:nvSpPr>
          <p:spPr bwMode="auto">
            <a:xfrm>
              <a:off x="950" y="2352"/>
              <a:ext cx="116" cy="116"/>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6" name="Oval 34"/>
            <p:cNvSpPr>
              <a:spLocks noChangeArrowheads="1"/>
            </p:cNvSpPr>
            <p:nvPr/>
          </p:nvSpPr>
          <p:spPr bwMode="auto">
            <a:xfrm>
              <a:off x="2045" y="3562"/>
              <a:ext cx="115" cy="115"/>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7" name="Rectangle 35"/>
            <p:cNvSpPr>
              <a:spLocks noChangeArrowheads="1"/>
            </p:cNvSpPr>
            <p:nvPr/>
          </p:nvSpPr>
          <p:spPr bwMode="auto">
            <a:xfrm>
              <a:off x="1008" y="1431"/>
              <a:ext cx="2477" cy="2189"/>
            </a:xfrm>
            <a:prstGeom prst="rect">
              <a:avLst/>
            </a:prstGeom>
            <a:noFill/>
            <a:ln w="19050">
              <a:solidFill>
                <a:srgbClr val="FF0000"/>
              </a:solidFill>
              <a:prstDash val="dash"/>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68" name="Rectangle 36"/>
            <p:cNvSpPr>
              <a:spLocks noChangeArrowheads="1"/>
            </p:cNvSpPr>
            <p:nvPr/>
          </p:nvSpPr>
          <p:spPr bwMode="auto">
            <a:xfrm>
              <a:off x="1872" y="1257"/>
              <a:ext cx="28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solidFill>
                    <a:srgbClr val="FF0000"/>
                  </a:solidFill>
                  <a:effectLst/>
                </a:rPr>
                <a:t>R**</a:t>
              </a:r>
              <a:endParaRPr lang="en-US" sz="1200" baseline="0">
                <a:solidFill>
                  <a:srgbClr val="FF0000"/>
                </a:solidFill>
                <a:effectLst/>
              </a:endParaRPr>
            </a:p>
          </p:txBody>
        </p:sp>
        <p:sp>
          <p:nvSpPr>
            <p:cNvPr id="376869" name="Rectangle 37"/>
            <p:cNvSpPr>
              <a:spLocks noChangeArrowheads="1"/>
            </p:cNvSpPr>
            <p:nvPr/>
          </p:nvSpPr>
          <p:spPr bwMode="auto">
            <a:xfrm>
              <a:off x="778" y="2237"/>
              <a:ext cx="230"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solidFill>
                    <a:srgbClr val="FF0000"/>
                  </a:solidFill>
                  <a:effectLst/>
                </a:rPr>
                <a:t>P**</a:t>
              </a:r>
              <a:endParaRPr lang="en-US" sz="1200" baseline="0">
                <a:solidFill>
                  <a:srgbClr val="FF0000"/>
                </a:solidFill>
                <a:effectLst/>
              </a:endParaRPr>
            </a:p>
          </p:txBody>
        </p:sp>
        <p:sp>
          <p:nvSpPr>
            <p:cNvPr id="376870" name="Rectangle 38"/>
            <p:cNvSpPr>
              <a:spLocks noChangeArrowheads="1"/>
            </p:cNvSpPr>
            <p:nvPr/>
          </p:nvSpPr>
          <p:spPr bwMode="auto">
            <a:xfrm>
              <a:off x="1814" y="3677"/>
              <a:ext cx="231"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solidFill>
                    <a:srgbClr val="FF0000"/>
                  </a:solidFill>
                  <a:effectLst/>
                </a:rPr>
                <a:t>C**</a:t>
              </a:r>
              <a:endParaRPr lang="en-US" sz="1200" baseline="0">
                <a:solidFill>
                  <a:srgbClr val="FF0000"/>
                </a:solidFill>
                <a:effectLst/>
              </a:endParaRPr>
            </a:p>
          </p:txBody>
        </p:sp>
        <p:sp>
          <p:nvSpPr>
            <p:cNvPr id="376871" name="Line 39"/>
            <p:cNvSpPr>
              <a:spLocks noChangeShapeType="1"/>
            </p:cNvSpPr>
            <p:nvPr/>
          </p:nvSpPr>
          <p:spPr bwMode="auto">
            <a:xfrm>
              <a:off x="3197" y="2525"/>
              <a:ext cx="288" cy="0"/>
            </a:xfrm>
            <a:prstGeom prst="line">
              <a:avLst/>
            </a:prstGeom>
            <a:noFill/>
            <a:ln w="9525">
              <a:solidFill>
                <a:srgbClr val="FF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872" name="Rectangle 40"/>
            <p:cNvSpPr>
              <a:spLocks noChangeArrowheads="1"/>
            </p:cNvSpPr>
            <p:nvPr/>
          </p:nvSpPr>
          <p:spPr bwMode="auto">
            <a:xfrm>
              <a:off x="3504" y="2496"/>
              <a:ext cx="336" cy="2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600" baseline="0">
                  <a:solidFill>
                    <a:srgbClr val="FF0000"/>
                  </a:solidFill>
                  <a:effectLst/>
                </a:rPr>
                <a:t>Q**</a:t>
              </a:r>
              <a:endParaRPr lang="en-US" sz="1200" baseline="0">
                <a:solidFill>
                  <a:srgbClr val="FF0000"/>
                </a:solidFill>
                <a:effectLst/>
              </a:endParaRPr>
            </a:p>
          </p:txBody>
        </p:sp>
        <p:sp>
          <p:nvSpPr>
            <p:cNvPr id="376873" name="Line 41"/>
            <p:cNvSpPr>
              <a:spLocks noChangeShapeType="1"/>
            </p:cNvSpPr>
            <p:nvPr/>
          </p:nvSpPr>
          <p:spPr bwMode="auto">
            <a:xfrm>
              <a:off x="720" y="2112"/>
              <a:ext cx="24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4" name="Line 42"/>
            <p:cNvSpPr>
              <a:spLocks noChangeShapeType="1"/>
            </p:cNvSpPr>
            <p:nvPr/>
          </p:nvSpPr>
          <p:spPr bwMode="auto">
            <a:xfrm>
              <a:off x="1728" y="1200"/>
              <a:ext cx="0" cy="192"/>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5" name="Slide Number Placeholder 44"/>
          <p:cNvSpPr>
            <a:spLocks noGrp="1"/>
          </p:cNvSpPr>
          <p:nvPr>
            <p:ph type="sldNum" sz="quarter" idx="12"/>
          </p:nvPr>
        </p:nvSpPr>
        <p:spPr/>
        <p:txBody>
          <a:bodyPr/>
          <a:lstStyle/>
          <a:p>
            <a:fld id="{EBD1397A-037A-4E93-B590-DCDB6E863947}"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6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Footer Placeholder 4"/>
          <p:cNvSpPr>
            <a:spLocks noGrp="1"/>
          </p:cNvSpPr>
          <p:nvPr>
            <p:ph type="ftr" sz="quarter" idx="11"/>
          </p:nvPr>
        </p:nvSpPr>
        <p:spPr/>
        <p:txBody>
          <a:bodyPr/>
          <a:lstStyle/>
          <a:p>
            <a:r>
              <a:rPr lang="en-US" smtClean="0"/>
              <a:t>© 2014 OnCourse Learning. All Rights Reserved.</a:t>
            </a:r>
            <a:endParaRPr lang="en-US"/>
          </a:p>
        </p:txBody>
      </p:sp>
      <p:sp>
        <p:nvSpPr>
          <p:cNvPr id="329730" name="Rectangle 2"/>
          <p:cNvSpPr>
            <a:spLocks noGrp="1" noChangeArrowheads="1"/>
          </p:cNvSpPr>
          <p:nvPr>
            <p:ph type="title"/>
          </p:nvPr>
        </p:nvSpPr>
        <p:spPr>
          <a:xfrm>
            <a:off x="990600" y="-571500"/>
            <a:ext cx="7772400" cy="1143000"/>
          </a:xfrm>
        </p:spPr>
        <p:txBody>
          <a:bodyPr/>
          <a:lstStyle/>
          <a:p>
            <a:r>
              <a:rPr lang="en-US" sz="1200">
                <a:cs typeface="Times New Roman" panose="02020603050405020304" pitchFamily="18" charset="0"/>
              </a:rPr>
              <a:t>Exhibit 2-2: The “Real Estate System”: Interaction of the Space Market, Asset Market, &amp; Development Industry</a:t>
            </a:r>
            <a:r>
              <a:rPr lang="en-US">
                <a:cs typeface="Times New Roman" panose="02020603050405020304" pitchFamily="18" charset="0"/>
              </a:rPr>
              <a:t> </a:t>
            </a:r>
          </a:p>
        </p:txBody>
      </p:sp>
      <p:sp>
        <p:nvSpPr>
          <p:cNvPr id="329731" name="Rectangle 3"/>
          <p:cNvSpPr>
            <a:spLocks noChangeArrowheads="1"/>
          </p:cNvSpPr>
          <p:nvPr/>
        </p:nvSpPr>
        <p:spPr bwMode="auto">
          <a:xfrm>
            <a:off x="1357313" y="823913"/>
            <a:ext cx="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9732" name="Rectangle 4"/>
          <p:cNvSpPr>
            <a:spLocks noChangeArrowheads="1"/>
          </p:cNvSpPr>
          <p:nvPr/>
        </p:nvSpPr>
        <p:spPr bwMode="auto">
          <a:xfrm>
            <a:off x="1293813" y="45878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33" name="Rectangle 5"/>
          <p:cNvSpPr>
            <a:spLocks noChangeArrowheads="1"/>
          </p:cNvSpPr>
          <p:nvPr/>
        </p:nvSpPr>
        <p:spPr bwMode="auto">
          <a:xfrm>
            <a:off x="3017838" y="452438"/>
            <a:ext cx="3065462" cy="2143125"/>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734" name="Rectangle 6"/>
          <p:cNvSpPr>
            <a:spLocks noChangeArrowheads="1"/>
          </p:cNvSpPr>
          <p:nvPr/>
        </p:nvSpPr>
        <p:spPr bwMode="auto">
          <a:xfrm>
            <a:off x="3925888" y="477838"/>
            <a:ext cx="137953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35" name="Rectangle 7"/>
          <p:cNvSpPr>
            <a:spLocks noChangeArrowheads="1"/>
          </p:cNvSpPr>
          <p:nvPr/>
        </p:nvSpPr>
        <p:spPr bwMode="auto">
          <a:xfrm>
            <a:off x="3925888" y="481013"/>
            <a:ext cx="14668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SPACE MARKET</a:t>
            </a:r>
            <a:endParaRPr lang="en-US" sz="2400" baseline="0">
              <a:effectLst/>
            </a:endParaRPr>
          </a:p>
        </p:txBody>
      </p:sp>
      <p:sp>
        <p:nvSpPr>
          <p:cNvPr id="329736" name="Rectangle 8"/>
          <p:cNvSpPr>
            <a:spLocks noChangeArrowheads="1"/>
          </p:cNvSpPr>
          <p:nvPr/>
        </p:nvSpPr>
        <p:spPr bwMode="auto">
          <a:xfrm>
            <a:off x="5211763" y="4953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37" name="Rectangle 9"/>
          <p:cNvSpPr>
            <a:spLocks noChangeArrowheads="1"/>
          </p:cNvSpPr>
          <p:nvPr/>
        </p:nvSpPr>
        <p:spPr bwMode="auto">
          <a:xfrm>
            <a:off x="3209925" y="809625"/>
            <a:ext cx="960438" cy="6286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738" name="Rectangle 10"/>
          <p:cNvSpPr>
            <a:spLocks noChangeArrowheads="1"/>
          </p:cNvSpPr>
          <p:nvPr/>
        </p:nvSpPr>
        <p:spPr bwMode="auto">
          <a:xfrm>
            <a:off x="3375025" y="833438"/>
            <a:ext cx="7334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39" name="Rectangle 11"/>
          <p:cNvSpPr>
            <a:spLocks noChangeArrowheads="1"/>
          </p:cNvSpPr>
          <p:nvPr/>
        </p:nvSpPr>
        <p:spPr bwMode="auto">
          <a:xfrm>
            <a:off x="3373438" y="836613"/>
            <a:ext cx="7762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SUPPLY</a:t>
            </a:r>
            <a:endParaRPr lang="en-US" sz="2400" baseline="0">
              <a:effectLst/>
            </a:endParaRPr>
          </a:p>
        </p:txBody>
      </p:sp>
      <p:sp>
        <p:nvSpPr>
          <p:cNvPr id="329740" name="Rectangle 12"/>
          <p:cNvSpPr>
            <a:spLocks noChangeArrowheads="1"/>
          </p:cNvSpPr>
          <p:nvPr/>
        </p:nvSpPr>
        <p:spPr bwMode="auto">
          <a:xfrm>
            <a:off x="4021138" y="8509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41" name="Rectangle 13"/>
          <p:cNvSpPr>
            <a:spLocks noChangeArrowheads="1"/>
          </p:cNvSpPr>
          <p:nvPr/>
        </p:nvSpPr>
        <p:spPr bwMode="auto">
          <a:xfrm>
            <a:off x="3278188" y="1008063"/>
            <a:ext cx="9080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42" name="Rectangle 14"/>
          <p:cNvSpPr>
            <a:spLocks noChangeArrowheads="1"/>
          </p:cNvSpPr>
          <p:nvPr/>
        </p:nvSpPr>
        <p:spPr bwMode="auto">
          <a:xfrm>
            <a:off x="3278188" y="1009650"/>
            <a:ext cx="9779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(Landlords)</a:t>
            </a:r>
            <a:endParaRPr lang="en-US" sz="2400" baseline="0">
              <a:effectLst/>
            </a:endParaRPr>
          </a:p>
        </p:txBody>
      </p:sp>
      <p:sp>
        <p:nvSpPr>
          <p:cNvPr id="329743" name="Rectangle 15"/>
          <p:cNvSpPr>
            <a:spLocks noChangeArrowheads="1"/>
          </p:cNvSpPr>
          <p:nvPr/>
        </p:nvSpPr>
        <p:spPr bwMode="auto">
          <a:xfrm>
            <a:off x="4113213" y="10255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44" name="Rectangle 16"/>
          <p:cNvSpPr>
            <a:spLocks noChangeArrowheads="1"/>
          </p:cNvSpPr>
          <p:nvPr/>
        </p:nvSpPr>
        <p:spPr bwMode="auto">
          <a:xfrm>
            <a:off x="4930775" y="809625"/>
            <a:ext cx="960438" cy="6286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745" name="Rectangle 17"/>
          <p:cNvSpPr>
            <a:spLocks noChangeArrowheads="1"/>
          </p:cNvSpPr>
          <p:nvPr/>
        </p:nvSpPr>
        <p:spPr bwMode="auto">
          <a:xfrm>
            <a:off x="5064125" y="833438"/>
            <a:ext cx="7985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46" name="Rectangle 18"/>
          <p:cNvSpPr>
            <a:spLocks noChangeArrowheads="1"/>
          </p:cNvSpPr>
          <p:nvPr/>
        </p:nvSpPr>
        <p:spPr bwMode="auto">
          <a:xfrm>
            <a:off x="5064125" y="836613"/>
            <a:ext cx="84296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DEMAND</a:t>
            </a:r>
            <a:endParaRPr lang="en-US" sz="2400" baseline="0">
              <a:effectLst/>
            </a:endParaRPr>
          </a:p>
        </p:txBody>
      </p:sp>
      <p:sp>
        <p:nvSpPr>
          <p:cNvPr id="329747" name="Rectangle 19"/>
          <p:cNvSpPr>
            <a:spLocks noChangeArrowheads="1"/>
          </p:cNvSpPr>
          <p:nvPr/>
        </p:nvSpPr>
        <p:spPr bwMode="auto">
          <a:xfrm>
            <a:off x="5772150" y="8509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48" name="Rectangle 20"/>
          <p:cNvSpPr>
            <a:spLocks noChangeArrowheads="1"/>
          </p:cNvSpPr>
          <p:nvPr/>
        </p:nvSpPr>
        <p:spPr bwMode="auto">
          <a:xfrm>
            <a:off x="5064125" y="1008063"/>
            <a:ext cx="7731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49" name="Rectangle 21"/>
          <p:cNvSpPr>
            <a:spLocks noChangeArrowheads="1"/>
          </p:cNvSpPr>
          <p:nvPr/>
        </p:nvSpPr>
        <p:spPr bwMode="auto">
          <a:xfrm>
            <a:off x="5064125" y="1009650"/>
            <a:ext cx="8413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(Tenants)</a:t>
            </a:r>
            <a:endParaRPr lang="en-US" sz="2400" baseline="0">
              <a:effectLst/>
            </a:endParaRPr>
          </a:p>
        </p:txBody>
      </p:sp>
      <p:sp>
        <p:nvSpPr>
          <p:cNvPr id="329750" name="Rectangle 22"/>
          <p:cNvSpPr>
            <a:spLocks noChangeArrowheads="1"/>
          </p:cNvSpPr>
          <p:nvPr/>
        </p:nvSpPr>
        <p:spPr bwMode="auto">
          <a:xfrm>
            <a:off x="5772150" y="10255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51" name="Rectangle 23"/>
          <p:cNvSpPr>
            <a:spLocks noChangeArrowheads="1"/>
          </p:cNvSpPr>
          <p:nvPr/>
        </p:nvSpPr>
        <p:spPr bwMode="auto">
          <a:xfrm>
            <a:off x="3975100" y="1790700"/>
            <a:ext cx="1247775" cy="715963"/>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752" name="Rectangle 24"/>
          <p:cNvSpPr>
            <a:spLocks noChangeArrowheads="1"/>
          </p:cNvSpPr>
          <p:nvPr/>
        </p:nvSpPr>
        <p:spPr bwMode="auto">
          <a:xfrm>
            <a:off x="4324350" y="1812925"/>
            <a:ext cx="6397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53" name="Rectangle 25"/>
          <p:cNvSpPr>
            <a:spLocks noChangeArrowheads="1"/>
          </p:cNvSpPr>
          <p:nvPr/>
        </p:nvSpPr>
        <p:spPr bwMode="auto">
          <a:xfrm>
            <a:off x="4324350" y="1817688"/>
            <a:ext cx="6794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RENTS</a:t>
            </a:r>
            <a:endParaRPr lang="en-US" sz="2400" baseline="0">
              <a:effectLst/>
            </a:endParaRPr>
          </a:p>
        </p:txBody>
      </p:sp>
      <p:sp>
        <p:nvSpPr>
          <p:cNvPr id="329754" name="Rectangle 26"/>
          <p:cNvSpPr>
            <a:spLocks noChangeArrowheads="1"/>
          </p:cNvSpPr>
          <p:nvPr/>
        </p:nvSpPr>
        <p:spPr bwMode="auto">
          <a:xfrm>
            <a:off x="4881563" y="18319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55" name="Rectangle 27"/>
          <p:cNvSpPr>
            <a:spLocks noChangeArrowheads="1"/>
          </p:cNvSpPr>
          <p:nvPr/>
        </p:nvSpPr>
        <p:spPr bwMode="auto">
          <a:xfrm>
            <a:off x="4540250" y="1987550"/>
            <a:ext cx="1873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56" name="Rectangle 28"/>
          <p:cNvSpPr>
            <a:spLocks noChangeArrowheads="1"/>
          </p:cNvSpPr>
          <p:nvPr/>
        </p:nvSpPr>
        <p:spPr bwMode="auto">
          <a:xfrm>
            <a:off x="4540250" y="1990725"/>
            <a:ext cx="1968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&amp;</a:t>
            </a:r>
            <a:endParaRPr lang="en-US" sz="2400" baseline="0">
              <a:effectLst/>
            </a:endParaRPr>
          </a:p>
        </p:txBody>
      </p:sp>
      <p:sp>
        <p:nvSpPr>
          <p:cNvPr id="329757" name="Rectangle 29"/>
          <p:cNvSpPr>
            <a:spLocks noChangeArrowheads="1"/>
          </p:cNvSpPr>
          <p:nvPr/>
        </p:nvSpPr>
        <p:spPr bwMode="auto">
          <a:xfrm>
            <a:off x="4649788" y="2005013"/>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58" name="Rectangle 30"/>
          <p:cNvSpPr>
            <a:spLocks noChangeArrowheads="1"/>
          </p:cNvSpPr>
          <p:nvPr/>
        </p:nvSpPr>
        <p:spPr bwMode="auto">
          <a:xfrm>
            <a:off x="4068763" y="2162175"/>
            <a:ext cx="1077912" cy="17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59" name="Rectangle 31"/>
          <p:cNvSpPr>
            <a:spLocks noChangeArrowheads="1"/>
          </p:cNvSpPr>
          <p:nvPr/>
        </p:nvSpPr>
        <p:spPr bwMode="auto">
          <a:xfrm>
            <a:off x="4068763" y="2165350"/>
            <a:ext cx="12065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OCCUPANCY</a:t>
            </a:r>
            <a:endParaRPr lang="en-US" sz="2400" baseline="0">
              <a:effectLst/>
            </a:endParaRPr>
          </a:p>
        </p:txBody>
      </p:sp>
      <p:sp>
        <p:nvSpPr>
          <p:cNvPr id="329760" name="Rectangle 32"/>
          <p:cNvSpPr>
            <a:spLocks noChangeArrowheads="1"/>
          </p:cNvSpPr>
          <p:nvPr/>
        </p:nvSpPr>
        <p:spPr bwMode="auto">
          <a:xfrm>
            <a:off x="5118100" y="21812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61" name="Rectangle 33"/>
          <p:cNvSpPr>
            <a:spLocks noChangeArrowheads="1"/>
          </p:cNvSpPr>
          <p:nvPr/>
        </p:nvSpPr>
        <p:spPr bwMode="auto">
          <a:xfrm>
            <a:off x="6364288" y="630238"/>
            <a:ext cx="1247775" cy="8953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762" name="Rectangle 34"/>
          <p:cNvSpPr>
            <a:spLocks noChangeArrowheads="1"/>
          </p:cNvSpPr>
          <p:nvPr/>
        </p:nvSpPr>
        <p:spPr bwMode="auto">
          <a:xfrm>
            <a:off x="6724650" y="654050"/>
            <a:ext cx="619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63" name="Rectangle 35"/>
          <p:cNvSpPr>
            <a:spLocks noChangeArrowheads="1"/>
          </p:cNvSpPr>
          <p:nvPr/>
        </p:nvSpPr>
        <p:spPr bwMode="auto">
          <a:xfrm>
            <a:off x="6723063" y="657225"/>
            <a:ext cx="6604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LOCAL</a:t>
            </a:r>
            <a:endParaRPr lang="en-US" sz="2400" baseline="0">
              <a:effectLst/>
            </a:endParaRPr>
          </a:p>
        </p:txBody>
      </p:sp>
      <p:sp>
        <p:nvSpPr>
          <p:cNvPr id="329764" name="Rectangle 36"/>
          <p:cNvSpPr>
            <a:spLocks noChangeArrowheads="1"/>
          </p:cNvSpPr>
          <p:nvPr/>
        </p:nvSpPr>
        <p:spPr bwMode="auto">
          <a:xfrm>
            <a:off x="7262813" y="6731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65" name="Rectangle 37"/>
          <p:cNvSpPr>
            <a:spLocks noChangeArrowheads="1"/>
          </p:cNvSpPr>
          <p:nvPr/>
        </p:nvSpPr>
        <p:spPr bwMode="auto">
          <a:xfrm>
            <a:off x="6931025" y="830263"/>
            <a:ext cx="18732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66" name="Rectangle 38"/>
          <p:cNvSpPr>
            <a:spLocks noChangeArrowheads="1"/>
          </p:cNvSpPr>
          <p:nvPr/>
        </p:nvSpPr>
        <p:spPr bwMode="auto">
          <a:xfrm>
            <a:off x="6931025" y="833438"/>
            <a:ext cx="1968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&amp;</a:t>
            </a:r>
            <a:endParaRPr lang="en-US" sz="2400" baseline="0">
              <a:effectLst/>
            </a:endParaRPr>
          </a:p>
        </p:txBody>
      </p:sp>
      <p:sp>
        <p:nvSpPr>
          <p:cNvPr id="329767" name="Rectangle 39"/>
          <p:cNvSpPr>
            <a:spLocks noChangeArrowheads="1"/>
          </p:cNvSpPr>
          <p:nvPr/>
        </p:nvSpPr>
        <p:spPr bwMode="auto">
          <a:xfrm>
            <a:off x="7040563" y="8477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68" name="Rectangle 40"/>
          <p:cNvSpPr>
            <a:spLocks noChangeArrowheads="1"/>
          </p:cNvSpPr>
          <p:nvPr/>
        </p:nvSpPr>
        <p:spPr bwMode="auto">
          <a:xfrm>
            <a:off x="6586538" y="1004888"/>
            <a:ext cx="9017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69" name="Rectangle 41"/>
          <p:cNvSpPr>
            <a:spLocks noChangeArrowheads="1"/>
          </p:cNvSpPr>
          <p:nvPr/>
        </p:nvSpPr>
        <p:spPr bwMode="auto">
          <a:xfrm>
            <a:off x="6586538" y="1008063"/>
            <a:ext cx="9667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NATIONAL</a:t>
            </a:r>
            <a:endParaRPr lang="en-US" sz="2400" baseline="0">
              <a:effectLst/>
            </a:endParaRPr>
          </a:p>
        </p:txBody>
      </p:sp>
      <p:sp>
        <p:nvSpPr>
          <p:cNvPr id="329770" name="Rectangle 42"/>
          <p:cNvSpPr>
            <a:spLocks noChangeArrowheads="1"/>
          </p:cNvSpPr>
          <p:nvPr/>
        </p:nvSpPr>
        <p:spPr bwMode="auto">
          <a:xfrm>
            <a:off x="7412038" y="102393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771" name="Rectangle 43"/>
          <p:cNvSpPr>
            <a:spLocks noChangeArrowheads="1"/>
          </p:cNvSpPr>
          <p:nvPr/>
        </p:nvSpPr>
        <p:spPr bwMode="auto">
          <a:xfrm>
            <a:off x="6573838" y="1181100"/>
            <a:ext cx="9334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72" name="Rectangle 44"/>
          <p:cNvSpPr>
            <a:spLocks noChangeArrowheads="1"/>
          </p:cNvSpPr>
          <p:nvPr/>
        </p:nvSpPr>
        <p:spPr bwMode="auto">
          <a:xfrm>
            <a:off x="6573838" y="1184275"/>
            <a:ext cx="9906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ECONOMY</a:t>
            </a:r>
            <a:endParaRPr lang="en-US" sz="2400" baseline="0">
              <a:effectLst/>
            </a:endParaRPr>
          </a:p>
        </p:txBody>
      </p:sp>
      <p:sp>
        <p:nvSpPr>
          <p:cNvPr id="329773" name="Rectangle 45"/>
          <p:cNvSpPr>
            <a:spLocks noChangeArrowheads="1"/>
          </p:cNvSpPr>
          <p:nvPr/>
        </p:nvSpPr>
        <p:spPr bwMode="auto">
          <a:xfrm>
            <a:off x="7423150" y="1198563"/>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grpSp>
        <p:nvGrpSpPr>
          <p:cNvPr id="329774" name="Group 46"/>
          <p:cNvGrpSpPr>
            <a:grpSpLocks/>
          </p:cNvGrpSpPr>
          <p:nvPr/>
        </p:nvGrpSpPr>
        <p:grpSpPr bwMode="auto">
          <a:xfrm>
            <a:off x="6646863" y="2141538"/>
            <a:ext cx="1066800" cy="458787"/>
            <a:chOff x="4187" y="1349"/>
            <a:chExt cx="672" cy="289"/>
          </a:xfrm>
        </p:grpSpPr>
        <p:sp>
          <p:nvSpPr>
            <p:cNvPr id="329775" name="Freeform 47"/>
            <p:cNvSpPr>
              <a:spLocks/>
            </p:cNvSpPr>
            <p:nvPr/>
          </p:nvSpPr>
          <p:spPr bwMode="auto">
            <a:xfrm>
              <a:off x="4187" y="1349"/>
              <a:ext cx="7" cy="10"/>
            </a:xfrm>
            <a:custGeom>
              <a:avLst/>
              <a:gdLst>
                <a:gd name="T0" fmla="*/ 7 w 7"/>
                <a:gd name="T1" fmla="*/ 3 h 10"/>
                <a:gd name="T2" fmla="*/ 3 w 7"/>
                <a:gd name="T3" fmla="*/ 3 h 10"/>
                <a:gd name="T4" fmla="*/ 3 w 7"/>
                <a:gd name="T5" fmla="*/ 7 h 10"/>
                <a:gd name="T6" fmla="*/ 7 w 7"/>
                <a:gd name="T7" fmla="*/ 7 h 10"/>
                <a:gd name="T8" fmla="*/ 7 w 7"/>
                <a:gd name="T9" fmla="*/ 0 h 10"/>
                <a:gd name="T10" fmla="*/ 3 w 7"/>
                <a:gd name="T11" fmla="*/ 0 h 10"/>
                <a:gd name="T12" fmla="*/ 0 w 7"/>
                <a:gd name="T13" fmla="*/ 0 h 10"/>
                <a:gd name="T14" fmla="*/ 0 w 7"/>
                <a:gd name="T15" fmla="*/ 3 h 10"/>
                <a:gd name="T16" fmla="*/ 0 w 7"/>
                <a:gd name="T17" fmla="*/ 10 h 10"/>
                <a:gd name="T18" fmla="*/ 7 w 7"/>
                <a:gd name="T19" fmla="*/ 10 h 10"/>
                <a:gd name="T20" fmla="*/ 7 w 7"/>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3"/>
                  </a:moveTo>
                  <a:lnTo>
                    <a:pt x="3" y="3"/>
                  </a:lnTo>
                  <a:lnTo>
                    <a:pt x="3" y="7"/>
                  </a:lnTo>
                  <a:lnTo>
                    <a:pt x="7" y="7"/>
                  </a:lnTo>
                  <a:lnTo>
                    <a:pt x="7" y="0"/>
                  </a:lnTo>
                  <a:lnTo>
                    <a:pt x="3" y="0"/>
                  </a:lnTo>
                  <a:lnTo>
                    <a:pt x="0" y="0"/>
                  </a:lnTo>
                  <a:lnTo>
                    <a:pt x="0" y="3"/>
                  </a:lnTo>
                  <a:lnTo>
                    <a:pt x="0" y="10"/>
                  </a:lnTo>
                  <a:lnTo>
                    <a:pt x="7" y="10"/>
                  </a:lnTo>
                  <a:lnTo>
                    <a:pt x="7"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9776" name="Rectangle 48"/>
            <p:cNvSpPr>
              <a:spLocks noChangeArrowheads="1"/>
            </p:cNvSpPr>
            <p:nvPr/>
          </p:nvSpPr>
          <p:spPr bwMode="auto">
            <a:xfrm>
              <a:off x="4187" y="1367"/>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77" name="Rectangle 49"/>
            <p:cNvSpPr>
              <a:spLocks noChangeArrowheads="1"/>
            </p:cNvSpPr>
            <p:nvPr/>
          </p:nvSpPr>
          <p:spPr bwMode="auto">
            <a:xfrm>
              <a:off x="4187" y="1381"/>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78" name="Rectangle 50"/>
            <p:cNvSpPr>
              <a:spLocks noChangeArrowheads="1"/>
            </p:cNvSpPr>
            <p:nvPr/>
          </p:nvSpPr>
          <p:spPr bwMode="auto">
            <a:xfrm>
              <a:off x="4187" y="1396"/>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79" name="Rectangle 51"/>
            <p:cNvSpPr>
              <a:spLocks noChangeArrowheads="1"/>
            </p:cNvSpPr>
            <p:nvPr/>
          </p:nvSpPr>
          <p:spPr bwMode="auto">
            <a:xfrm>
              <a:off x="4187" y="141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0" name="Rectangle 52"/>
            <p:cNvSpPr>
              <a:spLocks noChangeArrowheads="1"/>
            </p:cNvSpPr>
            <p:nvPr/>
          </p:nvSpPr>
          <p:spPr bwMode="auto">
            <a:xfrm>
              <a:off x="4187" y="1425"/>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1" name="Rectangle 53"/>
            <p:cNvSpPr>
              <a:spLocks noChangeArrowheads="1"/>
            </p:cNvSpPr>
            <p:nvPr/>
          </p:nvSpPr>
          <p:spPr bwMode="auto">
            <a:xfrm>
              <a:off x="4187" y="1440"/>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2" name="Rectangle 54"/>
            <p:cNvSpPr>
              <a:spLocks noChangeArrowheads="1"/>
            </p:cNvSpPr>
            <p:nvPr/>
          </p:nvSpPr>
          <p:spPr bwMode="auto">
            <a:xfrm>
              <a:off x="4187" y="1455"/>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3" name="Rectangle 55"/>
            <p:cNvSpPr>
              <a:spLocks noChangeArrowheads="1"/>
            </p:cNvSpPr>
            <p:nvPr/>
          </p:nvSpPr>
          <p:spPr bwMode="auto">
            <a:xfrm>
              <a:off x="4187" y="1470"/>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4" name="Rectangle 56"/>
            <p:cNvSpPr>
              <a:spLocks noChangeArrowheads="1"/>
            </p:cNvSpPr>
            <p:nvPr/>
          </p:nvSpPr>
          <p:spPr bwMode="auto">
            <a:xfrm>
              <a:off x="4187" y="1484"/>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5" name="Rectangle 57"/>
            <p:cNvSpPr>
              <a:spLocks noChangeArrowheads="1"/>
            </p:cNvSpPr>
            <p:nvPr/>
          </p:nvSpPr>
          <p:spPr bwMode="auto">
            <a:xfrm>
              <a:off x="4187" y="1499"/>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6" name="Rectangle 58"/>
            <p:cNvSpPr>
              <a:spLocks noChangeArrowheads="1"/>
            </p:cNvSpPr>
            <p:nvPr/>
          </p:nvSpPr>
          <p:spPr bwMode="auto">
            <a:xfrm>
              <a:off x="4187" y="1514"/>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7" name="Rectangle 59"/>
            <p:cNvSpPr>
              <a:spLocks noChangeArrowheads="1"/>
            </p:cNvSpPr>
            <p:nvPr/>
          </p:nvSpPr>
          <p:spPr bwMode="auto">
            <a:xfrm>
              <a:off x="4187" y="1529"/>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8" name="Rectangle 60"/>
            <p:cNvSpPr>
              <a:spLocks noChangeArrowheads="1"/>
            </p:cNvSpPr>
            <p:nvPr/>
          </p:nvSpPr>
          <p:spPr bwMode="auto">
            <a:xfrm>
              <a:off x="4187" y="154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89" name="Rectangle 61"/>
            <p:cNvSpPr>
              <a:spLocks noChangeArrowheads="1"/>
            </p:cNvSpPr>
            <p:nvPr/>
          </p:nvSpPr>
          <p:spPr bwMode="auto">
            <a:xfrm>
              <a:off x="4187" y="1558"/>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0" name="Rectangle 62"/>
            <p:cNvSpPr>
              <a:spLocks noChangeArrowheads="1"/>
            </p:cNvSpPr>
            <p:nvPr/>
          </p:nvSpPr>
          <p:spPr bwMode="auto">
            <a:xfrm>
              <a:off x="4187" y="1573"/>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1" name="Rectangle 63"/>
            <p:cNvSpPr>
              <a:spLocks noChangeArrowheads="1"/>
            </p:cNvSpPr>
            <p:nvPr/>
          </p:nvSpPr>
          <p:spPr bwMode="auto">
            <a:xfrm>
              <a:off x="4187" y="1588"/>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2" name="Rectangle 64"/>
            <p:cNvSpPr>
              <a:spLocks noChangeArrowheads="1"/>
            </p:cNvSpPr>
            <p:nvPr/>
          </p:nvSpPr>
          <p:spPr bwMode="auto">
            <a:xfrm>
              <a:off x="4187" y="1602"/>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3" name="Rectangle 65"/>
            <p:cNvSpPr>
              <a:spLocks noChangeArrowheads="1"/>
            </p:cNvSpPr>
            <p:nvPr/>
          </p:nvSpPr>
          <p:spPr bwMode="auto">
            <a:xfrm>
              <a:off x="4187" y="1617"/>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4" name="Freeform 66"/>
            <p:cNvSpPr>
              <a:spLocks/>
            </p:cNvSpPr>
            <p:nvPr/>
          </p:nvSpPr>
          <p:spPr bwMode="auto">
            <a:xfrm>
              <a:off x="4187" y="1631"/>
              <a:ext cx="9" cy="7"/>
            </a:xfrm>
            <a:custGeom>
              <a:avLst/>
              <a:gdLst>
                <a:gd name="T0" fmla="*/ 7 w 9"/>
                <a:gd name="T1" fmla="*/ 1 h 7"/>
                <a:gd name="T2" fmla="*/ 0 w 9"/>
                <a:gd name="T3" fmla="*/ 1 h 7"/>
                <a:gd name="T4" fmla="*/ 0 w 9"/>
                <a:gd name="T5" fmla="*/ 3 h 7"/>
                <a:gd name="T6" fmla="*/ 0 w 9"/>
                <a:gd name="T7" fmla="*/ 6 h 7"/>
                <a:gd name="T8" fmla="*/ 3 w 9"/>
                <a:gd name="T9" fmla="*/ 7 h 7"/>
                <a:gd name="T10" fmla="*/ 9 w 9"/>
                <a:gd name="T11" fmla="*/ 7 h 7"/>
                <a:gd name="T12" fmla="*/ 9 w 9"/>
                <a:gd name="T13" fmla="*/ 0 h 7"/>
                <a:gd name="T14" fmla="*/ 3 w 9"/>
                <a:gd name="T15" fmla="*/ 0 h 7"/>
                <a:gd name="T16" fmla="*/ 3 w 9"/>
                <a:gd name="T17" fmla="*/ 3 h 7"/>
                <a:gd name="T18" fmla="*/ 7 w 9"/>
                <a:gd name="T19" fmla="*/ 3 h 7"/>
                <a:gd name="T20" fmla="*/ 7 w 9"/>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1"/>
                  </a:moveTo>
                  <a:lnTo>
                    <a:pt x="0" y="1"/>
                  </a:lnTo>
                  <a:lnTo>
                    <a:pt x="0" y="3"/>
                  </a:lnTo>
                  <a:lnTo>
                    <a:pt x="0" y="6"/>
                  </a:lnTo>
                  <a:lnTo>
                    <a:pt x="3" y="7"/>
                  </a:lnTo>
                  <a:lnTo>
                    <a:pt x="9" y="7"/>
                  </a:lnTo>
                  <a:lnTo>
                    <a:pt x="9" y="0"/>
                  </a:lnTo>
                  <a:lnTo>
                    <a:pt x="3" y="0"/>
                  </a:lnTo>
                  <a:lnTo>
                    <a:pt x="3" y="3"/>
                  </a:lnTo>
                  <a:lnTo>
                    <a:pt x="7" y="3"/>
                  </a:lnTo>
                  <a:lnTo>
                    <a:pt x="7"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9795" name="Rectangle 67"/>
            <p:cNvSpPr>
              <a:spLocks noChangeArrowheads="1"/>
            </p:cNvSpPr>
            <p:nvPr/>
          </p:nvSpPr>
          <p:spPr bwMode="auto">
            <a:xfrm>
              <a:off x="4204" y="163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6" name="Rectangle 68"/>
            <p:cNvSpPr>
              <a:spLocks noChangeArrowheads="1"/>
            </p:cNvSpPr>
            <p:nvPr/>
          </p:nvSpPr>
          <p:spPr bwMode="auto">
            <a:xfrm>
              <a:off x="4219"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7" name="Rectangle 69"/>
            <p:cNvSpPr>
              <a:spLocks noChangeArrowheads="1"/>
            </p:cNvSpPr>
            <p:nvPr/>
          </p:nvSpPr>
          <p:spPr bwMode="auto">
            <a:xfrm>
              <a:off x="4235"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8" name="Rectangle 70"/>
            <p:cNvSpPr>
              <a:spLocks noChangeArrowheads="1"/>
            </p:cNvSpPr>
            <p:nvPr/>
          </p:nvSpPr>
          <p:spPr bwMode="auto">
            <a:xfrm>
              <a:off x="4251"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799" name="Rectangle 71"/>
            <p:cNvSpPr>
              <a:spLocks noChangeArrowheads="1"/>
            </p:cNvSpPr>
            <p:nvPr/>
          </p:nvSpPr>
          <p:spPr bwMode="auto">
            <a:xfrm>
              <a:off x="4267"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0" name="Rectangle 72"/>
            <p:cNvSpPr>
              <a:spLocks noChangeArrowheads="1"/>
            </p:cNvSpPr>
            <p:nvPr/>
          </p:nvSpPr>
          <p:spPr bwMode="auto">
            <a:xfrm>
              <a:off x="4283" y="163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1" name="Rectangle 73"/>
            <p:cNvSpPr>
              <a:spLocks noChangeArrowheads="1"/>
            </p:cNvSpPr>
            <p:nvPr/>
          </p:nvSpPr>
          <p:spPr bwMode="auto">
            <a:xfrm>
              <a:off x="4298"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2" name="Rectangle 74"/>
            <p:cNvSpPr>
              <a:spLocks noChangeArrowheads="1"/>
            </p:cNvSpPr>
            <p:nvPr/>
          </p:nvSpPr>
          <p:spPr bwMode="auto">
            <a:xfrm>
              <a:off x="4314"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3" name="Rectangle 75"/>
            <p:cNvSpPr>
              <a:spLocks noChangeArrowheads="1"/>
            </p:cNvSpPr>
            <p:nvPr/>
          </p:nvSpPr>
          <p:spPr bwMode="auto">
            <a:xfrm>
              <a:off x="4330"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4" name="Rectangle 76"/>
            <p:cNvSpPr>
              <a:spLocks noChangeArrowheads="1"/>
            </p:cNvSpPr>
            <p:nvPr/>
          </p:nvSpPr>
          <p:spPr bwMode="auto">
            <a:xfrm>
              <a:off x="4346"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5" name="Rectangle 77"/>
            <p:cNvSpPr>
              <a:spLocks noChangeArrowheads="1"/>
            </p:cNvSpPr>
            <p:nvPr/>
          </p:nvSpPr>
          <p:spPr bwMode="auto">
            <a:xfrm>
              <a:off x="4362"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6" name="Rectangle 78"/>
            <p:cNvSpPr>
              <a:spLocks noChangeArrowheads="1"/>
            </p:cNvSpPr>
            <p:nvPr/>
          </p:nvSpPr>
          <p:spPr bwMode="auto">
            <a:xfrm>
              <a:off x="4377"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7" name="Rectangle 79"/>
            <p:cNvSpPr>
              <a:spLocks noChangeArrowheads="1"/>
            </p:cNvSpPr>
            <p:nvPr/>
          </p:nvSpPr>
          <p:spPr bwMode="auto">
            <a:xfrm>
              <a:off x="4393"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8" name="Rectangle 80"/>
            <p:cNvSpPr>
              <a:spLocks noChangeArrowheads="1"/>
            </p:cNvSpPr>
            <p:nvPr/>
          </p:nvSpPr>
          <p:spPr bwMode="auto">
            <a:xfrm>
              <a:off x="4409"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09" name="Rectangle 81"/>
            <p:cNvSpPr>
              <a:spLocks noChangeArrowheads="1"/>
            </p:cNvSpPr>
            <p:nvPr/>
          </p:nvSpPr>
          <p:spPr bwMode="auto">
            <a:xfrm>
              <a:off x="4425"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0" name="Rectangle 82"/>
            <p:cNvSpPr>
              <a:spLocks noChangeArrowheads="1"/>
            </p:cNvSpPr>
            <p:nvPr/>
          </p:nvSpPr>
          <p:spPr bwMode="auto">
            <a:xfrm>
              <a:off x="4441"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1" name="Rectangle 83"/>
            <p:cNvSpPr>
              <a:spLocks noChangeArrowheads="1"/>
            </p:cNvSpPr>
            <p:nvPr/>
          </p:nvSpPr>
          <p:spPr bwMode="auto">
            <a:xfrm>
              <a:off x="4457" y="163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2" name="Rectangle 84"/>
            <p:cNvSpPr>
              <a:spLocks noChangeArrowheads="1"/>
            </p:cNvSpPr>
            <p:nvPr/>
          </p:nvSpPr>
          <p:spPr bwMode="auto">
            <a:xfrm>
              <a:off x="4472"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3" name="Rectangle 85"/>
            <p:cNvSpPr>
              <a:spLocks noChangeArrowheads="1"/>
            </p:cNvSpPr>
            <p:nvPr/>
          </p:nvSpPr>
          <p:spPr bwMode="auto">
            <a:xfrm>
              <a:off x="4488"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4" name="Rectangle 86"/>
            <p:cNvSpPr>
              <a:spLocks noChangeArrowheads="1"/>
            </p:cNvSpPr>
            <p:nvPr/>
          </p:nvSpPr>
          <p:spPr bwMode="auto">
            <a:xfrm>
              <a:off x="4504"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5" name="Rectangle 87"/>
            <p:cNvSpPr>
              <a:spLocks noChangeArrowheads="1"/>
            </p:cNvSpPr>
            <p:nvPr/>
          </p:nvSpPr>
          <p:spPr bwMode="auto">
            <a:xfrm>
              <a:off x="4520"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6" name="Rectangle 88"/>
            <p:cNvSpPr>
              <a:spLocks noChangeArrowheads="1"/>
            </p:cNvSpPr>
            <p:nvPr/>
          </p:nvSpPr>
          <p:spPr bwMode="auto">
            <a:xfrm>
              <a:off x="4536" y="163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7" name="Rectangle 89"/>
            <p:cNvSpPr>
              <a:spLocks noChangeArrowheads="1"/>
            </p:cNvSpPr>
            <p:nvPr/>
          </p:nvSpPr>
          <p:spPr bwMode="auto">
            <a:xfrm>
              <a:off x="4551"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8" name="Rectangle 90"/>
            <p:cNvSpPr>
              <a:spLocks noChangeArrowheads="1"/>
            </p:cNvSpPr>
            <p:nvPr/>
          </p:nvSpPr>
          <p:spPr bwMode="auto">
            <a:xfrm>
              <a:off x="4567"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19" name="Rectangle 91"/>
            <p:cNvSpPr>
              <a:spLocks noChangeArrowheads="1"/>
            </p:cNvSpPr>
            <p:nvPr/>
          </p:nvSpPr>
          <p:spPr bwMode="auto">
            <a:xfrm>
              <a:off x="4583"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0" name="Rectangle 92"/>
            <p:cNvSpPr>
              <a:spLocks noChangeArrowheads="1"/>
            </p:cNvSpPr>
            <p:nvPr/>
          </p:nvSpPr>
          <p:spPr bwMode="auto">
            <a:xfrm>
              <a:off x="4599"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1" name="Rectangle 93"/>
            <p:cNvSpPr>
              <a:spLocks noChangeArrowheads="1"/>
            </p:cNvSpPr>
            <p:nvPr/>
          </p:nvSpPr>
          <p:spPr bwMode="auto">
            <a:xfrm>
              <a:off x="4615"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2" name="Rectangle 94"/>
            <p:cNvSpPr>
              <a:spLocks noChangeArrowheads="1"/>
            </p:cNvSpPr>
            <p:nvPr/>
          </p:nvSpPr>
          <p:spPr bwMode="auto">
            <a:xfrm>
              <a:off x="4630"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3" name="Rectangle 95"/>
            <p:cNvSpPr>
              <a:spLocks noChangeArrowheads="1"/>
            </p:cNvSpPr>
            <p:nvPr/>
          </p:nvSpPr>
          <p:spPr bwMode="auto">
            <a:xfrm>
              <a:off x="4646"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4" name="Rectangle 96"/>
            <p:cNvSpPr>
              <a:spLocks noChangeArrowheads="1"/>
            </p:cNvSpPr>
            <p:nvPr/>
          </p:nvSpPr>
          <p:spPr bwMode="auto">
            <a:xfrm>
              <a:off x="4662"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5" name="Rectangle 97"/>
            <p:cNvSpPr>
              <a:spLocks noChangeArrowheads="1"/>
            </p:cNvSpPr>
            <p:nvPr/>
          </p:nvSpPr>
          <p:spPr bwMode="auto">
            <a:xfrm>
              <a:off x="4678"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6" name="Rectangle 98"/>
            <p:cNvSpPr>
              <a:spLocks noChangeArrowheads="1"/>
            </p:cNvSpPr>
            <p:nvPr/>
          </p:nvSpPr>
          <p:spPr bwMode="auto">
            <a:xfrm>
              <a:off x="4694"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7" name="Rectangle 99"/>
            <p:cNvSpPr>
              <a:spLocks noChangeArrowheads="1"/>
            </p:cNvSpPr>
            <p:nvPr/>
          </p:nvSpPr>
          <p:spPr bwMode="auto">
            <a:xfrm>
              <a:off x="4710" y="1631"/>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8" name="Rectangle 100"/>
            <p:cNvSpPr>
              <a:spLocks noChangeArrowheads="1"/>
            </p:cNvSpPr>
            <p:nvPr/>
          </p:nvSpPr>
          <p:spPr bwMode="auto">
            <a:xfrm>
              <a:off x="4725"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29" name="Rectangle 101"/>
            <p:cNvSpPr>
              <a:spLocks noChangeArrowheads="1"/>
            </p:cNvSpPr>
            <p:nvPr/>
          </p:nvSpPr>
          <p:spPr bwMode="auto">
            <a:xfrm>
              <a:off x="4741"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0" name="Rectangle 102"/>
            <p:cNvSpPr>
              <a:spLocks noChangeArrowheads="1"/>
            </p:cNvSpPr>
            <p:nvPr/>
          </p:nvSpPr>
          <p:spPr bwMode="auto">
            <a:xfrm>
              <a:off x="4757"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1" name="Rectangle 103"/>
            <p:cNvSpPr>
              <a:spLocks noChangeArrowheads="1"/>
            </p:cNvSpPr>
            <p:nvPr/>
          </p:nvSpPr>
          <p:spPr bwMode="auto">
            <a:xfrm>
              <a:off x="4773"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2" name="Rectangle 104"/>
            <p:cNvSpPr>
              <a:spLocks noChangeArrowheads="1"/>
            </p:cNvSpPr>
            <p:nvPr/>
          </p:nvSpPr>
          <p:spPr bwMode="auto">
            <a:xfrm>
              <a:off x="4789"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3" name="Rectangle 105"/>
            <p:cNvSpPr>
              <a:spLocks noChangeArrowheads="1"/>
            </p:cNvSpPr>
            <p:nvPr/>
          </p:nvSpPr>
          <p:spPr bwMode="auto">
            <a:xfrm>
              <a:off x="4804"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4" name="Rectangle 106"/>
            <p:cNvSpPr>
              <a:spLocks noChangeArrowheads="1"/>
            </p:cNvSpPr>
            <p:nvPr/>
          </p:nvSpPr>
          <p:spPr bwMode="auto">
            <a:xfrm>
              <a:off x="4820"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5" name="Rectangle 107"/>
            <p:cNvSpPr>
              <a:spLocks noChangeArrowheads="1"/>
            </p:cNvSpPr>
            <p:nvPr/>
          </p:nvSpPr>
          <p:spPr bwMode="auto">
            <a:xfrm>
              <a:off x="4836" y="163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6" name="Freeform 108"/>
            <p:cNvSpPr>
              <a:spLocks/>
            </p:cNvSpPr>
            <p:nvPr/>
          </p:nvSpPr>
          <p:spPr bwMode="auto">
            <a:xfrm>
              <a:off x="4851" y="1629"/>
              <a:ext cx="8" cy="9"/>
            </a:xfrm>
            <a:custGeom>
              <a:avLst/>
              <a:gdLst>
                <a:gd name="T0" fmla="*/ 1 w 8"/>
                <a:gd name="T1" fmla="*/ 2 h 9"/>
                <a:gd name="T2" fmla="*/ 1 w 8"/>
                <a:gd name="T3" fmla="*/ 9 h 9"/>
                <a:gd name="T4" fmla="*/ 3 w 8"/>
                <a:gd name="T5" fmla="*/ 9 h 9"/>
                <a:gd name="T6" fmla="*/ 7 w 8"/>
                <a:gd name="T7" fmla="*/ 9 h 9"/>
                <a:gd name="T8" fmla="*/ 8 w 8"/>
                <a:gd name="T9" fmla="*/ 5 h 9"/>
                <a:gd name="T10" fmla="*/ 8 w 8"/>
                <a:gd name="T11" fmla="*/ 0 h 9"/>
                <a:gd name="T12" fmla="*/ 0 w 8"/>
                <a:gd name="T13" fmla="*/ 0 h 9"/>
                <a:gd name="T14" fmla="*/ 0 w 8"/>
                <a:gd name="T15" fmla="*/ 5 h 9"/>
                <a:gd name="T16" fmla="*/ 3 w 8"/>
                <a:gd name="T17" fmla="*/ 5 h 9"/>
                <a:gd name="T18" fmla="*/ 3 w 8"/>
                <a:gd name="T19" fmla="*/ 2 h 9"/>
                <a:gd name="T20" fmla="*/ 1 w 8"/>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1" y="2"/>
                  </a:moveTo>
                  <a:lnTo>
                    <a:pt x="1" y="9"/>
                  </a:lnTo>
                  <a:lnTo>
                    <a:pt x="3" y="9"/>
                  </a:lnTo>
                  <a:lnTo>
                    <a:pt x="7" y="9"/>
                  </a:lnTo>
                  <a:lnTo>
                    <a:pt x="8" y="5"/>
                  </a:lnTo>
                  <a:lnTo>
                    <a:pt x="8" y="0"/>
                  </a:lnTo>
                  <a:lnTo>
                    <a:pt x="0" y="0"/>
                  </a:lnTo>
                  <a:lnTo>
                    <a:pt x="0" y="5"/>
                  </a:lnTo>
                  <a:lnTo>
                    <a:pt x="3" y="5"/>
                  </a:lnTo>
                  <a:lnTo>
                    <a:pt x="3" y="2"/>
                  </a:lnTo>
                  <a:lnTo>
                    <a:pt x="1"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9837" name="Rectangle 109"/>
            <p:cNvSpPr>
              <a:spLocks noChangeArrowheads="1"/>
            </p:cNvSpPr>
            <p:nvPr/>
          </p:nvSpPr>
          <p:spPr bwMode="auto">
            <a:xfrm>
              <a:off x="4851" y="161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8" name="Rectangle 110"/>
            <p:cNvSpPr>
              <a:spLocks noChangeArrowheads="1"/>
            </p:cNvSpPr>
            <p:nvPr/>
          </p:nvSpPr>
          <p:spPr bwMode="auto">
            <a:xfrm>
              <a:off x="4851" y="159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39" name="Rectangle 111"/>
            <p:cNvSpPr>
              <a:spLocks noChangeArrowheads="1"/>
            </p:cNvSpPr>
            <p:nvPr/>
          </p:nvSpPr>
          <p:spPr bwMode="auto">
            <a:xfrm>
              <a:off x="4851" y="158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0" name="Rectangle 112"/>
            <p:cNvSpPr>
              <a:spLocks noChangeArrowheads="1"/>
            </p:cNvSpPr>
            <p:nvPr/>
          </p:nvSpPr>
          <p:spPr bwMode="auto">
            <a:xfrm>
              <a:off x="4851" y="1570"/>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1" name="Rectangle 113"/>
            <p:cNvSpPr>
              <a:spLocks noChangeArrowheads="1"/>
            </p:cNvSpPr>
            <p:nvPr/>
          </p:nvSpPr>
          <p:spPr bwMode="auto">
            <a:xfrm>
              <a:off x="4851" y="155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2" name="Rectangle 114"/>
            <p:cNvSpPr>
              <a:spLocks noChangeArrowheads="1"/>
            </p:cNvSpPr>
            <p:nvPr/>
          </p:nvSpPr>
          <p:spPr bwMode="auto">
            <a:xfrm>
              <a:off x="4851" y="1540"/>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3" name="Rectangle 115"/>
            <p:cNvSpPr>
              <a:spLocks noChangeArrowheads="1"/>
            </p:cNvSpPr>
            <p:nvPr/>
          </p:nvSpPr>
          <p:spPr bwMode="auto">
            <a:xfrm>
              <a:off x="4851" y="152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4" name="Rectangle 116"/>
            <p:cNvSpPr>
              <a:spLocks noChangeArrowheads="1"/>
            </p:cNvSpPr>
            <p:nvPr/>
          </p:nvSpPr>
          <p:spPr bwMode="auto">
            <a:xfrm>
              <a:off x="4851" y="151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5" name="Rectangle 117"/>
            <p:cNvSpPr>
              <a:spLocks noChangeArrowheads="1"/>
            </p:cNvSpPr>
            <p:nvPr/>
          </p:nvSpPr>
          <p:spPr bwMode="auto">
            <a:xfrm>
              <a:off x="4851" y="149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6" name="Rectangle 118"/>
            <p:cNvSpPr>
              <a:spLocks noChangeArrowheads="1"/>
            </p:cNvSpPr>
            <p:nvPr/>
          </p:nvSpPr>
          <p:spPr bwMode="auto">
            <a:xfrm>
              <a:off x="4851" y="148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7" name="Rectangle 119"/>
            <p:cNvSpPr>
              <a:spLocks noChangeArrowheads="1"/>
            </p:cNvSpPr>
            <p:nvPr/>
          </p:nvSpPr>
          <p:spPr bwMode="auto">
            <a:xfrm>
              <a:off x="4851" y="146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8" name="Rectangle 120"/>
            <p:cNvSpPr>
              <a:spLocks noChangeArrowheads="1"/>
            </p:cNvSpPr>
            <p:nvPr/>
          </p:nvSpPr>
          <p:spPr bwMode="auto">
            <a:xfrm>
              <a:off x="4851" y="1452"/>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49" name="Rectangle 121"/>
            <p:cNvSpPr>
              <a:spLocks noChangeArrowheads="1"/>
            </p:cNvSpPr>
            <p:nvPr/>
          </p:nvSpPr>
          <p:spPr bwMode="auto">
            <a:xfrm>
              <a:off x="4851" y="143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0" name="Rectangle 122"/>
            <p:cNvSpPr>
              <a:spLocks noChangeArrowheads="1"/>
            </p:cNvSpPr>
            <p:nvPr/>
          </p:nvSpPr>
          <p:spPr bwMode="auto">
            <a:xfrm>
              <a:off x="4851" y="1422"/>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1" name="Rectangle 123"/>
            <p:cNvSpPr>
              <a:spLocks noChangeArrowheads="1"/>
            </p:cNvSpPr>
            <p:nvPr/>
          </p:nvSpPr>
          <p:spPr bwMode="auto">
            <a:xfrm>
              <a:off x="4851" y="1408"/>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2" name="Rectangle 124"/>
            <p:cNvSpPr>
              <a:spLocks noChangeArrowheads="1"/>
            </p:cNvSpPr>
            <p:nvPr/>
          </p:nvSpPr>
          <p:spPr bwMode="auto">
            <a:xfrm>
              <a:off x="4851" y="139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3" name="Rectangle 125"/>
            <p:cNvSpPr>
              <a:spLocks noChangeArrowheads="1"/>
            </p:cNvSpPr>
            <p:nvPr/>
          </p:nvSpPr>
          <p:spPr bwMode="auto">
            <a:xfrm>
              <a:off x="4851" y="1378"/>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4" name="Rectangle 126"/>
            <p:cNvSpPr>
              <a:spLocks noChangeArrowheads="1"/>
            </p:cNvSpPr>
            <p:nvPr/>
          </p:nvSpPr>
          <p:spPr bwMode="auto">
            <a:xfrm>
              <a:off x="4851" y="136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5" name="Freeform 127"/>
            <p:cNvSpPr>
              <a:spLocks/>
            </p:cNvSpPr>
            <p:nvPr/>
          </p:nvSpPr>
          <p:spPr bwMode="auto">
            <a:xfrm>
              <a:off x="4851" y="1349"/>
              <a:ext cx="8" cy="7"/>
            </a:xfrm>
            <a:custGeom>
              <a:avLst/>
              <a:gdLst>
                <a:gd name="T0" fmla="*/ 0 w 8"/>
                <a:gd name="T1" fmla="*/ 7 h 7"/>
                <a:gd name="T2" fmla="*/ 8 w 8"/>
                <a:gd name="T3" fmla="*/ 7 h 7"/>
                <a:gd name="T4" fmla="*/ 8 w 8"/>
                <a:gd name="T5" fmla="*/ 3 h 7"/>
                <a:gd name="T6" fmla="*/ 8 w 8"/>
                <a:gd name="T7" fmla="*/ 0 h 7"/>
                <a:gd name="T8" fmla="*/ 3 w 8"/>
                <a:gd name="T9" fmla="*/ 0 h 7"/>
                <a:gd name="T10" fmla="*/ 0 w 8"/>
                <a:gd name="T11" fmla="*/ 0 h 7"/>
                <a:gd name="T12" fmla="*/ 0 w 8"/>
                <a:gd name="T13" fmla="*/ 7 h 7"/>
                <a:gd name="T14" fmla="*/ 3 w 8"/>
                <a:gd name="T15" fmla="*/ 7 h 7"/>
                <a:gd name="T16" fmla="*/ 3 w 8"/>
                <a:gd name="T17" fmla="*/ 3 h 7"/>
                <a:gd name="T18" fmla="*/ 0 w 8"/>
                <a:gd name="T19" fmla="*/ 3 h 7"/>
                <a:gd name="T20" fmla="*/ 0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0" y="7"/>
                  </a:moveTo>
                  <a:lnTo>
                    <a:pt x="8" y="7"/>
                  </a:lnTo>
                  <a:lnTo>
                    <a:pt x="8" y="3"/>
                  </a:lnTo>
                  <a:lnTo>
                    <a:pt x="8" y="0"/>
                  </a:lnTo>
                  <a:lnTo>
                    <a:pt x="3" y="0"/>
                  </a:lnTo>
                  <a:lnTo>
                    <a:pt x="0" y="0"/>
                  </a:lnTo>
                  <a:lnTo>
                    <a:pt x="0" y="7"/>
                  </a:lnTo>
                  <a:lnTo>
                    <a:pt x="3" y="7"/>
                  </a:lnTo>
                  <a:lnTo>
                    <a:pt x="3" y="3"/>
                  </a:lnTo>
                  <a:lnTo>
                    <a:pt x="0" y="3"/>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9856" name="Rectangle 128"/>
            <p:cNvSpPr>
              <a:spLocks noChangeArrowheads="1"/>
            </p:cNvSpPr>
            <p:nvPr/>
          </p:nvSpPr>
          <p:spPr bwMode="auto">
            <a:xfrm>
              <a:off x="4835"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7" name="Rectangle 129"/>
            <p:cNvSpPr>
              <a:spLocks noChangeArrowheads="1"/>
            </p:cNvSpPr>
            <p:nvPr/>
          </p:nvSpPr>
          <p:spPr bwMode="auto">
            <a:xfrm>
              <a:off x="4819"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8" name="Rectangle 130"/>
            <p:cNvSpPr>
              <a:spLocks noChangeArrowheads="1"/>
            </p:cNvSpPr>
            <p:nvPr/>
          </p:nvSpPr>
          <p:spPr bwMode="auto">
            <a:xfrm>
              <a:off x="4803"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59" name="Rectangle 131"/>
            <p:cNvSpPr>
              <a:spLocks noChangeArrowheads="1"/>
            </p:cNvSpPr>
            <p:nvPr/>
          </p:nvSpPr>
          <p:spPr bwMode="auto">
            <a:xfrm>
              <a:off x="4787"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0" name="Rectangle 132"/>
            <p:cNvSpPr>
              <a:spLocks noChangeArrowheads="1"/>
            </p:cNvSpPr>
            <p:nvPr/>
          </p:nvSpPr>
          <p:spPr bwMode="auto">
            <a:xfrm>
              <a:off x="4772"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1" name="Rectangle 133"/>
            <p:cNvSpPr>
              <a:spLocks noChangeArrowheads="1"/>
            </p:cNvSpPr>
            <p:nvPr/>
          </p:nvSpPr>
          <p:spPr bwMode="auto">
            <a:xfrm>
              <a:off x="4756"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2" name="Rectangle 134"/>
            <p:cNvSpPr>
              <a:spLocks noChangeArrowheads="1"/>
            </p:cNvSpPr>
            <p:nvPr/>
          </p:nvSpPr>
          <p:spPr bwMode="auto">
            <a:xfrm>
              <a:off x="4740"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3" name="Rectangle 135"/>
            <p:cNvSpPr>
              <a:spLocks noChangeArrowheads="1"/>
            </p:cNvSpPr>
            <p:nvPr/>
          </p:nvSpPr>
          <p:spPr bwMode="auto">
            <a:xfrm>
              <a:off x="4724"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4" name="Rectangle 136"/>
            <p:cNvSpPr>
              <a:spLocks noChangeArrowheads="1"/>
            </p:cNvSpPr>
            <p:nvPr/>
          </p:nvSpPr>
          <p:spPr bwMode="auto">
            <a:xfrm>
              <a:off x="4708"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5" name="Rectangle 137"/>
            <p:cNvSpPr>
              <a:spLocks noChangeArrowheads="1"/>
            </p:cNvSpPr>
            <p:nvPr/>
          </p:nvSpPr>
          <p:spPr bwMode="auto">
            <a:xfrm>
              <a:off x="4693"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6" name="Rectangle 138"/>
            <p:cNvSpPr>
              <a:spLocks noChangeArrowheads="1"/>
            </p:cNvSpPr>
            <p:nvPr/>
          </p:nvSpPr>
          <p:spPr bwMode="auto">
            <a:xfrm>
              <a:off x="4677"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7" name="Rectangle 139"/>
            <p:cNvSpPr>
              <a:spLocks noChangeArrowheads="1"/>
            </p:cNvSpPr>
            <p:nvPr/>
          </p:nvSpPr>
          <p:spPr bwMode="auto">
            <a:xfrm>
              <a:off x="4661"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8" name="Rectangle 140"/>
            <p:cNvSpPr>
              <a:spLocks noChangeArrowheads="1"/>
            </p:cNvSpPr>
            <p:nvPr/>
          </p:nvSpPr>
          <p:spPr bwMode="auto">
            <a:xfrm>
              <a:off x="4645"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69" name="Rectangle 141"/>
            <p:cNvSpPr>
              <a:spLocks noChangeArrowheads="1"/>
            </p:cNvSpPr>
            <p:nvPr/>
          </p:nvSpPr>
          <p:spPr bwMode="auto">
            <a:xfrm>
              <a:off x="4629"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0" name="Rectangle 142"/>
            <p:cNvSpPr>
              <a:spLocks noChangeArrowheads="1"/>
            </p:cNvSpPr>
            <p:nvPr/>
          </p:nvSpPr>
          <p:spPr bwMode="auto">
            <a:xfrm>
              <a:off x="4614" y="1349"/>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1" name="Rectangle 143"/>
            <p:cNvSpPr>
              <a:spLocks noChangeArrowheads="1"/>
            </p:cNvSpPr>
            <p:nvPr/>
          </p:nvSpPr>
          <p:spPr bwMode="auto">
            <a:xfrm>
              <a:off x="4598"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2" name="Rectangle 144"/>
            <p:cNvSpPr>
              <a:spLocks noChangeArrowheads="1"/>
            </p:cNvSpPr>
            <p:nvPr/>
          </p:nvSpPr>
          <p:spPr bwMode="auto">
            <a:xfrm>
              <a:off x="4582"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3" name="Rectangle 145"/>
            <p:cNvSpPr>
              <a:spLocks noChangeArrowheads="1"/>
            </p:cNvSpPr>
            <p:nvPr/>
          </p:nvSpPr>
          <p:spPr bwMode="auto">
            <a:xfrm>
              <a:off x="4566"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4" name="Rectangle 146"/>
            <p:cNvSpPr>
              <a:spLocks noChangeArrowheads="1"/>
            </p:cNvSpPr>
            <p:nvPr/>
          </p:nvSpPr>
          <p:spPr bwMode="auto">
            <a:xfrm>
              <a:off x="4550"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5" name="Rectangle 147"/>
            <p:cNvSpPr>
              <a:spLocks noChangeArrowheads="1"/>
            </p:cNvSpPr>
            <p:nvPr/>
          </p:nvSpPr>
          <p:spPr bwMode="auto">
            <a:xfrm>
              <a:off x="4534"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6" name="Rectangle 148"/>
            <p:cNvSpPr>
              <a:spLocks noChangeArrowheads="1"/>
            </p:cNvSpPr>
            <p:nvPr/>
          </p:nvSpPr>
          <p:spPr bwMode="auto">
            <a:xfrm>
              <a:off x="4519"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7" name="Rectangle 149"/>
            <p:cNvSpPr>
              <a:spLocks noChangeArrowheads="1"/>
            </p:cNvSpPr>
            <p:nvPr/>
          </p:nvSpPr>
          <p:spPr bwMode="auto">
            <a:xfrm>
              <a:off x="4503"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8" name="Rectangle 150"/>
            <p:cNvSpPr>
              <a:spLocks noChangeArrowheads="1"/>
            </p:cNvSpPr>
            <p:nvPr/>
          </p:nvSpPr>
          <p:spPr bwMode="auto">
            <a:xfrm>
              <a:off x="4487"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79" name="Rectangle 151"/>
            <p:cNvSpPr>
              <a:spLocks noChangeArrowheads="1"/>
            </p:cNvSpPr>
            <p:nvPr/>
          </p:nvSpPr>
          <p:spPr bwMode="auto">
            <a:xfrm>
              <a:off x="4471"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0" name="Rectangle 152"/>
            <p:cNvSpPr>
              <a:spLocks noChangeArrowheads="1"/>
            </p:cNvSpPr>
            <p:nvPr/>
          </p:nvSpPr>
          <p:spPr bwMode="auto">
            <a:xfrm>
              <a:off x="4455"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1" name="Rectangle 153"/>
            <p:cNvSpPr>
              <a:spLocks noChangeArrowheads="1"/>
            </p:cNvSpPr>
            <p:nvPr/>
          </p:nvSpPr>
          <p:spPr bwMode="auto">
            <a:xfrm>
              <a:off x="4440" y="1349"/>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2" name="Rectangle 154"/>
            <p:cNvSpPr>
              <a:spLocks noChangeArrowheads="1"/>
            </p:cNvSpPr>
            <p:nvPr/>
          </p:nvSpPr>
          <p:spPr bwMode="auto">
            <a:xfrm>
              <a:off x="4424"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3" name="Rectangle 155"/>
            <p:cNvSpPr>
              <a:spLocks noChangeArrowheads="1"/>
            </p:cNvSpPr>
            <p:nvPr/>
          </p:nvSpPr>
          <p:spPr bwMode="auto">
            <a:xfrm>
              <a:off x="4408"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4" name="Rectangle 156"/>
            <p:cNvSpPr>
              <a:spLocks noChangeArrowheads="1"/>
            </p:cNvSpPr>
            <p:nvPr/>
          </p:nvSpPr>
          <p:spPr bwMode="auto">
            <a:xfrm>
              <a:off x="4392"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5" name="Rectangle 157"/>
            <p:cNvSpPr>
              <a:spLocks noChangeArrowheads="1"/>
            </p:cNvSpPr>
            <p:nvPr/>
          </p:nvSpPr>
          <p:spPr bwMode="auto">
            <a:xfrm>
              <a:off x="4376"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6" name="Rectangle 158"/>
            <p:cNvSpPr>
              <a:spLocks noChangeArrowheads="1"/>
            </p:cNvSpPr>
            <p:nvPr/>
          </p:nvSpPr>
          <p:spPr bwMode="auto">
            <a:xfrm>
              <a:off x="4361" y="1349"/>
              <a:ext cx="7"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7" name="Rectangle 159"/>
            <p:cNvSpPr>
              <a:spLocks noChangeArrowheads="1"/>
            </p:cNvSpPr>
            <p:nvPr/>
          </p:nvSpPr>
          <p:spPr bwMode="auto">
            <a:xfrm>
              <a:off x="4345"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8" name="Rectangle 160"/>
            <p:cNvSpPr>
              <a:spLocks noChangeArrowheads="1"/>
            </p:cNvSpPr>
            <p:nvPr/>
          </p:nvSpPr>
          <p:spPr bwMode="auto">
            <a:xfrm>
              <a:off x="4329"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89" name="Rectangle 161"/>
            <p:cNvSpPr>
              <a:spLocks noChangeArrowheads="1"/>
            </p:cNvSpPr>
            <p:nvPr/>
          </p:nvSpPr>
          <p:spPr bwMode="auto">
            <a:xfrm>
              <a:off x="4313"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0" name="Rectangle 162"/>
            <p:cNvSpPr>
              <a:spLocks noChangeArrowheads="1"/>
            </p:cNvSpPr>
            <p:nvPr/>
          </p:nvSpPr>
          <p:spPr bwMode="auto">
            <a:xfrm>
              <a:off x="4297"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1" name="Rectangle 163"/>
            <p:cNvSpPr>
              <a:spLocks noChangeArrowheads="1"/>
            </p:cNvSpPr>
            <p:nvPr/>
          </p:nvSpPr>
          <p:spPr bwMode="auto">
            <a:xfrm>
              <a:off x="4281"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2" name="Rectangle 164"/>
            <p:cNvSpPr>
              <a:spLocks noChangeArrowheads="1"/>
            </p:cNvSpPr>
            <p:nvPr/>
          </p:nvSpPr>
          <p:spPr bwMode="auto">
            <a:xfrm>
              <a:off x="4266"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3" name="Rectangle 165"/>
            <p:cNvSpPr>
              <a:spLocks noChangeArrowheads="1"/>
            </p:cNvSpPr>
            <p:nvPr/>
          </p:nvSpPr>
          <p:spPr bwMode="auto">
            <a:xfrm>
              <a:off x="4250"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4" name="Rectangle 166"/>
            <p:cNvSpPr>
              <a:spLocks noChangeArrowheads="1"/>
            </p:cNvSpPr>
            <p:nvPr/>
          </p:nvSpPr>
          <p:spPr bwMode="auto">
            <a:xfrm>
              <a:off x="4234"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5" name="Rectangle 167"/>
            <p:cNvSpPr>
              <a:spLocks noChangeArrowheads="1"/>
            </p:cNvSpPr>
            <p:nvPr/>
          </p:nvSpPr>
          <p:spPr bwMode="auto">
            <a:xfrm>
              <a:off x="4218"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6" name="Rectangle 168"/>
            <p:cNvSpPr>
              <a:spLocks noChangeArrowheads="1"/>
            </p:cNvSpPr>
            <p:nvPr/>
          </p:nvSpPr>
          <p:spPr bwMode="auto">
            <a:xfrm>
              <a:off x="4202" y="134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sp>
        <p:nvSpPr>
          <p:cNvPr id="329897" name="Rectangle 169"/>
          <p:cNvSpPr>
            <a:spLocks noChangeArrowheads="1"/>
          </p:cNvSpPr>
          <p:nvPr/>
        </p:nvSpPr>
        <p:spPr bwMode="auto">
          <a:xfrm>
            <a:off x="6743700" y="2170113"/>
            <a:ext cx="97948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898" name="Rectangle 170"/>
          <p:cNvSpPr>
            <a:spLocks noChangeArrowheads="1"/>
          </p:cNvSpPr>
          <p:nvPr/>
        </p:nvSpPr>
        <p:spPr bwMode="auto">
          <a:xfrm>
            <a:off x="6743700" y="2173288"/>
            <a:ext cx="1042988"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FORECAST</a:t>
            </a:r>
            <a:endParaRPr lang="en-US" sz="2400" baseline="0">
              <a:effectLst/>
            </a:endParaRPr>
          </a:p>
        </p:txBody>
      </p:sp>
      <p:sp>
        <p:nvSpPr>
          <p:cNvPr id="329899" name="Rectangle 171"/>
          <p:cNvSpPr>
            <a:spLocks noChangeArrowheads="1"/>
          </p:cNvSpPr>
          <p:nvPr/>
        </p:nvSpPr>
        <p:spPr bwMode="auto">
          <a:xfrm>
            <a:off x="7639050" y="21875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00" name="Rectangle 172"/>
          <p:cNvSpPr>
            <a:spLocks noChangeArrowheads="1"/>
          </p:cNvSpPr>
          <p:nvPr/>
        </p:nvSpPr>
        <p:spPr bwMode="auto">
          <a:xfrm>
            <a:off x="6851650" y="2344738"/>
            <a:ext cx="7508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01" name="Rectangle 173"/>
          <p:cNvSpPr>
            <a:spLocks noChangeArrowheads="1"/>
          </p:cNvSpPr>
          <p:nvPr/>
        </p:nvSpPr>
        <p:spPr bwMode="auto">
          <a:xfrm>
            <a:off x="6851650" y="2346325"/>
            <a:ext cx="7969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FUTURE</a:t>
            </a:r>
            <a:endParaRPr lang="en-US" sz="2400" baseline="0">
              <a:effectLst/>
            </a:endParaRPr>
          </a:p>
        </p:txBody>
      </p:sp>
      <p:sp>
        <p:nvSpPr>
          <p:cNvPr id="329902" name="Rectangle 174"/>
          <p:cNvSpPr>
            <a:spLocks noChangeArrowheads="1"/>
          </p:cNvSpPr>
          <p:nvPr/>
        </p:nvSpPr>
        <p:spPr bwMode="auto">
          <a:xfrm>
            <a:off x="7519988" y="23622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03" name="Rectangle 175"/>
          <p:cNvSpPr>
            <a:spLocks noChangeArrowheads="1"/>
          </p:cNvSpPr>
          <p:nvPr/>
        </p:nvSpPr>
        <p:spPr bwMode="auto">
          <a:xfrm>
            <a:off x="3532188" y="3336925"/>
            <a:ext cx="3543300" cy="2322513"/>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04" name="Rectangle 176"/>
          <p:cNvSpPr>
            <a:spLocks noChangeArrowheads="1"/>
          </p:cNvSpPr>
          <p:nvPr/>
        </p:nvSpPr>
        <p:spPr bwMode="auto">
          <a:xfrm>
            <a:off x="4714875" y="3336925"/>
            <a:ext cx="13573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05" name="Rectangle 177"/>
          <p:cNvSpPr>
            <a:spLocks noChangeArrowheads="1"/>
          </p:cNvSpPr>
          <p:nvPr/>
        </p:nvSpPr>
        <p:spPr bwMode="auto">
          <a:xfrm>
            <a:off x="4714875" y="3340100"/>
            <a:ext cx="1449388"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ASSET MARKET</a:t>
            </a:r>
            <a:endParaRPr lang="en-US" sz="2400" baseline="0">
              <a:effectLst/>
            </a:endParaRPr>
          </a:p>
        </p:txBody>
      </p:sp>
      <p:sp>
        <p:nvSpPr>
          <p:cNvPr id="329906" name="Rectangle 178"/>
          <p:cNvSpPr>
            <a:spLocks noChangeArrowheads="1"/>
          </p:cNvSpPr>
          <p:nvPr/>
        </p:nvSpPr>
        <p:spPr bwMode="auto">
          <a:xfrm>
            <a:off x="5984875" y="33559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07" name="Rectangle 179"/>
          <p:cNvSpPr>
            <a:spLocks noChangeArrowheads="1"/>
          </p:cNvSpPr>
          <p:nvPr/>
        </p:nvSpPr>
        <p:spPr bwMode="auto">
          <a:xfrm>
            <a:off x="5899150" y="3638550"/>
            <a:ext cx="865188" cy="703263"/>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08" name="Rectangle 180"/>
          <p:cNvSpPr>
            <a:spLocks noChangeArrowheads="1"/>
          </p:cNvSpPr>
          <p:nvPr/>
        </p:nvSpPr>
        <p:spPr bwMode="auto">
          <a:xfrm>
            <a:off x="6005513" y="3638550"/>
            <a:ext cx="7350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09" name="Rectangle 181"/>
          <p:cNvSpPr>
            <a:spLocks noChangeArrowheads="1"/>
          </p:cNvSpPr>
          <p:nvPr/>
        </p:nvSpPr>
        <p:spPr bwMode="auto">
          <a:xfrm>
            <a:off x="6005513" y="3641725"/>
            <a:ext cx="7762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SUPPLY</a:t>
            </a:r>
            <a:endParaRPr lang="en-US" sz="2400" baseline="0">
              <a:effectLst/>
            </a:endParaRPr>
          </a:p>
        </p:txBody>
      </p:sp>
      <p:sp>
        <p:nvSpPr>
          <p:cNvPr id="329910" name="Rectangle 182"/>
          <p:cNvSpPr>
            <a:spLocks noChangeArrowheads="1"/>
          </p:cNvSpPr>
          <p:nvPr/>
        </p:nvSpPr>
        <p:spPr bwMode="auto">
          <a:xfrm>
            <a:off x="6653213" y="3656013"/>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11" name="Rectangle 183"/>
          <p:cNvSpPr>
            <a:spLocks noChangeArrowheads="1"/>
          </p:cNvSpPr>
          <p:nvPr/>
        </p:nvSpPr>
        <p:spPr bwMode="auto">
          <a:xfrm>
            <a:off x="6005513" y="3838575"/>
            <a:ext cx="6937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12" name="Rectangle 184"/>
          <p:cNvSpPr>
            <a:spLocks noChangeArrowheads="1"/>
          </p:cNvSpPr>
          <p:nvPr/>
        </p:nvSpPr>
        <p:spPr bwMode="auto">
          <a:xfrm>
            <a:off x="6005513" y="3841750"/>
            <a:ext cx="7493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(Owners</a:t>
            </a:r>
            <a:endParaRPr lang="en-US" sz="2400" baseline="0">
              <a:effectLst/>
            </a:endParaRPr>
          </a:p>
        </p:txBody>
      </p:sp>
      <p:sp>
        <p:nvSpPr>
          <p:cNvPr id="329913" name="Rectangle 185"/>
          <p:cNvSpPr>
            <a:spLocks noChangeArrowheads="1"/>
          </p:cNvSpPr>
          <p:nvPr/>
        </p:nvSpPr>
        <p:spPr bwMode="auto">
          <a:xfrm>
            <a:off x="6627813" y="385603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14" name="Rectangle 186"/>
          <p:cNvSpPr>
            <a:spLocks noChangeArrowheads="1"/>
          </p:cNvSpPr>
          <p:nvPr/>
        </p:nvSpPr>
        <p:spPr bwMode="auto">
          <a:xfrm>
            <a:off x="6113463" y="4038600"/>
            <a:ext cx="617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15" name="Rectangle 187"/>
          <p:cNvSpPr>
            <a:spLocks noChangeArrowheads="1"/>
          </p:cNvSpPr>
          <p:nvPr/>
        </p:nvSpPr>
        <p:spPr bwMode="auto">
          <a:xfrm>
            <a:off x="6113463" y="4041775"/>
            <a:ext cx="6699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Selling)</a:t>
            </a:r>
            <a:endParaRPr lang="en-US" sz="2400" baseline="0">
              <a:effectLst/>
            </a:endParaRPr>
          </a:p>
        </p:txBody>
      </p:sp>
      <p:sp>
        <p:nvSpPr>
          <p:cNvPr id="329916" name="Rectangle 188"/>
          <p:cNvSpPr>
            <a:spLocks noChangeArrowheads="1"/>
          </p:cNvSpPr>
          <p:nvPr/>
        </p:nvSpPr>
        <p:spPr bwMode="auto">
          <a:xfrm>
            <a:off x="6662738" y="405765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17" name="Rectangle 189"/>
          <p:cNvSpPr>
            <a:spLocks noChangeArrowheads="1"/>
          </p:cNvSpPr>
          <p:nvPr/>
        </p:nvSpPr>
        <p:spPr bwMode="auto">
          <a:xfrm>
            <a:off x="6005513" y="4740275"/>
            <a:ext cx="866775" cy="6032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18" name="Rectangle 190"/>
          <p:cNvSpPr>
            <a:spLocks noChangeArrowheads="1"/>
          </p:cNvSpPr>
          <p:nvPr/>
        </p:nvSpPr>
        <p:spPr bwMode="auto">
          <a:xfrm>
            <a:off x="6113463" y="4740275"/>
            <a:ext cx="79851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19" name="Rectangle 191"/>
          <p:cNvSpPr>
            <a:spLocks noChangeArrowheads="1"/>
          </p:cNvSpPr>
          <p:nvPr/>
        </p:nvSpPr>
        <p:spPr bwMode="auto">
          <a:xfrm>
            <a:off x="6113463" y="4743450"/>
            <a:ext cx="2063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D</a:t>
            </a:r>
            <a:endParaRPr lang="en-US" sz="2400" baseline="0">
              <a:effectLst/>
            </a:endParaRPr>
          </a:p>
        </p:txBody>
      </p:sp>
      <p:sp>
        <p:nvSpPr>
          <p:cNvPr id="329920" name="Rectangle 192"/>
          <p:cNvSpPr>
            <a:spLocks noChangeArrowheads="1"/>
          </p:cNvSpPr>
          <p:nvPr/>
        </p:nvSpPr>
        <p:spPr bwMode="auto">
          <a:xfrm>
            <a:off x="6232525" y="4743450"/>
            <a:ext cx="71596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EMAND</a:t>
            </a:r>
            <a:endParaRPr lang="en-US" sz="2400" baseline="0">
              <a:effectLst/>
            </a:endParaRPr>
          </a:p>
        </p:txBody>
      </p:sp>
      <p:sp>
        <p:nvSpPr>
          <p:cNvPr id="329921" name="Rectangle 193"/>
          <p:cNvSpPr>
            <a:spLocks noChangeArrowheads="1"/>
          </p:cNvSpPr>
          <p:nvPr/>
        </p:nvSpPr>
        <p:spPr bwMode="auto">
          <a:xfrm>
            <a:off x="6821488" y="47593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22" name="Rectangle 194"/>
          <p:cNvSpPr>
            <a:spLocks noChangeArrowheads="1"/>
          </p:cNvSpPr>
          <p:nvPr/>
        </p:nvSpPr>
        <p:spPr bwMode="auto">
          <a:xfrm>
            <a:off x="6113463" y="4940300"/>
            <a:ext cx="7969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23" name="Rectangle 195"/>
          <p:cNvSpPr>
            <a:spLocks noChangeArrowheads="1"/>
          </p:cNvSpPr>
          <p:nvPr/>
        </p:nvSpPr>
        <p:spPr bwMode="auto">
          <a:xfrm>
            <a:off x="6113463" y="4943475"/>
            <a:ext cx="8604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(Investors</a:t>
            </a:r>
            <a:endParaRPr lang="en-US" sz="2400" baseline="0">
              <a:effectLst/>
            </a:endParaRPr>
          </a:p>
        </p:txBody>
      </p:sp>
      <p:sp>
        <p:nvSpPr>
          <p:cNvPr id="329924" name="Rectangle 196"/>
          <p:cNvSpPr>
            <a:spLocks noChangeArrowheads="1"/>
          </p:cNvSpPr>
          <p:nvPr/>
        </p:nvSpPr>
        <p:spPr bwMode="auto">
          <a:xfrm>
            <a:off x="6837363" y="495935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25" name="Rectangle 197"/>
          <p:cNvSpPr>
            <a:spLocks noChangeArrowheads="1"/>
          </p:cNvSpPr>
          <p:nvPr/>
        </p:nvSpPr>
        <p:spPr bwMode="auto">
          <a:xfrm>
            <a:off x="6113463" y="5141913"/>
            <a:ext cx="62388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26" name="Rectangle 198"/>
          <p:cNvSpPr>
            <a:spLocks noChangeArrowheads="1"/>
          </p:cNvSpPr>
          <p:nvPr/>
        </p:nvSpPr>
        <p:spPr bwMode="auto">
          <a:xfrm>
            <a:off x="6113463" y="5145088"/>
            <a:ext cx="6762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Buying)</a:t>
            </a:r>
            <a:endParaRPr lang="en-US" sz="2400" baseline="0">
              <a:effectLst/>
            </a:endParaRPr>
          </a:p>
        </p:txBody>
      </p:sp>
      <p:sp>
        <p:nvSpPr>
          <p:cNvPr id="329927" name="Rectangle 199"/>
          <p:cNvSpPr>
            <a:spLocks noChangeArrowheads="1"/>
          </p:cNvSpPr>
          <p:nvPr/>
        </p:nvSpPr>
        <p:spPr bwMode="auto">
          <a:xfrm>
            <a:off x="6670675" y="51593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28" name="Rectangle 200"/>
          <p:cNvSpPr>
            <a:spLocks noChangeArrowheads="1"/>
          </p:cNvSpPr>
          <p:nvPr/>
        </p:nvSpPr>
        <p:spPr bwMode="auto">
          <a:xfrm>
            <a:off x="4176713" y="3738563"/>
            <a:ext cx="962025" cy="4508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29" name="Rectangle 201"/>
          <p:cNvSpPr>
            <a:spLocks noChangeArrowheads="1"/>
          </p:cNvSpPr>
          <p:nvPr/>
        </p:nvSpPr>
        <p:spPr bwMode="auto">
          <a:xfrm>
            <a:off x="4392613" y="3738563"/>
            <a:ext cx="54133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30" name="Rectangle 202"/>
          <p:cNvSpPr>
            <a:spLocks noChangeArrowheads="1"/>
          </p:cNvSpPr>
          <p:nvPr/>
        </p:nvSpPr>
        <p:spPr bwMode="auto">
          <a:xfrm>
            <a:off x="4392613" y="3741738"/>
            <a:ext cx="56991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CASH</a:t>
            </a:r>
            <a:endParaRPr lang="en-US" sz="2400" baseline="0">
              <a:effectLst/>
            </a:endParaRPr>
          </a:p>
        </p:txBody>
      </p:sp>
      <p:sp>
        <p:nvSpPr>
          <p:cNvPr id="329931" name="Rectangle 203"/>
          <p:cNvSpPr>
            <a:spLocks noChangeArrowheads="1"/>
          </p:cNvSpPr>
          <p:nvPr/>
        </p:nvSpPr>
        <p:spPr bwMode="auto">
          <a:xfrm>
            <a:off x="4848225" y="37560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32" name="Rectangle 204"/>
          <p:cNvSpPr>
            <a:spLocks noChangeArrowheads="1"/>
          </p:cNvSpPr>
          <p:nvPr/>
        </p:nvSpPr>
        <p:spPr bwMode="auto">
          <a:xfrm>
            <a:off x="4392613" y="3938588"/>
            <a:ext cx="5619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33" name="Rectangle 205"/>
          <p:cNvSpPr>
            <a:spLocks noChangeArrowheads="1"/>
          </p:cNvSpPr>
          <p:nvPr/>
        </p:nvSpPr>
        <p:spPr bwMode="auto">
          <a:xfrm>
            <a:off x="4392613" y="3941763"/>
            <a:ext cx="6000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FLOW</a:t>
            </a:r>
            <a:endParaRPr lang="en-US" sz="2400" baseline="0">
              <a:effectLst/>
            </a:endParaRPr>
          </a:p>
        </p:txBody>
      </p:sp>
      <p:sp>
        <p:nvSpPr>
          <p:cNvPr id="329934" name="Rectangle 206"/>
          <p:cNvSpPr>
            <a:spLocks noChangeArrowheads="1"/>
          </p:cNvSpPr>
          <p:nvPr/>
        </p:nvSpPr>
        <p:spPr bwMode="auto">
          <a:xfrm>
            <a:off x="4876800" y="395605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35" name="Rectangle 207"/>
          <p:cNvSpPr>
            <a:spLocks noChangeArrowheads="1"/>
          </p:cNvSpPr>
          <p:nvPr/>
        </p:nvSpPr>
        <p:spPr bwMode="auto">
          <a:xfrm>
            <a:off x="5037138" y="4440238"/>
            <a:ext cx="769937" cy="803275"/>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36" name="Rectangle 208"/>
          <p:cNvSpPr>
            <a:spLocks noChangeArrowheads="1"/>
          </p:cNvSpPr>
          <p:nvPr/>
        </p:nvSpPr>
        <p:spPr bwMode="auto">
          <a:xfrm>
            <a:off x="5253038" y="4440238"/>
            <a:ext cx="431800" cy="20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37" name="Rectangle 209"/>
          <p:cNvSpPr>
            <a:spLocks noChangeArrowheads="1"/>
          </p:cNvSpPr>
          <p:nvPr/>
        </p:nvSpPr>
        <p:spPr bwMode="auto">
          <a:xfrm>
            <a:off x="5253038" y="4443413"/>
            <a:ext cx="45243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MKT</a:t>
            </a:r>
            <a:endParaRPr lang="en-US" sz="2400" baseline="0">
              <a:effectLst/>
            </a:endParaRPr>
          </a:p>
        </p:txBody>
      </p:sp>
      <p:sp>
        <p:nvSpPr>
          <p:cNvPr id="329938" name="Rectangle 210"/>
          <p:cNvSpPr>
            <a:spLocks noChangeArrowheads="1"/>
          </p:cNvSpPr>
          <p:nvPr/>
        </p:nvSpPr>
        <p:spPr bwMode="auto">
          <a:xfrm>
            <a:off x="5599113" y="44577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39" name="Rectangle 211"/>
          <p:cNvSpPr>
            <a:spLocks noChangeArrowheads="1"/>
          </p:cNvSpPr>
          <p:nvPr/>
        </p:nvSpPr>
        <p:spPr bwMode="auto">
          <a:xfrm>
            <a:off x="5145088" y="4640263"/>
            <a:ext cx="59531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40" name="Rectangle 212"/>
          <p:cNvSpPr>
            <a:spLocks noChangeArrowheads="1"/>
          </p:cNvSpPr>
          <p:nvPr/>
        </p:nvSpPr>
        <p:spPr bwMode="auto">
          <a:xfrm>
            <a:off x="5145088" y="4643438"/>
            <a:ext cx="6286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REQ’D</a:t>
            </a:r>
            <a:endParaRPr lang="en-US" sz="2400" baseline="0">
              <a:effectLst/>
            </a:endParaRPr>
          </a:p>
        </p:txBody>
      </p:sp>
      <p:sp>
        <p:nvSpPr>
          <p:cNvPr id="329941" name="Rectangle 213"/>
          <p:cNvSpPr>
            <a:spLocks noChangeArrowheads="1"/>
          </p:cNvSpPr>
          <p:nvPr/>
        </p:nvSpPr>
        <p:spPr bwMode="auto">
          <a:xfrm>
            <a:off x="5656263" y="46577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42" name="Rectangle 214"/>
          <p:cNvSpPr>
            <a:spLocks noChangeArrowheads="1"/>
          </p:cNvSpPr>
          <p:nvPr/>
        </p:nvSpPr>
        <p:spPr bwMode="auto">
          <a:xfrm>
            <a:off x="5253038" y="4840288"/>
            <a:ext cx="37623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43" name="Rectangle 215"/>
          <p:cNvSpPr>
            <a:spLocks noChangeArrowheads="1"/>
          </p:cNvSpPr>
          <p:nvPr/>
        </p:nvSpPr>
        <p:spPr bwMode="auto">
          <a:xfrm>
            <a:off x="5253038" y="4843463"/>
            <a:ext cx="44291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CAP</a:t>
            </a:r>
            <a:endParaRPr lang="en-US" sz="2400" baseline="0">
              <a:effectLst/>
            </a:endParaRPr>
          </a:p>
        </p:txBody>
      </p:sp>
      <p:sp>
        <p:nvSpPr>
          <p:cNvPr id="329944" name="Rectangle 216"/>
          <p:cNvSpPr>
            <a:spLocks noChangeArrowheads="1"/>
          </p:cNvSpPr>
          <p:nvPr/>
        </p:nvSpPr>
        <p:spPr bwMode="auto">
          <a:xfrm>
            <a:off x="5589588" y="485933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45" name="Rectangle 217"/>
          <p:cNvSpPr>
            <a:spLocks noChangeArrowheads="1"/>
          </p:cNvSpPr>
          <p:nvPr/>
        </p:nvSpPr>
        <p:spPr bwMode="auto">
          <a:xfrm>
            <a:off x="5145088" y="5040313"/>
            <a:ext cx="519112"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46" name="Rectangle 218"/>
          <p:cNvSpPr>
            <a:spLocks noChangeArrowheads="1"/>
          </p:cNvSpPr>
          <p:nvPr/>
        </p:nvSpPr>
        <p:spPr bwMode="auto">
          <a:xfrm>
            <a:off x="5145088" y="5045075"/>
            <a:ext cx="5524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RATE</a:t>
            </a:r>
            <a:endParaRPr lang="en-US" sz="2400" baseline="0">
              <a:effectLst/>
            </a:endParaRPr>
          </a:p>
        </p:txBody>
      </p:sp>
      <p:sp>
        <p:nvSpPr>
          <p:cNvPr id="329947" name="Rectangle 219"/>
          <p:cNvSpPr>
            <a:spLocks noChangeArrowheads="1"/>
          </p:cNvSpPr>
          <p:nvPr/>
        </p:nvSpPr>
        <p:spPr bwMode="auto">
          <a:xfrm>
            <a:off x="5584825" y="5059363"/>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48" name="Rectangle 220"/>
          <p:cNvSpPr>
            <a:spLocks noChangeArrowheads="1"/>
          </p:cNvSpPr>
          <p:nvPr/>
        </p:nvSpPr>
        <p:spPr bwMode="auto">
          <a:xfrm>
            <a:off x="3854450" y="4440238"/>
            <a:ext cx="960438" cy="71755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49" name="Rectangle 221"/>
          <p:cNvSpPr>
            <a:spLocks noChangeArrowheads="1"/>
          </p:cNvSpPr>
          <p:nvPr/>
        </p:nvSpPr>
        <p:spPr bwMode="auto">
          <a:xfrm>
            <a:off x="3854450" y="4440238"/>
            <a:ext cx="98901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50" name="Rectangle 222"/>
          <p:cNvSpPr>
            <a:spLocks noChangeArrowheads="1"/>
          </p:cNvSpPr>
          <p:nvPr/>
        </p:nvSpPr>
        <p:spPr bwMode="auto">
          <a:xfrm>
            <a:off x="3854450" y="4443413"/>
            <a:ext cx="10525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PROPERTY</a:t>
            </a:r>
            <a:endParaRPr lang="en-US" sz="2400" baseline="0">
              <a:effectLst/>
            </a:endParaRPr>
          </a:p>
        </p:txBody>
      </p:sp>
      <p:sp>
        <p:nvSpPr>
          <p:cNvPr id="329951" name="Rectangle 223"/>
          <p:cNvSpPr>
            <a:spLocks noChangeArrowheads="1"/>
          </p:cNvSpPr>
          <p:nvPr/>
        </p:nvSpPr>
        <p:spPr bwMode="auto">
          <a:xfrm>
            <a:off x="4759325" y="445770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52" name="Rectangle 224"/>
          <p:cNvSpPr>
            <a:spLocks noChangeArrowheads="1"/>
          </p:cNvSpPr>
          <p:nvPr/>
        </p:nvSpPr>
        <p:spPr bwMode="auto">
          <a:xfrm>
            <a:off x="3962400" y="4640263"/>
            <a:ext cx="7667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53" name="Rectangle 225"/>
          <p:cNvSpPr>
            <a:spLocks noChangeArrowheads="1"/>
          </p:cNvSpPr>
          <p:nvPr/>
        </p:nvSpPr>
        <p:spPr bwMode="auto">
          <a:xfrm>
            <a:off x="3962400" y="4643438"/>
            <a:ext cx="8159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MARKET</a:t>
            </a:r>
            <a:endParaRPr lang="en-US" sz="2400" baseline="0">
              <a:effectLst/>
            </a:endParaRPr>
          </a:p>
        </p:txBody>
      </p:sp>
      <p:sp>
        <p:nvSpPr>
          <p:cNvPr id="329954" name="Rectangle 226"/>
          <p:cNvSpPr>
            <a:spLocks noChangeArrowheads="1"/>
          </p:cNvSpPr>
          <p:nvPr/>
        </p:nvSpPr>
        <p:spPr bwMode="auto">
          <a:xfrm>
            <a:off x="4645025" y="46577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55" name="Rectangle 227"/>
          <p:cNvSpPr>
            <a:spLocks noChangeArrowheads="1"/>
          </p:cNvSpPr>
          <p:nvPr/>
        </p:nvSpPr>
        <p:spPr bwMode="auto">
          <a:xfrm>
            <a:off x="3962400" y="4840288"/>
            <a:ext cx="6238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56" name="Rectangle 228"/>
          <p:cNvSpPr>
            <a:spLocks noChangeArrowheads="1"/>
          </p:cNvSpPr>
          <p:nvPr/>
        </p:nvSpPr>
        <p:spPr bwMode="auto">
          <a:xfrm>
            <a:off x="3962400" y="4843463"/>
            <a:ext cx="6604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VALUE</a:t>
            </a:r>
            <a:endParaRPr lang="en-US" sz="2400" baseline="0">
              <a:effectLst/>
            </a:endParaRPr>
          </a:p>
        </p:txBody>
      </p:sp>
      <p:sp>
        <p:nvSpPr>
          <p:cNvPr id="329957" name="Rectangle 229"/>
          <p:cNvSpPr>
            <a:spLocks noChangeArrowheads="1"/>
          </p:cNvSpPr>
          <p:nvPr/>
        </p:nvSpPr>
        <p:spPr bwMode="auto">
          <a:xfrm>
            <a:off x="4498975" y="485933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58" name="Rectangle 230"/>
          <p:cNvSpPr>
            <a:spLocks noChangeArrowheads="1"/>
          </p:cNvSpPr>
          <p:nvPr/>
        </p:nvSpPr>
        <p:spPr bwMode="auto">
          <a:xfrm>
            <a:off x="1296988" y="2859088"/>
            <a:ext cx="2014537" cy="27670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9959" name="Rectangle 231"/>
          <p:cNvSpPr>
            <a:spLocks noChangeArrowheads="1"/>
          </p:cNvSpPr>
          <p:nvPr/>
        </p:nvSpPr>
        <p:spPr bwMode="auto">
          <a:xfrm>
            <a:off x="1701800" y="2882900"/>
            <a:ext cx="13319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60" name="Rectangle 232"/>
          <p:cNvSpPr>
            <a:spLocks noChangeArrowheads="1"/>
          </p:cNvSpPr>
          <p:nvPr/>
        </p:nvSpPr>
        <p:spPr bwMode="auto">
          <a:xfrm>
            <a:off x="1701800" y="2884488"/>
            <a:ext cx="14160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DEVELOPMENT</a:t>
            </a:r>
            <a:endParaRPr lang="en-US" sz="2400" baseline="0">
              <a:effectLst/>
            </a:endParaRPr>
          </a:p>
        </p:txBody>
      </p:sp>
      <p:sp>
        <p:nvSpPr>
          <p:cNvPr id="329961" name="Rectangle 233"/>
          <p:cNvSpPr>
            <a:spLocks noChangeArrowheads="1"/>
          </p:cNvSpPr>
          <p:nvPr/>
        </p:nvSpPr>
        <p:spPr bwMode="auto">
          <a:xfrm>
            <a:off x="2943225" y="28987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29962" name="Rectangle 234"/>
          <p:cNvSpPr>
            <a:spLocks noChangeArrowheads="1"/>
          </p:cNvSpPr>
          <p:nvPr/>
        </p:nvSpPr>
        <p:spPr bwMode="auto">
          <a:xfrm>
            <a:off x="1892300" y="3055938"/>
            <a:ext cx="9239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63" name="Rectangle 235"/>
          <p:cNvSpPr>
            <a:spLocks noChangeArrowheads="1"/>
          </p:cNvSpPr>
          <p:nvPr/>
        </p:nvSpPr>
        <p:spPr bwMode="auto">
          <a:xfrm>
            <a:off x="1892300" y="3059113"/>
            <a:ext cx="98266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INDUSTRY</a:t>
            </a:r>
            <a:endParaRPr lang="en-US" sz="2400" baseline="0">
              <a:effectLst/>
            </a:endParaRPr>
          </a:p>
        </p:txBody>
      </p:sp>
      <p:sp>
        <p:nvSpPr>
          <p:cNvPr id="329964" name="Rectangle 236"/>
          <p:cNvSpPr>
            <a:spLocks noChangeArrowheads="1"/>
          </p:cNvSpPr>
          <p:nvPr/>
        </p:nvSpPr>
        <p:spPr bwMode="auto">
          <a:xfrm>
            <a:off x="2733675" y="307498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grpSp>
        <p:nvGrpSpPr>
          <p:cNvPr id="329965" name="Group 237"/>
          <p:cNvGrpSpPr>
            <a:grpSpLocks/>
          </p:cNvGrpSpPr>
          <p:nvPr/>
        </p:nvGrpSpPr>
        <p:grpSpPr bwMode="auto">
          <a:xfrm>
            <a:off x="2152650" y="3565525"/>
            <a:ext cx="1066800" cy="817563"/>
            <a:chOff x="1356" y="2246"/>
            <a:chExt cx="672" cy="515"/>
          </a:xfrm>
        </p:grpSpPr>
        <p:sp>
          <p:nvSpPr>
            <p:cNvPr id="329966" name="Rectangle 238"/>
            <p:cNvSpPr>
              <a:spLocks noChangeArrowheads="1"/>
            </p:cNvSpPr>
            <p:nvPr/>
          </p:nvSpPr>
          <p:spPr bwMode="auto">
            <a:xfrm>
              <a:off x="1356" y="224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67" name="Rectangle 239"/>
            <p:cNvSpPr>
              <a:spLocks noChangeArrowheads="1"/>
            </p:cNvSpPr>
            <p:nvPr/>
          </p:nvSpPr>
          <p:spPr bwMode="auto">
            <a:xfrm>
              <a:off x="1356" y="226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68" name="Rectangle 240"/>
            <p:cNvSpPr>
              <a:spLocks noChangeArrowheads="1"/>
            </p:cNvSpPr>
            <p:nvPr/>
          </p:nvSpPr>
          <p:spPr bwMode="auto">
            <a:xfrm>
              <a:off x="1356" y="227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69" name="Rectangle 241"/>
            <p:cNvSpPr>
              <a:spLocks noChangeArrowheads="1"/>
            </p:cNvSpPr>
            <p:nvPr/>
          </p:nvSpPr>
          <p:spPr bwMode="auto">
            <a:xfrm>
              <a:off x="1356" y="229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0" name="Rectangle 242"/>
            <p:cNvSpPr>
              <a:spLocks noChangeArrowheads="1"/>
            </p:cNvSpPr>
            <p:nvPr/>
          </p:nvSpPr>
          <p:spPr bwMode="auto">
            <a:xfrm>
              <a:off x="1356" y="2308"/>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1" name="Rectangle 243"/>
            <p:cNvSpPr>
              <a:spLocks noChangeArrowheads="1"/>
            </p:cNvSpPr>
            <p:nvPr/>
          </p:nvSpPr>
          <p:spPr bwMode="auto">
            <a:xfrm>
              <a:off x="1356" y="232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2" name="Rectangle 244"/>
            <p:cNvSpPr>
              <a:spLocks noChangeArrowheads="1"/>
            </p:cNvSpPr>
            <p:nvPr/>
          </p:nvSpPr>
          <p:spPr bwMode="auto">
            <a:xfrm>
              <a:off x="1356" y="2338"/>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3" name="Rectangle 245"/>
            <p:cNvSpPr>
              <a:spLocks noChangeArrowheads="1"/>
            </p:cNvSpPr>
            <p:nvPr/>
          </p:nvSpPr>
          <p:spPr bwMode="auto">
            <a:xfrm>
              <a:off x="1356" y="235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4" name="Rectangle 246"/>
            <p:cNvSpPr>
              <a:spLocks noChangeArrowheads="1"/>
            </p:cNvSpPr>
            <p:nvPr/>
          </p:nvSpPr>
          <p:spPr bwMode="auto">
            <a:xfrm>
              <a:off x="1356" y="236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5" name="Rectangle 247"/>
            <p:cNvSpPr>
              <a:spLocks noChangeArrowheads="1"/>
            </p:cNvSpPr>
            <p:nvPr/>
          </p:nvSpPr>
          <p:spPr bwMode="auto">
            <a:xfrm>
              <a:off x="1356" y="2382"/>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6" name="Rectangle 248"/>
            <p:cNvSpPr>
              <a:spLocks noChangeArrowheads="1"/>
            </p:cNvSpPr>
            <p:nvPr/>
          </p:nvSpPr>
          <p:spPr bwMode="auto">
            <a:xfrm>
              <a:off x="1356" y="239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7" name="Rectangle 249"/>
            <p:cNvSpPr>
              <a:spLocks noChangeArrowheads="1"/>
            </p:cNvSpPr>
            <p:nvPr/>
          </p:nvSpPr>
          <p:spPr bwMode="auto">
            <a:xfrm>
              <a:off x="1356" y="241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8" name="Rectangle 250"/>
            <p:cNvSpPr>
              <a:spLocks noChangeArrowheads="1"/>
            </p:cNvSpPr>
            <p:nvPr/>
          </p:nvSpPr>
          <p:spPr bwMode="auto">
            <a:xfrm>
              <a:off x="1356" y="242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79" name="Rectangle 251"/>
            <p:cNvSpPr>
              <a:spLocks noChangeArrowheads="1"/>
            </p:cNvSpPr>
            <p:nvPr/>
          </p:nvSpPr>
          <p:spPr bwMode="auto">
            <a:xfrm>
              <a:off x="1356" y="244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0" name="Rectangle 252"/>
            <p:cNvSpPr>
              <a:spLocks noChangeArrowheads="1"/>
            </p:cNvSpPr>
            <p:nvPr/>
          </p:nvSpPr>
          <p:spPr bwMode="auto">
            <a:xfrm>
              <a:off x="1356" y="245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1" name="Rectangle 253"/>
            <p:cNvSpPr>
              <a:spLocks noChangeArrowheads="1"/>
            </p:cNvSpPr>
            <p:nvPr/>
          </p:nvSpPr>
          <p:spPr bwMode="auto">
            <a:xfrm>
              <a:off x="1356" y="2470"/>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2" name="Rectangle 254"/>
            <p:cNvSpPr>
              <a:spLocks noChangeArrowheads="1"/>
            </p:cNvSpPr>
            <p:nvPr/>
          </p:nvSpPr>
          <p:spPr bwMode="auto">
            <a:xfrm>
              <a:off x="1356" y="248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3" name="Rectangle 255"/>
            <p:cNvSpPr>
              <a:spLocks noChangeArrowheads="1"/>
            </p:cNvSpPr>
            <p:nvPr/>
          </p:nvSpPr>
          <p:spPr bwMode="auto">
            <a:xfrm>
              <a:off x="1356" y="2500"/>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4" name="Rectangle 256"/>
            <p:cNvSpPr>
              <a:spLocks noChangeArrowheads="1"/>
            </p:cNvSpPr>
            <p:nvPr/>
          </p:nvSpPr>
          <p:spPr bwMode="auto">
            <a:xfrm>
              <a:off x="1356" y="251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5" name="Rectangle 257"/>
            <p:cNvSpPr>
              <a:spLocks noChangeArrowheads="1"/>
            </p:cNvSpPr>
            <p:nvPr/>
          </p:nvSpPr>
          <p:spPr bwMode="auto">
            <a:xfrm>
              <a:off x="1356" y="252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6" name="Rectangle 258"/>
            <p:cNvSpPr>
              <a:spLocks noChangeArrowheads="1"/>
            </p:cNvSpPr>
            <p:nvPr/>
          </p:nvSpPr>
          <p:spPr bwMode="auto">
            <a:xfrm>
              <a:off x="1356" y="254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7" name="Rectangle 259"/>
            <p:cNvSpPr>
              <a:spLocks noChangeArrowheads="1"/>
            </p:cNvSpPr>
            <p:nvPr/>
          </p:nvSpPr>
          <p:spPr bwMode="auto">
            <a:xfrm>
              <a:off x="1356" y="255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8" name="Rectangle 260"/>
            <p:cNvSpPr>
              <a:spLocks noChangeArrowheads="1"/>
            </p:cNvSpPr>
            <p:nvPr/>
          </p:nvSpPr>
          <p:spPr bwMode="auto">
            <a:xfrm>
              <a:off x="1356" y="257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89" name="Rectangle 261"/>
            <p:cNvSpPr>
              <a:spLocks noChangeArrowheads="1"/>
            </p:cNvSpPr>
            <p:nvPr/>
          </p:nvSpPr>
          <p:spPr bwMode="auto">
            <a:xfrm>
              <a:off x="1356" y="2588"/>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0" name="Rectangle 262"/>
            <p:cNvSpPr>
              <a:spLocks noChangeArrowheads="1"/>
            </p:cNvSpPr>
            <p:nvPr/>
          </p:nvSpPr>
          <p:spPr bwMode="auto">
            <a:xfrm>
              <a:off x="1356" y="260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1" name="Rectangle 263"/>
            <p:cNvSpPr>
              <a:spLocks noChangeArrowheads="1"/>
            </p:cNvSpPr>
            <p:nvPr/>
          </p:nvSpPr>
          <p:spPr bwMode="auto">
            <a:xfrm>
              <a:off x="1356" y="2618"/>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2" name="Rectangle 264"/>
            <p:cNvSpPr>
              <a:spLocks noChangeArrowheads="1"/>
            </p:cNvSpPr>
            <p:nvPr/>
          </p:nvSpPr>
          <p:spPr bwMode="auto">
            <a:xfrm>
              <a:off x="1356" y="2632"/>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3" name="Rectangle 265"/>
            <p:cNvSpPr>
              <a:spLocks noChangeArrowheads="1"/>
            </p:cNvSpPr>
            <p:nvPr/>
          </p:nvSpPr>
          <p:spPr bwMode="auto">
            <a:xfrm>
              <a:off x="1356" y="264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4" name="Rectangle 266"/>
            <p:cNvSpPr>
              <a:spLocks noChangeArrowheads="1"/>
            </p:cNvSpPr>
            <p:nvPr/>
          </p:nvSpPr>
          <p:spPr bwMode="auto">
            <a:xfrm>
              <a:off x="1356" y="2662"/>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5" name="Rectangle 267"/>
            <p:cNvSpPr>
              <a:spLocks noChangeArrowheads="1"/>
            </p:cNvSpPr>
            <p:nvPr/>
          </p:nvSpPr>
          <p:spPr bwMode="auto">
            <a:xfrm>
              <a:off x="1356" y="267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6" name="Rectangle 268"/>
            <p:cNvSpPr>
              <a:spLocks noChangeArrowheads="1"/>
            </p:cNvSpPr>
            <p:nvPr/>
          </p:nvSpPr>
          <p:spPr bwMode="auto">
            <a:xfrm>
              <a:off x="1356" y="269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7" name="Rectangle 269"/>
            <p:cNvSpPr>
              <a:spLocks noChangeArrowheads="1"/>
            </p:cNvSpPr>
            <p:nvPr/>
          </p:nvSpPr>
          <p:spPr bwMode="auto">
            <a:xfrm>
              <a:off x="1356" y="270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8" name="Rectangle 270"/>
            <p:cNvSpPr>
              <a:spLocks noChangeArrowheads="1"/>
            </p:cNvSpPr>
            <p:nvPr/>
          </p:nvSpPr>
          <p:spPr bwMode="auto">
            <a:xfrm>
              <a:off x="1356" y="272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9999" name="Rectangle 271"/>
            <p:cNvSpPr>
              <a:spLocks noChangeArrowheads="1"/>
            </p:cNvSpPr>
            <p:nvPr/>
          </p:nvSpPr>
          <p:spPr bwMode="auto">
            <a:xfrm>
              <a:off x="1356" y="273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0" name="Freeform 272"/>
            <p:cNvSpPr>
              <a:spLocks/>
            </p:cNvSpPr>
            <p:nvPr/>
          </p:nvSpPr>
          <p:spPr bwMode="auto">
            <a:xfrm>
              <a:off x="1356" y="2750"/>
              <a:ext cx="8" cy="11"/>
            </a:xfrm>
            <a:custGeom>
              <a:avLst/>
              <a:gdLst>
                <a:gd name="T0" fmla="*/ 8 w 8"/>
                <a:gd name="T1" fmla="*/ 0 h 11"/>
                <a:gd name="T2" fmla="*/ 0 w 8"/>
                <a:gd name="T3" fmla="*/ 0 h 11"/>
                <a:gd name="T4" fmla="*/ 0 w 8"/>
                <a:gd name="T5" fmla="*/ 7 h 11"/>
                <a:gd name="T6" fmla="*/ 0 w 8"/>
                <a:gd name="T7" fmla="*/ 10 h 11"/>
                <a:gd name="T8" fmla="*/ 3 w 8"/>
                <a:gd name="T9" fmla="*/ 11 h 11"/>
                <a:gd name="T10" fmla="*/ 4 w 8"/>
                <a:gd name="T11" fmla="*/ 11 h 11"/>
                <a:gd name="T12" fmla="*/ 4 w 8"/>
                <a:gd name="T13" fmla="*/ 3 h 11"/>
                <a:gd name="T14" fmla="*/ 3 w 8"/>
                <a:gd name="T15" fmla="*/ 3 h 11"/>
                <a:gd name="T16" fmla="*/ 3 w 8"/>
                <a:gd name="T17" fmla="*/ 7 h 11"/>
                <a:gd name="T18" fmla="*/ 8 w 8"/>
                <a:gd name="T19" fmla="*/ 7 h 11"/>
                <a:gd name="T20" fmla="*/ 8 w 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8" y="0"/>
                  </a:moveTo>
                  <a:lnTo>
                    <a:pt x="0" y="0"/>
                  </a:lnTo>
                  <a:lnTo>
                    <a:pt x="0" y="7"/>
                  </a:lnTo>
                  <a:lnTo>
                    <a:pt x="0" y="10"/>
                  </a:lnTo>
                  <a:lnTo>
                    <a:pt x="3" y="11"/>
                  </a:lnTo>
                  <a:lnTo>
                    <a:pt x="4" y="11"/>
                  </a:lnTo>
                  <a:lnTo>
                    <a:pt x="4" y="3"/>
                  </a:lnTo>
                  <a:lnTo>
                    <a:pt x="3" y="3"/>
                  </a:lnTo>
                  <a:lnTo>
                    <a:pt x="3" y="7"/>
                  </a:lnTo>
                  <a:lnTo>
                    <a:pt x="8" y="7"/>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001" name="Rectangle 273"/>
            <p:cNvSpPr>
              <a:spLocks noChangeArrowheads="1"/>
            </p:cNvSpPr>
            <p:nvPr/>
          </p:nvSpPr>
          <p:spPr bwMode="auto">
            <a:xfrm>
              <a:off x="1368"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2" name="Rectangle 274"/>
            <p:cNvSpPr>
              <a:spLocks noChangeArrowheads="1"/>
            </p:cNvSpPr>
            <p:nvPr/>
          </p:nvSpPr>
          <p:spPr bwMode="auto">
            <a:xfrm>
              <a:off x="1384"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3" name="Rectangle 275"/>
            <p:cNvSpPr>
              <a:spLocks noChangeArrowheads="1"/>
            </p:cNvSpPr>
            <p:nvPr/>
          </p:nvSpPr>
          <p:spPr bwMode="auto">
            <a:xfrm>
              <a:off x="1400"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4" name="Rectangle 276"/>
            <p:cNvSpPr>
              <a:spLocks noChangeArrowheads="1"/>
            </p:cNvSpPr>
            <p:nvPr/>
          </p:nvSpPr>
          <p:spPr bwMode="auto">
            <a:xfrm>
              <a:off x="1416"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5" name="Rectangle 277"/>
            <p:cNvSpPr>
              <a:spLocks noChangeArrowheads="1"/>
            </p:cNvSpPr>
            <p:nvPr/>
          </p:nvSpPr>
          <p:spPr bwMode="auto">
            <a:xfrm>
              <a:off x="1432"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6" name="Rectangle 278"/>
            <p:cNvSpPr>
              <a:spLocks noChangeArrowheads="1"/>
            </p:cNvSpPr>
            <p:nvPr/>
          </p:nvSpPr>
          <p:spPr bwMode="auto">
            <a:xfrm>
              <a:off x="1447"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7" name="Rectangle 279"/>
            <p:cNvSpPr>
              <a:spLocks noChangeArrowheads="1"/>
            </p:cNvSpPr>
            <p:nvPr/>
          </p:nvSpPr>
          <p:spPr bwMode="auto">
            <a:xfrm>
              <a:off x="1463"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8" name="Rectangle 280"/>
            <p:cNvSpPr>
              <a:spLocks noChangeArrowheads="1"/>
            </p:cNvSpPr>
            <p:nvPr/>
          </p:nvSpPr>
          <p:spPr bwMode="auto">
            <a:xfrm>
              <a:off x="1479"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09" name="Rectangle 281"/>
            <p:cNvSpPr>
              <a:spLocks noChangeArrowheads="1"/>
            </p:cNvSpPr>
            <p:nvPr/>
          </p:nvSpPr>
          <p:spPr bwMode="auto">
            <a:xfrm>
              <a:off x="1495"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0" name="Rectangle 282"/>
            <p:cNvSpPr>
              <a:spLocks noChangeArrowheads="1"/>
            </p:cNvSpPr>
            <p:nvPr/>
          </p:nvSpPr>
          <p:spPr bwMode="auto">
            <a:xfrm>
              <a:off x="1511"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1" name="Rectangle 283"/>
            <p:cNvSpPr>
              <a:spLocks noChangeArrowheads="1"/>
            </p:cNvSpPr>
            <p:nvPr/>
          </p:nvSpPr>
          <p:spPr bwMode="auto">
            <a:xfrm>
              <a:off x="1526"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2" name="Rectangle 284"/>
            <p:cNvSpPr>
              <a:spLocks noChangeArrowheads="1"/>
            </p:cNvSpPr>
            <p:nvPr/>
          </p:nvSpPr>
          <p:spPr bwMode="auto">
            <a:xfrm>
              <a:off x="1542"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3" name="Rectangle 285"/>
            <p:cNvSpPr>
              <a:spLocks noChangeArrowheads="1"/>
            </p:cNvSpPr>
            <p:nvPr/>
          </p:nvSpPr>
          <p:spPr bwMode="auto">
            <a:xfrm>
              <a:off x="1558"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4" name="Rectangle 286"/>
            <p:cNvSpPr>
              <a:spLocks noChangeArrowheads="1"/>
            </p:cNvSpPr>
            <p:nvPr/>
          </p:nvSpPr>
          <p:spPr bwMode="auto">
            <a:xfrm>
              <a:off x="1574"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5" name="Rectangle 287"/>
            <p:cNvSpPr>
              <a:spLocks noChangeArrowheads="1"/>
            </p:cNvSpPr>
            <p:nvPr/>
          </p:nvSpPr>
          <p:spPr bwMode="auto">
            <a:xfrm>
              <a:off x="1590"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6" name="Rectangle 288"/>
            <p:cNvSpPr>
              <a:spLocks noChangeArrowheads="1"/>
            </p:cNvSpPr>
            <p:nvPr/>
          </p:nvSpPr>
          <p:spPr bwMode="auto">
            <a:xfrm>
              <a:off x="1606" y="275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7" name="Rectangle 289"/>
            <p:cNvSpPr>
              <a:spLocks noChangeArrowheads="1"/>
            </p:cNvSpPr>
            <p:nvPr/>
          </p:nvSpPr>
          <p:spPr bwMode="auto">
            <a:xfrm>
              <a:off x="1621"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8" name="Rectangle 290"/>
            <p:cNvSpPr>
              <a:spLocks noChangeArrowheads="1"/>
            </p:cNvSpPr>
            <p:nvPr/>
          </p:nvSpPr>
          <p:spPr bwMode="auto">
            <a:xfrm>
              <a:off x="1637"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19" name="Rectangle 291"/>
            <p:cNvSpPr>
              <a:spLocks noChangeArrowheads="1"/>
            </p:cNvSpPr>
            <p:nvPr/>
          </p:nvSpPr>
          <p:spPr bwMode="auto">
            <a:xfrm>
              <a:off x="1653"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0" name="Rectangle 292"/>
            <p:cNvSpPr>
              <a:spLocks noChangeArrowheads="1"/>
            </p:cNvSpPr>
            <p:nvPr/>
          </p:nvSpPr>
          <p:spPr bwMode="auto">
            <a:xfrm>
              <a:off x="1669"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1" name="Rectangle 293"/>
            <p:cNvSpPr>
              <a:spLocks noChangeArrowheads="1"/>
            </p:cNvSpPr>
            <p:nvPr/>
          </p:nvSpPr>
          <p:spPr bwMode="auto">
            <a:xfrm>
              <a:off x="1685"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2" name="Rectangle 294"/>
            <p:cNvSpPr>
              <a:spLocks noChangeArrowheads="1"/>
            </p:cNvSpPr>
            <p:nvPr/>
          </p:nvSpPr>
          <p:spPr bwMode="auto">
            <a:xfrm>
              <a:off x="1700"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3" name="Rectangle 295"/>
            <p:cNvSpPr>
              <a:spLocks noChangeArrowheads="1"/>
            </p:cNvSpPr>
            <p:nvPr/>
          </p:nvSpPr>
          <p:spPr bwMode="auto">
            <a:xfrm>
              <a:off x="1716"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4" name="Rectangle 296"/>
            <p:cNvSpPr>
              <a:spLocks noChangeArrowheads="1"/>
            </p:cNvSpPr>
            <p:nvPr/>
          </p:nvSpPr>
          <p:spPr bwMode="auto">
            <a:xfrm>
              <a:off x="1732"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5" name="Rectangle 297"/>
            <p:cNvSpPr>
              <a:spLocks noChangeArrowheads="1"/>
            </p:cNvSpPr>
            <p:nvPr/>
          </p:nvSpPr>
          <p:spPr bwMode="auto">
            <a:xfrm>
              <a:off x="1748"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6" name="Rectangle 298"/>
            <p:cNvSpPr>
              <a:spLocks noChangeArrowheads="1"/>
            </p:cNvSpPr>
            <p:nvPr/>
          </p:nvSpPr>
          <p:spPr bwMode="auto">
            <a:xfrm>
              <a:off x="1764"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7" name="Rectangle 299"/>
            <p:cNvSpPr>
              <a:spLocks noChangeArrowheads="1"/>
            </p:cNvSpPr>
            <p:nvPr/>
          </p:nvSpPr>
          <p:spPr bwMode="auto">
            <a:xfrm>
              <a:off x="1780" y="275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8" name="Rectangle 300"/>
            <p:cNvSpPr>
              <a:spLocks noChangeArrowheads="1"/>
            </p:cNvSpPr>
            <p:nvPr/>
          </p:nvSpPr>
          <p:spPr bwMode="auto">
            <a:xfrm>
              <a:off x="1795"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29" name="Rectangle 301"/>
            <p:cNvSpPr>
              <a:spLocks noChangeArrowheads="1"/>
            </p:cNvSpPr>
            <p:nvPr/>
          </p:nvSpPr>
          <p:spPr bwMode="auto">
            <a:xfrm>
              <a:off x="1811"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0" name="Rectangle 302"/>
            <p:cNvSpPr>
              <a:spLocks noChangeArrowheads="1"/>
            </p:cNvSpPr>
            <p:nvPr/>
          </p:nvSpPr>
          <p:spPr bwMode="auto">
            <a:xfrm>
              <a:off x="1827"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1" name="Rectangle 303"/>
            <p:cNvSpPr>
              <a:spLocks noChangeArrowheads="1"/>
            </p:cNvSpPr>
            <p:nvPr/>
          </p:nvSpPr>
          <p:spPr bwMode="auto">
            <a:xfrm>
              <a:off x="1843"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2" name="Rectangle 304"/>
            <p:cNvSpPr>
              <a:spLocks noChangeArrowheads="1"/>
            </p:cNvSpPr>
            <p:nvPr/>
          </p:nvSpPr>
          <p:spPr bwMode="auto">
            <a:xfrm>
              <a:off x="1859" y="275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3" name="Rectangle 305"/>
            <p:cNvSpPr>
              <a:spLocks noChangeArrowheads="1"/>
            </p:cNvSpPr>
            <p:nvPr/>
          </p:nvSpPr>
          <p:spPr bwMode="auto">
            <a:xfrm>
              <a:off x="1874"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4" name="Rectangle 306"/>
            <p:cNvSpPr>
              <a:spLocks noChangeArrowheads="1"/>
            </p:cNvSpPr>
            <p:nvPr/>
          </p:nvSpPr>
          <p:spPr bwMode="auto">
            <a:xfrm>
              <a:off x="1890"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5" name="Rectangle 307"/>
            <p:cNvSpPr>
              <a:spLocks noChangeArrowheads="1"/>
            </p:cNvSpPr>
            <p:nvPr/>
          </p:nvSpPr>
          <p:spPr bwMode="auto">
            <a:xfrm>
              <a:off x="1906"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6" name="Rectangle 308"/>
            <p:cNvSpPr>
              <a:spLocks noChangeArrowheads="1"/>
            </p:cNvSpPr>
            <p:nvPr/>
          </p:nvSpPr>
          <p:spPr bwMode="auto">
            <a:xfrm>
              <a:off x="1922"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7" name="Rectangle 309"/>
            <p:cNvSpPr>
              <a:spLocks noChangeArrowheads="1"/>
            </p:cNvSpPr>
            <p:nvPr/>
          </p:nvSpPr>
          <p:spPr bwMode="auto">
            <a:xfrm>
              <a:off x="1938"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8" name="Rectangle 310"/>
            <p:cNvSpPr>
              <a:spLocks noChangeArrowheads="1"/>
            </p:cNvSpPr>
            <p:nvPr/>
          </p:nvSpPr>
          <p:spPr bwMode="auto">
            <a:xfrm>
              <a:off x="1953"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39" name="Rectangle 311"/>
            <p:cNvSpPr>
              <a:spLocks noChangeArrowheads="1"/>
            </p:cNvSpPr>
            <p:nvPr/>
          </p:nvSpPr>
          <p:spPr bwMode="auto">
            <a:xfrm>
              <a:off x="1969"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0" name="Rectangle 312"/>
            <p:cNvSpPr>
              <a:spLocks noChangeArrowheads="1"/>
            </p:cNvSpPr>
            <p:nvPr/>
          </p:nvSpPr>
          <p:spPr bwMode="auto">
            <a:xfrm>
              <a:off x="1985"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1" name="Rectangle 313"/>
            <p:cNvSpPr>
              <a:spLocks noChangeArrowheads="1"/>
            </p:cNvSpPr>
            <p:nvPr/>
          </p:nvSpPr>
          <p:spPr bwMode="auto">
            <a:xfrm>
              <a:off x="2001" y="27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2" name="Freeform 314"/>
            <p:cNvSpPr>
              <a:spLocks/>
            </p:cNvSpPr>
            <p:nvPr/>
          </p:nvSpPr>
          <p:spPr bwMode="auto">
            <a:xfrm>
              <a:off x="2017" y="2753"/>
              <a:ext cx="11" cy="8"/>
            </a:xfrm>
            <a:custGeom>
              <a:avLst/>
              <a:gdLst>
                <a:gd name="T0" fmla="*/ 0 w 11"/>
                <a:gd name="T1" fmla="*/ 0 h 8"/>
                <a:gd name="T2" fmla="*/ 0 w 11"/>
                <a:gd name="T3" fmla="*/ 8 h 8"/>
                <a:gd name="T4" fmla="*/ 6 w 11"/>
                <a:gd name="T5" fmla="*/ 8 h 8"/>
                <a:gd name="T6" fmla="*/ 10 w 11"/>
                <a:gd name="T7" fmla="*/ 8 h 8"/>
                <a:gd name="T8" fmla="*/ 11 w 11"/>
                <a:gd name="T9" fmla="*/ 4 h 8"/>
                <a:gd name="T10" fmla="*/ 11 w 11"/>
                <a:gd name="T11" fmla="*/ 3 h 8"/>
                <a:gd name="T12" fmla="*/ 3 w 11"/>
                <a:gd name="T13" fmla="*/ 3 h 8"/>
                <a:gd name="T14" fmla="*/ 3 w 11"/>
                <a:gd name="T15" fmla="*/ 4 h 8"/>
                <a:gd name="T16" fmla="*/ 6 w 11"/>
                <a:gd name="T17" fmla="*/ 4 h 8"/>
                <a:gd name="T18" fmla="*/ 6 w 11"/>
                <a:gd name="T19" fmla="*/ 0 h 8"/>
                <a:gd name="T20" fmla="*/ 0 w 11"/>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8">
                  <a:moveTo>
                    <a:pt x="0" y="0"/>
                  </a:moveTo>
                  <a:lnTo>
                    <a:pt x="0" y="8"/>
                  </a:lnTo>
                  <a:lnTo>
                    <a:pt x="6" y="8"/>
                  </a:lnTo>
                  <a:lnTo>
                    <a:pt x="10" y="8"/>
                  </a:lnTo>
                  <a:lnTo>
                    <a:pt x="11" y="4"/>
                  </a:lnTo>
                  <a:lnTo>
                    <a:pt x="11" y="3"/>
                  </a:lnTo>
                  <a:lnTo>
                    <a:pt x="3" y="3"/>
                  </a:lnTo>
                  <a:lnTo>
                    <a:pt x="3" y="4"/>
                  </a:lnTo>
                  <a:lnTo>
                    <a:pt x="6" y="4"/>
                  </a:lnTo>
                  <a:lnTo>
                    <a:pt x="6"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043" name="Rectangle 315"/>
            <p:cNvSpPr>
              <a:spLocks noChangeArrowheads="1"/>
            </p:cNvSpPr>
            <p:nvPr/>
          </p:nvSpPr>
          <p:spPr bwMode="auto">
            <a:xfrm>
              <a:off x="2020" y="274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4" name="Rectangle 316"/>
            <p:cNvSpPr>
              <a:spLocks noChangeArrowheads="1"/>
            </p:cNvSpPr>
            <p:nvPr/>
          </p:nvSpPr>
          <p:spPr bwMode="auto">
            <a:xfrm>
              <a:off x="2020" y="272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5" name="Rectangle 317"/>
            <p:cNvSpPr>
              <a:spLocks noChangeArrowheads="1"/>
            </p:cNvSpPr>
            <p:nvPr/>
          </p:nvSpPr>
          <p:spPr bwMode="auto">
            <a:xfrm>
              <a:off x="2020" y="271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6" name="Rectangle 318"/>
            <p:cNvSpPr>
              <a:spLocks noChangeArrowheads="1"/>
            </p:cNvSpPr>
            <p:nvPr/>
          </p:nvSpPr>
          <p:spPr bwMode="auto">
            <a:xfrm>
              <a:off x="2020" y="269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7" name="Rectangle 319"/>
            <p:cNvSpPr>
              <a:spLocks noChangeArrowheads="1"/>
            </p:cNvSpPr>
            <p:nvPr/>
          </p:nvSpPr>
          <p:spPr bwMode="auto">
            <a:xfrm>
              <a:off x="2020" y="2682"/>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8" name="Rectangle 320"/>
            <p:cNvSpPr>
              <a:spLocks noChangeArrowheads="1"/>
            </p:cNvSpPr>
            <p:nvPr/>
          </p:nvSpPr>
          <p:spPr bwMode="auto">
            <a:xfrm>
              <a:off x="2020" y="266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49" name="Rectangle 321"/>
            <p:cNvSpPr>
              <a:spLocks noChangeArrowheads="1"/>
            </p:cNvSpPr>
            <p:nvPr/>
          </p:nvSpPr>
          <p:spPr bwMode="auto">
            <a:xfrm>
              <a:off x="2020" y="2652"/>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0" name="Rectangle 322"/>
            <p:cNvSpPr>
              <a:spLocks noChangeArrowheads="1"/>
            </p:cNvSpPr>
            <p:nvPr/>
          </p:nvSpPr>
          <p:spPr bwMode="auto">
            <a:xfrm>
              <a:off x="2020" y="2638"/>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1" name="Rectangle 323"/>
            <p:cNvSpPr>
              <a:spLocks noChangeArrowheads="1"/>
            </p:cNvSpPr>
            <p:nvPr/>
          </p:nvSpPr>
          <p:spPr bwMode="auto">
            <a:xfrm>
              <a:off x="2020" y="262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2" name="Rectangle 324"/>
            <p:cNvSpPr>
              <a:spLocks noChangeArrowheads="1"/>
            </p:cNvSpPr>
            <p:nvPr/>
          </p:nvSpPr>
          <p:spPr bwMode="auto">
            <a:xfrm>
              <a:off x="2020" y="2608"/>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3" name="Rectangle 325"/>
            <p:cNvSpPr>
              <a:spLocks noChangeArrowheads="1"/>
            </p:cNvSpPr>
            <p:nvPr/>
          </p:nvSpPr>
          <p:spPr bwMode="auto">
            <a:xfrm>
              <a:off x="2020" y="259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4" name="Rectangle 326"/>
            <p:cNvSpPr>
              <a:spLocks noChangeArrowheads="1"/>
            </p:cNvSpPr>
            <p:nvPr/>
          </p:nvSpPr>
          <p:spPr bwMode="auto">
            <a:xfrm>
              <a:off x="2020" y="257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5" name="Rectangle 327"/>
            <p:cNvSpPr>
              <a:spLocks noChangeArrowheads="1"/>
            </p:cNvSpPr>
            <p:nvPr/>
          </p:nvSpPr>
          <p:spPr bwMode="auto">
            <a:xfrm>
              <a:off x="2020" y="256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6" name="Rectangle 328"/>
            <p:cNvSpPr>
              <a:spLocks noChangeArrowheads="1"/>
            </p:cNvSpPr>
            <p:nvPr/>
          </p:nvSpPr>
          <p:spPr bwMode="auto">
            <a:xfrm>
              <a:off x="2020" y="254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7" name="Rectangle 329"/>
            <p:cNvSpPr>
              <a:spLocks noChangeArrowheads="1"/>
            </p:cNvSpPr>
            <p:nvPr/>
          </p:nvSpPr>
          <p:spPr bwMode="auto">
            <a:xfrm>
              <a:off x="2020" y="253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8" name="Rectangle 330"/>
            <p:cNvSpPr>
              <a:spLocks noChangeArrowheads="1"/>
            </p:cNvSpPr>
            <p:nvPr/>
          </p:nvSpPr>
          <p:spPr bwMode="auto">
            <a:xfrm>
              <a:off x="2020" y="2520"/>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59" name="Rectangle 331"/>
            <p:cNvSpPr>
              <a:spLocks noChangeArrowheads="1"/>
            </p:cNvSpPr>
            <p:nvPr/>
          </p:nvSpPr>
          <p:spPr bwMode="auto">
            <a:xfrm>
              <a:off x="2020" y="250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0" name="Rectangle 332"/>
            <p:cNvSpPr>
              <a:spLocks noChangeArrowheads="1"/>
            </p:cNvSpPr>
            <p:nvPr/>
          </p:nvSpPr>
          <p:spPr bwMode="auto">
            <a:xfrm>
              <a:off x="2020" y="2490"/>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1" name="Rectangle 333"/>
            <p:cNvSpPr>
              <a:spLocks noChangeArrowheads="1"/>
            </p:cNvSpPr>
            <p:nvPr/>
          </p:nvSpPr>
          <p:spPr bwMode="auto">
            <a:xfrm>
              <a:off x="2020" y="2476"/>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2" name="Rectangle 334"/>
            <p:cNvSpPr>
              <a:spLocks noChangeArrowheads="1"/>
            </p:cNvSpPr>
            <p:nvPr/>
          </p:nvSpPr>
          <p:spPr bwMode="auto">
            <a:xfrm>
              <a:off x="2020" y="2461"/>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3" name="Rectangle 335"/>
            <p:cNvSpPr>
              <a:spLocks noChangeArrowheads="1"/>
            </p:cNvSpPr>
            <p:nvPr/>
          </p:nvSpPr>
          <p:spPr bwMode="auto">
            <a:xfrm>
              <a:off x="2020" y="24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4" name="Rectangle 336"/>
            <p:cNvSpPr>
              <a:spLocks noChangeArrowheads="1"/>
            </p:cNvSpPr>
            <p:nvPr/>
          </p:nvSpPr>
          <p:spPr bwMode="auto">
            <a:xfrm>
              <a:off x="2020" y="243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5" name="Rectangle 337"/>
            <p:cNvSpPr>
              <a:spLocks noChangeArrowheads="1"/>
            </p:cNvSpPr>
            <p:nvPr/>
          </p:nvSpPr>
          <p:spPr bwMode="auto">
            <a:xfrm>
              <a:off x="2020" y="2417"/>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6" name="Rectangle 338"/>
            <p:cNvSpPr>
              <a:spLocks noChangeArrowheads="1"/>
            </p:cNvSpPr>
            <p:nvPr/>
          </p:nvSpPr>
          <p:spPr bwMode="auto">
            <a:xfrm>
              <a:off x="2020" y="2402"/>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7" name="Rectangle 339"/>
            <p:cNvSpPr>
              <a:spLocks noChangeArrowheads="1"/>
            </p:cNvSpPr>
            <p:nvPr/>
          </p:nvSpPr>
          <p:spPr bwMode="auto">
            <a:xfrm>
              <a:off x="2020" y="238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8" name="Rectangle 340"/>
            <p:cNvSpPr>
              <a:spLocks noChangeArrowheads="1"/>
            </p:cNvSpPr>
            <p:nvPr/>
          </p:nvSpPr>
          <p:spPr bwMode="auto">
            <a:xfrm>
              <a:off x="2020" y="237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69" name="Rectangle 341"/>
            <p:cNvSpPr>
              <a:spLocks noChangeArrowheads="1"/>
            </p:cNvSpPr>
            <p:nvPr/>
          </p:nvSpPr>
          <p:spPr bwMode="auto">
            <a:xfrm>
              <a:off x="2020" y="2358"/>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0" name="Rectangle 342"/>
            <p:cNvSpPr>
              <a:spLocks noChangeArrowheads="1"/>
            </p:cNvSpPr>
            <p:nvPr/>
          </p:nvSpPr>
          <p:spPr bwMode="auto">
            <a:xfrm>
              <a:off x="2020" y="2343"/>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1" name="Rectangle 343"/>
            <p:cNvSpPr>
              <a:spLocks noChangeArrowheads="1"/>
            </p:cNvSpPr>
            <p:nvPr/>
          </p:nvSpPr>
          <p:spPr bwMode="auto">
            <a:xfrm>
              <a:off x="2020" y="2328"/>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2" name="Rectangle 344"/>
            <p:cNvSpPr>
              <a:spLocks noChangeArrowheads="1"/>
            </p:cNvSpPr>
            <p:nvPr/>
          </p:nvSpPr>
          <p:spPr bwMode="auto">
            <a:xfrm>
              <a:off x="2020" y="2314"/>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3" name="Rectangle 345"/>
            <p:cNvSpPr>
              <a:spLocks noChangeArrowheads="1"/>
            </p:cNvSpPr>
            <p:nvPr/>
          </p:nvSpPr>
          <p:spPr bwMode="auto">
            <a:xfrm>
              <a:off x="2020" y="2299"/>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4" name="Rectangle 346"/>
            <p:cNvSpPr>
              <a:spLocks noChangeArrowheads="1"/>
            </p:cNvSpPr>
            <p:nvPr/>
          </p:nvSpPr>
          <p:spPr bwMode="auto">
            <a:xfrm>
              <a:off x="2020" y="228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5" name="Rectangle 347"/>
            <p:cNvSpPr>
              <a:spLocks noChangeArrowheads="1"/>
            </p:cNvSpPr>
            <p:nvPr/>
          </p:nvSpPr>
          <p:spPr bwMode="auto">
            <a:xfrm>
              <a:off x="2020" y="226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6" name="Rectangle 348"/>
            <p:cNvSpPr>
              <a:spLocks noChangeArrowheads="1"/>
            </p:cNvSpPr>
            <p:nvPr/>
          </p:nvSpPr>
          <p:spPr bwMode="auto">
            <a:xfrm>
              <a:off x="2020" y="2255"/>
              <a:ext cx="8"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7" name="Rectangle 349"/>
            <p:cNvSpPr>
              <a:spLocks noChangeArrowheads="1"/>
            </p:cNvSpPr>
            <p:nvPr/>
          </p:nvSpPr>
          <p:spPr bwMode="auto">
            <a:xfrm>
              <a:off x="2013"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8" name="Rectangle 350"/>
            <p:cNvSpPr>
              <a:spLocks noChangeArrowheads="1"/>
            </p:cNvSpPr>
            <p:nvPr/>
          </p:nvSpPr>
          <p:spPr bwMode="auto">
            <a:xfrm>
              <a:off x="1998" y="2246"/>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79" name="Rectangle 351"/>
            <p:cNvSpPr>
              <a:spLocks noChangeArrowheads="1"/>
            </p:cNvSpPr>
            <p:nvPr/>
          </p:nvSpPr>
          <p:spPr bwMode="auto">
            <a:xfrm>
              <a:off x="1982"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0" name="Rectangle 352"/>
            <p:cNvSpPr>
              <a:spLocks noChangeArrowheads="1"/>
            </p:cNvSpPr>
            <p:nvPr/>
          </p:nvSpPr>
          <p:spPr bwMode="auto">
            <a:xfrm>
              <a:off x="1966"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1" name="Rectangle 353"/>
            <p:cNvSpPr>
              <a:spLocks noChangeArrowheads="1"/>
            </p:cNvSpPr>
            <p:nvPr/>
          </p:nvSpPr>
          <p:spPr bwMode="auto">
            <a:xfrm>
              <a:off x="1950"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2" name="Rectangle 354"/>
            <p:cNvSpPr>
              <a:spLocks noChangeArrowheads="1"/>
            </p:cNvSpPr>
            <p:nvPr/>
          </p:nvSpPr>
          <p:spPr bwMode="auto">
            <a:xfrm>
              <a:off x="1934"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3" name="Rectangle 355"/>
            <p:cNvSpPr>
              <a:spLocks noChangeArrowheads="1"/>
            </p:cNvSpPr>
            <p:nvPr/>
          </p:nvSpPr>
          <p:spPr bwMode="auto">
            <a:xfrm>
              <a:off x="1918"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4" name="Rectangle 356"/>
            <p:cNvSpPr>
              <a:spLocks noChangeArrowheads="1"/>
            </p:cNvSpPr>
            <p:nvPr/>
          </p:nvSpPr>
          <p:spPr bwMode="auto">
            <a:xfrm>
              <a:off x="1903"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5" name="Rectangle 357"/>
            <p:cNvSpPr>
              <a:spLocks noChangeArrowheads="1"/>
            </p:cNvSpPr>
            <p:nvPr/>
          </p:nvSpPr>
          <p:spPr bwMode="auto">
            <a:xfrm>
              <a:off x="1887"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6" name="Rectangle 358"/>
            <p:cNvSpPr>
              <a:spLocks noChangeArrowheads="1"/>
            </p:cNvSpPr>
            <p:nvPr/>
          </p:nvSpPr>
          <p:spPr bwMode="auto">
            <a:xfrm>
              <a:off x="1871"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7" name="Rectangle 359"/>
            <p:cNvSpPr>
              <a:spLocks noChangeArrowheads="1"/>
            </p:cNvSpPr>
            <p:nvPr/>
          </p:nvSpPr>
          <p:spPr bwMode="auto">
            <a:xfrm>
              <a:off x="1855"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8" name="Rectangle 360"/>
            <p:cNvSpPr>
              <a:spLocks noChangeArrowheads="1"/>
            </p:cNvSpPr>
            <p:nvPr/>
          </p:nvSpPr>
          <p:spPr bwMode="auto">
            <a:xfrm>
              <a:off x="1839"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89" name="Rectangle 361"/>
            <p:cNvSpPr>
              <a:spLocks noChangeArrowheads="1"/>
            </p:cNvSpPr>
            <p:nvPr/>
          </p:nvSpPr>
          <p:spPr bwMode="auto">
            <a:xfrm>
              <a:off x="1824" y="2246"/>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0" name="Rectangle 362"/>
            <p:cNvSpPr>
              <a:spLocks noChangeArrowheads="1"/>
            </p:cNvSpPr>
            <p:nvPr/>
          </p:nvSpPr>
          <p:spPr bwMode="auto">
            <a:xfrm>
              <a:off x="1808"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1" name="Rectangle 363"/>
            <p:cNvSpPr>
              <a:spLocks noChangeArrowheads="1"/>
            </p:cNvSpPr>
            <p:nvPr/>
          </p:nvSpPr>
          <p:spPr bwMode="auto">
            <a:xfrm>
              <a:off x="1792"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2" name="Rectangle 364"/>
            <p:cNvSpPr>
              <a:spLocks noChangeArrowheads="1"/>
            </p:cNvSpPr>
            <p:nvPr/>
          </p:nvSpPr>
          <p:spPr bwMode="auto">
            <a:xfrm>
              <a:off x="1776"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3" name="Rectangle 365"/>
            <p:cNvSpPr>
              <a:spLocks noChangeArrowheads="1"/>
            </p:cNvSpPr>
            <p:nvPr/>
          </p:nvSpPr>
          <p:spPr bwMode="auto">
            <a:xfrm>
              <a:off x="1760"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4" name="Rectangle 366"/>
            <p:cNvSpPr>
              <a:spLocks noChangeArrowheads="1"/>
            </p:cNvSpPr>
            <p:nvPr/>
          </p:nvSpPr>
          <p:spPr bwMode="auto">
            <a:xfrm>
              <a:off x="1744"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5" name="Rectangle 367"/>
            <p:cNvSpPr>
              <a:spLocks noChangeArrowheads="1"/>
            </p:cNvSpPr>
            <p:nvPr/>
          </p:nvSpPr>
          <p:spPr bwMode="auto">
            <a:xfrm>
              <a:off x="1729"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6" name="Rectangle 368"/>
            <p:cNvSpPr>
              <a:spLocks noChangeArrowheads="1"/>
            </p:cNvSpPr>
            <p:nvPr/>
          </p:nvSpPr>
          <p:spPr bwMode="auto">
            <a:xfrm>
              <a:off x="1713"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7" name="Rectangle 369"/>
            <p:cNvSpPr>
              <a:spLocks noChangeArrowheads="1"/>
            </p:cNvSpPr>
            <p:nvPr/>
          </p:nvSpPr>
          <p:spPr bwMode="auto">
            <a:xfrm>
              <a:off x="1697"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8" name="Rectangle 370"/>
            <p:cNvSpPr>
              <a:spLocks noChangeArrowheads="1"/>
            </p:cNvSpPr>
            <p:nvPr/>
          </p:nvSpPr>
          <p:spPr bwMode="auto">
            <a:xfrm>
              <a:off x="1681"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099" name="Rectangle 371"/>
            <p:cNvSpPr>
              <a:spLocks noChangeArrowheads="1"/>
            </p:cNvSpPr>
            <p:nvPr/>
          </p:nvSpPr>
          <p:spPr bwMode="auto">
            <a:xfrm>
              <a:off x="1665"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0" name="Rectangle 372"/>
            <p:cNvSpPr>
              <a:spLocks noChangeArrowheads="1"/>
            </p:cNvSpPr>
            <p:nvPr/>
          </p:nvSpPr>
          <p:spPr bwMode="auto">
            <a:xfrm>
              <a:off x="1650"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1" name="Rectangle 373"/>
            <p:cNvSpPr>
              <a:spLocks noChangeArrowheads="1"/>
            </p:cNvSpPr>
            <p:nvPr/>
          </p:nvSpPr>
          <p:spPr bwMode="auto">
            <a:xfrm>
              <a:off x="1634"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2" name="Rectangle 374"/>
            <p:cNvSpPr>
              <a:spLocks noChangeArrowheads="1"/>
            </p:cNvSpPr>
            <p:nvPr/>
          </p:nvSpPr>
          <p:spPr bwMode="auto">
            <a:xfrm>
              <a:off x="1618"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3" name="Rectangle 375"/>
            <p:cNvSpPr>
              <a:spLocks noChangeArrowheads="1"/>
            </p:cNvSpPr>
            <p:nvPr/>
          </p:nvSpPr>
          <p:spPr bwMode="auto">
            <a:xfrm>
              <a:off x="1602"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4" name="Rectangle 376"/>
            <p:cNvSpPr>
              <a:spLocks noChangeArrowheads="1"/>
            </p:cNvSpPr>
            <p:nvPr/>
          </p:nvSpPr>
          <p:spPr bwMode="auto">
            <a:xfrm>
              <a:off x="1586"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5" name="Rectangle 377"/>
            <p:cNvSpPr>
              <a:spLocks noChangeArrowheads="1"/>
            </p:cNvSpPr>
            <p:nvPr/>
          </p:nvSpPr>
          <p:spPr bwMode="auto">
            <a:xfrm>
              <a:off x="1571" y="2246"/>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6" name="Rectangle 378"/>
            <p:cNvSpPr>
              <a:spLocks noChangeArrowheads="1"/>
            </p:cNvSpPr>
            <p:nvPr/>
          </p:nvSpPr>
          <p:spPr bwMode="auto">
            <a:xfrm>
              <a:off x="1555"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7" name="Rectangle 379"/>
            <p:cNvSpPr>
              <a:spLocks noChangeArrowheads="1"/>
            </p:cNvSpPr>
            <p:nvPr/>
          </p:nvSpPr>
          <p:spPr bwMode="auto">
            <a:xfrm>
              <a:off x="1539"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8" name="Rectangle 380"/>
            <p:cNvSpPr>
              <a:spLocks noChangeArrowheads="1"/>
            </p:cNvSpPr>
            <p:nvPr/>
          </p:nvSpPr>
          <p:spPr bwMode="auto">
            <a:xfrm>
              <a:off x="1523"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09" name="Rectangle 381"/>
            <p:cNvSpPr>
              <a:spLocks noChangeArrowheads="1"/>
            </p:cNvSpPr>
            <p:nvPr/>
          </p:nvSpPr>
          <p:spPr bwMode="auto">
            <a:xfrm>
              <a:off x="1507"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0" name="Rectangle 382"/>
            <p:cNvSpPr>
              <a:spLocks noChangeArrowheads="1"/>
            </p:cNvSpPr>
            <p:nvPr/>
          </p:nvSpPr>
          <p:spPr bwMode="auto">
            <a:xfrm>
              <a:off x="1491"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1" name="Rectangle 383"/>
            <p:cNvSpPr>
              <a:spLocks noChangeArrowheads="1"/>
            </p:cNvSpPr>
            <p:nvPr/>
          </p:nvSpPr>
          <p:spPr bwMode="auto">
            <a:xfrm>
              <a:off x="1476"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2" name="Rectangle 384"/>
            <p:cNvSpPr>
              <a:spLocks noChangeArrowheads="1"/>
            </p:cNvSpPr>
            <p:nvPr/>
          </p:nvSpPr>
          <p:spPr bwMode="auto">
            <a:xfrm>
              <a:off x="1460"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3" name="Rectangle 385"/>
            <p:cNvSpPr>
              <a:spLocks noChangeArrowheads="1"/>
            </p:cNvSpPr>
            <p:nvPr/>
          </p:nvSpPr>
          <p:spPr bwMode="auto">
            <a:xfrm>
              <a:off x="1444"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4" name="Rectangle 386"/>
            <p:cNvSpPr>
              <a:spLocks noChangeArrowheads="1"/>
            </p:cNvSpPr>
            <p:nvPr/>
          </p:nvSpPr>
          <p:spPr bwMode="auto">
            <a:xfrm>
              <a:off x="1428"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5" name="Rectangle 387"/>
            <p:cNvSpPr>
              <a:spLocks noChangeArrowheads="1"/>
            </p:cNvSpPr>
            <p:nvPr/>
          </p:nvSpPr>
          <p:spPr bwMode="auto">
            <a:xfrm>
              <a:off x="1412"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6" name="Rectangle 388"/>
            <p:cNvSpPr>
              <a:spLocks noChangeArrowheads="1"/>
            </p:cNvSpPr>
            <p:nvPr/>
          </p:nvSpPr>
          <p:spPr bwMode="auto">
            <a:xfrm>
              <a:off x="1397" y="2246"/>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7" name="Rectangle 389"/>
            <p:cNvSpPr>
              <a:spLocks noChangeArrowheads="1"/>
            </p:cNvSpPr>
            <p:nvPr/>
          </p:nvSpPr>
          <p:spPr bwMode="auto">
            <a:xfrm>
              <a:off x="1381"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18" name="Rectangle 390"/>
            <p:cNvSpPr>
              <a:spLocks noChangeArrowheads="1"/>
            </p:cNvSpPr>
            <p:nvPr/>
          </p:nvSpPr>
          <p:spPr bwMode="auto">
            <a:xfrm>
              <a:off x="1365" y="2246"/>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sp>
        <p:nvSpPr>
          <p:cNvPr id="330119" name="Rectangle 391"/>
          <p:cNvSpPr>
            <a:spLocks noChangeArrowheads="1"/>
          </p:cNvSpPr>
          <p:nvPr/>
        </p:nvSpPr>
        <p:spPr bwMode="auto">
          <a:xfrm>
            <a:off x="2608263" y="3594100"/>
            <a:ext cx="22701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20" name="Rectangle 392"/>
          <p:cNvSpPr>
            <a:spLocks noChangeArrowheads="1"/>
          </p:cNvSpPr>
          <p:nvPr/>
        </p:nvSpPr>
        <p:spPr bwMode="auto">
          <a:xfrm>
            <a:off x="2608263" y="3597275"/>
            <a:ext cx="2476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IS</a:t>
            </a:r>
            <a:endParaRPr lang="en-US" sz="2400" baseline="0">
              <a:effectLst/>
            </a:endParaRPr>
          </a:p>
        </p:txBody>
      </p:sp>
      <p:sp>
        <p:nvSpPr>
          <p:cNvPr id="330121" name="Rectangle 393"/>
          <p:cNvSpPr>
            <a:spLocks noChangeArrowheads="1"/>
          </p:cNvSpPr>
          <p:nvPr/>
        </p:nvSpPr>
        <p:spPr bwMode="auto">
          <a:xfrm>
            <a:off x="2763838" y="361315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22" name="Rectangle 394"/>
          <p:cNvSpPr>
            <a:spLocks noChangeArrowheads="1"/>
          </p:cNvSpPr>
          <p:nvPr/>
        </p:nvSpPr>
        <p:spPr bwMode="auto">
          <a:xfrm>
            <a:off x="2320925" y="3770313"/>
            <a:ext cx="831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23" name="Rectangle 395"/>
          <p:cNvSpPr>
            <a:spLocks noChangeArrowheads="1"/>
          </p:cNvSpPr>
          <p:nvPr/>
        </p:nvSpPr>
        <p:spPr bwMode="auto">
          <a:xfrm>
            <a:off x="2320925" y="3773488"/>
            <a:ext cx="8874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DEVELPT</a:t>
            </a:r>
            <a:endParaRPr lang="en-US" sz="2400" baseline="0">
              <a:effectLst/>
            </a:endParaRPr>
          </a:p>
        </p:txBody>
      </p:sp>
      <p:sp>
        <p:nvSpPr>
          <p:cNvPr id="330124" name="Rectangle 396"/>
          <p:cNvSpPr>
            <a:spLocks noChangeArrowheads="1"/>
          </p:cNvSpPr>
          <p:nvPr/>
        </p:nvSpPr>
        <p:spPr bwMode="auto">
          <a:xfrm>
            <a:off x="3070225" y="37877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25" name="Rectangle 397"/>
          <p:cNvSpPr>
            <a:spLocks noChangeArrowheads="1"/>
          </p:cNvSpPr>
          <p:nvPr/>
        </p:nvSpPr>
        <p:spPr bwMode="auto">
          <a:xfrm>
            <a:off x="2185988" y="3944938"/>
            <a:ext cx="11049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26" name="Rectangle 398"/>
          <p:cNvSpPr>
            <a:spLocks noChangeArrowheads="1"/>
          </p:cNvSpPr>
          <p:nvPr/>
        </p:nvSpPr>
        <p:spPr bwMode="auto">
          <a:xfrm>
            <a:off x="2185988" y="3948113"/>
            <a:ext cx="11826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PROFITABLE</a:t>
            </a:r>
            <a:endParaRPr lang="en-US" sz="2400" baseline="0">
              <a:effectLst/>
            </a:endParaRPr>
          </a:p>
        </p:txBody>
      </p:sp>
      <p:sp>
        <p:nvSpPr>
          <p:cNvPr id="330127" name="Rectangle 399"/>
          <p:cNvSpPr>
            <a:spLocks noChangeArrowheads="1"/>
          </p:cNvSpPr>
          <p:nvPr/>
        </p:nvSpPr>
        <p:spPr bwMode="auto">
          <a:xfrm>
            <a:off x="3211513" y="396398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28" name="Rectangle 400"/>
          <p:cNvSpPr>
            <a:spLocks noChangeArrowheads="1"/>
          </p:cNvSpPr>
          <p:nvPr/>
        </p:nvSpPr>
        <p:spPr bwMode="auto">
          <a:xfrm>
            <a:off x="2638425" y="4121150"/>
            <a:ext cx="1682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29" name="Rectangle 401"/>
          <p:cNvSpPr>
            <a:spLocks noChangeArrowheads="1"/>
          </p:cNvSpPr>
          <p:nvPr/>
        </p:nvSpPr>
        <p:spPr bwMode="auto">
          <a:xfrm>
            <a:off x="2638425" y="4124325"/>
            <a:ext cx="1778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a:t>
            </a:r>
            <a:endParaRPr lang="en-US" sz="2400" baseline="0">
              <a:effectLst/>
            </a:endParaRPr>
          </a:p>
        </p:txBody>
      </p:sp>
      <p:sp>
        <p:nvSpPr>
          <p:cNvPr id="330130" name="Rectangle 402"/>
          <p:cNvSpPr>
            <a:spLocks noChangeArrowheads="1"/>
          </p:cNvSpPr>
          <p:nvPr/>
        </p:nvSpPr>
        <p:spPr bwMode="auto">
          <a:xfrm>
            <a:off x="2730500" y="4138613"/>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31" name="Rectangle 403"/>
          <p:cNvSpPr>
            <a:spLocks noChangeArrowheads="1"/>
          </p:cNvSpPr>
          <p:nvPr/>
        </p:nvSpPr>
        <p:spPr bwMode="auto">
          <a:xfrm>
            <a:off x="2025650" y="4640263"/>
            <a:ext cx="1077913" cy="903287"/>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0132" name="Rectangle 404"/>
          <p:cNvSpPr>
            <a:spLocks noChangeArrowheads="1"/>
          </p:cNvSpPr>
          <p:nvPr/>
        </p:nvSpPr>
        <p:spPr bwMode="auto">
          <a:xfrm>
            <a:off x="2132013" y="4640263"/>
            <a:ext cx="9715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33" name="Rectangle 405"/>
          <p:cNvSpPr>
            <a:spLocks noChangeArrowheads="1"/>
          </p:cNvSpPr>
          <p:nvPr/>
        </p:nvSpPr>
        <p:spPr bwMode="auto">
          <a:xfrm>
            <a:off x="2268538" y="4643438"/>
            <a:ext cx="8270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CONSTR</a:t>
            </a:r>
            <a:endParaRPr lang="en-US" sz="2400" baseline="0">
              <a:effectLst/>
            </a:endParaRPr>
          </a:p>
        </p:txBody>
      </p:sp>
      <p:sp>
        <p:nvSpPr>
          <p:cNvPr id="330134" name="Rectangle 406"/>
          <p:cNvSpPr>
            <a:spLocks noChangeArrowheads="1"/>
          </p:cNvSpPr>
          <p:nvPr/>
        </p:nvSpPr>
        <p:spPr bwMode="auto">
          <a:xfrm>
            <a:off x="2965450" y="46577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35" name="Rectangle 407"/>
          <p:cNvSpPr>
            <a:spLocks noChangeArrowheads="1"/>
          </p:cNvSpPr>
          <p:nvPr/>
        </p:nvSpPr>
        <p:spPr bwMode="auto">
          <a:xfrm>
            <a:off x="2132013" y="4840288"/>
            <a:ext cx="750887"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36" name="Rectangle 408"/>
          <p:cNvSpPr>
            <a:spLocks noChangeArrowheads="1"/>
          </p:cNvSpPr>
          <p:nvPr/>
        </p:nvSpPr>
        <p:spPr bwMode="auto">
          <a:xfrm>
            <a:off x="2276475" y="4843463"/>
            <a:ext cx="5715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COST</a:t>
            </a:r>
            <a:endParaRPr lang="en-US" sz="2400" baseline="0">
              <a:effectLst/>
            </a:endParaRPr>
          </a:p>
        </p:txBody>
      </p:sp>
      <p:sp>
        <p:nvSpPr>
          <p:cNvPr id="330137" name="Rectangle 409"/>
          <p:cNvSpPr>
            <a:spLocks noChangeArrowheads="1"/>
          </p:cNvSpPr>
          <p:nvPr/>
        </p:nvSpPr>
        <p:spPr bwMode="auto">
          <a:xfrm>
            <a:off x="2735263" y="4843463"/>
            <a:ext cx="12858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 </a:t>
            </a:r>
            <a:endParaRPr lang="en-US" sz="2400" baseline="0">
              <a:effectLst/>
            </a:endParaRPr>
          </a:p>
        </p:txBody>
      </p:sp>
      <p:sp>
        <p:nvSpPr>
          <p:cNvPr id="330138" name="Rectangle 410"/>
          <p:cNvSpPr>
            <a:spLocks noChangeArrowheads="1"/>
          </p:cNvSpPr>
          <p:nvPr/>
        </p:nvSpPr>
        <p:spPr bwMode="auto">
          <a:xfrm>
            <a:off x="2209800" y="5029200"/>
            <a:ext cx="504825"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1" baseline="0">
                <a:solidFill>
                  <a:srgbClr val="000000"/>
                </a:solidFill>
                <a:effectLst/>
                <a:latin typeface="Arial" panose="020B0604020202090204" pitchFamily="34" charset="0"/>
              </a:rPr>
              <a:t>INCLU</a:t>
            </a:r>
            <a:endParaRPr lang="en-US" sz="2400" b="1" baseline="0">
              <a:effectLst/>
            </a:endParaRPr>
          </a:p>
        </p:txBody>
      </p:sp>
      <p:sp>
        <p:nvSpPr>
          <p:cNvPr id="330139" name="Rectangle 411"/>
          <p:cNvSpPr>
            <a:spLocks noChangeArrowheads="1"/>
          </p:cNvSpPr>
          <p:nvPr/>
        </p:nvSpPr>
        <p:spPr bwMode="auto">
          <a:xfrm>
            <a:off x="2774950" y="5019675"/>
            <a:ext cx="136525"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 </a:t>
            </a:r>
            <a:endParaRPr lang="en-US" sz="2400" baseline="0">
              <a:effectLst/>
            </a:endParaRPr>
          </a:p>
        </p:txBody>
      </p:sp>
      <p:sp>
        <p:nvSpPr>
          <p:cNvPr id="330140" name="Rectangle 412"/>
          <p:cNvSpPr>
            <a:spLocks noChangeArrowheads="1"/>
          </p:cNvSpPr>
          <p:nvPr/>
        </p:nvSpPr>
        <p:spPr bwMode="auto">
          <a:xfrm>
            <a:off x="2266950" y="5211763"/>
            <a:ext cx="458788"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1" baseline="0">
                <a:solidFill>
                  <a:srgbClr val="FF0000"/>
                </a:solidFill>
                <a:effectLst>
                  <a:outerShdw blurRad="38100" dist="38100" dir="2700000" algn="tl">
                    <a:srgbClr val="000000"/>
                  </a:outerShdw>
                </a:effectLst>
                <a:latin typeface="Arial" panose="020B0604020202090204" pitchFamily="34" charset="0"/>
              </a:rPr>
              <a:t>LAND</a:t>
            </a:r>
            <a:endParaRPr lang="en-US" sz="2400" b="1" baseline="0">
              <a:solidFill>
                <a:srgbClr val="FF0000"/>
              </a:solidFill>
              <a:effectLst>
                <a:outerShdw blurRad="38100" dist="38100" dir="2700000" algn="tl">
                  <a:srgbClr val="000000"/>
                </a:outerShdw>
              </a:effectLst>
            </a:endParaRPr>
          </a:p>
        </p:txBody>
      </p:sp>
      <p:sp>
        <p:nvSpPr>
          <p:cNvPr id="330141" name="Rectangle 413"/>
          <p:cNvSpPr>
            <a:spLocks noChangeArrowheads="1"/>
          </p:cNvSpPr>
          <p:nvPr/>
        </p:nvSpPr>
        <p:spPr bwMode="auto">
          <a:xfrm>
            <a:off x="2746375" y="5211763"/>
            <a:ext cx="136525"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 </a:t>
            </a:r>
            <a:endParaRPr lang="en-US" sz="2400" baseline="0">
              <a:effectLst/>
            </a:endParaRPr>
          </a:p>
        </p:txBody>
      </p:sp>
      <p:sp>
        <p:nvSpPr>
          <p:cNvPr id="330142" name="Rectangle 414"/>
          <p:cNvSpPr>
            <a:spLocks noChangeArrowheads="1"/>
          </p:cNvSpPr>
          <p:nvPr/>
        </p:nvSpPr>
        <p:spPr bwMode="auto">
          <a:xfrm>
            <a:off x="1392238" y="3570288"/>
            <a:ext cx="579437" cy="452437"/>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0143" name="Rectangle 415"/>
          <p:cNvSpPr>
            <a:spLocks noChangeArrowheads="1"/>
          </p:cNvSpPr>
          <p:nvPr/>
        </p:nvSpPr>
        <p:spPr bwMode="auto">
          <a:xfrm>
            <a:off x="1604963" y="3594100"/>
            <a:ext cx="2190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44" name="Rectangle 416"/>
          <p:cNvSpPr>
            <a:spLocks noChangeArrowheads="1"/>
          </p:cNvSpPr>
          <p:nvPr/>
        </p:nvSpPr>
        <p:spPr bwMode="auto">
          <a:xfrm>
            <a:off x="1604963" y="3597275"/>
            <a:ext cx="236537"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IF</a:t>
            </a:r>
            <a:endParaRPr lang="en-US" sz="2400" baseline="0">
              <a:effectLst/>
            </a:endParaRPr>
          </a:p>
        </p:txBody>
      </p:sp>
      <p:sp>
        <p:nvSpPr>
          <p:cNvPr id="330145" name="Rectangle 417"/>
          <p:cNvSpPr>
            <a:spLocks noChangeArrowheads="1"/>
          </p:cNvSpPr>
          <p:nvPr/>
        </p:nvSpPr>
        <p:spPr bwMode="auto">
          <a:xfrm>
            <a:off x="1752600" y="3613150"/>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46" name="Rectangle 418"/>
          <p:cNvSpPr>
            <a:spLocks noChangeArrowheads="1"/>
          </p:cNvSpPr>
          <p:nvPr/>
        </p:nvSpPr>
        <p:spPr bwMode="auto">
          <a:xfrm>
            <a:off x="1519238" y="3770313"/>
            <a:ext cx="411162"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47" name="Rectangle 419"/>
          <p:cNvSpPr>
            <a:spLocks noChangeArrowheads="1"/>
          </p:cNvSpPr>
          <p:nvPr/>
        </p:nvSpPr>
        <p:spPr bwMode="auto">
          <a:xfrm>
            <a:off x="1519238" y="3773488"/>
            <a:ext cx="4318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YES</a:t>
            </a:r>
            <a:endParaRPr lang="en-US" sz="2400" baseline="0">
              <a:effectLst/>
            </a:endParaRPr>
          </a:p>
        </p:txBody>
      </p:sp>
      <p:sp>
        <p:nvSpPr>
          <p:cNvPr id="330148" name="Rectangle 420"/>
          <p:cNvSpPr>
            <a:spLocks noChangeArrowheads="1"/>
          </p:cNvSpPr>
          <p:nvPr/>
        </p:nvSpPr>
        <p:spPr bwMode="auto">
          <a:xfrm>
            <a:off x="1847850" y="378777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49" name="Rectangle 421"/>
          <p:cNvSpPr>
            <a:spLocks noChangeArrowheads="1"/>
          </p:cNvSpPr>
          <p:nvPr/>
        </p:nvSpPr>
        <p:spPr bwMode="auto">
          <a:xfrm>
            <a:off x="1489075" y="989013"/>
            <a:ext cx="577850" cy="44926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0150" name="Rectangle 422"/>
          <p:cNvSpPr>
            <a:spLocks noChangeArrowheads="1"/>
          </p:cNvSpPr>
          <p:nvPr/>
        </p:nvSpPr>
        <p:spPr bwMode="auto">
          <a:xfrm>
            <a:off x="1555750" y="1011238"/>
            <a:ext cx="5397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51" name="Rectangle 423"/>
          <p:cNvSpPr>
            <a:spLocks noChangeArrowheads="1"/>
          </p:cNvSpPr>
          <p:nvPr/>
        </p:nvSpPr>
        <p:spPr bwMode="auto">
          <a:xfrm>
            <a:off x="1555750" y="1014413"/>
            <a:ext cx="5699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ADDS</a:t>
            </a:r>
            <a:endParaRPr lang="en-US" sz="2400" baseline="0">
              <a:effectLst/>
            </a:endParaRPr>
          </a:p>
        </p:txBody>
      </p:sp>
      <p:sp>
        <p:nvSpPr>
          <p:cNvPr id="330152" name="Rectangle 424"/>
          <p:cNvSpPr>
            <a:spLocks noChangeArrowheads="1"/>
          </p:cNvSpPr>
          <p:nvPr/>
        </p:nvSpPr>
        <p:spPr bwMode="auto">
          <a:xfrm>
            <a:off x="2011363" y="1030288"/>
            <a:ext cx="9842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53" name="Rectangle 425"/>
          <p:cNvSpPr>
            <a:spLocks noChangeArrowheads="1"/>
          </p:cNvSpPr>
          <p:nvPr/>
        </p:nvSpPr>
        <p:spPr bwMode="auto">
          <a:xfrm>
            <a:off x="1584325" y="1185863"/>
            <a:ext cx="4730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0154" name="Rectangle 426"/>
          <p:cNvSpPr>
            <a:spLocks noChangeArrowheads="1"/>
          </p:cNvSpPr>
          <p:nvPr/>
        </p:nvSpPr>
        <p:spPr bwMode="auto">
          <a:xfrm>
            <a:off x="1584325" y="1189038"/>
            <a:ext cx="50165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aseline="0">
                <a:solidFill>
                  <a:srgbClr val="000000"/>
                </a:solidFill>
                <a:effectLst/>
                <a:latin typeface="Arial" panose="020B0604020202090204" pitchFamily="34" charset="0"/>
              </a:rPr>
              <a:t>NEW</a:t>
            </a:r>
            <a:endParaRPr lang="en-US" sz="2400" baseline="0">
              <a:effectLst/>
            </a:endParaRPr>
          </a:p>
        </p:txBody>
      </p:sp>
      <p:sp>
        <p:nvSpPr>
          <p:cNvPr id="330155" name="Rectangle 427"/>
          <p:cNvSpPr>
            <a:spLocks noChangeArrowheads="1"/>
          </p:cNvSpPr>
          <p:nvPr/>
        </p:nvSpPr>
        <p:spPr bwMode="auto">
          <a:xfrm>
            <a:off x="1974850" y="1203325"/>
            <a:ext cx="98425"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rPr>
              <a:t> </a:t>
            </a:r>
            <a:endParaRPr lang="en-US" sz="2400" baseline="0">
              <a:effectLst/>
            </a:endParaRPr>
          </a:p>
        </p:txBody>
      </p:sp>
      <p:sp>
        <p:nvSpPr>
          <p:cNvPr id="330156" name="Line 428"/>
          <p:cNvSpPr>
            <a:spLocks noChangeShapeType="1"/>
          </p:cNvSpPr>
          <p:nvPr/>
        </p:nvSpPr>
        <p:spPr bwMode="auto">
          <a:xfrm flipH="1">
            <a:off x="5921375" y="1076325"/>
            <a:ext cx="442913" cy="158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57" name="Freeform 429"/>
          <p:cNvSpPr>
            <a:spLocks/>
          </p:cNvSpPr>
          <p:nvPr/>
        </p:nvSpPr>
        <p:spPr bwMode="auto">
          <a:xfrm>
            <a:off x="5886450" y="1046163"/>
            <a:ext cx="47625" cy="58737"/>
          </a:xfrm>
          <a:custGeom>
            <a:avLst/>
            <a:gdLst>
              <a:gd name="T0" fmla="*/ 30 w 30"/>
              <a:gd name="T1" fmla="*/ 37 h 37"/>
              <a:gd name="T2" fmla="*/ 30 w 30"/>
              <a:gd name="T3" fmla="*/ 0 h 37"/>
              <a:gd name="T4" fmla="*/ 0 w 30"/>
              <a:gd name="T5" fmla="*/ 19 h 37"/>
              <a:gd name="T6" fmla="*/ 30 w 30"/>
              <a:gd name="T7" fmla="*/ 37 h 37"/>
            </a:gdLst>
            <a:ahLst/>
            <a:cxnLst>
              <a:cxn ang="0">
                <a:pos x="T0" y="T1"/>
              </a:cxn>
              <a:cxn ang="0">
                <a:pos x="T2" y="T3"/>
              </a:cxn>
              <a:cxn ang="0">
                <a:pos x="T4" y="T5"/>
              </a:cxn>
              <a:cxn ang="0">
                <a:pos x="T6" y="T7"/>
              </a:cxn>
            </a:cxnLst>
            <a:rect l="0" t="0" r="r" b="b"/>
            <a:pathLst>
              <a:path w="30" h="37">
                <a:moveTo>
                  <a:pt x="30" y="37"/>
                </a:moveTo>
                <a:lnTo>
                  <a:pt x="30" y="0"/>
                </a:lnTo>
                <a:lnTo>
                  <a:pt x="0" y="19"/>
                </a:lnTo>
                <a:lnTo>
                  <a:pt x="30" y="37"/>
                </a:lnTo>
                <a:close/>
              </a:path>
            </a:pathLst>
          </a:custGeom>
          <a:solidFill>
            <a:srgbClr val="000000"/>
          </a:solidFill>
          <a:ln w="3175">
            <a:solidFill>
              <a:srgbClr val="000000"/>
            </a:solidFill>
            <a:prstDash val="solid"/>
            <a:round/>
            <a:headEnd/>
            <a:tailEnd/>
          </a:ln>
        </p:spPr>
        <p:txBody>
          <a:bodyPr/>
          <a:lstStyle/>
          <a:p>
            <a:endParaRPr lang="en-US"/>
          </a:p>
        </p:txBody>
      </p:sp>
      <p:sp>
        <p:nvSpPr>
          <p:cNvPr id="330158" name="Line 430"/>
          <p:cNvSpPr>
            <a:spLocks noChangeShapeType="1"/>
          </p:cNvSpPr>
          <p:nvPr/>
        </p:nvSpPr>
        <p:spPr bwMode="auto">
          <a:xfrm>
            <a:off x="2060575" y="1165225"/>
            <a:ext cx="1114425" cy="158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59" name="Freeform 431"/>
          <p:cNvSpPr>
            <a:spLocks/>
          </p:cNvSpPr>
          <p:nvPr/>
        </p:nvSpPr>
        <p:spPr bwMode="auto">
          <a:xfrm>
            <a:off x="3162300" y="1135063"/>
            <a:ext cx="46038" cy="60325"/>
          </a:xfrm>
          <a:custGeom>
            <a:avLst/>
            <a:gdLst>
              <a:gd name="T0" fmla="*/ 0 w 29"/>
              <a:gd name="T1" fmla="*/ 0 h 38"/>
              <a:gd name="T2" fmla="*/ 0 w 29"/>
              <a:gd name="T3" fmla="*/ 38 h 38"/>
              <a:gd name="T4" fmla="*/ 29 w 29"/>
              <a:gd name="T5" fmla="*/ 19 h 38"/>
              <a:gd name="T6" fmla="*/ 0 w 29"/>
              <a:gd name="T7" fmla="*/ 0 h 38"/>
            </a:gdLst>
            <a:ahLst/>
            <a:cxnLst>
              <a:cxn ang="0">
                <a:pos x="T0" y="T1"/>
              </a:cxn>
              <a:cxn ang="0">
                <a:pos x="T2" y="T3"/>
              </a:cxn>
              <a:cxn ang="0">
                <a:pos x="T4" y="T5"/>
              </a:cxn>
              <a:cxn ang="0">
                <a:pos x="T6" y="T7"/>
              </a:cxn>
            </a:cxnLst>
            <a:rect l="0" t="0" r="r" b="b"/>
            <a:pathLst>
              <a:path w="29" h="38">
                <a:moveTo>
                  <a:pt x="0" y="0"/>
                </a:moveTo>
                <a:lnTo>
                  <a:pt x="0" y="38"/>
                </a:lnTo>
                <a:lnTo>
                  <a:pt x="29" y="19"/>
                </a:lnTo>
                <a:lnTo>
                  <a:pt x="0" y="0"/>
                </a:lnTo>
                <a:close/>
              </a:path>
            </a:pathLst>
          </a:custGeom>
          <a:solidFill>
            <a:srgbClr val="000000"/>
          </a:solidFill>
          <a:ln w="3175">
            <a:solidFill>
              <a:srgbClr val="000000"/>
            </a:solidFill>
            <a:prstDash val="solid"/>
            <a:round/>
            <a:headEnd/>
            <a:tailEnd/>
          </a:ln>
        </p:spPr>
        <p:txBody>
          <a:bodyPr/>
          <a:lstStyle/>
          <a:p>
            <a:endParaRPr lang="en-US"/>
          </a:p>
        </p:txBody>
      </p:sp>
      <p:sp>
        <p:nvSpPr>
          <p:cNvPr id="330160" name="Line 432"/>
          <p:cNvSpPr>
            <a:spLocks noChangeShapeType="1"/>
          </p:cNvSpPr>
          <p:nvPr/>
        </p:nvSpPr>
        <p:spPr bwMode="auto">
          <a:xfrm>
            <a:off x="5121275" y="1433513"/>
            <a:ext cx="1588" cy="3238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61" name="Freeform 433"/>
          <p:cNvSpPr>
            <a:spLocks/>
          </p:cNvSpPr>
          <p:nvPr/>
        </p:nvSpPr>
        <p:spPr bwMode="auto">
          <a:xfrm>
            <a:off x="5089525" y="1744663"/>
            <a:ext cx="63500" cy="44450"/>
          </a:xfrm>
          <a:custGeom>
            <a:avLst/>
            <a:gdLst>
              <a:gd name="T0" fmla="*/ 40 w 40"/>
              <a:gd name="T1" fmla="*/ 0 h 28"/>
              <a:gd name="T2" fmla="*/ 0 w 40"/>
              <a:gd name="T3" fmla="*/ 0 h 28"/>
              <a:gd name="T4" fmla="*/ 20 w 40"/>
              <a:gd name="T5" fmla="*/ 28 h 28"/>
              <a:gd name="T6" fmla="*/ 40 w 40"/>
              <a:gd name="T7" fmla="*/ 0 h 28"/>
            </a:gdLst>
            <a:ahLst/>
            <a:cxnLst>
              <a:cxn ang="0">
                <a:pos x="T0" y="T1"/>
              </a:cxn>
              <a:cxn ang="0">
                <a:pos x="T2" y="T3"/>
              </a:cxn>
              <a:cxn ang="0">
                <a:pos x="T4" y="T5"/>
              </a:cxn>
              <a:cxn ang="0">
                <a:pos x="T6" y="T7"/>
              </a:cxn>
            </a:cxnLst>
            <a:rect l="0" t="0" r="r" b="b"/>
            <a:pathLst>
              <a:path w="40" h="28">
                <a:moveTo>
                  <a:pt x="40" y="0"/>
                </a:moveTo>
                <a:lnTo>
                  <a:pt x="0" y="0"/>
                </a:lnTo>
                <a:lnTo>
                  <a:pt x="20" y="28"/>
                </a:lnTo>
                <a:lnTo>
                  <a:pt x="40" y="0"/>
                </a:lnTo>
                <a:close/>
              </a:path>
            </a:pathLst>
          </a:custGeom>
          <a:solidFill>
            <a:srgbClr val="000000"/>
          </a:solidFill>
          <a:ln w="3175">
            <a:solidFill>
              <a:srgbClr val="000000"/>
            </a:solidFill>
            <a:prstDash val="solid"/>
            <a:round/>
            <a:headEnd/>
            <a:tailEnd/>
          </a:ln>
        </p:spPr>
        <p:txBody>
          <a:bodyPr/>
          <a:lstStyle/>
          <a:p>
            <a:endParaRPr lang="en-US"/>
          </a:p>
        </p:txBody>
      </p:sp>
      <p:sp>
        <p:nvSpPr>
          <p:cNvPr id="330162" name="Line 434"/>
          <p:cNvSpPr>
            <a:spLocks noChangeShapeType="1"/>
          </p:cNvSpPr>
          <p:nvPr/>
        </p:nvSpPr>
        <p:spPr bwMode="auto">
          <a:xfrm>
            <a:off x="4068763" y="1433513"/>
            <a:ext cx="1587" cy="3238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63" name="Freeform 435"/>
          <p:cNvSpPr>
            <a:spLocks/>
          </p:cNvSpPr>
          <p:nvPr/>
        </p:nvSpPr>
        <p:spPr bwMode="auto">
          <a:xfrm>
            <a:off x="4038600" y="1744663"/>
            <a:ext cx="63500" cy="44450"/>
          </a:xfrm>
          <a:custGeom>
            <a:avLst/>
            <a:gdLst>
              <a:gd name="T0" fmla="*/ 40 w 40"/>
              <a:gd name="T1" fmla="*/ 0 h 28"/>
              <a:gd name="T2" fmla="*/ 0 w 40"/>
              <a:gd name="T3" fmla="*/ 0 h 28"/>
              <a:gd name="T4" fmla="*/ 19 w 40"/>
              <a:gd name="T5" fmla="*/ 28 h 28"/>
              <a:gd name="T6" fmla="*/ 40 w 40"/>
              <a:gd name="T7" fmla="*/ 0 h 28"/>
            </a:gdLst>
            <a:ahLst/>
            <a:cxnLst>
              <a:cxn ang="0">
                <a:pos x="T0" y="T1"/>
              </a:cxn>
              <a:cxn ang="0">
                <a:pos x="T2" y="T3"/>
              </a:cxn>
              <a:cxn ang="0">
                <a:pos x="T4" y="T5"/>
              </a:cxn>
              <a:cxn ang="0">
                <a:pos x="T6" y="T7"/>
              </a:cxn>
            </a:cxnLst>
            <a:rect l="0" t="0" r="r" b="b"/>
            <a:pathLst>
              <a:path w="40" h="28">
                <a:moveTo>
                  <a:pt x="40" y="0"/>
                </a:moveTo>
                <a:lnTo>
                  <a:pt x="0" y="0"/>
                </a:lnTo>
                <a:lnTo>
                  <a:pt x="19" y="28"/>
                </a:lnTo>
                <a:lnTo>
                  <a:pt x="40" y="0"/>
                </a:lnTo>
                <a:close/>
              </a:path>
            </a:pathLst>
          </a:custGeom>
          <a:solidFill>
            <a:srgbClr val="000000"/>
          </a:solidFill>
          <a:ln w="3175">
            <a:solidFill>
              <a:srgbClr val="000000"/>
            </a:solidFill>
            <a:prstDash val="solid"/>
            <a:round/>
            <a:headEnd/>
            <a:tailEnd/>
          </a:ln>
        </p:spPr>
        <p:txBody>
          <a:bodyPr/>
          <a:lstStyle/>
          <a:p>
            <a:endParaRPr lang="en-US"/>
          </a:p>
        </p:txBody>
      </p:sp>
      <p:sp>
        <p:nvSpPr>
          <p:cNvPr id="330164" name="Line 436"/>
          <p:cNvSpPr>
            <a:spLocks noChangeShapeType="1"/>
          </p:cNvSpPr>
          <p:nvPr/>
        </p:nvSpPr>
        <p:spPr bwMode="auto">
          <a:xfrm flipV="1">
            <a:off x="1584325" y="1465263"/>
            <a:ext cx="1588" cy="21050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65" name="Freeform 437"/>
          <p:cNvSpPr>
            <a:spLocks/>
          </p:cNvSpPr>
          <p:nvPr/>
        </p:nvSpPr>
        <p:spPr bwMode="auto">
          <a:xfrm>
            <a:off x="1552575" y="1433513"/>
            <a:ext cx="63500" cy="44450"/>
          </a:xfrm>
          <a:custGeom>
            <a:avLst/>
            <a:gdLst>
              <a:gd name="T0" fmla="*/ 0 w 40"/>
              <a:gd name="T1" fmla="*/ 28 h 28"/>
              <a:gd name="T2" fmla="*/ 40 w 40"/>
              <a:gd name="T3" fmla="*/ 28 h 28"/>
              <a:gd name="T4" fmla="*/ 20 w 40"/>
              <a:gd name="T5" fmla="*/ 0 h 28"/>
              <a:gd name="T6" fmla="*/ 0 w 40"/>
              <a:gd name="T7" fmla="*/ 28 h 28"/>
            </a:gdLst>
            <a:ahLst/>
            <a:cxnLst>
              <a:cxn ang="0">
                <a:pos x="T0" y="T1"/>
              </a:cxn>
              <a:cxn ang="0">
                <a:pos x="T2" y="T3"/>
              </a:cxn>
              <a:cxn ang="0">
                <a:pos x="T4" y="T5"/>
              </a:cxn>
              <a:cxn ang="0">
                <a:pos x="T6" y="T7"/>
              </a:cxn>
            </a:cxnLst>
            <a:rect l="0" t="0" r="r" b="b"/>
            <a:pathLst>
              <a:path w="40" h="28">
                <a:moveTo>
                  <a:pt x="0" y="28"/>
                </a:moveTo>
                <a:lnTo>
                  <a:pt x="40" y="28"/>
                </a:lnTo>
                <a:lnTo>
                  <a:pt x="20" y="0"/>
                </a:lnTo>
                <a:lnTo>
                  <a:pt x="0" y="28"/>
                </a:lnTo>
                <a:close/>
              </a:path>
            </a:pathLst>
          </a:custGeom>
          <a:solidFill>
            <a:srgbClr val="000000"/>
          </a:solidFill>
          <a:ln w="3175">
            <a:solidFill>
              <a:srgbClr val="000000"/>
            </a:solidFill>
            <a:prstDash val="solid"/>
            <a:round/>
            <a:headEnd/>
            <a:tailEnd/>
          </a:ln>
        </p:spPr>
        <p:txBody>
          <a:bodyPr/>
          <a:lstStyle/>
          <a:p>
            <a:endParaRPr lang="en-US"/>
          </a:p>
        </p:txBody>
      </p:sp>
      <p:sp>
        <p:nvSpPr>
          <p:cNvPr id="330166" name="Line 438"/>
          <p:cNvSpPr>
            <a:spLocks noChangeShapeType="1"/>
          </p:cNvSpPr>
          <p:nvPr/>
        </p:nvSpPr>
        <p:spPr bwMode="auto">
          <a:xfrm>
            <a:off x="4643438" y="2501900"/>
            <a:ext cx="1587" cy="121443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67" name="Freeform 439"/>
          <p:cNvSpPr>
            <a:spLocks/>
          </p:cNvSpPr>
          <p:nvPr/>
        </p:nvSpPr>
        <p:spPr bwMode="auto">
          <a:xfrm>
            <a:off x="4611688" y="3705225"/>
            <a:ext cx="63500" cy="42863"/>
          </a:xfrm>
          <a:custGeom>
            <a:avLst/>
            <a:gdLst>
              <a:gd name="T0" fmla="*/ 40 w 40"/>
              <a:gd name="T1" fmla="*/ 0 h 27"/>
              <a:gd name="T2" fmla="*/ 0 w 40"/>
              <a:gd name="T3" fmla="*/ 0 h 27"/>
              <a:gd name="T4" fmla="*/ 20 w 40"/>
              <a:gd name="T5" fmla="*/ 27 h 27"/>
              <a:gd name="T6" fmla="*/ 40 w 40"/>
              <a:gd name="T7" fmla="*/ 0 h 27"/>
            </a:gdLst>
            <a:ahLst/>
            <a:cxnLst>
              <a:cxn ang="0">
                <a:pos x="T0" y="T1"/>
              </a:cxn>
              <a:cxn ang="0">
                <a:pos x="T2" y="T3"/>
              </a:cxn>
              <a:cxn ang="0">
                <a:pos x="T4" y="T5"/>
              </a:cxn>
              <a:cxn ang="0">
                <a:pos x="T6" y="T7"/>
              </a:cxn>
            </a:cxnLst>
            <a:rect l="0" t="0" r="r" b="b"/>
            <a:pathLst>
              <a:path w="40" h="27">
                <a:moveTo>
                  <a:pt x="40" y="0"/>
                </a:moveTo>
                <a:lnTo>
                  <a:pt x="0" y="0"/>
                </a:lnTo>
                <a:lnTo>
                  <a:pt x="20" y="27"/>
                </a:lnTo>
                <a:lnTo>
                  <a:pt x="40" y="0"/>
                </a:lnTo>
                <a:close/>
              </a:path>
            </a:pathLst>
          </a:custGeom>
          <a:solidFill>
            <a:srgbClr val="000000"/>
          </a:solidFill>
          <a:ln w="3175">
            <a:solidFill>
              <a:srgbClr val="000000"/>
            </a:solidFill>
            <a:prstDash val="solid"/>
            <a:round/>
            <a:headEnd/>
            <a:tailEnd/>
          </a:ln>
        </p:spPr>
        <p:txBody>
          <a:bodyPr/>
          <a:lstStyle/>
          <a:p>
            <a:endParaRPr lang="en-US"/>
          </a:p>
        </p:txBody>
      </p:sp>
      <p:grpSp>
        <p:nvGrpSpPr>
          <p:cNvPr id="330168" name="Group 440"/>
          <p:cNvGrpSpPr>
            <a:grpSpLocks/>
          </p:cNvGrpSpPr>
          <p:nvPr/>
        </p:nvGrpSpPr>
        <p:grpSpPr bwMode="auto">
          <a:xfrm>
            <a:off x="4824413" y="4789488"/>
            <a:ext cx="249237" cy="107950"/>
            <a:chOff x="3039" y="3017"/>
            <a:chExt cx="157" cy="68"/>
          </a:xfrm>
        </p:grpSpPr>
        <p:sp>
          <p:nvSpPr>
            <p:cNvPr id="330169" name="Line 441"/>
            <p:cNvSpPr>
              <a:spLocks noChangeShapeType="1"/>
            </p:cNvSpPr>
            <p:nvPr/>
          </p:nvSpPr>
          <p:spPr bwMode="auto">
            <a:xfrm flipH="1">
              <a:off x="3109" y="3049"/>
              <a:ext cx="87"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170" name="Freeform 442"/>
            <p:cNvSpPr>
              <a:spLocks/>
            </p:cNvSpPr>
            <p:nvPr/>
          </p:nvSpPr>
          <p:spPr bwMode="auto">
            <a:xfrm>
              <a:off x="3039" y="3017"/>
              <a:ext cx="73" cy="68"/>
            </a:xfrm>
            <a:custGeom>
              <a:avLst/>
              <a:gdLst>
                <a:gd name="T0" fmla="*/ 73 w 73"/>
                <a:gd name="T1" fmla="*/ 0 h 68"/>
                <a:gd name="T2" fmla="*/ 0 w 73"/>
                <a:gd name="T3" fmla="*/ 34 h 68"/>
                <a:gd name="T4" fmla="*/ 73 w 73"/>
                <a:gd name="T5" fmla="*/ 68 h 68"/>
                <a:gd name="T6" fmla="*/ 73 w 73"/>
                <a:gd name="T7" fmla="*/ 0 h 68"/>
              </a:gdLst>
              <a:ahLst/>
              <a:cxnLst>
                <a:cxn ang="0">
                  <a:pos x="T0" y="T1"/>
                </a:cxn>
                <a:cxn ang="0">
                  <a:pos x="T2" y="T3"/>
                </a:cxn>
                <a:cxn ang="0">
                  <a:pos x="T4" y="T5"/>
                </a:cxn>
                <a:cxn ang="0">
                  <a:pos x="T6" y="T7"/>
                </a:cxn>
              </a:cxnLst>
              <a:rect l="0" t="0" r="r" b="b"/>
              <a:pathLst>
                <a:path w="73" h="68">
                  <a:moveTo>
                    <a:pt x="73" y="0"/>
                  </a:moveTo>
                  <a:lnTo>
                    <a:pt x="0" y="34"/>
                  </a:lnTo>
                  <a:lnTo>
                    <a:pt x="73" y="68"/>
                  </a:lnTo>
                  <a:lnTo>
                    <a:pt x="7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171" name="Group 443"/>
          <p:cNvGrpSpPr>
            <a:grpSpLocks/>
          </p:cNvGrpSpPr>
          <p:nvPr/>
        </p:nvGrpSpPr>
        <p:grpSpPr bwMode="auto">
          <a:xfrm>
            <a:off x="3246438" y="4376738"/>
            <a:ext cx="611187" cy="366712"/>
            <a:chOff x="2045" y="2757"/>
            <a:chExt cx="385" cy="231"/>
          </a:xfrm>
        </p:grpSpPr>
        <p:sp>
          <p:nvSpPr>
            <p:cNvPr id="330172" name="Freeform 444"/>
            <p:cNvSpPr>
              <a:spLocks/>
            </p:cNvSpPr>
            <p:nvPr/>
          </p:nvSpPr>
          <p:spPr bwMode="auto">
            <a:xfrm>
              <a:off x="2424" y="2983"/>
              <a:ext cx="6" cy="5"/>
            </a:xfrm>
            <a:custGeom>
              <a:avLst/>
              <a:gdLst>
                <a:gd name="T0" fmla="*/ 3 w 6"/>
                <a:gd name="T1" fmla="*/ 5 h 5"/>
                <a:gd name="T2" fmla="*/ 4 w 6"/>
                <a:gd name="T3" fmla="*/ 5 h 5"/>
                <a:gd name="T4" fmla="*/ 4 w 6"/>
                <a:gd name="T5" fmla="*/ 5 h 5"/>
                <a:gd name="T6" fmla="*/ 5 w 6"/>
                <a:gd name="T7" fmla="*/ 5 h 5"/>
                <a:gd name="T8" fmla="*/ 6 w 6"/>
                <a:gd name="T9" fmla="*/ 4 h 5"/>
                <a:gd name="T10" fmla="*/ 6 w 6"/>
                <a:gd name="T11" fmla="*/ 3 h 5"/>
                <a:gd name="T12" fmla="*/ 6 w 6"/>
                <a:gd name="T13" fmla="*/ 3 h 5"/>
                <a:gd name="T14" fmla="*/ 6 w 6"/>
                <a:gd name="T15" fmla="*/ 2 h 5"/>
                <a:gd name="T16" fmla="*/ 6 w 6"/>
                <a:gd name="T17" fmla="*/ 1 h 5"/>
                <a:gd name="T18" fmla="*/ 5 w 6"/>
                <a:gd name="T19" fmla="*/ 1 h 5"/>
                <a:gd name="T20" fmla="*/ 4 w 6"/>
                <a:gd name="T21" fmla="*/ 0 h 5"/>
                <a:gd name="T22" fmla="*/ 3 w 6"/>
                <a:gd name="T23" fmla="*/ 0 h 5"/>
                <a:gd name="T24" fmla="*/ 2 w 6"/>
                <a:gd name="T25" fmla="*/ 1 h 5"/>
                <a:gd name="T26" fmla="*/ 2 w 6"/>
                <a:gd name="T27" fmla="*/ 1 h 5"/>
                <a:gd name="T28" fmla="*/ 0 w 6"/>
                <a:gd name="T29" fmla="*/ 2 h 5"/>
                <a:gd name="T30" fmla="*/ 0 w 6"/>
                <a:gd name="T31" fmla="*/ 3 h 5"/>
                <a:gd name="T32" fmla="*/ 2 w 6"/>
                <a:gd name="T33" fmla="*/ 4 h 5"/>
                <a:gd name="T34" fmla="*/ 2 w 6"/>
                <a:gd name="T35" fmla="*/ 5 h 5"/>
                <a:gd name="T36" fmla="*/ 3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3" y="5"/>
                  </a:moveTo>
                  <a:lnTo>
                    <a:pt x="4" y="5"/>
                  </a:lnTo>
                  <a:lnTo>
                    <a:pt x="4" y="5"/>
                  </a:lnTo>
                  <a:lnTo>
                    <a:pt x="5" y="5"/>
                  </a:lnTo>
                  <a:lnTo>
                    <a:pt x="6" y="4"/>
                  </a:lnTo>
                  <a:lnTo>
                    <a:pt x="6" y="3"/>
                  </a:lnTo>
                  <a:lnTo>
                    <a:pt x="6" y="3"/>
                  </a:lnTo>
                  <a:lnTo>
                    <a:pt x="6" y="2"/>
                  </a:lnTo>
                  <a:lnTo>
                    <a:pt x="6" y="1"/>
                  </a:lnTo>
                  <a:lnTo>
                    <a:pt x="5" y="1"/>
                  </a:lnTo>
                  <a:lnTo>
                    <a:pt x="4" y="0"/>
                  </a:lnTo>
                  <a:lnTo>
                    <a:pt x="3" y="0"/>
                  </a:lnTo>
                  <a:lnTo>
                    <a:pt x="2" y="1"/>
                  </a:lnTo>
                  <a:lnTo>
                    <a:pt x="2" y="1"/>
                  </a:lnTo>
                  <a:lnTo>
                    <a:pt x="0" y="2"/>
                  </a:lnTo>
                  <a:lnTo>
                    <a:pt x="0" y="3"/>
                  </a:lnTo>
                  <a:lnTo>
                    <a:pt x="2" y="4"/>
                  </a:lnTo>
                  <a:lnTo>
                    <a:pt x="2" y="5"/>
                  </a:lnTo>
                  <a:lnTo>
                    <a:pt x="3"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3" name="Freeform 445"/>
            <p:cNvSpPr>
              <a:spLocks/>
            </p:cNvSpPr>
            <p:nvPr/>
          </p:nvSpPr>
          <p:spPr bwMode="auto">
            <a:xfrm>
              <a:off x="2415" y="2978"/>
              <a:ext cx="6" cy="5"/>
            </a:xfrm>
            <a:custGeom>
              <a:avLst/>
              <a:gdLst>
                <a:gd name="T0" fmla="*/ 2 w 6"/>
                <a:gd name="T1" fmla="*/ 5 h 5"/>
                <a:gd name="T2" fmla="*/ 3 w 6"/>
                <a:gd name="T3" fmla="*/ 5 h 5"/>
                <a:gd name="T4" fmla="*/ 4 w 6"/>
                <a:gd name="T5" fmla="*/ 5 h 5"/>
                <a:gd name="T6" fmla="*/ 5 w 6"/>
                <a:gd name="T7" fmla="*/ 5 h 5"/>
                <a:gd name="T8" fmla="*/ 6 w 6"/>
                <a:gd name="T9" fmla="*/ 4 h 5"/>
                <a:gd name="T10" fmla="*/ 6 w 6"/>
                <a:gd name="T11" fmla="*/ 3 h 5"/>
                <a:gd name="T12" fmla="*/ 6 w 6"/>
                <a:gd name="T13" fmla="*/ 2 h 5"/>
                <a:gd name="T14" fmla="*/ 6 w 6"/>
                <a:gd name="T15" fmla="*/ 1 h 5"/>
                <a:gd name="T16" fmla="*/ 5 w 6"/>
                <a:gd name="T17" fmla="*/ 1 h 5"/>
                <a:gd name="T18" fmla="*/ 5 w 6"/>
                <a:gd name="T19" fmla="*/ 1 h 5"/>
                <a:gd name="T20" fmla="*/ 4 w 6"/>
                <a:gd name="T21" fmla="*/ 0 h 5"/>
                <a:gd name="T22" fmla="*/ 3 w 6"/>
                <a:gd name="T23" fmla="*/ 0 h 5"/>
                <a:gd name="T24" fmla="*/ 2 w 6"/>
                <a:gd name="T25" fmla="*/ 1 h 5"/>
                <a:gd name="T26" fmla="*/ 2 w 6"/>
                <a:gd name="T27" fmla="*/ 1 h 5"/>
                <a:gd name="T28" fmla="*/ 0 w 6"/>
                <a:gd name="T29" fmla="*/ 2 h 5"/>
                <a:gd name="T30" fmla="*/ 0 w 6"/>
                <a:gd name="T31" fmla="*/ 3 h 5"/>
                <a:gd name="T32" fmla="*/ 2 w 6"/>
                <a:gd name="T33" fmla="*/ 4 h 5"/>
                <a:gd name="T34" fmla="*/ 2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5"/>
                  </a:moveTo>
                  <a:lnTo>
                    <a:pt x="3" y="5"/>
                  </a:lnTo>
                  <a:lnTo>
                    <a:pt x="4" y="5"/>
                  </a:lnTo>
                  <a:lnTo>
                    <a:pt x="5" y="5"/>
                  </a:lnTo>
                  <a:lnTo>
                    <a:pt x="6" y="4"/>
                  </a:lnTo>
                  <a:lnTo>
                    <a:pt x="6" y="3"/>
                  </a:lnTo>
                  <a:lnTo>
                    <a:pt x="6" y="2"/>
                  </a:lnTo>
                  <a:lnTo>
                    <a:pt x="6" y="1"/>
                  </a:lnTo>
                  <a:lnTo>
                    <a:pt x="5" y="1"/>
                  </a:lnTo>
                  <a:lnTo>
                    <a:pt x="5" y="1"/>
                  </a:lnTo>
                  <a:lnTo>
                    <a:pt x="4" y="0"/>
                  </a:lnTo>
                  <a:lnTo>
                    <a:pt x="3" y="0"/>
                  </a:lnTo>
                  <a:lnTo>
                    <a:pt x="2" y="1"/>
                  </a:lnTo>
                  <a:lnTo>
                    <a:pt x="2" y="1"/>
                  </a:lnTo>
                  <a:lnTo>
                    <a:pt x="0" y="2"/>
                  </a:lnTo>
                  <a:lnTo>
                    <a:pt x="0" y="3"/>
                  </a:lnTo>
                  <a:lnTo>
                    <a:pt x="2" y="4"/>
                  </a:lnTo>
                  <a:lnTo>
                    <a:pt x="2"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4" name="Freeform 446"/>
            <p:cNvSpPr>
              <a:spLocks/>
            </p:cNvSpPr>
            <p:nvPr/>
          </p:nvSpPr>
          <p:spPr bwMode="auto">
            <a:xfrm>
              <a:off x="2406" y="2972"/>
              <a:ext cx="6" cy="6"/>
            </a:xfrm>
            <a:custGeom>
              <a:avLst/>
              <a:gdLst>
                <a:gd name="T0" fmla="*/ 2 w 6"/>
                <a:gd name="T1" fmla="*/ 5 h 6"/>
                <a:gd name="T2" fmla="*/ 3 w 6"/>
                <a:gd name="T3" fmla="*/ 6 h 6"/>
                <a:gd name="T4" fmla="*/ 4 w 6"/>
                <a:gd name="T5" fmla="*/ 6 h 6"/>
                <a:gd name="T6" fmla="*/ 5 w 6"/>
                <a:gd name="T7" fmla="*/ 5 h 6"/>
                <a:gd name="T8" fmla="*/ 5 w 6"/>
                <a:gd name="T9" fmla="*/ 5 h 6"/>
                <a:gd name="T10" fmla="*/ 6 w 6"/>
                <a:gd name="T11" fmla="*/ 3 h 6"/>
                <a:gd name="T12" fmla="*/ 6 w 6"/>
                <a:gd name="T13" fmla="*/ 2 h 6"/>
                <a:gd name="T14" fmla="*/ 5 w 6"/>
                <a:gd name="T15" fmla="*/ 1 h 6"/>
                <a:gd name="T16" fmla="*/ 5 w 6"/>
                <a:gd name="T17" fmla="*/ 0 h 6"/>
                <a:gd name="T18" fmla="*/ 5 w 6"/>
                <a:gd name="T19" fmla="*/ 0 h 6"/>
                <a:gd name="T20" fmla="*/ 4 w 6"/>
                <a:gd name="T21" fmla="*/ 0 h 6"/>
                <a:gd name="T22" fmla="*/ 3 w 6"/>
                <a:gd name="T23" fmla="*/ 0 h 6"/>
                <a:gd name="T24" fmla="*/ 2 w 6"/>
                <a:gd name="T25" fmla="*/ 0 h 6"/>
                <a:gd name="T26" fmla="*/ 0 w 6"/>
                <a:gd name="T27" fmla="*/ 1 h 6"/>
                <a:gd name="T28" fmla="*/ 0 w 6"/>
                <a:gd name="T29" fmla="*/ 2 h 6"/>
                <a:gd name="T30" fmla="*/ 0 w 6"/>
                <a:gd name="T31" fmla="*/ 3 h 6"/>
                <a:gd name="T32" fmla="*/ 0 w 6"/>
                <a:gd name="T33" fmla="*/ 5 h 6"/>
                <a:gd name="T34" fmla="*/ 2 w 6"/>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2" y="5"/>
                  </a:moveTo>
                  <a:lnTo>
                    <a:pt x="3" y="6"/>
                  </a:lnTo>
                  <a:lnTo>
                    <a:pt x="4" y="6"/>
                  </a:lnTo>
                  <a:lnTo>
                    <a:pt x="5" y="5"/>
                  </a:lnTo>
                  <a:lnTo>
                    <a:pt x="5" y="5"/>
                  </a:lnTo>
                  <a:lnTo>
                    <a:pt x="6" y="3"/>
                  </a:lnTo>
                  <a:lnTo>
                    <a:pt x="6" y="2"/>
                  </a:lnTo>
                  <a:lnTo>
                    <a:pt x="5" y="1"/>
                  </a:lnTo>
                  <a:lnTo>
                    <a:pt x="5" y="0"/>
                  </a:lnTo>
                  <a:lnTo>
                    <a:pt x="5" y="0"/>
                  </a:lnTo>
                  <a:lnTo>
                    <a:pt x="4" y="0"/>
                  </a:lnTo>
                  <a:lnTo>
                    <a:pt x="3" y="0"/>
                  </a:lnTo>
                  <a:lnTo>
                    <a:pt x="2" y="0"/>
                  </a:lnTo>
                  <a:lnTo>
                    <a:pt x="0" y="1"/>
                  </a:lnTo>
                  <a:lnTo>
                    <a:pt x="0" y="2"/>
                  </a:lnTo>
                  <a:lnTo>
                    <a:pt x="0" y="3"/>
                  </a:lnTo>
                  <a:lnTo>
                    <a:pt x="0" y="5"/>
                  </a:lnTo>
                  <a:lnTo>
                    <a:pt x="2"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5" name="Freeform 447"/>
            <p:cNvSpPr>
              <a:spLocks/>
            </p:cNvSpPr>
            <p:nvPr/>
          </p:nvSpPr>
          <p:spPr bwMode="auto">
            <a:xfrm>
              <a:off x="2396" y="2966"/>
              <a:ext cx="6" cy="5"/>
            </a:xfrm>
            <a:custGeom>
              <a:avLst/>
              <a:gdLst>
                <a:gd name="T0" fmla="*/ 1 w 6"/>
                <a:gd name="T1" fmla="*/ 5 h 5"/>
                <a:gd name="T2" fmla="*/ 2 w 6"/>
                <a:gd name="T3" fmla="*/ 5 h 5"/>
                <a:gd name="T4" fmla="*/ 4 w 6"/>
                <a:gd name="T5" fmla="*/ 5 h 5"/>
                <a:gd name="T6" fmla="*/ 5 w 6"/>
                <a:gd name="T7" fmla="*/ 5 h 5"/>
                <a:gd name="T8" fmla="*/ 6 w 6"/>
                <a:gd name="T9" fmla="*/ 4 h 5"/>
                <a:gd name="T10" fmla="*/ 6 w 6"/>
                <a:gd name="T11" fmla="*/ 3 h 5"/>
                <a:gd name="T12" fmla="*/ 6 w 6"/>
                <a:gd name="T13" fmla="*/ 2 h 5"/>
                <a:gd name="T14" fmla="*/ 6 w 6"/>
                <a:gd name="T15" fmla="*/ 1 h 5"/>
                <a:gd name="T16" fmla="*/ 5 w 6"/>
                <a:gd name="T17" fmla="*/ 1 h 5"/>
                <a:gd name="T18" fmla="*/ 5 w 6"/>
                <a:gd name="T19" fmla="*/ 1 h 5"/>
                <a:gd name="T20" fmla="*/ 4 w 6"/>
                <a:gd name="T21" fmla="*/ 0 h 5"/>
                <a:gd name="T22" fmla="*/ 2 w 6"/>
                <a:gd name="T23" fmla="*/ 0 h 5"/>
                <a:gd name="T24" fmla="*/ 1 w 6"/>
                <a:gd name="T25" fmla="*/ 1 h 5"/>
                <a:gd name="T26" fmla="*/ 1 w 6"/>
                <a:gd name="T27" fmla="*/ 1 h 5"/>
                <a:gd name="T28" fmla="*/ 0 w 6"/>
                <a:gd name="T29" fmla="*/ 2 h 5"/>
                <a:gd name="T30" fmla="*/ 0 w 6"/>
                <a:gd name="T31" fmla="*/ 3 h 5"/>
                <a:gd name="T32" fmla="*/ 1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2" y="5"/>
                  </a:lnTo>
                  <a:lnTo>
                    <a:pt x="4" y="5"/>
                  </a:lnTo>
                  <a:lnTo>
                    <a:pt x="5" y="5"/>
                  </a:lnTo>
                  <a:lnTo>
                    <a:pt x="6" y="4"/>
                  </a:lnTo>
                  <a:lnTo>
                    <a:pt x="6" y="3"/>
                  </a:lnTo>
                  <a:lnTo>
                    <a:pt x="6" y="2"/>
                  </a:lnTo>
                  <a:lnTo>
                    <a:pt x="6" y="1"/>
                  </a:lnTo>
                  <a:lnTo>
                    <a:pt x="5" y="1"/>
                  </a:lnTo>
                  <a:lnTo>
                    <a:pt x="5" y="1"/>
                  </a:lnTo>
                  <a:lnTo>
                    <a:pt x="4"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6" name="Freeform 448"/>
            <p:cNvSpPr>
              <a:spLocks/>
            </p:cNvSpPr>
            <p:nvPr/>
          </p:nvSpPr>
          <p:spPr bwMode="auto">
            <a:xfrm>
              <a:off x="2387" y="2961"/>
              <a:ext cx="6" cy="5"/>
            </a:xfrm>
            <a:custGeom>
              <a:avLst/>
              <a:gdLst>
                <a:gd name="T0" fmla="*/ 1 w 6"/>
                <a:gd name="T1" fmla="*/ 4 h 5"/>
                <a:gd name="T2" fmla="*/ 2 w 6"/>
                <a:gd name="T3" fmla="*/ 5 h 5"/>
                <a:gd name="T4" fmla="*/ 4 w 6"/>
                <a:gd name="T5" fmla="*/ 5 h 5"/>
                <a:gd name="T6" fmla="*/ 5 w 6"/>
                <a:gd name="T7" fmla="*/ 4 h 5"/>
                <a:gd name="T8" fmla="*/ 5 w 6"/>
                <a:gd name="T9" fmla="*/ 4 h 5"/>
                <a:gd name="T10" fmla="*/ 6 w 6"/>
                <a:gd name="T11" fmla="*/ 3 h 5"/>
                <a:gd name="T12" fmla="*/ 6 w 6"/>
                <a:gd name="T13" fmla="*/ 2 h 5"/>
                <a:gd name="T14" fmla="*/ 5 w 6"/>
                <a:gd name="T15" fmla="*/ 1 h 5"/>
                <a:gd name="T16" fmla="*/ 5 w 6"/>
                <a:gd name="T17" fmla="*/ 0 h 5"/>
                <a:gd name="T18" fmla="*/ 5 w 6"/>
                <a:gd name="T19" fmla="*/ 0 h 5"/>
                <a:gd name="T20" fmla="*/ 4 w 6"/>
                <a:gd name="T21" fmla="*/ 0 h 5"/>
                <a:gd name="T22" fmla="*/ 2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4" y="5"/>
                  </a:lnTo>
                  <a:lnTo>
                    <a:pt x="5" y="4"/>
                  </a:lnTo>
                  <a:lnTo>
                    <a:pt x="5" y="4"/>
                  </a:lnTo>
                  <a:lnTo>
                    <a:pt x="6" y="3"/>
                  </a:lnTo>
                  <a:lnTo>
                    <a:pt x="6" y="2"/>
                  </a:lnTo>
                  <a:lnTo>
                    <a:pt x="5" y="1"/>
                  </a:lnTo>
                  <a:lnTo>
                    <a:pt x="5" y="0"/>
                  </a:lnTo>
                  <a:lnTo>
                    <a:pt x="5" y="0"/>
                  </a:lnTo>
                  <a:lnTo>
                    <a:pt x="4" y="0"/>
                  </a:lnTo>
                  <a:lnTo>
                    <a:pt x="2"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7" name="Freeform 449"/>
            <p:cNvSpPr>
              <a:spLocks/>
            </p:cNvSpPr>
            <p:nvPr/>
          </p:nvSpPr>
          <p:spPr bwMode="auto">
            <a:xfrm>
              <a:off x="2377" y="2955"/>
              <a:ext cx="6" cy="6"/>
            </a:xfrm>
            <a:custGeom>
              <a:avLst/>
              <a:gdLst>
                <a:gd name="T0" fmla="*/ 1 w 6"/>
                <a:gd name="T1" fmla="*/ 5 h 6"/>
                <a:gd name="T2" fmla="*/ 2 w 6"/>
                <a:gd name="T3" fmla="*/ 6 h 6"/>
                <a:gd name="T4" fmla="*/ 3 w 6"/>
                <a:gd name="T5" fmla="*/ 6 h 6"/>
                <a:gd name="T6" fmla="*/ 5 w 6"/>
                <a:gd name="T7" fmla="*/ 5 h 6"/>
                <a:gd name="T8" fmla="*/ 6 w 6"/>
                <a:gd name="T9" fmla="*/ 5 h 6"/>
                <a:gd name="T10" fmla="*/ 6 w 6"/>
                <a:gd name="T11" fmla="*/ 4 h 6"/>
                <a:gd name="T12" fmla="*/ 6 w 6"/>
                <a:gd name="T13" fmla="*/ 3 h 6"/>
                <a:gd name="T14" fmla="*/ 6 w 6"/>
                <a:gd name="T15" fmla="*/ 2 h 6"/>
                <a:gd name="T16" fmla="*/ 5 w 6"/>
                <a:gd name="T17" fmla="*/ 0 h 6"/>
                <a:gd name="T18" fmla="*/ 5 w 6"/>
                <a:gd name="T19" fmla="*/ 0 h 6"/>
                <a:gd name="T20" fmla="*/ 3 w 6"/>
                <a:gd name="T21" fmla="*/ 0 h 6"/>
                <a:gd name="T22" fmla="*/ 2 w 6"/>
                <a:gd name="T23" fmla="*/ 0 h 6"/>
                <a:gd name="T24" fmla="*/ 1 w 6"/>
                <a:gd name="T25" fmla="*/ 0 h 6"/>
                <a:gd name="T26" fmla="*/ 1 w 6"/>
                <a:gd name="T27" fmla="*/ 2 h 6"/>
                <a:gd name="T28" fmla="*/ 0 w 6"/>
                <a:gd name="T29" fmla="*/ 3 h 6"/>
                <a:gd name="T30" fmla="*/ 0 w 6"/>
                <a:gd name="T31" fmla="*/ 4 h 6"/>
                <a:gd name="T32" fmla="*/ 1 w 6"/>
                <a:gd name="T33" fmla="*/ 5 h 6"/>
                <a:gd name="T34" fmla="*/ 1 w 6"/>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1" y="5"/>
                  </a:moveTo>
                  <a:lnTo>
                    <a:pt x="2" y="6"/>
                  </a:lnTo>
                  <a:lnTo>
                    <a:pt x="3" y="6"/>
                  </a:lnTo>
                  <a:lnTo>
                    <a:pt x="5" y="5"/>
                  </a:lnTo>
                  <a:lnTo>
                    <a:pt x="6" y="5"/>
                  </a:lnTo>
                  <a:lnTo>
                    <a:pt x="6" y="4"/>
                  </a:lnTo>
                  <a:lnTo>
                    <a:pt x="6" y="3"/>
                  </a:lnTo>
                  <a:lnTo>
                    <a:pt x="6" y="2"/>
                  </a:lnTo>
                  <a:lnTo>
                    <a:pt x="5" y="0"/>
                  </a:lnTo>
                  <a:lnTo>
                    <a:pt x="5" y="0"/>
                  </a:lnTo>
                  <a:lnTo>
                    <a:pt x="3" y="0"/>
                  </a:lnTo>
                  <a:lnTo>
                    <a:pt x="2" y="0"/>
                  </a:lnTo>
                  <a:lnTo>
                    <a:pt x="1" y="0"/>
                  </a:lnTo>
                  <a:lnTo>
                    <a:pt x="1" y="2"/>
                  </a:lnTo>
                  <a:lnTo>
                    <a:pt x="0" y="3"/>
                  </a:lnTo>
                  <a:lnTo>
                    <a:pt x="0" y="4"/>
                  </a:lnTo>
                  <a:lnTo>
                    <a:pt x="1" y="5"/>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8" name="Freeform 450"/>
            <p:cNvSpPr>
              <a:spLocks/>
            </p:cNvSpPr>
            <p:nvPr/>
          </p:nvSpPr>
          <p:spPr bwMode="auto">
            <a:xfrm>
              <a:off x="2368" y="2949"/>
              <a:ext cx="6" cy="5"/>
            </a:xfrm>
            <a:custGeom>
              <a:avLst/>
              <a:gdLst>
                <a:gd name="T0" fmla="*/ 1 w 6"/>
                <a:gd name="T1" fmla="*/ 5 h 5"/>
                <a:gd name="T2" fmla="*/ 2 w 6"/>
                <a:gd name="T3" fmla="*/ 5 h 5"/>
                <a:gd name="T4" fmla="*/ 3 w 6"/>
                <a:gd name="T5" fmla="*/ 5 h 5"/>
                <a:gd name="T6" fmla="*/ 5 w 6"/>
                <a:gd name="T7" fmla="*/ 5 h 5"/>
                <a:gd name="T8" fmla="*/ 5 w 6"/>
                <a:gd name="T9" fmla="*/ 4 h 5"/>
                <a:gd name="T10" fmla="*/ 6 w 6"/>
                <a:gd name="T11" fmla="*/ 3 h 5"/>
                <a:gd name="T12" fmla="*/ 6 w 6"/>
                <a:gd name="T13" fmla="*/ 2 h 5"/>
                <a:gd name="T14" fmla="*/ 5 w 6"/>
                <a:gd name="T15" fmla="*/ 1 h 5"/>
                <a:gd name="T16" fmla="*/ 5 w 6"/>
                <a:gd name="T17" fmla="*/ 1 h 5"/>
                <a:gd name="T18" fmla="*/ 5 w 6"/>
                <a:gd name="T19" fmla="*/ 1 h 5"/>
                <a:gd name="T20" fmla="*/ 3 w 6"/>
                <a:gd name="T21" fmla="*/ 0 h 5"/>
                <a:gd name="T22" fmla="*/ 2 w 6"/>
                <a:gd name="T23" fmla="*/ 0 h 5"/>
                <a:gd name="T24" fmla="*/ 1 w 6"/>
                <a:gd name="T25" fmla="*/ 1 h 5"/>
                <a:gd name="T26" fmla="*/ 0 w 6"/>
                <a:gd name="T27" fmla="*/ 1 h 5"/>
                <a:gd name="T28" fmla="*/ 0 w 6"/>
                <a:gd name="T29" fmla="*/ 2 h 5"/>
                <a:gd name="T30" fmla="*/ 0 w 6"/>
                <a:gd name="T31" fmla="*/ 3 h 5"/>
                <a:gd name="T32" fmla="*/ 0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2" y="5"/>
                  </a:lnTo>
                  <a:lnTo>
                    <a:pt x="3" y="5"/>
                  </a:lnTo>
                  <a:lnTo>
                    <a:pt x="5" y="5"/>
                  </a:lnTo>
                  <a:lnTo>
                    <a:pt x="5" y="4"/>
                  </a:lnTo>
                  <a:lnTo>
                    <a:pt x="6" y="3"/>
                  </a:lnTo>
                  <a:lnTo>
                    <a:pt x="6" y="2"/>
                  </a:lnTo>
                  <a:lnTo>
                    <a:pt x="5" y="1"/>
                  </a:lnTo>
                  <a:lnTo>
                    <a:pt x="5" y="1"/>
                  </a:lnTo>
                  <a:lnTo>
                    <a:pt x="5" y="1"/>
                  </a:lnTo>
                  <a:lnTo>
                    <a:pt x="3" y="0"/>
                  </a:lnTo>
                  <a:lnTo>
                    <a:pt x="2"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79" name="Freeform 451"/>
            <p:cNvSpPr>
              <a:spLocks/>
            </p:cNvSpPr>
            <p:nvPr/>
          </p:nvSpPr>
          <p:spPr bwMode="auto">
            <a:xfrm>
              <a:off x="2359" y="2944"/>
              <a:ext cx="6" cy="5"/>
            </a:xfrm>
            <a:custGeom>
              <a:avLst/>
              <a:gdLst>
                <a:gd name="T0" fmla="*/ 1 w 6"/>
                <a:gd name="T1" fmla="*/ 4 h 5"/>
                <a:gd name="T2" fmla="*/ 2 w 6"/>
                <a:gd name="T3" fmla="*/ 5 h 5"/>
                <a:gd name="T4" fmla="*/ 3 w 6"/>
                <a:gd name="T5" fmla="*/ 5 h 5"/>
                <a:gd name="T6" fmla="*/ 4 w 6"/>
                <a:gd name="T7" fmla="*/ 4 h 5"/>
                <a:gd name="T8" fmla="*/ 4 w 6"/>
                <a:gd name="T9" fmla="*/ 4 h 5"/>
                <a:gd name="T10" fmla="*/ 6 w 6"/>
                <a:gd name="T11" fmla="*/ 3 h 5"/>
                <a:gd name="T12" fmla="*/ 6 w 6"/>
                <a:gd name="T13" fmla="*/ 2 h 5"/>
                <a:gd name="T14" fmla="*/ 4 w 6"/>
                <a:gd name="T15" fmla="*/ 1 h 5"/>
                <a:gd name="T16" fmla="*/ 4 w 6"/>
                <a:gd name="T17" fmla="*/ 0 h 5"/>
                <a:gd name="T18" fmla="*/ 4 w 6"/>
                <a:gd name="T19" fmla="*/ 0 h 5"/>
                <a:gd name="T20" fmla="*/ 3 w 6"/>
                <a:gd name="T21" fmla="*/ 0 h 5"/>
                <a:gd name="T22" fmla="*/ 2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4" y="4"/>
                  </a:lnTo>
                  <a:lnTo>
                    <a:pt x="4" y="4"/>
                  </a:lnTo>
                  <a:lnTo>
                    <a:pt x="6" y="3"/>
                  </a:lnTo>
                  <a:lnTo>
                    <a:pt x="6" y="2"/>
                  </a:lnTo>
                  <a:lnTo>
                    <a:pt x="4" y="1"/>
                  </a:lnTo>
                  <a:lnTo>
                    <a:pt x="4" y="0"/>
                  </a:lnTo>
                  <a:lnTo>
                    <a:pt x="4" y="0"/>
                  </a:lnTo>
                  <a:lnTo>
                    <a:pt x="3" y="0"/>
                  </a:lnTo>
                  <a:lnTo>
                    <a:pt x="2"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0" name="Freeform 452"/>
            <p:cNvSpPr>
              <a:spLocks/>
            </p:cNvSpPr>
            <p:nvPr/>
          </p:nvSpPr>
          <p:spPr bwMode="auto">
            <a:xfrm>
              <a:off x="2349" y="2938"/>
              <a:ext cx="5" cy="5"/>
            </a:xfrm>
            <a:custGeom>
              <a:avLst/>
              <a:gdLst>
                <a:gd name="T0" fmla="*/ 1 w 5"/>
                <a:gd name="T1" fmla="*/ 5 h 5"/>
                <a:gd name="T2" fmla="*/ 2 w 5"/>
                <a:gd name="T3" fmla="*/ 5 h 5"/>
                <a:gd name="T4" fmla="*/ 3 w 5"/>
                <a:gd name="T5" fmla="*/ 5 h 5"/>
                <a:gd name="T6" fmla="*/ 4 w 5"/>
                <a:gd name="T7" fmla="*/ 5 h 5"/>
                <a:gd name="T8" fmla="*/ 5 w 5"/>
                <a:gd name="T9" fmla="*/ 4 h 5"/>
                <a:gd name="T10" fmla="*/ 5 w 5"/>
                <a:gd name="T11" fmla="*/ 3 h 5"/>
                <a:gd name="T12" fmla="*/ 5 w 5"/>
                <a:gd name="T13" fmla="*/ 2 h 5"/>
                <a:gd name="T14" fmla="*/ 5 w 5"/>
                <a:gd name="T15" fmla="*/ 1 h 5"/>
                <a:gd name="T16" fmla="*/ 4 w 5"/>
                <a:gd name="T17" fmla="*/ 1 h 5"/>
                <a:gd name="T18" fmla="*/ 4 w 5"/>
                <a:gd name="T19" fmla="*/ 1 h 5"/>
                <a:gd name="T20" fmla="*/ 3 w 5"/>
                <a:gd name="T21" fmla="*/ 0 h 5"/>
                <a:gd name="T22" fmla="*/ 2 w 5"/>
                <a:gd name="T23" fmla="*/ 0 h 5"/>
                <a:gd name="T24" fmla="*/ 1 w 5"/>
                <a:gd name="T25" fmla="*/ 1 h 5"/>
                <a:gd name="T26" fmla="*/ 1 w 5"/>
                <a:gd name="T27" fmla="*/ 1 h 5"/>
                <a:gd name="T28" fmla="*/ 0 w 5"/>
                <a:gd name="T29" fmla="*/ 2 h 5"/>
                <a:gd name="T30" fmla="*/ 0 w 5"/>
                <a:gd name="T31" fmla="*/ 3 h 5"/>
                <a:gd name="T32" fmla="*/ 1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5" y="4"/>
                  </a:lnTo>
                  <a:lnTo>
                    <a:pt x="5" y="3"/>
                  </a:lnTo>
                  <a:lnTo>
                    <a:pt x="5" y="2"/>
                  </a:lnTo>
                  <a:lnTo>
                    <a:pt x="5" y="1"/>
                  </a:lnTo>
                  <a:lnTo>
                    <a:pt x="4" y="1"/>
                  </a:lnTo>
                  <a:lnTo>
                    <a:pt x="4" y="1"/>
                  </a:lnTo>
                  <a:lnTo>
                    <a:pt x="3"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1" name="Freeform 453"/>
            <p:cNvSpPr>
              <a:spLocks/>
            </p:cNvSpPr>
            <p:nvPr/>
          </p:nvSpPr>
          <p:spPr bwMode="auto">
            <a:xfrm>
              <a:off x="2340" y="2932"/>
              <a:ext cx="5" cy="6"/>
            </a:xfrm>
            <a:custGeom>
              <a:avLst/>
              <a:gdLst>
                <a:gd name="T0" fmla="*/ 1 w 5"/>
                <a:gd name="T1" fmla="*/ 6 h 6"/>
                <a:gd name="T2" fmla="*/ 2 w 5"/>
                <a:gd name="T3" fmla="*/ 6 h 6"/>
                <a:gd name="T4" fmla="*/ 3 w 5"/>
                <a:gd name="T5" fmla="*/ 6 h 6"/>
                <a:gd name="T6" fmla="*/ 4 w 5"/>
                <a:gd name="T7" fmla="*/ 6 h 6"/>
                <a:gd name="T8" fmla="*/ 4 w 5"/>
                <a:gd name="T9" fmla="*/ 5 h 6"/>
                <a:gd name="T10" fmla="*/ 5 w 5"/>
                <a:gd name="T11" fmla="*/ 3 h 6"/>
                <a:gd name="T12" fmla="*/ 5 w 5"/>
                <a:gd name="T13" fmla="*/ 2 h 6"/>
                <a:gd name="T14" fmla="*/ 4 w 5"/>
                <a:gd name="T15" fmla="*/ 1 h 6"/>
                <a:gd name="T16" fmla="*/ 4 w 5"/>
                <a:gd name="T17" fmla="*/ 1 h 6"/>
                <a:gd name="T18" fmla="*/ 4 w 5"/>
                <a:gd name="T19" fmla="*/ 1 h 6"/>
                <a:gd name="T20" fmla="*/ 3 w 5"/>
                <a:gd name="T21" fmla="*/ 0 h 6"/>
                <a:gd name="T22" fmla="*/ 2 w 5"/>
                <a:gd name="T23" fmla="*/ 0 h 6"/>
                <a:gd name="T24" fmla="*/ 1 w 5"/>
                <a:gd name="T25" fmla="*/ 1 h 6"/>
                <a:gd name="T26" fmla="*/ 0 w 5"/>
                <a:gd name="T27" fmla="*/ 1 h 6"/>
                <a:gd name="T28" fmla="*/ 0 w 5"/>
                <a:gd name="T29" fmla="*/ 2 h 6"/>
                <a:gd name="T30" fmla="*/ 0 w 5"/>
                <a:gd name="T31" fmla="*/ 3 h 6"/>
                <a:gd name="T32" fmla="*/ 0 w 5"/>
                <a:gd name="T33" fmla="*/ 5 h 6"/>
                <a:gd name="T34" fmla="*/ 1 w 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1" y="6"/>
                  </a:moveTo>
                  <a:lnTo>
                    <a:pt x="2" y="6"/>
                  </a:lnTo>
                  <a:lnTo>
                    <a:pt x="3" y="6"/>
                  </a:lnTo>
                  <a:lnTo>
                    <a:pt x="4" y="6"/>
                  </a:lnTo>
                  <a:lnTo>
                    <a:pt x="4" y="5"/>
                  </a:lnTo>
                  <a:lnTo>
                    <a:pt x="5" y="3"/>
                  </a:lnTo>
                  <a:lnTo>
                    <a:pt x="5" y="2"/>
                  </a:lnTo>
                  <a:lnTo>
                    <a:pt x="4" y="1"/>
                  </a:lnTo>
                  <a:lnTo>
                    <a:pt x="4" y="1"/>
                  </a:lnTo>
                  <a:lnTo>
                    <a:pt x="4" y="1"/>
                  </a:lnTo>
                  <a:lnTo>
                    <a:pt x="3" y="0"/>
                  </a:lnTo>
                  <a:lnTo>
                    <a:pt x="2" y="0"/>
                  </a:lnTo>
                  <a:lnTo>
                    <a:pt x="1" y="1"/>
                  </a:lnTo>
                  <a:lnTo>
                    <a:pt x="0" y="1"/>
                  </a:lnTo>
                  <a:lnTo>
                    <a:pt x="0" y="2"/>
                  </a:lnTo>
                  <a:lnTo>
                    <a:pt x="0" y="3"/>
                  </a:lnTo>
                  <a:lnTo>
                    <a:pt x="0" y="5"/>
                  </a:lnTo>
                  <a:lnTo>
                    <a:pt x="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2" name="Freeform 454"/>
            <p:cNvSpPr>
              <a:spLocks/>
            </p:cNvSpPr>
            <p:nvPr/>
          </p:nvSpPr>
          <p:spPr bwMode="auto">
            <a:xfrm>
              <a:off x="2330" y="2927"/>
              <a:ext cx="5" cy="5"/>
            </a:xfrm>
            <a:custGeom>
              <a:avLst/>
              <a:gdLst>
                <a:gd name="T0" fmla="*/ 1 w 5"/>
                <a:gd name="T1" fmla="*/ 4 h 5"/>
                <a:gd name="T2" fmla="*/ 2 w 5"/>
                <a:gd name="T3" fmla="*/ 5 h 5"/>
                <a:gd name="T4" fmla="*/ 3 w 5"/>
                <a:gd name="T5" fmla="*/ 5 h 5"/>
                <a:gd name="T6" fmla="*/ 4 w 5"/>
                <a:gd name="T7" fmla="*/ 4 h 5"/>
                <a:gd name="T8" fmla="*/ 5 w 5"/>
                <a:gd name="T9" fmla="*/ 4 h 5"/>
                <a:gd name="T10" fmla="*/ 5 w 5"/>
                <a:gd name="T11" fmla="*/ 3 h 5"/>
                <a:gd name="T12" fmla="*/ 5 w 5"/>
                <a:gd name="T13" fmla="*/ 2 h 5"/>
                <a:gd name="T14" fmla="*/ 5 w 5"/>
                <a:gd name="T15" fmla="*/ 1 h 5"/>
                <a:gd name="T16" fmla="*/ 4 w 5"/>
                <a:gd name="T17" fmla="*/ 0 h 5"/>
                <a:gd name="T18" fmla="*/ 4 w 5"/>
                <a:gd name="T19" fmla="*/ 0 h 5"/>
                <a:gd name="T20" fmla="*/ 3 w 5"/>
                <a:gd name="T21" fmla="*/ 0 h 5"/>
                <a:gd name="T22" fmla="*/ 2 w 5"/>
                <a:gd name="T23" fmla="*/ 0 h 5"/>
                <a:gd name="T24" fmla="*/ 1 w 5"/>
                <a:gd name="T25" fmla="*/ 0 h 5"/>
                <a:gd name="T26" fmla="*/ 1 w 5"/>
                <a:gd name="T27" fmla="*/ 1 h 5"/>
                <a:gd name="T28" fmla="*/ 0 w 5"/>
                <a:gd name="T29" fmla="*/ 2 h 5"/>
                <a:gd name="T30" fmla="*/ 0 w 5"/>
                <a:gd name="T31" fmla="*/ 3 h 5"/>
                <a:gd name="T32" fmla="*/ 1 w 5"/>
                <a:gd name="T33" fmla="*/ 4 h 5"/>
                <a:gd name="T34" fmla="*/ 1 w 5"/>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4"/>
                  </a:moveTo>
                  <a:lnTo>
                    <a:pt x="2" y="5"/>
                  </a:lnTo>
                  <a:lnTo>
                    <a:pt x="3" y="5"/>
                  </a:lnTo>
                  <a:lnTo>
                    <a:pt x="4" y="4"/>
                  </a:lnTo>
                  <a:lnTo>
                    <a:pt x="5" y="4"/>
                  </a:lnTo>
                  <a:lnTo>
                    <a:pt x="5" y="3"/>
                  </a:lnTo>
                  <a:lnTo>
                    <a:pt x="5" y="2"/>
                  </a:lnTo>
                  <a:lnTo>
                    <a:pt x="5" y="1"/>
                  </a:lnTo>
                  <a:lnTo>
                    <a:pt x="4" y="0"/>
                  </a:lnTo>
                  <a:lnTo>
                    <a:pt x="4" y="0"/>
                  </a:lnTo>
                  <a:lnTo>
                    <a:pt x="3"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3" name="Freeform 455"/>
            <p:cNvSpPr>
              <a:spLocks/>
            </p:cNvSpPr>
            <p:nvPr/>
          </p:nvSpPr>
          <p:spPr bwMode="auto">
            <a:xfrm>
              <a:off x="2321" y="2921"/>
              <a:ext cx="5" cy="5"/>
            </a:xfrm>
            <a:custGeom>
              <a:avLst/>
              <a:gdLst>
                <a:gd name="T0" fmla="*/ 1 w 5"/>
                <a:gd name="T1" fmla="*/ 5 h 5"/>
                <a:gd name="T2" fmla="*/ 2 w 5"/>
                <a:gd name="T3" fmla="*/ 5 h 5"/>
                <a:gd name="T4" fmla="*/ 3 w 5"/>
                <a:gd name="T5" fmla="*/ 5 h 5"/>
                <a:gd name="T6" fmla="*/ 4 w 5"/>
                <a:gd name="T7" fmla="*/ 5 h 5"/>
                <a:gd name="T8" fmla="*/ 4 w 5"/>
                <a:gd name="T9" fmla="*/ 4 h 5"/>
                <a:gd name="T10" fmla="*/ 5 w 5"/>
                <a:gd name="T11" fmla="*/ 3 h 5"/>
                <a:gd name="T12" fmla="*/ 5 w 5"/>
                <a:gd name="T13" fmla="*/ 2 h 5"/>
                <a:gd name="T14" fmla="*/ 4 w 5"/>
                <a:gd name="T15" fmla="*/ 1 h 5"/>
                <a:gd name="T16" fmla="*/ 4 w 5"/>
                <a:gd name="T17" fmla="*/ 1 h 5"/>
                <a:gd name="T18" fmla="*/ 4 w 5"/>
                <a:gd name="T19" fmla="*/ 1 h 5"/>
                <a:gd name="T20" fmla="*/ 3 w 5"/>
                <a:gd name="T21" fmla="*/ 0 h 5"/>
                <a:gd name="T22" fmla="*/ 2 w 5"/>
                <a:gd name="T23" fmla="*/ 0 h 5"/>
                <a:gd name="T24" fmla="*/ 1 w 5"/>
                <a:gd name="T25" fmla="*/ 1 h 5"/>
                <a:gd name="T26" fmla="*/ 0 w 5"/>
                <a:gd name="T27" fmla="*/ 1 h 5"/>
                <a:gd name="T28" fmla="*/ 0 w 5"/>
                <a:gd name="T29" fmla="*/ 2 h 5"/>
                <a:gd name="T30" fmla="*/ 0 w 5"/>
                <a:gd name="T31" fmla="*/ 3 h 5"/>
                <a:gd name="T32" fmla="*/ 0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4" y="4"/>
                  </a:lnTo>
                  <a:lnTo>
                    <a:pt x="5" y="3"/>
                  </a:lnTo>
                  <a:lnTo>
                    <a:pt x="5" y="2"/>
                  </a:lnTo>
                  <a:lnTo>
                    <a:pt x="4" y="1"/>
                  </a:lnTo>
                  <a:lnTo>
                    <a:pt x="4" y="1"/>
                  </a:lnTo>
                  <a:lnTo>
                    <a:pt x="4" y="1"/>
                  </a:lnTo>
                  <a:lnTo>
                    <a:pt x="3" y="0"/>
                  </a:lnTo>
                  <a:lnTo>
                    <a:pt x="2"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4" name="Freeform 456"/>
            <p:cNvSpPr>
              <a:spLocks/>
            </p:cNvSpPr>
            <p:nvPr/>
          </p:nvSpPr>
          <p:spPr bwMode="auto">
            <a:xfrm>
              <a:off x="2310" y="2915"/>
              <a:ext cx="6" cy="6"/>
            </a:xfrm>
            <a:custGeom>
              <a:avLst/>
              <a:gdLst>
                <a:gd name="T0" fmla="*/ 2 w 6"/>
                <a:gd name="T1" fmla="*/ 5 h 6"/>
                <a:gd name="T2" fmla="*/ 3 w 6"/>
                <a:gd name="T3" fmla="*/ 6 h 6"/>
                <a:gd name="T4" fmla="*/ 4 w 6"/>
                <a:gd name="T5" fmla="*/ 6 h 6"/>
                <a:gd name="T6" fmla="*/ 5 w 6"/>
                <a:gd name="T7" fmla="*/ 5 h 6"/>
                <a:gd name="T8" fmla="*/ 6 w 6"/>
                <a:gd name="T9" fmla="*/ 5 h 6"/>
                <a:gd name="T10" fmla="*/ 6 w 6"/>
                <a:gd name="T11" fmla="*/ 4 h 6"/>
                <a:gd name="T12" fmla="*/ 6 w 6"/>
                <a:gd name="T13" fmla="*/ 3 h 6"/>
                <a:gd name="T14" fmla="*/ 6 w 6"/>
                <a:gd name="T15" fmla="*/ 2 h 6"/>
                <a:gd name="T16" fmla="*/ 5 w 6"/>
                <a:gd name="T17" fmla="*/ 0 h 6"/>
                <a:gd name="T18" fmla="*/ 5 w 6"/>
                <a:gd name="T19" fmla="*/ 0 h 6"/>
                <a:gd name="T20" fmla="*/ 4 w 6"/>
                <a:gd name="T21" fmla="*/ 0 h 6"/>
                <a:gd name="T22" fmla="*/ 3 w 6"/>
                <a:gd name="T23" fmla="*/ 0 h 6"/>
                <a:gd name="T24" fmla="*/ 2 w 6"/>
                <a:gd name="T25" fmla="*/ 0 h 6"/>
                <a:gd name="T26" fmla="*/ 2 w 6"/>
                <a:gd name="T27" fmla="*/ 2 h 6"/>
                <a:gd name="T28" fmla="*/ 0 w 6"/>
                <a:gd name="T29" fmla="*/ 3 h 6"/>
                <a:gd name="T30" fmla="*/ 0 w 6"/>
                <a:gd name="T31" fmla="*/ 4 h 6"/>
                <a:gd name="T32" fmla="*/ 2 w 6"/>
                <a:gd name="T33" fmla="*/ 5 h 6"/>
                <a:gd name="T34" fmla="*/ 2 w 6"/>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2" y="5"/>
                  </a:moveTo>
                  <a:lnTo>
                    <a:pt x="3" y="6"/>
                  </a:lnTo>
                  <a:lnTo>
                    <a:pt x="4" y="6"/>
                  </a:lnTo>
                  <a:lnTo>
                    <a:pt x="5" y="5"/>
                  </a:lnTo>
                  <a:lnTo>
                    <a:pt x="6" y="5"/>
                  </a:lnTo>
                  <a:lnTo>
                    <a:pt x="6" y="4"/>
                  </a:lnTo>
                  <a:lnTo>
                    <a:pt x="6" y="3"/>
                  </a:lnTo>
                  <a:lnTo>
                    <a:pt x="6" y="2"/>
                  </a:lnTo>
                  <a:lnTo>
                    <a:pt x="5" y="0"/>
                  </a:lnTo>
                  <a:lnTo>
                    <a:pt x="5" y="0"/>
                  </a:lnTo>
                  <a:lnTo>
                    <a:pt x="4" y="0"/>
                  </a:lnTo>
                  <a:lnTo>
                    <a:pt x="3" y="0"/>
                  </a:lnTo>
                  <a:lnTo>
                    <a:pt x="2" y="0"/>
                  </a:lnTo>
                  <a:lnTo>
                    <a:pt x="2" y="2"/>
                  </a:lnTo>
                  <a:lnTo>
                    <a:pt x="0" y="3"/>
                  </a:lnTo>
                  <a:lnTo>
                    <a:pt x="0" y="4"/>
                  </a:lnTo>
                  <a:lnTo>
                    <a:pt x="2" y="5"/>
                  </a:lnTo>
                  <a:lnTo>
                    <a:pt x="2"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5" name="Freeform 457"/>
            <p:cNvSpPr>
              <a:spLocks/>
            </p:cNvSpPr>
            <p:nvPr/>
          </p:nvSpPr>
          <p:spPr bwMode="auto">
            <a:xfrm>
              <a:off x="2301" y="2909"/>
              <a:ext cx="6" cy="5"/>
            </a:xfrm>
            <a:custGeom>
              <a:avLst/>
              <a:gdLst>
                <a:gd name="T0" fmla="*/ 1 w 6"/>
                <a:gd name="T1" fmla="*/ 5 h 5"/>
                <a:gd name="T2" fmla="*/ 3 w 6"/>
                <a:gd name="T3" fmla="*/ 5 h 5"/>
                <a:gd name="T4" fmla="*/ 4 w 6"/>
                <a:gd name="T5" fmla="*/ 5 h 5"/>
                <a:gd name="T6" fmla="*/ 5 w 6"/>
                <a:gd name="T7" fmla="*/ 5 h 5"/>
                <a:gd name="T8" fmla="*/ 5 w 6"/>
                <a:gd name="T9" fmla="*/ 4 h 5"/>
                <a:gd name="T10" fmla="*/ 6 w 6"/>
                <a:gd name="T11" fmla="*/ 3 h 5"/>
                <a:gd name="T12" fmla="*/ 6 w 6"/>
                <a:gd name="T13" fmla="*/ 2 h 5"/>
                <a:gd name="T14" fmla="*/ 5 w 6"/>
                <a:gd name="T15" fmla="*/ 1 h 5"/>
                <a:gd name="T16" fmla="*/ 5 w 6"/>
                <a:gd name="T17" fmla="*/ 1 h 5"/>
                <a:gd name="T18" fmla="*/ 5 w 6"/>
                <a:gd name="T19" fmla="*/ 1 h 5"/>
                <a:gd name="T20" fmla="*/ 4 w 6"/>
                <a:gd name="T21" fmla="*/ 0 h 5"/>
                <a:gd name="T22" fmla="*/ 3 w 6"/>
                <a:gd name="T23" fmla="*/ 0 h 5"/>
                <a:gd name="T24" fmla="*/ 1 w 6"/>
                <a:gd name="T25" fmla="*/ 1 h 5"/>
                <a:gd name="T26" fmla="*/ 0 w 6"/>
                <a:gd name="T27" fmla="*/ 1 h 5"/>
                <a:gd name="T28" fmla="*/ 0 w 6"/>
                <a:gd name="T29" fmla="*/ 2 h 5"/>
                <a:gd name="T30" fmla="*/ 0 w 6"/>
                <a:gd name="T31" fmla="*/ 3 h 5"/>
                <a:gd name="T32" fmla="*/ 0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3" y="5"/>
                  </a:lnTo>
                  <a:lnTo>
                    <a:pt x="4" y="5"/>
                  </a:lnTo>
                  <a:lnTo>
                    <a:pt x="5" y="5"/>
                  </a:lnTo>
                  <a:lnTo>
                    <a:pt x="5" y="4"/>
                  </a:lnTo>
                  <a:lnTo>
                    <a:pt x="6" y="3"/>
                  </a:lnTo>
                  <a:lnTo>
                    <a:pt x="6" y="2"/>
                  </a:lnTo>
                  <a:lnTo>
                    <a:pt x="5" y="1"/>
                  </a:lnTo>
                  <a:lnTo>
                    <a:pt x="5" y="1"/>
                  </a:lnTo>
                  <a:lnTo>
                    <a:pt x="5" y="1"/>
                  </a:lnTo>
                  <a:lnTo>
                    <a:pt x="4" y="0"/>
                  </a:lnTo>
                  <a:lnTo>
                    <a:pt x="3"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6" name="Freeform 458"/>
            <p:cNvSpPr>
              <a:spLocks/>
            </p:cNvSpPr>
            <p:nvPr/>
          </p:nvSpPr>
          <p:spPr bwMode="auto">
            <a:xfrm>
              <a:off x="2292" y="2904"/>
              <a:ext cx="6" cy="5"/>
            </a:xfrm>
            <a:custGeom>
              <a:avLst/>
              <a:gdLst>
                <a:gd name="T0" fmla="*/ 1 w 6"/>
                <a:gd name="T1" fmla="*/ 5 h 5"/>
                <a:gd name="T2" fmla="*/ 3 w 6"/>
                <a:gd name="T3" fmla="*/ 5 h 5"/>
                <a:gd name="T4" fmla="*/ 4 w 6"/>
                <a:gd name="T5" fmla="*/ 5 h 5"/>
                <a:gd name="T6" fmla="*/ 5 w 6"/>
                <a:gd name="T7" fmla="*/ 5 h 5"/>
                <a:gd name="T8" fmla="*/ 5 w 6"/>
                <a:gd name="T9" fmla="*/ 4 h 5"/>
                <a:gd name="T10" fmla="*/ 6 w 6"/>
                <a:gd name="T11" fmla="*/ 3 h 5"/>
                <a:gd name="T12" fmla="*/ 6 w 6"/>
                <a:gd name="T13" fmla="*/ 2 h 5"/>
                <a:gd name="T14" fmla="*/ 5 w 6"/>
                <a:gd name="T15" fmla="*/ 1 h 5"/>
                <a:gd name="T16" fmla="*/ 5 w 6"/>
                <a:gd name="T17" fmla="*/ 1 h 5"/>
                <a:gd name="T18" fmla="*/ 5 w 6"/>
                <a:gd name="T19" fmla="*/ 1 h 5"/>
                <a:gd name="T20" fmla="*/ 4 w 6"/>
                <a:gd name="T21" fmla="*/ 0 h 5"/>
                <a:gd name="T22" fmla="*/ 3 w 6"/>
                <a:gd name="T23" fmla="*/ 0 h 5"/>
                <a:gd name="T24" fmla="*/ 1 w 6"/>
                <a:gd name="T25" fmla="*/ 1 h 5"/>
                <a:gd name="T26" fmla="*/ 0 w 6"/>
                <a:gd name="T27" fmla="*/ 1 h 5"/>
                <a:gd name="T28" fmla="*/ 0 w 6"/>
                <a:gd name="T29" fmla="*/ 2 h 5"/>
                <a:gd name="T30" fmla="*/ 0 w 6"/>
                <a:gd name="T31" fmla="*/ 3 h 5"/>
                <a:gd name="T32" fmla="*/ 0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3" y="5"/>
                  </a:lnTo>
                  <a:lnTo>
                    <a:pt x="4" y="5"/>
                  </a:lnTo>
                  <a:lnTo>
                    <a:pt x="5" y="5"/>
                  </a:lnTo>
                  <a:lnTo>
                    <a:pt x="5" y="4"/>
                  </a:lnTo>
                  <a:lnTo>
                    <a:pt x="6" y="3"/>
                  </a:lnTo>
                  <a:lnTo>
                    <a:pt x="6" y="2"/>
                  </a:lnTo>
                  <a:lnTo>
                    <a:pt x="5" y="1"/>
                  </a:lnTo>
                  <a:lnTo>
                    <a:pt x="5" y="1"/>
                  </a:lnTo>
                  <a:lnTo>
                    <a:pt x="5" y="1"/>
                  </a:lnTo>
                  <a:lnTo>
                    <a:pt x="4" y="0"/>
                  </a:lnTo>
                  <a:lnTo>
                    <a:pt x="3"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7" name="Freeform 459"/>
            <p:cNvSpPr>
              <a:spLocks/>
            </p:cNvSpPr>
            <p:nvPr/>
          </p:nvSpPr>
          <p:spPr bwMode="auto">
            <a:xfrm>
              <a:off x="2282" y="2899"/>
              <a:ext cx="6" cy="5"/>
            </a:xfrm>
            <a:custGeom>
              <a:avLst/>
              <a:gdLst>
                <a:gd name="T0" fmla="*/ 1 w 6"/>
                <a:gd name="T1" fmla="*/ 4 h 5"/>
                <a:gd name="T2" fmla="*/ 2 w 6"/>
                <a:gd name="T3" fmla="*/ 5 h 5"/>
                <a:gd name="T4" fmla="*/ 4 w 6"/>
                <a:gd name="T5" fmla="*/ 5 h 5"/>
                <a:gd name="T6" fmla="*/ 5 w 6"/>
                <a:gd name="T7" fmla="*/ 4 h 5"/>
                <a:gd name="T8" fmla="*/ 6 w 6"/>
                <a:gd name="T9" fmla="*/ 4 h 5"/>
                <a:gd name="T10" fmla="*/ 6 w 6"/>
                <a:gd name="T11" fmla="*/ 3 h 5"/>
                <a:gd name="T12" fmla="*/ 6 w 6"/>
                <a:gd name="T13" fmla="*/ 2 h 5"/>
                <a:gd name="T14" fmla="*/ 6 w 6"/>
                <a:gd name="T15" fmla="*/ 1 h 5"/>
                <a:gd name="T16" fmla="*/ 5 w 6"/>
                <a:gd name="T17" fmla="*/ 0 h 5"/>
                <a:gd name="T18" fmla="*/ 5 w 6"/>
                <a:gd name="T19" fmla="*/ 0 h 5"/>
                <a:gd name="T20" fmla="*/ 4 w 6"/>
                <a:gd name="T21" fmla="*/ 0 h 5"/>
                <a:gd name="T22" fmla="*/ 2 w 6"/>
                <a:gd name="T23" fmla="*/ 0 h 5"/>
                <a:gd name="T24" fmla="*/ 1 w 6"/>
                <a:gd name="T25" fmla="*/ 0 h 5"/>
                <a:gd name="T26" fmla="*/ 1 w 6"/>
                <a:gd name="T27" fmla="*/ 1 h 5"/>
                <a:gd name="T28" fmla="*/ 0 w 6"/>
                <a:gd name="T29" fmla="*/ 2 h 5"/>
                <a:gd name="T30" fmla="*/ 0 w 6"/>
                <a:gd name="T31" fmla="*/ 3 h 5"/>
                <a:gd name="T32" fmla="*/ 1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4" y="5"/>
                  </a:lnTo>
                  <a:lnTo>
                    <a:pt x="5" y="4"/>
                  </a:lnTo>
                  <a:lnTo>
                    <a:pt x="6" y="4"/>
                  </a:lnTo>
                  <a:lnTo>
                    <a:pt x="6" y="3"/>
                  </a:lnTo>
                  <a:lnTo>
                    <a:pt x="6" y="2"/>
                  </a:lnTo>
                  <a:lnTo>
                    <a:pt x="6" y="1"/>
                  </a:lnTo>
                  <a:lnTo>
                    <a:pt x="5" y="0"/>
                  </a:lnTo>
                  <a:lnTo>
                    <a:pt x="5" y="0"/>
                  </a:lnTo>
                  <a:lnTo>
                    <a:pt x="4"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8" name="Freeform 460"/>
            <p:cNvSpPr>
              <a:spLocks/>
            </p:cNvSpPr>
            <p:nvPr/>
          </p:nvSpPr>
          <p:spPr bwMode="auto">
            <a:xfrm>
              <a:off x="2273" y="2892"/>
              <a:ext cx="6" cy="6"/>
            </a:xfrm>
            <a:custGeom>
              <a:avLst/>
              <a:gdLst>
                <a:gd name="T0" fmla="*/ 1 w 6"/>
                <a:gd name="T1" fmla="*/ 6 h 6"/>
                <a:gd name="T2" fmla="*/ 2 w 6"/>
                <a:gd name="T3" fmla="*/ 6 h 6"/>
                <a:gd name="T4" fmla="*/ 4 w 6"/>
                <a:gd name="T5" fmla="*/ 6 h 6"/>
                <a:gd name="T6" fmla="*/ 5 w 6"/>
                <a:gd name="T7" fmla="*/ 6 h 6"/>
                <a:gd name="T8" fmla="*/ 5 w 6"/>
                <a:gd name="T9" fmla="*/ 5 h 6"/>
                <a:gd name="T10" fmla="*/ 6 w 6"/>
                <a:gd name="T11" fmla="*/ 4 h 6"/>
                <a:gd name="T12" fmla="*/ 6 w 6"/>
                <a:gd name="T13" fmla="*/ 2 h 6"/>
                <a:gd name="T14" fmla="*/ 5 w 6"/>
                <a:gd name="T15" fmla="*/ 1 h 6"/>
                <a:gd name="T16" fmla="*/ 5 w 6"/>
                <a:gd name="T17" fmla="*/ 1 h 6"/>
                <a:gd name="T18" fmla="*/ 5 w 6"/>
                <a:gd name="T19" fmla="*/ 1 h 6"/>
                <a:gd name="T20" fmla="*/ 4 w 6"/>
                <a:gd name="T21" fmla="*/ 0 h 6"/>
                <a:gd name="T22" fmla="*/ 2 w 6"/>
                <a:gd name="T23" fmla="*/ 0 h 6"/>
                <a:gd name="T24" fmla="*/ 1 w 6"/>
                <a:gd name="T25" fmla="*/ 1 h 6"/>
                <a:gd name="T26" fmla="*/ 0 w 6"/>
                <a:gd name="T27" fmla="*/ 1 h 6"/>
                <a:gd name="T28" fmla="*/ 0 w 6"/>
                <a:gd name="T29" fmla="*/ 2 h 6"/>
                <a:gd name="T30" fmla="*/ 0 w 6"/>
                <a:gd name="T31" fmla="*/ 4 h 6"/>
                <a:gd name="T32" fmla="*/ 0 w 6"/>
                <a:gd name="T33" fmla="*/ 5 h 6"/>
                <a:gd name="T34" fmla="*/ 1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1" y="6"/>
                  </a:moveTo>
                  <a:lnTo>
                    <a:pt x="2" y="6"/>
                  </a:lnTo>
                  <a:lnTo>
                    <a:pt x="4" y="6"/>
                  </a:lnTo>
                  <a:lnTo>
                    <a:pt x="5" y="6"/>
                  </a:lnTo>
                  <a:lnTo>
                    <a:pt x="5" y="5"/>
                  </a:lnTo>
                  <a:lnTo>
                    <a:pt x="6" y="4"/>
                  </a:lnTo>
                  <a:lnTo>
                    <a:pt x="6" y="2"/>
                  </a:lnTo>
                  <a:lnTo>
                    <a:pt x="5" y="1"/>
                  </a:lnTo>
                  <a:lnTo>
                    <a:pt x="5" y="1"/>
                  </a:lnTo>
                  <a:lnTo>
                    <a:pt x="5" y="1"/>
                  </a:lnTo>
                  <a:lnTo>
                    <a:pt x="4" y="0"/>
                  </a:lnTo>
                  <a:lnTo>
                    <a:pt x="2" y="0"/>
                  </a:lnTo>
                  <a:lnTo>
                    <a:pt x="1" y="1"/>
                  </a:lnTo>
                  <a:lnTo>
                    <a:pt x="0" y="1"/>
                  </a:lnTo>
                  <a:lnTo>
                    <a:pt x="0" y="2"/>
                  </a:lnTo>
                  <a:lnTo>
                    <a:pt x="0" y="4"/>
                  </a:lnTo>
                  <a:lnTo>
                    <a:pt x="0" y="5"/>
                  </a:lnTo>
                  <a:lnTo>
                    <a:pt x="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89" name="Freeform 461"/>
            <p:cNvSpPr>
              <a:spLocks/>
            </p:cNvSpPr>
            <p:nvPr/>
          </p:nvSpPr>
          <p:spPr bwMode="auto">
            <a:xfrm>
              <a:off x="2263" y="2887"/>
              <a:ext cx="6" cy="5"/>
            </a:xfrm>
            <a:custGeom>
              <a:avLst/>
              <a:gdLst>
                <a:gd name="T0" fmla="*/ 1 w 6"/>
                <a:gd name="T1" fmla="*/ 4 h 5"/>
                <a:gd name="T2" fmla="*/ 2 w 6"/>
                <a:gd name="T3" fmla="*/ 5 h 5"/>
                <a:gd name="T4" fmla="*/ 3 w 6"/>
                <a:gd name="T5" fmla="*/ 5 h 5"/>
                <a:gd name="T6" fmla="*/ 4 w 6"/>
                <a:gd name="T7" fmla="*/ 4 h 5"/>
                <a:gd name="T8" fmla="*/ 6 w 6"/>
                <a:gd name="T9" fmla="*/ 4 h 5"/>
                <a:gd name="T10" fmla="*/ 6 w 6"/>
                <a:gd name="T11" fmla="*/ 3 h 5"/>
                <a:gd name="T12" fmla="*/ 6 w 6"/>
                <a:gd name="T13" fmla="*/ 2 h 5"/>
                <a:gd name="T14" fmla="*/ 6 w 6"/>
                <a:gd name="T15" fmla="*/ 1 h 5"/>
                <a:gd name="T16" fmla="*/ 4 w 6"/>
                <a:gd name="T17" fmla="*/ 0 h 5"/>
                <a:gd name="T18" fmla="*/ 4 w 6"/>
                <a:gd name="T19" fmla="*/ 0 h 5"/>
                <a:gd name="T20" fmla="*/ 3 w 6"/>
                <a:gd name="T21" fmla="*/ 0 h 5"/>
                <a:gd name="T22" fmla="*/ 2 w 6"/>
                <a:gd name="T23" fmla="*/ 0 h 5"/>
                <a:gd name="T24" fmla="*/ 1 w 6"/>
                <a:gd name="T25" fmla="*/ 0 h 5"/>
                <a:gd name="T26" fmla="*/ 1 w 6"/>
                <a:gd name="T27" fmla="*/ 1 h 5"/>
                <a:gd name="T28" fmla="*/ 0 w 6"/>
                <a:gd name="T29" fmla="*/ 2 h 5"/>
                <a:gd name="T30" fmla="*/ 0 w 6"/>
                <a:gd name="T31" fmla="*/ 3 h 5"/>
                <a:gd name="T32" fmla="*/ 1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4" y="4"/>
                  </a:lnTo>
                  <a:lnTo>
                    <a:pt x="6" y="4"/>
                  </a:lnTo>
                  <a:lnTo>
                    <a:pt x="6" y="3"/>
                  </a:lnTo>
                  <a:lnTo>
                    <a:pt x="6" y="2"/>
                  </a:lnTo>
                  <a:lnTo>
                    <a:pt x="6" y="1"/>
                  </a:lnTo>
                  <a:lnTo>
                    <a:pt x="4" y="0"/>
                  </a:lnTo>
                  <a:lnTo>
                    <a:pt x="4" y="0"/>
                  </a:lnTo>
                  <a:lnTo>
                    <a:pt x="3"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0" name="Freeform 462"/>
            <p:cNvSpPr>
              <a:spLocks/>
            </p:cNvSpPr>
            <p:nvPr/>
          </p:nvSpPr>
          <p:spPr bwMode="auto">
            <a:xfrm>
              <a:off x="2254" y="2882"/>
              <a:ext cx="6" cy="5"/>
            </a:xfrm>
            <a:custGeom>
              <a:avLst/>
              <a:gdLst>
                <a:gd name="T0" fmla="*/ 1 w 6"/>
                <a:gd name="T1" fmla="*/ 4 h 5"/>
                <a:gd name="T2" fmla="*/ 2 w 6"/>
                <a:gd name="T3" fmla="*/ 5 h 5"/>
                <a:gd name="T4" fmla="*/ 3 w 6"/>
                <a:gd name="T5" fmla="*/ 5 h 5"/>
                <a:gd name="T6" fmla="*/ 4 w 6"/>
                <a:gd name="T7" fmla="*/ 4 h 5"/>
                <a:gd name="T8" fmla="*/ 4 w 6"/>
                <a:gd name="T9" fmla="*/ 4 h 5"/>
                <a:gd name="T10" fmla="*/ 6 w 6"/>
                <a:gd name="T11" fmla="*/ 3 h 5"/>
                <a:gd name="T12" fmla="*/ 6 w 6"/>
                <a:gd name="T13" fmla="*/ 2 h 5"/>
                <a:gd name="T14" fmla="*/ 4 w 6"/>
                <a:gd name="T15" fmla="*/ 1 h 5"/>
                <a:gd name="T16" fmla="*/ 4 w 6"/>
                <a:gd name="T17" fmla="*/ 0 h 5"/>
                <a:gd name="T18" fmla="*/ 4 w 6"/>
                <a:gd name="T19" fmla="*/ 0 h 5"/>
                <a:gd name="T20" fmla="*/ 3 w 6"/>
                <a:gd name="T21" fmla="*/ 0 h 5"/>
                <a:gd name="T22" fmla="*/ 2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4" y="4"/>
                  </a:lnTo>
                  <a:lnTo>
                    <a:pt x="4" y="4"/>
                  </a:lnTo>
                  <a:lnTo>
                    <a:pt x="6" y="3"/>
                  </a:lnTo>
                  <a:lnTo>
                    <a:pt x="6" y="2"/>
                  </a:lnTo>
                  <a:lnTo>
                    <a:pt x="4" y="1"/>
                  </a:lnTo>
                  <a:lnTo>
                    <a:pt x="4" y="0"/>
                  </a:lnTo>
                  <a:lnTo>
                    <a:pt x="4" y="0"/>
                  </a:lnTo>
                  <a:lnTo>
                    <a:pt x="3" y="0"/>
                  </a:lnTo>
                  <a:lnTo>
                    <a:pt x="2"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1" name="Freeform 463"/>
            <p:cNvSpPr>
              <a:spLocks/>
            </p:cNvSpPr>
            <p:nvPr/>
          </p:nvSpPr>
          <p:spPr bwMode="auto">
            <a:xfrm>
              <a:off x="2244" y="2876"/>
              <a:ext cx="5" cy="5"/>
            </a:xfrm>
            <a:custGeom>
              <a:avLst/>
              <a:gdLst>
                <a:gd name="T0" fmla="*/ 1 w 5"/>
                <a:gd name="T1" fmla="*/ 5 h 5"/>
                <a:gd name="T2" fmla="*/ 2 w 5"/>
                <a:gd name="T3" fmla="*/ 5 h 5"/>
                <a:gd name="T4" fmla="*/ 3 w 5"/>
                <a:gd name="T5" fmla="*/ 5 h 5"/>
                <a:gd name="T6" fmla="*/ 4 w 5"/>
                <a:gd name="T7" fmla="*/ 5 h 5"/>
                <a:gd name="T8" fmla="*/ 5 w 5"/>
                <a:gd name="T9" fmla="*/ 4 h 5"/>
                <a:gd name="T10" fmla="*/ 5 w 5"/>
                <a:gd name="T11" fmla="*/ 3 h 5"/>
                <a:gd name="T12" fmla="*/ 5 w 5"/>
                <a:gd name="T13" fmla="*/ 2 h 5"/>
                <a:gd name="T14" fmla="*/ 5 w 5"/>
                <a:gd name="T15" fmla="*/ 1 h 5"/>
                <a:gd name="T16" fmla="*/ 4 w 5"/>
                <a:gd name="T17" fmla="*/ 1 h 5"/>
                <a:gd name="T18" fmla="*/ 4 w 5"/>
                <a:gd name="T19" fmla="*/ 1 h 5"/>
                <a:gd name="T20" fmla="*/ 3 w 5"/>
                <a:gd name="T21" fmla="*/ 0 h 5"/>
                <a:gd name="T22" fmla="*/ 2 w 5"/>
                <a:gd name="T23" fmla="*/ 0 h 5"/>
                <a:gd name="T24" fmla="*/ 1 w 5"/>
                <a:gd name="T25" fmla="*/ 1 h 5"/>
                <a:gd name="T26" fmla="*/ 1 w 5"/>
                <a:gd name="T27" fmla="*/ 1 h 5"/>
                <a:gd name="T28" fmla="*/ 0 w 5"/>
                <a:gd name="T29" fmla="*/ 2 h 5"/>
                <a:gd name="T30" fmla="*/ 0 w 5"/>
                <a:gd name="T31" fmla="*/ 3 h 5"/>
                <a:gd name="T32" fmla="*/ 1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5" y="4"/>
                  </a:lnTo>
                  <a:lnTo>
                    <a:pt x="5" y="3"/>
                  </a:lnTo>
                  <a:lnTo>
                    <a:pt x="5" y="2"/>
                  </a:lnTo>
                  <a:lnTo>
                    <a:pt x="5" y="1"/>
                  </a:lnTo>
                  <a:lnTo>
                    <a:pt x="4" y="1"/>
                  </a:lnTo>
                  <a:lnTo>
                    <a:pt x="4" y="1"/>
                  </a:lnTo>
                  <a:lnTo>
                    <a:pt x="3"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2" name="Freeform 464"/>
            <p:cNvSpPr>
              <a:spLocks/>
            </p:cNvSpPr>
            <p:nvPr/>
          </p:nvSpPr>
          <p:spPr bwMode="auto">
            <a:xfrm>
              <a:off x="2235" y="2870"/>
              <a:ext cx="5" cy="6"/>
            </a:xfrm>
            <a:custGeom>
              <a:avLst/>
              <a:gdLst>
                <a:gd name="T0" fmla="*/ 1 w 5"/>
                <a:gd name="T1" fmla="*/ 4 h 6"/>
                <a:gd name="T2" fmla="*/ 2 w 5"/>
                <a:gd name="T3" fmla="*/ 6 h 6"/>
                <a:gd name="T4" fmla="*/ 3 w 5"/>
                <a:gd name="T5" fmla="*/ 6 h 6"/>
                <a:gd name="T6" fmla="*/ 4 w 5"/>
                <a:gd name="T7" fmla="*/ 4 h 6"/>
                <a:gd name="T8" fmla="*/ 5 w 5"/>
                <a:gd name="T9" fmla="*/ 4 h 6"/>
                <a:gd name="T10" fmla="*/ 5 w 5"/>
                <a:gd name="T11" fmla="*/ 3 h 6"/>
                <a:gd name="T12" fmla="*/ 5 w 5"/>
                <a:gd name="T13" fmla="*/ 2 h 6"/>
                <a:gd name="T14" fmla="*/ 5 w 5"/>
                <a:gd name="T15" fmla="*/ 1 h 6"/>
                <a:gd name="T16" fmla="*/ 4 w 5"/>
                <a:gd name="T17" fmla="*/ 0 h 6"/>
                <a:gd name="T18" fmla="*/ 4 w 5"/>
                <a:gd name="T19" fmla="*/ 0 h 6"/>
                <a:gd name="T20" fmla="*/ 3 w 5"/>
                <a:gd name="T21" fmla="*/ 0 h 6"/>
                <a:gd name="T22" fmla="*/ 2 w 5"/>
                <a:gd name="T23" fmla="*/ 0 h 6"/>
                <a:gd name="T24" fmla="*/ 1 w 5"/>
                <a:gd name="T25" fmla="*/ 0 h 6"/>
                <a:gd name="T26" fmla="*/ 1 w 5"/>
                <a:gd name="T27" fmla="*/ 1 h 6"/>
                <a:gd name="T28" fmla="*/ 0 w 5"/>
                <a:gd name="T29" fmla="*/ 2 h 6"/>
                <a:gd name="T30" fmla="*/ 0 w 5"/>
                <a:gd name="T31" fmla="*/ 3 h 6"/>
                <a:gd name="T32" fmla="*/ 1 w 5"/>
                <a:gd name="T33" fmla="*/ 4 h 6"/>
                <a:gd name="T34" fmla="*/ 1 w 5"/>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1" y="4"/>
                  </a:moveTo>
                  <a:lnTo>
                    <a:pt x="2" y="6"/>
                  </a:lnTo>
                  <a:lnTo>
                    <a:pt x="3" y="6"/>
                  </a:lnTo>
                  <a:lnTo>
                    <a:pt x="4" y="4"/>
                  </a:lnTo>
                  <a:lnTo>
                    <a:pt x="5" y="4"/>
                  </a:lnTo>
                  <a:lnTo>
                    <a:pt x="5" y="3"/>
                  </a:lnTo>
                  <a:lnTo>
                    <a:pt x="5" y="2"/>
                  </a:lnTo>
                  <a:lnTo>
                    <a:pt x="5" y="1"/>
                  </a:lnTo>
                  <a:lnTo>
                    <a:pt x="4" y="0"/>
                  </a:lnTo>
                  <a:lnTo>
                    <a:pt x="4" y="0"/>
                  </a:lnTo>
                  <a:lnTo>
                    <a:pt x="3"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3" name="Freeform 465"/>
            <p:cNvSpPr>
              <a:spLocks/>
            </p:cNvSpPr>
            <p:nvPr/>
          </p:nvSpPr>
          <p:spPr bwMode="auto">
            <a:xfrm>
              <a:off x="2226" y="2864"/>
              <a:ext cx="5" cy="5"/>
            </a:xfrm>
            <a:custGeom>
              <a:avLst/>
              <a:gdLst>
                <a:gd name="T0" fmla="*/ 1 w 5"/>
                <a:gd name="T1" fmla="*/ 5 h 5"/>
                <a:gd name="T2" fmla="*/ 2 w 5"/>
                <a:gd name="T3" fmla="*/ 5 h 5"/>
                <a:gd name="T4" fmla="*/ 3 w 5"/>
                <a:gd name="T5" fmla="*/ 5 h 5"/>
                <a:gd name="T6" fmla="*/ 4 w 5"/>
                <a:gd name="T7" fmla="*/ 5 h 5"/>
                <a:gd name="T8" fmla="*/ 4 w 5"/>
                <a:gd name="T9" fmla="*/ 4 h 5"/>
                <a:gd name="T10" fmla="*/ 5 w 5"/>
                <a:gd name="T11" fmla="*/ 3 h 5"/>
                <a:gd name="T12" fmla="*/ 5 w 5"/>
                <a:gd name="T13" fmla="*/ 2 h 5"/>
                <a:gd name="T14" fmla="*/ 4 w 5"/>
                <a:gd name="T15" fmla="*/ 1 h 5"/>
                <a:gd name="T16" fmla="*/ 4 w 5"/>
                <a:gd name="T17" fmla="*/ 1 h 5"/>
                <a:gd name="T18" fmla="*/ 4 w 5"/>
                <a:gd name="T19" fmla="*/ 1 h 5"/>
                <a:gd name="T20" fmla="*/ 3 w 5"/>
                <a:gd name="T21" fmla="*/ 0 h 5"/>
                <a:gd name="T22" fmla="*/ 2 w 5"/>
                <a:gd name="T23" fmla="*/ 0 h 5"/>
                <a:gd name="T24" fmla="*/ 1 w 5"/>
                <a:gd name="T25" fmla="*/ 1 h 5"/>
                <a:gd name="T26" fmla="*/ 0 w 5"/>
                <a:gd name="T27" fmla="*/ 1 h 5"/>
                <a:gd name="T28" fmla="*/ 0 w 5"/>
                <a:gd name="T29" fmla="*/ 2 h 5"/>
                <a:gd name="T30" fmla="*/ 0 w 5"/>
                <a:gd name="T31" fmla="*/ 3 h 5"/>
                <a:gd name="T32" fmla="*/ 0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4" y="4"/>
                  </a:lnTo>
                  <a:lnTo>
                    <a:pt x="5" y="3"/>
                  </a:lnTo>
                  <a:lnTo>
                    <a:pt x="5" y="2"/>
                  </a:lnTo>
                  <a:lnTo>
                    <a:pt x="4" y="1"/>
                  </a:lnTo>
                  <a:lnTo>
                    <a:pt x="4" y="1"/>
                  </a:lnTo>
                  <a:lnTo>
                    <a:pt x="4" y="1"/>
                  </a:lnTo>
                  <a:lnTo>
                    <a:pt x="3" y="0"/>
                  </a:lnTo>
                  <a:lnTo>
                    <a:pt x="2"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4" name="Freeform 466"/>
            <p:cNvSpPr>
              <a:spLocks/>
            </p:cNvSpPr>
            <p:nvPr/>
          </p:nvSpPr>
          <p:spPr bwMode="auto">
            <a:xfrm>
              <a:off x="2216" y="2859"/>
              <a:ext cx="5" cy="5"/>
            </a:xfrm>
            <a:custGeom>
              <a:avLst/>
              <a:gdLst>
                <a:gd name="T0" fmla="*/ 1 w 5"/>
                <a:gd name="T1" fmla="*/ 4 h 5"/>
                <a:gd name="T2" fmla="*/ 2 w 5"/>
                <a:gd name="T3" fmla="*/ 5 h 5"/>
                <a:gd name="T4" fmla="*/ 3 w 5"/>
                <a:gd name="T5" fmla="*/ 5 h 5"/>
                <a:gd name="T6" fmla="*/ 4 w 5"/>
                <a:gd name="T7" fmla="*/ 4 h 5"/>
                <a:gd name="T8" fmla="*/ 5 w 5"/>
                <a:gd name="T9" fmla="*/ 4 h 5"/>
                <a:gd name="T10" fmla="*/ 5 w 5"/>
                <a:gd name="T11" fmla="*/ 3 h 5"/>
                <a:gd name="T12" fmla="*/ 5 w 5"/>
                <a:gd name="T13" fmla="*/ 2 h 5"/>
                <a:gd name="T14" fmla="*/ 5 w 5"/>
                <a:gd name="T15" fmla="*/ 1 h 5"/>
                <a:gd name="T16" fmla="*/ 4 w 5"/>
                <a:gd name="T17" fmla="*/ 0 h 5"/>
                <a:gd name="T18" fmla="*/ 4 w 5"/>
                <a:gd name="T19" fmla="*/ 0 h 5"/>
                <a:gd name="T20" fmla="*/ 3 w 5"/>
                <a:gd name="T21" fmla="*/ 0 h 5"/>
                <a:gd name="T22" fmla="*/ 2 w 5"/>
                <a:gd name="T23" fmla="*/ 0 h 5"/>
                <a:gd name="T24" fmla="*/ 1 w 5"/>
                <a:gd name="T25" fmla="*/ 0 h 5"/>
                <a:gd name="T26" fmla="*/ 1 w 5"/>
                <a:gd name="T27" fmla="*/ 1 h 5"/>
                <a:gd name="T28" fmla="*/ 0 w 5"/>
                <a:gd name="T29" fmla="*/ 2 h 5"/>
                <a:gd name="T30" fmla="*/ 0 w 5"/>
                <a:gd name="T31" fmla="*/ 3 h 5"/>
                <a:gd name="T32" fmla="*/ 1 w 5"/>
                <a:gd name="T33" fmla="*/ 4 h 5"/>
                <a:gd name="T34" fmla="*/ 1 w 5"/>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4"/>
                  </a:moveTo>
                  <a:lnTo>
                    <a:pt x="2" y="5"/>
                  </a:lnTo>
                  <a:lnTo>
                    <a:pt x="3" y="5"/>
                  </a:lnTo>
                  <a:lnTo>
                    <a:pt x="4" y="4"/>
                  </a:lnTo>
                  <a:lnTo>
                    <a:pt x="5" y="4"/>
                  </a:lnTo>
                  <a:lnTo>
                    <a:pt x="5" y="3"/>
                  </a:lnTo>
                  <a:lnTo>
                    <a:pt x="5" y="2"/>
                  </a:lnTo>
                  <a:lnTo>
                    <a:pt x="5" y="1"/>
                  </a:lnTo>
                  <a:lnTo>
                    <a:pt x="4" y="0"/>
                  </a:lnTo>
                  <a:lnTo>
                    <a:pt x="4" y="0"/>
                  </a:lnTo>
                  <a:lnTo>
                    <a:pt x="3"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5" name="Freeform 467"/>
            <p:cNvSpPr>
              <a:spLocks/>
            </p:cNvSpPr>
            <p:nvPr/>
          </p:nvSpPr>
          <p:spPr bwMode="auto">
            <a:xfrm>
              <a:off x="2206" y="2853"/>
              <a:ext cx="6" cy="6"/>
            </a:xfrm>
            <a:custGeom>
              <a:avLst/>
              <a:gdLst>
                <a:gd name="T0" fmla="*/ 2 w 6"/>
                <a:gd name="T1" fmla="*/ 5 h 6"/>
                <a:gd name="T2" fmla="*/ 3 w 6"/>
                <a:gd name="T3" fmla="*/ 6 h 6"/>
                <a:gd name="T4" fmla="*/ 4 w 6"/>
                <a:gd name="T5" fmla="*/ 6 h 6"/>
                <a:gd name="T6" fmla="*/ 5 w 6"/>
                <a:gd name="T7" fmla="*/ 5 h 6"/>
                <a:gd name="T8" fmla="*/ 5 w 6"/>
                <a:gd name="T9" fmla="*/ 5 h 6"/>
                <a:gd name="T10" fmla="*/ 6 w 6"/>
                <a:gd name="T11" fmla="*/ 4 h 6"/>
                <a:gd name="T12" fmla="*/ 6 w 6"/>
                <a:gd name="T13" fmla="*/ 3 h 6"/>
                <a:gd name="T14" fmla="*/ 5 w 6"/>
                <a:gd name="T15" fmla="*/ 1 h 6"/>
                <a:gd name="T16" fmla="*/ 5 w 6"/>
                <a:gd name="T17" fmla="*/ 0 h 6"/>
                <a:gd name="T18" fmla="*/ 5 w 6"/>
                <a:gd name="T19" fmla="*/ 0 h 6"/>
                <a:gd name="T20" fmla="*/ 4 w 6"/>
                <a:gd name="T21" fmla="*/ 0 h 6"/>
                <a:gd name="T22" fmla="*/ 3 w 6"/>
                <a:gd name="T23" fmla="*/ 0 h 6"/>
                <a:gd name="T24" fmla="*/ 2 w 6"/>
                <a:gd name="T25" fmla="*/ 0 h 6"/>
                <a:gd name="T26" fmla="*/ 0 w 6"/>
                <a:gd name="T27" fmla="*/ 1 h 6"/>
                <a:gd name="T28" fmla="*/ 0 w 6"/>
                <a:gd name="T29" fmla="*/ 3 h 6"/>
                <a:gd name="T30" fmla="*/ 0 w 6"/>
                <a:gd name="T31" fmla="*/ 4 h 6"/>
                <a:gd name="T32" fmla="*/ 0 w 6"/>
                <a:gd name="T33" fmla="*/ 5 h 6"/>
                <a:gd name="T34" fmla="*/ 2 w 6"/>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2" y="5"/>
                  </a:moveTo>
                  <a:lnTo>
                    <a:pt x="3" y="6"/>
                  </a:lnTo>
                  <a:lnTo>
                    <a:pt x="4" y="6"/>
                  </a:lnTo>
                  <a:lnTo>
                    <a:pt x="5" y="5"/>
                  </a:lnTo>
                  <a:lnTo>
                    <a:pt x="5" y="5"/>
                  </a:lnTo>
                  <a:lnTo>
                    <a:pt x="6" y="4"/>
                  </a:lnTo>
                  <a:lnTo>
                    <a:pt x="6" y="3"/>
                  </a:lnTo>
                  <a:lnTo>
                    <a:pt x="5" y="1"/>
                  </a:lnTo>
                  <a:lnTo>
                    <a:pt x="5" y="0"/>
                  </a:lnTo>
                  <a:lnTo>
                    <a:pt x="5" y="0"/>
                  </a:lnTo>
                  <a:lnTo>
                    <a:pt x="4" y="0"/>
                  </a:lnTo>
                  <a:lnTo>
                    <a:pt x="3" y="0"/>
                  </a:lnTo>
                  <a:lnTo>
                    <a:pt x="2" y="0"/>
                  </a:lnTo>
                  <a:lnTo>
                    <a:pt x="0" y="1"/>
                  </a:lnTo>
                  <a:lnTo>
                    <a:pt x="0" y="3"/>
                  </a:lnTo>
                  <a:lnTo>
                    <a:pt x="0" y="4"/>
                  </a:lnTo>
                  <a:lnTo>
                    <a:pt x="0" y="5"/>
                  </a:lnTo>
                  <a:lnTo>
                    <a:pt x="2"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6" name="Freeform 468"/>
            <p:cNvSpPr>
              <a:spLocks/>
            </p:cNvSpPr>
            <p:nvPr/>
          </p:nvSpPr>
          <p:spPr bwMode="auto">
            <a:xfrm>
              <a:off x="2196" y="2847"/>
              <a:ext cx="6" cy="5"/>
            </a:xfrm>
            <a:custGeom>
              <a:avLst/>
              <a:gdLst>
                <a:gd name="T0" fmla="*/ 1 w 6"/>
                <a:gd name="T1" fmla="*/ 5 h 5"/>
                <a:gd name="T2" fmla="*/ 3 w 6"/>
                <a:gd name="T3" fmla="*/ 5 h 5"/>
                <a:gd name="T4" fmla="*/ 4 w 6"/>
                <a:gd name="T5" fmla="*/ 5 h 5"/>
                <a:gd name="T6" fmla="*/ 5 w 6"/>
                <a:gd name="T7" fmla="*/ 5 h 5"/>
                <a:gd name="T8" fmla="*/ 6 w 6"/>
                <a:gd name="T9" fmla="*/ 4 h 5"/>
                <a:gd name="T10" fmla="*/ 6 w 6"/>
                <a:gd name="T11" fmla="*/ 3 h 5"/>
                <a:gd name="T12" fmla="*/ 6 w 6"/>
                <a:gd name="T13" fmla="*/ 2 h 5"/>
                <a:gd name="T14" fmla="*/ 6 w 6"/>
                <a:gd name="T15" fmla="*/ 1 h 5"/>
                <a:gd name="T16" fmla="*/ 5 w 6"/>
                <a:gd name="T17" fmla="*/ 1 h 5"/>
                <a:gd name="T18" fmla="*/ 5 w 6"/>
                <a:gd name="T19" fmla="*/ 1 h 5"/>
                <a:gd name="T20" fmla="*/ 4 w 6"/>
                <a:gd name="T21" fmla="*/ 0 h 5"/>
                <a:gd name="T22" fmla="*/ 3 w 6"/>
                <a:gd name="T23" fmla="*/ 0 h 5"/>
                <a:gd name="T24" fmla="*/ 1 w 6"/>
                <a:gd name="T25" fmla="*/ 1 h 5"/>
                <a:gd name="T26" fmla="*/ 1 w 6"/>
                <a:gd name="T27" fmla="*/ 1 h 5"/>
                <a:gd name="T28" fmla="*/ 0 w 6"/>
                <a:gd name="T29" fmla="*/ 2 h 5"/>
                <a:gd name="T30" fmla="*/ 0 w 6"/>
                <a:gd name="T31" fmla="*/ 3 h 5"/>
                <a:gd name="T32" fmla="*/ 1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3" y="5"/>
                  </a:lnTo>
                  <a:lnTo>
                    <a:pt x="4" y="5"/>
                  </a:lnTo>
                  <a:lnTo>
                    <a:pt x="5" y="5"/>
                  </a:lnTo>
                  <a:lnTo>
                    <a:pt x="6" y="4"/>
                  </a:lnTo>
                  <a:lnTo>
                    <a:pt x="6" y="3"/>
                  </a:lnTo>
                  <a:lnTo>
                    <a:pt x="6" y="2"/>
                  </a:lnTo>
                  <a:lnTo>
                    <a:pt x="6" y="1"/>
                  </a:lnTo>
                  <a:lnTo>
                    <a:pt x="5" y="1"/>
                  </a:lnTo>
                  <a:lnTo>
                    <a:pt x="5" y="1"/>
                  </a:lnTo>
                  <a:lnTo>
                    <a:pt x="4" y="0"/>
                  </a:lnTo>
                  <a:lnTo>
                    <a:pt x="3"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7" name="Freeform 469"/>
            <p:cNvSpPr>
              <a:spLocks/>
            </p:cNvSpPr>
            <p:nvPr/>
          </p:nvSpPr>
          <p:spPr bwMode="auto">
            <a:xfrm>
              <a:off x="2187" y="2842"/>
              <a:ext cx="6" cy="5"/>
            </a:xfrm>
            <a:custGeom>
              <a:avLst/>
              <a:gdLst>
                <a:gd name="T0" fmla="*/ 1 w 6"/>
                <a:gd name="T1" fmla="*/ 4 h 5"/>
                <a:gd name="T2" fmla="*/ 3 w 6"/>
                <a:gd name="T3" fmla="*/ 5 h 5"/>
                <a:gd name="T4" fmla="*/ 4 w 6"/>
                <a:gd name="T5" fmla="*/ 5 h 5"/>
                <a:gd name="T6" fmla="*/ 5 w 6"/>
                <a:gd name="T7" fmla="*/ 4 h 5"/>
                <a:gd name="T8" fmla="*/ 5 w 6"/>
                <a:gd name="T9" fmla="*/ 4 h 5"/>
                <a:gd name="T10" fmla="*/ 6 w 6"/>
                <a:gd name="T11" fmla="*/ 3 h 5"/>
                <a:gd name="T12" fmla="*/ 6 w 6"/>
                <a:gd name="T13" fmla="*/ 2 h 5"/>
                <a:gd name="T14" fmla="*/ 5 w 6"/>
                <a:gd name="T15" fmla="*/ 1 h 5"/>
                <a:gd name="T16" fmla="*/ 5 w 6"/>
                <a:gd name="T17" fmla="*/ 0 h 5"/>
                <a:gd name="T18" fmla="*/ 5 w 6"/>
                <a:gd name="T19" fmla="*/ 0 h 5"/>
                <a:gd name="T20" fmla="*/ 4 w 6"/>
                <a:gd name="T21" fmla="*/ 0 h 5"/>
                <a:gd name="T22" fmla="*/ 3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3" y="5"/>
                  </a:lnTo>
                  <a:lnTo>
                    <a:pt x="4" y="5"/>
                  </a:lnTo>
                  <a:lnTo>
                    <a:pt x="5" y="4"/>
                  </a:lnTo>
                  <a:lnTo>
                    <a:pt x="5" y="4"/>
                  </a:lnTo>
                  <a:lnTo>
                    <a:pt x="6" y="3"/>
                  </a:lnTo>
                  <a:lnTo>
                    <a:pt x="6" y="2"/>
                  </a:lnTo>
                  <a:lnTo>
                    <a:pt x="5" y="1"/>
                  </a:lnTo>
                  <a:lnTo>
                    <a:pt x="5" y="0"/>
                  </a:lnTo>
                  <a:lnTo>
                    <a:pt x="5" y="0"/>
                  </a:lnTo>
                  <a:lnTo>
                    <a:pt x="4" y="0"/>
                  </a:lnTo>
                  <a:lnTo>
                    <a:pt x="3"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8" name="Freeform 470"/>
            <p:cNvSpPr>
              <a:spLocks/>
            </p:cNvSpPr>
            <p:nvPr/>
          </p:nvSpPr>
          <p:spPr bwMode="auto">
            <a:xfrm>
              <a:off x="2177" y="2836"/>
              <a:ext cx="6" cy="5"/>
            </a:xfrm>
            <a:custGeom>
              <a:avLst/>
              <a:gdLst>
                <a:gd name="T0" fmla="*/ 1 w 6"/>
                <a:gd name="T1" fmla="*/ 5 h 5"/>
                <a:gd name="T2" fmla="*/ 2 w 6"/>
                <a:gd name="T3" fmla="*/ 5 h 5"/>
                <a:gd name="T4" fmla="*/ 3 w 6"/>
                <a:gd name="T5" fmla="*/ 5 h 5"/>
                <a:gd name="T6" fmla="*/ 5 w 6"/>
                <a:gd name="T7" fmla="*/ 5 h 5"/>
                <a:gd name="T8" fmla="*/ 6 w 6"/>
                <a:gd name="T9" fmla="*/ 4 h 5"/>
                <a:gd name="T10" fmla="*/ 6 w 6"/>
                <a:gd name="T11" fmla="*/ 3 h 5"/>
                <a:gd name="T12" fmla="*/ 6 w 6"/>
                <a:gd name="T13" fmla="*/ 2 h 5"/>
                <a:gd name="T14" fmla="*/ 6 w 6"/>
                <a:gd name="T15" fmla="*/ 1 h 5"/>
                <a:gd name="T16" fmla="*/ 5 w 6"/>
                <a:gd name="T17" fmla="*/ 1 h 5"/>
                <a:gd name="T18" fmla="*/ 5 w 6"/>
                <a:gd name="T19" fmla="*/ 1 h 5"/>
                <a:gd name="T20" fmla="*/ 3 w 6"/>
                <a:gd name="T21" fmla="*/ 0 h 5"/>
                <a:gd name="T22" fmla="*/ 2 w 6"/>
                <a:gd name="T23" fmla="*/ 0 h 5"/>
                <a:gd name="T24" fmla="*/ 1 w 6"/>
                <a:gd name="T25" fmla="*/ 1 h 5"/>
                <a:gd name="T26" fmla="*/ 1 w 6"/>
                <a:gd name="T27" fmla="*/ 1 h 5"/>
                <a:gd name="T28" fmla="*/ 0 w 6"/>
                <a:gd name="T29" fmla="*/ 2 h 5"/>
                <a:gd name="T30" fmla="*/ 0 w 6"/>
                <a:gd name="T31" fmla="*/ 3 h 5"/>
                <a:gd name="T32" fmla="*/ 1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2" y="5"/>
                  </a:lnTo>
                  <a:lnTo>
                    <a:pt x="3" y="5"/>
                  </a:lnTo>
                  <a:lnTo>
                    <a:pt x="5" y="5"/>
                  </a:lnTo>
                  <a:lnTo>
                    <a:pt x="6" y="4"/>
                  </a:lnTo>
                  <a:lnTo>
                    <a:pt x="6" y="3"/>
                  </a:lnTo>
                  <a:lnTo>
                    <a:pt x="6" y="2"/>
                  </a:lnTo>
                  <a:lnTo>
                    <a:pt x="6" y="1"/>
                  </a:lnTo>
                  <a:lnTo>
                    <a:pt x="5" y="1"/>
                  </a:lnTo>
                  <a:lnTo>
                    <a:pt x="5" y="1"/>
                  </a:lnTo>
                  <a:lnTo>
                    <a:pt x="3"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199" name="Freeform 471"/>
            <p:cNvSpPr>
              <a:spLocks/>
            </p:cNvSpPr>
            <p:nvPr/>
          </p:nvSpPr>
          <p:spPr bwMode="auto">
            <a:xfrm>
              <a:off x="2168" y="2830"/>
              <a:ext cx="6" cy="6"/>
            </a:xfrm>
            <a:custGeom>
              <a:avLst/>
              <a:gdLst>
                <a:gd name="T0" fmla="*/ 1 w 6"/>
                <a:gd name="T1" fmla="*/ 6 h 6"/>
                <a:gd name="T2" fmla="*/ 2 w 6"/>
                <a:gd name="T3" fmla="*/ 6 h 6"/>
                <a:gd name="T4" fmla="*/ 3 w 6"/>
                <a:gd name="T5" fmla="*/ 6 h 6"/>
                <a:gd name="T6" fmla="*/ 5 w 6"/>
                <a:gd name="T7" fmla="*/ 6 h 6"/>
                <a:gd name="T8" fmla="*/ 6 w 6"/>
                <a:gd name="T9" fmla="*/ 4 h 6"/>
                <a:gd name="T10" fmla="*/ 6 w 6"/>
                <a:gd name="T11" fmla="*/ 3 h 6"/>
                <a:gd name="T12" fmla="*/ 6 w 6"/>
                <a:gd name="T13" fmla="*/ 2 h 6"/>
                <a:gd name="T14" fmla="*/ 6 w 6"/>
                <a:gd name="T15" fmla="*/ 1 h 6"/>
                <a:gd name="T16" fmla="*/ 5 w 6"/>
                <a:gd name="T17" fmla="*/ 1 h 6"/>
                <a:gd name="T18" fmla="*/ 5 w 6"/>
                <a:gd name="T19" fmla="*/ 1 h 6"/>
                <a:gd name="T20" fmla="*/ 3 w 6"/>
                <a:gd name="T21" fmla="*/ 0 h 6"/>
                <a:gd name="T22" fmla="*/ 2 w 6"/>
                <a:gd name="T23" fmla="*/ 0 h 6"/>
                <a:gd name="T24" fmla="*/ 1 w 6"/>
                <a:gd name="T25" fmla="*/ 1 h 6"/>
                <a:gd name="T26" fmla="*/ 1 w 6"/>
                <a:gd name="T27" fmla="*/ 1 h 6"/>
                <a:gd name="T28" fmla="*/ 0 w 6"/>
                <a:gd name="T29" fmla="*/ 2 h 6"/>
                <a:gd name="T30" fmla="*/ 0 w 6"/>
                <a:gd name="T31" fmla="*/ 3 h 6"/>
                <a:gd name="T32" fmla="*/ 1 w 6"/>
                <a:gd name="T33" fmla="*/ 4 h 6"/>
                <a:gd name="T34" fmla="*/ 1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1" y="6"/>
                  </a:moveTo>
                  <a:lnTo>
                    <a:pt x="2" y="6"/>
                  </a:lnTo>
                  <a:lnTo>
                    <a:pt x="3" y="6"/>
                  </a:lnTo>
                  <a:lnTo>
                    <a:pt x="5" y="6"/>
                  </a:lnTo>
                  <a:lnTo>
                    <a:pt x="6" y="4"/>
                  </a:lnTo>
                  <a:lnTo>
                    <a:pt x="6" y="3"/>
                  </a:lnTo>
                  <a:lnTo>
                    <a:pt x="6" y="2"/>
                  </a:lnTo>
                  <a:lnTo>
                    <a:pt x="6" y="1"/>
                  </a:lnTo>
                  <a:lnTo>
                    <a:pt x="5" y="1"/>
                  </a:lnTo>
                  <a:lnTo>
                    <a:pt x="5" y="1"/>
                  </a:lnTo>
                  <a:lnTo>
                    <a:pt x="3" y="0"/>
                  </a:lnTo>
                  <a:lnTo>
                    <a:pt x="2" y="0"/>
                  </a:lnTo>
                  <a:lnTo>
                    <a:pt x="1" y="1"/>
                  </a:lnTo>
                  <a:lnTo>
                    <a:pt x="1" y="1"/>
                  </a:lnTo>
                  <a:lnTo>
                    <a:pt x="0" y="2"/>
                  </a:lnTo>
                  <a:lnTo>
                    <a:pt x="0" y="3"/>
                  </a:lnTo>
                  <a:lnTo>
                    <a:pt x="1" y="4"/>
                  </a:lnTo>
                  <a:lnTo>
                    <a:pt x="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0" name="Freeform 472"/>
            <p:cNvSpPr>
              <a:spLocks/>
            </p:cNvSpPr>
            <p:nvPr/>
          </p:nvSpPr>
          <p:spPr bwMode="auto">
            <a:xfrm>
              <a:off x="2159" y="2825"/>
              <a:ext cx="6" cy="5"/>
            </a:xfrm>
            <a:custGeom>
              <a:avLst/>
              <a:gdLst>
                <a:gd name="T0" fmla="*/ 1 w 6"/>
                <a:gd name="T1" fmla="*/ 4 h 5"/>
                <a:gd name="T2" fmla="*/ 2 w 6"/>
                <a:gd name="T3" fmla="*/ 5 h 5"/>
                <a:gd name="T4" fmla="*/ 3 w 6"/>
                <a:gd name="T5" fmla="*/ 5 h 5"/>
                <a:gd name="T6" fmla="*/ 5 w 6"/>
                <a:gd name="T7" fmla="*/ 4 h 5"/>
                <a:gd name="T8" fmla="*/ 5 w 6"/>
                <a:gd name="T9" fmla="*/ 4 h 5"/>
                <a:gd name="T10" fmla="*/ 6 w 6"/>
                <a:gd name="T11" fmla="*/ 3 h 5"/>
                <a:gd name="T12" fmla="*/ 6 w 6"/>
                <a:gd name="T13" fmla="*/ 2 h 5"/>
                <a:gd name="T14" fmla="*/ 5 w 6"/>
                <a:gd name="T15" fmla="*/ 1 h 5"/>
                <a:gd name="T16" fmla="*/ 5 w 6"/>
                <a:gd name="T17" fmla="*/ 0 h 5"/>
                <a:gd name="T18" fmla="*/ 5 w 6"/>
                <a:gd name="T19" fmla="*/ 0 h 5"/>
                <a:gd name="T20" fmla="*/ 3 w 6"/>
                <a:gd name="T21" fmla="*/ 0 h 5"/>
                <a:gd name="T22" fmla="*/ 2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5" y="4"/>
                  </a:lnTo>
                  <a:lnTo>
                    <a:pt x="5" y="4"/>
                  </a:lnTo>
                  <a:lnTo>
                    <a:pt x="6" y="3"/>
                  </a:lnTo>
                  <a:lnTo>
                    <a:pt x="6" y="2"/>
                  </a:lnTo>
                  <a:lnTo>
                    <a:pt x="5" y="1"/>
                  </a:lnTo>
                  <a:lnTo>
                    <a:pt x="5" y="0"/>
                  </a:lnTo>
                  <a:lnTo>
                    <a:pt x="5" y="0"/>
                  </a:lnTo>
                  <a:lnTo>
                    <a:pt x="3" y="0"/>
                  </a:lnTo>
                  <a:lnTo>
                    <a:pt x="2"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1" name="Freeform 473"/>
            <p:cNvSpPr>
              <a:spLocks/>
            </p:cNvSpPr>
            <p:nvPr/>
          </p:nvSpPr>
          <p:spPr bwMode="auto">
            <a:xfrm>
              <a:off x="2149" y="2819"/>
              <a:ext cx="6" cy="5"/>
            </a:xfrm>
            <a:custGeom>
              <a:avLst/>
              <a:gdLst>
                <a:gd name="T0" fmla="*/ 1 w 6"/>
                <a:gd name="T1" fmla="*/ 5 h 5"/>
                <a:gd name="T2" fmla="*/ 2 w 6"/>
                <a:gd name="T3" fmla="*/ 5 h 5"/>
                <a:gd name="T4" fmla="*/ 3 w 6"/>
                <a:gd name="T5" fmla="*/ 5 h 5"/>
                <a:gd name="T6" fmla="*/ 4 w 6"/>
                <a:gd name="T7" fmla="*/ 5 h 5"/>
                <a:gd name="T8" fmla="*/ 6 w 6"/>
                <a:gd name="T9" fmla="*/ 4 h 5"/>
                <a:gd name="T10" fmla="*/ 6 w 6"/>
                <a:gd name="T11" fmla="*/ 3 h 5"/>
                <a:gd name="T12" fmla="*/ 6 w 6"/>
                <a:gd name="T13" fmla="*/ 2 h 5"/>
                <a:gd name="T14" fmla="*/ 6 w 6"/>
                <a:gd name="T15" fmla="*/ 1 h 5"/>
                <a:gd name="T16" fmla="*/ 4 w 6"/>
                <a:gd name="T17" fmla="*/ 1 h 5"/>
                <a:gd name="T18" fmla="*/ 4 w 6"/>
                <a:gd name="T19" fmla="*/ 1 h 5"/>
                <a:gd name="T20" fmla="*/ 3 w 6"/>
                <a:gd name="T21" fmla="*/ 0 h 5"/>
                <a:gd name="T22" fmla="*/ 2 w 6"/>
                <a:gd name="T23" fmla="*/ 0 h 5"/>
                <a:gd name="T24" fmla="*/ 1 w 6"/>
                <a:gd name="T25" fmla="*/ 1 h 5"/>
                <a:gd name="T26" fmla="*/ 1 w 6"/>
                <a:gd name="T27" fmla="*/ 1 h 5"/>
                <a:gd name="T28" fmla="*/ 0 w 6"/>
                <a:gd name="T29" fmla="*/ 2 h 5"/>
                <a:gd name="T30" fmla="*/ 0 w 6"/>
                <a:gd name="T31" fmla="*/ 3 h 5"/>
                <a:gd name="T32" fmla="*/ 1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2" y="5"/>
                  </a:lnTo>
                  <a:lnTo>
                    <a:pt x="3" y="5"/>
                  </a:lnTo>
                  <a:lnTo>
                    <a:pt x="4" y="5"/>
                  </a:lnTo>
                  <a:lnTo>
                    <a:pt x="6" y="4"/>
                  </a:lnTo>
                  <a:lnTo>
                    <a:pt x="6" y="3"/>
                  </a:lnTo>
                  <a:lnTo>
                    <a:pt x="6" y="2"/>
                  </a:lnTo>
                  <a:lnTo>
                    <a:pt x="6" y="1"/>
                  </a:lnTo>
                  <a:lnTo>
                    <a:pt x="4" y="1"/>
                  </a:lnTo>
                  <a:lnTo>
                    <a:pt x="4" y="1"/>
                  </a:lnTo>
                  <a:lnTo>
                    <a:pt x="3"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2" name="Freeform 474"/>
            <p:cNvSpPr>
              <a:spLocks/>
            </p:cNvSpPr>
            <p:nvPr/>
          </p:nvSpPr>
          <p:spPr bwMode="auto">
            <a:xfrm>
              <a:off x="2140" y="2813"/>
              <a:ext cx="5" cy="6"/>
            </a:xfrm>
            <a:custGeom>
              <a:avLst/>
              <a:gdLst>
                <a:gd name="T0" fmla="*/ 1 w 5"/>
                <a:gd name="T1" fmla="*/ 5 h 6"/>
                <a:gd name="T2" fmla="*/ 2 w 5"/>
                <a:gd name="T3" fmla="*/ 6 h 6"/>
                <a:gd name="T4" fmla="*/ 3 w 5"/>
                <a:gd name="T5" fmla="*/ 6 h 6"/>
                <a:gd name="T6" fmla="*/ 4 w 5"/>
                <a:gd name="T7" fmla="*/ 5 h 6"/>
                <a:gd name="T8" fmla="*/ 4 w 5"/>
                <a:gd name="T9" fmla="*/ 5 h 6"/>
                <a:gd name="T10" fmla="*/ 5 w 5"/>
                <a:gd name="T11" fmla="*/ 4 h 6"/>
                <a:gd name="T12" fmla="*/ 5 w 5"/>
                <a:gd name="T13" fmla="*/ 3 h 6"/>
                <a:gd name="T14" fmla="*/ 4 w 5"/>
                <a:gd name="T15" fmla="*/ 1 h 6"/>
                <a:gd name="T16" fmla="*/ 4 w 5"/>
                <a:gd name="T17" fmla="*/ 0 h 6"/>
                <a:gd name="T18" fmla="*/ 4 w 5"/>
                <a:gd name="T19" fmla="*/ 0 h 6"/>
                <a:gd name="T20" fmla="*/ 3 w 5"/>
                <a:gd name="T21" fmla="*/ 0 h 6"/>
                <a:gd name="T22" fmla="*/ 2 w 5"/>
                <a:gd name="T23" fmla="*/ 0 h 6"/>
                <a:gd name="T24" fmla="*/ 1 w 5"/>
                <a:gd name="T25" fmla="*/ 0 h 6"/>
                <a:gd name="T26" fmla="*/ 0 w 5"/>
                <a:gd name="T27" fmla="*/ 1 h 6"/>
                <a:gd name="T28" fmla="*/ 0 w 5"/>
                <a:gd name="T29" fmla="*/ 3 h 6"/>
                <a:gd name="T30" fmla="*/ 0 w 5"/>
                <a:gd name="T31" fmla="*/ 4 h 6"/>
                <a:gd name="T32" fmla="*/ 0 w 5"/>
                <a:gd name="T33" fmla="*/ 5 h 6"/>
                <a:gd name="T34" fmla="*/ 1 w 5"/>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1" y="5"/>
                  </a:moveTo>
                  <a:lnTo>
                    <a:pt x="2" y="6"/>
                  </a:lnTo>
                  <a:lnTo>
                    <a:pt x="3" y="6"/>
                  </a:lnTo>
                  <a:lnTo>
                    <a:pt x="4" y="5"/>
                  </a:lnTo>
                  <a:lnTo>
                    <a:pt x="4" y="5"/>
                  </a:lnTo>
                  <a:lnTo>
                    <a:pt x="5" y="4"/>
                  </a:lnTo>
                  <a:lnTo>
                    <a:pt x="5" y="3"/>
                  </a:lnTo>
                  <a:lnTo>
                    <a:pt x="4" y="1"/>
                  </a:lnTo>
                  <a:lnTo>
                    <a:pt x="4" y="0"/>
                  </a:lnTo>
                  <a:lnTo>
                    <a:pt x="4" y="0"/>
                  </a:lnTo>
                  <a:lnTo>
                    <a:pt x="3" y="0"/>
                  </a:lnTo>
                  <a:lnTo>
                    <a:pt x="2" y="0"/>
                  </a:lnTo>
                  <a:lnTo>
                    <a:pt x="1" y="0"/>
                  </a:lnTo>
                  <a:lnTo>
                    <a:pt x="0" y="1"/>
                  </a:lnTo>
                  <a:lnTo>
                    <a:pt x="0" y="3"/>
                  </a:lnTo>
                  <a:lnTo>
                    <a:pt x="0" y="4"/>
                  </a:lnTo>
                  <a:lnTo>
                    <a:pt x="0" y="5"/>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3" name="Freeform 475"/>
            <p:cNvSpPr>
              <a:spLocks/>
            </p:cNvSpPr>
            <p:nvPr/>
          </p:nvSpPr>
          <p:spPr bwMode="auto">
            <a:xfrm>
              <a:off x="2130" y="2807"/>
              <a:ext cx="5" cy="5"/>
            </a:xfrm>
            <a:custGeom>
              <a:avLst/>
              <a:gdLst>
                <a:gd name="T0" fmla="*/ 1 w 5"/>
                <a:gd name="T1" fmla="*/ 5 h 5"/>
                <a:gd name="T2" fmla="*/ 2 w 5"/>
                <a:gd name="T3" fmla="*/ 5 h 5"/>
                <a:gd name="T4" fmla="*/ 3 w 5"/>
                <a:gd name="T5" fmla="*/ 5 h 5"/>
                <a:gd name="T6" fmla="*/ 4 w 5"/>
                <a:gd name="T7" fmla="*/ 5 h 5"/>
                <a:gd name="T8" fmla="*/ 5 w 5"/>
                <a:gd name="T9" fmla="*/ 4 h 5"/>
                <a:gd name="T10" fmla="*/ 5 w 5"/>
                <a:gd name="T11" fmla="*/ 3 h 5"/>
                <a:gd name="T12" fmla="*/ 5 w 5"/>
                <a:gd name="T13" fmla="*/ 2 h 5"/>
                <a:gd name="T14" fmla="*/ 5 w 5"/>
                <a:gd name="T15" fmla="*/ 1 h 5"/>
                <a:gd name="T16" fmla="*/ 4 w 5"/>
                <a:gd name="T17" fmla="*/ 1 h 5"/>
                <a:gd name="T18" fmla="*/ 4 w 5"/>
                <a:gd name="T19" fmla="*/ 1 h 5"/>
                <a:gd name="T20" fmla="*/ 3 w 5"/>
                <a:gd name="T21" fmla="*/ 0 h 5"/>
                <a:gd name="T22" fmla="*/ 2 w 5"/>
                <a:gd name="T23" fmla="*/ 0 h 5"/>
                <a:gd name="T24" fmla="*/ 1 w 5"/>
                <a:gd name="T25" fmla="*/ 1 h 5"/>
                <a:gd name="T26" fmla="*/ 1 w 5"/>
                <a:gd name="T27" fmla="*/ 1 h 5"/>
                <a:gd name="T28" fmla="*/ 0 w 5"/>
                <a:gd name="T29" fmla="*/ 2 h 5"/>
                <a:gd name="T30" fmla="*/ 0 w 5"/>
                <a:gd name="T31" fmla="*/ 3 h 5"/>
                <a:gd name="T32" fmla="*/ 1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5" y="4"/>
                  </a:lnTo>
                  <a:lnTo>
                    <a:pt x="5" y="3"/>
                  </a:lnTo>
                  <a:lnTo>
                    <a:pt x="5" y="2"/>
                  </a:lnTo>
                  <a:lnTo>
                    <a:pt x="5" y="1"/>
                  </a:lnTo>
                  <a:lnTo>
                    <a:pt x="4" y="1"/>
                  </a:lnTo>
                  <a:lnTo>
                    <a:pt x="4" y="1"/>
                  </a:lnTo>
                  <a:lnTo>
                    <a:pt x="3" y="0"/>
                  </a:lnTo>
                  <a:lnTo>
                    <a:pt x="2" y="0"/>
                  </a:lnTo>
                  <a:lnTo>
                    <a:pt x="1" y="1"/>
                  </a:lnTo>
                  <a:lnTo>
                    <a:pt x="1" y="1"/>
                  </a:lnTo>
                  <a:lnTo>
                    <a:pt x="0" y="2"/>
                  </a:lnTo>
                  <a:lnTo>
                    <a:pt x="0" y="3"/>
                  </a:lnTo>
                  <a:lnTo>
                    <a:pt x="1"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4" name="Freeform 476"/>
            <p:cNvSpPr>
              <a:spLocks/>
            </p:cNvSpPr>
            <p:nvPr/>
          </p:nvSpPr>
          <p:spPr bwMode="auto">
            <a:xfrm>
              <a:off x="2121" y="2802"/>
              <a:ext cx="5" cy="5"/>
            </a:xfrm>
            <a:custGeom>
              <a:avLst/>
              <a:gdLst>
                <a:gd name="T0" fmla="*/ 1 w 5"/>
                <a:gd name="T1" fmla="*/ 5 h 5"/>
                <a:gd name="T2" fmla="*/ 2 w 5"/>
                <a:gd name="T3" fmla="*/ 5 h 5"/>
                <a:gd name="T4" fmla="*/ 3 w 5"/>
                <a:gd name="T5" fmla="*/ 5 h 5"/>
                <a:gd name="T6" fmla="*/ 4 w 5"/>
                <a:gd name="T7" fmla="*/ 5 h 5"/>
                <a:gd name="T8" fmla="*/ 4 w 5"/>
                <a:gd name="T9" fmla="*/ 4 h 5"/>
                <a:gd name="T10" fmla="*/ 5 w 5"/>
                <a:gd name="T11" fmla="*/ 3 h 5"/>
                <a:gd name="T12" fmla="*/ 5 w 5"/>
                <a:gd name="T13" fmla="*/ 2 h 5"/>
                <a:gd name="T14" fmla="*/ 4 w 5"/>
                <a:gd name="T15" fmla="*/ 1 h 5"/>
                <a:gd name="T16" fmla="*/ 4 w 5"/>
                <a:gd name="T17" fmla="*/ 1 h 5"/>
                <a:gd name="T18" fmla="*/ 4 w 5"/>
                <a:gd name="T19" fmla="*/ 1 h 5"/>
                <a:gd name="T20" fmla="*/ 3 w 5"/>
                <a:gd name="T21" fmla="*/ 0 h 5"/>
                <a:gd name="T22" fmla="*/ 2 w 5"/>
                <a:gd name="T23" fmla="*/ 0 h 5"/>
                <a:gd name="T24" fmla="*/ 1 w 5"/>
                <a:gd name="T25" fmla="*/ 1 h 5"/>
                <a:gd name="T26" fmla="*/ 0 w 5"/>
                <a:gd name="T27" fmla="*/ 1 h 5"/>
                <a:gd name="T28" fmla="*/ 0 w 5"/>
                <a:gd name="T29" fmla="*/ 2 h 5"/>
                <a:gd name="T30" fmla="*/ 0 w 5"/>
                <a:gd name="T31" fmla="*/ 3 h 5"/>
                <a:gd name="T32" fmla="*/ 0 w 5"/>
                <a:gd name="T33" fmla="*/ 4 h 5"/>
                <a:gd name="T34" fmla="*/ 1 w 5"/>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5"/>
                  </a:moveTo>
                  <a:lnTo>
                    <a:pt x="2" y="5"/>
                  </a:lnTo>
                  <a:lnTo>
                    <a:pt x="3" y="5"/>
                  </a:lnTo>
                  <a:lnTo>
                    <a:pt x="4" y="5"/>
                  </a:lnTo>
                  <a:lnTo>
                    <a:pt x="4" y="4"/>
                  </a:lnTo>
                  <a:lnTo>
                    <a:pt x="5" y="3"/>
                  </a:lnTo>
                  <a:lnTo>
                    <a:pt x="5" y="2"/>
                  </a:lnTo>
                  <a:lnTo>
                    <a:pt x="4" y="1"/>
                  </a:lnTo>
                  <a:lnTo>
                    <a:pt x="4" y="1"/>
                  </a:lnTo>
                  <a:lnTo>
                    <a:pt x="4" y="1"/>
                  </a:lnTo>
                  <a:lnTo>
                    <a:pt x="3" y="0"/>
                  </a:lnTo>
                  <a:lnTo>
                    <a:pt x="2"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5" name="Freeform 477"/>
            <p:cNvSpPr>
              <a:spLocks/>
            </p:cNvSpPr>
            <p:nvPr/>
          </p:nvSpPr>
          <p:spPr bwMode="auto">
            <a:xfrm>
              <a:off x="2110" y="2797"/>
              <a:ext cx="6" cy="5"/>
            </a:xfrm>
            <a:custGeom>
              <a:avLst/>
              <a:gdLst>
                <a:gd name="T0" fmla="*/ 2 w 6"/>
                <a:gd name="T1" fmla="*/ 4 h 5"/>
                <a:gd name="T2" fmla="*/ 3 w 6"/>
                <a:gd name="T3" fmla="*/ 5 h 5"/>
                <a:gd name="T4" fmla="*/ 4 w 6"/>
                <a:gd name="T5" fmla="*/ 5 h 5"/>
                <a:gd name="T6" fmla="*/ 5 w 6"/>
                <a:gd name="T7" fmla="*/ 4 h 5"/>
                <a:gd name="T8" fmla="*/ 6 w 6"/>
                <a:gd name="T9" fmla="*/ 4 h 5"/>
                <a:gd name="T10" fmla="*/ 6 w 6"/>
                <a:gd name="T11" fmla="*/ 3 h 5"/>
                <a:gd name="T12" fmla="*/ 6 w 6"/>
                <a:gd name="T13" fmla="*/ 2 h 5"/>
                <a:gd name="T14" fmla="*/ 6 w 6"/>
                <a:gd name="T15" fmla="*/ 1 h 5"/>
                <a:gd name="T16" fmla="*/ 5 w 6"/>
                <a:gd name="T17" fmla="*/ 0 h 5"/>
                <a:gd name="T18" fmla="*/ 5 w 6"/>
                <a:gd name="T19" fmla="*/ 0 h 5"/>
                <a:gd name="T20" fmla="*/ 4 w 6"/>
                <a:gd name="T21" fmla="*/ 0 h 5"/>
                <a:gd name="T22" fmla="*/ 3 w 6"/>
                <a:gd name="T23" fmla="*/ 0 h 5"/>
                <a:gd name="T24" fmla="*/ 2 w 6"/>
                <a:gd name="T25" fmla="*/ 0 h 5"/>
                <a:gd name="T26" fmla="*/ 2 w 6"/>
                <a:gd name="T27" fmla="*/ 1 h 5"/>
                <a:gd name="T28" fmla="*/ 0 w 6"/>
                <a:gd name="T29" fmla="*/ 2 h 5"/>
                <a:gd name="T30" fmla="*/ 0 w 6"/>
                <a:gd name="T31" fmla="*/ 3 h 5"/>
                <a:gd name="T32" fmla="*/ 2 w 6"/>
                <a:gd name="T33" fmla="*/ 4 h 5"/>
                <a:gd name="T34" fmla="*/ 2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4"/>
                  </a:moveTo>
                  <a:lnTo>
                    <a:pt x="3" y="5"/>
                  </a:lnTo>
                  <a:lnTo>
                    <a:pt x="4" y="5"/>
                  </a:lnTo>
                  <a:lnTo>
                    <a:pt x="5" y="4"/>
                  </a:lnTo>
                  <a:lnTo>
                    <a:pt x="6" y="4"/>
                  </a:lnTo>
                  <a:lnTo>
                    <a:pt x="6" y="3"/>
                  </a:lnTo>
                  <a:lnTo>
                    <a:pt x="6" y="2"/>
                  </a:lnTo>
                  <a:lnTo>
                    <a:pt x="6" y="1"/>
                  </a:lnTo>
                  <a:lnTo>
                    <a:pt x="5" y="0"/>
                  </a:lnTo>
                  <a:lnTo>
                    <a:pt x="5" y="0"/>
                  </a:lnTo>
                  <a:lnTo>
                    <a:pt x="4" y="0"/>
                  </a:lnTo>
                  <a:lnTo>
                    <a:pt x="3" y="0"/>
                  </a:lnTo>
                  <a:lnTo>
                    <a:pt x="2" y="0"/>
                  </a:lnTo>
                  <a:lnTo>
                    <a:pt x="2" y="1"/>
                  </a:lnTo>
                  <a:lnTo>
                    <a:pt x="0" y="2"/>
                  </a:lnTo>
                  <a:lnTo>
                    <a:pt x="0" y="3"/>
                  </a:lnTo>
                  <a:lnTo>
                    <a:pt x="2"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6" name="Freeform 478"/>
            <p:cNvSpPr>
              <a:spLocks/>
            </p:cNvSpPr>
            <p:nvPr/>
          </p:nvSpPr>
          <p:spPr bwMode="auto">
            <a:xfrm>
              <a:off x="2101" y="2790"/>
              <a:ext cx="6" cy="6"/>
            </a:xfrm>
            <a:custGeom>
              <a:avLst/>
              <a:gdLst>
                <a:gd name="T0" fmla="*/ 2 w 6"/>
                <a:gd name="T1" fmla="*/ 6 h 6"/>
                <a:gd name="T2" fmla="*/ 3 w 6"/>
                <a:gd name="T3" fmla="*/ 6 h 6"/>
                <a:gd name="T4" fmla="*/ 4 w 6"/>
                <a:gd name="T5" fmla="*/ 6 h 6"/>
                <a:gd name="T6" fmla="*/ 5 w 6"/>
                <a:gd name="T7" fmla="*/ 6 h 6"/>
                <a:gd name="T8" fmla="*/ 6 w 6"/>
                <a:gd name="T9" fmla="*/ 4 h 6"/>
                <a:gd name="T10" fmla="*/ 6 w 6"/>
                <a:gd name="T11" fmla="*/ 3 h 6"/>
                <a:gd name="T12" fmla="*/ 6 w 6"/>
                <a:gd name="T13" fmla="*/ 2 h 6"/>
                <a:gd name="T14" fmla="*/ 6 w 6"/>
                <a:gd name="T15" fmla="*/ 1 h 6"/>
                <a:gd name="T16" fmla="*/ 5 w 6"/>
                <a:gd name="T17" fmla="*/ 1 h 6"/>
                <a:gd name="T18" fmla="*/ 5 w 6"/>
                <a:gd name="T19" fmla="*/ 1 h 6"/>
                <a:gd name="T20" fmla="*/ 4 w 6"/>
                <a:gd name="T21" fmla="*/ 0 h 6"/>
                <a:gd name="T22" fmla="*/ 3 w 6"/>
                <a:gd name="T23" fmla="*/ 0 h 6"/>
                <a:gd name="T24" fmla="*/ 2 w 6"/>
                <a:gd name="T25" fmla="*/ 1 h 6"/>
                <a:gd name="T26" fmla="*/ 2 w 6"/>
                <a:gd name="T27" fmla="*/ 1 h 6"/>
                <a:gd name="T28" fmla="*/ 0 w 6"/>
                <a:gd name="T29" fmla="*/ 2 h 6"/>
                <a:gd name="T30" fmla="*/ 0 w 6"/>
                <a:gd name="T31" fmla="*/ 3 h 6"/>
                <a:gd name="T32" fmla="*/ 2 w 6"/>
                <a:gd name="T33" fmla="*/ 4 h 6"/>
                <a:gd name="T34" fmla="*/ 2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2" y="6"/>
                  </a:moveTo>
                  <a:lnTo>
                    <a:pt x="3" y="6"/>
                  </a:lnTo>
                  <a:lnTo>
                    <a:pt x="4" y="6"/>
                  </a:lnTo>
                  <a:lnTo>
                    <a:pt x="5" y="6"/>
                  </a:lnTo>
                  <a:lnTo>
                    <a:pt x="6" y="4"/>
                  </a:lnTo>
                  <a:lnTo>
                    <a:pt x="6" y="3"/>
                  </a:lnTo>
                  <a:lnTo>
                    <a:pt x="6" y="2"/>
                  </a:lnTo>
                  <a:lnTo>
                    <a:pt x="6" y="1"/>
                  </a:lnTo>
                  <a:lnTo>
                    <a:pt x="5" y="1"/>
                  </a:lnTo>
                  <a:lnTo>
                    <a:pt x="5" y="1"/>
                  </a:lnTo>
                  <a:lnTo>
                    <a:pt x="4" y="0"/>
                  </a:lnTo>
                  <a:lnTo>
                    <a:pt x="3" y="0"/>
                  </a:lnTo>
                  <a:lnTo>
                    <a:pt x="2" y="1"/>
                  </a:lnTo>
                  <a:lnTo>
                    <a:pt x="2" y="1"/>
                  </a:lnTo>
                  <a:lnTo>
                    <a:pt x="0" y="2"/>
                  </a:lnTo>
                  <a:lnTo>
                    <a:pt x="0" y="3"/>
                  </a:lnTo>
                  <a:lnTo>
                    <a:pt x="2" y="4"/>
                  </a:lnTo>
                  <a:lnTo>
                    <a:pt x="2"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7" name="Freeform 479"/>
            <p:cNvSpPr>
              <a:spLocks/>
            </p:cNvSpPr>
            <p:nvPr/>
          </p:nvSpPr>
          <p:spPr bwMode="auto">
            <a:xfrm>
              <a:off x="2092" y="2785"/>
              <a:ext cx="6" cy="5"/>
            </a:xfrm>
            <a:custGeom>
              <a:avLst/>
              <a:gdLst>
                <a:gd name="T0" fmla="*/ 2 w 6"/>
                <a:gd name="T1" fmla="*/ 4 h 5"/>
                <a:gd name="T2" fmla="*/ 3 w 6"/>
                <a:gd name="T3" fmla="*/ 5 h 5"/>
                <a:gd name="T4" fmla="*/ 4 w 6"/>
                <a:gd name="T5" fmla="*/ 5 h 5"/>
                <a:gd name="T6" fmla="*/ 5 w 6"/>
                <a:gd name="T7" fmla="*/ 4 h 5"/>
                <a:gd name="T8" fmla="*/ 5 w 6"/>
                <a:gd name="T9" fmla="*/ 4 h 5"/>
                <a:gd name="T10" fmla="*/ 6 w 6"/>
                <a:gd name="T11" fmla="*/ 3 h 5"/>
                <a:gd name="T12" fmla="*/ 6 w 6"/>
                <a:gd name="T13" fmla="*/ 2 h 5"/>
                <a:gd name="T14" fmla="*/ 5 w 6"/>
                <a:gd name="T15" fmla="*/ 1 h 5"/>
                <a:gd name="T16" fmla="*/ 5 w 6"/>
                <a:gd name="T17" fmla="*/ 0 h 5"/>
                <a:gd name="T18" fmla="*/ 5 w 6"/>
                <a:gd name="T19" fmla="*/ 0 h 5"/>
                <a:gd name="T20" fmla="*/ 4 w 6"/>
                <a:gd name="T21" fmla="*/ 0 h 5"/>
                <a:gd name="T22" fmla="*/ 3 w 6"/>
                <a:gd name="T23" fmla="*/ 0 h 5"/>
                <a:gd name="T24" fmla="*/ 2 w 6"/>
                <a:gd name="T25" fmla="*/ 0 h 5"/>
                <a:gd name="T26" fmla="*/ 0 w 6"/>
                <a:gd name="T27" fmla="*/ 1 h 5"/>
                <a:gd name="T28" fmla="*/ 0 w 6"/>
                <a:gd name="T29" fmla="*/ 2 h 5"/>
                <a:gd name="T30" fmla="*/ 0 w 6"/>
                <a:gd name="T31" fmla="*/ 3 h 5"/>
                <a:gd name="T32" fmla="*/ 0 w 6"/>
                <a:gd name="T33" fmla="*/ 4 h 5"/>
                <a:gd name="T34" fmla="*/ 2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4"/>
                  </a:moveTo>
                  <a:lnTo>
                    <a:pt x="3" y="5"/>
                  </a:lnTo>
                  <a:lnTo>
                    <a:pt x="4" y="5"/>
                  </a:lnTo>
                  <a:lnTo>
                    <a:pt x="5" y="4"/>
                  </a:lnTo>
                  <a:lnTo>
                    <a:pt x="5" y="4"/>
                  </a:lnTo>
                  <a:lnTo>
                    <a:pt x="6" y="3"/>
                  </a:lnTo>
                  <a:lnTo>
                    <a:pt x="6" y="2"/>
                  </a:lnTo>
                  <a:lnTo>
                    <a:pt x="5" y="1"/>
                  </a:lnTo>
                  <a:lnTo>
                    <a:pt x="5" y="0"/>
                  </a:lnTo>
                  <a:lnTo>
                    <a:pt x="5" y="0"/>
                  </a:lnTo>
                  <a:lnTo>
                    <a:pt x="4" y="0"/>
                  </a:lnTo>
                  <a:lnTo>
                    <a:pt x="3" y="0"/>
                  </a:lnTo>
                  <a:lnTo>
                    <a:pt x="2" y="0"/>
                  </a:lnTo>
                  <a:lnTo>
                    <a:pt x="0" y="1"/>
                  </a:lnTo>
                  <a:lnTo>
                    <a:pt x="0" y="2"/>
                  </a:lnTo>
                  <a:lnTo>
                    <a:pt x="0" y="3"/>
                  </a:lnTo>
                  <a:lnTo>
                    <a:pt x="0" y="4"/>
                  </a:lnTo>
                  <a:lnTo>
                    <a:pt x="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8" name="Freeform 480"/>
            <p:cNvSpPr>
              <a:spLocks/>
            </p:cNvSpPr>
            <p:nvPr/>
          </p:nvSpPr>
          <p:spPr bwMode="auto">
            <a:xfrm>
              <a:off x="2082" y="2780"/>
              <a:ext cx="6" cy="5"/>
            </a:xfrm>
            <a:custGeom>
              <a:avLst/>
              <a:gdLst>
                <a:gd name="T0" fmla="*/ 1 w 6"/>
                <a:gd name="T1" fmla="*/ 4 h 5"/>
                <a:gd name="T2" fmla="*/ 2 w 6"/>
                <a:gd name="T3" fmla="*/ 5 h 5"/>
                <a:gd name="T4" fmla="*/ 4 w 6"/>
                <a:gd name="T5" fmla="*/ 5 h 5"/>
                <a:gd name="T6" fmla="*/ 5 w 6"/>
                <a:gd name="T7" fmla="*/ 4 h 5"/>
                <a:gd name="T8" fmla="*/ 6 w 6"/>
                <a:gd name="T9" fmla="*/ 4 h 5"/>
                <a:gd name="T10" fmla="*/ 6 w 6"/>
                <a:gd name="T11" fmla="*/ 3 h 5"/>
                <a:gd name="T12" fmla="*/ 6 w 6"/>
                <a:gd name="T13" fmla="*/ 2 h 5"/>
                <a:gd name="T14" fmla="*/ 6 w 6"/>
                <a:gd name="T15" fmla="*/ 1 h 5"/>
                <a:gd name="T16" fmla="*/ 5 w 6"/>
                <a:gd name="T17" fmla="*/ 0 h 5"/>
                <a:gd name="T18" fmla="*/ 5 w 6"/>
                <a:gd name="T19" fmla="*/ 0 h 5"/>
                <a:gd name="T20" fmla="*/ 4 w 6"/>
                <a:gd name="T21" fmla="*/ 0 h 5"/>
                <a:gd name="T22" fmla="*/ 2 w 6"/>
                <a:gd name="T23" fmla="*/ 0 h 5"/>
                <a:gd name="T24" fmla="*/ 1 w 6"/>
                <a:gd name="T25" fmla="*/ 0 h 5"/>
                <a:gd name="T26" fmla="*/ 1 w 6"/>
                <a:gd name="T27" fmla="*/ 1 h 5"/>
                <a:gd name="T28" fmla="*/ 0 w 6"/>
                <a:gd name="T29" fmla="*/ 2 h 5"/>
                <a:gd name="T30" fmla="*/ 0 w 6"/>
                <a:gd name="T31" fmla="*/ 3 h 5"/>
                <a:gd name="T32" fmla="*/ 1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4" y="5"/>
                  </a:lnTo>
                  <a:lnTo>
                    <a:pt x="5" y="4"/>
                  </a:lnTo>
                  <a:lnTo>
                    <a:pt x="6" y="4"/>
                  </a:lnTo>
                  <a:lnTo>
                    <a:pt x="6" y="3"/>
                  </a:lnTo>
                  <a:lnTo>
                    <a:pt x="6" y="2"/>
                  </a:lnTo>
                  <a:lnTo>
                    <a:pt x="6" y="1"/>
                  </a:lnTo>
                  <a:lnTo>
                    <a:pt x="5" y="0"/>
                  </a:lnTo>
                  <a:lnTo>
                    <a:pt x="5" y="0"/>
                  </a:lnTo>
                  <a:lnTo>
                    <a:pt x="4"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09" name="Freeform 481"/>
            <p:cNvSpPr>
              <a:spLocks/>
            </p:cNvSpPr>
            <p:nvPr/>
          </p:nvSpPr>
          <p:spPr bwMode="auto">
            <a:xfrm>
              <a:off x="2073" y="2773"/>
              <a:ext cx="6" cy="6"/>
            </a:xfrm>
            <a:custGeom>
              <a:avLst/>
              <a:gdLst>
                <a:gd name="T0" fmla="*/ 1 w 6"/>
                <a:gd name="T1" fmla="*/ 6 h 6"/>
                <a:gd name="T2" fmla="*/ 2 w 6"/>
                <a:gd name="T3" fmla="*/ 6 h 6"/>
                <a:gd name="T4" fmla="*/ 4 w 6"/>
                <a:gd name="T5" fmla="*/ 6 h 6"/>
                <a:gd name="T6" fmla="*/ 5 w 6"/>
                <a:gd name="T7" fmla="*/ 6 h 6"/>
                <a:gd name="T8" fmla="*/ 5 w 6"/>
                <a:gd name="T9" fmla="*/ 5 h 6"/>
                <a:gd name="T10" fmla="*/ 6 w 6"/>
                <a:gd name="T11" fmla="*/ 4 h 6"/>
                <a:gd name="T12" fmla="*/ 6 w 6"/>
                <a:gd name="T13" fmla="*/ 3 h 6"/>
                <a:gd name="T14" fmla="*/ 5 w 6"/>
                <a:gd name="T15" fmla="*/ 1 h 6"/>
                <a:gd name="T16" fmla="*/ 5 w 6"/>
                <a:gd name="T17" fmla="*/ 1 h 6"/>
                <a:gd name="T18" fmla="*/ 5 w 6"/>
                <a:gd name="T19" fmla="*/ 1 h 6"/>
                <a:gd name="T20" fmla="*/ 4 w 6"/>
                <a:gd name="T21" fmla="*/ 0 h 6"/>
                <a:gd name="T22" fmla="*/ 2 w 6"/>
                <a:gd name="T23" fmla="*/ 0 h 6"/>
                <a:gd name="T24" fmla="*/ 1 w 6"/>
                <a:gd name="T25" fmla="*/ 1 h 6"/>
                <a:gd name="T26" fmla="*/ 0 w 6"/>
                <a:gd name="T27" fmla="*/ 1 h 6"/>
                <a:gd name="T28" fmla="*/ 0 w 6"/>
                <a:gd name="T29" fmla="*/ 3 h 6"/>
                <a:gd name="T30" fmla="*/ 0 w 6"/>
                <a:gd name="T31" fmla="*/ 4 h 6"/>
                <a:gd name="T32" fmla="*/ 0 w 6"/>
                <a:gd name="T33" fmla="*/ 5 h 6"/>
                <a:gd name="T34" fmla="*/ 1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1" y="6"/>
                  </a:moveTo>
                  <a:lnTo>
                    <a:pt x="2" y="6"/>
                  </a:lnTo>
                  <a:lnTo>
                    <a:pt x="4" y="6"/>
                  </a:lnTo>
                  <a:lnTo>
                    <a:pt x="5" y="6"/>
                  </a:lnTo>
                  <a:lnTo>
                    <a:pt x="5" y="5"/>
                  </a:lnTo>
                  <a:lnTo>
                    <a:pt x="6" y="4"/>
                  </a:lnTo>
                  <a:lnTo>
                    <a:pt x="6" y="3"/>
                  </a:lnTo>
                  <a:lnTo>
                    <a:pt x="5" y="1"/>
                  </a:lnTo>
                  <a:lnTo>
                    <a:pt x="5" y="1"/>
                  </a:lnTo>
                  <a:lnTo>
                    <a:pt x="5" y="1"/>
                  </a:lnTo>
                  <a:lnTo>
                    <a:pt x="4" y="0"/>
                  </a:lnTo>
                  <a:lnTo>
                    <a:pt x="2" y="0"/>
                  </a:lnTo>
                  <a:lnTo>
                    <a:pt x="1" y="1"/>
                  </a:lnTo>
                  <a:lnTo>
                    <a:pt x="0" y="1"/>
                  </a:lnTo>
                  <a:lnTo>
                    <a:pt x="0" y="3"/>
                  </a:lnTo>
                  <a:lnTo>
                    <a:pt x="0" y="4"/>
                  </a:lnTo>
                  <a:lnTo>
                    <a:pt x="0" y="5"/>
                  </a:lnTo>
                  <a:lnTo>
                    <a:pt x="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10" name="Freeform 482"/>
            <p:cNvSpPr>
              <a:spLocks/>
            </p:cNvSpPr>
            <p:nvPr/>
          </p:nvSpPr>
          <p:spPr bwMode="auto">
            <a:xfrm>
              <a:off x="2063" y="2768"/>
              <a:ext cx="6" cy="5"/>
            </a:xfrm>
            <a:custGeom>
              <a:avLst/>
              <a:gdLst>
                <a:gd name="T0" fmla="*/ 1 w 6"/>
                <a:gd name="T1" fmla="*/ 4 h 5"/>
                <a:gd name="T2" fmla="*/ 2 w 6"/>
                <a:gd name="T3" fmla="*/ 5 h 5"/>
                <a:gd name="T4" fmla="*/ 3 w 6"/>
                <a:gd name="T5" fmla="*/ 5 h 5"/>
                <a:gd name="T6" fmla="*/ 5 w 6"/>
                <a:gd name="T7" fmla="*/ 4 h 5"/>
                <a:gd name="T8" fmla="*/ 6 w 6"/>
                <a:gd name="T9" fmla="*/ 4 h 5"/>
                <a:gd name="T10" fmla="*/ 6 w 6"/>
                <a:gd name="T11" fmla="*/ 3 h 5"/>
                <a:gd name="T12" fmla="*/ 6 w 6"/>
                <a:gd name="T13" fmla="*/ 2 h 5"/>
                <a:gd name="T14" fmla="*/ 6 w 6"/>
                <a:gd name="T15" fmla="*/ 1 h 5"/>
                <a:gd name="T16" fmla="*/ 5 w 6"/>
                <a:gd name="T17" fmla="*/ 0 h 5"/>
                <a:gd name="T18" fmla="*/ 5 w 6"/>
                <a:gd name="T19" fmla="*/ 0 h 5"/>
                <a:gd name="T20" fmla="*/ 3 w 6"/>
                <a:gd name="T21" fmla="*/ 0 h 5"/>
                <a:gd name="T22" fmla="*/ 2 w 6"/>
                <a:gd name="T23" fmla="*/ 0 h 5"/>
                <a:gd name="T24" fmla="*/ 1 w 6"/>
                <a:gd name="T25" fmla="*/ 0 h 5"/>
                <a:gd name="T26" fmla="*/ 1 w 6"/>
                <a:gd name="T27" fmla="*/ 1 h 5"/>
                <a:gd name="T28" fmla="*/ 0 w 6"/>
                <a:gd name="T29" fmla="*/ 2 h 5"/>
                <a:gd name="T30" fmla="*/ 0 w 6"/>
                <a:gd name="T31" fmla="*/ 3 h 5"/>
                <a:gd name="T32" fmla="*/ 1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5" y="4"/>
                  </a:lnTo>
                  <a:lnTo>
                    <a:pt x="6" y="4"/>
                  </a:lnTo>
                  <a:lnTo>
                    <a:pt x="6" y="3"/>
                  </a:lnTo>
                  <a:lnTo>
                    <a:pt x="6" y="2"/>
                  </a:lnTo>
                  <a:lnTo>
                    <a:pt x="6" y="1"/>
                  </a:lnTo>
                  <a:lnTo>
                    <a:pt x="5" y="0"/>
                  </a:lnTo>
                  <a:lnTo>
                    <a:pt x="5" y="0"/>
                  </a:lnTo>
                  <a:lnTo>
                    <a:pt x="3" y="0"/>
                  </a:lnTo>
                  <a:lnTo>
                    <a:pt x="2" y="0"/>
                  </a:lnTo>
                  <a:lnTo>
                    <a:pt x="1" y="0"/>
                  </a:lnTo>
                  <a:lnTo>
                    <a:pt x="1" y="1"/>
                  </a:lnTo>
                  <a:lnTo>
                    <a:pt x="0" y="2"/>
                  </a:lnTo>
                  <a:lnTo>
                    <a:pt x="0" y="3"/>
                  </a:lnTo>
                  <a:lnTo>
                    <a:pt x="1"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11" name="Freeform 483"/>
            <p:cNvSpPr>
              <a:spLocks/>
            </p:cNvSpPr>
            <p:nvPr/>
          </p:nvSpPr>
          <p:spPr bwMode="auto">
            <a:xfrm>
              <a:off x="2054" y="2762"/>
              <a:ext cx="6" cy="5"/>
            </a:xfrm>
            <a:custGeom>
              <a:avLst/>
              <a:gdLst>
                <a:gd name="T0" fmla="*/ 1 w 6"/>
                <a:gd name="T1" fmla="*/ 5 h 5"/>
                <a:gd name="T2" fmla="*/ 2 w 6"/>
                <a:gd name="T3" fmla="*/ 5 h 5"/>
                <a:gd name="T4" fmla="*/ 3 w 6"/>
                <a:gd name="T5" fmla="*/ 5 h 5"/>
                <a:gd name="T6" fmla="*/ 4 w 6"/>
                <a:gd name="T7" fmla="*/ 5 h 5"/>
                <a:gd name="T8" fmla="*/ 4 w 6"/>
                <a:gd name="T9" fmla="*/ 4 h 5"/>
                <a:gd name="T10" fmla="*/ 6 w 6"/>
                <a:gd name="T11" fmla="*/ 3 h 5"/>
                <a:gd name="T12" fmla="*/ 6 w 6"/>
                <a:gd name="T13" fmla="*/ 2 h 5"/>
                <a:gd name="T14" fmla="*/ 4 w 6"/>
                <a:gd name="T15" fmla="*/ 1 h 5"/>
                <a:gd name="T16" fmla="*/ 4 w 6"/>
                <a:gd name="T17" fmla="*/ 1 h 5"/>
                <a:gd name="T18" fmla="*/ 4 w 6"/>
                <a:gd name="T19" fmla="*/ 1 h 5"/>
                <a:gd name="T20" fmla="*/ 3 w 6"/>
                <a:gd name="T21" fmla="*/ 0 h 5"/>
                <a:gd name="T22" fmla="*/ 2 w 6"/>
                <a:gd name="T23" fmla="*/ 0 h 5"/>
                <a:gd name="T24" fmla="*/ 1 w 6"/>
                <a:gd name="T25" fmla="*/ 1 h 5"/>
                <a:gd name="T26" fmla="*/ 0 w 6"/>
                <a:gd name="T27" fmla="*/ 1 h 5"/>
                <a:gd name="T28" fmla="*/ 0 w 6"/>
                <a:gd name="T29" fmla="*/ 2 h 5"/>
                <a:gd name="T30" fmla="*/ 0 w 6"/>
                <a:gd name="T31" fmla="*/ 3 h 5"/>
                <a:gd name="T32" fmla="*/ 0 w 6"/>
                <a:gd name="T33" fmla="*/ 4 h 5"/>
                <a:gd name="T34" fmla="*/ 1 w 6"/>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5"/>
                  </a:moveTo>
                  <a:lnTo>
                    <a:pt x="2" y="5"/>
                  </a:lnTo>
                  <a:lnTo>
                    <a:pt x="3" y="5"/>
                  </a:lnTo>
                  <a:lnTo>
                    <a:pt x="4" y="5"/>
                  </a:lnTo>
                  <a:lnTo>
                    <a:pt x="4" y="4"/>
                  </a:lnTo>
                  <a:lnTo>
                    <a:pt x="6" y="3"/>
                  </a:lnTo>
                  <a:lnTo>
                    <a:pt x="6" y="2"/>
                  </a:lnTo>
                  <a:lnTo>
                    <a:pt x="4" y="1"/>
                  </a:lnTo>
                  <a:lnTo>
                    <a:pt x="4" y="1"/>
                  </a:lnTo>
                  <a:lnTo>
                    <a:pt x="4" y="1"/>
                  </a:lnTo>
                  <a:lnTo>
                    <a:pt x="3" y="0"/>
                  </a:lnTo>
                  <a:lnTo>
                    <a:pt x="2" y="0"/>
                  </a:lnTo>
                  <a:lnTo>
                    <a:pt x="1" y="1"/>
                  </a:lnTo>
                  <a:lnTo>
                    <a:pt x="0" y="1"/>
                  </a:lnTo>
                  <a:lnTo>
                    <a:pt x="0" y="2"/>
                  </a:lnTo>
                  <a:lnTo>
                    <a:pt x="0" y="3"/>
                  </a:lnTo>
                  <a:lnTo>
                    <a:pt x="0" y="4"/>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12" name="Freeform 484"/>
            <p:cNvSpPr>
              <a:spLocks/>
            </p:cNvSpPr>
            <p:nvPr/>
          </p:nvSpPr>
          <p:spPr bwMode="auto">
            <a:xfrm>
              <a:off x="2045" y="2757"/>
              <a:ext cx="6" cy="5"/>
            </a:xfrm>
            <a:custGeom>
              <a:avLst/>
              <a:gdLst>
                <a:gd name="T0" fmla="*/ 1 w 6"/>
                <a:gd name="T1" fmla="*/ 4 h 5"/>
                <a:gd name="T2" fmla="*/ 2 w 6"/>
                <a:gd name="T3" fmla="*/ 5 h 5"/>
                <a:gd name="T4" fmla="*/ 3 w 6"/>
                <a:gd name="T5" fmla="*/ 5 h 5"/>
                <a:gd name="T6" fmla="*/ 4 w 6"/>
                <a:gd name="T7" fmla="*/ 4 h 5"/>
                <a:gd name="T8" fmla="*/ 4 w 6"/>
                <a:gd name="T9" fmla="*/ 4 h 5"/>
                <a:gd name="T10" fmla="*/ 6 w 6"/>
                <a:gd name="T11" fmla="*/ 3 h 5"/>
                <a:gd name="T12" fmla="*/ 6 w 6"/>
                <a:gd name="T13" fmla="*/ 2 h 5"/>
                <a:gd name="T14" fmla="*/ 4 w 6"/>
                <a:gd name="T15" fmla="*/ 1 h 5"/>
                <a:gd name="T16" fmla="*/ 4 w 6"/>
                <a:gd name="T17" fmla="*/ 0 h 5"/>
                <a:gd name="T18" fmla="*/ 4 w 6"/>
                <a:gd name="T19" fmla="*/ 0 h 5"/>
                <a:gd name="T20" fmla="*/ 3 w 6"/>
                <a:gd name="T21" fmla="*/ 0 h 5"/>
                <a:gd name="T22" fmla="*/ 2 w 6"/>
                <a:gd name="T23" fmla="*/ 0 h 5"/>
                <a:gd name="T24" fmla="*/ 1 w 6"/>
                <a:gd name="T25" fmla="*/ 0 h 5"/>
                <a:gd name="T26" fmla="*/ 0 w 6"/>
                <a:gd name="T27" fmla="*/ 1 h 5"/>
                <a:gd name="T28" fmla="*/ 0 w 6"/>
                <a:gd name="T29" fmla="*/ 2 h 5"/>
                <a:gd name="T30" fmla="*/ 0 w 6"/>
                <a:gd name="T31" fmla="*/ 3 h 5"/>
                <a:gd name="T32" fmla="*/ 0 w 6"/>
                <a:gd name="T33" fmla="*/ 4 h 5"/>
                <a:gd name="T34" fmla="*/ 1 w 6"/>
                <a:gd name="T3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1" y="4"/>
                  </a:moveTo>
                  <a:lnTo>
                    <a:pt x="2" y="5"/>
                  </a:lnTo>
                  <a:lnTo>
                    <a:pt x="3" y="5"/>
                  </a:lnTo>
                  <a:lnTo>
                    <a:pt x="4" y="4"/>
                  </a:lnTo>
                  <a:lnTo>
                    <a:pt x="4" y="4"/>
                  </a:lnTo>
                  <a:lnTo>
                    <a:pt x="6" y="3"/>
                  </a:lnTo>
                  <a:lnTo>
                    <a:pt x="6" y="2"/>
                  </a:lnTo>
                  <a:lnTo>
                    <a:pt x="4" y="1"/>
                  </a:lnTo>
                  <a:lnTo>
                    <a:pt x="4" y="0"/>
                  </a:lnTo>
                  <a:lnTo>
                    <a:pt x="4" y="0"/>
                  </a:lnTo>
                  <a:lnTo>
                    <a:pt x="3" y="0"/>
                  </a:lnTo>
                  <a:lnTo>
                    <a:pt x="2" y="0"/>
                  </a:lnTo>
                  <a:lnTo>
                    <a:pt x="1" y="0"/>
                  </a:lnTo>
                  <a:lnTo>
                    <a:pt x="0" y="1"/>
                  </a:lnTo>
                  <a:lnTo>
                    <a:pt x="0" y="2"/>
                  </a:lnTo>
                  <a:lnTo>
                    <a:pt x="0" y="3"/>
                  </a:lnTo>
                  <a:lnTo>
                    <a:pt x="0" y="4"/>
                  </a:lnTo>
                  <a:lnTo>
                    <a:pt x="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0213" name="Freeform 485"/>
          <p:cNvSpPr>
            <a:spLocks/>
          </p:cNvSpPr>
          <p:nvPr/>
        </p:nvSpPr>
        <p:spPr bwMode="auto">
          <a:xfrm>
            <a:off x="3208338" y="4352925"/>
            <a:ext cx="57150" cy="49213"/>
          </a:xfrm>
          <a:custGeom>
            <a:avLst/>
            <a:gdLst>
              <a:gd name="T0" fmla="*/ 17 w 36"/>
              <a:gd name="T1" fmla="*/ 31 h 31"/>
              <a:gd name="T2" fmla="*/ 36 w 36"/>
              <a:gd name="T3" fmla="*/ 0 h 31"/>
              <a:gd name="T4" fmla="*/ 0 w 36"/>
              <a:gd name="T5" fmla="*/ 1 h 31"/>
              <a:gd name="T6" fmla="*/ 17 w 36"/>
              <a:gd name="T7" fmla="*/ 31 h 31"/>
            </a:gdLst>
            <a:ahLst/>
            <a:cxnLst>
              <a:cxn ang="0">
                <a:pos x="T0" y="T1"/>
              </a:cxn>
              <a:cxn ang="0">
                <a:pos x="T2" y="T3"/>
              </a:cxn>
              <a:cxn ang="0">
                <a:pos x="T4" y="T5"/>
              </a:cxn>
              <a:cxn ang="0">
                <a:pos x="T6" y="T7"/>
              </a:cxn>
            </a:cxnLst>
            <a:rect l="0" t="0" r="r" b="b"/>
            <a:pathLst>
              <a:path w="36" h="31">
                <a:moveTo>
                  <a:pt x="17" y="31"/>
                </a:moveTo>
                <a:lnTo>
                  <a:pt x="36" y="0"/>
                </a:lnTo>
                <a:lnTo>
                  <a:pt x="0" y="1"/>
                </a:lnTo>
                <a:lnTo>
                  <a:pt x="17" y="31"/>
                </a:lnTo>
                <a:close/>
              </a:path>
            </a:pathLst>
          </a:custGeom>
          <a:solidFill>
            <a:srgbClr val="000000"/>
          </a:solidFill>
          <a:ln w="3175">
            <a:solidFill>
              <a:srgbClr val="000000"/>
            </a:solidFill>
            <a:prstDash val="solid"/>
            <a:round/>
            <a:headEnd/>
            <a:tailEnd/>
          </a:ln>
        </p:spPr>
        <p:txBody>
          <a:bodyPr/>
          <a:lstStyle/>
          <a:p>
            <a:endParaRPr lang="en-US"/>
          </a:p>
        </p:txBody>
      </p:sp>
      <p:sp>
        <p:nvSpPr>
          <p:cNvPr id="330214" name="Line 486"/>
          <p:cNvSpPr>
            <a:spLocks noChangeShapeType="1"/>
          </p:cNvSpPr>
          <p:nvPr/>
        </p:nvSpPr>
        <p:spPr bwMode="auto">
          <a:xfrm flipH="1" flipV="1">
            <a:off x="2541588" y="4403725"/>
            <a:ext cx="22225" cy="23653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215" name="Freeform 487"/>
          <p:cNvSpPr>
            <a:spLocks/>
          </p:cNvSpPr>
          <p:nvPr/>
        </p:nvSpPr>
        <p:spPr bwMode="auto">
          <a:xfrm>
            <a:off x="2508250" y="4371975"/>
            <a:ext cx="63500" cy="44450"/>
          </a:xfrm>
          <a:custGeom>
            <a:avLst/>
            <a:gdLst>
              <a:gd name="T0" fmla="*/ 0 w 40"/>
              <a:gd name="T1" fmla="*/ 28 h 28"/>
              <a:gd name="T2" fmla="*/ 40 w 40"/>
              <a:gd name="T3" fmla="*/ 28 h 28"/>
              <a:gd name="T4" fmla="*/ 20 w 40"/>
              <a:gd name="T5" fmla="*/ 0 h 28"/>
              <a:gd name="T6" fmla="*/ 0 w 40"/>
              <a:gd name="T7" fmla="*/ 28 h 28"/>
            </a:gdLst>
            <a:ahLst/>
            <a:cxnLst>
              <a:cxn ang="0">
                <a:pos x="T0" y="T1"/>
              </a:cxn>
              <a:cxn ang="0">
                <a:pos x="T2" y="T3"/>
              </a:cxn>
              <a:cxn ang="0">
                <a:pos x="T4" y="T5"/>
              </a:cxn>
              <a:cxn ang="0">
                <a:pos x="T6" y="T7"/>
              </a:cxn>
            </a:cxnLst>
            <a:rect l="0" t="0" r="r" b="b"/>
            <a:pathLst>
              <a:path w="40" h="28">
                <a:moveTo>
                  <a:pt x="0" y="28"/>
                </a:moveTo>
                <a:lnTo>
                  <a:pt x="40" y="28"/>
                </a:lnTo>
                <a:lnTo>
                  <a:pt x="20" y="0"/>
                </a:lnTo>
                <a:lnTo>
                  <a:pt x="0" y="28"/>
                </a:lnTo>
                <a:close/>
              </a:path>
            </a:pathLst>
          </a:custGeom>
          <a:solidFill>
            <a:srgbClr val="000000"/>
          </a:solidFill>
          <a:ln w="3175">
            <a:solidFill>
              <a:srgbClr val="000000"/>
            </a:solidFill>
            <a:prstDash val="solid"/>
            <a:round/>
            <a:headEnd/>
            <a:tailEnd/>
          </a:ln>
        </p:spPr>
        <p:txBody>
          <a:bodyPr/>
          <a:lstStyle/>
          <a:p>
            <a:endParaRPr lang="en-US"/>
          </a:p>
        </p:txBody>
      </p:sp>
      <p:grpSp>
        <p:nvGrpSpPr>
          <p:cNvPr id="330216" name="Group 488"/>
          <p:cNvGrpSpPr>
            <a:grpSpLocks/>
          </p:cNvGrpSpPr>
          <p:nvPr/>
        </p:nvGrpSpPr>
        <p:grpSpPr bwMode="auto">
          <a:xfrm>
            <a:off x="2009775" y="3835400"/>
            <a:ext cx="152400" cy="7938"/>
            <a:chOff x="1266" y="2416"/>
            <a:chExt cx="96" cy="5"/>
          </a:xfrm>
        </p:grpSpPr>
        <p:sp>
          <p:nvSpPr>
            <p:cNvPr id="330217" name="Freeform 489"/>
            <p:cNvSpPr>
              <a:spLocks/>
            </p:cNvSpPr>
            <p:nvPr/>
          </p:nvSpPr>
          <p:spPr bwMode="auto">
            <a:xfrm>
              <a:off x="1356" y="2416"/>
              <a:ext cx="6" cy="5"/>
            </a:xfrm>
            <a:custGeom>
              <a:avLst/>
              <a:gdLst>
                <a:gd name="T0" fmla="*/ 4 w 6"/>
                <a:gd name="T1" fmla="*/ 5 h 5"/>
                <a:gd name="T2" fmla="*/ 4 w 6"/>
                <a:gd name="T3" fmla="*/ 4 h 5"/>
                <a:gd name="T4" fmla="*/ 6 w 6"/>
                <a:gd name="T5" fmla="*/ 3 h 5"/>
                <a:gd name="T6" fmla="*/ 6 w 6"/>
                <a:gd name="T7" fmla="*/ 2 h 5"/>
                <a:gd name="T8" fmla="*/ 6 w 6"/>
                <a:gd name="T9" fmla="*/ 2 h 5"/>
                <a:gd name="T10" fmla="*/ 6 w 6"/>
                <a:gd name="T11" fmla="*/ 1 h 5"/>
                <a:gd name="T12" fmla="*/ 4 w 6"/>
                <a:gd name="T13" fmla="*/ 0 h 5"/>
                <a:gd name="T14" fmla="*/ 3 w 6"/>
                <a:gd name="T15" fmla="*/ 0 h 5"/>
                <a:gd name="T16" fmla="*/ 3 w 6"/>
                <a:gd name="T17" fmla="*/ 0 h 5"/>
                <a:gd name="T18" fmla="*/ 2 w 6"/>
                <a:gd name="T19" fmla="*/ 0 h 5"/>
                <a:gd name="T20" fmla="*/ 1 w 6"/>
                <a:gd name="T21" fmla="*/ 0 h 5"/>
                <a:gd name="T22" fmla="*/ 1 w 6"/>
                <a:gd name="T23" fmla="*/ 1 h 5"/>
                <a:gd name="T24" fmla="*/ 0 w 6"/>
                <a:gd name="T25" fmla="*/ 2 h 5"/>
                <a:gd name="T26" fmla="*/ 0 w 6"/>
                <a:gd name="T27" fmla="*/ 3 h 5"/>
                <a:gd name="T28" fmla="*/ 1 w 6"/>
                <a:gd name="T29" fmla="*/ 4 h 5"/>
                <a:gd name="T30" fmla="*/ 1 w 6"/>
                <a:gd name="T31" fmla="*/ 4 h 5"/>
                <a:gd name="T32" fmla="*/ 2 w 6"/>
                <a:gd name="T33" fmla="*/ 5 h 5"/>
                <a:gd name="T34" fmla="*/ 3 w 6"/>
                <a:gd name="T35" fmla="*/ 5 h 5"/>
                <a:gd name="T36" fmla="*/ 4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4" y="5"/>
                  </a:moveTo>
                  <a:lnTo>
                    <a:pt x="4" y="4"/>
                  </a:lnTo>
                  <a:lnTo>
                    <a:pt x="6" y="3"/>
                  </a:lnTo>
                  <a:lnTo>
                    <a:pt x="6" y="2"/>
                  </a:lnTo>
                  <a:lnTo>
                    <a:pt x="6" y="2"/>
                  </a:lnTo>
                  <a:lnTo>
                    <a:pt x="6" y="1"/>
                  </a:lnTo>
                  <a:lnTo>
                    <a:pt x="4" y="0"/>
                  </a:lnTo>
                  <a:lnTo>
                    <a:pt x="3" y="0"/>
                  </a:lnTo>
                  <a:lnTo>
                    <a:pt x="3" y="0"/>
                  </a:lnTo>
                  <a:lnTo>
                    <a:pt x="2" y="0"/>
                  </a:lnTo>
                  <a:lnTo>
                    <a:pt x="1" y="0"/>
                  </a:lnTo>
                  <a:lnTo>
                    <a:pt x="1" y="1"/>
                  </a:lnTo>
                  <a:lnTo>
                    <a:pt x="0" y="2"/>
                  </a:lnTo>
                  <a:lnTo>
                    <a:pt x="0" y="3"/>
                  </a:lnTo>
                  <a:lnTo>
                    <a:pt x="1" y="4"/>
                  </a:lnTo>
                  <a:lnTo>
                    <a:pt x="1" y="4"/>
                  </a:lnTo>
                  <a:lnTo>
                    <a:pt x="2" y="5"/>
                  </a:lnTo>
                  <a:lnTo>
                    <a:pt x="3" y="5"/>
                  </a:lnTo>
                  <a:lnTo>
                    <a:pt x="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18" name="Freeform 490"/>
            <p:cNvSpPr>
              <a:spLocks/>
            </p:cNvSpPr>
            <p:nvPr/>
          </p:nvSpPr>
          <p:spPr bwMode="auto">
            <a:xfrm>
              <a:off x="1345" y="2416"/>
              <a:ext cx="5" cy="5"/>
            </a:xfrm>
            <a:custGeom>
              <a:avLst/>
              <a:gdLst>
                <a:gd name="T0" fmla="*/ 4 w 5"/>
                <a:gd name="T1" fmla="*/ 5 h 5"/>
                <a:gd name="T2" fmla="*/ 4 w 5"/>
                <a:gd name="T3" fmla="*/ 4 h 5"/>
                <a:gd name="T4" fmla="*/ 5 w 5"/>
                <a:gd name="T5" fmla="*/ 3 h 5"/>
                <a:gd name="T6" fmla="*/ 5 w 5"/>
                <a:gd name="T7" fmla="*/ 2 h 5"/>
                <a:gd name="T8" fmla="*/ 5 w 5"/>
                <a:gd name="T9" fmla="*/ 2 h 5"/>
                <a:gd name="T10" fmla="*/ 5 w 5"/>
                <a:gd name="T11" fmla="*/ 1 h 5"/>
                <a:gd name="T12" fmla="*/ 4 w 5"/>
                <a:gd name="T13" fmla="*/ 0 h 5"/>
                <a:gd name="T14" fmla="*/ 3 w 5"/>
                <a:gd name="T15" fmla="*/ 0 h 5"/>
                <a:gd name="T16" fmla="*/ 3 w 5"/>
                <a:gd name="T17" fmla="*/ 0 h 5"/>
                <a:gd name="T18" fmla="*/ 2 w 5"/>
                <a:gd name="T19" fmla="*/ 0 h 5"/>
                <a:gd name="T20" fmla="*/ 1 w 5"/>
                <a:gd name="T21" fmla="*/ 0 h 5"/>
                <a:gd name="T22" fmla="*/ 1 w 5"/>
                <a:gd name="T23" fmla="*/ 1 h 5"/>
                <a:gd name="T24" fmla="*/ 0 w 5"/>
                <a:gd name="T25" fmla="*/ 2 h 5"/>
                <a:gd name="T26" fmla="*/ 0 w 5"/>
                <a:gd name="T27" fmla="*/ 3 h 5"/>
                <a:gd name="T28" fmla="*/ 1 w 5"/>
                <a:gd name="T29" fmla="*/ 4 h 5"/>
                <a:gd name="T30" fmla="*/ 1 w 5"/>
                <a:gd name="T31" fmla="*/ 4 h 5"/>
                <a:gd name="T32" fmla="*/ 2 w 5"/>
                <a:gd name="T33" fmla="*/ 5 h 5"/>
                <a:gd name="T34" fmla="*/ 3 w 5"/>
                <a:gd name="T35" fmla="*/ 5 h 5"/>
                <a:gd name="T36" fmla="*/ 4 w 5"/>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5"/>
                  </a:moveTo>
                  <a:lnTo>
                    <a:pt x="4" y="4"/>
                  </a:lnTo>
                  <a:lnTo>
                    <a:pt x="5" y="3"/>
                  </a:lnTo>
                  <a:lnTo>
                    <a:pt x="5" y="2"/>
                  </a:lnTo>
                  <a:lnTo>
                    <a:pt x="5" y="2"/>
                  </a:lnTo>
                  <a:lnTo>
                    <a:pt x="5" y="1"/>
                  </a:lnTo>
                  <a:lnTo>
                    <a:pt x="4" y="0"/>
                  </a:lnTo>
                  <a:lnTo>
                    <a:pt x="3" y="0"/>
                  </a:lnTo>
                  <a:lnTo>
                    <a:pt x="3" y="0"/>
                  </a:lnTo>
                  <a:lnTo>
                    <a:pt x="2" y="0"/>
                  </a:lnTo>
                  <a:lnTo>
                    <a:pt x="1" y="0"/>
                  </a:lnTo>
                  <a:lnTo>
                    <a:pt x="1" y="1"/>
                  </a:lnTo>
                  <a:lnTo>
                    <a:pt x="0" y="2"/>
                  </a:lnTo>
                  <a:lnTo>
                    <a:pt x="0" y="3"/>
                  </a:lnTo>
                  <a:lnTo>
                    <a:pt x="1" y="4"/>
                  </a:lnTo>
                  <a:lnTo>
                    <a:pt x="1" y="4"/>
                  </a:lnTo>
                  <a:lnTo>
                    <a:pt x="2" y="5"/>
                  </a:lnTo>
                  <a:lnTo>
                    <a:pt x="3" y="5"/>
                  </a:lnTo>
                  <a:lnTo>
                    <a:pt x="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19" name="Freeform 491"/>
            <p:cNvSpPr>
              <a:spLocks/>
            </p:cNvSpPr>
            <p:nvPr/>
          </p:nvSpPr>
          <p:spPr bwMode="auto">
            <a:xfrm>
              <a:off x="1333" y="2416"/>
              <a:ext cx="6" cy="5"/>
            </a:xfrm>
            <a:custGeom>
              <a:avLst/>
              <a:gdLst>
                <a:gd name="T0" fmla="*/ 5 w 6"/>
                <a:gd name="T1" fmla="*/ 5 h 5"/>
                <a:gd name="T2" fmla="*/ 5 w 6"/>
                <a:gd name="T3" fmla="*/ 4 h 5"/>
                <a:gd name="T4" fmla="*/ 6 w 6"/>
                <a:gd name="T5" fmla="*/ 3 h 5"/>
                <a:gd name="T6" fmla="*/ 6 w 6"/>
                <a:gd name="T7" fmla="*/ 2 h 5"/>
                <a:gd name="T8" fmla="*/ 6 w 6"/>
                <a:gd name="T9" fmla="*/ 2 h 5"/>
                <a:gd name="T10" fmla="*/ 6 w 6"/>
                <a:gd name="T11" fmla="*/ 1 h 5"/>
                <a:gd name="T12" fmla="*/ 5 w 6"/>
                <a:gd name="T13" fmla="*/ 0 h 5"/>
                <a:gd name="T14" fmla="*/ 4 w 6"/>
                <a:gd name="T15" fmla="*/ 0 h 5"/>
                <a:gd name="T16" fmla="*/ 4 w 6"/>
                <a:gd name="T17" fmla="*/ 0 h 5"/>
                <a:gd name="T18" fmla="*/ 3 w 6"/>
                <a:gd name="T19" fmla="*/ 0 h 5"/>
                <a:gd name="T20" fmla="*/ 1 w 6"/>
                <a:gd name="T21" fmla="*/ 0 h 5"/>
                <a:gd name="T22" fmla="*/ 1 w 6"/>
                <a:gd name="T23" fmla="*/ 1 h 5"/>
                <a:gd name="T24" fmla="*/ 0 w 6"/>
                <a:gd name="T25" fmla="*/ 2 h 5"/>
                <a:gd name="T26" fmla="*/ 0 w 6"/>
                <a:gd name="T27" fmla="*/ 3 h 5"/>
                <a:gd name="T28" fmla="*/ 1 w 6"/>
                <a:gd name="T29" fmla="*/ 4 h 5"/>
                <a:gd name="T30" fmla="*/ 1 w 6"/>
                <a:gd name="T31" fmla="*/ 4 h 5"/>
                <a:gd name="T32" fmla="*/ 3 w 6"/>
                <a:gd name="T33" fmla="*/ 5 h 5"/>
                <a:gd name="T34" fmla="*/ 4 w 6"/>
                <a:gd name="T35" fmla="*/ 5 h 5"/>
                <a:gd name="T36" fmla="*/ 5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5"/>
                  </a:moveTo>
                  <a:lnTo>
                    <a:pt x="5" y="4"/>
                  </a:lnTo>
                  <a:lnTo>
                    <a:pt x="6" y="3"/>
                  </a:lnTo>
                  <a:lnTo>
                    <a:pt x="6" y="2"/>
                  </a:lnTo>
                  <a:lnTo>
                    <a:pt x="6" y="2"/>
                  </a:lnTo>
                  <a:lnTo>
                    <a:pt x="6" y="1"/>
                  </a:lnTo>
                  <a:lnTo>
                    <a:pt x="5" y="0"/>
                  </a:lnTo>
                  <a:lnTo>
                    <a:pt x="4" y="0"/>
                  </a:lnTo>
                  <a:lnTo>
                    <a:pt x="4" y="0"/>
                  </a:lnTo>
                  <a:lnTo>
                    <a:pt x="3" y="0"/>
                  </a:lnTo>
                  <a:lnTo>
                    <a:pt x="1" y="0"/>
                  </a:lnTo>
                  <a:lnTo>
                    <a:pt x="1" y="1"/>
                  </a:lnTo>
                  <a:lnTo>
                    <a:pt x="0" y="2"/>
                  </a:lnTo>
                  <a:lnTo>
                    <a:pt x="0" y="3"/>
                  </a:lnTo>
                  <a:lnTo>
                    <a:pt x="1" y="4"/>
                  </a:lnTo>
                  <a:lnTo>
                    <a:pt x="1" y="4"/>
                  </a:lnTo>
                  <a:lnTo>
                    <a:pt x="3" y="5"/>
                  </a:lnTo>
                  <a:lnTo>
                    <a:pt x="4" y="5"/>
                  </a:lnTo>
                  <a:lnTo>
                    <a:pt x="5"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0" name="Freeform 492"/>
            <p:cNvSpPr>
              <a:spLocks/>
            </p:cNvSpPr>
            <p:nvPr/>
          </p:nvSpPr>
          <p:spPr bwMode="auto">
            <a:xfrm>
              <a:off x="1322" y="2416"/>
              <a:ext cx="6" cy="5"/>
            </a:xfrm>
            <a:custGeom>
              <a:avLst/>
              <a:gdLst>
                <a:gd name="T0" fmla="*/ 5 w 6"/>
                <a:gd name="T1" fmla="*/ 5 h 5"/>
                <a:gd name="T2" fmla="*/ 5 w 6"/>
                <a:gd name="T3" fmla="*/ 4 h 5"/>
                <a:gd name="T4" fmla="*/ 6 w 6"/>
                <a:gd name="T5" fmla="*/ 3 h 5"/>
                <a:gd name="T6" fmla="*/ 6 w 6"/>
                <a:gd name="T7" fmla="*/ 2 h 5"/>
                <a:gd name="T8" fmla="*/ 6 w 6"/>
                <a:gd name="T9" fmla="*/ 2 h 5"/>
                <a:gd name="T10" fmla="*/ 6 w 6"/>
                <a:gd name="T11" fmla="*/ 1 h 5"/>
                <a:gd name="T12" fmla="*/ 5 w 6"/>
                <a:gd name="T13" fmla="*/ 0 h 5"/>
                <a:gd name="T14" fmla="*/ 3 w 6"/>
                <a:gd name="T15" fmla="*/ 0 h 5"/>
                <a:gd name="T16" fmla="*/ 3 w 6"/>
                <a:gd name="T17" fmla="*/ 0 h 5"/>
                <a:gd name="T18" fmla="*/ 2 w 6"/>
                <a:gd name="T19" fmla="*/ 0 h 5"/>
                <a:gd name="T20" fmla="*/ 1 w 6"/>
                <a:gd name="T21" fmla="*/ 0 h 5"/>
                <a:gd name="T22" fmla="*/ 1 w 6"/>
                <a:gd name="T23" fmla="*/ 1 h 5"/>
                <a:gd name="T24" fmla="*/ 0 w 6"/>
                <a:gd name="T25" fmla="*/ 2 h 5"/>
                <a:gd name="T26" fmla="*/ 0 w 6"/>
                <a:gd name="T27" fmla="*/ 3 h 5"/>
                <a:gd name="T28" fmla="*/ 1 w 6"/>
                <a:gd name="T29" fmla="*/ 4 h 5"/>
                <a:gd name="T30" fmla="*/ 1 w 6"/>
                <a:gd name="T31" fmla="*/ 4 h 5"/>
                <a:gd name="T32" fmla="*/ 2 w 6"/>
                <a:gd name="T33" fmla="*/ 5 h 5"/>
                <a:gd name="T34" fmla="*/ 3 w 6"/>
                <a:gd name="T35" fmla="*/ 5 h 5"/>
                <a:gd name="T36" fmla="*/ 5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5"/>
                  </a:moveTo>
                  <a:lnTo>
                    <a:pt x="5" y="4"/>
                  </a:lnTo>
                  <a:lnTo>
                    <a:pt x="6" y="3"/>
                  </a:lnTo>
                  <a:lnTo>
                    <a:pt x="6" y="2"/>
                  </a:lnTo>
                  <a:lnTo>
                    <a:pt x="6" y="2"/>
                  </a:lnTo>
                  <a:lnTo>
                    <a:pt x="6" y="1"/>
                  </a:lnTo>
                  <a:lnTo>
                    <a:pt x="5" y="0"/>
                  </a:lnTo>
                  <a:lnTo>
                    <a:pt x="3" y="0"/>
                  </a:lnTo>
                  <a:lnTo>
                    <a:pt x="3" y="0"/>
                  </a:lnTo>
                  <a:lnTo>
                    <a:pt x="2" y="0"/>
                  </a:lnTo>
                  <a:lnTo>
                    <a:pt x="1" y="0"/>
                  </a:lnTo>
                  <a:lnTo>
                    <a:pt x="1" y="1"/>
                  </a:lnTo>
                  <a:lnTo>
                    <a:pt x="0" y="2"/>
                  </a:lnTo>
                  <a:lnTo>
                    <a:pt x="0" y="3"/>
                  </a:lnTo>
                  <a:lnTo>
                    <a:pt x="1" y="4"/>
                  </a:lnTo>
                  <a:lnTo>
                    <a:pt x="1" y="4"/>
                  </a:lnTo>
                  <a:lnTo>
                    <a:pt x="2" y="5"/>
                  </a:lnTo>
                  <a:lnTo>
                    <a:pt x="3" y="5"/>
                  </a:lnTo>
                  <a:lnTo>
                    <a:pt x="5"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1" name="Freeform 493"/>
            <p:cNvSpPr>
              <a:spLocks/>
            </p:cNvSpPr>
            <p:nvPr/>
          </p:nvSpPr>
          <p:spPr bwMode="auto">
            <a:xfrm>
              <a:off x="1311" y="2416"/>
              <a:ext cx="5" cy="5"/>
            </a:xfrm>
            <a:custGeom>
              <a:avLst/>
              <a:gdLst>
                <a:gd name="T0" fmla="*/ 4 w 5"/>
                <a:gd name="T1" fmla="*/ 5 h 5"/>
                <a:gd name="T2" fmla="*/ 4 w 5"/>
                <a:gd name="T3" fmla="*/ 4 h 5"/>
                <a:gd name="T4" fmla="*/ 5 w 5"/>
                <a:gd name="T5" fmla="*/ 3 h 5"/>
                <a:gd name="T6" fmla="*/ 5 w 5"/>
                <a:gd name="T7" fmla="*/ 2 h 5"/>
                <a:gd name="T8" fmla="*/ 5 w 5"/>
                <a:gd name="T9" fmla="*/ 2 h 5"/>
                <a:gd name="T10" fmla="*/ 5 w 5"/>
                <a:gd name="T11" fmla="*/ 1 h 5"/>
                <a:gd name="T12" fmla="*/ 4 w 5"/>
                <a:gd name="T13" fmla="*/ 0 h 5"/>
                <a:gd name="T14" fmla="*/ 3 w 5"/>
                <a:gd name="T15" fmla="*/ 0 h 5"/>
                <a:gd name="T16" fmla="*/ 3 w 5"/>
                <a:gd name="T17" fmla="*/ 0 h 5"/>
                <a:gd name="T18" fmla="*/ 2 w 5"/>
                <a:gd name="T19" fmla="*/ 0 h 5"/>
                <a:gd name="T20" fmla="*/ 1 w 5"/>
                <a:gd name="T21" fmla="*/ 0 h 5"/>
                <a:gd name="T22" fmla="*/ 1 w 5"/>
                <a:gd name="T23" fmla="*/ 1 h 5"/>
                <a:gd name="T24" fmla="*/ 0 w 5"/>
                <a:gd name="T25" fmla="*/ 2 h 5"/>
                <a:gd name="T26" fmla="*/ 0 w 5"/>
                <a:gd name="T27" fmla="*/ 3 h 5"/>
                <a:gd name="T28" fmla="*/ 1 w 5"/>
                <a:gd name="T29" fmla="*/ 4 h 5"/>
                <a:gd name="T30" fmla="*/ 1 w 5"/>
                <a:gd name="T31" fmla="*/ 4 h 5"/>
                <a:gd name="T32" fmla="*/ 2 w 5"/>
                <a:gd name="T33" fmla="*/ 5 h 5"/>
                <a:gd name="T34" fmla="*/ 3 w 5"/>
                <a:gd name="T35" fmla="*/ 5 h 5"/>
                <a:gd name="T36" fmla="*/ 4 w 5"/>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5"/>
                  </a:moveTo>
                  <a:lnTo>
                    <a:pt x="4" y="4"/>
                  </a:lnTo>
                  <a:lnTo>
                    <a:pt x="5" y="3"/>
                  </a:lnTo>
                  <a:lnTo>
                    <a:pt x="5" y="2"/>
                  </a:lnTo>
                  <a:lnTo>
                    <a:pt x="5" y="2"/>
                  </a:lnTo>
                  <a:lnTo>
                    <a:pt x="5" y="1"/>
                  </a:lnTo>
                  <a:lnTo>
                    <a:pt x="4" y="0"/>
                  </a:lnTo>
                  <a:lnTo>
                    <a:pt x="3" y="0"/>
                  </a:lnTo>
                  <a:lnTo>
                    <a:pt x="3" y="0"/>
                  </a:lnTo>
                  <a:lnTo>
                    <a:pt x="2" y="0"/>
                  </a:lnTo>
                  <a:lnTo>
                    <a:pt x="1" y="0"/>
                  </a:lnTo>
                  <a:lnTo>
                    <a:pt x="1" y="1"/>
                  </a:lnTo>
                  <a:lnTo>
                    <a:pt x="0" y="2"/>
                  </a:lnTo>
                  <a:lnTo>
                    <a:pt x="0" y="3"/>
                  </a:lnTo>
                  <a:lnTo>
                    <a:pt x="1" y="4"/>
                  </a:lnTo>
                  <a:lnTo>
                    <a:pt x="1" y="4"/>
                  </a:lnTo>
                  <a:lnTo>
                    <a:pt x="2" y="5"/>
                  </a:lnTo>
                  <a:lnTo>
                    <a:pt x="3" y="5"/>
                  </a:lnTo>
                  <a:lnTo>
                    <a:pt x="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2" name="Freeform 494"/>
            <p:cNvSpPr>
              <a:spLocks/>
            </p:cNvSpPr>
            <p:nvPr/>
          </p:nvSpPr>
          <p:spPr bwMode="auto">
            <a:xfrm>
              <a:off x="1299" y="2416"/>
              <a:ext cx="6" cy="5"/>
            </a:xfrm>
            <a:custGeom>
              <a:avLst/>
              <a:gdLst>
                <a:gd name="T0" fmla="*/ 5 w 6"/>
                <a:gd name="T1" fmla="*/ 5 h 5"/>
                <a:gd name="T2" fmla="*/ 5 w 6"/>
                <a:gd name="T3" fmla="*/ 4 h 5"/>
                <a:gd name="T4" fmla="*/ 6 w 6"/>
                <a:gd name="T5" fmla="*/ 3 h 5"/>
                <a:gd name="T6" fmla="*/ 6 w 6"/>
                <a:gd name="T7" fmla="*/ 2 h 5"/>
                <a:gd name="T8" fmla="*/ 6 w 6"/>
                <a:gd name="T9" fmla="*/ 2 h 5"/>
                <a:gd name="T10" fmla="*/ 6 w 6"/>
                <a:gd name="T11" fmla="*/ 1 h 5"/>
                <a:gd name="T12" fmla="*/ 5 w 6"/>
                <a:gd name="T13" fmla="*/ 0 h 5"/>
                <a:gd name="T14" fmla="*/ 4 w 6"/>
                <a:gd name="T15" fmla="*/ 0 h 5"/>
                <a:gd name="T16" fmla="*/ 4 w 6"/>
                <a:gd name="T17" fmla="*/ 0 h 5"/>
                <a:gd name="T18" fmla="*/ 3 w 6"/>
                <a:gd name="T19" fmla="*/ 0 h 5"/>
                <a:gd name="T20" fmla="*/ 2 w 6"/>
                <a:gd name="T21" fmla="*/ 0 h 5"/>
                <a:gd name="T22" fmla="*/ 2 w 6"/>
                <a:gd name="T23" fmla="*/ 1 h 5"/>
                <a:gd name="T24" fmla="*/ 0 w 6"/>
                <a:gd name="T25" fmla="*/ 2 h 5"/>
                <a:gd name="T26" fmla="*/ 0 w 6"/>
                <a:gd name="T27" fmla="*/ 3 h 5"/>
                <a:gd name="T28" fmla="*/ 2 w 6"/>
                <a:gd name="T29" fmla="*/ 4 h 5"/>
                <a:gd name="T30" fmla="*/ 2 w 6"/>
                <a:gd name="T31" fmla="*/ 4 h 5"/>
                <a:gd name="T32" fmla="*/ 3 w 6"/>
                <a:gd name="T33" fmla="*/ 5 h 5"/>
                <a:gd name="T34" fmla="*/ 4 w 6"/>
                <a:gd name="T35" fmla="*/ 5 h 5"/>
                <a:gd name="T36" fmla="*/ 5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5"/>
                  </a:moveTo>
                  <a:lnTo>
                    <a:pt x="5" y="4"/>
                  </a:lnTo>
                  <a:lnTo>
                    <a:pt x="6" y="3"/>
                  </a:lnTo>
                  <a:lnTo>
                    <a:pt x="6" y="2"/>
                  </a:lnTo>
                  <a:lnTo>
                    <a:pt x="6" y="2"/>
                  </a:lnTo>
                  <a:lnTo>
                    <a:pt x="6" y="1"/>
                  </a:lnTo>
                  <a:lnTo>
                    <a:pt x="5" y="0"/>
                  </a:lnTo>
                  <a:lnTo>
                    <a:pt x="4" y="0"/>
                  </a:lnTo>
                  <a:lnTo>
                    <a:pt x="4" y="0"/>
                  </a:lnTo>
                  <a:lnTo>
                    <a:pt x="3" y="0"/>
                  </a:lnTo>
                  <a:lnTo>
                    <a:pt x="2" y="0"/>
                  </a:lnTo>
                  <a:lnTo>
                    <a:pt x="2" y="1"/>
                  </a:lnTo>
                  <a:lnTo>
                    <a:pt x="0" y="2"/>
                  </a:lnTo>
                  <a:lnTo>
                    <a:pt x="0" y="3"/>
                  </a:lnTo>
                  <a:lnTo>
                    <a:pt x="2" y="4"/>
                  </a:lnTo>
                  <a:lnTo>
                    <a:pt x="2" y="4"/>
                  </a:lnTo>
                  <a:lnTo>
                    <a:pt x="3" y="5"/>
                  </a:lnTo>
                  <a:lnTo>
                    <a:pt x="4" y="5"/>
                  </a:lnTo>
                  <a:lnTo>
                    <a:pt x="5"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3" name="Freeform 495"/>
            <p:cNvSpPr>
              <a:spLocks/>
            </p:cNvSpPr>
            <p:nvPr/>
          </p:nvSpPr>
          <p:spPr bwMode="auto">
            <a:xfrm>
              <a:off x="1288" y="2416"/>
              <a:ext cx="6" cy="5"/>
            </a:xfrm>
            <a:custGeom>
              <a:avLst/>
              <a:gdLst>
                <a:gd name="T0" fmla="*/ 5 w 6"/>
                <a:gd name="T1" fmla="*/ 5 h 5"/>
                <a:gd name="T2" fmla="*/ 5 w 6"/>
                <a:gd name="T3" fmla="*/ 4 h 5"/>
                <a:gd name="T4" fmla="*/ 6 w 6"/>
                <a:gd name="T5" fmla="*/ 3 h 5"/>
                <a:gd name="T6" fmla="*/ 6 w 6"/>
                <a:gd name="T7" fmla="*/ 2 h 5"/>
                <a:gd name="T8" fmla="*/ 6 w 6"/>
                <a:gd name="T9" fmla="*/ 2 h 5"/>
                <a:gd name="T10" fmla="*/ 6 w 6"/>
                <a:gd name="T11" fmla="*/ 1 h 5"/>
                <a:gd name="T12" fmla="*/ 5 w 6"/>
                <a:gd name="T13" fmla="*/ 0 h 5"/>
                <a:gd name="T14" fmla="*/ 4 w 6"/>
                <a:gd name="T15" fmla="*/ 0 h 5"/>
                <a:gd name="T16" fmla="*/ 4 w 6"/>
                <a:gd name="T17" fmla="*/ 0 h 5"/>
                <a:gd name="T18" fmla="*/ 2 w 6"/>
                <a:gd name="T19" fmla="*/ 0 h 5"/>
                <a:gd name="T20" fmla="*/ 1 w 6"/>
                <a:gd name="T21" fmla="*/ 0 h 5"/>
                <a:gd name="T22" fmla="*/ 1 w 6"/>
                <a:gd name="T23" fmla="*/ 1 h 5"/>
                <a:gd name="T24" fmla="*/ 0 w 6"/>
                <a:gd name="T25" fmla="*/ 2 h 5"/>
                <a:gd name="T26" fmla="*/ 0 w 6"/>
                <a:gd name="T27" fmla="*/ 3 h 5"/>
                <a:gd name="T28" fmla="*/ 1 w 6"/>
                <a:gd name="T29" fmla="*/ 4 h 5"/>
                <a:gd name="T30" fmla="*/ 1 w 6"/>
                <a:gd name="T31" fmla="*/ 4 h 5"/>
                <a:gd name="T32" fmla="*/ 2 w 6"/>
                <a:gd name="T33" fmla="*/ 5 h 5"/>
                <a:gd name="T34" fmla="*/ 4 w 6"/>
                <a:gd name="T35" fmla="*/ 5 h 5"/>
                <a:gd name="T36" fmla="*/ 5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5"/>
                  </a:moveTo>
                  <a:lnTo>
                    <a:pt x="5" y="4"/>
                  </a:lnTo>
                  <a:lnTo>
                    <a:pt x="6" y="3"/>
                  </a:lnTo>
                  <a:lnTo>
                    <a:pt x="6" y="2"/>
                  </a:lnTo>
                  <a:lnTo>
                    <a:pt x="6" y="2"/>
                  </a:lnTo>
                  <a:lnTo>
                    <a:pt x="6" y="1"/>
                  </a:lnTo>
                  <a:lnTo>
                    <a:pt x="5" y="0"/>
                  </a:lnTo>
                  <a:lnTo>
                    <a:pt x="4" y="0"/>
                  </a:lnTo>
                  <a:lnTo>
                    <a:pt x="4" y="0"/>
                  </a:lnTo>
                  <a:lnTo>
                    <a:pt x="2" y="0"/>
                  </a:lnTo>
                  <a:lnTo>
                    <a:pt x="1" y="0"/>
                  </a:lnTo>
                  <a:lnTo>
                    <a:pt x="1" y="1"/>
                  </a:lnTo>
                  <a:lnTo>
                    <a:pt x="0" y="2"/>
                  </a:lnTo>
                  <a:lnTo>
                    <a:pt x="0" y="3"/>
                  </a:lnTo>
                  <a:lnTo>
                    <a:pt x="1" y="4"/>
                  </a:lnTo>
                  <a:lnTo>
                    <a:pt x="1" y="4"/>
                  </a:lnTo>
                  <a:lnTo>
                    <a:pt x="2" y="5"/>
                  </a:lnTo>
                  <a:lnTo>
                    <a:pt x="4" y="5"/>
                  </a:lnTo>
                  <a:lnTo>
                    <a:pt x="5"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4" name="Freeform 496"/>
            <p:cNvSpPr>
              <a:spLocks/>
            </p:cNvSpPr>
            <p:nvPr/>
          </p:nvSpPr>
          <p:spPr bwMode="auto">
            <a:xfrm>
              <a:off x="1277" y="2416"/>
              <a:ext cx="6" cy="5"/>
            </a:xfrm>
            <a:custGeom>
              <a:avLst/>
              <a:gdLst>
                <a:gd name="T0" fmla="*/ 4 w 6"/>
                <a:gd name="T1" fmla="*/ 5 h 5"/>
                <a:gd name="T2" fmla="*/ 4 w 6"/>
                <a:gd name="T3" fmla="*/ 4 h 5"/>
                <a:gd name="T4" fmla="*/ 6 w 6"/>
                <a:gd name="T5" fmla="*/ 3 h 5"/>
                <a:gd name="T6" fmla="*/ 6 w 6"/>
                <a:gd name="T7" fmla="*/ 2 h 5"/>
                <a:gd name="T8" fmla="*/ 6 w 6"/>
                <a:gd name="T9" fmla="*/ 2 h 5"/>
                <a:gd name="T10" fmla="*/ 6 w 6"/>
                <a:gd name="T11" fmla="*/ 1 h 5"/>
                <a:gd name="T12" fmla="*/ 4 w 6"/>
                <a:gd name="T13" fmla="*/ 0 h 5"/>
                <a:gd name="T14" fmla="*/ 3 w 6"/>
                <a:gd name="T15" fmla="*/ 0 h 5"/>
                <a:gd name="T16" fmla="*/ 3 w 6"/>
                <a:gd name="T17" fmla="*/ 0 h 5"/>
                <a:gd name="T18" fmla="*/ 2 w 6"/>
                <a:gd name="T19" fmla="*/ 0 h 5"/>
                <a:gd name="T20" fmla="*/ 1 w 6"/>
                <a:gd name="T21" fmla="*/ 0 h 5"/>
                <a:gd name="T22" fmla="*/ 1 w 6"/>
                <a:gd name="T23" fmla="*/ 1 h 5"/>
                <a:gd name="T24" fmla="*/ 0 w 6"/>
                <a:gd name="T25" fmla="*/ 2 h 5"/>
                <a:gd name="T26" fmla="*/ 0 w 6"/>
                <a:gd name="T27" fmla="*/ 3 h 5"/>
                <a:gd name="T28" fmla="*/ 1 w 6"/>
                <a:gd name="T29" fmla="*/ 4 h 5"/>
                <a:gd name="T30" fmla="*/ 1 w 6"/>
                <a:gd name="T31" fmla="*/ 4 h 5"/>
                <a:gd name="T32" fmla="*/ 2 w 6"/>
                <a:gd name="T33" fmla="*/ 5 h 5"/>
                <a:gd name="T34" fmla="*/ 3 w 6"/>
                <a:gd name="T35" fmla="*/ 5 h 5"/>
                <a:gd name="T36" fmla="*/ 4 w 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4" y="5"/>
                  </a:moveTo>
                  <a:lnTo>
                    <a:pt x="4" y="4"/>
                  </a:lnTo>
                  <a:lnTo>
                    <a:pt x="6" y="3"/>
                  </a:lnTo>
                  <a:lnTo>
                    <a:pt x="6" y="2"/>
                  </a:lnTo>
                  <a:lnTo>
                    <a:pt x="6" y="2"/>
                  </a:lnTo>
                  <a:lnTo>
                    <a:pt x="6" y="1"/>
                  </a:lnTo>
                  <a:lnTo>
                    <a:pt x="4" y="0"/>
                  </a:lnTo>
                  <a:lnTo>
                    <a:pt x="3" y="0"/>
                  </a:lnTo>
                  <a:lnTo>
                    <a:pt x="3" y="0"/>
                  </a:lnTo>
                  <a:lnTo>
                    <a:pt x="2" y="0"/>
                  </a:lnTo>
                  <a:lnTo>
                    <a:pt x="1" y="0"/>
                  </a:lnTo>
                  <a:lnTo>
                    <a:pt x="1" y="1"/>
                  </a:lnTo>
                  <a:lnTo>
                    <a:pt x="0" y="2"/>
                  </a:lnTo>
                  <a:lnTo>
                    <a:pt x="0" y="3"/>
                  </a:lnTo>
                  <a:lnTo>
                    <a:pt x="1" y="4"/>
                  </a:lnTo>
                  <a:lnTo>
                    <a:pt x="1" y="4"/>
                  </a:lnTo>
                  <a:lnTo>
                    <a:pt x="2" y="5"/>
                  </a:lnTo>
                  <a:lnTo>
                    <a:pt x="3" y="5"/>
                  </a:lnTo>
                  <a:lnTo>
                    <a:pt x="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5" name="Freeform 497"/>
            <p:cNvSpPr>
              <a:spLocks/>
            </p:cNvSpPr>
            <p:nvPr/>
          </p:nvSpPr>
          <p:spPr bwMode="auto">
            <a:xfrm>
              <a:off x="1266" y="2416"/>
              <a:ext cx="5" cy="5"/>
            </a:xfrm>
            <a:custGeom>
              <a:avLst/>
              <a:gdLst>
                <a:gd name="T0" fmla="*/ 4 w 5"/>
                <a:gd name="T1" fmla="*/ 5 h 5"/>
                <a:gd name="T2" fmla="*/ 4 w 5"/>
                <a:gd name="T3" fmla="*/ 4 h 5"/>
                <a:gd name="T4" fmla="*/ 5 w 5"/>
                <a:gd name="T5" fmla="*/ 3 h 5"/>
                <a:gd name="T6" fmla="*/ 5 w 5"/>
                <a:gd name="T7" fmla="*/ 2 h 5"/>
                <a:gd name="T8" fmla="*/ 5 w 5"/>
                <a:gd name="T9" fmla="*/ 2 h 5"/>
                <a:gd name="T10" fmla="*/ 5 w 5"/>
                <a:gd name="T11" fmla="*/ 1 h 5"/>
                <a:gd name="T12" fmla="*/ 4 w 5"/>
                <a:gd name="T13" fmla="*/ 0 h 5"/>
                <a:gd name="T14" fmla="*/ 3 w 5"/>
                <a:gd name="T15" fmla="*/ 0 h 5"/>
                <a:gd name="T16" fmla="*/ 3 w 5"/>
                <a:gd name="T17" fmla="*/ 0 h 5"/>
                <a:gd name="T18" fmla="*/ 2 w 5"/>
                <a:gd name="T19" fmla="*/ 0 h 5"/>
                <a:gd name="T20" fmla="*/ 1 w 5"/>
                <a:gd name="T21" fmla="*/ 0 h 5"/>
                <a:gd name="T22" fmla="*/ 1 w 5"/>
                <a:gd name="T23" fmla="*/ 1 h 5"/>
                <a:gd name="T24" fmla="*/ 0 w 5"/>
                <a:gd name="T25" fmla="*/ 2 h 5"/>
                <a:gd name="T26" fmla="*/ 0 w 5"/>
                <a:gd name="T27" fmla="*/ 3 h 5"/>
                <a:gd name="T28" fmla="*/ 1 w 5"/>
                <a:gd name="T29" fmla="*/ 4 h 5"/>
                <a:gd name="T30" fmla="*/ 1 w 5"/>
                <a:gd name="T31" fmla="*/ 4 h 5"/>
                <a:gd name="T32" fmla="*/ 2 w 5"/>
                <a:gd name="T33" fmla="*/ 5 h 5"/>
                <a:gd name="T34" fmla="*/ 3 w 5"/>
                <a:gd name="T35" fmla="*/ 5 h 5"/>
                <a:gd name="T36" fmla="*/ 4 w 5"/>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5"/>
                  </a:moveTo>
                  <a:lnTo>
                    <a:pt x="4" y="4"/>
                  </a:lnTo>
                  <a:lnTo>
                    <a:pt x="5" y="3"/>
                  </a:lnTo>
                  <a:lnTo>
                    <a:pt x="5" y="2"/>
                  </a:lnTo>
                  <a:lnTo>
                    <a:pt x="5" y="2"/>
                  </a:lnTo>
                  <a:lnTo>
                    <a:pt x="5" y="1"/>
                  </a:lnTo>
                  <a:lnTo>
                    <a:pt x="4" y="0"/>
                  </a:lnTo>
                  <a:lnTo>
                    <a:pt x="3" y="0"/>
                  </a:lnTo>
                  <a:lnTo>
                    <a:pt x="3" y="0"/>
                  </a:lnTo>
                  <a:lnTo>
                    <a:pt x="2" y="0"/>
                  </a:lnTo>
                  <a:lnTo>
                    <a:pt x="1" y="0"/>
                  </a:lnTo>
                  <a:lnTo>
                    <a:pt x="1" y="1"/>
                  </a:lnTo>
                  <a:lnTo>
                    <a:pt x="0" y="2"/>
                  </a:lnTo>
                  <a:lnTo>
                    <a:pt x="0" y="3"/>
                  </a:lnTo>
                  <a:lnTo>
                    <a:pt x="1" y="4"/>
                  </a:lnTo>
                  <a:lnTo>
                    <a:pt x="1" y="4"/>
                  </a:lnTo>
                  <a:lnTo>
                    <a:pt x="2" y="5"/>
                  </a:lnTo>
                  <a:lnTo>
                    <a:pt x="3" y="5"/>
                  </a:lnTo>
                  <a:lnTo>
                    <a:pt x="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0226" name="Freeform 498"/>
          <p:cNvSpPr>
            <a:spLocks/>
          </p:cNvSpPr>
          <p:nvPr/>
        </p:nvSpPr>
        <p:spPr bwMode="auto">
          <a:xfrm>
            <a:off x="1965325" y="3808413"/>
            <a:ext cx="49213" cy="60325"/>
          </a:xfrm>
          <a:custGeom>
            <a:avLst/>
            <a:gdLst>
              <a:gd name="T0" fmla="*/ 31 w 31"/>
              <a:gd name="T1" fmla="*/ 38 h 38"/>
              <a:gd name="T2" fmla="*/ 31 w 31"/>
              <a:gd name="T3" fmla="*/ 0 h 38"/>
              <a:gd name="T4" fmla="*/ 0 w 31"/>
              <a:gd name="T5" fmla="*/ 19 h 38"/>
              <a:gd name="T6" fmla="*/ 31 w 31"/>
              <a:gd name="T7" fmla="*/ 38 h 38"/>
            </a:gdLst>
            <a:ahLst/>
            <a:cxnLst>
              <a:cxn ang="0">
                <a:pos x="T0" y="T1"/>
              </a:cxn>
              <a:cxn ang="0">
                <a:pos x="T2" y="T3"/>
              </a:cxn>
              <a:cxn ang="0">
                <a:pos x="T4" y="T5"/>
              </a:cxn>
              <a:cxn ang="0">
                <a:pos x="T6" y="T7"/>
              </a:cxn>
            </a:cxnLst>
            <a:rect l="0" t="0" r="r" b="b"/>
            <a:pathLst>
              <a:path w="31" h="38">
                <a:moveTo>
                  <a:pt x="31" y="38"/>
                </a:moveTo>
                <a:lnTo>
                  <a:pt x="31" y="0"/>
                </a:lnTo>
                <a:lnTo>
                  <a:pt x="0" y="19"/>
                </a:lnTo>
                <a:lnTo>
                  <a:pt x="31" y="38"/>
                </a:lnTo>
                <a:close/>
              </a:path>
            </a:pathLst>
          </a:custGeom>
          <a:solidFill>
            <a:srgbClr val="000000"/>
          </a:solidFill>
          <a:ln w="3175">
            <a:solidFill>
              <a:srgbClr val="000000"/>
            </a:solidFill>
            <a:prstDash val="solid"/>
            <a:round/>
            <a:headEnd/>
            <a:tailEnd/>
          </a:ln>
        </p:spPr>
        <p:txBody>
          <a:bodyPr/>
          <a:lstStyle/>
          <a:p>
            <a:endParaRPr lang="en-US"/>
          </a:p>
        </p:txBody>
      </p:sp>
      <p:grpSp>
        <p:nvGrpSpPr>
          <p:cNvPr id="330227" name="Group 499"/>
          <p:cNvGrpSpPr>
            <a:grpSpLocks/>
          </p:cNvGrpSpPr>
          <p:nvPr/>
        </p:nvGrpSpPr>
        <p:grpSpPr bwMode="auto">
          <a:xfrm>
            <a:off x="6108700" y="2319338"/>
            <a:ext cx="546100" cy="9525"/>
            <a:chOff x="3848" y="1461"/>
            <a:chExt cx="344" cy="6"/>
          </a:xfrm>
        </p:grpSpPr>
        <p:sp>
          <p:nvSpPr>
            <p:cNvPr id="330228" name="Freeform 500"/>
            <p:cNvSpPr>
              <a:spLocks/>
            </p:cNvSpPr>
            <p:nvPr/>
          </p:nvSpPr>
          <p:spPr bwMode="auto">
            <a:xfrm>
              <a:off x="4187" y="1461"/>
              <a:ext cx="5" cy="6"/>
            </a:xfrm>
            <a:custGeom>
              <a:avLst/>
              <a:gdLst>
                <a:gd name="T0" fmla="*/ 4 w 5"/>
                <a:gd name="T1" fmla="*/ 6 h 6"/>
                <a:gd name="T2" fmla="*/ 4 w 5"/>
                <a:gd name="T3" fmla="*/ 4 h 6"/>
                <a:gd name="T4" fmla="*/ 5 w 5"/>
                <a:gd name="T5" fmla="*/ 3 h 6"/>
                <a:gd name="T6" fmla="*/ 5 w 5"/>
                <a:gd name="T7" fmla="*/ 2 h 6"/>
                <a:gd name="T8" fmla="*/ 5 w 5"/>
                <a:gd name="T9" fmla="*/ 2 h 6"/>
                <a:gd name="T10" fmla="*/ 5 w 5"/>
                <a:gd name="T11" fmla="*/ 1 h 6"/>
                <a:gd name="T12" fmla="*/ 4 w 5"/>
                <a:gd name="T13" fmla="*/ 0 h 6"/>
                <a:gd name="T14" fmla="*/ 3 w 5"/>
                <a:gd name="T15" fmla="*/ 0 h 6"/>
                <a:gd name="T16" fmla="*/ 3 w 5"/>
                <a:gd name="T17" fmla="*/ 0 h 6"/>
                <a:gd name="T18" fmla="*/ 2 w 5"/>
                <a:gd name="T19" fmla="*/ 0 h 6"/>
                <a:gd name="T20" fmla="*/ 1 w 5"/>
                <a:gd name="T21" fmla="*/ 0 h 6"/>
                <a:gd name="T22" fmla="*/ 1 w 5"/>
                <a:gd name="T23" fmla="*/ 1 h 6"/>
                <a:gd name="T24" fmla="*/ 0 w 5"/>
                <a:gd name="T25" fmla="*/ 2 h 6"/>
                <a:gd name="T26" fmla="*/ 0 w 5"/>
                <a:gd name="T27" fmla="*/ 3 h 6"/>
                <a:gd name="T28" fmla="*/ 1 w 5"/>
                <a:gd name="T29" fmla="*/ 4 h 6"/>
                <a:gd name="T30" fmla="*/ 1 w 5"/>
                <a:gd name="T31" fmla="*/ 4 h 6"/>
                <a:gd name="T32" fmla="*/ 2 w 5"/>
                <a:gd name="T33" fmla="*/ 6 h 6"/>
                <a:gd name="T34" fmla="*/ 3 w 5"/>
                <a:gd name="T35" fmla="*/ 6 h 6"/>
                <a:gd name="T36" fmla="*/ 4 w 5"/>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4" y="6"/>
                  </a:moveTo>
                  <a:lnTo>
                    <a:pt x="4" y="4"/>
                  </a:lnTo>
                  <a:lnTo>
                    <a:pt x="5" y="3"/>
                  </a:lnTo>
                  <a:lnTo>
                    <a:pt x="5" y="2"/>
                  </a:lnTo>
                  <a:lnTo>
                    <a:pt x="5" y="2"/>
                  </a:lnTo>
                  <a:lnTo>
                    <a:pt x="5" y="1"/>
                  </a:lnTo>
                  <a:lnTo>
                    <a:pt x="4" y="0"/>
                  </a:lnTo>
                  <a:lnTo>
                    <a:pt x="3"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29" name="Freeform 501"/>
            <p:cNvSpPr>
              <a:spLocks/>
            </p:cNvSpPr>
            <p:nvPr/>
          </p:nvSpPr>
          <p:spPr bwMode="auto">
            <a:xfrm>
              <a:off x="4175" y="1461"/>
              <a:ext cx="6" cy="6"/>
            </a:xfrm>
            <a:custGeom>
              <a:avLst/>
              <a:gdLst>
                <a:gd name="T0" fmla="*/ 5 w 6"/>
                <a:gd name="T1" fmla="*/ 6 h 6"/>
                <a:gd name="T2" fmla="*/ 5 w 6"/>
                <a:gd name="T3" fmla="*/ 4 h 6"/>
                <a:gd name="T4" fmla="*/ 6 w 6"/>
                <a:gd name="T5" fmla="*/ 3 h 6"/>
                <a:gd name="T6" fmla="*/ 6 w 6"/>
                <a:gd name="T7" fmla="*/ 2 h 6"/>
                <a:gd name="T8" fmla="*/ 6 w 6"/>
                <a:gd name="T9" fmla="*/ 2 h 6"/>
                <a:gd name="T10" fmla="*/ 6 w 6"/>
                <a:gd name="T11" fmla="*/ 1 h 6"/>
                <a:gd name="T12" fmla="*/ 5 w 6"/>
                <a:gd name="T13" fmla="*/ 0 h 6"/>
                <a:gd name="T14" fmla="*/ 4 w 6"/>
                <a:gd name="T15" fmla="*/ 0 h 6"/>
                <a:gd name="T16" fmla="*/ 4 w 6"/>
                <a:gd name="T17" fmla="*/ 0 h 6"/>
                <a:gd name="T18" fmla="*/ 3 w 6"/>
                <a:gd name="T19" fmla="*/ 0 h 6"/>
                <a:gd name="T20" fmla="*/ 1 w 6"/>
                <a:gd name="T21" fmla="*/ 0 h 6"/>
                <a:gd name="T22" fmla="*/ 1 w 6"/>
                <a:gd name="T23" fmla="*/ 1 h 6"/>
                <a:gd name="T24" fmla="*/ 0 w 6"/>
                <a:gd name="T25" fmla="*/ 2 h 6"/>
                <a:gd name="T26" fmla="*/ 0 w 6"/>
                <a:gd name="T27" fmla="*/ 3 h 6"/>
                <a:gd name="T28" fmla="*/ 1 w 6"/>
                <a:gd name="T29" fmla="*/ 4 h 6"/>
                <a:gd name="T30" fmla="*/ 1 w 6"/>
                <a:gd name="T31" fmla="*/ 4 h 6"/>
                <a:gd name="T32" fmla="*/ 3 w 6"/>
                <a:gd name="T33" fmla="*/ 6 h 6"/>
                <a:gd name="T34" fmla="*/ 4 w 6"/>
                <a:gd name="T35" fmla="*/ 6 h 6"/>
                <a:gd name="T36" fmla="*/ 5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5" y="6"/>
                  </a:moveTo>
                  <a:lnTo>
                    <a:pt x="5" y="4"/>
                  </a:lnTo>
                  <a:lnTo>
                    <a:pt x="6" y="3"/>
                  </a:lnTo>
                  <a:lnTo>
                    <a:pt x="6" y="2"/>
                  </a:lnTo>
                  <a:lnTo>
                    <a:pt x="6" y="2"/>
                  </a:lnTo>
                  <a:lnTo>
                    <a:pt x="6" y="1"/>
                  </a:lnTo>
                  <a:lnTo>
                    <a:pt x="5" y="0"/>
                  </a:lnTo>
                  <a:lnTo>
                    <a:pt x="4" y="0"/>
                  </a:lnTo>
                  <a:lnTo>
                    <a:pt x="4" y="0"/>
                  </a:lnTo>
                  <a:lnTo>
                    <a:pt x="3" y="0"/>
                  </a:lnTo>
                  <a:lnTo>
                    <a:pt x="1" y="0"/>
                  </a:lnTo>
                  <a:lnTo>
                    <a:pt x="1" y="1"/>
                  </a:lnTo>
                  <a:lnTo>
                    <a:pt x="0" y="2"/>
                  </a:lnTo>
                  <a:lnTo>
                    <a:pt x="0" y="3"/>
                  </a:lnTo>
                  <a:lnTo>
                    <a:pt x="1" y="4"/>
                  </a:lnTo>
                  <a:lnTo>
                    <a:pt x="1" y="4"/>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0" name="Freeform 502"/>
            <p:cNvSpPr>
              <a:spLocks/>
            </p:cNvSpPr>
            <p:nvPr/>
          </p:nvSpPr>
          <p:spPr bwMode="auto">
            <a:xfrm>
              <a:off x="4164" y="1461"/>
              <a:ext cx="7" cy="6"/>
            </a:xfrm>
            <a:custGeom>
              <a:avLst/>
              <a:gdLst>
                <a:gd name="T0" fmla="*/ 4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4 w 7"/>
                <a:gd name="T15" fmla="*/ 0 h 6"/>
                <a:gd name="T16" fmla="*/ 3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6" y="4"/>
                  </a:lnTo>
                  <a:lnTo>
                    <a:pt x="6" y="4"/>
                  </a:lnTo>
                  <a:lnTo>
                    <a:pt x="7" y="3"/>
                  </a:lnTo>
                  <a:lnTo>
                    <a:pt x="7" y="2"/>
                  </a:lnTo>
                  <a:lnTo>
                    <a:pt x="6" y="1"/>
                  </a:lnTo>
                  <a:lnTo>
                    <a:pt x="6"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1" name="Freeform 503"/>
            <p:cNvSpPr>
              <a:spLocks/>
            </p:cNvSpPr>
            <p:nvPr/>
          </p:nvSpPr>
          <p:spPr bwMode="auto">
            <a:xfrm>
              <a:off x="4153" y="1461"/>
              <a:ext cx="6" cy="6"/>
            </a:xfrm>
            <a:custGeom>
              <a:avLst/>
              <a:gdLst>
                <a:gd name="T0" fmla="*/ 4 w 6"/>
                <a:gd name="T1" fmla="*/ 6 h 6"/>
                <a:gd name="T2" fmla="*/ 5 w 6"/>
                <a:gd name="T3" fmla="*/ 4 h 6"/>
                <a:gd name="T4" fmla="*/ 5 w 6"/>
                <a:gd name="T5" fmla="*/ 4 h 6"/>
                <a:gd name="T6" fmla="*/ 6 w 6"/>
                <a:gd name="T7" fmla="*/ 3 h 6"/>
                <a:gd name="T8" fmla="*/ 6 w 6"/>
                <a:gd name="T9" fmla="*/ 2 h 6"/>
                <a:gd name="T10" fmla="*/ 5 w 6"/>
                <a:gd name="T11" fmla="*/ 1 h 6"/>
                <a:gd name="T12" fmla="*/ 5 w 6"/>
                <a:gd name="T13" fmla="*/ 0 h 6"/>
                <a:gd name="T14" fmla="*/ 4 w 6"/>
                <a:gd name="T15" fmla="*/ 0 h 6"/>
                <a:gd name="T16" fmla="*/ 3 w 6"/>
                <a:gd name="T17" fmla="*/ 0 h 6"/>
                <a:gd name="T18" fmla="*/ 2 w 6"/>
                <a:gd name="T19" fmla="*/ 0 h 6"/>
                <a:gd name="T20" fmla="*/ 1 w 6"/>
                <a:gd name="T21" fmla="*/ 0 h 6"/>
                <a:gd name="T22" fmla="*/ 1 w 6"/>
                <a:gd name="T23" fmla="*/ 1 h 6"/>
                <a:gd name="T24" fmla="*/ 0 w 6"/>
                <a:gd name="T25" fmla="*/ 2 h 6"/>
                <a:gd name="T26" fmla="*/ 0 w 6"/>
                <a:gd name="T27" fmla="*/ 3 h 6"/>
                <a:gd name="T28" fmla="*/ 1 w 6"/>
                <a:gd name="T29" fmla="*/ 4 h 6"/>
                <a:gd name="T30" fmla="*/ 1 w 6"/>
                <a:gd name="T31" fmla="*/ 4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4"/>
                  </a:lnTo>
                  <a:lnTo>
                    <a:pt x="5" y="4"/>
                  </a:lnTo>
                  <a:lnTo>
                    <a:pt x="6" y="3"/>
                  </a:lnTo>
                  <a:lnTo>
                    <a:pt x="6" y="2"/>
                  </a:lnTo>
                  <a:lnTo>
                    <a:pt x="5" y="1"/>
                  </a:lnTo>
                  <a:lnTo>
                    <a:pt x="5"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2" name="Freeform 504"/>
            <p:cNvSpPr>
              <a:spLocks/>
            </p:cNvSpPr>
            <p:nvPr/>
          </p:nvSpPr>
          <p:spPr bwMode="auto">
            <a:xfrm>
              <a:off x="4141"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3 w 7"/>
                <a:gd name="T19" fmla="*/ 0 h 6"/>
                <a:gd name="T20" fmla="*/ 2 w 7"/>
                <a:gd name="T21" fmla="*/ 0 h 6"/>
                <a:gd name="T22" fmla="*/ 2 w 7"/>
                <a:gd name="T23" fmla="*/ 1 h 6"/>
                <a:gd name="T24" fmla="*/ 0 w 7"/>
                <a:gd name="T25" fmla="*/ 2 h 6"/>
                <a:gd name="T26" fmla="*/ 0 w 7"/>
                <a:gd name="T27" fmla="*/ 3 h 6"/>
                <a:gd name="T28" fmla="*/ 2 w 7"/>
                <a:gd name="T29" fmla="*/ 4 h 6"/>
                <a:gd name="T30" fmla="*/ 2 w 7"/>
                <a:gd name="T31" fmla="*/ 4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3" y="0"/>
                  </a:lnTo>
                  <a:lnTo>
                    <a:pt x="2" y="0"/>
                  </a:lnTo>
                  <a:lnTo>
                    <a:pt x="2" y="1"/>
                  </a:lnTo>
                  <a:lnTo>
                    <a:pt x="0" y="2"/>
                  </a:lnTo>
                  <a:lnTo>
                    <a:pt x="0" y="3"/>
                  </a:lnTo>
                  <a:lnTo>
                    <a:pt x="2" y="4"/>
                  </a:lnTo>
                  <a:lnTo>
                    <a:pt x="2" y="4"/>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3" name="Freeform 505"/>
            <p:cNvSpPr>
              <a:spLocks/>
            </p:cNvSpPr>
            <p:nvPr/>
          </p:nvSpPr>
          <p:spPr bwMode="auto">
            <a:xfrm>
              <a:off x="4130"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3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3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3" y="0"/>
                  </a:lnTo>
                  <a:lnTo>
                    <a:pt x="2" y="0"/>
                  </a:lnTo>
                  <a:lnTo>
                    <a:pt x="1" y="0"/>
                  </a:lnTo>
                  <a:lnTo>
                    <a:pt x="1" y="1"/>
                  </a:lnTo>
                  <a:lnTo>
                    <a:pt x="0" y="2"/>
                  </a:lnTo>
                  <a:lnTo>
                    <a:pt x="0" y="3"/>
                  </a:lnTo>
                  <a:lnTo>
                    <a:pt x="1" y="4"/>
                  </a:lnTo>
                  <a:lnTo>
                    <a:pt x="1" y="4"/>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4" name="Freeform 506"/>
            <p:cNvSpPr>
              <a:spLocks/>
            </p:cNvSpPr>
            <p:nvPr/>
          </p:nvSpPr>
          <p:spPr bwMode="auto">
            <a:xfrm>
              <a:off x="4119" y="1461"/>
              <a:ext cx="7" cy="6"/>
            </a:xfrm>
            <a:custGeom>
              <a:avLst/>
              <a:gdLst>
                <a:gd name="T0" fmla="*/ 4 w 7"/>
                <a:gd name="T1" fmla="*/ 6 h 6"/>
                <a:gd name="T2" fmla="*/ 5 w 7"/>
                <a:gd name="T3" fmla="*/ 4 h 6"/>
                <a:gd name="T4" fmla="*/ 5 w 7"/>
                <a:gd name="T5" fmla="*/ 4 h 6"/>
                <a:gd name="T6" fmla="*/ 7 w 7"/>
                <a:gd name="T7" fmla="*/ 3 h 6"/>
                <a:gd name="T8" fmla="*/ 7 w 7"/>
                <a:gd name="T9" fmla="*/ 2 h 6"/>
                <a:gd name="T10" fmla="*/ 5 w 7"/>
                <a:gd name="T11" fmla="*/ 1 h 6"/>
                <a:gd name="T12" fmla="*/ 5 w 7"/>
                <a:gd name="T13" fmla="*/ 0 h 6"/>
                <a:gd name="T14" fmla="*/ 4 w 7"/>
                <a:gd name="T15" fmla="*/ 0 h 6"/>
                <a:gd name="T16" fmla="*/ 3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5" y="4"/>
                  </a:lnTo>
                  <a:lnTo>
                    <a:pt x="5" y="4"/>
                  </a:lnTo>
                  <a:lnTo>
                    <a:pt x="7" y="3"/>
                  </a:lnTo>
                  <a:lnTo>
                    <a:pt x="7" y="2"/>
                  </a:lnTo>
                  <a:lnTo>
                    <a:pt x="5" y="1"/>
                  </a:lnTo>
                  <a:lnTo>
                    <a:pt x="5"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5" name="Freeform 507"/>
            <p:cNvSpPr>
              <a:spLocks/>
            </p:cNvSpPr>
            <p:nvPr/>
          </p:nvSpPr>
          <p:spPr bwMode="auto">
            <a:xfrm>
              <a:off x="4107"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3 w 7"/>
                <a:gd name="T19" fmla="*/ 0 h 6"/>
                <a:gd name="T20" fmla="*/ 2 w 7"/>
                <a:gd name="T21" fmla="*/ 0 h 6"/>
                <a:gd name="T22" fmla="*/ 2 w 7"/>
                <a:gd name="T23" fmla="*/ 1 h 6"/>
                <a:gd name="T24" fmla="*/ 0 w 7"/>
                <a:gd name="T25" fmla="*/ 2 h 6"/>
                <a:gd name="T26" fmla="*/ 0 w 7"/>
                <a:gd name="T27" fmla="*/ 3 h 6"/>
                <a:gd name="T28" fmla="*/ 2 w 7"/>
                <a:gd name="T29" fmla="*/ 4 h 6"/>
                <a:gd name="T30" fmla="*/ 2 w 7"/>
                <a:gd name="T31" fmla="*/ 4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3" y="0"/>
                  </a:lnTo>
                  <a:lnTo>
                    <a:pt x="2" y="0"/>
                  </a:lnTo>
                  <a:lnTo>
                    <a:pt x="2" y="1"/>
                  </a:lnTo>
                  <a:lnTo>
                    <a:pt x="0" y="2"/>
                  </a:lnTo>
                  <a:lnTo>
                    <a:pt x="0" y="3"/>
                  </a:lnTo>
                  <a:lnTo>
                    <a:pt x="2" y="4"/>
                  </a:lnTo>
                  <a:lnTo>
                    <a:pt x="2" y="4"/>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6" name="Freeform 508"/>
            <p:cNvSpPr>
              <a:spLocks/>
            </p:cNvSpPr>
            <p:nvPr/>
          </p:nvSpPr>
          <p:spPr bwMode="auto">
            <a:xfrm>
              <a:off x="4096"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2" y="0"/>
                  </a:lnTo>
                  <a:lnTo>
                    <a:pt x="1" y="0"/>
                  </a:lnTo>
                  <a:lnTo>
                    <a:pt x="1" y="1"/>
                  </a:lnTo>
                  <a:lnTo>
                    <a:pt x="0" y="2"/>
                  </a:lnTo>
                  <a:lnTo>
                    <a:pt x="0" y="3"/>
                  </a:lnTo>
                  <a:lnTo>
                    <a:pt x="1" y="4"/>
                  </a:lnTo>
                  <a:lnTo>
                    <a:pt x="1" y="4"/>
                  </a:lnTo>
                  <a:lnTo>
                    <a:pt x="2"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7" name="Freeform 509"/>
            <p:cNvSpPr>
              <a:spLocks/>
            </p:cNvSpPr>
            <p:nvPr/>
          </p:nvSpPr>
          <p:spPr bwMode="auto">
            <a:xfrm>
              <a:off x="4085" y="1461"/>
              <a:ext cx="7" cy="6"/>
            </a:xfrm>
            <a:custGeom>
              <a:avLst/>
              <a:gdLst>
                <a:gd name="T0" fmla="*/ 4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4 w 7"/>
                <a:gd name="T15" fmla="*/ 0 h 6"/>
                <a:gd name="T16" fmla="*/ 3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6" y="4"/>
                  </a:lnTo>
                  <a:lnTo>
                    <a:pt x="6" y="4"/>
                  </a:lnTo>
                  <a:lnTo>
                    <a:pt x="7" y="3"/>
                  </a:lnTo>
                  <a:lnTo>
                    <a:pt x="7" y="2"/>
                  </a:lnTo>
                  <a:lnTo>
                    <a:pt x="6" y="1"/>
                  </a:lnTo>
                  <a:lnTo>
                    <a:pt x="6"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8" name="Freeform 510"/>
            <p:cNvSpPr>
              <a:spLocks/>
            </p:cNvSpPr>
            <p:nvPr/>
          </p:nvSpPr>
          <p:spPr bwMode="auto">
            <a:xfrm>
              <a:off x="4074" y="1461"/>
              <a:ext cx="6" cy="6"/>
            </a:xfrm>
            <a:custGeom>
              <a:avLst/>
              <a:gdLst>
                <a:gd name="T0" fmla="*/ 4 w 6"/>
                <a:gd name="T1" fmla="*/ 6 h 6"/>
                <a:gd name="T2" fmla="*/ 5 w 6"/>
                <a:gd name="T3" fmla="*/ 4 h 6"/>
                <a:gd name="T4" fmla="*/ 5 w 6"/>
                <a:gd name="T5" fmla="*/ 4 h 6"/>
                <a:gd name="T6" fmla="*/ 6 w 6"/>
                <a:gd name="T7" fmla="*/ 3 h 6"/>
                <a:gd name="T8" fmla="*/ 6 w 6"/>
                <a:gd name="T9" fmla="*/ 2 h 6"/>
                <a:gd name="T10" fmla="*/ 5 w 6"/>
                <a:gd name="T11" fmla="*/ 1 h 6"/>
                <a:gd name="T12" fmla="*/ 5 w 6"/>
                <a:gd name="T13" fmla="*/ 0 h 6"/>
                <a:gd name="T14" fmla="*/ 4 w 6"/>
                <a:gd name="T15" fmla="*/ 0 h 6"/>
                <a:gd name="T16" fmla="*/ 3 w 6"/>
                <a:gd name="T17" fmla="*/ 0 h 6"/>
                <a:gd name="T18" fmla="*/ 2 w 6"/>
                <a:gd name="T19" fmla="*/ 0 h 6"/>
                <a:gd name="T20" fmla="*/ 1 w 6"/>
                <a:gd name="T21" fmla="*/ 0 h 6"/>
                <a:gd name="T22" fmla="*/ 1 w 6"/>
                <a:gd name="T23" fmla="*/ 1 h 6"/>
                <a:gd name="T24" fmla="*/ 0 w 6"/>
                <a:gd name="T25" fmla="*/ 2 h 6"/>
                <a:gd name="T26" fmla="*/ 0 w 6"/>
                <a:gd name="T27" fmla="*/ 3 h 6"/>
                <a:gd name="T28" fmla="*/ 1 w 6"/>
                <a:gd name="T29" fmla="*/ 4 h 6"/>
                <a:gd name="T30" fmla="*/ 1 w 6"/>
                <a:gd name="T31" fmla="*/ 4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4"/>
                  </a:lnTo>
                  <a:lnTo>
                    <a:pt x="5" y="4"/>
                  </a:lnTo>
                  <a:lnTo>
                    <a:pt x="6" y="3"/>
                  </a:lnTo>
                  <a:lnTo>
                    <a:pt x="6" y="2"/>
                  </a:lnTo>
                  <a:lnTo>
                    <a:pt x="5" y="1"/>
                  </a:lnTo>
                  <a:lnTo>
                    <a:pt x="5"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39" name="Freeform 511"/>
            <p:cNvSpPr>
              <a:spLocks/>
            </p:cNvSpPr>
            <p:nvPr/>
          </p:nvSpPr>
          <p:spPr bwMode="auto">
            <a:xfrm>
              <a:off x="4062"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3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3" y="0"/>
                  </a:lnTo>
                  <a:lnTo>
                    <a:pt x="1" y="0"/>
                  </a:lnTo>
                  <a:lnTo>
                    <a:pt x="1" y="1"/>
                  </a:lnTo>
                  <a:lnTo>
                    <a:pt x="0" y="2"/>
                  </a:lnTo>
                  <a:lnTo>
                    <a:pt x="0" y="3"/>
                  </a:lnTo>
                  <a:lnTo>
                    <a:pt x="1" y="4"/>
                  </a:lnTo>
                  <a:lnTo>
                    <a:pt x="1" y="4"/>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0" name="Freeform 512"/>
            <p:cNvSpPr>
              <a:spLocks/>
            </p:cNvSpPr>
            <p:nvPr/>
          </p:nvSpPr>
          <p:spPr bwMode="auto">
            <a:xfrm>
              <a:off x="4051"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3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3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3" y="0"/>
                  </a:lnTo>
                  <a:lnTo>
                    <a:pt x="2" y="0"/>
                  </a:lnTo>
                  <a:lnTo>
                    <a:pt x="1" y="0"/>
                  </a:lnTo>
                  <a:lnTo>
                    <a:pt x="1" y="1"/>
                  </a:lnTo>
                  <a:lnTo>
                    <a:pt x="0" y="2"/>
                  </a:lnTo>
                  <a:lnTo>
                    <a:pt x="0" y="3"/>
                  </a:lnTo>
                  <a:lnTo>
                    <a:pt x="1" y="4"/>
                  </a:lnTo>
                  <a:lnTo>
                    <a:pt x="1" y="4"/>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1" name="Freeform 513"/>
            <p:cNvSpPr>
              <a:spLocks/>
            </p:cNvSpPr>
            <p:nvPr/>
          </p:nvSpPr>
          <p:spPr bwMode="auto">
            <a:xfrm>
              <a:off x="4040" y="1461"/>
              <a:ext cx="6" cy="6"/>
            </a:xfrm>
            <a:custGeom>
              <a:avLst/>
              <a:gdLst>
                <a:gd name="T0" fmla="*/ 4 w 6"/>
                <a:gd name="T1" fmla="*/ 6 h 6"/>
                <a:gd name="T2" fmla="*/ 5 w 6"/>
                <a:gd name="T3" fmla="*/ 4 h 6"/>
                <a:gd name="T4" fmla="*/ 5 w 6"/>
                <a:gd name="T5" fmla="*/ 4 h 6"/>
                <a:gd name="T6" fmla="*/ 6 w 6"/>
                <a:gd name="T7" fmla="*/ 3 h 6"/>
                <a:gd name="T8" fmla="*/ 6 w 6"/>
                <a:gd name="T9" fmla="*/ 2 h 6"/>
                <a:gd name="T10" fmla="*/ 5 w 6"/>
                <a:gd name="T11" fmla="*/ 1 h 6"/>
                <a:gd name="T12" fmla="*/ 5 w 6"/>
                <a:gd name="T13" fmla="*/ 0 h 6"/>
                <a:gd name="T14" fmla="*/ 4 w 6"/>
                <a:gd name="T15" fmla="*/ 0 h 6"/>
                <a:gd name="T16" fmla="*/ 3 w 6"/>
                <a:gd name="T17" fmla="*/ 0 h 6"/>
                <a:gd name="T18" fmla="*/ 2 w 6"/>
                <a:gd name="T19" fmla="*/ 0 h 6"/>
                <a:gd name="T20" fmla="*/ 1 w 6"/>
                <a:gd name="T21" fmla="*/ 0 h 6"/>
                <a:gd name="T22" fmla="*/ 1 w 6"/>
                <a:gd name="T23" fmla="*/ 1 h 6"/>
                <a:gd name="T24" fmla="*/ 0 w 6"/>
                <a:gd name="T25" fmla="*/ 2 h 6"/>
                <a:gd name="T26" fmla="*/ 0 w 6"/>
                <a:gd name="T27" fmla="*/ 3 h 6"/>
                <a:gd name="T28" fmla="*/ 1 w 6"/>
                <a:gd name="T29" fmla="*/ 4 h 6"/>
                <a:gd name="T30" fmla="*/ 1 w 6"/>
                <a:gd name="T31" fmla="*/ 4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4"/>
                  </a:lnTo>
                  <a:lnTo>
                    <a:pt x="5" y="4"/>
                  </a:lnTo>
                  <a:lnTo>
                    <a:pt x="6" y="3"/>
                  </a:lnTo>
                  <a:lnTo>
                    <a:pt x="6" y="2"/>
                  </a:lnTo>
                  <a:lnTo>
                    <a:pt x="5" y="1"/>
                  </a:lnTo>
                  <a:lnTo>
                    <a:pt x="5" y="0"/>
                  </a:lnTo>
                  <a:lnTo>
                    <a:pt x="4" y="0"/>
                  </a:lnTo>
                  <a:lnTo>
                    <a:pt x="3" y="0"/>
                  </a:lnTo>
                  <a:lnTo>
                    <a:pt x="2" y="0"/>
                  </a:lnTo>
                  <a:lnTo>
                    <a:pt x="1" y="0"/>
                  </a:lnTo>
                  <a:lnTo>
                    <a:pt x="1" y="1"/>
                  </a:lnTo>
                  <a:lnTo>
                    <a:pt x="0" y="2"/>
                  </a:lnTo>
                  <a:lnTo>
                    <a:pt x="0" y="3"/>
                  </a:lnTo>
                  <a:lnTo>
                    <a:pt x="1" y="4"/>
                  </a:lnTo>
                  <a:lnTo>
                    <a:pt x="1" y="4"/>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2" name="Freeform 514"/>
            <p:cNvSpPr>
              <a:spLocks/>
            </p:cNvSpPr>
            <p:nvPr/>
          </p:nvSpPr>
          <p:spPr bwMode="auto">
            <a:xfrm>
              <a:off x="4028"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3 w 7"/>
                <a:gd name="T19" fmla="*/ 0 h 6"/>
                <a:gd name="T20" fmla="*/ 2 w 7"/>
                <a:gd name="T21" fmla="*/ 0 h 6"/>
                <a:gd name="T22" fmla="*/ 2 w 7"/>
                <a:gd name="T23" fmla="*/ 1 h 6"/>
                <a:gd name="T24" fmla="*/ 0 w 7"/>
                <a:gd name="T25" fmla="*/ 2 h 6"/>
                <a:gd name="T26" fmla="*/ 0 w 7"/>
                <a:gd name="T27" fmla="*/ 3 h 6"/>
                <a:gd name="T28" fmla="*/ 2 w 7"/>
                <a:gd name="T29" fmla="*/ 4 h 6"/>
                <a:gd name="T30" fmla="*/ 2 w 7"/>
                <a:gd name="T31" fmla="*/ 4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3" y="0"/>
                  </a:lnTo>
                  <a:lnTo>
                    <a:pt x="2" y="0"/>
                  </a:lnTo>
                  <a:lnTo>
                    <a:pt x="2" y="1"/>
                  </a:lnTo>
                  <a:lnTo>
                    <a:pt x="0" y="2"/>
                  </a:lnTo>
                  <a:lnTo>
                    <a:pt x="0" y="3"/>
                  </a:lnTo>
                  <a:lnTo>
                    <a:pt x="2" y="4"/>
                  </a:lnTo>
                  <a:lnTo>
                    <a:pt x="2" y="4"/>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3" name="Freeform 515"/>
            <p:cNvSpPr>
              <a:spLocks/>
            </p:cNvSpPr>
            <p:nvPr/>
          </p:nvSpPr>
          <p:spPr bwMode="auto">
            <a:xfrm>
              <a:off x="4017" y="1461"/>
              <a:ext cx="7" cy="6"/>
            </a:xfrm>
            <a:custGeom>
              <a:avLst/>
              <a:gdLst>
                <a:gd name="T0" fmla="*/ 5 w 7"/>
                <a:gd name="T1" fmla="*/ 6 h 6"/>
                <a:gd name="T2" fmla="*/ 6 w 7"/>
                <a:gd name="T3" fmla="*/ 4 h 6"/>
                <a:gd name="T4" fmla="*/ 6 w 7"/>
                <a:gd name="T5" fmla="*/ 4 h 6"/>
                <a:gd name="T6" fmla="*/ 7 w 7"/>
                <a:gd name="T7" fmla="*/ 3 h 6"/>
                <a:gd name="T8" fmla="*/ 7 w 7"/>
                <a:gd name="T9" fmla="*/ 2 h 6"/>
                <a:gd name="T10" fmla="*/ 6 w 7"/>
                <a:gd name="T11" fmla="*/ 1 h 6"/>
                <a:gd name="T12" fmla="*/ 6 w 7"/>
                <a:gd name="T13" fmla="*/ 0 h 6"/>
                <a:gd name="T14" fmla="*/ 5 w 7"/>
                <a:gd name="T15" fmla="*/ 0 h 6"/>
                <a:gd name="T16" fmla="*/ 4 w 7"/>
                <a:gd name="T17" fmla="*/ 0 h 6"/>
                <a:gd name="T18" fmla="*/ 2 w 7"/>
                <a:gd name="T19" fmla="*/ 0 h 6"/>
                <a:gd name="T20" fmla="*/ 1 w 7"/>
                <a:gd name="T21" fmla="*/ 0 h 6"/>
                <a:gd name="T22" fmla="*/ 1 w 7"/>
                <a:gd name="T23" fmla="*/ 1 h 6"/>
                <a:gd name="T24" fmla="*/ 0 w 7"/>
                <a:gd name="T25" fmla="*/ 2 h 6"/>
                <a:gd name="T26" fmla="*/ 0 w 7"/>
                <a:gd name="T27" fmla="*/ 3 h 6"/>
                <a:gd name="T28" fmla="*/ 1 w 7"/>
                <a:gd name="T29" fmla="*/ 4 h 6"/>
                <a:gd name="T30" fmla="*/ 1 w 7"/>
                <a:gd name="T31" fmla="*/ 4 h 6"/>
                <a:gd name="T32" fmla="*/ 2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4"/>
                  </a:lnTo>
                  <a:lnTo>
                    <a:pt x="6" y="4"/>
                  </a:lnTo>
                  <a:lnTo>
                    <a:pt x="7" y="3"/>
                  </a:lnTo>
                  <a:lnTo>
                    <a:pt x="7" y="2"/>
                  </a:lnTo>
                  <a:lnTo>
                    <a:pt x="6" y="1"/>
                  </a:lnTo>
                  <a:lnTo>
                    <a:pt x="6" y="0"/>
                  </a:lnTo>
                  <a:lnTo>
                    <a:pt x="5" y="0"/>
                  </a:lnTo>
                  <a:lnTo>
                    <a:pt x="4" y="0"/>
                  </a:lnTo>
                  <a:lnTo>
                    <a:pt x="2" y="0"/>
                  </a:lnTo>
                  <a:lnTo>
                    <a:pt x="1" y="0"/>
                  </a:lnTo>
                  <a:lnTo>
                    <a:pt x="1" y="1"/>
                  </a:lnTo>
                  <a:lnTo>
                    <a:pt x="0" y="2"/>
                  </a:lnTo>
                  <a:lnTo>
                    <a:pt x="0" y="3"/>
                  </a:lnTo>
                  <a:lnTo>
                    <a:pt x="1" y="4"/>
                  </a:lnTo>
                  <a:lnTo>
                    <a:pt x="1" y="4"/>
                  </a:lnTo>
                  <a:lnTo>
                    <a:pt x="2"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4" name="Freeform 516"/>
            <p:cNvSpPr>
              <a:spLocks/>
            </p:cNvSpPr>
            <p:nvPr/>
          </p:nvSpPr>
          <p:spPr bwMode="auto">
            <a:xfrm>
              <a:off x="4006" y="1461"/>
              <a:ext cx="7" cy="6"/>
            </a:xfrm>
            <a:custGeom>
              <a:avLst/>
              <a:gdLst>
                <a:gd name="T0" fmla="*/ 4 w 7"/>
                <a:gd name="T1" fmla="*/ 6 h 6"/>
                <a:gd name="T2" fmla="*/ 5 w 7"/>
                <a:gd name="T3" fmla="*/ 6 h 6"/>
                <a:gd name="T4" fmla="*/ 5 w 7"/>
                <a:gd name="T5" fmla="*/ 4 h 6"/>
                <a:gd name="T6" fmla="*/ 7 w 7"/>
                <a:gd name="T7" fmla="*/ 3 h 6"/>
                <a:gd name="T8" fmla="*/ 7 w 7"/>
                <a:gd name="T9" fmla="*/ 2 h 6"/>
                <a:gd name="T10" fmla="*/ 5 w 7"/>
                <a:gd name="T11" fmla="*/ 1 h 6"/>
                <a:gd name="T12" fmla="*/ 5 w 7"/>
                <a:gd name="T13" fmla="*/ 1 h 6"/>
                <a:gd name="T14" fmla="*/ 4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5" y="6"/>
                  </a:lnTo>
                  <a:lnTo>
                    <a:pt x="5" y="4"/>
                  </a:lnTo>
                  <a:lnTo>
                    <a:pt x="7" y="3"/>
                  </a:lnTo>
                  <a:lnTo>
                    <a:pt x="7"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5" name="Freeform 517"/>
            <p:cNvSpPr>
              <a:spLocks/>
            </p:cNvSpPr>
            <p:nvPr/>
          </p:nvSpPr>
          <p:spPr bwMode="auto">
            <a:xfrm>
              <a:off x="3995" y="1461"/>
              <a:ext cx="6" cy="6"/>
            </a:xfrm>
            <a:custGeom>
              <a:avLst/>
              <a:gdLst>
                <a:gd name="T0" fmla="*/ 4 w 6"/>
                <a:gd name="T1" fmla="*/ 6 h 6"/>
                <a:gd name="T2" fmla="*/ 5 w 6"/>
                <a:gd name="T3" fmla="*/ 6 h 6"/>
                <a:gd name="T4" fmla="*/ 5 w 6"/>
                <a:gd name="T5" fmla="*/ 4 h 6"/>
                <a:gd name="T6" fmla="*/ 6 w 6"/>
                <a:gd name="T7" fmla="*/ 3 h 6"/>
                <a:gd name="T8" fmla="*/ 6 w 6"/>
                <a:gd name="T9" fmla="*/ 2 h 6"/>
                <a:gd name="T10" fmla="*/ 5 w 6"/>
                <a:gd name="T11" fmla="*/ 1 h 6"/>
                <a:gd name="T12" fmla="*/ 5 w 6"/>
                <a:gd name="T13" fmla="*/ 1 h 6"/>
                <a:gd name="T14" fmla="*/ 4 w 6"/>
                <a:gd name="T15" fmla="*/ 0 h 6"/>
                <a:gd name="T16" fmla="*/ 3 w 6"/>
                <a:gd name="T17" fmla="*/ 0 h 6"/>
                <a:gd name="T18" fmla="*/ 2 w 6"/>
                <a:gd name="T19" fmla="*/ 0 h 6"/>
                <a:gd name="T20" fmla="*/ 1 w 6"/>
                <a:gd name="T21" fmla="*/ 1 h 6"/>
                <a:gd name="T22" fmla="*/ 1 w 6"/>
                <a:gd name="T23" fmla="*/ 1 h 6"/>
                <a:gd name="T24" fmla="*/ 0 w 6"/>
                <a:gd name="T25" fmla="*/ 2 h 6"/>
                <a:gd name="T26" fmla="*/ 0 w 6"/>
                <a:gd name="T27" fmla="*/ 3 h 6"/>
                <a:gd name="T28" fmla="*/ 1 w 6"/>
                <a:gd name="T29" fmla="*/ 4 h 6"/>
                <a:gd name="T30" fmla="*/ 1 w 6"/>
                <a:gd name="T31" fmla="*/ 6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6"/>
                  </a:lnTo>
                  <a:lnTo>
                    <a:pt x="5" y="4"/>
                  </a:lnTo>
                  <a:lnTo>
                    <a:pt x="6" y="3"/>
                  </a:lnTo>
                  <a:lnTo>
                    <a:pt x="6"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6" name="Freeform 518"/>
            <p:cNvSpPr>
              <a:spLocks/>
            </p:cNvSpPr>
            <p:nvPr/>
          </p:nvSpPr>
          <p:spPr bwMode="auto">
            <a:xfrm>
              <a:off x="3983"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4 w 7"/>
                <a:gd name="T17" fmla="*/ 0 h 6"/>
                <a:gd name="T18" fmla="*/ 3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4" y="0"/>
                  </a:lnTo>
                  <a:lnTo>
                    <a:pt x="3" y="0"/>
                  </a:lnTo>
                  <a:lnTo>
                    <a:pt x="1" y="1"/>
                  </a:lnTo>
                  <a:lnTo>
                    <a:pt x="1" y="1"/>
                  </a:lnTo>
                  <a:lnTo>
                    <a:pt x="0" y="2"/>
                  </a:lnTo>
                  <a:lnTo>
                    <a:pt x="0" y="3"/>
                  </a:lnTo>
                  <a:lnTo>
                    <a:pt x="1" y="4"/>
                  </a:lnTo>
                  <a:lnTo>
                    <a:pt x="1" y="6"/>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7" name="Freeform 519"/>
            <p:cNvSpPr>
              <a:spLocks/>
            </p:cNvSpPr>
            <p:nvPr/>
          </p:nvSpPr>
          <p:spPr bwMode="auto">
            <a:xfrm>
              <a:off x="3972" y="1461"/>
              <a:ext cx="7" cy="6"/>
            </a:xfrm>
            <a:custGeom>
              <a:avLst/>
              <a:gdLst>
                <a:gd name="T0" fmla="*/ 4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4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6" y="6"/>
                  </a:lnTo>
                  <a:lnTo>
                    <a:pt x="6" y="4"/>
                  </a:lnTo>
                  <a:lnTo>
                    <a:pt x="7" y="3"/>
                  </a:lnTo>
                  <a:lnTo>
                    <a:pt x="7" y="2"/>
                  </a:lnTo>
                  <a:lnTo>
                    <a:pt x="6" y="1"/>
                  </a:lnTo>
                  <a:lnTo>
                    <a:pt x="6"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8" name="Freeform 520"/>
            <p:cNvSpPr>
              <a:spLocks/>
            </p:cNvSpPr>
            <p:nvPr/>
          </p:nvSpPr>
          <p:spPr bwMode="auto">
            <a:xfrm>
              <a:off x="3961" y="1461"/>
              <a:ext cx="6" cy="6"/>
            </a:xfrm>
            <a:custGeom>
              <a:avLst/>
              <a:gdLst>
                <a:gd name="T0" fmla="*/ 4 w 6"/>
                <a:gd name="T1" fmla="*/ 6 h 6"/>
                <a:gd name="T2" fmla="*/ 5 w 6"/>
                <a:gd name="T3" fmla="*/ 6 h 6"/>
                <a:gd name="T4" fmla="*/ 5 w 6"/>
                <a:gd name="T5" fmla="*/ 4 h 6"/>
                <a:gd name="T6" fmla="*/ 6 w 6"/>
                <a:gd name="T7" fmla="*/ 3 h 6"/>
                <a:gd name="T8" fmla="*/ 6 w 6"/>
                <a:gd name="T9" fmla="*/ 2 h 6"/>
                <a:gd name="T10" fmla="*/ 5 w 6"/>
                <a:gd name="T11" fmla="*/ 1 h 6"/>
                <a:gd name="T12" fmla="*/ 5 w 6"/>
                <a:gd name="T13" fmla="*/ 1 h 6"/>
                <a:gd name="T14" fmla="*/ 4 w 6"/>
                <a:gd name="T15" fmla="*/ 0 h 6"/>
                <a:gd name="T16" fmla="*/ 3 w 6"/>
                <a:gd name="T17" fmla="*/ 0 h 6"/>
                <a:gd name="T18" fmla="*/ 2 w 6"/>
                <a:gd name="T19" fmla="*/ 0 h 6"/>
                <a:gd name="T20" fmla="*/ 1 w 6"/>
                <a:gd name="T21" fmla="*/ 1 h 6"/>
                <a:gd name="T22" fmla="*/ 1 w 6"/>
                <a:gd name="T23" fmla="*/ 1 h 6"/>
                <a:gd name="T24" fmla="*/ 0 w 6"/>
                <a:gd name="T25" fmla="*/ 2 h 6"/>
                <a:gd name="T26" fmla="*/ 0 w 6"/>
                <a:gd name="T27" fmla="*/ 3 h 6"/>
                <a:gd name="T28" fmla="*/ 1 w 6"/>
                <a:gd name="T29" fmla="*/ 4 h 6"/>
                <a:gd name="T30" fmla="*/ 1 w 6"/>
                <a:gd name="T31" fmla="*/ 6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6"/>
                  </a:lnTo>
                  <a:lnTo>
                    <a:pt x="5" y="4"/>
                  </a:lnTo>
                  <a:lnTo>
                    <a:pt x="6" y="3"/>
                  </a:lnTo>
                  <a:lnTo>
                    <a:pt x="6"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49" name="Freeform 521"/>
            <p:cNvSpPr>
              <a:spLocks/>
            </p:cNvSpPr>
            <p:nvPr/>
          </p:nvSpPr>
          <p:spPr bwMode="auto">
            <a:xfrm>
              <a:off x="3949"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4 w 7"/>
                <a:gd name="T17" fmla="*/ 0 h 6"/>
                <a:gd name="T18" fmla="*/ 3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4" y="0"/>
                  </a:lnTo>
                  <a:lnTo>
                    <a:pt x="3" y="0"/>
                  </a:lnTo>
                  <a:lnTo>
                    <a:pt x="1" y="1"/>
                  </a:lnTo>
                  <a:lnTo>
                    <a:pt x="1" y="1"/>
                  </a:lnTo>
                  <a:lnTo>
                    <a:pt x="0" y="2"/>
                  </a:lnTo>
                  <a:lnTo>
                    <a:pt x="0" y="3"/>
                  </a:lnTo>
                  <a:lnTo>
                    <a:pt x="1" y="4"/>
                  </a:lnTo>
                  <a:lnTo>
                    <a:pt x="1" y="6"/>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0" name="Freeform 522"/>
            <p:cNvSpPr>
              <a:spLocks/>
            </p:cNvSpPr>
            <p:nvPr/>
          </p:nvSpPr>
          <p:spPr bwMode="auto">
            <a:xfrm>
              <a:off x="3938"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3" y="0"/>
                  </a:lnTo>
                  <a:lnTo>
                    <a:pt x="2" y="0"/>
                  </a:lnTo>
                  <a:lnTo>
                    <a:pt x="1" y="1"/>
                  </a:lnTo>
                  <a:lnTo>
                    <a:pt x="1" y="1"/>
                  </a:lnTo>
                  <a:lnTo>
                    <a:pt x="0" y="2"/>
                  </a:lnTo>
                  <a:lnTo>
                    <a:pt x="0" y="3"/>
                  </a:lnTo>
                  <a:lnTo>
                    <a:pt x="1" y="4"/>
                  </a:lnTo>
                  <a:lnTo>
                    <a:pt x="1" y="6"/>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1" name="Freeform 523"/>
            <p:cNvSpPr>
              <a:spLocks/>
            </p:cNvSpPr>
            <p:nvPr/>
          </p:nvSpPr>
          <p:spPr bwMode="auto">
            <a:xfrm>
              <a:off x="3927" y="1461"/>
              <a:ext cx="7" cy="6"/>
            </a:xfrm>
            <a:custGeom>
              <a:avLst/>
              <a:gdLst>
                <a:gd name="T0" fmla="*/ 4 w 7"/>
                <a:gd name="T1" fmla="*/ 6 h 6"/>
                <a:gd name="T2" fmla="*/ 5 w 7"/>
                <a:gd name="T3" fmla="*/ 6 h 6"/>
                <a:gd name="T4" fmla="*/ 5 w 7"/>
                <a:gd name="T5" fmla="*/ 4 h 6"/>
                <a:gd name="T6" fmla="*/ 7 w 7"/>
                <a:gd name="T7" fmla="*/ 3 h 6"/>
                <a:gd name="T8" fmla="*/ 7 w 7"/>
                <a:gd name="T9" fmla="*/ 2 h 6"/>
                <a:gd name="T10" fmla="*/ 5 w 7"/>
                <a:gd name="T11" fmla="*/ 1 h 6"/>
                <a:gd name="T12" fmla="*/ 5 w 7"/>
                <a:gd name="T13" fmla="*/ 1 h 6"/>
                <a:gd name="T14" fmla="*/ 4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5" y="6"/>
                  </a:lnTo>
                  <a:lnTo>
                    <a:pt x="5" y="4"/>
                  </a:lnTo>
                  <a:lnTo>
                    <a:pt x="7" y="3"/>
                  </a:lnTo>
                  <a:lnTo>
                    <a:pt x="7"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2" name="Freeform 524"/>
            <p:cNvSpPr>
              <a:spLocks/>
            </p:cNvSpPr>
            <p:nvPr/>
          </p:nvSpPr>
          <p:spPr bwMode="auto">
            <a:xfrm>
              <a:off x="3915"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4 w 7"/>
                <a:gd name="T17" fmla="*/ 0 h 6"/>
                <a:gd name="T18" fmla="*/ 3 w 7"/>
                <a:gd name="T19" fmla="*/ 0 h 6"/>
                <a:gd name="T20" fmla="*/ 2 w 7"/>
                <a:gd name="T21" fmla="*/ 1 h 6"/>
                <a:gd name="T22" fmla="*/ 2 w 7"/>
                <a:gd name="T23" fmla="*/ 1 h 6"/>
                <a:gd name="T24" fmla="*/ 0 w 7"/>
                <a:gd name="T25" fmla="*/ 2 h 6"/>
                <a:gd name="T26" fmla="*/ 0 w 7"/>
                <a:gd name="T27" fmla="*/ 3 h 6"/>
                <a:gd name="T28" fmla="*/ 2 w 7"/>
                <a:gd name="T29" fmla="*/ 4 h 6"/>
                <a:gd name="T30" fmla="*/ 2 w 7"/>
                <a:gd name="T31" fmla="*/ 6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4" y="0"/>
                  </a:lnTo>
                  <a:lnTo>
                    <a:pt x="3" y="0"/>
                  </a:lnTo>
                  <a:lnTo>
                    <a:pt x="2" y="1"/>
                  </a:lnTo>
                  <a:lnTo>
                    <a:pt x="2" y="1"/>
                  </a:lnTo>
                  <a:lnTo>
                    <a:pt x="0" y="2"/>
                  </a:lnTo>
                  <a:lnTo>
                    <a:pt x="0" y="3"/>
                  </a:lnTo>
                  <a:lnTo>
                    <a:pt x="2" y="4"/>
                  </a:lnTo>
                  <a:lnTo>
                    <a:pt x="2" y="6"/>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3" name="Freeform 525"/>
            <p:cNvSpPr>
              <a:spLocks/>
            </p:cNvSpPr>
            <p:nvPr/>
          </p:nvSpPr>
          <p:spPr bwMode="auto">
            <a:xfrm>
              <a:off x="3904"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4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4" y="0"/>
                  </a:lnTo>
                  <a:lnTo>
                    <a:pt x="2" y="0"/>
                  </a:lnTo>
                  <a:lnTo>
                    <a:pt x="1" y="1"/>
                  </a:lnTo>
                  <a:lnTo>
                    <a:pt x="1" y="1"/>
                  </a:lnTo>
                  <a:lnTo>
                    <a:pt x="0" y="2"/>
                  </a:lnTo>
                  <a:lnTo>
                    <a:pt x="0" y="3"/>
                  </a:lnTo>
                  <a:lnTo>
                    <a:pt x="1" y="4"/>
                  </a:lnTo>
                  <a:lnTo>
                    <a:pt x="1" y="6"/>
                  </a:lnTo>
                  <a:lnTo>
                    <a:pt x="2"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4" name="Freeform 526"/>
            <p:cNvSpPr>
              <a:spLocks/>
            </p:cNvSpPr>
            <p:nvPr/>
          </p:nvSpPr>
          <p:spPr bwMode="auto">
            <a:xfrm>
              <a:off x="3893" y="1461"/>
              <a:ext cx="7" cy="6"/>
            </a:xfrm>
            <a:custGeom>
              <a:avLst/>
              <a:gdLst>
                <a:gd name="T0" fmla="*/ 4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4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4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4" y="6"/>
                  </a:moveTo>
                  <a:lnTo>
                    <a:pt x="6" y="6"/>
                  </a:lnTo>
                  <a:lnTo>
                    <a:pt x="6" y="4"/>
                  </a:lnTo>
                  <a:lnTo>
                    <a:pt x="7" y="3"/>
                  </a:lnTo>
                  <a:lnTo>
                    <a:pt x="7" y="2"/>
                  </a:lnTo>
                  <a:lnTo>
                    <a:pt x="6" y="1"/>
                  </a:lnTo>
                  <a:lnTo>
                    <a:pt x="6"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5" name="Freeform 527"/>
            <p:cNvSpPr>
              <a:spLocks/>
            </p:cNvSpPr>
            <p:nvPr/>
          </p:nvSpPr>
          <p:spPr bwMode="auto">
            <a:xfrm>
              <a:off x="3882" y="1461"/>
              <a:ext cx="6" cy="6"/>
            </a:xfrm>
            <a:custGeom>
              <a:avLst/>
              <a:gdLst>
                <a:gd name="T0" fmla="*/ 4 w 6"/>
                <a:gd name="T1" fmla="*/ 6 h 6"/>
                <a:gd name="T2" fmla="*/ 5 w 6"/>
                <a:gd name="T3" fmla="*/ 6 h 6"/>
                <a:gd name="T4" fmla="*/ 5 w 6"/>
                <a:gd name="T5" fmla="*/ 4 h 6"/>
                <a:gd name="T6" fmla="*/ 6 w 6"/>
                <a:gd name="T7" fmla="*/ 3 h 6"/>
                <a:gd name="T8" fmla="*/ 6 w 6"/>
                <a:gd name="T9" fmla="*/ 2 h 6"/>
                <a:gd name="T10" fmla="*/ 5 w 6"/>
                <a:gd name="T11" fmla="*/ 1 h 6"/>
                <a:gd name="T12" fmla="*/ 5 w 6"/>
                <a:gd name="T13" fmla="*/ 1 h 6"/>
                <a:gd name="T14" fmla="*/ 4 w 6"/>
                <a:gd name="T15" fmla="*/ 0 h 6"/>
                <a:gd name="T16" fmla="*/ 3 w 6"/>
                <a:gd name="T17" fmla="*/ 0 h 6"/>
                <a:gd name="T18" fmla="*/ 2 w 6"/>
                <a:gd name="T19" fmla="*/ 0 h 6"/>
                <a:gd name="T20" fmla="*/ 1 w 6"/>
                <a:gd name="T21" fmla="*/ 1 h 6"/>
                <a:gd name="T22" fmla="*/ 1 w 6"/>
                <a:gd name="T23" fmla="*/ 1 h 6"/>
                <a:gd name="T24" fmla="*/ 0 w 6"/>
                <a:gd name="T25" fmla="*/ 2 h 6"/>
                <a:gd name="T26" fmla="*/ 0 w 6"/>
                <a:gd name="T27" fmla="*/ 3 h 6"/>
                <a:gd name="T28" fmla="*/ 1 w 6"/>
                <a:gd name="T29" fmla="*/ 4 h 6"/>
                <a:gd name="T30" fmla="*/ 1 w 6"/>
                <a:gd name="T31" fmla="*/ 6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6"/>
                  </a:lnTo>
                  <a:lnTo>
                    <a:pt x="5" y="4"/>
                  </a:lnTo>
                  <a:lnTo>
                    <a:pt x="6" y="3"/>
                  </a:lnTo>
                  <a:lnTo>
                    <a:pt x="6"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6" name="Freeform 528"/>
            <p:cNvSpPr>
              <a:spLocks/>
            </p:cNvSpPr>
            <p:nvPr/>
          </p:nvSpPr>
          <p:spPr bwMode="auto">
            <a:xfrm>
              <a:off x="3870"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4 w 7"/>
                <a:gd name="T17" fmla="*/ 0 h 6"/>
                <a:gd name="T18" fmla="*/ 3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3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4" y="0"/>
                  </a:lnTo>
                  <a:lnTo>
                    <a:pt x="3" y="0"/>
                  </a:lnTo>
                  <a:lnTo>
                    <a:pt x="1" y="1"/>
                  </a:lnTo>
                  <a:lnTo>
                    <a:pt x="1" y="1"/>
                  </a:lnTo>
                  <a:lnTo>
                    <a:pt x="0" y="2"/>
                  </a:lnTo>
                  <a:lnTo>
                    <a:pt x="0" y="3"/>
                  </a:lnTo>
                  <a:lnTo>
                    <a:pt x="1" y="4"/>
                  </a:lnTo>
                  <a:lnTo>
                    <a:pt x="1" y="6"/>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7" name="Freeform 529"/>
            <p:cNvSpPr>
              <a:spLocks/>
            </p:cNvSpPr>
            <p:nvPr/>
          </p:nvSpPr>
          <p:spPr bwMode="auto">
            <a:xfrm>
              <a:off x="3859" y="1461"/>
              <a:ext cx="7" cy="6"/>
            </a:xfrm>
            <a:custGeom>
              <a:avLst/>
              <a:gdLst>
                <a:gd name="T0" fmla="*/ 5 w 7"/>
                <a:gd name="T1" fmla="*/ 6 h 6"/>
                <a:gd name="T2" fmla="*/ 6 w 7"/>
                <a:gd name="T3" fmla="*/ 6 h 6"/>
                <a:gd name="T4" fmla="*/ 6 w 7"/>
                <a:gd name="T5" fmla="*/ 4 h 6"/>
                <a:gd name="T6" fmla="*/ 7 w 7"/>
                <a:gd name="T7" fmla="*/ 3 h 6"/>
                <a:gd name="T8" fmla="*/ 7 w 7"/>
                <a:gd name="T9" fmla="*/ 2 h 6"/>
                <a:gd name="T10" fmla="*/ 6 w 7"/>
                <a:gd name="T11" fmla="*/ 1 h 6"/>
                <a:gd name="T12" fmla="*/ 6 w 7"/>
                <a:gd name="T13" fmla="*/ 1 h 6"/>
                <a:gd name="T14" fmla="*/ 5 w 7"/>
                <a:gd name="T15" fmla="*/ 0 h 6"/>
                <a:gd name="T16" fmla="*/ 3 w 7"/>
                <a:gd name="T17" fmla="*/ 0 h 6"/>
                <a:gd name="T18" fmla="*/ 2 w 7"/>
                <a:gd name="T19" fmla="*/ 0 h 6"/>
                <a:gd name="T20" fmla="*/ 1 w 7"/>
                <a:gd name="T21" fmla="*/ 1 h 6"/>
                <a:gd name="T22" fmla="*/ 1 w 7"/>
                <a:gd name="T23" fmla="*/ 1 h 6"/>
                <a:gd name="T24" fmla="*/ 0 w 7"/>
                <a:gd name="T25" fmla="*/ 2 h 6"/>
                <a:gd name="T26" fmla="*/ 0 w 7"/>
                <a:gd name="T27" fmla="*/ 3 h 6"/>
                <a:gd name="T28" fmla="*/ 1 w 7"/>
                <a:gd name="T29" fmla="*/ 4 h 6"/>
                <a:gd name="T30" fmla="*/ 1 w 7"/>
                <a:gd name="T31" fmla="*/ 6 h 6"/>
                <a:gd name="T32" fmla="*/ 2 w 7"/>
                <a:gd name="T33" fmla="*/ 6 h 6"/>
                <a:gd name="T34" fmla="*/ 3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6" y="4"/>
                  </a:lnTo>
                  <a:lnTo>
                    <a:pt x="7" y="3"/>
                  </a:lnTo>
                  <a:lnTo>
                    <a:pt x="7" y="2"/>
                  </a:lnTo>
                  <a:lnTo>
                    <a:pt x="6" y="1"/>
                  </a:lnTo>
                  <a:lnTo>
                    <a:pt x="6" y="1"/>
                  </a:lnTo>
                  <a:lnTo>
                    <a:pt x="5" y="0"/>
                  </a:lnTo>
                  <a:lnTo>
                    <a:pt x="3" y="0"/>
                  </a:lnTo>
                  <a:lnTo>
                    <a:pt x="2" y="0"/>
                  </a:lnTo>
                  <a:lnTo>
                    <a:pt x="1" y="1"/>
                  </a:lnTo>
                  <a:lnTo>
                    <a:pt x="1" y="1"/>
                  </a:lnTo>
                  <a:lnTo>
                    <a:pt x="0" y="2"/>
                  </a:lnTo>
                  <a:lnTo>
                    <a:pt x="0" y="3"/>
                  </a:lnTo>
                  <a:lnTo>
                    <a:pt x="1" y="4"/>
                  </a:lnTo>
                  <a:lnTo>
                    <a:pt x="1" y="6"/>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58" name="Freeform 530"/>
            <p:cNvSpPr>
              <a:spLocks/>
            </p:cNvSpPr>
            <p:nvPr/>
          </p:nvSpPr>
          <p:spPr bwMode="auto">
            <a:xfrm>
              <a:off x="3848" y="1461"/>
              <a:ext cx="6" cy="6"/>
            </a:xfrm>
            <a:custGeom>
              <a:avLst/>
              <a:gdLst>
                <a:gd name="T0" fmla="*/ 4 w 6"/>
                <a:gd name="T1" fmla="*/ 6 h 6"/>
                <a:gd name="T2" fmla="*/ 5 w 6"/>
                <a:gd name="T3" fmla="*/ 6 h 6"/>
                <a:gd name="T4" fmla="*/ 5 w 6"/>
                <a:gd name="T5" fmla="*/ 4 h 6"/>
                <a:gd name="T6" fmla="*/ 6 w 6"/>
                <a:gd name="T7" fmla="*/ 3 h 6"/>
                <a:gd name="T8" fmla="*/ 6 w 6"/>
                <a:gd name="T9" fmla="*/ 2 h 6"/>
                <a:gd name="T10" fmla="*/ 5 w 6"/>
                <a:gd name="T11" fmla="*/ 1 h 6"/>
                <a:gd name="T12" fmla="*/ 5 w 6"/>
                <a:gd name="T13" fmla="*/ 1 h 6"/>
                <a:gd name="T14" fmla="*/ 4 w 6"/>
                <a:gd name="T15" fmla="*/ 0 h 6"/>
                <a:gd name="T16" fmla="*/ 3 w 6"/>
                <a:gd name="T17" fmla="*/ 0 h 6"/>
                <a:gd name="T18" fmla="*/ 2 w 6"/>
                <a:gd name="T19" fmla="*/ 0 h 6"/>
                <a:gd name="T20" fmla="*/ 1 w 6"/>
                <a:gd name="T21" fmla="*/ 1 h 6"/>
                <a:gd name="T22" fmla="*/ 1 w 6"/>
                <a:gd name="T23" fmla="*/ 1 h 6"/>
                <a:gd name="T24" fmla="*/ 0 w 6"/>
                <a:gd name="T25" fmla="*/ 2 h 6"/>
                <a:gd name="T26" fmla="*/ 0 w 6"/>
                <a:gd name="T27" fmla="*/ 3 h 6"/>
                <a:gd name="T28" fmla="*/ 1 w 6"/>
                <a:gd name="T29" fmla="*/ 4 h 6"/>
                <a:gd name="T30" fmla="*/ 1 w 6"/>
                <a:gd name="T31" fmla="*/ 6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5" y="6"/>
                  </a:lnTo>
                  <a:lnTo>
                    <a:pt x="5" y="4"/>
                  </a:lnTo>
                  <a:lnTo>
                    <a:pt x="6" y="3"/>
                  </a:lnTo>
                  <a:lnTo>
                    <a:pt x="6" y="2"/>
                  </a:lnTo>
                  <a:lnTo>
                    <a:pt x="5" y="1"/>
                  </a:lnTo>
                  <a:lnTo>
                    <a:pt x="5" y="1"/>
                  </a:lnTo>
                  <a:lnTo>
                    <a:pt x="4" y="0"/>
                  </a:lnTo>
                  <a:lnTo>
                    <a:pt x="3" y="0"/>
                  </a:lnTo>
                  <a:lnTo>
                    <a:pt x="2" y="0"/>
                  </a:lnTo>
                  <a:lnTo>
                    <a:pt x="1" y="1"/>
                  </a:lnTo>
                  <a:lnTo>
                    <a:pt x="1" y="1"/>
                  </a:lnTo>
                  <a:lnTo>
                    <a:pt x="0" y="2"/>
                  </a:lnTo>
                  <a:lnTo>
                    <a:pt x="0" y="3"/>
                  </a:lnTo>
                  <a:lnTo>
                    <a:pt x="1" y="4"/>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0259" name="Freeform 531"/>
          <p:cNvSpPr>
            <a:spLocks/>
          </p:cNvSpPr>
          <p:nvPr/>
        </p:nvSpPr>
        <p:spPr bwMode="auto">
          <a:xfrm>
            <a:off x="6076950" y="2293938"/>
            <a:ext cx="47625" cy="58737"/>
          </a:xfrm>
          <a:custGeom>
            <a:avLst/>
            <a:gdLst>
              <a:gd name="T0" fmla="*/ 30 w 30"/>
              <a:gd name="T1" fmla="*/ 37 h 37"/>
              <a:gd name="T2" fmla="*/ 30 w 30"/>
              <a:gd name="T3" fmla="*/ 0 h 37"/>
              <a:gd name="T4" fmla="*/ 0 w 30"/>
              <a:gd name="T5" fmla="*/ 18 h 37"/>
              <a:gd name="T6" fmla="*/ 30 w 30"/>
              <a:gd name="T7" fmla="*/ 37 h 37"/>
            </a:gdLst>
            <a:ahLst/>
            <a:cxnLst>
              <a:cxn ang="0">
                <a:pos x="T0" y="T1"/>
              </a:cxn>
              <a:cxn ang="0">
                <a:pos x="T2" y="T3"/>
              </a:cxn>
              <a:cxn ang="0">
                <a:pos x="T4" y="T5"/>
              </a:cxn>
              <a:cxn ang="0">
                <a:pos x="T6" y="T7"/>
              </a:cxn>
            </a:cxnLst>
            <a:rect l="0" t="0" r="r" b="b"/>
            <a:pathLst>
              <a:path w="30" h="37">
                <a:moveTo>
                  <a:pt x="30" y="37"/>
                </a:moveTo>
                <a:lnTo>
                  <a:pt x="30" y="0"/>
                </a:lnTo>
                <a:lnTo>
                  <a:pt x="0" y="18"/>
                </a:lnTo>
                <a:lnTo>
                  <a:pt x="30" y="37"/>
                </a:lnTo>
                <a:close/>
              </a:path>
            </a:pathLst>
          </a:custGeom>
          <a:solidFill>
            <a:srgbClr val="000000"/>
          </a:solidFill>
          <a:ln w="3175">
            <a:solidFill>
              <a:srgbClr val="000000"/>
            </a:solidFill>
            <a:prstDash val="solid"/>
            <a:round/>
            <a:headEnd/>
            <a:tailEnd/>
          </a:ln>
        </p:spPr>
        <p:txBody>
          <a:bodyPr/>
          <a:lstStyle/>
          <a:p>
            <a:endParaRPr lang="en-US"/>
          </a:p>
        </p:txBody>
      </p:sp>
      <p:grpSp>
        <p:nvGrpSpPr>
          <p:cNvPr id="330260" name="Group 532"/>
          <p:cNvGrpSpPr>
            <a:grpSpLocks/>
          </p:cNvGrpSpPr>
          <p:nvPr/>
        </p:nvGrpSpPr>
        <p:grpSpPr bwMode="auto">
          <a:xfrm>
            <a:off x="4441825" y="4238625"/>
            <a:ext cx="117475" cy="201613"/>
            <a:chOff x="2798" y="2670"/>
            <a:chExt cx="74" cy="127"/>
          </a:xfrm>
        </p:grpSpPr>
        <p:sp>
          <p:nvSpPr>
            <p:cNvPr id="330261" name="Line 533"/>
            <p:cNvSpPr>
              <a:spLocks noChangeShapeType="1"/>
            </p:cNvSpPr>
            <p:nvPr/>
          </p:nvSpPr>
          <p:spPr bwMode="auto">
            <a:xfrm>
              <a:off x="2834" y="2670"/>
              <a:ext cx="1" cy="6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262" name="Freeform 534"/>
            <p:cNvSpPr>
              <a:spLocks/>
            </p:cNvSpPr>
            <p:nvPr/>
          </p:nvSpPr>
          <p:spPr bwMode="auto">
            <a:xfrm>
              <a:off x="2798" y="2728"/>
              <a:ext cx="74" cy="69"/>
            </a:xfrm>
            <a:custGeom>
              <a:avLst/>
              <a:gdLst>
                <a:gd name="T0" fmla="*/ 0 w 74"/>
                <a:gd name="T1" fmla="*/ 0 h 69"/>
                <a:gd name="T2" fmla="*/ 38 w 74"/>
                <a:gd name="T3" fmla="*/ 69 h 69"/>
                <a:gd name="T4" fmla="*/ 74 w 74"/>
                <a:gd name="T5" fmla="*/ 0 h 69"/>
                <a:gd name="T6" fmla="*/ 0 w 74"/>
                <a:gd name="T7" fmla="*/ 0 h 69"/>
              </a:gdLst>
              <a:ahLst/>
              <a:cxnLst>
                <a:cxn ang="0">
                  <a:pos x="T0" y="T1"/>
                </a:cxn>
                <a:cxn ang="0">
                  <a:pos x="T2" y="T3"/>
                </a:cxn>
                <a:cxn ang="0">
                  <a:pos x="T4" y="T5"/>
                </a:cxn>
                <a:cxn ang="0">
                  <a:pos x="T6" y="T7"/>
                </a:cxn>
              </a:cxnLst>
              <a:rect l="0" t="0" r="r" b="b"/>
              <a:pathLst>
                <a:path w="74" h="69">
                  <a:moveTo>
                    <a:pt x="0" y="0"/>
                  </a:moveTo>
                  <a:lnTo>
                    <a:pt x="38" y="69"/>
                  </a:lnTo>
                  <a:lnTo>
                    <a:pt x="74"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263" name="Group 535"/>
          <p:cNvGrpSpPr>
            <a:grpSpLocks/>
          </p:cNvGrpSpPr>
          <p:nvPr/>
        </p:nvGrpSpPr>
        <p:grpSpPr bwMode="auto">
          <a:xfrm>
            <a:off x="5792788" y="4338638"/>
            <a:ext cx="428625" cy="201612"/>
            <a:chOff x="3649" y="2733"/>
            <a:chExt cx="270" cy="127"/>
          </a:xfrm>
        </p:grpSpPr>
        <p:sp>
          <p:nvSpPr>
            <p:cNvPr id="330264" name="Line 536"/>
            <p:cNvSpPr>
              <a:spLocks noChangeShapeType="1"/>
            </p:cNvSpPr>
            <p:nvPr/>
          </p:nvSpPr>
          <p:spPr bwMode="auto">
            <a:xfrm flipH="1">
              <a:off x="3711" y="2733"/>
              <a:ext cx="208" cy="9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265" name="Freeform 537"/>
            <p:cNvSpPr>
              <a:spLocks/>
            </p:cNvSpPr>
            <p:nvPr/>
          </p:nvSpPr>
          <p:spPr bwMode="auto">
            <a:xfrm>
              <a:off x="3649" y="2799"/>
              <a:ext cx="82" cy="61"/>
            </a:xfrm>
            <a:custGeom>
              <a:avLst/>
              <a:gdLst>
                <a:gd name="T0" fmla="*/ 50 w 82"/>
                <a:gd name="T1" fmla="*/ 0 h 61"/>
                <a:gd name="T2" fmla="*/ 0 w 82"/>
                <a:gd name="T3" fmla="*/ 61 h 61"/>
                <a:gd name="T4" fmla="*/ 82 w 82"/>
                <a:gd name="T5" fmla="*/ 61 h 61"/>
                <a:gd name="T6" fmla="*/ 50 w 82"/>
                <a:gd name="T7" fmla="*/ 0 h 61"/>
              </a:gdLst>
              <a:ahLst/>
              <a:cxnLst>
                <a:cxn ang="0">
                  <a:pos x="T0" y="T1"/>
                </a:cxn>
                <a:cxn ang="0">
                  <a:pos x="T2" y="T3"/>
                </a:cxn>
                <a:cxn ang="0">
                  <a:pos x="T4" y="T5"/>
                </a:cxn>
                <a:cxn ang="0">
                  <a:pos x="T6" y="T7"/>
                </a:cxn>
              </a:cxnLst>
              <a:rect l="0" t="0" r="r" b="b"/>
              <a:pathLst>
                <a:path w="82" h="61">
                  <a:moveTo>
                    <a:pt x="50" y="0"/>
                  </a:moveTo>
                  <a:lnTo>
                    <a:pt x="0" y="61"/>
                  </a:lnTo>
                  <a:lnTo>
                    <a:pt x="82" y="61"/>
                  </a:lnTo>
                  <a:lnTo>
                    <a:pt x="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266" name="Group 538"/>
          <p:cNvGrpSpPr>
            <a:grpSpLocks/>
          </p:cNvGrpSpPr>
          <p:nvPr/>
        </p:nvGrpSpPr>
        <p:grpSpPr bwMode="auto">
          <a:xfrm>
            <a:off x="5792788" y="4605338"/>
            <a:ext cx="642937" cy="134937"/>
            <a:chOff x="3649" y="2901"/>
            <a:chExt cx="405" cy="85"/>
          </a:xfrm>
        </p:grpSpPr>
        <p:sp>
          <p:nvSpPr>
            <p:cNvPr id="330267" name="Line 539"/>
            <p:cNvSpPr>
              <a:spLocks noChangeShapeType="1"/>
            </p:cNvSpPr>
            <p:nvPr/>
          </p:nvSpPr>
          <p:spPr bwMode="auto">
            <a:xfrm flipH="1" flipV="1">
              <a:off x="3718" y="2934"/>
              <a:ext cx="336" cy="52"/>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268" name="Freeform 540"/>
            <p:cNvSpPr>
              <a:spLocks/>
            </p:cNvSpPr>
            <p:nvPr/>
          </p:nvSpPr>
          <p:spPr bwMode="auto">
            <a:xfrm>
              <a:off x="3649" y="2901"/>
              <a:ext cx="79" cy="68"/>
            </a:xfrm>
            <a:custGeom>
              <a:avLst/>
              <a:gdLst>
                <a:gd name="T0" fmla="*/ 79 w 79"/>
                <a:gd name="T1" fmla="*/ 0 h 68"/>
                <a:gd name="T2" fmla="*/ 0 w 79"/>
                <a:gd name="T3" fmla="*/ 22 h 68"/>
                <a:gd name="T4" fmla="*/ 67 w 79"/>
                <a:gd name="T5" fmla="*/ 68 h 68"/>
                <a:gd name="T6" fmla="*/ 79 w 79"/>
                <a:gd name="T7" fmla="*/ 0 h 68"/>
              </a:gdLst>
              <a:ahLst/>
              <a:cxnLst>
                <a:cxn ang="0">
                  <a:pos x="T0" y="T1"/>
                </a:cxn>
                <a:cxn ang="0">
                  <a:pos x="T2" y="T3"/>
                </a:cxn>
                <a:cxn ang="0">
                  <a:pos x="T4" y="T5"/>
                </a:cxn>
                <a:cxn ang="0">
                  <a:pos x="T6" y="T7"/>
                </a:cxn>
              </a:cxnLst>
              <a:rect l="0" t="0" r="r" b="b"/>
              <a:pathLst>
                <a:path w="79" h="68">
                  <a:moveTo>
                    <a:pt x="79" y="0"/>
                  </a:moveTo>
                  <a:lnTo>
                    <a:pt x="0" y="22"/>
                  </a:lnTo>
                  <a:lnTo>
                    <a:pt x="67" y="68"/>
                  </a:lnTo>
                  <a:lnTo>
                    <a:pt x="7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0269" name="Rectangle 541"/>
          <p:cNvSpPr>
            <a:spLocks noChangeArrowheads="1"/>
          </p:cNvSpPr>
          <p:nvPr/>
        </p:nvSpPr>
        <p:spPr bwMode="auto">
          <a:xfrm>
            <a:off x="7189788" y="3838575"/>
            <a:ext cx="754062" cy="1103313"/>
          </a:xfrm>
          <a:prstGeom prst="rect">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0270" name="Rectangle 542"/>
          <p:cNvSpPr>
            <a:spLocks noChangeArrowheads="1"/>
          </p:cNvSpPr>
          <p:nvPr/>
        </p:nvSpPr>
        <p:spPr bwMode="auto">
          <a:xfrm>
            <a:off x="7302500" y="3897313"/>
            <a:ext cx="136525"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 </a:t>
            </a:r>
            <a:endParaRPr lang="en-US" sz="2400" baseline="0">
              <a:effectLst/>
            </a:endParaRPr>
          </a:p>
        </p:txBody>
      </p:sp>
      <p:sp>
        <p:nvSpPr>
          <p:cNvPr id="330271" name="Rectangle 543"/>
          <p:cNvSpPr>
            <a:spLocks noChangeArrowheads="1"/>
          </p:cNvSpPr>
          <p:nvPr/>
        </p:nvSpPr>
        <p:spPr bwMode="auto">
          <a:xfrm>
            <a:off x="7302500" y="4089400"/>
            <a:ext cx="528638"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CAPI</a:t>
            </a:r>
            <a:endParaRPr lang="en-US" sz="2400" baseline="0">
              <a:effectLst/>
            </a:endParaRPr>
          </a:p>
        </p:txBody>
      </p:sp>
      <p:sp>
        <p:nvSpPr>
          <p:cNvPr id="330272" name="Rectangle 544"/>
          <p:cNvSpPr>
            <a:spLocks noChangeArrowheads="1"/>
          </p:cNvSpPr>
          <p:nvPr/>
        </p:nvSpPr>
        <p:spPr bwMode="auto">
          <a:xfrm>
            <a:off x="7302500" y="4281488"/>
            <a:ext cx="484188"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TAL </a:t>
            </a:r>
            <a:endParaRPr lang="en-US" sz="2400" baseline="0">
              <a:effectLst/>
            </a:endParaRPr>
          </a:p>
        </p:txBody>
      </p:sp>
      <p:sp>
        <p:nvSpPr>
          <p:cNvPr id="330273" name="Rectangle 545"/>
          <p:cNvSpPr>
            <a:spLocks noChangeArrowheads="1"/>
          </p:cNvSpPr>
          <p:nvPr/>
        </p:nvSpPr>
        <p:spPr bwMode="auto">
          <a:xfrm>
            <a:off x="7302500" y="4473575"/>
            <a:ext cx="609600"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MKTS</a:t>
            </a:r>
            <a:endParaRPr lang="en-US" sz="2400" baseline="0">
              <a:effectLst/>
            </a:endParaRPr>
          </a:p>
        </p:txBody>
      </p:sp>
      <p:sp>
        <p:nvSpPr>
          <p:cNvPr id="330274" name="Rectangle 546"/>
          <p:cNvSpPr>
            <a:spLocks noChangeArrowheads="1"/>
          </p:cNvSpPr>
          <p:nvPr/>
        </p:nvSpPr>
        <p:spPr bwMode="auto">
          <a:xfrm>
            <a:off x="7802563" y="4473575"/>
            <a:ext cx="136525"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baseline="0">
                <a:solidFill>
                  <a:srgbClr val="000000"/>
                </a:solidFill>
                <a:effectLst/>
                <a:latin typeface="Arial" panose="020B0604020202090204" pitchFamily="34" charset="0"/>
              </a:rPr>
              <a:t> </a:t>
            </a:r>
            <a:endParaRPr lang="en-US" sz="2400" baseline="0">
              <a:effectLst/>
            </a:endParaRPr>
          </a:p>
        </p:txBody>
      </p:sp>
      <p:grpSp>
        <p:nvGrpSpPr>
          <p:cNvPr id="330275" name="Group 547"/>
          <p:cNvGrpSpPr>
            <a:grpSpLocks/>
          </p:cNvGrpSpPr>
          <p:nvPr/>
        </p:nvGrpSpPr>
        <p:grpSpPr bwMode="auto">
          <a:xfrm>
            <a:off x="7346950" y="2635250"/>
            <a:ext cx="117475" cy="1203325"/>
            <a:chOff x="4628" y="1660"/>
            <a:chExt cx="74" cy="758"/>
          </a:xfrm>
        </p:grpSpPr>
        <p:sp>
          <p:nvSpPr>
            <p:cNvPr id="330276" name="Freeform 548"/>
            <p:cNvSpPr>
              <a:spLocks/>
            </p:cNvSpPr>
            <p:nvPr/>
          </p:nvSpPr>
          <p:spPr bwMode="auto">
            <a:xfrm>
              <a:off x="4661" y="2348"/>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3"/>
                  </a:lnTo>
                  <a:lnTo>
                    <a:pt x="7" y="3"/>
                  </a:lnTo>
                  <a:lnTo>
                    <a:pt x="7" y="2"/>
                  </a:lnTo>
                  <a:lnTo>
                    <a:pt x="7" y="1"/>
                  </a:lnTo>
                  <a:lnTo>
                    <a:pt x="6" y="0"/>
                  </a:lnTo>
                  <a:lnTo>
                    <a:pt x="4" y="0"/>
                  </a:lnTo>
                  <a:lnTo>
                    <a:pt x="3" y="0"/>
                  </a:lnTo>
                  <a:lnTo>
                    <a:pt x="2" y="0"/>
                  </a:lnTo>
                  <a:lnTo>
                    <a:pt x="1" y="1"/>
                  </a:lnTo>
                  <a:lnTo>
                    <a:pt x="0" y="2"/>
                  </a:lnTo>
                  <a:lnTo>
                    <a:pt x="0" y="3"/>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77" name="Freeform 549"/>
            <p:cNvSpPr>
              <a:spLocks/>
            </p:cNvSpPr>
            <p:nvPr/>
          </p:nvSpPr>
          <p:spPr bwMode="auto">
            <a:xfrm>
              <a:off x="4661" y="233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78" name="Freeform 550"/>
            <p:cNvSpPr>
              <a:spLocks/>
            </p:cNvSpPr>
            <p:nvPr/>
          </p:nvSpPr>
          <p:spPr bwMode="auto">
            <a:xfrm>
              <a:off x="4661" y="232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79" name="Freeform 551"/>
            <p:cNvSpPr>
              <a:spLocks/>
            </p:cNvSpPr>
            <p:nvPr/>
          </p:nvSpPr>
          <p:spPr bwMode="auto">
            <a:xfrm>
              <a:off x="4661" y="2310"/>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0" name="Freeform 552"/>
            <p:cNvSpPr>
              <a:spLocks/>
            </p:cNvSpPr>
            <p:nvPr/>
          </p:nvSpPr>
          <p:spPr bwMode="auto">
            <a:xfrm>
              <a:off x="4661" y="2298"/>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1" name="Freeform 553"/>
            <p:cNvSpPr>
              <a:spLocks/>
            </p:cNvSpPr>
            <p:nvPr/>
          </p:nvSpPr>
          <p:spPr bwMode="auto">
            <a:xfrm>
              <a:off x="4661" y="2285"/>
              <a:ext cx="7" cy="7"/>
            </a:xfrm>
            <a:custGeom>
              <a:avLst/>
              <a:gdLst>
                <a:gd name="T0" fmla="*/ 0 w 7"/>
                <a:gd name="T1" fmla="*/ 4 h 7"/>
                <a:gd name="T2" fmla="*/ 1 w 7"/>
                <a:gd name="T3" fmla="*/ 4 h 7"/>
                <a:gd name="T4" fmla="*/ 2 w 7"/>
                <a:gd name="T5" fmla="*/ 5 h 7"/>
                <a:gd name="T6" fmla="*/ 3 w 7"/>
                <a:gd name="T7" fmla="*/ 7 h 7"/>
                <a:gd name="T8" fmla="*/ 3 w 7"/>
                <a:gd name="T9" fmla="*/ 7 h 7"/>
                <a:gd name="T10" fmla="*/ 4 w 7"/>
                <a:gd name="T11" fmla="*/ 5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5"/>
                  </a:lnTo>
                  <a:lnTo>
                    <a:pt x="3" y="7"/>
                  </a:lnTo>
                  <a:lnTo>
                    <a:pt x="3" y="7"/>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2" name="Freeform 554"/>
            <p:cNvSpPr>
              <a:spLocks/>
            </p:cNvSpPr>
            <p:nvPr/>
          </p:nvSpPr>
          <p:spPr bwMode="auto">
            <a:xfrm>
              <a:off x="4661" y="227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3" name="Freeform 555"/>
            <p:cNvSpPr>
              <a:spLocks/>
            </p:cNvSpPr>
            <p:nvPr/>
          </p:nvSpPr>
          <p:spPr bwMode="auto">
            <a:xfrm>
              <a:off x="4661" y="226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4" name="Freeform 556"/>
            <p:cNvSpPr>
              <a:spLocks/>
            </p:cNvSpPr>
            <p:nvPr/>
          </p:nvSpPr>
          <p:spPr bwMode="auto">
            <a:xfrm>
              <a:off x="4661" y="2247"/>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3"/>
                  </a:lnTo>
                  <a:lnTo>
                    <a:pt x="7" y="3"/>
                  </a:lnTo>
                  <a:lnTo>
                    <a:pt x="7" y="2"/>
                  </a:lnTo>
                  <a:lnTo>
                    <a:pt x="7" y="1"/>
                  </a:lnTo>
                  <a:lnTo>
                    <a:pt x="6" y="0"/>
                  </a:lnTo>
                  <a:lnTo>
                    <a:pt x="4" y="0"/>
                  </a:lnTo>
                  <a:lnTo>
                    <a:pt x="3" y="0"/>
                  </a:lnTo>
                  <a:lnTo>
                    <a:pt x="2" y="0"/>
                  </a:lnTo>
                  <a:lnTo>
                    <a:pt x="1" y="1"/>
                  </a:lnTo>
                  <a:lnTo>
                    <a:pt x="0" y="2"/>
                  </a:lnTo>
                  <a:lnTo>
                    <a:pt x="0" y="3"/>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5" name="Freeform 557"/>
            <p:cNvSpPr>
              <a:spLocks/>
            </p:cNvSpPr>
            <p:nvPr/>
          </p:nvSpPr>
          <p:spPr bwMode="auto">
            <a:xfrm>
              <a:off x="4661" y="2235"/>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6" name="Freeform 558"/>
            <p:cNvSpPr>
              <a:spLocks/>
            </p:cNvSpPr>
            <p:nvPr/>
          </p:nvSpPr>
          <p:spPr bwMode="auto">
            <a:xfrm>
              <a:off x="4661" y="2222"/>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7" name="Freeform 559"/>
            <p:cNvSpPr>
              <a:spLocks/>
            </p:cNvSpPr>
            <p:nvPr/>
          </p:nvSpPr>
          <p:spPr bwMode="auto">
            <a:xfrm>
              <a:off x="4661" y="2209"/>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8" name="Freeform 560"/>
            <p:cNvSpPr>
              <a:spLocks/>
            </p:cNvSpPr>
            <p:nvPr/>
          </p:nvSpPr>
          <p:spPr bwMode="auto">
            <a:xfrm>
              <a:off x="4661" y="2197"/>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89" name="Freeform 561"/>
            <p:cNvSpPr>
              <a:spLocks/>
            </p:cNvSpPr>
            <p:nvPr/>
          </p:nvSpPr>
          <p:spPr bwMode="auto">
            <a:xfrm>
              <a:off x="4661" y="2184"/>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0" name="Freeform 562"/>
            <p:cNvSpPr>
              <a:spLocks/>
            </p:cNvSpPr>
            <p:nvPr/>
          </p:nvSpPr>
          <p:spPr bwMode="auto">
            <a:xfrm>
              <a:off x="4661" y="2172"/>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1" name="Freeform 563"/>
            <p:cNvSpPr>
              <a:spLocks/>
            </p:cNvSpPr>
            <p:nvPr/>
          </p:nvSpPr>
          <p:spPr bwMode="auto">
            <a:xfrm>
              <a:off x="4661" y="2159"/>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2" name="Freeform 564"/>
            <p:cNvSpPr>
              <a:spLocks/>
            </p:cNvSpPr>
            <p:nvPr/>
          </p:nvSpPr>
          <p:spPr bwMode="auto">
            <a:xfrm>
              <a:off x="4661" y="2146"/>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3"/>
                  </a:lnTo>
                  <a:lnTo>
                    <a:pt x="7" y="3"/>
                  </a:lnTo>
                  <a:lnTo>
                    <a:pt x="7" y="2"/>
                  </a:lnTo>
                  <a:lnTo>
                    <a:pt x="7" y="1"/>
                  </a:lnTo>
                  <a:lnTo>
                    <a:pt x="6" y="0"/>
                  </a:lnTo>
                  <a:lnTo>
                    <a:pt x="4" y="0"/>
                  </a:lnTo>
                  <a:lnTo>
                    <a:pt x="3" y="0"/>
                  </a:lnTo>
                  <a:lnTo>
                    <a:pt x="2" y="0"/>
                  </a:lnTo>
                  <a:lnTo>
                    <a:pt x="1" y="1"/>
                  </a:lnTo>
                  <a:lnTo>
                    <a:pt x="0" y="2"/>
                  </a:lnTo>
                  <a:lnTo>
                    <a:pt x="0" y="3"/>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3" name="Freeform 565"/>
            <p:cNvSpPr>
              <a:spLocks/>
            </p:cNvSpPr>
            <p:nvPr/>
          </p:nvSpPr>
          <p:spPr bwMode="auto">
            <a:xfrm>
              <a:off x="4661" y="2134"/>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4" name="Freeform 566"/>
            <p:cNvSpPr>
              <a:spLocks/>
            </p:cNvSpPr>
            <p:nvPr/>
          </p:nvSpPr>
          <p:spPr bwMode="auto">
            <a:xfrm>
              <a:off x="4661" y="212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5" name="Freeform 567"/>
            <p:cNvSpPr>
              <a:spLocks/>
            </p:cNvSpPr>
            <p:nvPr/>
          </p:nvSpPr>
          <p:spPr bwMode="auto">
            <a:xfrm>
              <a:off x="4661" y="2108"/>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6" name="Freeform 568"/>
            <p:cNvSpPr>
              <a:spLocks/>
            </p:cNvSpPr>
            <p:nvPr/>
          </p:nvSpPr>
          <p:spPr bwMode="auto">
            <a:xfrm>
              <a:off x="4661" y="209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7" name="Freeform 569"/>
            <p:cNvSpPr>
              <a:spLocks/>
            </p:cNvSpPr>
            <p:nvPr/>
          </p:nvSpPr>
          <p:spPr bwMode="auto">
            <a:xfrm>
              <a:off x="4661" y="208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8" name="Freeform 570"/>
            <p:cNvSpPr>
              <a:spLocks/>
            </p:cNvSpPr>
            <p:nvPr/>
          </p:nvSpPr>
          <p:spPr bwMode="auto">
            <a:xfrm>
              <a:off x="4661" y="207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299" name="Freeform 571"/>
            <p:cNvSpPr>
              <a:spLocks/>
            </p:cNvSpPr>
            <p:nvPr/>
          </p:nvSpPr>
          <p:spPr bwMode="auto">
            <a:xfrm>
              <a:off x="4661" y="2058"/>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0" name="Freeform 572"/>
            <p:cNvSpPr>
              <a:spLocks/>
            </p:cNvSpPr>
            <p:nvPr/>
          </p:nvSpPr>
          <p:spPr bwMode="auto">
            <a:xfrm>
              <a:off x="4661" y="2045"/>
              <a:ext cx="7" cy="7"/>
            </a:xfrm>
            <a:custGeom>
              <a:avLst/>
              <a:gdLst>
                <a:gd name="T0" fmla="*/ 0 w 7"/>
                <a:gd name="T1" fmla="*/ 4 h 7"/>
                <a:gd name="T2" fmla="*/ 1 w 7"/>
                <a:gd name="T3" fmla="*/ 4 h 7"/>
                <a:gd name="T4" fmla="*/ 2 w 7"/>
                <a:gd name="T5" fmla="*/ 6 h 7"/>
                <a:gd name="T6" fmla="*/ 3 w 7"/>
                <a:gd name="T7" fmla="*/ 7 h 7"/>
                <a:gd name="T8" fmla="*/ 3 w 7"/>
                <a:gd name="T9" fmla="*/ 7 h 7"/>
                <a:gd name="T10" fmla="*/ 4 w 7"/>
                <a:gd name="T11" fmla="*/ 6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6"/>
                  </a:lnTo>
                  <a:lnTo>
                    <a:pt x="3" y="7"/>
                  </a:lnTo>
                  <a:lnTo>
                    <a:pt x="3" y="7"/>
                  </a:lnTo>
                  <a:lnTo>
                    <a:pt x="4" y="6"/>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1" name="Freeform 573"/>
            <p:cNvSpPr>
              <a:spLocks/>
            </p:cNvSpPr>
            <p:nvPr/>
          </p:nvSpPr>
          <p:spPr bwMode="auto">
            <a:xfrm>
              <a:off x="4661" y="203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2" name="Freeform 574"/>
            <p:cNvSpPr>
              <a:spLocks/>
            </p:cNvSpPr>
            <p:nvPr/>
          </p:nvSpPr>
          <p:spPr bwMode="auto">
            <a:xfrm>
              <a:off x="4661" y="202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3" name="Freeform 575"/>
            <p:cNvSpPr>
              <a:spLocks/>
            </p:cNvSpPr>
            <p:nvPr/>
          </p:nvSpPr>
          <p:spPr bwMode="auto">
            <a:xfrm>
              <a:off x="4661" y="2007"/>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2"/>
                  </a:lnTo>
                  <a:lnTo>
                    <a:pt x="7" y="1"/>
                  </a:lnTo>
                  <a:lnTo>
                    <a:pt x="6" y="0"/>
                  </a:lnTo>
                  <a:lnTo>
                    <a:pt x="4" y="0"/>
                  </a:lnTo>
                  <a:lnTo>
                    <a:pt x="3" y="0"/>
                  </a:lnTo>
                  <a:lnTo>
                    <a:pt x="2" y="0"/>
                  </a:lnTo>
                  <a:lnTo>
                    <a:pt x="1" y="1"/>
                  </a:lnTo>
                  <a:lnTo>
                    <a:pt x="0" y="2"/>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4" name="Freeform 576"/>
            <p:cNvSpPr>
              <a:spLocks/>
            </p:cNvSpPr>
            <p:nvPr/>
          </p:nvSpPr>
          <p:spPr bwMode="auto">
            <a:xfrm>
              <a:off x="4661" y="1995"/>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5" name="Freeform 577"/>
            <p:cNvSpPr>
              <a:spLocks/>
            </p:cNvSpPr>
            <p:nvPr/>
          </p:nvSpPr>
          <p:spPr bwMode="auto">
            <a:xfrm>
              <a:off x="4661" y="1982"/>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6" name="Freeform 578"/>
            <p:cNvSpPr>
              <a:spLocks/>
            </p:cNvSpPr>
            <p:nvPr/>
          </p:nvSpPr>
          <p:spPr bwMode="auto">
            <a:xfrm>
              <a:off x="4661" y="197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7" name="Freeform 579"/>
            <p:cNvSpPr>
              <a:spLocks/>
            </p:cNvSpPr>
            <p:nvPr/>
          </p:nvSpPr>
          <p:spPr bwMode="auto">
            <a:xfrm>
              <a:off x="4661" y="1957"/>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8" name="Freeform 580"/>
            <p:cNvSpPr>
              <a:spLocks/>
            </p:cNvSpPr>
            <p:nvPr/>
          </p:nvSpPr>
          <p:spPr bwMode="auto">
            <a:xfrm>
              <a:off x="4661" y="1944"/>
              <a:ext cx="7" cy="7"/>
            </a:xfrm>
            <a:custGeom>
              <a:avLst/>
              <a:gdLst>
                <a:gd name="T0" fmla="*/ 0 w 7"/>
                <a:gd name="T1" fmla="*/ 4 h 7"/>
                <a:gd name="T2" fmla="*/ 1 w 7"/>
                <a:gd name="T3" fmla="*/ 4 h 7"/>
                <a:gd name="T4" fmla="*/ 2 w 7"/>
                <a:gd name="T5" fmla="*/ 6 h 7"/>
                <a:gd name="T6" fmla="*/ 3 w 7"/>
                <a:gd name="T7" fmla="*/ 7 h 7"/>
                <a:gd name="T8" fmla="*/ 3 w 7"/>
                <a:gd name="T9" fmla="*/ 7 h 7"/>
                <a:gd name="T10" fmla="*/ 4 w 7"/>
                <a:gd name="T11" fmla="*/ 6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6"/>
                  </a:lnTo>
                  <a:lnTo>
                    <a:pt x="3" y="7"/>
                  </a:lnTo>
                  <a:lnTo>
                    <a:pt x="3" y="7"/>
                  </a:lnTo>
                  <a:lnTo>
                    <a:pt x="4" y="6"/>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09" name="Freeform 581"/>
            <p:cNvSpPr>
              <a:spLocks/>
            </p:cNvSpPr>
            <p:nvPr/>
          </p:nvSpPr>
          <p:spPr bwMode="auto">
            <a:xfrm>
              <a:off x="4661" y="1932"/>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0" name="Freeform 582"/>
            <p:cNvSpPr>
              <a:spLocks/>
            </p:cNvSpPr>
            <p:nvPr/>
          </p:nvSpPr>
          <p:spPr bwMode="auto">
            <a:xfrm>
              <a:off x="4661" y="1919"/>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1" name="Freeform 583"/>
            <p:cNvSpPr>
              <a:spLocks/>
            </p:cNvSpPr>
            <p:nvPr/>
          </p:nvSpPr>
          <p:spPr bwMode="auto">
            <a:xfrm>
              <a:off x="4661" y="1906"/>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2"/>
                  </a:lnTo>
                  <a:lnTo>
                    <a:pt x="7" y="1"/>
                  </a:lnTo>
                  <a:lnTo>
                    <a:pt x="6" y="0"/>
                  </a:lnTo>
                  <a:lnTo>
                    <a:pt x="4" y="0"/>
                  </a:lnTo>
                  <a:lnTo>
                    <a:pt x="3" y="0"/>
                  </a:lnTo>
                  <a:lnTo>
                    <a:pt x="2" y="0"/>
                  </a:lnTo>
                  <a:lnTo>
                    <a:pt x="1" y="1"/>
                  </a:lnTo>
                  <a:lnTo>
                    <a:pt x="0" y="2"/>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2" name="Freeform 584"/>
            <p:cNvSpPr>
              <a:spLocks/>
            </p:cNvSpPr>
            <p:nvPr/>
          </p:nvSpPr>
          <p:spPr bwMode="auto">
            <a:xfrm>
              <a:off x="4661" y="1894"/>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3" name="Freeform 585"/>
            <p:cNvSpPr>
              <a:spLocks/>
            </p:cNvSpPr>
            <p:nvPr/>
          </p:nvSpPr>
          <p:spPr bwMode="auto">
            <a:xfrm>
              <a:off x="4661" y="188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4" name="Freeform 586"/>
            <p:cNvSpPr>
              <a:spLocks/>
            </p:cNvSpPr>
            <p:nvPr/>
          </p:nvSpPr>
          <p:spPr bwMode="auto">
            <a:xfrm>
              <a:off x="4661" y="1868"/>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2 h 7"/>
                <a:gd name="T22" fmla="*/ 6 w 7"/>
                <a:gd name="T23" fmla="*/ 0 h 7"/>
                <a:gd name="T24" fmla="*/ 4 w 7"/>
                <a:gd name="T25" fmla="*/ 0 h 7"/>
                <a:gd name="T26" fmla="*/ 3 w 7"/>
                <a:gd name="T27" fmla="*/ 0 h 7"/>
                <a:gd name="T28" fmla="*/ 2 w 7"/>
                <a:gd name="T29" fmla="*/ 0 h 7"/>
                <a:gd name="T30" fmla="*/ 1 w 7"/>
                <a:gd name="T31" fmla="*/ 2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2"/>
                  </a:lnTo>
                  <a:lnTo>
                    <a:pt x="6" y="0"/>
                  </a:lnTo>
                  <a:lnTo>
                    <a:pt x="4" y="0"/>
                  </a:lnTo>
                  <a:lnTo>
                    <a:pt x="3" y="0"/>
                  </a:lnTo>
                  <a:lnTo>
                    <a:pt x="2" y="0"/>
                  </a:lnTo>
                  <a:lnTo>
                    <a:pt x="1" y="2"/>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5" name="Freeform 587"/>
            <p:cNvSpPr>
              <a:spLocks/>
            </p:cNvSpPr>
            <p:nvPr/>
          </p:nvSpPr>
          <p:spPr bwMode="auto">
            <a:xfrm>
              <a:off x="4661" y="185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6" name="Freeform 588"/>
            <p:cNvSpPr>
              <a:spLocks/>
            </p:cNvSpPr>
            <p:nvPr/>
          </p:nvSpPr>
          <p:spPr bwMode="auto">
            <a:xfrm>
              <a:off x="4661" y="1843"/>
              <a:ext cx="7" cy="7"/>
            </a:xfrm>
            <a:custGeom>
              <a:avLst/>
              <a:gdLst>
                <a:gd name="T0" fmla="*/ 0 w 7"/>
                <a:gd name="T1" fmla="*/ 4 h 7"/>
                <a:gd name="T2" fmla="*/ 1 w 7"/>
                <a:gd name="T3" fmla="*/ 4 h 7"/>
                <a:gd name="T4" fmla="*/ 2 w 7"/>
                <a:gd name="T5" fmla="*/ 6 h 7"/>
                <a:gd name="T6" fmla="*/ 3 w 7"/>
                <a:gd name="T7" fmla="*/ 7 h 7"/>
                <a:gd name="T8" fmla="*/ 3 w 7"/>
                <a:gd name="T9" fmla="*/ 7 h 7"/>
                <a:gd name="T10" fmla="*/ 4 w 7"/>
                <a:gd name="T11" fmla="*/ 6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6"/>
                  </a:lnTo>
                  <a:lnTo>
                    <a:pt x="3" y="7"/>
                  </a:lnTo>
                  <a:lnTo>
                    <a:pt x="3" y="7"/>
                  </a:lnTo>
                  <a:lnTo>
                    <a:pt x="4" y="6"/>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7" name="Freeform 589"/>
            <p:cNvSpPr>
              <a:spLocks/>
            </p:cNvSpPr>
            <p:nvPr/>
          </p:nvSpPr>
          <p:spPr bwMode="auto">
            <a:xfrm>
              <a:off x="4661" y="183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8" name="Freeform 590"/>
            <p:cNvSpPr>
              <a:spLocks/>
            </p:cNvSpPr>
            <p:nvPr/>
          </p:nvSpPr>
          <p:spPr bwMode="auto">
            <a:xfrm>
              <a:off x="4661" y="1818"/>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19" name="Freeform 591"/>
            <p:cNvSpPr>
              <a:spLocks/>
            </p:cNvSpPr>
            <p:nvPr/>
          </p:nvSpPr>
          <p:spPr bwMode="auto">
            <a:xfrm>
              <a:off x="4661" y="1805"/>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2"/>
                  </a:lnTo>
                  <a:lnTo>
                    <a:pt x="7" y="1"/>
                  </a:lnTo>
                  <a:lnTo>
                    <a:pt x="6" y="0"/>
                  </a:lnTo>
                  <a:lnTo>
                    <a:pt x="4" y="0"/>
                  </a:lnTo>
                  <a:lnTo>
                    <a:pt x="3" y="0"/>
                  </a:lnTo>
                  <a:lnTo>
                    <a:pt x="2" y="0"/>
                  </a:lnTo>
                  <a:lnTo>
                    <a:pt x="1" y="1"/>
                  </a:lnTo>
                  <a:lnTo>
                    <a:pt x="0" y="2"/>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0" name="Freeform 592"/>
            <p:cNvSpPr>
              <a:spLocks/>
            </p:cNvSpPr>
            <p:nvPr/>
          </p:nvSpPr>
          <p:spPr bwMode="auto">
            <a:xfrm>
              <a:off x="4661" y="179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1" name="Freeform 593"/>
            <p:cNvSpPr>
              <a:spLocks/>
            </p:cNvSpPr>
            <p:nvPr/>
          </p:nvSpPr>
          <p:spPr bwMode="auto">
            <a:xfrm>
              <a:off x="4661" y="178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2" name="Freeform 594"/>
            <p:cNvSpPr>
              <a:spLocks/>
            </p:cNvSpPr>
            <p:nvPr/>
          </p:nvSpPr>
          <p:spPr bwMode="auto">
            <a:xfrm>
              <a:off x="4661" y="1767"/>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2 h 7"/>
                <a:gd name="T22" fmla="*/ 6 w 7"/>
                <a:gd name="T23" fmla="*/ 0 h 7"/>
                <a:gd name="T24" fmla="*/ 4 w 7"/>
                <a:gd name="T25" fmla="*/ 0 h 7"/>
                <a:gd name="T26" fmla="*/ 3 w 7"/>
                <a:gd name="T27" fmla="*/ 0 h 7"/>
                <a:gd name="T28" fmla="*/ 2 w 7"/>
                <a:gd name="T29" fmla="*/ 0 h 7"/>
                <a:gd name="T30" fmla="*/ 1 w 7"/>
                <a:gd name="T31" fmla="*/ 2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2"/>
                  </a:lnTo>
                  <a:lnTo>
                    <a:pt x="6" y="0"/>
                  </a:lnTo>
                  <a:lnTo>
                    <a:pt x="4" y="0"/>
                  </a:lnTo>
                  <a:lnTo>
                    <a:pt x="3" y="0"/>
                  </a:lnTo>
                  <a:lnTo>
                    <a:pt x="2" y="0"/>
                  </a:lnTo>
                  <a:lnTo>
                    <a:pt x="1" y="2"/>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3" name="Freeform 595"/>
            <p:cNvSpPr>
              <a:spLocks/>
            </p:cNvSpPr>
            <p:nvPr/>
          </p:nvSpPr>
          <p:spPr bwMode="auto">
            <a:xfrm>
              <a:off x="4661" y="1755"/>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4" name="Freeform 596"/>
            <p:cNvSpPr>
              <a:spLocks/>
            </p:cNvSpPr>
            <p:nvPr/>
          </p:nvSpPr>
          <p:spPr bwMode="auto">
            <a:xfrm>
              <a:off x="4661" y="1742"/>
              <a:ext cx="7" cy="7"/>
            </a:xfrm>
            <a:custGeom>
              <a:avLst/>
              <a:gdLst>
                <a:gd name="T0" fmla="*/ 0 w 7"/>
                <a:gd name="T1" fmla="*/ 4 h 7"/>
                <a:gd name="T2" fmla="*/ 1 w 7"/>
                <a:gd name="T3" fmla="*/ 4 h 7"/>
                <a:gd name="T4" fmla="*/ 2 w 7"/>
                <a:gd name="T5" fmla="*/ 5 h 7"/>
                <a:gd name="T6" fmla="*/ 3 w 7"/>
                <a:gd name="T7" fmla="*/ 7 h 7"/>
                <a:gd name="T8" fmla="*/ 3 w 7"/>
                <a:gd name="T9" fmla="*/ 7 h 7"/>
                <a:gd name="T10" fmla="*/ 4 w 7"/>
                <a:gd name="T11" fmla="*/ 5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5"/>
                  </a:lnTo>
                  <a:lnTo>
                    <a:pt x="3" y="7"/>
                  </a:lnTo>
                  <a:lnTo>
                    <a:pt x="3" y="7"/>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5" name="Freeform 597"/>
            <p:cNvSpPr>
              <a:spLocks/>
            </p:cNvSpPr>
            <p:nvPr/>
          </p:nvSpPr>
          <p:spPr bwMode="auto">
            <a:xfrm>
              <a:off x="4661" y="173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6" name="Freeform 598"/>
            <p:cNvSpPr>
              <a:spLocks/>
            </p:cNvSpPr>
            <p:nvPr/>
          </p:nvSpPr>
          <p:spPr bwMode="auto">
            <a:xfrm>
              <a:off x="4628" y="2349"/>
              <a:ext cx="74" cy="69"/>
            </a:xfrm>
            <a:custGeom>
              <a:avLst/>
              <a:gdLst>
                <a:gd name="T0" fmla="*/ 0 w 74"/>
                <a:gd name="T1" fmla="*/ 0 h 69"/>
                <a:gd name="T2" fmla="*/ 37 w 74"/>
                <a:gd name="T3" fmla="*/ 69 h 69"/>
                <a:gd name="T4" fmla="*/ 74 w 74"/>
                <a:gd name="T5" fmla="*/ 0 h 69"/>
                <a:gd name="T6" fmla="*/ 0 w 74"/>
                <a:gd name="T7" fmla="*/ 0 h 69"/>
              </a:gdLst>
              <a:ahLst/>
              <a:cxnLst>
                <a:cxn ang="0">
                  <a:pos x="T0" y="T1"/>
                </a:cxn>
                <a:cxn ang="0">
                  <a:pos x="T2" y="T3"/>
                </a:cxn>
                <a:cxn ang="0">
                  <a:pos x="T4" y="T5"/>
                </a:cxn>
                <a:cxn ang="0">
                  <a:pos x="T6" y="T7"/>
                </a:cxn>
              </a:cxnLst>
              <a:rect l="0" t="0" r="r" b="b"/>
              <a:pathLst>
                <a:path w="74" h="69">
                  <a:moveTo>
                    <a:pt x="0" y="0"/>
                  </a:moveTo>
                  <a:lnTo>
                    <a:pt x="37" y="69"/>
                  </a:lnTo>
                  <a:lnTo>
                    <a:pt x="74"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27" name="Freeform 599"/>
            <p:cNvSpPr>
              <a:spLocks/>
            </p:cNvSpPr>
            <p:nvPr/>
          </p:nvSpPr>
          <p:spPr bwMode="auto">
            <a:xfrm>
              <a:off x="4628" y="1660"/>
              <a:ext cx="74" cy="70"/>
            </a:xfrm>
            <a:custGeom>
              <a:avLst/>
              <a:gdLst>
                <a:gd name="T0" fmla="*/ 74 w 74"/>
                <a:gd name="T1" fmla="*/ 70 h 70"/>
                <a:gd name="T2" fmla="*/ 37 w 74"/>
                <a:gd name="T3" fmla="*/ 0 h 70"/>
                <a:gd name="T4" fmla="*/ 0 w 74"/>
                <a:gd name="T5" fmla="*/ 70 h 70"/>
                <a:gd name="T6" fmla="*/ 74 w 74"/>
                <a:gd name="T7" fmla="*/ 70 h 70"/>
              </a:gdLst>
              <a:ahLst/>
              <a:cxnLst>
                <a:cxn ang="0">
                  <a:pos x="T0" y="T1"/>
                </a:cxn>
                <a:cxn ang="0">
                  <a:pos x="T2" y="T3"/>
                </a:cxn>
                <a:cxn ang="0">
                  <a:pos x="T4" y="T5"/>
                </a:cxn>
                <a:cxn ang="0">
                  <a:pos x="T6" y="T7"/>
                </a:cxn>
              </a:cxnLst>
              <a:rect l="0" t="0" r="r" b="b"/>
              <a:pathLst>
                <a:path w="74" h="70">
                  <a:moveTo>
                    <a:pt x="74" y="70"/>
                  </a:moveTo>
                  <a:lnTo>
                    <a:pt x="37" y="0"/>
                  </a:lnTo>
                  <a:lnTo>
                    <a:pt x="0" y="70"/>
                  </a:lnTo>
                  <a:lnTo>
                    <a:pt x="74"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328" name="Group 600"/>
          <p:cNvGrpSpPr>
            <a:grpSpLocks/>
          </p:cNvGrpSpPr>
          <p:nvPr/>
        </p:nvGrpSpPr>
        <p:grpSpPr bwMode="auto">
          <a:xfrm>
            <a:off x="6761163" y="4086225"/>
            <a:ext cx="428625" cy="107950"/>
            <a:chOff x="4259" y="2574"/>
            <a:chExt cx="270" cy="68"/>
          </a:xfrm>
        </p:grpSpPr>
        <p:sp>
          <p:nvSpPr>
            <p:cNvPr id="330329" name="Line 601"/>
            <p:cNvSpPr>
              <a:spLocks noChangeShapeType="1"/>
            </p:cNvSpPr>
            <p:nvPr/>
          </p:nvSpPr>
          <p:spPr bwMode="auto">
            <a:xfrm flipH="1">
              <a:off x="4329" y="2607"/>
              <a:ext cx="20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330" name="Freeform 602"/>
            <p:cNvSpPr>
              <a:spLocks/>
            </p:cNvSpPr>
            <p:nvPr/>
          </p:nvSpPr>
          <p:spPr bwMode="auto">
            <a:xfrm>
              <a:off x="4259" y="2574"/>
              <a:ext cx="73" cy="68"/>
            </a:xfrm>
            <a:custGeom>
              <a:avLst/>
              <a:gdLst>
                <a:gd name="T0" fmla="*/ 73 w 73"/>
                <a:gd name="T1" fmla="*/ 0 h 68"/>
                <a:gd name="T2" fmla="*/ 0 w 73"/>
                <a:gd name="T3" fmla="*/ 33 h 68"/>
                <a:gd name="T4" fmla="*/ 73 w 73"/>
                <a:gd name="T5" fmla="*/ 68 h 68"/>
                <a:gd name="T6" fmla="*/ 73 w 73"/>
                <a:gd name="T7" fmla="*/ 0 h 68"/>
              </a:gdLst>
              <a:ahLst/>
              <a:cxnLst>
                <a:cxn ang="0">
                  <a:pos x="T0" y="T1"/>
                </a:cxn>
                <a:cxn ang="0">
                  <a:pos x="T2" y="T3"/>
                </a:cxn>
                <a:cxn ang="0">
                  <a:pos x="T4" y="T5"/>
                </a:cxn>
                <a:cxn ang="0">
                  <a:pos x="T6" y="T7"/>
                </a:cxn>
              </a:cxnLst>
              <a:rect l="0" t="0" r="r" b="b"/>
              <a:pathLst>
                <a:path w="73" h="68">
                  <a:moveTo>
                    <a:pt x="73" y="0"/>
                  </a:moveTo>
                  <a:lnTo>
                    <a:pt x="0" y="33"/>
                  </a:lnTo>
                  <a:lnTo>
                    <a:pt x="73" y="68"/>
                  </a:lnTo>
                  <a:lnTo>
                    <a:pt x="7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331" name="Group 603"/>
          <p:cNvGrpSpPr>
            <a:grpSpLocks/>
          </p:cNvGrpSpPr>
          <p:nvPr/>
        </p:nvGrpSpPr>
        <p:grpSpPr bwMode="auto">
          <a:xfrm>
            <a:off x="6869113" y="4786313"/>
            <a:ext cx="320675" cy="109537"/>
            <a:chOff x="4327" y="3015"/>
            <a:chExt cx="202" cy="69"/>
          </a:xfrm>
        </p:grpSpPr>
        <p:sp>
          <p:nvSpPr>
            <p:cNvPr id="330332" name="Line 604"/>
            <p:cNvSpPr>
              <a:spLocks noChangeShapeType="1"/>
            </p:cNvSpPr>
            <p:nvPr/>
          </p:nvSpPr>
          <p:spPr bwMode="auto">
            <a:xfrm flipH="1">
              <a:off x="4397" y="3049"/>
              <a:ext cx="13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333" name="Freeform 605"/>
            <p:cNvSpPr>
              <a:spLocks/>
            </p:cNvSpPr>
            <p:nvPr/>
          </p:nvSpPr>
          <p:spPr bwMode="auto">
            <a:xfrm>
              <a:off x="4327" y="3015"/>
              <a:ext cx="73" cy="69"/>
            </a:xfrm>
            <a:custGeom>
              <a:avLst/>
              <a:gdLst>
                <a:gd name="T0" fmla="*/ 73 w 73"/>
                <a:gd name="T1" fmla="*/ 0 h 69"/>
                <a:gd name="T2" fmla="*/ 0 w 73"/>
                <a:gd name="T3" fmla="*/ 34 h 69"/>
                <a:gd name="T4" fmla="*/ 73 w 73"/>
                <a:gd name="T5" fmla="*/ 69 h 69"/>
                <a:gd name="T6" fmla="*/ 73 w 73"/>
                <a:gd name="T7" fmla="*/ 0 h 69"/>
              </a:gdLst>
              <a:ahLst/>
              <a:cxnLst>
                <a:cxn ang="0">
                  <a:pos x="T0" y="T1"/>
                </a:cxn>
                <a:cxn ang="0">
                  <a:pos x="T2" y="T3"/>
                </a:cxn>
                <a:cxn ang="0">
                  <a:pos x="T4" y="T5"/>
                </a:cxn>
                <a:cxn ang="0">
                  <a:pos x="T6" y="T7"/>
                </a:cxn>
              </a:cxnLst>
              <a:rect l="0" t="0" r="r" b="b"/>
              <a:pathLst>
                <a:path w="73" h="69">
                  <a:moveTo>
                    <a:pt x="73" y="0"/>
                  </a:moveTo>
                  <a:lnTo>
                    <a:pt x="0" y="34"/>
                  </a:lnTo>
                  <a:lnTo>
                    <a:pt x="73" y="69"/>
                  </a:lnTo>
                  <a:lnTo>
                    <a:pt x="7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334" name="Group 606"/>
          <p:cNvGrpSpPr>
            <a:grpSpLocks/>
          </p:cNvGrpSpPr>
          <p:nvPr/>
        </p:nvGrpSpPr>
        <p:grpSpPr bwMode="auto">
          <a:xfrm>
            <a:off x="7346950" y="1533525"/>
            <a:ext cx="117475" cy="606425"/>
            <a:chOff x="4628" y="966"/>
            <a:chExt cx="74" cy="382"/>
          </a:xfrm>
        </p:grpSpPr>
        <p:sp>
          <p:nvSpPr>
            <p:cNvPr id="330335" name="Freeform 607"/>
            <p:cNvSpPr>
              <a:spLocks/>
            </p:cNvSpPr>
            <p:nvPr/>
          </p:nvSpPr>
          <p:spPr bwMode="auto">
            <a:xfrm>
              <a:off x="4661" y="1341"/>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3"/>
                  </a:lnTo>
                  <a:lnTo>
                    <a:pt x="7" y="3"/>
                  </a:lnTo>
                  <a:lnTo>
                    <a:pt x="7" y="2"/>
                  </a:lnTo>
                  <a:lnTo>
                    <a:pt x="7" y="1"/>
                  </a:lnTo>
                  <a:lnTo>
                    <a:pt x="6" y="0"/>
                  </a:lnTo>
                  <a:lnTo>
                    <a:pt x="4" y="0"/>
                  </a:lnTo>
                  <a:lnTo>
                    <a:pt x="3" y="0"/>
                  </a:lnTo>
                  <a:lnTo>
                    <a:pt x="2" y="0"/>
                  </a:lnTo>
                  <a:lnTo>
                    <a:pt x="1" y="1"/>
                  </a:lnTo>
                  <a:lnTo>
                    <a:pt x="0" y="2"/>
                  </a:lnTo>
                  <a:lnTo>
                    <a:pt x="0" y="3"/>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36" name="Freeform 608"/>
            <p:cNvSpPr>
              <a:spLocks/>
            </p:cNvSpPr>
            <p:nvPr/>
          </p:nvSpPr>
          <p:spPr bwMode="auto">
            <a:xfrm>
              <a:off x="4661" y="1329"/>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37" name="Freeform 609"/>
            <p:cNvSpPr>
              <a:spLocks/>
            </p:cNvSpPr>
            <p:nvPr/>
          </p:nvSpPr>
          <p:spPr bwMode="auto">
            <a:xfrm>
              <a:off x="4661" y="131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38" name="Freeform 610"/>
            <p:cNvSpPr>
              <a:spLocks/>
            </p:cNvSpPr>
            <p:nvPr/>
          </p:nvSpPr>
          <p:spPr bwMode="auto">
            <a:xfrm>
              <a:off x="4661" y="1303"/>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39" name="Freeform 611"/>
            <p:cNvSpPr>
              <a:spLocks/>
            </p:cNvSpPr>
            <p:nvPr/>
          </p:nvSpPr>
          <p:spPr bwMode="auto">
            <a:xfrm>
              <a:off x="4661" y="129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0" name="Freeform 612"/>
            <p:cNvSpPr>
              <a:spLocks/>
            </p:cNvSpPr>
            <p:nvPr/>
          </p:nvSpPr>
          <p:spPr bwMode="auto">
            <a:xfrm>
              <a:off x="4661" y="1278"/>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1" name="Freeform 613"/>
            <p:cNvSpPr>
              <a:spLocks/>
            </p:cNvSpPr>
            <p:nvPr/>
          </p:nvSpPr>
          <p:spPr bwMode="auto">
            <a:xfrm>
              <a:off x="4661" y="126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2" name="Freeform 614"/>
            <p:cNvSpPr>
              <a:spLocks/>
            </p:cNvSpPr>
            <p:nvPr/>
          </p:nvSpPr>
          <p:spPr bwMode="auto">
            <a:xfrm>
              <a:off x="4661" y="1253"/>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3" name="Freeform 615"/>
            <p:cNvSpPr>
              <a:spLocks/>
            </p:cNvSpPr>
            <p:nvPr/>
          </p:nvSpPr>
          <p:spPr bwMode="auto">
            <a:xfrm>
              <a:off x="4661" y="1240"/>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3"/>
                  </a:lnTo>
                  <a:lnTo>
                    <a:pt x="7" y="3"/>
                  </a:lnTo>
                  <a:lnTo>
                    <a:pt x="7" y="2"/>
                  </a:lnTo>
                  <a:lnTo>
                    <a:pt x="7" y="1"/>
                  </a:lnTo>
                  <a:lnTo>
                    <a:pt x="6" y="0"/>
                  </a:lnTo>
                  <a:lnTo>
                    <a:pt x="4" y="0"/>
                  </a:lnTo>
                  <a:lnTo>
                    <a:pt x="3" y="0"/>
                  </a:lnTo>
                  <a:lnTo>
                    <a:pt x="2" y="0"/>
                  </a:lnTo>
                  <a:lnTo>
                    <a:pt x="1" y="1"/>
                  </a:lnTo>
                  <a:lnTo>
                    <a:pt x="0" y="2"/>
                  </a:lnTo>
                  <a:lnTo>
                    <a:pt x="0" y="3"/>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4" name="Freeform 616"/>
            <p:cNvSpPr>
              <a:spLocks/>
            </p:cNvSpPr>
            <p:nvPr/>
          </p:nvSpPr>
          <p:spPr bwMode="auto">
            <a:xfrm>
              <a:off x="4661" y="1228"/>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5" name="Freeform 617"/>
            <p:cNvSpPr>
              <a:spLocks/>
            </p:cNvSpPr>
            <p:nvPr/>
          </p:nvSpPr>
          <p:spPr bwMode="auto">
            <a:xfrm>
              <a:off x="4661" y="1215"/>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6" name="Freeform 618"/>
            <p:cNvSpPr>
              <a:spLocks/>
            </p:cNvSpPr>
            <p:nvPr/>
          </p:nvSpPr>
          <p:spPr bwMode="auto">
            <a:xfrm>
              <a:off x="4661" y="1202"/>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7" name="Freeform 619"/>
            <p:cNvSpPr>
              <a:spLocks/>
            </p:cNvSpPr>
            <p:nvPr/>
          </p:nvSpPr>
          <p:spPr bwMode="auto">
            <a:xfrm>
              <a:off x="4661" y="1190"/>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8" name="Freeform 620"/>
            <p:cNvSpPr>
              <a:spLocks/>
            </p:cNvSpPr>
            <p:nvPr/>
          </p:nvSpPr>
          <p:spPr bwMode="auto">
            <a:xfrm>
              <a:off x="4661" y="1177"/>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49" name="Freeform 621"/>
            <p:cNvSpPr>
              <a:spLocks/>
            </p:cNvSpPr>
            <p:nvPr/>
          </p:nvSpPr>
          <p:spPr bwMode="auto">
            <a:xfrm>
              <a:off x="4661" y="1165"/>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0" name="Freeform 622"/>
            <p:cNvSpPr>
              <a:spLocks/>
            </p:cNvSpPr>
            <p:nvPr/>
          </p:nvSpPr>
          <p:spPr bwMode="auto">
            <a:xfrm>
              <a:off x="4661" y="1152"/>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1" name="Freeform 623"/>
            <p:cNvSpPr>
              <a:spLocks/>
            </p:cNvSpPr>
            <p:nvPr/>
          </p:nvSpPr>
          <p:spPr bwMode="auto">
            <a:xfrm>
              <a:off x="4661" y="1139"/>
              <a:ext cx="7" cy="7"/>
            </a:xfrm>
            <a:custGeom>
              <a:avLst/>
              <a:gdLst>
                <a:gd name="T0" fmla="*/ 0 w 7"/>
                <a:gd name="T1" fmla="*/ 4 h 7"/>
                <a:gd name="T2" fmla="*/ 1 w 7"/>
                <a:gd name="T3" fmla="*/ 4 h 7"/>
                <a:gd name="T4" fmla="*/ 2 w 7"/>
                <a:gd name="T5" fmla="*/ 6 h 7"/>
                <a:gd name="T6" fmla="*/ 3 w 7"/>
                <a:gd name="T7" fmla="*/ 7 h 7"/>
                <a:gd name="T8" fmla="*/ 3 w 7"/>
                <a:gd name="T9" fmla="*/ 7 h 7"/>
                <a:gd name="T10" fmla="*/ 4 w 7"/>
                <a:gd name="T11" fmla="*/ 6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6"/>
                  </a:lnTo>
                  <a:lnTo>
                    <a:pt x="3" y="7"/>
                  </a:lnTo>
                  <a:lnTo>
                    <a:pt x="3" y="7"/>
                  </a:lnTo>
                  <a:lnTo>
                    <a:pt x="4" y="6"/>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2" name="Freeform 624"/>
            <p:cNvSpPr>
              <a:spLocks/>
            </p:cNvSpPr>
            <p:nvPr/>
          </p:nvSpPr>
          <p:spPr bwMode="auto">
            <a:xfrm>
              <a:off x="4661" y="1127"/>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3" name="Freeform 625"/>
            <p:cNvSpPr>
              <a:spLocks/>
            </p:cNvSpPr>
            <p:nvPr/>
          </p:nvSpPr>
          <p:spPr bwMode="auto">
            <a:xfrm>
              <a:off x="4661" y="1114"/>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4" name="Freeform 626"/>
            <p:cNvSpPr>
              <a:spLocks/>
            </p:cNvSpPr>
            <p:nvPr/>
          </p:nvSpPr>
          <p:spPr bwMode="auto">
            <a:xfrm>
              <a:off x="4661" y="1101"/>
              <a:ext cx="7" cy="7"/>
            </a:xfrm>
            <a:custGeom>
              <a:avLst/>
              <a:gdLst>
                <a:gd name="T0" fmla="*/ 0 w 7"/>
                <a:gd name="T1" fmla="*/ 5 h 7"/>
                <a:gd name="T2" fmla="*/ 1 w 7"/>
                <a:gd name="T3" fmla="*/ 5 h 7"/>
                <a:gd name="T4" fmla="*/ 2 w 7"/>
                <a:gd name="T5" fmla="*/ 6 h 7"/>
                <a:gd name="T6" fmla="*/ 3 w 7"/>
                <a:gd name="T7" fmla="*/ 7 h 7"/>
                <a:gd name="T8" fmla="*/ 3 w 7"/>
                <a:gd name="T9" fmla="*/ 7 h 7"/>
                <a:gd name="T10" fmla="*/ 4 w 7"/>
                <a:gd name="T11" fmla="*/ 6 h 7"/>
                <a:gd name="T12" fmla="*/ 6 w 7"/>
                <a:gd name="T13" fmla="*/ 5 h 7"/>
                <a:gd name="T14" fmla="*/ 7 w 7"/>
                <a:gd name="T15" fmla="*/ 4 h 7"/>
                <a:gd name="T16" fmla="*/ 7 w 7"/>
                <a:gd name="T17" fmla="*/ 4 h 7"/>
                <a:gd name="T18" fmla="*/ 7 w 7"/>
                <a:gd name="T19" fmla="*/ 3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3 h 7"/>
                <a:gd name="T34" fmla="*/ 0 w 7"/>
                <a:gd name="T35" fmla="*/ 4 h 7"/>
                <a:gd name="T36" fmla="*/ 0 w 7"/>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5"/>
                  </a:moveTo>
                  <a:lnTo>
                    <a:pt x="1" y="5"/>
                  </a:lnTo>
                  <a:lnTo>
                    <a:pt x="2" y="6"/>
                  </a:lnTo>
                  <a:lnTo>
                    <a:pt x="3" y="7"/>
                  </a:lnTo>
                  <a:lnTo>
                    <a:pt x="3" y="7"/>
                  </a:lnTo>
                  <a:lnTo>
                    <a:pt x="4" y="6"/>
                  </a:lnTo>
                  <a:lnTo>
                    <a:pt x="6" y="5"/>
                  </a:lnTo>
                  <a:lnTo>
                    <a:pt x="7" y="4"/>
                  </a:lnTo>
                  <a:lnTo>
                    <a:pt x="7" y="4"/>
                  </a:lnTo>
                  <a:lnTo>
                    <a:pt x="7" y="3"/>
                  </a:lnTo>
                  <a:lnTo>
                    <a:pt x="7" y="1"/>
                  </a:lnTo>
                  <a:lnTo>
                    <a:pt x="6" y="0"/>
                  </a:lnTo>
                  <a:lnTo>
                    <a:pt x="4" y="0"/>
                  </a:lnTo>
                  <a:lnTo>
                    <a:pt x="3" y="0"/>
                  </a:lnTo>
                  <a:lnTo>
                    <a:pt x="2" y="0"/>
                  </a:lnTo>
                  <a:lnTo>
                    <a:pt x="1" y="1"/>
                  </a:lnTo>
                  <a:lnTo>
                    <a:pt x="0" y="3"/>
                  </a:lnTo>
                  <a:lnTo>
                    <a:pt x="0" y="4"/>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5" name="Freeform 627"/>
            <p:cNvSpPr>
              <a:spLocks/>
            </p:cNvSpPr>
            <p:nvPr/>
          </p:nvSpPr>
          <p:spPr bwMode="auto">
            <a:xfrm>
              <a:off x="4661" y="1089"/>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6" name="Freeform 628"/>
            <p:cNvSpPr>
              <a:spLocks/>
            </p:cNvSpPr>
            <p:nvPr/>
          </p:nvSpPr>
          <p:spPr bwMode="auto">
            <a:xfrm>
              <a:off x="4661" y="1076"/>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7" name="Freeform 629"/>
            <p:cNvSpPr>
              <a:spLocks/>
            </p:cNvSpPr>
            <p:nvPr/>
          </p:nvSpPr>
          <p:spPr bwMode="auto">
            <a:xfrm>
              <a:off x="4661" y="1064"/>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8" name="Freeform 630"/>
            <p:cNvSpPr>
              <a:spLocks/>
            </p:cNvSpPr>
            <p:nvPr/>
          </p:nvSpPr>
          <p:spPr bwMode="auto">
            <a:xfrm>
              <a:off x="4661" y="1051"/>
              <a:ext cx="7" cy="6"/>
            </a:xfrm>
            <a:custGeom>
              <a:avLst/>
              <a:gdLst>
                <a:gd name="T0" fmla="*/ 0 w 7"/>
                <a:gd name="T1" fmla="*/ 4 h 6"/>
                <a:gd name="T2" fmla="*/ 1 w 7"/>
                <a:gd name="T3" fmla="*/ 4 h 6"/>
                <a:gd name="T4" fmla="*/ 2 w 7"/>
                <a:gd name="T5" fmla="*/ 5 h 6"/>
                <a:gd name="T6" fmla="*/ 3 w 7"/>
                <a:gd name="T7" fmla="*/ 6 h 6"/>
                <a:gd name="T8" fmla="*/ 3 w 7"/>
                <a:gd name="T9" fmla="*/ 6 h 6"/>
                <a:gd name="T10" fmla="*/ 4 w 7"/>
                <a:gd name="T11" fmla="*/ 5 h 6"/>
                <a:gd name="T12" fmla="*/ 6 w 7"/>
                <a:gd name="T13" fmla="*/ 4 h 6"/>
                <a:gd name="T14" fmla="*/ 7 w 7"/>
                <a:gd name="T15" fmla="*/ 3 h 6"/>
                <a:gd name="T16" fmla="*/ 7 w 7"/>
                <a:gd name="T17" fmla="*/ 3 h 6"/>
                <a:gd name="T18" fmla="*/ 7 w 7"/>
                <a:gd name="T19" fmla="*/ 2 h 6"/>
                <a:gd name="T20" fmla="*/ 7 w 7"/>
                <a:gd name="T21" fmla="*/ 1 h 6"/>
                <a:gd name="T22" fmla="*/ 6 w 7"/>
                <a:gd name="T23" fmla="*/ 0 h 6"/>
                <a:gd name="T24" fmla="*/ 4 w 7"/>
                <a:gd name="T25" fmla="*/ 0 h 6"/>
                <a:gd name="T26" fmla="*/ 3 w 7"/>
                <a:gd name="T27" fmla="*/ 0 h 6"/>
                <a:gd name="T28" fmla="*/ 2 w 7"/>
                <a:gd name="T29" fmla="*/ 0 h 6"/>
                <a:gd name="T30" fmla="*/ 1 w 7"/>
                <a:gd name="T31" fmla="*/ 1 h 6"/>
                <a:gd name="T32" fmla="*/ 0 w 7"/>
                <a:gd name="T33" fmla="*/ 2 h 6"/>
                <a:gd name="T34" fmla="*/ 0 w 7"/>
                <a:gd name="T35" fmla="*/ 3 h 6"/>
                <a:gd name="T36" fmla="*/ 0 w 7"/>
                <a:gd name="T3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0" y="4"/>
                  </a:moveTo>
                  <a:lnTo>
                    <a:pt x="1" y="4"/>
                  </a:lnTo>
                  <a:lnTo>
                    <a:pt x="2" y="5"/>
                  </a:lnTo>
                  <a:lnTo>
                    <a:pt x="3" y="6"/>
                  </a:lnTo>
                  <a:lnTo>
                    <a:pt x="3" y="6"/>
                  </a:lnTo>
                  <a:lnTo>
                    <a:pt x="4" y="5"/>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59" name="Freeform 631"/>
            <p:cNvSpPr>
              <a:spLocks/>
            </p:cNvSpPr>
            <p:nvPr/>
          </p:nvSpPr>
          <p:spPr bwMode="auto">
            <a:xfrm>
              <a:off x="4661" y="1038"/>
              <a:ext cx="7" cy="7"/>
            </a:xfrm>
            <a:custGeom>
              <a:avLst/>
              <a:gdLst>
                <a:gd name="T0" fmla="*/ 0 w 7"/>
                <a:gd name="T1" fmla="*/ 4 h 7"/>
                <a:gd name="T2" fmla="*/ 1 w 7"/>
                <a:gd name="T3" fmla="*/ 4 h 7"/>
                <a:gd name="T4" fmla="*/ 2 w 7"/>
                <a:gd name="T5" fmla="*/ 6 h 7"/>
                <a:gd name="T6" fmla="*/ 3 w 7"/>
                <a:gd name="T7" fmla="*/ 7 h 7"/>
                <a:gd name="T8" fmla="*/ 3 w 7"/>
                <a:gd name="T9" fmla="*/ 7 h 7"/>
                <a:gd name="T10" fmla="*/ 4 w 7"/>
                <a:gd name="T11" fmla="*/ 6 h 7"/>
                <a:gd name="T12" fmla="*/ 6 w 7"/>
                <a:gd name="T13" fmla="*/ 4 h 7"/>
                <a:gd name="T14" fmla="*/ 7 w 7"/>
                <a:gd name="T15" fmla="*/ 3 h 7"/>
                <a:gd name="T16" fmla="*/ 7 w 7"/>
                <a:gd name="T17" fmla="*/ 3 h 7"/>
                <a:gd name="T18" fmla="*/ 7 w 7"/>
                <a:gd name="T19" fmla="*/ 2 h 7"/>
                <a:gd name="T20" fmla="*/ 7 w 7"/>
                <a:gd name="T21" fmla="*/ 1 h 7"/>
                <a:gd name="T22" fmla="*/ 6 w 7"/>
                <a:gd name="T23" fmla="*/ 0 h 7"/>
                <a:gd name="T24" fmla="*/ 4 w 7"/>
                <a:gd name="T25" fmla="*/ 0 h 7"/>
                <a:gd name="T26" fmla="*/ 3 w 7"/>
                <a:gd name="T27" fmla="*/ 0 h 7"/>
                <a:gd name="T28" fmla="*/ 2 w 7"/>
                <a:gd name="T29" fmla="*/ 0 h 7"/>
                <a:gd name="T30" fmla="*/ 1 w 7"/>
                <a:gd name="T31" fmla="*/ 1 h 7"/>
                <a:gd name="T32" fmla="*/ 0 w 7"/>
                <a:gd name="T33" fmla="*/ 2 h 7"/>
                <a:gd name="T34" fmla="*/ 0 w 7"/>
                <a:gd name="T35" fmla="*/ 3 h 7"/>
                <a:gd name="T36" fmla="*/ 0 w 7"/>
                <a:gd name="T3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0" y="4"/>
                  </a:moveTo>
                  <a:lnTo>
                    <a:pt x="1" y="4"/>
                  </a:lnTo>
                  <a:lnTo>
                    <a:pt x="2" y="6"/>
                  </a:lnTo>
                  <a:lnTo>
                    <a:pt x="3" y="7"/>
                  </a:lnTo>
                  <a:lnTo>
                    <a:pt x="3" y="7"/>
                  </a:lnTo>
                  <a:lnTo>
                    <a:pt x="4" y="6"/>
                  </a:lnTo>
                  <a:lnTo>
                    <a:pt x="6" y="4"/>
                  </a:lnTo>
                  <a:lnTo>
                    <a:pt x="7" y="3"/>
                  </a:lnTo>
                  <a:lnTo>
                    <a:pt x="7" y="3"/>
                  </a:lnTo>
                  <a:lnTo>
                    <a:pt x="7" y="2"/>
                  </a:lnTo>
                  <a:lnTo>
                    <a:pt x="7" y="1"/>
                  </a:lnTo>
                  <a:lnTo>
                    <a:pt x="6" y="0"/>
                  </a:lnTo>
                  <a:lnTo>
                    <a:pt x="4" y="0"/>
                  </a:lnTo>
                  <a:lnTo>
                    <a:pt x="3" y="0"/>
                  </a:lnTo>
                  <a:lnTo>
                    <a:pt x="2" y="0"/>
                  </a:lnTo>
                  <a:lnTo>
                    <a:pt x="1" y="1"/>
                  </a:lnTo>
                  <a:lnTo>
                    <a:pt x="0" y="2"/>
                  </a:lnTo>
                  <a:lnTo>
                    <a:pt x="0" y="3"/>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0" name="Freeform 632"/>
            <p:cNvSpPr>
              <a:spLocks/>
            </p:cNvSpPr>
            <p:nvPr/>
          </p:nvSpPr>
          <p:spPr bwMode="auto">
            <a:xfrm>
              <a:off x="4628" y="966"/>
              <a:ext cx="74" cy="69"/>
            </a:xfrm>
            <a:custGeom>
              <a:avLst/>
              <a:gdLst>
                <a:gd name="T0" fmla="*/ 74 w 74"/>
                <a:gd name="T1" fmla="*/ 69 h 69"/>
                <a:gd name="T2" fmla="*/ 37 w 74"/>
                <a:gd name="T3" fmla="*/ 0 h 69"/>
                <a:gd name="T4" fmla="*/ 0 w 74"/>
                <a:gd name="T5" fmla="*/ 69 h 69"/>
                <a:gd name="T6" fmla="*/ 74 w 74"/>
                <a:gd name="T7" fmla="*/ 69 h 69"/>
              </a:gdLst>
              <a:ahLst/>
              <a:cxnLst>
                <a:cxn ang="0">
                  <a:pos x="T0" y="T1"/>
                </a:cxn>
                <a:cxn ang="0">
                  <a:pos x="T2" y="T3"/>
                </a:cxn>
                <a:cxn ang="0">
                  <a:pos x="T4" y="T5"/>
                </a:cxn>
                <a:cxn ang="0">
                  <a:pos x="T6" y="T7"/>
                </a:cxn>
              </a:cxnLst>
              <a:rect l="0" t="0" r="r" b="b"/>
              <a:pathLst>
                <a:path w="74" h="69">
                  <a:moveTo>
                    <a:pt x="74" y="69"/>
                  </a:moveTo>
                  <a:lnTo>
                    <a:pt x="37" y="0"/>
                  </a:lnTo>
                  <a:lnTo>
                    <a:pt x="0" y="69"/>
                  </a:lnTo>
                  <a:lnTo>
                    <a:pt x="74" y="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361" name="Group 633"/>
          <p:cNvGrpSpPr>
            <a:grpSpLocks/>
          </p:cNvGrpSpPr>
          <p:nvPr/>
        </p:nvGrpSpPr>
        <p:grpSpPr bwMode="auto">
          <a:xfrm>
            <a:off x="3317875" y="2630488"/>
            <a:ext cx="3338513" cy="544512"/>
            <a:chOff x="2090" y="1657"/>
            <a:chExt cx="2103" cy="343"/>
          </a:xfrm>
        </p:grpSpPr>
        <p:sp>
          <p:nvSpPr>
            <p:cNvPr id="330362" name="Freeform 634"/>
            <p:cNvSpPr>
              <a:spLocks/>
            </p:cNvSpPr>
            <p:nvPr/>
          </p:nvSpPr>
          <p:spPr bwMode="auto">
            <a:xfrm>
              <a:off x="4187" y="1657"/>
              <a:ext cx="6" cy="6"/>
            </a:xfrm>
            <a:custGeom>
              <a:avLst/>
              <a:gdLst>
                <a:gd name="T0" fmla="*/ 4 w 6"/>
                <a:gd name="T1" fmla="*/ 6 h 6"/>
                <a:gd name="T2" fmla="*/ 4 w 6"/>
                <a:gd name="T3" fmla="*/ 5 h 6"/>
                <a:gd name="T4" fmla="*/ 5 w 6"/>
                <a:gd name="T5" fmla="*/ 4 h 6"/>
                <a:gd name="T6" fmla="*/ 6 w 6"/>
                <a:gd name="T7" fmla="*/ 3 h 6"/>
                <a:gd name="T8" fmla="*/ 6 w 6"/>
                <a:gd name="T9" fmla="*/ 3 h 6"/>
                <a:gd name="T10" fmla="*/ 5 w 6"/>
                <a:gd name="T11" fmla="*/ 2 h 6"/>
                <a:gd name="T12" fmla="*/ 4 w 6"/>
                <a:gd name="T13" fmla="*/ 1 h 6"/>
                <a:gd name="T14" fmla="*/ 3 w 6"/>
                <a:gd name="T15" fmla="*/ 0 h 6"/>
                <a:gd name="T16" fmla="*/ 3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 name="T36" fmla="*/ 4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4" y="6"/>
                  </a:moveTo>
                  <a:lnTo>
                    <a:pt x="4" y="5"/>
                  </a:lnTo>
                  <a:lnTo>
                    <a:pt x="5" y="4"/>
                  </a:lnTo>
                  <a:lnTo>
                    <a:pt x="6" y="3"/>
                  </a:lnTo>
                  <a:lnTo>
                    <a:pt x="6" y="3"/>
                  </a:lnTo>
                  <a:lnTo>
                    <a:pt x="5" y="2"/>
                  </a:lnTo>
                  <a:lnTo>
                    <a:pt x="4" y="1"/>
                  </a:lnTo>
                  <a:lnTo>
                    <a:pt x="3" y="0"/>
                  </a:lnTo>
                  <a:lnTo>
                    <a:pt x="3" y="0"/>
                  </a:lnTo>
                  <a:lnTo>
                    <a:pt x="2" y="0"/>
                  </a:lnTo>
                  <a:lnTo>
                    <a:pt x="1" y="1"/>
                  </a:lnTo>
                  <a:lnTo>
                    <a:pt x="0" y="2"/>
                  </a:lnTo>
                  <a:lnTo>
                    <a:pt x="0" y="3"/>
                  </a:lnTo>
                  <a:lnTo>
                    <a:pt x="0" y="4"/>
                  </a:lnTo>
                  <a:lnTo>
                    <a:pt x="0" y="5"/>
                  </a:lnTo>
                  <a:lnTo>
                    <a:pt x="1" y="6"/>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3" name="Freeform 635"/>
            <p:cNvSpPr>
              <a:spLocks/>
            </p:cNvSpPr>
            <p:nvPr/>
          </p:nvSpPr>
          <p:spPr bwMode="auto">
            <a:xfrm>
              <a:off x="4173" y="1659"/>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3" y="0"/>
                  </a:lnTo>
                  <a:lnTo>
                    <a:pt x="3" y="0"/>
                  </a:lnTo>
                  <a:lnTo>
                    <a:pt x="2" y="0"/>
                  </a:lnTo>
                  <a:lnTo>
                    <a:pt x="1" y="1"/>
                  </a:lnTo>
                  <a:lnTo>
                    <a:pt x="0" y="2"/>
                  </a:lnTo>
                  <a:lnTo>
                    <a:pt x="0" y="3"/>
                  </a:lnTo>
                  <a:lnTo>
                    <a:pt x="1" y="4"/>
                  </a:lnTo>
                  <a:lnTo>
                    <a:pt x="2" y="5"/>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4" name="Freeform 636"/>
            <p:cNvSpPr>
              <a:spLocks/>
            </p:cNvSpPr>
            <p:nvPr/>
          </p:nvSpPr>
          <p:spPr bwMode="auto">
            <a:xfrm>
              <a:off x="4159" y="1661"/>
              <a:ext cx="7" cy="7"/>
            </a:xfrm>
            <a:custGeom>
              <a:avLst/>
              <a:gdLst>
                <a:gd name="T0" fmla="*/ 5 w 7"/>
                <a:gd name="T1" fmla="*/ 7 h 7"/>
                <a:gd name="T2" fmla="*/ 6 w 7"/>
                <a:gd name="T3" fmla="*/ 5 h 7"/>
                <a:gd name="T4" fmla="*/ 7 w 7"/>
                <a:gd name="T5" fmla="*/ 4 h 7"/>
                <a:gd name="T6" fmla="*/ 7 w 7"/>
                <a:gd name="T7" fmla="*/ 3 h 7"/>
                <a:gd name="T8" fmla="*/ 7 w 7"/>
                <a:gd name="T9" fmla="*/ 2 h 7"/>
                <a:gd name="T10" fmla="*/ 7 w 7"/>
                <a:gd name="T11" fmla="*/ 1 h 7"/>
                <a:gd name="T12" fmla="*/ 6 w 7"/>
                <a:gd name="T13" fmla="*/ 0 h 7"/>
                <a:gd name="T14" fmla="*/ 5 w 7"/>
                <a:gd name="T15" fmla="*/ 0 h 7"/>
                <a:gd name="T16" fmla="*/ 4 w 7"/>
                <a:gd name="T17" fmla="*/ 0 h 7"/>
                <a:gd name="T18" fmla="*/ 4 w 7"/>
                <a:gd name="T19" fmla="*/ 0 h 7"/>
                <a:gd name="T20" fmla="*/ 3 w 7"/>
                <a:gd name="T21" fmla="*/ 0 h 7"/>
                <a:gd name="T22" fmla="*/ 2 w 7"/>
                <a:gd name="T23" fmla="*/ 1 h 7"/>
                <a:gd name="T24" fmla="*/ 0 w 7"/>
                <a:gd name="T25" fmla="*/ 2 h 7"/>
                <a:gd name="T26" fmla="*/ 0 w 7"/>
                <a:gd name="T27" fmla="*/ 3 h 7"/>
                <a:gd name="T28" fmla="*/ 2 w 7"/>
                <a:gd name="T29" fmla="*/ 4 h 7"/>
                <a:gd name="T30" fmla="*/ 3 w 7"/>
                <a:gd name="T31" fmla="*/ 5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5"/>
                  </a:lnTo>
                  <a:lnTo>
                    <a:pt x="7" y="4"/>
                  </a:lnTo>
                  <a:lnTo>
                    <a:pt x="7" y="3"/>
                  </a:lnTo>
                  <a:lnTo>
                    <a:pt x="7" y="2"/>
                  </a:lnTo>
                  <a:lnTo>
                    <a:pt x="7" y="1"/>
                  </a:lnTo>
                  <a:lnTo>
                    <a:pt x="6" y="0"/>
                  </a:lnTo>
                  <a:lnTo>
                    <a:pt x="5" y="0"/>
                  </a:lnTo>
                  <a:lnTo>
                    <a:pt x="4" y="0"/>
                  </a:lnTo>
                  <a:lnTo>
                    <a:pt x="4" y="0"/>
                  </a:lnTo>
                  <a:lnTo>
                    <a:pt x="3" y="0"/>
                  </a:lnTo>
                  <a:lnTo>
                    <a:pt x="2" y="1"/>
                  </a:lnTo>
                  <a:lnTo>
                    <a:pt x="0" y="2"/>
                  </a:lnTo>
                  <a:lnTo>
                    <a:pt x="0" y="3"/>
                  </a:lnTo>
                  <a:lnTo>
                    <a:pt x="2" y="4"/>
                  </a:lnTo>
                  <a:lnTo>
                    <a:pt x="3" y="5"/>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5" name="Freeform 637"/>
            <p:cNvSpPr>
              <a:spLocks/>
            </p:cNvSpPr>
            <p:nvPr/>
          </p:nvSpPr>
          <p:spPr bwMode="auto">
            <a:xfrm>
              <a:off x="4146" y="1663"/>
              <a:ext cx="7" cy="7"/>
            </a:xfrm>
            <a:custGeom>
              <a:avLst/>
              <a:gdLst>
                <a:gd name="T0" fmla="*/ 4 w 7"/>
                <a:gd name="T1" fmla="*/ 7 h 7"/>
                <a:gd name="T2" fmla="*/ 6 w 7"/>
                <a:gd name="T3" fmla="*/ 6 h 7"/>
                <a:gd name="T4" fmla="*/ 7 w 7"/>
                <a:gd name="T5" fmla="*/ 5 h 7"/>
                <a:gd name="T6" fmla="*/ 7 w 7"/>
                <a:gd name="T7" fmla="*/ 3 h 7"/>
                <a:gd name="T8" fmla="*/ 7 w 7"/>
                <a:gd name="T9" fmla="*/ 2 h 7"/>
                <a:gd name="T10" fmla="*/ 7 w 7"/>
                <a:gd name="T11" fmla="*/ 1 h 7"/>
                <a:gd name="T12" fmla="*/ 6 w 7"/>
                <a:gd name="T13" fmla="*/ 0 h 7"/>
                <a:gd name="T14" fmla="*/ 4 w 7"/>
                <a:gd name="T15" fmla="*/ 0 h 7"/>
                <a:gd name="T16" fmla="*/ 3 w 7"/>
                <a:gd name="T17" fmla="*/ 0 h 7"/>
                <a:gd name="T18" fmla="*/ 3 w 7"/>
                <a:gd name="T19" fmla="*/ 0 h 7"/>
                <a:gd name="T20" fmla="*/ 2 w 7"/>
                <a:gd name="T21" fmla="*/ 0 h 7"/>
                <a:gd name="T22" fmla="*/ 1 w 7"/>
                <a:gd name="T23" fmla="*/ 1 h 7"/>
                <a:gd name="T24" fmla="*/ 0 w 7"/>
                <a:gd name="T25" fmla="*/ 2 h 7"/>
                <a:gd name="T26" fmla="*/ 0 w 7"/>
                <a:gd name="T27" fmla="*/ 3 h 7"/>
                <a:gd name="T28" fmla="*/ 1 w 7"/>
                <a:gd name="T29" fmla="*/ 5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6" y="6"/>
                  </a:lnTo>
                  <a:lnTo>
                    <a:pt x="7" y="5"/>
                  </a:lnTo>
                  <a:lnTo>
                    <a:pt x="7" y="3"/>
                  </a:lnTo>
                  <a:lnTo>
                    <a:pt x="7" y="2"/>
                  </a:lnTo>
                  <a:lnTo>
                    <a:pt x="7" y="1"/>
                  </a:lnTo>
                  <a:lnTo>
                    <a:pt x="6" y="0"/>
                  </a:lnTo>
                  <a:lnTo>
                    <a:pt x="4" y="0"/>
                  </a:lnTo>
                  <a:lnTo>
                    <a:pt x="3" y="0"/>
                  </a:lnTo>
                  <a:lnTo>
                    <a:pt x="3" y="0"/>
                  </a:lnTo>
                  <a:lnTo>
                    <a:pt x="2" y="0"/>
                  </a:lnTo>
                  <a:lnTo>
                    <a:pt x="1" y="1"/>
                  </a:lnTo>
                  <a:lnTo>
                    <a:pt x="0" y="2"/>
                  </a:lnTo>
                  <a:lnTo>
                    <a:pt x="0" y="3"/>
                  </a:lnTo>
                  <a:lnTo>
                    <a:pt x="1"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6" name="Freeform 638"/>
            <p:cNvSpPr>
              <a:spLocks/>
            </p:cNvSpPr>
            <p:nvPr/>
          </p:nvSpPr>
          <p:spPr bwMode="auto">
            <a:xfrm>
              <a:off x="4133" y="1665"/>
              <a:ext cx="7" cy="7"/>
            </a:xfrm>
            <a:custGeom>
              <a:avLst/>
              <a:gdLst>
                <a:gd name="T0" fmla="*/ 4 w 7"/>
                <a:gd name="T1" fmla="*/ 7 h 7"/>
                <a:gd name="T2" fmla="*/ 5 w 7"/>
                <a:gd name="T3" fmla="*/ 6 h 7"/>
                <a:gd name="T4" fmla="*/ 6 w 7"/>
                <a:gd name="T5" fmla="*/ 5 h 7"/>
                <a:gd name="T6" fmla="*/ 7 w 7"/>
                <a:gd name="T7" fmla="*/ 4 h 7"/>
                <a:gd name="T8" fmla="*/ 7 w 7"/>
                <a:gd name="T9" fmla="*/ 3 h 7"/>
                <a:gd name="T10" fmla="*/ 6 w 7"/>
                <a:gd name="T11" fmla="*/ 1 h 7"/>
                <a:gd name="T12" fmla="*/ 5 w 7"/>
                <a:gd name="T13" fmla="*/ 0 h 7"/>
                <a:gd name="T14" fmla="*/ 4 w 7"/>
                <a:gd name="T15" fmla="*/ 0 h 7"/>
                <a:gd name="T16" fmla="*/ 3 w 7"/>
                <a:gd name="T17" fmla="*/ 0 h 7"/>
                <a:gd name="T18" fmla="*/ 3 w 7"/>
                <a:gd name="T19" fmla="*/ 0 h 7"/>
                <a:gd name="T20" fmla="*/ 2 w 7"/>
                <a:gd name="T21" fmla="*/ 0 h 7"/>
                <a:gd name="T22" fmla="*/ 0 w 7"/>
                <a:gd name="T23" fmla="*/ 1 h 7"/>
                <a:gd name="T24" fmla="*/ 0 w 7"/>
                <a:gd name="T25" fmla="*/ 3 h 7"/>
                <a:gd name="T26" fmla="*/ 0 w 7"/>
                <a:gd name="T27" fmla="*/ 4 h 7"/>
                <a:gd name="T28" fmla="*/ 0 w 7"/>
                <a:gd name="T29" fmla="*/ 5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4"/>
                  </a:lnTo>
                  <a:lnTo>
                    <a:pt x="7" y="3"/>
                  </a:lnTo>
                  <a:lnTo>
                    <a:pt x="6" y="1"/>
                  </a:lnTo>
                  <a:lnTo>
                    <a:pt x="5" y="0"/>
                  </a:lnTo>
                  <a:lnTo>
                    <a:pt x="4" y="0"/>
                  </a:lnTo>
                  <a:lnTo>
                    <a:pt x="3" y="0"/>
                  </a:lnTo>
                  <a:lnTo>
                    <a:pt x="3" y="0"/>
                  </a:lnTo>
                  <a:lnTo>
                    <a:pt x="2" y="0"/>
                  </a:lnTo>
                  <a:lnTo>
                    <a:pt x="0" y="1"/>
                  </a:lnTo>
                  <a:lnTo>
                    <a:pt x="0" y="3"/>
                  </a:lnTo>
                  <a:lnTo>
                    <a:pt x="0" y="4"/>
                  </a:lnTo>
                  <a:lnTo>
                    <a:pt x="0"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7" name="Freeform 639"/>
            <p:cNvSpPr>
              <a:spLocks/>
            </p:cNvSpPr>
            <p:nvPr/>
          </p:nvSpPr>
          <p:spPr bwMode="auto">
            <a:xfrm>
              <a:off x="4120" y="1668"/>
              <a:ext cx="7" cy="6"/>
            </a:xfrm>
            <a:custGeom>
              <a:avLst/>
              <a:gdLst>
                <a:gd name="T0" fmla="*/ 3 w 7"/>
                <a:gd name="T1" fmla="*/ 6 h 6"/>
                <a:gd name="T2" fmla="*/ 4 w 7"/>
                <a:gd name="T3" fmla="*/ 5 h 6"/>
                <a:gd name="T4" fmla="*/ 6 w 7"/>
                <a:gd name="T5" fmla="*/ 4 h 6"/>
                <a:gd name="T6" fmla="*/ 7 w 7"/>
                <a:gd name="T7" fmla="*/ 3 h 6"/>
                <a:gd name="T8" fmla="*/ 7 w 7"/>
                <a:gd name="T9" fmla="*/ 2 h 6"/>
                <a:gd name="T10" fmla="*/ 6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6" y="4"/>
                  </a:lnTo>
                  <a:lnTo>
                    <a:pt x="7" y="3"/>
                  </a:lnTo>
                  <a:lnTo>
                    <a:pt x="7" y="2"/>
                  </a:lnTo>
                  <a:lnTo>
                    <a:pt x="6"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8" name="Freeform 640"/>
            <p:cNvSpPr>
              <a:spLocks/>
            </p:cNvSpPr>
            <p:nvPr/>
          </p:nvSpPr>
          <p:spPr bwMode="auto">
            <a:xfrm>
              <a:off x="4106" y="1669"/>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69" name="Freeform 641"/>
            <p:cNvSpPr>
              <a:spLocks/>
            </p:cNvSpPr>
            <p:nvPr/>
          </p:nvSpPr>
          <p:spPr bwMode="auto">
            <a:xfrm>
              <a:off x="4093" y="1671"/>
              <a:ext cx="7" cy="6"/>
            </a:xfrm>
            <a:custGeom>
              <a:avLst/>
              <a:gdLst>
                <a:gd name="T0" fmla="*/ 4 w 7"/>
                <a:gd name="T1" fmla="*/ 6 h 6"/>
                <a:gd name="T2" fmla="*/ 5 w 7"/>
                <a:gd name="T3" fmla="*/ 6 h 6"/>
                <a:gd name="T4" fmla="*/ 7 w 7"/>
                <a:gd name="T5" fmla="*/ 5 h 6"/>
                <a:gd name="T6" fmla="*/ 7 w 7"/>
                <a:gd name="T7" fmla="*/ 4 h 6"/>
                <a:gd name="T8" fmla="*/ 7 w 7"/>
                <a:gd name="T9" fmla="*/ 3 h 6"/>
                <a:gd name="T10" fmla="*/ 7 w 7"/>
                <a:gd name="T11" fmla="*/ 2 h 6"/>
                <a:gd name="T12" fmla="*/ 5 w 7"/>
                <a:gd name="T13" fmla="*/ 1 h 6"/>
                <a:gd name="T14" fmla="*/ 4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7" y="5"/>
                  </a:lnTo>
                  <a:lnTo>
                    <a:pt x="7" y="4"/>
                  </a:lnTo>
                  <a:lnTo>
                    <a:pt x="7" y="3"/>
                  </a:lnTo>
                  <a:lnTo>
                    <a:pt x="7"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0" name="Freeform 642"/>
            <p:cNvSpPr>
              <a:spLocks/>
            </p:cNvSpPr>
            <p:nvPr/>
          </p:nvSpPr>
          <p:spPr bwMode="auto">
            <a:xfrm>
              <a:off x="4079" y="1673"/>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1" name="Freeform 643"/>
            <p:cNvSpPr>
              <a:spLocks/>
            </p:cNvSpPr>
            <p:nvPr/>
          </p:nvSpPr>
          <p:spPr bwMode="auto">
            <a:xfrm>
              <a:off x="4066" y="1675"/>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2" name="Freeform 644"/>
            <p:cNvSpPr>
              <a:spLocks/>
            </p:cNvSpPr>
            <p:nvPr/>
          </p:nvSpPr>
          <p:spPr bwMode="auto">
            <a:xfrm>
              <a:off x="4053" y="1677"/>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3" name="Freeform 645"/>
            <p:cNvSpPr>
              <a:spLocks/>
            </p:cNvSpPr>
            <p:nvPr/>
          </p:nvSpPr>
          <p:spPr bwMode="auto">
            <a:xfrm>
              <a:off x="4040" y="1679"/>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4" name="Freeform 646"/>
            <p:cNvSpPr>
              <a:spLocks/>
            </p:cNvSpPr>
            <p:nvPr/>
          </p:nvSpPr>
          <p:spPr bwMode="auto">
            <a:xfrm>
              <a:off x="4026" y="1681"/>
              <a:ext cx="7" cy="7"/>
            </a:xfrm>
            <a:custGeom>
              <a:avLst/>
              <a:gdLst>
                <a:gd name="T0" fmla="*/ 4 w 7"/>
                <a:gd name="T1" fmla="*/ 7 h 7"/>
                <a:gd name="T2" fmla="*/ 5 w 7"/>
                <a:gd name="T3" fmla="*/ 5 h 7"/>
                <a:gd name="T4" fmla="*/ 6 w 7"/>
                <a:gd name="T5" fmla="*/ 4 h 7"/>
                <a:gd name="T6" fmla="*/ 7 w 7"/>
                <a:gd name="T7" fmla="*/ 3 h 7"/>
                <a:gd name="T8" fmla="*/ 7 w 7"/>
                <a:gd name="T9" fmla="*/ 2 h 7"/>
                <a:gd name="T10" fmla="*/ 6 w 7"/>
                <a:gd name="T11" fmla="*/ 1 h 7"/>
                <a:gd name="T12" fmla="*/ 5 w 7"/>
                <a:gd name="T13" fmla="*/ 0 h 7"/>
                <a:gd name="T14" fmla="*/ 4 w 7"/>
                <a:gd name="T15" fmla="*/ 0 h 7"/>
                <a:gd name="T16" fmla="*/ 2 w 7"/>
                <a:gd name="T17" fmla="*/ 0 h 7"/>
                <a:gd name="T18" fmla="*/ 2 w 7"/>
                <a:gd name="T19" fmla="*/ 0 h 7"/>
                <a:gd name="T20" fmla="*/ 1 w 7"/>
                <a:gd name="T21" fmla="*/ 0 h 7"/>
                <a:gd name="T22" fmla="*/ 0 w 7"/>
                <a:gd name="T23" fmla="*/ 1 h 7"/>
                <a:gd name="T24" fmla="*/ 0 w 7"/>
                <a:gd name="T25" fmla="*/ 2 h 7"/>
                <a:gd name="T26" fmla="*/ 0 w 7"/>
                <a:gd name="T27" fmla="*/ 3 h 7"/>
                <a:gd name="T28" fmla="*/ 0 w 7"/>
                <a:gd name="T29" fmla="*/ 4 h 7"/>
                <a:gd name="T30" fmla="*/ 1 w 7"/>
                <a:gd name="T31" fmla="*/ 5 h 7"/>
                <a:gd name="T32" fmla="*/ 2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5"/>
                  </a:lnTo>
                  <a:lnTo>
                    <a:pt x="6" y="4"/>
                  </a:lnTo>
                  <a:lnTo>
                    <a:pt x="7" y="3"/>
                  </a:lnTo>
                  <a:lnTo>
                    <a:pt x="7" y="2"/>
                  </a:lnTo>
                  <a:lnTo>
                    <a:pt x="6" y="1"/>
                  </a:lnTo>
                  <a:lnTo>
                    <a:pt x="5" y="0"/>
                  </a:lnTo>
                  <a:lnTo>
                    <a:pt x="4" y="0"/>
                  </a:lnTo>
                  <a:lnTo>
                    <a:pt x="2" y="0"/>
                  </a:lnTo>
                  <a:lnTo>
                    <a:pt x="2" y="0"/>
                  </a:lnTo>
                  <a:lnTo>
                    <a:pt x="1" y="0"/>
                  </a:lnTo>
                  <a:lnTo>
                    <a:pt x="0" y="1"/>
                  </a:lnTo>
                  <a:lnTo>
                    <a:pt x="0" y="2"/>
                  </a:lnTo>
                  <a:lnTo>
                    <a:pt x="0" y="3"/>
                  </a:lnTo>
                  <a:lnTo>
                    <a:pt x="0" y="4"/>
                  </a:lnTo>
                  <a:lnTo>
                    <a:pt x="1" y="5"/>
                  </a:lnTo>
                  <a:lnTo>
                    <a:pt x="2"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5" name="Freeform 647"/>
            <p:cNvSpPr>
              <a:spLocks/>
            </p:cNvSpPr>
            <p:nvPr/>
          </p:nvSpPr>
          <p:spPr bwMode="auto">
            <a:xfrm>
              <a:off x="4013" y="1683"/>
              <a:ext cx="6" cy="7"/>
            </a:xfrm>
            <a:custGeom>
              <a:avLst/>
              <a:gdLst>
                <a:gd name="T0" fmla="*/ 3 w 6"/>
                <a:gd name="T1" fmla="*/ 7 h 7"/>
                <a:gd name="T2" fmla="*/ 4 w 6"/>
                <a:gd name="T3" fmla="*/ 6 h 7"/>
                <a:gd name="T4" fmla="*/ 5 w 6"/>
                <a:gd name="T5" fmla="*/ 5 h 7"/>
                <a:gd name="T6" fmla="*/ 6 w 6"/>
                <a:gd name="T7" fmla="*/ 3 h 7"/>
                <a:gd name="T8" fmla="*/ 6 w 6"/>
                <a:gd name="T9" fmla="*/ 2 h 7"/>
                <a:gd name="T10" fmla="*/ 5 w 6"/>
                <a:gd name="T11" fmla="*/ 1 h 7"/>
                <a:gd name="T12" fmla="*/ 4 w 6"/>
                <a:gd name="T13" fmla="*/ 0 h 7"/>
                <a:gd name="T14" fmla="*/ 3 w 6"/>
                <a:gd name="T15" fmla="*/ 0 h 7"/>
                <a:gd name="T16" fmla="*/ 2 w 6"/>
                <a:gd name="T17" fmla="*/ 0 h 7"/>
                <a:gd name="T18" fmla="*/ 2 w 6"/>
                <a:gd name="T19" fmla="*/ 0 h 7"/>
                <a:gd name="T20" fmla="*/ 1 w 6"/>
                <a:gd name="T21" fmla="*/ 0 h 7"/>
                <a:gd name="T22" fmla="*/ 0 w 6"/>
                <a:gd name="T23" fmla="*/ 1 h 7"/>
                <a:gd name="T24" fmla="*/ 0 w 6"/>
                <a:gd name="T25" fmla="*/ 2 h 7"/>
                <a:gd name="T26" fmla="*/ 0 w 6"/>
                <a:gd name="T27" fmla="*/ 3 h 7"/>
                <a:gd name="T28" fmla="*/ 0 w 6"/>
                <a:gd name="T29" fmla="*/ 5 h 7"/>
                <a:gd name="T30" fmla="*/ 1 w 6"/>
                <a:gd name="T31" fmla="*/ 6 h 7"/>
                <a:gd name="T32" fmla="*/ 2 w 6"/>
                <a:gd name="T33" fmla="*/ 7 h 7"/>
                <a:gd name="T34" fmla="*/ 3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3" y="7"/>
                  </a:moveTo>
                  <a:lnTo>
                    <a:pt x="4" y="6"/>
                  </a:lnTo>
                  <a:lnTo>
                    <a:pt x="5" y="5"/>
                  </a:lnTo>
                  <a:lnTo>
                    <a:pt x="6" y="3"/>
                  </a:lnTo>
                  <a:lnTo>
                    <a:pt x="6" y="2"/>
                  </a:lnTo>
                  <a:lnTo>
                    <a:pt x="5" y="1"/>
                  </a:lnTo>
                  <a:lnTo>
                    <a:pt x="4" y="0"/>
                  </a:lnTo>
                  <a:lnTo>
                    <a:pt x="3" y="0"/>
                  </a:lnTo>
                  <a:lnTo>
                    <a:pt x="2" y="0"/>
                  </a:lnTo>
                  <a:lnTo>
                    <a:pt x="2" y="0"/>
                  </a:lnTo>
                  <a:lnTo>
                    <a:pt x="1" y="0"/>
                  </a:lnTo>
                  <a:lnTo>
                    <a:pt x="0" y="1"/>
                  </a:lnTo>
                  <a:lnTo>
                    <a:pt x="0" y="2"/>
                  </a:lnTo>
                  <a:lnTo>
                    <a:pt x="0" y="3"/>
                  </a:lnTo>
                  <a:lnTo>
                    <a:pt x="0" y="5"/>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6" name="Freeform 648"/>
            <p:cNvSpPr>
              <a:spLocks/>
            </p:cNvSpPr>
            <p:nvPr/>
          </p:nvSpPr>
          <p:spPr bwMode="auto">
            <a:xfrm>
              <a:off x="3999" y="1685"/>
              <a:ext cx="7" cy="7"/>
            </a:xfrm>
            <a:custGeom>
              <a:avLst/>
              <a:gdLst>
                <a:gd name="T0" fmla="*/ 5 w 7"/>
                <a:gd name="T1" fmla="*/ 7 h 7"/>
                <a:gd name="T2" fmla="*/ 6 w 7"/>
                <a:gd name="T3" fmla="*/ 6 h 7"/>
                <a:gd name="T4" fmla="*/ 7 w 7"/>
                <a:gd name="T5" fmla="*/ 5 h 7"/>
                <a:gd name="T6" fmla="*/ 7 w 7"/>
                <a:gd name="T7" fmla="*/ 4 h 7"/>
                <a:gd name="T8" fmla="*/ 7 w 7"/>
                <a:gd name="T9" fmla="*/ 3 h 7"/>
                <a:gd name="T10" fmla="*/ 7 w 7"/>
                <a:gd name="T11" fmla="*/ 1 h 7"/>
                <a:gd name="T12" fmla="*/ 6 w 7"/>
                <a:gd name="T13" fmla="*/ 0 h 7"/>
                <a:gd name="T14" fmla="*/ 5 w 7"/>
                <a:gd name="T15" fmla="*/ 0 h 7"/>
                <a:gd name="T16" fmla="*/ 3 w 7"/>
                <a:gd name="T17" fmla="*/ 0 h 7"/>
                <a:gd name="T18" fmla="*/ 3 w 7"/>
                <a:gd name="T19" fmla="*/ 0 h 7"/>
                <a:gd name="T20" fmla="*/ 2 w 7"/>
                <a:gd name="T21" fmla="*/ 0 h 7"/>
                <a:gd name="T22" fmla="*/ 1 w 7"/>
                <a:gd name="T23" fmla="*/ 1 h 7"/>
                <a:gd name="T24" fmla="*/ 0 w 7"/>
                <a:gd name="T25" fmla="*/ 3 h 7"/>
                <a:gd name="T26" fmla="*/ 0 w 7"/>
                <a:gd name="T27" fmla="*/ 4 h 7"/>
                <a:gd name="T28" fmla="*/ 1 w 7"/>
                <a:gd name="T29" fmla="*/ 5 h 7"/>
                <a:gd name="T30" fmla="*/ 2 w 7"/>
                <a:gd name="T31" fmla="*/ 6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6"/>
                  </a:lnTo>
                  <a:lnTo>
                    <a:pt x="7" y="5"/>
                  </a:lnTo>
                  <a:lnTo>
                    <a:pt x="7" y="4"/>
                  </a:lnTo>
                  <a:lnTo>
                    <a:pt x="7" y="3"/>
                  </a:lnTo>
                  <a:lnTo>
                    <a:pt x="7" y="1"/>
                  </a:lnTo>
                  <a:lnTo>
                    <a:pt x="6" y="0"/>
                  </a:lnTo>
                  <a:lnTo>
                    <a:pt x="5" y="0"/>
                  </a:lnTo>
                  <a:lnTo>
                    <a:pt x="3" y="0"/>
                  </a:lnTo>
                  <a:lnTo>
                    <a:pt x="3" y="0"/>
                  </a:lnTo>
                  <a:lnTo>
                    <a:pt x="2" y="0"/>
                  </a:lnTo>
                  <a:lnTo>
                    <a:pt x="1" y="1"/>
                  </a:lnTo>
                  <a:lnTo>
                    <a:pt x="0" y="3"/>
                  </a:lnTo>
                  <a:lnTo>
                    <a:pt x="0" y="4"/>
                  </a:lnTo>
                  <a:lnTo>
                    <a:pt x="1" y="5"/>
                  </a:lnTo>
                  <a:lnTo>
                    <a:pt x="2" y="6"/>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7" name="Freeform 649"/>
            <p:cNvSpPr>
              <a:spLocks/>
            </p:cNvSpPr>
            <p:nvPr/>
          </p:nvSpPr>
          <p:spPr bwMode="auto">
            <a:xfrm>
              <a:off x="3986" y="1688"/>
              <a:ext cx="6" cy="6"/>
            </a:xfrm>
            <a:custGeom>
              <a:avLst/>
              <a:gdLst>
                <a:gd name="T0" fmla="*/ 4 w 6"/>
                <a:gd name="T1" fmla="*/ 6 h 6"/>
                <a:gd name="T2" fmla="*/ 5 w 6"/>
                <a:gd name="T3" fmla="*/ 5 h 6"/>
                <a:gd name="T4" fmla="*/ 6 w 6"/>
                <a:gd name="T5" fmla="*/ 4 h 6"/>
                <a:gd name="T6" fmla="*/ 6 w 6"/>
                <a:gd name="T7" fmla="*/ 3 h 6"/>
                <a:gd name="T8" fmla="*/ 6 w 6"/>
                <a:gd name="T9" fmla="*/ 2 h 6"/>
                <a:gd name="T10" fmla="*/ 6 w 6"/>
                <a:gd name="T11" fmla="*/ 1 h 6"/>
                <a:gd name="T12" fmla="*/ 5 w 6"/>
                <a:gd name="T13" fmla="*/ 0 h 6"/>
                <a:gd name="T14" fmla="*/ 4 w 6"/>
                <a:gd name="T15" fmla="*/ 0 h 6"/>
                <a:gd name="T16" fmla="*/ 3 w 6"/>
                <a:gd name="T17" fmla="*/ 0 h 6"/>
                <a:gd name="T18" fmla="*/ 3 w 6"/>
                <a:gd name="T19" fmla="*/ 0 h 6"/>
                <a:gd name="T20" fmla="*/ 2 w 6"/>
                <a:gd name="T21" fmla="*/ 0 h 6"/>
                <a:gd name="T22" fmla="*/ 1 w 6"/>
                <a:gd name="T23" fmla="*/ 1 h 6"/>
                <a:gd name="T24" fmla="*/ 0 w 6"/>
                <a:gd name="T25" fmla="*/ 2 h 6"/>
                <a:gd name="T26" fmla="*/ 0 w 6"/>
                <a:gd name="T27" fmla="*/ 3 h 6"/>
                <a:gd name="T28" fmla="*/ 1 w 6"/>
                <a:gd name="T29" fmla="*/ 4 h 6"/>
                <a:gd name="T30" fmla="*/ 2 w 6"/>
                <a:gd name="T31" fmla="*/ 5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5"/>
                  </a:lnTo>
                  <a:lnTo>
                    <a:pt x="6" y="4"/>
                  </a:lnTo>
                  <a:lnTo>
                    <a:pt x="6" y="3"/>
                  </a:lnTo>
                  <a:lnTo>
                    <a:pt x="6" y="2"/>
                  </a:lnTo>
                  <a:lnTo>
                    <a:pt x="6"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8" name="Freeform 650"/>
            <p:cNvSpPr>
              <a:spLocks/>
            </p:cNvSpPr>
            <p:nvPr/>
          </p:nvSpPr>
          <p:spPr bwMode="auto">
            <a:xfrm>
              <a:off x="3972" y="1690"/>
              <a:ext cx="7" cy="6"/>
            </a:xfrm>
            <a:custGeom>
              <a:avLst/>
              <a:gdLst>
                <a:gd name="T0" fmla="*/ 4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5"/>
                  </a:lnTo>
                  <a:lnTo>
                    <a:pt x="7" y="4"/>
                  </a:lnTo>
                  <a:lnTo>
                    <a:pt x="7" y="3"/>
                  </a:lnTo>
                  <a:lnTo>
                    <a:pt x="7" y="2"/>
                  </a:lnTo>
                  <a:lnTo>
                    <a:pt x="7" y="1"/>
                  </a:lnTo>
                  <a:lnTo>
                    <a:pt x="6"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79" name="Freeform 651"/>
            <p:cNvSpPr>
              <a:spLocks/>
            </p:cNvSpPr>
            <p:nvPr/>
          </p:nvSpPr>
          <p:spPr bwMode="auto">
            <a:xfrm>
              <a:off x="3960" y="1691"/>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0" name="Freeform 652"/>
            <p:cNvSpPr>
              <a:spLocks/>
            </p:cNvSpPr>
            <p:nvPr/>
          </p:nvSpPr>
          <p:spPr bwMode="auto">
            <a:xfrm>
              <a:off x="3946" y="1693"/>
              <a:ext cx="7" cy="6"/>
            </a:xfrm>
            <a:custGeom>
              <a:avLst/>
              <a:gdLst>
                <a:gd name="T0" fmla="*/ 3 w 7"/>
                <a:gd name="T1" fmla="*/ 6 h 6"/>
                <a:gd name="T2" fmla="*/ 4 w 7"/>
                <a:gd name="T3" fmla="*/ 6 h 6"/>
                <a:gd name="T4" fmla="*/ 6 w 7"/>
                <a:gd name="T5" fmla="*/ 5 h 6"/>
                <a:gd name="T6" fmla="*/ 7 w 7"/>
                <a:gd name="T7" fmla="*/ 4 h 6"/>
                <a:gd name="T8" fmla="*/ 7 w 7"/>
                <a:gd name="T9" fmla="*/ 3 h 6"/>
                <a:gd name="T10" fmla="*/ 6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6" y="5"/>
                  </a:lnTo>
                  <a:lnTo>
                    <a:pt x="7" y="4"/>
                  </a:lnTo>
                  <a:lnTo>
                    <a:pt x="7" y="3"/>
                  </a:lnTo>
                  <a:lnTo>
                    <a:pt x="6"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1" name="Freeform 653"/>
            <p:cNvSpPr>
              <a:spLocks/>
            </p:cNvSpPr>
            <p:nvPr/>
          </p:nvSpPr>
          <p:spPr bwMode="auto">
            <a:xfrm>
              <a:off x="3932" y="1695"/>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2 w 7"/>
                <a:gd name="T21" fmla="*/ 1 h 6"/>
                <a:gd name="T22" fmla="*/ 0 w 7"/>
                <a:gd name="T23" fmla="*/ 2 h 6"/>
                <a:gd name="T24" fmla="*/ 0 w 7"/>
                <a:gd name="T25" fmla="*/ 3 h 6"/>
                <a:gd name="T26" fmla="*/ 0 w 7"/>
                <a:gd name="T27" fmla="*/ 4 h 6"/>
                <a:gd name="T28" fmla="*/ 0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2" y="1"/>
                  </a:lnTo>
                  <a:lnTo>
                    <a:pt x="0" y="2"/>
                  </a:lnTo>
                  <a:lnTo>
                    <a:pt x="0" y="3"/>
                  </a:lnTo>
                  <a:lnTo>
                    <a:pt x="0" y="4"/>
                  </a:lnTo>
                  <a:lnTo>
                    <a:pt x="0"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2" name="Freeform 654"/>
            <p:cNvSpPr>
              <a:spLocks/>
            </p:cNvSpPr>
            <p:nvPr/>
          </p:nvSpPr>
          <p:spPr bwMode="auto">
            <a:xfrm>
              <a:off x="3919" y="1697"/>
              <a:ext cx="7" cy="6"/>
            </a:xfrm>
            <a:custGeom>
              <a:avLst/>
              <a:gdLst>
                <a:gd name="T0" fmla="*/ 4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4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6"/>
                  </a:lnTo>
                  <a:lnTo>
                    <a:pt x="7" y="5"/>
                  </a:lnTo>
                  <a:lnTo>
                    <a:pt x="7" y="4"/>
                  </a:lnTo>
                  <a:lnTo>
                    <a:pt x="7" y="3"/>
                  </a:lnTo>
                  <a:lnTo>
                    <a:pt x="7" y="2"/>
                  </a:lnTo>
                  <a:lnTo>
                    <a:pt x="6"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3" name="Freeform 655"/>
            <p:cNvSpPr>
              <a:spLocks/>
            </p:cNvSpPr>
            <p:nvPr/>
          </p:nvSpPr>
          <p:spPr bwMode="auto">
            <a:xfrm>
              <a:off x="3905" y="1699"/>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4" name="Freeform 656"/>
            <p:cNvSpPr>
              <a:spLocks/>
            </p:cNvSpPr>
            <p:nvPr/>
          </p:nvSpPr>
          <p:spPr bwMode="auto">
            <a:xfrm>
              <a:off x="3892" y="1701"/>
              <a:ext cx="7" cy="6"/>
            </a:xfrm>
            <a:custGeom>
              <a:avLst/>
              <a:gdLst>
                <a:gd name="T0" fmla="*/ 4 w 7"/>
                <a:gd name="T1" fmla="*/ 6 h 6"/>
                <a:gd name="T2" fmla="*/ 5 w 7"/>
                <a:gd name="T3" fmla="*/ 6 h 6"/>
                <a:gd name="T4" fmla="*/ 7 w 7"/>
                <a:gd name="T5" fmla="*/ 5 h 6"/>
                <a:gd name="T6" fmla="*/ 7 w 7"/>
                <a:gd name="T7" fmla="*/ 4 h 6"/>
                <a:gd name="T8" fmla="*/ 7 w 7"/>
                <a:gd name="T9" fmla="*/ 3 h 6"/>
                <a:gd name="T10" fmla="*/ 7 w 7"/>
                <a:gd name="T11" fmla="*/ 2 h 6"/>
                <a:gd name="T12" fmla="*/ 5 w 7"/>
                <a:gd name="T13" fmla="*/ 1 h 6"/>
                <a:gd name="T14" fmla="*/ 4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7" y="5"/>
                  </a:lnTo>
                  <a:lnTo>
                    <a:pt x="7" y="4"/>
                  </a:lnTo>
                  <a:lnTo>
                    <a:pt x="7" y="3"/>
                  </a:lnTo>
                  <a:lnTo>
                    <a:pt x="7"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5" name="Freeform 657"/>
            <p:cNvSpPr>
              <a:spLocks/>
            </p:cNvSpPr>
            <p:nvPr/>
          </p:nvSpPr>
          <p:spPr bwMode="auto">
            <a:xfrm>
              <a:off x="3879" y="1703"/>
              <a:ext cx="7" cy="7"/>
            </a:xfrm>
            <a:custGeom>
              <a:avLst/>
              <a:gdLst>
                <a:gd name="T0" fmla="*/ 4 w 7"/>
                <a:gd name="T1" fmla="*/ 7 h 7"/>
                <a:gd name="T2" fmla="*/ 5 w 7"/>
                <a:gd name="T3" fmla="*/ 6 h 7"/>
                <a:gd name="T4" fmla="*/ 6 w 7"/>
                <a:gd name="T5" fmla="*/ 4 h 7"/>
                <a:gd name="T6" fmla="*/ 7 w 7"/>
                <a:gd name="T7" fmla="*/ 3 h 7"/>
                <a:gd name="T8" fmla="*/ 7 w 7"/>
                <a:gd name="T9" fmla="*/ 2 h 7"/>
                <a:gd name="T10" fmla="*/ 6 w 7"/>
                <a:gd name="T11" fmla="*/ 1 h 7"/>
                <a:gd name="T12" fmla="*/ 5 w 7"/>
                <a:gd name="T13" fmla="*/ 0 h 7"/>
                <a:gd name="T14" fmla="*/ 4 w 7"/>
                <a:gd name="T15" fmla="*/ 0 h 7"/>
                <a:gd name="T16" fmla="*/ 3 w 7"/>
                <a:gd name="T17" fmla="*/ 0 h 7"/>
                <a:gd name="T18" fmla="*/ 3 w 7"/>
                <a:gd name="T19" fmla="*/ 0 h 7"/>
                <a:gd name="T20" fmla="*/ 1 w 7"/>
                <a:gd name="T21" fmla="*/ 0 h 7"/>
                <a:gd name="T22" fmla="*/ 0 w 7"/>
                <a:gd name="T23" fmla="*/ 1 h 7"/>
                <a:gd name="T24" fmla="*/ 0 w 7"/>
                <a:gd name="T25" fmla="*/ 2 h 7"/>
                <a:gd name="T26" fmla="*/ 0 w 7"/>
                <a:gd name="T27" fmla="*/ 3 h 7"/>
                <a:gd name="T28" fmla="*/ 0 w 7"/>
                <a:gd name="T29" fmla="*/ 4 h 7"/>
                <a:gd name="T30" fmla="*/ 1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4"/>
                  </a:lnTo>
                  <a:lnTo>
                    <a:pt x="7" y="3"/>
                  </a:lnTo>
                  <a:lnTo>
                    <a:pt x="7" y="2"/>
                  </a:lnTo>
                  <a:lnTo>
                    <a:pt x="6" y="1"/>
                  </a:lnTo>
                  <a:lnTo>
                    <a:pt x="5" y="0"/>
                  </a:lnTo>
                  <a:lnTo>
                    <a:pt x="4" y="0"/>
                  </a:lnTo>
                  <a:lnTo>
                    <a:pt x="3" y="0"/>
                  </a:lnTo>
                  <a:lnTo>
                    <a:pt x="3" y="0"/>
                  </a:lnTo>
                  <a:lnTo>
                    <a:pt x="1" y="0"/>
                  </a:lnTo>
                  <a:lnTo>
                    <a:pt x="0" y="1"/>
                  </a:lnTo>
                  <a:lnTo>
                    <a:pt x="0" y="2"/>
                  </a:lnTo>
                  <a:lnTo>
                    <a:pt x="0" y="3"/>
                  </a:lnTo>
                  <a:lnTo>
                    <a:pt x="0" y="4"/>
                  </a:lnTo>
                  <a:lnTo>
                    <a:pt x="1"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6" name="Freeform 658"/>
            <p:cNvSpPr>
              <a:spLocks/>
            </p:cNvSpPr>
            <p:nvPr/>
          </p:nvSpPr>
          <p:spPr bwMode="auto">
            <a:xfrm>
              <a:off x="3866" y="1705"/>
              <a:ext cx="7" cy="7"/>
            </a:xfrm>
            <a:custGeom>
              <a:avLst/>
              <a:gdLst>
                <a:gd name="T0" fmla="*/ 3 w 7"/>
                <a:gd name="T1" fmla="*/ 7 h 7"/>
                <a:gd name="T2" fmla="*/ 4 w 7"/>
                <a:gd name="T3" fmla="*/ 6 h 7"/>
                <a:gd name="T4" fmla="*/ 5 w 7"/>
                <a:gd name="T5" fmla="*/ 5 h 7"/>
                <a:gd name="T6" fmla="*/ 7 w 7"/>
                <a:gd name="T7" fmla="*/ 4 h 7"/>
                <a:gd name="T8" fmla="*/ 7 w 7"/>
                <a:gd name="T9" fmla="*/ 2 h 7"/>
                <a:gd name="T10" fmla="*/ 5 w 7"/>
                <a:gd name="T11" fmla="*/ 1 h 7"/>
                <a:gd name="T12" fmla="*/ 4 w 7"/>
                <a:gd name="T13" fmla="*/ 0 h 7"/>
                <a:gd name="T14" fmla="*/ 3 w 7"/>
                <a:gd name="T15" fmla="*/ 0 h 7"/>
                <a:gd name="T16" fmla="*/ 2 w 7"/>
                <a:gd name="T17" fmla="*/ 0 h 7"/>
                <a:gd name="T18" fmla="*/ 2 w 7"/>
                <a:gd name="T19" fmla="*/ 0 h 7"/>
                <a:gd name="T20" fmla="*/ 1 w 7"/>
                <a:gd name="T21" fmla="*/ 0 h 7"/>
                <a:gd name="T22" fmla="*/ 0 w 7"/>
                <a:gd name="T23" fmla="*/ 1 h 7"/>
                <a:gd name="T24" fmla="*/ 0 w 7"/>
                <a:gd name="T25" fmla="*/ 2 h 7"/>
                <a:gd name="T26" fmla="*/ 0 w 7"/>
                <a:gd name="T27" fmla="*/ 4 h 7"/>
                <a:gd name="T28" fmla="*/ 0 w 7"/>
                <a:gd name="T29" fmla="*/ 5 h 7"/>
                <a:gd name="T30" fmla="*/ 1 w 7"/>
                <a:gd name="T31" fmla="*/ 6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6"/>
                  </a:lnTo>
                  <a:lnTo>
                    <a:pt x="5" y="5"/>
                  </a:lnTo>
                  <a:lnTo>
                    <a:pt x="7" y="4"/>
                  </a:lnTo>
                  <a:lnTo>
                    <a:pt x="7" y="2"/>
                  </a:lnTo>
                  <a:lnTo>
                    <a:pt x="5" y="1"/>
                  </a:lnTo>
                  <a:lnTo>
                    <a:pt x="4" y="0"/>
                  </a:lnTo>
                  <a:lnTo>
                    <a:pt x="3" y="0"/>
                  </a:lnTo>
                  <a:lnTo>
                    <a:pt x="2" y="0"/>
                  </a:lnTo>
                  <a:lnTo>
                    <a:pt x="2" y="0"/>
                  </a:lnTo>
                  <a:lnTo>
                    <a:pt x="1" y="0"/>
                  </a:lnTo>
                  <a:lnTo>
                    <a:pt x="0" y="1"/>
                  </a:lnTo>
                  <a:lnTo>
                    <a:pt x="0" y="2"/>
                  </a:lnTo>
                  <a:lnTo>
                    <a:pt x="0" y="4"/>
                  </a:lnTo>
                  <a:lnTo>
                    <a:pt x="0" y="5"/>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7" name="Freeform 659"/>
            <p:cNvSpPr>
              <a:spLocks/>
            </p:cNvSpPr>
            <p:nvPr/>
          </p:nvSpPr>
          <p:spPr bwMode="auto">
            <a:xfrm>
              <a:off x="3852" y="1707"/>
              <a:ext cx="7" cy="7"/>
            </a:xfrm>
            <a:custGeom>
              <a:avLst/>
              <a:gdLst>
                <a:gd name="T0" fmla="*/ 4 w 7"/>
                <a:gd name="T1" fmla="*/ 7 h 7"/>
                <a:gd name="T2" fmla="*/ 5 w 7"/>
                <a:gd name="T3" fmla="*/ 6 h 7"/>
                <a:gd name="T4" fmla="*/ 6 w 7"/>
                <a:gd name="T5" fmla="*/ 5 h 7"/>
                <a:gd name="T6" fmla="*/ 7 w 7"/>
                <a:gd name="T7" fmla="*/ 4 h 7"/>
                <a:gd name="T8" fmla="*/ 7 w 7"/>
                <a:gd name="T9" fmla="*/ 3 h 7"/>
                <a:gd name="T10" fmla="*/ 6 w 7"/>
                <a:gd name="T11" fmla="*/ 2 h 7"/>
                <a:gd name="T12" fmla="*/ 5 w 7"/>
                <a:gd name="T13" fmla="*/ 0 h 7"/>
                <a:gd name="T14" fmla="*/ 4 w 7"/>
                <a:gd name="T15" fmla="*/ 0 h 7"/>
                <a:gd name="T16" fmla="*/ 2 w 7"/>
                <a:gd name="T17" fmla="*/ 0 h 7"/>
                <a:gd name="T18" fmla="*/ 2 w 7"/>
                <a:gd name="T19" fmla="*/ 0 h 7"/>
                <a:gd name="T20" fmla="*/ 1 w 7"/>
                <a:gd name="T21" fmla="*/ 0 h 7"/>
                <a:gd name="T22" fmla="*/ 0 w 7"/>
                <a:gd name="T23" fmla="*/ 2 h 7"/>
                <a:gd name="T24" fmla="*/ 0 w 7"/>
                <a:gd name="T25" fmla="*/ 3 h 7"/>
                <a:gd name="T26" fmla="*/ 0 w 7"/>
                <a:gd name="T27" fmla="*/ 4 h 7"/>
                <a:gd name="T28" fmla="*/ 0 w 7"/>
                <a:gd name="T29" fmla="*/ 5 h 7"/>
                <a:gd name="T30" fmla="*/ 1 w 7"/>
                <a:gd name="T31" fmla="*/ 6 h 7"/>
                <a:gd name="T32" fmla="*/ 2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4"/>
                  </a:lnTo>
                  <a:lnTo>
                    <a:pt x="7" y="3"/>
                  </a:lnTo>
                  <a:lnTo>
                    <a:pt x="6" y="2"/>
                  </a:lnTo>
                  <a:lnTo>
                    <a:pt x="5" y="0"/>
                  </a:lnTo>
                  <a:lnTo>
                    <a:pt x="4" y="0"/>
                  </a:lnTo>
                  <a:lnTo>
                    <a:pt x="2" y="0"/>
                  </a:lnTo>
                  <a:lnTo>
                    <a:pt x="2" y="0"/>
                  </a:lnTo>
                  <a:lnTo>
                    <a:pt x="1" y="0"/>
                  </a:lnTo>
                  <a:lnTo>
                    <a:pt x="0" y="2"/>
                  </a:lnTo>
                  <a:lnTo>
                    <a:pt x="0" y="3"/>
                  </a:lnTo>
                  <a:lnTo>
                    <a:pt x="0" y="4"/>
                  </a:lnTo>
                  <a:lnTo>
                    <a:pt x="0" y="5"/>
                  </a:lnTo>
                  <a:lnTo>
                    <a:pt x="1" y="6"/>
                  </a:lnTo>
                  <a:lnTo>
                    <a:pt x="2"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8" name="Freeform 660"/>
            <p:cNvSpPr>
              <a:spLocks/>
            </p:cNvSpPr>
            <p:nvPr/>
          </p:nvSpPr>
          <p:spPr bwMode="auto">
            <a:xfrm>
              <a:off x="3839" y="1710"/>
              <a:ext cx="6" cy="6"/>
            </a:xfrm>
            <a:custGeom>
              <a:avLst/>
              <a:gdLst>
                <a:gd name="T0" fmla="*/ 3 w 6"/>
                <a:gd name="T1" fmla="*/ 6 h 6"/>
                <a:gd name="T2" fmla="*/ 4 w 6"/>
                <a:gd name="T3" fmla="*/ 5 h 6"/>
                <a:gd name="T4" fmla="*/ 5 w 6"/>
                <a:gd name="T5" fmla="*/ 4 h 6"/>
                <a:gd name="T6" fmla="*/ 6 w 6"/>
                <a:gd name="T7" fmla="*/ 3 h 6"/>
                <a:gd name="T8" fmla="*/ 6 w 6"/>
                <a:gd name="T9" fmla="*/ 2 h 6"/>
                <a:gd name="T10" fmla="*/ 5 w 6"/>
                <a:gd name="T11" fmla="*/ 1 h 6"/>
                <a:gd name="T12" fmla="*/ 4 w 6"/>
                <a:gd name="T13" fmla="*/ 0 h 6"/>
                <a:gd name="T14" fmla="*/ 3 w 6"/>
                <a:gd name="T15" fmla="*/ 0 h 6"/>
                <a:gd name="T16" fmla="*/ 2 w 6"/>
                <a:gd name="T17" fmla="*/ 0 h 6"/>
                <a:gd name="T18" fmla="*/ 2 w 6"/>
                <a:gd name="T19" fmla="*/ 0 h 6"/>
                <a:gd name="T20" fmla="*/ 1 w 6"/>
                <a:gd name="T21" fmla="*/ 0 h 6"/>
                <a:gd name="T22" fmla="*/ 0 w 6"/>
                <a:gd name="T23" fmla="*/ 1 h 6"/>
                <a:gd name="T24" fmla="*/ 0 w 6"/>
                <a:gd name="T25" fmla="*/ 2 h 6"/>
                <a:gd name="T26" fmla="*/ 0 w 6"/>
                <a:gd name="T27" fmla="*/ 3 h 6"/>
                <a:gd name="T28" fmla="*/ 0 w 6"/>
                <a:gd name="T29" fmla="*/ 4 h 6"/>
                <a:gd name="T30" fmla="*/ 1 w 6"/>
                <a:gd name="T31" fmla="*/ 5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5"/>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89" name="Freeform 661"/>
            <p:cNvSpPr>
              <a:spLocks/>
            </p:cNvSpPr>
            <p:nvPr/>
          </p:nvSpPr>
          <p:spPr bwMode="auto">
            <a:xfrm>
              <a:off x="3825" y="1712"/>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3" y="0"/>
                  </a:lnTo>
                  <a:lnTo>
                    <a:pt x="3" y="0"/>
                  </a:lnTo>
                  <a:lnTo>
                    <a:pt x="2" y="0"/>
                  </a:lnTo>
                  <a:lnTo>
                    <a:pt x="1" y="1"/>
                  </a:lnTo>
                  <a:lnTo>
                    <a:pt x="0" y="2"/>
                  </a:lnTo>
                  <a:lnTo>
                    <a:pt x="0" y="3"/>
                  </a:lnTo>
                  <a:lnTo>
                    <a:pt x="1" y="4"/>
                  </a:lnTo>
                  <a:lnTo>
                    <a:pt x="2" y="5"/>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0" name="Freeform 662"/>
            <p:cNvSpPr>
              <a:spLocks/>
            </p:cNvSpPr>
            <p:nvPr/>
          </p:nvSpPr>
          <p:spPr bwMode="auto">
            <a:xfrm>
              <a:off x="3812" y="1714"/>
              <a:ext cx="6" cy="6"/>
            </a:xfrm>
            <a:custGeom>
              <a:avLst/>
              <a:gdLst>
                <a:gd name="T0" fmla="*/ 4 w 6"/>
                <a:gd name="T1" fmla="*/ 6 h 6"/>
                <a:gd name="T2" fmla="*/ 5 w 6"/>
                <a:gd name="T3" fmla="*/ 5 h 6"/>
                <a:gd name="T4" fmla="*/ 6 w 6"/>
                <a:gd name="T5" fmla="*/ 4 h 6"/>
                <a:gd name="T6" fmla="*/ 6 w 6"/>
                <a:gd name="T7" fmla="*/ 3 h 6"/>
                <a:gd name="T8" fmla="*/ 6 w 6"/>
                <a:gd name="T9" fmla="*/ 2 h 6"/>
                <a:gd name="T10" fmla="*/ 6 w 6"/>
                <a:gd name="T11" fmla="*/ 1 h 6"/>
                <a:gd name="T12" fmla="*/ 5 w 6"/>
                <a:gd name="T13" fmla="*/ 0 h 6"/>
                <a:gd name="T14" fmla="*/ 4 w 6"/>
                <a:gd name="T15" fmla="*/ 0 h 6"/>
                <a:gd name="T16" fmla="*/ 3 w 6"/>
                <a:gd name="T17" fmla="*/ 0 h 6"/>
                <a:gd name="T18" fmla="*/ 3 w 6"/>
                <a:gd name="T19" fmla="*/ 0 h 6"/>
                <a:gd name="T20" fmla="*/ 2 w 6"/>
                <a:gd name="T21" fmla="*/ 0 h 6"/>
                <a:gd name="T22" fmla="*/ 1 w 6"/>
                <a:gd name="T23" fmla="*/ 1 h 6"/>
                <a:gd name="T24" fmla="*/ 0 w 6"/>
                <a:gd name="T25" fmla="*/ 2 h 6"/>
                <a:gd name="T26" fmla="*/ 0 w 6"/>
                <a:gd name="T27" fmla="*/ 3 h 6"/>
                <a:gd name="T28" fmla="*/ 1 w 6"/>
                <a:gd name="T29" fmla="*/ 4 h 6"/>
                <a:gd name="T30" fmla="*/ 2 w 6"/>
                <a:gd name="T31" fmla="*/ 5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5"/>
                  </a:lnTo>
                  <a:lnTo>
                    <a:pt x="6" y="4"/>
                  </a:lnTo>
                  <a:lnTo>
                    <a:pt x="6" y="3"/>
                  </a:lnTo>
                  <a:lnTo>
                    <a:pt x="6" y="2"/>
                  </a:lnTo>
                  <a:lnTo>
                    <a:pt x="6"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1" name="Freeform 663"/>
            <p:cNvSpPr>
              <a:spLocks/>
            </p:cNvSpPr>
            <p:nvPr/>
          </p:nvSpPr>
          <p:spPr bwMode="auto">
            <a:xfrm>
              <a:off x="3798" y="1715"/>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3" y="0"/>
                  </a:lnTo>
                  <a:lnTo>
                    <a:pt x="3" y="0"/>
                  </a:lnTo>
                  <a:lnTo>
                    <a:pt x="2" y="1"/>
                  </a:lnTo>
                  <a:lnTo>
                    <a:pt x="1" y="2"/>
                  </a:lnTo>
                  <a:lnTo>
                    <a:pt x="0" y="3"/>
                  </a:lnTo>
                  <a:lnTo>
                    <a:pt x="0" y="4"/>
                  </a:lnTo>
                  <a:lnTo>
                    <a:pt x="1" y="5"/>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2" name="Freeform 664"/>
            <p:cNvSpPr>
              <a:spLocks/>
            </p:cNvSpPr>
            <p:nvPr/>
          </p:nvSpPr>
          <p:spPr bwMode="auto">
            <a:xfrm>
              <a:off x="3786" y="1717"/>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3" name="Freeform 665"/>
            <p:cNvSpPr>
              <a:spLocks/>
            </p:cNvSpPr>
            <p:nvPr/>
          </p:nvSpPr>
          <p:spPr bwMode="auto">
            <a:xfrm>
              <a:off x="3772" y="1719"/>
              <a:ext cx="7" cy="6"/>
            </a:xfrm>
            <a:custGeom>
              <a:avLst/>
              <a:gdLst>
                <a:gd name="T0" fmla="*/ 3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6"/>
                  </a:lnTo>
                  <a:lnTo>
                    <a:pt x="6" y="5"/>
                  </a:lnTo>
                  <a:lnTo>
                    <a:pt x="7" y="4"/>
                  </a:lnTo>
                  <a:lnTo>
                    <a:pt x="7" y="3"/>
                  </a:lnTo>
                  <a:lnTo>
                    <a:pt x="6" y="2"/>
                  </a:lnTo>
                  <a:lnTo>
                    <a:pt x="5"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4" name="Freeform 666"/>
            <p:cNvSpPr>
              <a:spLocks/>
            </p:cNvSpPr>
            <p:nvPr/>
          </p:nvSpPr>
          <p:spPr bwMode="auto">
            <a:xfrm>
              <a:off x="3758" y="1721"/>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2 w 7"/>
                <a:gd name="T21" fmla="*/ 1 h 6"/>
                <a:gd name="T22" fmla="*/ 0 w 7"/>
                <a:gd name="T23" fmla="*/ 2 h 6"/>
                <a:gd name="T24" fmla="*/ 0 w 7"/>
                <a:gd name="T25" fmla="*/ 3 h 6"/>
                <a:gd name="T26" fmla="*/ 0 w 7"/>
                <a:gd name="T27" fmla="*/ 4 h 6"/>
                <a:gd name="T28" fmla="*/ 0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2" y="1"/>
                  </a:lnTo>
                  <a:lnTo>
                    <a:pt x="0" y="2"/>
                  </a:lnTo>
                  <a:lnTo>
                    <a:pt x="0" y="3"/>
                  </a:lnTo>
                  <a:lnTo>
                    <a:pt x="0" y="4"/>
                  </a:lnTo>
                  <a:lnTo>
                    <a:pt x="0"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5" name="Freeform 667"/>
            <p:cNvSpPr>
              <a:spLocks/>
            </p:cNvSpPr>
            <p:nvPr/>
          </p:nvSpPr>
          <p:spPr bwMode="auto">
            <a:xfrm>
              <a:off x="3745" y="1723"/>
              <a:ext cx="7" cy="7"/>
            </a:xfrm>
            <a:custGeom>
              <a:avLst/>
              <a:gdLst>
                <a:gd name="T0" fmla="*/ 4 w 7"/>
                <a:gd name="T1" fmla="*/ 7 h 7"/>
                <a:gd name="T2" fmla="*/ 4 w 7"/>
                <a:gd name="T3" fmla="*/ 6 h 7"/>
                <a:gd name="T4" fmla="*/ 6 w 7"/>
                <a:gd name="T5" fmla="*/ 4 h 7"/>
                <a:gd name="T6" fmla="*/ 7 w 7"/>
                <a:gd name="T7" fmla="*/ 3 h 7"/>
                <a:gd name="T8" fmla="*/ 7 w 7"/>
                <a:gd name="T9" fmla="*/ 3 h 7"/>
                <a:gd name="T10" fmla="*/ 6 w 7"/>
                <a:gd name="T11" fmla="*/ 2 h 7"/>
                <a:gd name="T12" fmla="*/ 4 w 7"/>
                <a:gd name="T13" fmla="*/ 1 h 7"/>
                <a:gd name="T14" fmla="*/ 3 w 7"/>
                <a:gd name="T15" fmla="*/ 0 h 7"/>
                <a:gd name="T16" fmla="*/ 3 w 7"/>
                <a:gd name="T17" fmla="*/ 0 h 7"/>
                <a:gd name="T18" fmla="*/ 3 w 7"/>
                <a:gd name="T19" fmla="*/ 0 h 7"/>
                <a:gd name="T20" fmla="*/ 2 w 7"/>
                <a:gd name="T21" fmla="*/ 1 h 7"/>
                <a:gd name="T22" fmla="*/ 1 w 7"/>
                <a:gd name="T23" fmla="*/ 2 h 7"/>
                <a:gd name="T24" fmla="*/ 0 w 7"/>
                <a:gd name="T25" fmla="*/ 3 h 7"/>
                <a:gd name="T26" fmla="*/ 0 w 7"/>
                <a:gd name="T27" fmla="*/ 3 h 7"/>
                <a:gd name="T28" fmla="*/ 1 w 7"/>
                <a:gd name="T29" fmla="*/ 4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4" y="6"/>
                  </a:lnTo>
                  <a:lnTo>
                    <a:pt x="6" y="4"/>
                  </a:lnTo>
                  <a:lnTo>
                    <a:pt x="7" y="3"/>
                  </a:lnTo>
                  <a:lnTo>
                    <a:pt x="7" y="3"/>
                  </a:lnTo>
                  <a:lnTo>
                    <a:pt x="6" y="2"/>
                  </a:lnTo>
                  <a:lnTo>
                    <a:pt x="4" y="1"/>
                  </a:lnTo>
                  <a:lnTo>
                    <a:pt x="3" y="0"/>
                  </a:lnTo>
                  <a:lnTo>
                    <a:pt x="3" y="0"/>
                  </a:lnTo>
                  <a:lnTo>
                    <a:pt x="3" y="0"/>
                  </a:lnTo>
                  <a:lnTo>
                    <a:pt x="2" y="1"/>
                  </a:lnTo>
                  <a:lnTo>
                    <a:pt x="1" y="2"/>
                  </a:lnTo>
                  <a:lnTo>
                    <a:pt x="0" y="3"/>
                  </a:lnTo>
                  <a:lnTo>
                    <a:pt x="0" y="3"/>
                  </a:lnTo>
                  <a:lnTo>
                    <a:pt x="1" y="4"/>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6" name="Freeform 668"/>
            <p:cNvSpPr>
              <a:spLocks/>
            </p:cNvSpPr>
            <p:nvPr/>
          </p:nvSpPr>
          <p:spPr bwMode="auto">
            <a:xfrm>
              <a:off x="3731" y="1725"/>
              <a:ext cx="7" cy="7"/>
            </a:xfrm>
            <a:custGeom>
              <a:avLst/>
              <a:gdLst>
                <a:gd name="T0" fmla="*/ 5 w 7"/>
                <a:gd name="T1" fmla="*/ 7 h 7"/>
                <a:gd name="T2" fmla="*/ 6 w 7"/>
                <a:gd name="T3" fmla="*/ 6 h 7"/>
                <a:gd name="T4" fmla="*/ 7 w 7"/>
                <a:gd name="T5" fmla="*/ 5 h 7"/>
                <a:gd name="T6" fmla="*/ 7 w 7"/>
                <a:gd name="T7" fmla="*/ 4 h 7"/>
                <a:gd name="T8" fmla="*/ 7 w 7"/>
                <a:gd name="T9" fmla="*/ 2 h 7"/>
                <a:gd name="T10" fmla="*/ 7 w 7"/>
                <a:gd name="T11" fmla="*/ 1 h 7"/>
                <a:gd name="T12" fmla="*/ 6 w 7"/>
                <a:gd name="T13" fmla="*/ 0 h 7"/>
                <a:gd name="T14" fmla="*/ 5 w 7"/>
                <a:gd name="T15" fmla="*/ 0 h 7"/>
                <a:gd name="T16" fmla="*/ 4 w 7"/>
                <a:gd name="T17" fmla="*/ 0 h 7"/>
                <a:gd name="T18" fmla="*/ 4 w 7"/>
                <a:gd name="T19" fmla="*/ 0 h 7"/>
                <a:gd name="T20" fmla="*/ 3 w 7"/>
                <a:gd name="T21" fmla="*/ 0 h 7"/>
                <a:gd name="T22" fmla="*/ 1 w 7"/>
                <a:gd name="T23" fmla="*/ 1 h 7"/>
                <a:gd name="T24" fmla="*/ 0 w 7"/>
                <a:gd name="T25" fmla="*/ 2 h 7"/>
                <a:gd name="T26" fmla="*/ 0 w 7"/>
                <a:gd name="T27" fmla="*/ 4 h 7"/>
                <a:gd name="T28" fmla="*/ 1 w 7"/>
                <a:gd name="T29" fmla="*/ 5 h 7"/>
                <a:gd name="T30" fmla="*/ 3 w 7"/>
                <a:gd name="T31" fmla="*/ 6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6"/>
                  </a:lnTo>
                  <a:lnTo>
                    <a:pt x="7" y="5"/>
                  </a:lnTo>
                  <a:lnTo>
                    <a:pt x="7" y="4"/>
                  </a:lnTo>
                  <a:lnTo>
                    <a:pt x="7" y="2"/>
                  </a:lnTo>
                  <a:lnTo>
                    <a:pt x="7" y="1"/>
                  </a:lnTo>
                  <a:lnTo>
                    <a:pt x="6" y="0"/>
                  </a:lnTo>
                  <a:lnTo>
                    <a:pt x="5" y="0"/>
                  </a:lnTo>
                  <a:lnTo>
                    <a:pt x="4" y="0"/>
                  </a:lnTo>
                  <a:lnTo>
                    <a:pt x="4" y="0"/>
                  </a:lnTo>
                  <a:lnTo>
                    <a:pt x="3" y="0"/>
                  </a:lnTo>
                  <a:lnTo>
                    <a:pt x="1" y="1"/>
                  </a:lnTo>
                  <a:lnTo>
                    <a:pt x="0" y="2"/>
                  </a:lnTo>
                  <a:lnTo>
                    <a:pt x="0" y="4"/>
                  </a:lnTo>
                  <a:lnTo>
                    <a:pt x="1" y="5"/>
                  </a:lnTo>
                  <a:lnTo>
                    <a:pt x="3" y="6"/>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7" name="Freeform 669"/>
            <p:cNvSpPr>
              <a:spLocks/>
            </p:cNvSpPr>
            <p:nvPr/>
          </p:nvSpPr>
          <p:spPr bwMode="auto">
            <a:xfrm>
              <a:off x="3718" y="1727"/>
              <a:ext cx="7" cy="7"/>
            </a:xfrm>
            <a:custGeom>
              <a:avLst/>
              <a:gdLst>
                <a:gd name="T0" fmla="*/ 4 w 7"/>
                <a:gd name="T1" fmla="*/ 7 h 7"/>
                <a:gd name="T2" fmla="*/ 5 w 7"/>
                <a:gd name="T3" fmla="*/ 6 h 7"/>
                <a:gd name="T4" fmla="*/ 7 w 7"/>
                <a:gd name="T5" fmla="*/ 5 h 7"/>
                <a:gd name="T6" fmla="*/ 7 w 7"/>
                <a:gd name="T7" fmla="*/ 4 h 7"/>
                <a:gd name="T8" fmla="*/ 7 w 7"/>
                <a:gd name="T9" fmla="*/ 3 h 7"/>
                <a:gd name="T10" fmla="*/ 7 w 7"/>
                <a:gd name="T11" fmla="*/ 2 h 7"/>
                <a:gd name="T12" fmla="*/ 5 w 7"/>
                <a:gd name="T13" fmla="*/ 0 h 7"/>
                <a:gd name="T14" fmla="*/ 4 w 7"/>
                <a:gd name="T15" fmla="*/ 0 h 7"/>
                <a:gd name="T16" fmla="*/ 3 w 7"/>
                <a:gd name="T17" fmla="*/ 0 h 7"/>
                <a:gd name="T18" fmla="*/ 3 w 7"/>
                <a:gd name="T19" fmla="*/ 0 h 7"/>
                <a:gd name="T20" fmla="*/ 2 w 7"/>
                <a:gd name="T21" fmla="*/ 0 h 7"/>
                <a:gd name="T22" fmla="*/ 1 w 7"/>
                <a:gd name="T23" fmla="*/ 2 h 7"/>
                <a:gd name="T24" fmla="*/ 0 w 7"/>
                <a:gd name="T25" fmla="*/ 3 h 7"/>
                <a:gd name="T26" fmla="*/ 0 w 7"/>
                <a:gd name="T27" fmla="*/ 4 h 7"/>
                <a:gd name="T28" fmla="*/ 1 w 7"/>
                <a:gd name="T29" fmla="*/ 5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7" y="5"/>
                  </a:lnTo>
                  <a:lnTo>
                    <a:pt x="7" y="4"/>
                  </a:lnTo>
                  <a:lnTo>
                    <a:pt x="7" y="3"/>
                  </a:lnTo>
                  <a:lnTo>
                    <a:pt x="7" y="2"/>
                  </a:lnTo>
                  <a:lnTo>
                    <a:pt x="5" y="0"/>
                  </a:lnTo>
                  <a:lnTo>
                    <a:pt x="4" y="0"/>
                  </a:lnTo>
                  <a:lnTo>
                    <a:pt x="3" y="0"/>
                  </a:lnTo>
                  <a:lnTo>
                    <a:pt x="3" y="0"/>
                  </a:lnTo>
                  <a:lnTo>
                    <a:pt x="2" y="0"/>
                  </a:lnTo>
                  <a:lnTo>
                    <a:pt x="1" y="2"/>
                  </a:lnTo>
                  <a:lnTo>
                    <a:pt x="0" y="3"/>
                  </a:lnTo>
                  <a:lnTo>
                    <a:pt x="0" y="4"/>
                  </a:lnTo>
                  <a:lnTo>
                    <a:pt x="1"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8" name="Freeform 670"/>
            <p:cNvSpPr>
              <a:spLocks/>
            </p:cNvSpPr>
            <p:nvPr/>
          </p:nvSpPr>
          <p:spPr bwMode="auto">
            <a:xfrm>
              <a:off x="3705" y="1730"/>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2 w 7"/>
                <a:gd name="T21" fmla="*/ 0 h 6"/>
                <a:gd name="T22" fmla="*/ 0 w 7"/>
                <a:gd name="T23" fmla="*/ 1 h 6"/>
                <a:gd name="T24" fmla="*/ 0 w 7"/>
                <a:gd name="T25" fmla="*/ 2 h 6"/>
                <a:gd name="T26" fmla="*/ 0 w 7"/>
                <a:gd name="T27" fmla="*/ 3 h 6"/>
                <a:gd name="T28" fmla="*/ 0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2" y="0"/>
                  </a:lnTo>
                  <a:lnTo>
                    <a:pt x="0" y="1"/>
                  </a:lnTo>
                  <a:lnTo>
                    <a:pt x="0" y="2"/>
                  </a:lnTo>
                  <a:lnTo>
                    <a:pt x="0" y="3"/>
                  </a:lnTo>
                  <a:lnTo>
                    <a:pt x="0"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399" name="Freeform 671"/>
            <p:cNvSpPr>
              <a:spLocks/>
            </p:cNvSpPr>
            <p:nvPr/>
          </p:nvSpPr>
          <p:spPr bwMode="auto">
            <a:xfrm>
              <a:off x="3692" y="1732"/>
              <a:ext cx="7" cy="6"/>
            </a:xfrm>
            <a:custGeom>
              <a:avLst/>
              <a:gdLst>
                <a:gd name="T0" fmla="*/ 3 w 7"/>
                <a:gd name="T1" fmla="*/ 6 h 6"/>
                <a:gd name="T2" fmla="*/ 4 w 7"/>
                <a:gd name="T3" fmla="*/ 5 h 6"/>
                <a:gd name="T4" fmla="*/ 5 w 7"/>
                <a:gd name="T5" fmla="*/ 4 h 6"/>
                <a:gd name="T6" fmla="*/ 7 w 7"/>
                <a:gd name="T7" fmla="*/ 3 h 6"/>
                <a:gd name="T8" fmla="*/ 7 w 7"/>
                <a:gd name="T9" fmla="*/ 2 h 6"/>
                <a:gd name="T10" fmla="*/ 5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5" y="4"/>
                  </a:lnTo>
                  <a:lnTo>
                    <a:pt x="7" y="3"/>
                  </a:lnTo>
                  <a:lnTo>
                    <a:pt x="7"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0" name="Freeform 672"/>
            <p:cNvSpPr>
              <a:spLocks/>
            </p:cNvSpPr>
            <p:nvPr/>
          </p:nvSpPr>
          <p:spPr bwMode="auto">
            <a:xfrm>
              <a:off x="3678" y="1734"/>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1" y="0"/>
                  </a:lnTo>
                  <a:lnTo>
                    <a:pt x="0" y="1"/>
                  </a:lnTo>
                  <a:lnTo>
                    <a:pt x="0" y="2"/>
                  </a:lnTo>
                  <a:lnTo>
                    <a:pt x="0" y="3"/>
                  </a:lnTo>
                  <a:lnTo>
                    <a:pt x="0" y="4"/>
                  </a:lnTo>
                  <a:lnTo>
                    <a:pt x="1"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1" name="Freeform 673"/>
            <p:cNvSpPr>
              <a:spLocks/>
            </p:cNvSpPr>
            <p:nvPr/>
          </p:nvSpPr>
          <p:spPr bwMode="auto">
            <a:xfrm>
              <a:off x="3665" y="1736"/>
              <a:ext cx="6" cy="6"/>
            </a:xfrm>
            <a:custGeom>
              <a:avLst/>
              <a:gdLst>
                <a:gd name="T0" fmla="*/ 3 w 6"/>
                <a:gd name="T1" fmla="*/ 6 h 6"/>
                <a:gd name="T2" fmla="*/ 4 w 6"/>
                <a:gd name="T3" fmla="*/ 5 h 6"/>
                <a:gd name="T4" fmla="*/ 5 w 6"/>
                <a:gd name="T5" fmla="*/ 4 h 6"/>
                <a:gd name="T6" fmla="*/ 6 w 6"/>
                <a:gd name="T7" fmla="*/ 3 h 6"/>
                <a:gd name="T8" fmla="*/ 6 w 6"/>
                <a:gd name="T9" fmla="*/ 2 h 6"/>
                <a:gd name="T10" fmla="*/ 5 w 6"/>
                <a:gd name="T11" fmla="*/ 1 h 6"/>
                <a:gd name="T12" fmla="*/ 4 w 6"/>
                <a:gd name="T13" fmla="*/ 0 h 6"/>
                <a:gd name="T14" fmla="*/ 3 w 6"/>
                <a:gd name="T15" fmla="*/ 0 h 6"/>
                <a:gd name="T16" fmla="*/ 2 w 6"/>
                <a:gd name="T17" fmla="*/ 0 h 6"/>
                <a:gd name="T18" fmla="*/ 2 w 6"/>
                <a:gd name="T19" fmla="*/ 0 h 6"/>
                <a:gd name="T20" fmla="*/ 1 w 6"/>
                <a:gd name="T21" fmla="*/ 0 h 6"/>
                <a:gd name="T22" fmla="*/ 0 w 6"/>
                <a:gd name="T23" fmla="*/ 1 h 6"/>
                <a:gd name="T24" fmla="*/ 0 w 6"/>
                <a:gd name="T25" fmla="*/ 2 h 6"/>
                <a:gd name="T26" fmla="*/ 0 w 6"/>
                <a:gd name="T27" fmla="*/ 3 h 6"/>
                <a:gd name="T28" fmla="*/ 0 w 6"/>
                <a:gd name="T29" fmla="*/ 4 h 6"/>
                <a:gd name="T30" fmla="*/ 1 w 6"/>
                <a:gd name="T31" fmla="*/ 5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5"/>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2" name="Freeform 674"/>
            <p:cNvSpPr>
              <a:spLocks/>
            </p:cNvSpPr>
            <p:nvPr/>
          </p:nvSpPr>
          <p:spPr bwMode="auto">
            <a:xfrm>
              <a:off x="3651" y="1737"/>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2" y="1"/>
                  </a:lnTo>
                  <a:lnTo>
                    <a:pt x="1" y="2"/>
                  </a:lnTo>
                  <a:lnTo>
                    <a:pt x="0" y="3"/>
                  </a:lnTo>
                  <a:lnTo>
                    <a:pt x="0" y="4"/>
                  </a:lnTo>
                  <a:lnTo>
                    <a:pt x="1" y="5"/>
                  </a:lnTo>
                  <a:lnTo>
                    <a:pt x="2"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3" name="Freeform 675"/>
            <p:cNvSpPr>
              <a:spLocks/>
            </p:cNvSpPr>
            <p:nvPr/>
          </p:nvSpPr>
          <p:spPr bwMode="auto">
            <a:xfrm>
              <a:off x="3638" y="1739"/>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4" name="Freeform 676"/>
            <p:cNvSpPr>
              <a:spLocks/>
            </p:cNvSpPr>
            <p:nvPr/>
          </p:nvSpPr>
          <p:spPr bwMode="auto">
            <a:xfrm>
              <a:off x="3624" y="1741"/>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3" y="0"/>
                  </a:lnTo>
                  <a:lnTo>
                    <a:pt x="3" y="0"/>
                  </a:lnTo>
                  <a:lnTo>
                    <a:pt x="2" y="1"/>
                  </a:lnTo>
                  <a:lnTo>
                    <a:pt x="1" y="2"/>
                  </a:lnTo>
                  <a:lnTo>
                    <a:pt x="0" y="3"/>
                  </a:lnTo>
                  <a:lnTo>
                    <a:pt x="0" y="4"/>
                  </a:lnTo>
                  <a:lnTo>
                    <a:pt x="1" y="5"/>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5" name="Freeform 677"/>
            <p:cNvSpPr>
              <a:spLocks/>
            </p:cNvSpPr>
            <p:nvPr/>
          </p:nvSpPr>
          <p:spPr bwMode="auto">
            <a:xfrm>
              <a:off x="3612" y="1743"/>
              <a:ext cx="6" cy="7"/>
            </a:xfrm>
            <a:custGeom>
              <a:avLst/>
              <a:gdLst>
                <a:gd name="T0" fmla="*/ 3 w 6"/>
                <a:gd name="T1" fmla="*/ 7 h 7"/>
                <a:gd name="T2" fmla="*/ 4 w 6"/>
                <a:gd name="T3" fmla="*/ 7 h 7"/>
                <a:gd name="T4" fmla="*/ 5 w 6"/>
                <a:gd name="T5" fmla="*/ 6 h 7"/>
                <a:gd name="T6" fmla="*/ 6 w 6"/>
                <a:gd name="T7" fmla="*/ 4 h 7"/>
                <a:gd name="T8" fmla="*/ 6 w 6"/>
                <a:gd name="T9" fmla="*/ 3 h 7"/>
                <a:gd name="T10" fmla="*/ 5 w 6"/>
                <a:gd name="T11" fmla="*/ 2 h 7"/>
                <a:gd name="T12" fmla="*/ 4 w 6"/>
                <a:gd name="T13" fmla="*/ 1 h 7"/>
                <a:gd name="T14" fmla="*/ 3 w 6"/>
                <a:gd name="T15" fmla="*/ 0 h 7"/>
                <a:gd name="T16" fmla="*/ 2 w 6"/>
                <a:gd name="T17" fmla="*/ 0 h 7"/>
                <a:gd name="T18" fmla="*/ 2 w 6"/>
                <a:gd name="T19" fmla="*/ 0 h 7"/>
                <a:gd name="T20" fmla="*/ 1 w 6"/>
                <a:gd name="T21" fmla="*/ 1 h 7"/>
                <a:gd name="T22" fmla="*/ 0 w 6"/>
                <a:gd name="T23" fmla="*/ 2 h 7"/>
                <a:gd name="T24" fmla="*/ 0 w 6"/>
                <a:gd name="T25" fmla="*/ 3 h 7"/>
                <a:gd name="T26" fmla="*/ 0 w 6"/>
                <a:gd name="T27" fmla="*/ 4 h 7"/>
                <a:gd name="T28" fmla="*/ 0 w 6"/>
                <a:gd name="T29" fmla="*/ 6 h 7"/>
                <a:gd name="T30" fmla="*/ 1 w 6"/>
                <a:gd name="T31" fmla="*/ 7 h 7"/>
                <a:gd name="T32" fmla="*/ 2 w 6"/>
                <a:gd name="T33" fmla="*/ 7 h 7"/>
                <a:gd name="T34" fmla="*/ 3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3" y="7"/>
                  </a:moveTo>
                  <a:lnTo>
                    <a:pt x="4" y="7"/>
                  </a:lnTo>
                  <a:lnTo>
                    <a:pt x="5" y="6"/>
                  </a:lnTo>
                  <a:lnTo>
                    <a:pt x="6" y="4"/>
                  </a:lnTo>
                  <a:lnTo>
                    <a:pt x="6" y="3"/>
                  </a:lnTo>
                  <a:lnTo>
                    <a:pt x="5" y="2"/>
                  </a:lnTo>
                  <a:lnTo>
                    <a:pt x="4" y="1"/>
                  </a:lnTo>
                  <a:lnTo>
                    <a:pt x="3" y="0"/>
                  </a:lnTo>
                  <a:lnTo>
                    <a:pt x="2" y="0"/>
                  </a:lnTo>
                  <a:lnTo>
                    <a:pt x="2" y="0"/>
                  </a:lnTo>
                  <a:lnTo>
                    <a:pt x="1" y="1"/>
                  </a:lnTo>
                  <a:lnTo>
                    <a:pt x="0" y="2"/>
                  </a:lnTo>
                  <a:lnTo>
                    <a:pt x="0" y="3"/>
                  </a:lnTo>
                  <a:lnTo>
                    <a:pt x="0" y="4"/>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6" name="Freeform 678"/>
            <p:cNvSpPr>
              <a:spLocks/>
            </p:cNvSpPr>
            <p:nvPr/>
          </p:nvSpPr>
          <p:spPr bwMode="auto">
            <a:xfrm>
              <a:off x="3598" y="1745"/>
              <a:ext cx="7" cy="7"/>
            </a:xfrm>
            <a:custGeom>
              <a:avLst/>
              <a:gdLst>
                <a:gd name="T0" fmla="*/ 3 w 7"/>
                <a:gd name="T1" fmla="*/ 7 h 7"/>
                <a:gd name="T2" fmla="*/ 5 w 7"/>
                <a:gd name="T3" fmla="*/ 7 h 7"/>
                <a:gd name="T4" fmla="*/ 6 w 7"/>
                <a:gd name="T5" fmla="*/ 6 h 7"/>
                <a:gd name="T6" fmla="*/ 7 w 7"/>
                <a:gd name="T7" fmla="*/ 5 h 7"/>
                <a:gd name="T8" fmla="*/ 7 w 7"/>
                <a:gd name="T9" fmla="*/ 4 h 7"/>
                <a:gd name="T10" fmla="*/ 6 w 7"/>
                <a:gd name="T11" fmla="*/ 2 h 7"/>
                <a:gd name="T12" fmla="*/ 5 w 7"/>
                <a:gd name="T13" fmla="*/ 1 h 7"/>
                <a:gd name="T14" fmla="*/ 3 w 7"/>
                <a:gd name="T15" fmla="*/ 0 h 7"/>
                <a:gd name="T16" fmla="*/ 2 w 7"/>
                <a:gd name="T17" fmla="*/ 0 h 7"/>
                <a:gd name="T18" fmla="*/ 2 w 7"/>
                <a:gd name="T19" fmla="*/ 0 h 7"/>
                <a:gd name="T20" fmla="*/ 1 w 7"/>
                <a:gd name="T21" fmla="*/ 1 h 7"/>
                <a:gd name="T22" fmla="*/ 0 w 7"/>
                <a:gd name="T23" fmla="*/ 2 h 7"/>
                <a:gd name="T24" fmla="*/ 0 w 7"/>
                <a:gd name="T25" fmla="*/ 4 h 7"/>
                <a:gd name="T26" fmla="*/ 0 w 7"/>
                <a:gd name="T27" fmla="*/ 5 h 7"/>
                <a:gd name="T28" fmla="*/ 0 w 7"/>
                <a:gd name="T29" fmla="*/ 6 h 7"/>
                <a:gd name="T30" fmla="*/ 1 w 7"/>
                <a:gd name="T31" fmla="*/ 7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5" y="7"/>
                  </a:lnTo>
                  <a:lnTo>
                    <a:pt x="6" y="6"/>
                  </a:lnTo>
                  <a:lnTo>
                    <a:pt x="7" y="5"/>
                  </a:lnTo>
                  <a:lnTo>
                    <a:pt x="7" y="4"/>
                  </a:lnTo>
                  <a:lnTo>
                    <a:pt x="6" y="2"/>
                  </a:lnTo>
                  <a:lnTo>
                    <a:pt x="5" y="1"/>
                  </a:lnTo>
                  <a:lnTo>
                    <a:pt x="3" y="0"/>
                  </a:lnTo>
                  <a:lnTo>
                    <a:pt x="2" y="0"/>
                  </a:lnTo>
                  <a:lnTo>
                    <a:pt x="2" y="0"/>
                  </a:lnTo>
                  <a:lnTo>
                    <a:pt x="1" y="1"/>
                  </a:lnTo>
                  <a:lnTo>
                    <a:pt x="0" y="2"/>
                  </a:lnTo>
                  <a:lnTo>
                    <a:pt x="0" y="4"/>
                  </a:lnTo>
                  <a:lnTo>
                    <a:pt x="0" y="5"/>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7" name="Freeform 679"/>
            <p:cNvSpPr>
              <a:spLocks/>
            </p:cNvSpPr>
            <p:nvPr/>
          </p:nvSpPr>
          <p:spPr bwMode="auto">
            <a:xfrm>
              <a:off x="3585" y="1747"/>
              <a:ext cx="6" cy="7"/>
            </a:xfrm>
            <a:custGeom>
              <a:avLst/>
              <a:gdLst>
                <a:gd name="T0" fmla="*/ 3 w 6"/>
                <a:gd name="T1" fmla="*/ 7 h 7"/>
                <a:gd name="T2" fmla="*/ 4 w 6"/>
                <a:gd name="T3" fmla="*/ 6 h 7"/>
                <a:gd name="T4" fmla="*/ 5 w 6"/>
                <a:gd name="T5" fmla="*/ 5 h 7"/>
                <a:gd name="T6" fmla="*/ 6 w 6"/>
                <a:gd name="T7" fmla="*/ 4 h 7"/>
                <a:gd name="T8" fmla="*/ 6 w 6"/>
                <a:gd name="T9" fmla="*/ 3 h 7"/>
                <a:gd name="T10" fmla="*/ 5 w 6"/>
                <a:gd name="T11" fmla="*/ 2 h 7"/>
                <a:gd name="T12" fmla="*/ 4 w 6"/>
                <a:gd name="T13" fmla="*/ 0 h 7"/>
                <a:gd name="T14" fmla="*/ 3 w 6"/>
                <a:gd name="T15" fmla="*/ 0 h 7"/>
                <a:gd name="T16" fmla="*/ 2 w 6"/>
                <a:gd name="T17" fmla="*/ 0 h 7"/>
                <a:gd name="T18" fmla="*/ 2 w 6"/>
                <a:gd name="T19" fmla="*/ 0 h 7"/>
                <a:gd name="T20" fmla="*/ 1 w 6"/>
                <a:gd name="T21" fmla="*/ 0 h 7"/>
                <a:gd name="T22" fmla="*/ 0 w 6"/>
                <a:gd name="T23" fmla="*/ 2 h 7"/>
                <a:gd name="T24" fmla="*/ 0 w 6"/>
                <a:gd name="T25" fmla="*/ 3 h 7"/>
                <a:gd name="T26" fmla="*/ 0 w 6"/>
                <a:gd name="T27" fmla="*/ 4 h 7"/>
                <a:gd name="T28" fmla="*/ 0 w 6"/>
                <a:gd name="T29" fmla="*/ 5 h 7"/>
                <a:gd name="T30" fmla="*/ 1 w 6"/>
                <a:gd name="T31" fmla="*/ 6 h 7"/>
                <a:gd name="T32" fmla="*/ 2 w 6"/>
                <a:gd name="T33" fmla="*/ 7 h 7"/>
                <a:gd name="T34" fmla="*/ 3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3" y="7"/>
                  </a:moveTo>
                  <a:lnTo>
                    <a:pt x="4" y="6"/>
                  </a:lnTo>
                  <a:lnTo>
                    <a:pt x="5" y="5"/>
                  </a:lnTo>
                  <a:lnTo>
                    <a:pt x="6" y="4"/>
                  </a:lnTo>
                  <a:lnTo>
                    <a:pt x="6" y="3"/>
                  </a:lnTo>
                  <a:lnTo>
                    <a:pt x="5" y="2"/>
                  </a:lnTo>
                  <a:lnTo>
                    <a:pt x="4" y="0"/>
                  </a:lnTo>
                  <a:lnTo>
                    <a:pt x="3" y="0"/>
                  </a:lnTo>
                  <a:lnTo>
                    <a:pt x="2" y="0"/>
                  </a:lnTo>
                  <a:lnTo>
                    <a:pt x="2" y="0"/>
                  </a:lnTo>
                  <a:lnTo>
                    <a:pt x="1" y="0"/>
                  </a:lnTo>
                  <a:lnTo>
                    <a:pt x="0" y="2"/>
                  </a:lnTo>
                  <a:lnTo>
                    <a:pt x="0" y="3"/>
                  </a:lnTo>
                  <a:lnTo>
                    <a:pt x="0" y="4"/>
                  </a:lnTo>
                  <a:lnTo>
                    <a:pt x="0" y="5"/>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8" name="Freeform 680"/>
            <p:cNvSpPr>
              <a:spLocks/>
            </p:cNvSpPr>
            <p:nvPr/>
          </p:nvSpPr>
          <p:spPr bwMode="auto">
            <a:xfrm>
              <a:off x="3571" y="1750"/>
              <a:ext cx="7" cy="6"/>
            </a:xfrm>
            <a:custGeom>
              <a:avLst/>
              <a:gdLst>
                <a:gd name="T0" fmla="*/ 4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5"/>
                  </a:lnTo>
                  <a:lnTo>
                    <a:pt x="7" y="4"/>
                  </a:lnTo>
                  <a:lnTo>
                    <a:pt x="7" y="3"/>
                  </a:lnTo>
                  <a:lnTo>
                    <a:pt x="7" y="2"/>
                  </a:lnTo>
                  <a:lnTo>
                    <a:pt x="7" y="1"/>
                  </a:lnTo>
                  <a:lnTo>
                    <a:pt x="6"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09" name="Freeform 681"/>
            <p:cNvSpPr>
              <a:spLocks/>
            </p:cNvSpPr>
            <p:nvPr/>
          </p:nvSpPr>
          <p:spPr bwMode="auto">
            <a:xfrm>
              <a:off x="3557" y="1752"/>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3 w 7"/>
                <a:gd name="T21" fmla="*/ 0 h 6"/>
                <a:gd name="T22" fmla="*/ 2 w 7"/>
                <a:gd name="T23" fmla="*/ 1 h 6"/>
                <a:gd name="T24" fmla="*/ 0 w 7"/>
                <a:gd name="T25" fmla="*/ 2 h 6"/>
                <a:gd name="T26" fmla="*/ 0 w 7"/>
                <a:gd name="T27" fmla="*/ 3 h 6"/>
                <a:gd name="T28" fmla="*/ 2 w 7"/>
                <a:gd name="T29" fmla="*/ 4 h 6"/>
                <a:gd name="T30" fmla="*/ 3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3" y="0"/>
                  </a:lnTo>
                  <a:lnTo>
                    <a:pt x="2" y="1"/>
                  </a:lnTo>
                  <a:lnTo>
                    <a:pt x="0" y="2"/>
                  </a:lnTo>
                  <a:lnTo>
                    <a:pt x="0" y="3"/>
                  </a:lnTo>
                  <a:lnTo>
                    <a:pt x="2"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0" name="Freeform 682"/>
            <p:cNvSpPr>
              <a:spLocks/>
            </p:cNvSpPr>
            <p:nvPr/>
          </p:nvSpPr>
          <p:spPr bwMode="auto">
            <a:xfrm>
              <a:off x="3544" y="1754"/>
              <a:ext cx="7" cy="6"/>
            </a:xfrm>
            <a:custGeom>
              <a:avLst/>
              <a:gdLst>
                <a:gd name="T0" fmla="*/ 4 w 7"/>
                <a:gd name="T1" fmla="*/ 6 h 6"/>
                <a:gd name="T2" fmla="*/ 5 w 7"/>
                <a:gd name="T3" fmla="*/ 5 h 6"/>
                <a:gd name="T4" fmla="*/ 7 w 7"/>
                <a:gd name="T5" fmla="*/ 4 h 6"/>
                <a:gd name="T6" fmla="*/ 7 w 7"/>
                <a:gd name="T7" fmla="*/ 3 h 6"/>
                <a:gd name="T8" fmla="*/ 7 w 7"/>
                <a:gd name="T9" fmla="*/ 2 h 6"/>
                <a:gd name="T10" fmla="*/ 7 w 7"/>
                <a:gd name="T11" fmla="*/ 1 h 6"/>
                <a:gd name="T12" fmla="*/ 5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7" y="4"/>
                  </a:lnTo>
                  <a:lnTo>
                    <a:pt x="7" y="3"/>
                  </a:lnTo>
                  <a:lnTo>
                    <a:pt x="7" y="2"/>
                  </a:lnTo>
                  <a:lnTo>
                    <a:pt x="7"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1" name="Freeform 683"/>
            <p:cNvSpPr>
              <a:spLocks/>
            </p:cNvSpPr>
            <p:nvPr/>
          </p:nvSpPr>
          <p:spPr bwMode="auto">
            <a:xfrm>
              <a:off x="3530" y="1756"/>
              <a:ext cx="8" cy="6"/>
            </a:xfrm>
            <a:custGeom>
              <a:avLst/>
              <a:gdLst>
                <a:gd name="T0" fmla="*/ 5 w 8"/>
                <a:gd name="T1" fmla="*/ 6 h 6"/>
                <a:gd name="T2" fmla="*/ 6 w 8"/>
                <a:gd name="T3" fmla="*/ 5 h 6"/>
                <a:gd name="T4" fmla="*/ 7 w 8"/>
                <a:gd name="T5" fmla="*/ 4 h 6"/>
                <a:gd name="T6" fmla="*/ 8 w 8"/>
                <a:gd name="T7" fmla="*/ 3 h 6"/>
                <a:gd name="T8" fmla="*/ 8 w 8"/>
                <a:gd name="T9" fmla="*/ 2 h 6"/>
                <a:gd name="T10" fmla="*/ 7 w 8"/>
                <a:gd name="T11" fmla="*/ 1 h 6"/>
                <a:gd name="T12" fmla="*/ 6 w 8"/>
                <a:gd name="T13" fmla="*/ 0 h 6"/>
                <a:gd name="T14" fmla="*/ 5 w 8"/>
                <a:gd name="T15" fmla="*/ 0 h 6"/>
                <a:gd name="T16" fmla="*/ 4 w 8"/>
                <a:gd name="T17" fmla="*/ 0 h 6"/>
                <a:gd name="T18" fmla="*/ 4 w 8"/>
                <a:gd name="T19" fmla="*/ 0 h 6"/>
                <a:gd name="T20" fmla="*/ 3 w 8"/>
                <a:gd name="T21" fmla="*/ 0 h 6"/>
                <a:gd name="T22" fmla="*/ 1 w 8"/>
                <a:gd name="T23" fmla="*/ 1 h 6"/>
                <a:gd name="T24" fmla="*/ 0 w 8"/>
                <a:gd name="T25" fmla="*/ 2 h 6"/>
                <a:gd name="T26" fmla="*/ 0 w 8"/>
                <a:gd name="T27" fmla="*/ 3 h 6"/>
                <a:gd name="T28" fmla="*/ 1 w 8"/>
                <a:gd name="T29" fmla="*/ 4 h 6"/>
                <a:gd name="T30" fmla="*/ 3 w 8"/>
                <a:gd name="T31" fmla="*/ 5 h 6"/>
                <a:gd name="T32" fmla="*/ 4 w 8"/>
                <a:gd name="T33" fmla="*/ 6 h 6"/>
                <a:gd name="T34" fmla="*/ 5 w 8"/>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6">
                  <a:moveTo>
                    <a:pt x="5" y="6"/>
                  </a:moveTo>
                  <a:lnTo>
                    <a:pt x="6" y="5"/>
                  </a:lnTo>
                  <a:lnTo>
                    <a:pt x="7" y="4"/>
                  </a:lnTo>
                  <a:lnTo>
                    <a:pt x="8" y="3"/>
                  </a:lnTo>
                  <a:lnTo>
                    <a:pt x="8" y="2"/>
                  </a:lnTo>
                  <a:lnTo>
                    <a:pt x="7" y="1"/>
                  </a:lnTo>
                  <a:lnTo>
                    <a:pt x="6" y="0"/>
                  </a:lnTo>
                  <a:lnTo>
                    <a:pt x="5" y="0"/>
                  </a:lnTo>
                  <a:lnTo>
                    <a:pt x="4" y="0"/>
                  </a:lnTo>
                  <a:lnTo>
                    <a:pt x="4" y="0"/>
                  </a:lnTo>
                  <a:lnTo>
                    <a:pt x="3" y="0"/>
                  </a:lnTo>
                  <a:lnTo>
                    <a:pt x="1" y="1"/>
                  </a:lnTo>
                  <a:lnTo>
                    <a:pt x="0" y="2"/>
                  </a:lnTo>
                  <a:lnTo>
                    <a:pt x="0" y="3"/>
                  </a:lnTo>
                  <a:lnTo>
                    <a:pt x="1"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2" name="Freeform 684"/>
            <p:cNvSpPr>
              <a:spLocks/>
            </p:cNvSpPr>
            <p:nvPr/>
          </p:nvSpPr>
          <p:spPr bwMode="auto">
            <a:xfrm>
              <a:off x="3518" y="1758"/>
              <a:ext cx="7" cy="6"/>
            </a:xfrm>
            <a:custGeom>
              <a:avLst/>
              <a:gdLst>
                <a:gd name="T0" fmla="*/ 3 w 7"/>
                <a:gd name="T1" fmla="*/ 6 h 6"/>
                <a:gd name="T2" fmla="*/ 4 w 7"/>
                <a:gd name="T3" fmla="*/ 5 h 6"/>
                <a:gd name="T4" fmla="*/ 6 w 7"/>
                <a:gd name="T5" fmla="*/ 4 h 6"/>
                <a:gd name="T6" fmla="*/ 7 w 7"/>
                <a:gd name="T7" fmla="*/ 3 h 6"/>
                <a:gd name="T8" fmla="*/ 7 w 7"/>
                <a:gd name="T9" fmla="*/ 2 h 6"/>
                <a:gd name="T10" fmla="*/ 6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6" y="4"/>
                  </a:lnTo>
                  <a:lnTo>
                    <a:pt x="7" y="3"/>
                  </a:lnTo>
                  <a:lnTo>
                    <a:pt x="7" y="2"/>
                  </a:lnTo>
                  <a:lnTo>
                    <a:pt x="6"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3" name="Freeform 685"/>
            <p:cNvSpPr>
              <a:spLocks/>
            </p:cNvSpPr>
            <p:nvPr/>
          </p:nvSpPr>
          <p:spPr bwMode="auto">
            <a:xfrm>
              <a:off x="3504" y="1759"/>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4" name="Freeform 686"/>
            <p:cNvSpPr>
              <a:spLocks/>
            </p:cNvSpPr>
            <p:nvPr/>
          </p:nvSpPr>
          <p:spPr bwMode="auto">
            <a:xfrm>
              <a:off x="3491" y="1761"/>
              <a:ext cx="7" cy="6"/>
            </a:xfrm>
            <a:custGeom>
              <a:avLst/>
              <a:gdLst>
                <a:gd name="T0" fmla="*/ 3 w 7"/>
                <a:gd name="T1" fmla="*/ 6 h 6"/>
                <a:gd name="T2" fmla="*/ 4 w 7"/>
                <a:gd name="T3" fmla="*/ 6 h 6"/>
                <a:gd name="T4" fmla="*/ 5 w 7"/>
                <a:gd name="T5" fmla="*/ 5 h 6"/>
                <a:gd name="T6" fmla="*/ 7 w 7"/>
                <a:gd name="T7" fmla="*/ 4 h 6"/>
                <a:gd name="T8" fmla="*/ 7 w 7"/>
                <a:gd name="T9" fmla="*/ 3 h 6"/>
                <a:gd name="T10" fmla="*/ 5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5" y="5"/>
                  </a:lnTo>
                  <a:lnTo>
                    <a:pt x="7" y="4"/>
                  </a:lnTo>
                  <a:lnTo>
                    <a:pt x="7"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5" name="Freeform 687"/>
            <p:cNvSpPr>
              <a:spLocks/>
            </p:cNvSpPr>
            <p:nvPr/>
          </p:nvSpPr>
          <p:spPr bwMode="auto">
            <a:xfrm>
              <a:off x="3477" y="1763"/>
              <a:ext cx="7" cy="7"/>
            </a:xfrm>
            <a:custGeom>
              <a:avLst/>
              <a:gdLst>
                <a:gd name="T0" fmla="*/ 5 w 7"/>
                <a:gd name="T1" fmla="*/ 7 h 7"/>
                <a:gd name="T2" fmla="*/ 6 w 7"/>
                <a:gd name="T3" fmla="*/ 7 h 7"/>
                <a:gd name="T4" fmla="*/ 7 w 7"/>
                <a:gd name="T5" fmla="*/ 6 h 7"/>
                <a:gd name="T6" fmla="*/ 7 w 7"/>
                <a:gd name="T7" fmla="*/ 4 h 7"/>
                <a:gd name="T8" fmla="*/ 7 w 7"/>
                <a:gd name="T9" fmla="*/ 3 h 7"/>
                <a:gd name="T10" fmla="*/ 7 w 7"/>
                <a:gd name="T11" fmla="*/ 2 h 7"/>
                <a:gd name="T12" fmla="*/ 6 w 7"/>
                <a:gd name="T13" fmla="*/ 1 h 7"/>
                <a:gd name="T14" fmla="*/ 5 w 7"/>
                <a:gd name="T15" fmla="*/ 0 h 7"/>
                <a:gd name="T16" fmla="*/ 4 w 7"/>
                <a:gd name="T17" fmla="*/ 0 h 7"/>
                <a:gd name="T18" fmla="*/ 4 w 7"/>
                <a:gd name="T19" fmla="*/ 0 h 7"/>
                <a:gd name="T20" fmla="*/ 2 w 7"/>
                <a:gd name="T21" fmla="*/ 1 h 7"/>
                <a:gd name="T22" fmla="*/ 1 w 7"/>
                <a:gd name="T23" fmla="*/ 2 h 7"/>
                <a:gd name="T24" fmla="*/ 0 w 7"/>
                <a:gd name="T25" fmla="*/ 3 h 7"/>
                <a:gd name="T26" fmla="*/ 0 w 7"/>
                <a:gd name="T27" fmla="*/ 4 h 7"/>
                <a:gd name="T28" fmla="*/ 1 w 7"/>
                <a:gd name="T29" fmla="*/ 6 h 7"/>
                <a:gd name="T30" fmla="*/ 2 w 7"/>
                <a:gd name="T31" fmla="*/ 7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4"/>
                  </a:lnTo>
                  <a:lnTo>
                    <a:pt x="7" y="3"/>
                  </a:lnTo>
                  <a:lnTo>
                    <a:pt x="7" y="2"/>
                  </a:lnTo>
                  <a:lnTo>
                    <a:pt x="6" y="1"/>
                  </a:lnTo>
                  <a:lnTo>
                    <a:pt x="5" y="0"/>
                  </a:lnTo>
                  <a:lnTo>
                    <a:pt x="4" y="0"/>
                  </a:lnTo>
                  <a:lnTo>
                    <a:pt x="4" y="0"/>
                  </a:lnTo>
                  <a:lnTo>
                    <a:pt x="2" y="1"/>
                  </a:lnTo>
                  <a:lnTo>
                    <a:pt x="1" y="2"/>
                  </a:lnTo>
                  <a:lnTo>
                    <a:pt x="0" y="3"/>
                  </a:lnTo>
                  <a:lnTo>
                    <a:pt x="0" y="4"/>
                  </a:lnTo>
                  <a:lnTo>
                    <a:pt x="1" y="6"/>
                  </a:lnTo>
                  <a:lnTo>
                    <a:pt x="2" y="7"/>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6" name="Freeform 688"/>
            <p:cNvSpPr>
              <a:spLocks/>
            </p:cNvSpPr>
            <p:nvPr/>
          </p:nvSpPr>
          <p:spPr bwMode="auto">
            <a:xfrm>
              <a:off x="3464" y="1765"/>
              <a:ext cx="6" cy="7"/>
            </a:xfrm>
            <a:custGeom>
              <a:avLst/>
              <a:gdLst>
                <a:gd name="T0" fmla="*/ 4 w 6"/>
                <a:gd name="T1" fmla="*/ 7 h 7"/>
                <a:gd name="T2" fmla="*/ 5 w 6"/>
                <a:gd name="T3" fmla="*/ 7 h 7"/>
                <a:gd name="T4" fmla="*/ 6 w 6"/>
                <a:gd name="T5" fmla="*/ 6 h 7"/>
                <a:gd name="T6" fmla="*/ 6 w 6"/>
                <a:gd name="T7" fmla="*/ 5 h 7"/>
                <a:gd name="T8" fmla="*/ 6 w 6"/>
                <a:gd name="T9" fmla="*/ 4 h 7"/>
                <a:gd name="T10" fmla="*/ 6 w 6"/>
                <a:gd name="T11" fmla="*/ 2 h 7"/>
                <a:gd name="T12" fmla="*/ 5 w 6"/>
                <a:gd name="T13" fmla="*/ 1 h 7"/>
                <a:gd name="T14" fmla="*/ 4 w 6"/>
                <a:gd name="T15" fmla="*/ 0 h 7"/>
                <a:gd name="T16" fmla="*/ 3 w 6"/>
                <a:gd name="T17" fmla="*/ 0 h 7"/>
                <a:gd name="T18" fmla="*/ 3 w 6"/>
                <a:gd name="T19" fmla="*/ 0 h 7"/>
                <a:gd name="T20" fmla="*/ 2 w 6"/>
                <a:gd name="T21" fmla="*/ 1 h 7"/>
                <a:gd name="T22" fmla="*/ 1 w 6"/>
                <a:gd name="T23" fmla="*/ 2 h 7"/>
                <a:gd name="T24" fmla="*/ 0 w 6"/>
                <a:gd name="T25" fmla="*/ 4 h 7"/>
                <a:gd name="T26" fmla="*/ 0 w 6"/>
                <a:gd name="T27" fmla="*/ 5 h 7"/>
                <a:gd name="T28" fmla="*/ 1 w 6"/>
                <a:gd name="T29" fmla="*/ 6 h 7"/>
                <a:gd name="T30" fmla="*/ 2 w 6"/>
                <a:gd name="T31" fmla="*/ 7 h 7"/>
                <a:gd name="T32" fmla="*/ 3 w 6"/>
                <a:gd name="T33" fmla="*/ 7 h 7"/>
                <a:gd name="T34" fmla="*/ 4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7"/>
                  </a:moveTo>
                  <a:lnTo>
                    <a:pt x="5" y="7"/>
                  </a:lnTo>
                  <a:lnTo>
                    <a:pt x="6" y="6"/>
                  </a:lnTo>
                  <a:lnTo>
                    <a:pt x="6" y="5"/>
                  </a:lnTo>
                  <a:lnTo>
                    <a:pt x="6" y="4"/>
                  </a:lnTo>
                  <a:lnTo>
                    <a:pt x="6" y="2"/>
                  </a:lnTo>
                  <a:lnTo>
                    <a:pt x="5" y="1"/>
                  </a:lnTo>
                  <a:lnTo>
                    <a:pt x="4" y="0"/>
                  </a:lnTo>
                  <a:lnTo>
                    <a:pt x="3" y="0"/>
                  </a:lnTo>
                  <a:lnTo>
                    <a:pt x="3" y="0"/>
                  </a:lnTo>
                  <a:lnTo>
                    <a:pt x="2" y="1"/>
                  </a:lnTo>
                  <a:lnTo>
                    <a:pt x="1" y="2"/>
                  </a:lnTo>
                  <a:lnTo>
                    <a:pt x="0" y="4"/>
                  </a:lnTo>
                  <a:lnTo>
                    <a:pt x="0" y="5"/>
                  </a:lnTo>
                  <a:lnTo>
                    <a:pt x="1" y="6"/>
                  </a:lnTo>
                  <a:lnTo>
                    <a:pt x="2" y="7"/>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7" name="Freeform 689"/>
            <p:cNvSpPr>
              <a:spLocks/>
            </p:cNvSpPr>
            <p:nvPr/>
          </p:nvSpPr>
          <p:spPr bwMode="auto">
            <a:xfrm>
              <a:off x="3450" y="1767"/>
              <a:ext cx="7" cy="7"/>
            </a:xfrm>
            <a:custGeom>
              <a:avLst/>
              <a:gdLst>
                <a:gd name="T0" fmla="*/ 5 w 7"/>
                <a:gd name="T1" fmla="*/ 7 h 7"/>
                <a:gd name="T2" fmla="*/ 6 w 7"/>
                <a:gd name="T3" fmla="*/ 7 h 7"/>
                <a:gd name="T4" fmla="*/ 7 w 7"/>
                <a:gd name="T5" fmla="*/ 6 h 7"/>
                <a:gd name="T6" fmla="*/ 7 w 7"/>
                <a:gd name="T7" fmla="*/ 5 h 7"/>
                <a:gd name="T8" fmla="*/ 7 w 7"/>
                <a:gd name="T9" fmla="*/ 4 h 7"/>
                <a:gd name="T10" fmla="*/ 7 w 7"/>
                <a:gd name="T11" fmla="*/ 3 h 7"/>
                <a:gd name="T12" fmla="*/ 6 w 7"/>
                <a:gd name="T13" fmla="*/ 2 h 7"/>
                <a:gd name="T14" fmla="*/ 5 w 7"/>
                <a:gd name="T15" fmla="*/ 0 h 7"/>
                <a:gd name="T16" fmla="*/ 3 w 7"/>
                <a:gd name="T17" fmla="*/ 0 h 7"/>
                <a:gd name="T18" fmla="*/ 3 w 7"/>
                <a:gd name="T19" fmla="*/ 0 h 7"/>
                <a:gd name="T20" fmla="*/ 2 w 7"/>
                <a:gd name="T21" fmla="*/ 2 h 7"/>
                <a:gd name="T22" fmla="*/ 1 w 7"/>
                <a:gd name="T23" fmla="*/ 3 h 7"/>
                <a:gd name="T24" fmla="*/ 0 w 7"/>
                <a:gd name="T25" fmla="*/ 4 h 7"/>
                <a:gd name="T26" fmla="*/ 0 w 7"/>
                <a:gd name="T27" fmla="*/ 5 h 7"/>
                <a:gd name="T28" fmla="*/ 1 w 7"/>
                <a:gd name="T29" fmla="*/ 6 h 7"/>
                <a:gd name="T30" fmla="*/ 2 w 7"/>
                <a:gd name="T31" fmla="*/ 7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5"/>
                  </a:lnTo>
                  <a:lnTo>
                    <a:pt x="7" y="4"/>
                  </a:lnTo>
                  <a:lnTo>
                    <a:pt x="7" y="3"/>
                  </a:lnTo>
                  <a:lnTo>
                    <a:pt x="6" y="2"/>
                  </a:lnTo>
                  <a:lnTo>
                    <a:pt x="5" y="0"/>
                  </a:lnTo>
                  <a:lnTo>
                    <a:pt x="3" y="0"/>
                  </a:lnTo>
                  <a:lnTo>
                    <a:pt x="3" y="0"/>
                  </a:lnTo>
                  <a:lnTo>
                    <a:pt x="2" y="2"/>
                  </a:lnTo>
                  <a:lnTo>
                    <a:pt x="1" y="3"/>
                  </a:lnTo>
                  <a:lnTo>
                    <a:pt x="0" y="4"/>
                  </a:lnTo>
                  <a:lnTo>
                    <a:pt x="0" y="5"/>
                  </a:lnTo>
                  <a:lnTo>
                    <a:pt x="1" y="6"/>
                  </a:lnTo>
                  <a:lnTo>
                    <a:pt x="2" y="7"/>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8" name="Freeform 690"/>
            <p:cNvSpPr>
              <a:spLocks/>
            </p:cNvSpPr>
            <p:nvPr/>
          </p:nvSpPr>
          <p:spPr bwMode="auto">
            <a:xfrm>
              <a:off x="3438" y="1770"/>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19" name="Freeform 691"/>
            <p:cNvSpPr>
              <a:spLocks/>
            </p:cNvSpPr>
            <p:nvPr/>
          </p:nvSpPr>
          <p:spPr bwMode="auto">
            <a:xfrm>
              <a:off x="3424" y="1772"/>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2" y="0"/>
                  </a:lnTo>
                  <a:lnTo>
                    <a:pt x="2" y="0"/>
                  </a:lnTo>
                  <a:lnTo>
                    <a:pt x="1" y="0"/>
                  </a:lnTo>
                  <a:lnTo>
                    <a:pt x="0" y="1"/>
                  </a:lnTo>
                  <a:lnTo>
                    <a:pt x="0" y="2"/>
                  </a:lnTo>
                  <a:lnTo>
                    <a:pt x="0" y="3"/>
                  </a:lnTo>
                  <a:lnTo>
                    <a:pt x="0" y="4"/>
                  </a:lnTo>
                  <a:lnTo>
                    <a:pt x="1" y="5"/>
                  </a:lnTo>
                  <a:lnTo>
                    <a:pt x="2"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0" name="Freeform 692"/>
            <p:cNvSpPr>
              <a:spLocks/>
            </p:cNvSpPr>
            <p:nvPr/>
          </p:nvSpPr>
          <p:spPr bwMode="auto">
            <a:xfrm>
              <a:off x="3411" y="1774"/>
              <a:ext cx="6" cy="6"/>
            </a:xfrm>
            <a:custGeom>
              <a:avLst/>
              <a:gdLst>
                <a:gd name="T0" fmla="*/ 3 w 6"/>
                <a:gd name="T1" fmla="*/ 6 h 6"/>
                <a:gd name="T2" fmla="*/ 4 w 6"/>
                <a:gd name="T3" fmla="*/ 5 h 6"/>
                <a:gd name="T4" fmla="*/ 5 w 6"/>
                <a:gd name="T5" fmla="*/ 4 h 6"/>
                <a:gd name="T6" fmla="*/ 6 w 6"/>
                <a:gd name="T7" fmla="*/ 3 h 6"/>
                <a:gd name="T8" fmla="*/ 6 w 6"/>
                <a:gd name="T9" fmla="*/ 2 h 6"/>
                <a:gd name="T10" fmla="*/ 5 w 6"/>
                <a:gd name="T11" fmla="*/ 1 h 6"/>
                <a:gd name="T12" fmla="*/ 4 w 6"/>
                <a:gd name="T13" fmla="*/ 0 h 6"/>
                <a:gd name="T14" fmla="*/ 3 w 6"/>
                <a:gd name="T15" fmla="*/ 0 h 6"/>
                <a:gd name="T16" fmla="*/ 2 w 6"/>
                <a:gd name="T17" fmla="*/ 0 h 6"/>
                <a:gd name="T18" fmla="*/ 2 w 6"/>
                <a:gd name="T19" fmla="*/ 0 h 6"/>
                <a:gd name="T20" fmla="*/ 1 w 6"/>
                <a:gd name="T21" fmla="*/ 0 h 6"/>
                <a:gd name="T22" fmla="*/ 0 w 6"/>
                <a:gd name="T23" fmla="*/ 1 h 6"/>
                <a:gd name="T24" fmla="*/ 0 w 6"/>
                <a:gd name="T25" fmla="*/ 2 h 6"/>
                <a:gd name="T26" fmla="*/ 0 w 6"/>
                <a:gd name="T27" fmla="*/ 3 h 6"/>
                <a:gd name="T28" fmla="*/ 0 w 6"/>
                <a:gd name="T29" fmla="*/ 4 h 6"/>
                <a:gd name="T30" fmla="*/ 1 w 6"/>
                <a:gd name="T31" fmla="*/ 5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5"/>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1" name="Freeform 693"/>
            <p:cNvSpPr>
              <a:spLocks/>
            </p:cNvSpPr>
            <p:nvPr/>
          </p:nvSpPr>
          <p:spPr bwMode="auto">
            <a:xfrm>
              <a:off x="3397" y="1776"/>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3" y="0"/>
                  </a:lnTo>
                  <a:lnTo>
                    <a:pt x="3" y="0"/>
                  </a:lnTo>
                  <a:lnTo>
                    <a:pt x="2" y="0"/>
                  </a:lnTo>
                  <a:lnTo>
                    <a:pt x="1" y="1"/>
                  </a:lnTo>
                  <a:lnTo>
                    <a:pt x="0" y="2"/>
                  </a:lnTo>
                  <a:lnTo>
                    <a:pt x="0" y="3"/>
                  </a:lnTo>
                  <a:lnTo>
                    <a:pt x="1" y="4"/>
                  </a:lnTo>
                  <a:lnTo>
                    <a:pt x="2" y="5"/>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2" name="Freeform 694"/>
            <p:cNvSpPr>
              <a:spLocks/>
            </p:cNvSpPr>
            <p:nvPr/>
          </p:nvSpPr>
          <p:spPr bwMode="auto">
            <a:xfrm>
              <a:off x="3383" y="1778"/>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3 w 7"/>
                <a:gd name="T21" fmla="*/ 0 h 6"/>
                <a:gd name="T22" fmla="*/ 2 w 7"/>
                <a:gd name="T23" fmla="*/ 1 h 6"/>
                <a:gd name="T24" fmla="*/ 0 w 7"/>
                <a:gd name="T25" fmla="*/ 2 h 6"/>
                <a:gd name="T26" fmla="*/ 0 w 7"/>
                <a:gd name="T27" fmla="*/ 3 h 6"/>
                <a:gd name="T28" fmla="*/ 2 w 7"/>
                <a:gd name="T29" fmla="*/ 4 h 6"/>
                <a:gd name="T30" fmla="*/ 3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3" y="0"/>
                  </a:lnTo>
                  <a:lnTo>
                    <a:pt x="2" y="1"/>
                  </a:lnTo>
                  <a:lnTo>
                    <a:pt x="0" y="2"/>
                  </a:lnTo>
                  <a:lnTo>
                    <a:pt x="0" y="3"/>
                  </a:lnTo>
                  <a:lnTo>
                    <a:pt x="2"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3" name="Freeform 695"/>
            <p:cNvSpPr>
              <a:spLocks/>
            </p:cNvSpPr>
            <p:nvPr/>
          </p:nvSpPr>
          <p:spPr bwMode="auto">
            <a:xfrm>
              <a:off x="3370" y="1780"/>
              <a:ext cx="7" cy="6"/>
            </a:xfrm>
            <a:custGeom>
              <a:avLst/>
              <a:gdLst>
                <a:gd name="T0" fmla="*/ 4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5"/>
                  </a:lnTo>
                  <a:lnTo>
                    <a:pt x="7" y="4"/>
                  </a:lnTo>
                  <a:lnTo>
                    <a:pt x="7" y="3"/>
                  </a:lnTo>
                  <a:lnTo>
                    <a:pt x="7" y="2"/>
                  </a:lnTo>
                  <a:lnTo>
                    <a:pt x="7" y="1"/>
                  </a:lnTo>
                  <a:lnTo>
                    <a:pt x="6"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4" name="Freeform 696"/>
            <p:cNvSpPr>
              <a:spLocks/>
            </p:cNvSpPr>
            <p:nvPr/>
          </p:nvSpPr>
          <p:spPr bwMode="auto">
            <a:xfrm>
              <a:off x="3356" y="1781"/>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5" name="Freeform 697"/>
            <p:cNvSpPr>
              <a:spLocks/>
            </p:cNvSpPr>
            <p:nvPr/>
          </p:nvSpPr>
          <p:spPr bwMode="auto">
            <a:xfrm>
              <a:off x="3344" y="1783"/>
              <a:ext cx="7" cy="7"/>
            </a:xfrm>
            <a:custGeom>
              <a:avLst/>
              <a:gdLst>
                <a:gd name="T0" fmla="*/ 3 w 7"/>
                <a:gd name="T1" fmla="*/ 7 h 7"/>
                <a:gd name="T2" fmla="*/ 4 w 7"/>
                <a:gd name="T3" fmla="*/ 7 h 7"/>
                <a:gd name="T4" fmla="*/ 6 w 7"/>
                <a:gd name="T5" fmla="*/ 6 h 7"/>
                <a:gd name="T6" fmla="*/ 7 w 7"/>
                <a:gd name="T7" fmla="*/ 4 h 7"/>
                <a:gd name="T8" fmla="*/ 7 w 7"/>
                <a:gd name="T9" fmla="*/ 3 h 7"/>
                <a:gd name="T10" fmla="*/ 6 w 7"/>
                <a:gd name="T11" fmla="*/ 2 h 7"/>
                <a:gd name="T12" fmla="*/ 4 w 7"/>
                <a:gd name="T13" fmla="*/ 1 h 7"/>
                <a:gd name="T14" fmla="*/ 3 w 7"/>
                <a:gd name="T15" fmla="*/ 0 h 7"/>
                <a:gd name="T16" fmla="*/ 2 w 7"/>
                <a:gd name="T17" fmla="*/ 0 h 7"/>
                <a:gd name="T18" fmla="*/ 2 w 7"/>
                <a:gd name="T19" fmla="*/ 0 h 7"/>
                <a:gd name="T20" fmla="*/ 1 w 7"/>
                <a:gd name="T21" fmla="*/ 1 h 7"/>
                <a:gd name="T22" fmla="*/ 0 w 7"/>
                <a:gd name="T23" fmla="*/ 2 h 7"/>
                <a:gd name="T24" fmla="*/ 0 w 7"/>
                <a:gd name="T25" fmla="*/ 3 h 7"/>
                <a:gd name="T26" fmla="*/ 0 w 7"/>
                <a:gd name="T27" fmla="*/ 4 h 7"/>
                <a:gd name="T28" fmla="*/ 0 w 7"/>
                <a:gd name="T29" fmla="*/ 6 h 7"/>
                <a:gd name="T30" fmla="*/ 1 w 7"/>
                <a:gd name="T31" fmla="*/ 7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7"/>
                  </a:lnTo>
                  <a:lnTo>
                    <a:pt x="6" y="6"/>
                  </a:lnTo>
                  <a:lnTo>
                    <a:pt x="7" y="4"/>
                  </a:lnTo>
                  <a:lnTo>
                    <a:pt x="7" y="3"/>
                  </a:lnTo>
                  <a:lnTo>
                    <a:pt x="6" y="2"/>
                  </a:lnTo>
                  <a:lnTo>
                    <a:pt x="4" y="1"/>
                  </a:lnTo>
                  <a:lnTo>
                    <a:pt x="3" y="0"/>
                  </a:lnTo>
                  <a:lnTo>
                    <a:pt x="2" y="0"/>
                  </a:lnTo>
                  <a:lnTo>
                    <a:pt x="2" y="0"/>
                  </a:lnTo>
                  <a:lnTo>
                    <a:pt x="1" y="1"/>
                  </a:lnTo>
                  <a:lnTo>
                    <a:pt x="0" y="2"/>
                  </a:lnTo>
                  <a:lnTo>
                    <a:pt x="0" y="3"/>
                  </a:lnTo>
                  <a:lnTo>
                    <a:pt x="0" y="4"/>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6" name="Freeform 698"/>
            <p:cNvSpPr>
              <a:spLocks/>
            </p:cNvSpPr>
            <p:nvPr/>
          </p:nvSpPr>
          <p:spPr bwMode="auto">
            <a:xfrm>
              <a:off x="3330" y="1785"/>
              <a:ext cx="7" cy="7"/>
            </a:xfrm>
            <a:custGeom>
              <a:avLst/>
              <a:gdLst>
                <a:gd name="T0" fmla="*/ 4 w 7"/>
                <a:gd name="T1" fmla="*/ 7 h 7"/>
                <a:gd name="T2" fmla="*/ 5 w 7"/>
                <a:gd name="T3" fmla="*/ 7 h 7"/>
                <a:gd name="T4" fmla="*/ 6 w 7"/>
                <a:gd name="T5" fmla="*/ 6 h 7"/>
                <a:gd name="T6" fmla="*/ 7 w 7"/>
                <a:gd name="T7" fmla="*/ 5 h 7"/>
                <a:gd name="T8" fmla="*/ 7 w 7"/>
                <a:gd name="T9" fmla="*/ 4 h 7"/>
                <a:gd name="T10" fmla="*/ 6 w 7"/>
                <a:gd name="T11" fmla="*/ 2 h 7"/>
                <a:gd name="T12" fmla="*/ 5 w 7"/>
                <a:gd name="T13" fmla="*/ 1 h 7"/>
                <a:gd name="T14" fmla="*/ 4 w 7"/>
                <a:gd name="T15" fmla="*/ 0 h 7"/>
                <a:gd name="T16" fmla="*/ 3 w 7"/>
                <a:gd name="T17" fmla="*/ 0 h 7"/>
                <a:gd name="T18" fmla="*/ 3 w 7"/>
                <a:gd name="T19" fmla="*/ 0 h 7"/>
                <a:gd name="T20" fmla="*/ 1 w 7"/>
                <a:gd name="T21" fmla="*/ 1 h 7"/>
                <a:gd name="T22" fmla="*/ 0 w 7"/>
                <a:gd name="T23" fmla="*/ 2 h 7"/>
                <a:gd name="T24" fmla="*/ 0 w 7"/>
                <a:gd name="T25" fmla="*/ 4 h 7"/>
                <a:gd name="T26" fmla="*/ 0 w 7"/>
                <a:gd name="T27" fmla="*/ 5 h 7"/>
                <a:gd name="T28" fmla="*/ 0 w 7"/>
                <a:gd name="T29" fmla="*/ 6 h 7"/>
                <a:gd name="T30" fmla="*/ 1 w 7"/>
                <a:gd name="T31" fmla="*/ 7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7"/>
                  </a:lnTo>
                  <a:lnTo>
                    <a:pt x="6" y="6"/>
                  </a:lnTo>
                  <a:lnTo>
                    <a:pt x="7" y="5"/>
                  </a:lnTo>
                  <a:lnTo>
                    <a:pt x="7" y="4"/>
                  </a:lnTo>
                  <a:lnTo>
                    <a:pt x="6" y="2"/>
                  </a:lnTo>
                  <a:lnTo>
                    <a:pt x="5" y="1"/>
                  </a:lnTo>
                  <a:lnTo>
                    <a:pt x="4" y="0"/>
                  </a:lnTo>
                  <a:lnTo>
                    <a:pt x="3" y="0"/>
                  </a:lnTo>
                  <a:lnTo>
                    <a:pt x="3" y="0"/>
                  </a:lnTo>
                  <a:lnTo>
                    <a:pt x="1" y="1"/>
                  </a:lnTo>
                  <a:lnTo>
                    <a:pt x="0" y="2"/>
                  </a:lnTo>
                  <a:lnTo>
                    <a:pt x="0" y="4"/>
                  </a:lnTo>
                  <a:lnTo>
                    <a:pt x="0" y="5"/>
                  </a:lnTo>
                  <a:lnTo>
                    <a:pt x="0" y="6"/>
                  </a:lnTo>
                  <a:lnTo>
                    <a:pt x="1" y="7"/>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7" name="Freeform 699"/>
            <p:cNvSpPr>
              <a:spLocks/>
            </p:cNvSpPr>
            <p:nvPr/>
          </p:nvSpPr>
          <p:spPr bwMode="auto">
            <a:xfrm>
              <a:off x="3317" y="1787"/>
              <a:ext cx="7" cy="7"/>
            </a:xfrm>
            <a:custGeom>
              <a:avLst/>
              <a:gdLst>
                <a:gd name="T0" fmla="*/ 3 w 7"/>
                <a:gd name="T1" fmla="*/ 7 h 7"/>
                <a:gd name="T2" fmla="*/ 4 w 7"/>
                <a:gd name="T3" fmla="*/ 7 h 7"/>
                <a:gd name="T4" fmla="*/ 5 w 7"/>
                <a:gd name="T5" fmla="*/ 6 h 7"/>
                <a:gd name="T6" fmla="*/ 7 w 7"/>
                <a:gd name="T7" fmla="*/ 5 h 7"/>
                <a:gd name="T8" fmla="*/ 7 w 7"/>
                <a:gd name="T9" fmla="*/ 4 h 7"/>
                <a:gd name="T10" fmla="*/ 5 w 7"/>
                <a:gd name="T11" fmla="*/ 3 h 7"/>
                <a:gd name="T12" fmla="*/ 4 w 7"/>
                <a:gd name="T13" fmla="*/ 2 h 7"/>
                <a:gd name="T14" fmla="*/ 3 w 7"/>
                <a:gd name="T15" fmla="*/ 0 h 7"/>
                <a:gd name="T16" fmla="*/ 2 w 7"/>
                <a:gd name="T17" fmla="*/ 0 h 7"/>
                <a:gd name="T18" fmla="*/ 2 w 7"/>
                <a:gd name="T19" fmla="*/ 0 h 7"/>
                <a:gd name="T20" fmla="*/ 1 w 7"/>
                <a:gd name="T21" fmla="*/ 2 h 7"/>
                <a:gd name="T22" fmla="*/ 0 w 7"/>
                <a:gd name="T23" fmla="*/ 3 h 7"/>
                <a:gd name="T24" fmla="*/ 0 w 7"/>
                <a:gd name="T25" fmla="*/ 4 h 7"/>
                <a:gd name="T26" fmla="*/ 0 w 7"/>
                <a:gd name="T27" fmla="*/ 5 h 7"/>
                <a:gd name="T28" fmla="*/ 0 w 7"/>
                <a:gd name="T29" fmla="*/ 6 h 7"/>
                <a:gd name="T30" fmla="*/ 1 w 7"/>
                <a:gd name="T31" fmla="*/ 7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7"/>
                  </a:lnTo>
                  <a:lnTo>
                    <a:pt x="5" y="6"/>
                  </a:lnTo>
                  <a:lnTo>
                    <a:pt x="7" y="5"/>
                  </a:lnTo>
                  <a:lnTo>
                    <a:pt x="7" y="4"/>
                  </a:lnTo>
                  <a:lnTo>
                    <a:pt x="5" y="3"/>
                  </a:lnTo>
                  <a:lnTo>
                    <a:pt x="4" y="2"/>
                  </a:lnTo>
                  <a:lnTo>
                    <a:pt x="3" y="0"/>
                  </a:lnTo>
                  <a:lnTo>
                    <a:pt x="2" y="0"/>
                  </a:lnTo>
                  <a:lnTo>
                    <a:pt x="2" y="0"/>
                  </a:lnTo>
                  <a:lnTo>
                    <a:pt x="1" y="2"/>
                  </a:lnTo>
                  <a:lnTo>
                    <a:pt x="0" y="3"/>
                  </a:lnTo>
                  <a:lnTo>
                    <a:pt x="0" y="4"/>
                  </a:lnTo>
                  <a:lnTo>
                    <a:pt x="0" y="5"/>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8" name="Freeform 700"/>
            <p:cNvSpPr>
              <a:spLocks/>
            </p:cNvSpPr>
            <p:nvPr/>
          </p:nvSpPr>
          <p:spPr bwMode="auto">
            <a:xfrm>
              <a:off x="3303" y="1790"/>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29" name="Freeform 701"/>
            <p:cNvSpPr>
              <a:spLocks/>
            </p:cNvSpPr>
            <p:nvPr/>
          </p:nvSpPr>
          <p:spPr bwMode="auto">
            <a:xfrm>
              <a:off x="3290" y="1792"/>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0" name="Freeform 702"/>
            <p:cNvSpPr>
              <a:spLocks/>
            </p:cNvSpPr>
            <p:nvPr/>
          </p:nvSpPr>
          <p:spPr bwMode="auto">
            <a:xfrm>
              <a:off x="3276" y="1794"/>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2" y="0"/>
                  </a:lnTo>
                  <a:lnTo>
                    <a:pt x="1" y="1"/>
                  </a:lnTo>
                  <a:lnTo>
                    <a:pt x="0" y="2"/>
                  </a:lnTo>
                  <a:lnTo>
                    <a:pt x="0" y="3"/>
                  </a:lnTo>
                  <a:lnTo>
                    <a:pt x="1" y="4"/>
                  </a:lnTo>
                  <a:lnTo>
                    <a:pt x="2"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1" name="Freeform 703"/>
            <p:cNvSpPr>
              <a:spLocks/>
            </p:cNvSpPr>
            <p:nvPr/>
          </p:nvSpPr>
          <p:spPr bwMode="auto">
            <a:xfrm>
              <a:off x="3264" y="1796"/>
              <a:ext cx="7" cy="6"/>
            </a:xfrm>
            <a:custGeom>
              <a:avLst/>
              <a:gdLst>
                <a:gd name="T0" fmla="*/ 3 w 7"/>
                <a:gd name="T1" fmla="*/ 6 h 6"/>
                <a:gd name="T2" fmla="*/ 4 w 7"/>
                <a:gd name="T3" fmla="*/ 5 h 6"/>
                <a:gd name="T4" fmla="*/ 5 w 7"/>
                <a:gd name="T5" fmla="*/ 4 h 6"/>
                <a:gd name="T6" fmla="*/ 7 w 7"/>
                <a:gd name="T7" fmla="*/ 3 h 6"/>
                <a:gd name="T8" fmla="*/ 7 w 7"/>
                <a:gd name="T9" fmla="*/ 2 h 6"/>
                <a:gd name="T10" fmla="*/ 5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5" y="4"/>
                  </a:lnTo>
                  <a:lnTo>
                    <a:pt x="7" y="3"/>
                  </a:lnTo>
                  <a:lnTo>
                    <a:pt x="7"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2" name="Freeform 704"/>
            <p:cNvSpPr>
              <a:spLocks/>
            </p:cNvSpPr>
            <p:nvPr/>
          </p:nvSpPr>
          <p:spPr bwMode="auto">
            <a:xfrm>
              <a:off x="3250" y="1798"/>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2" y="0"/>
                  </a:lnTo>
                  <a:lnTo>
                    <a:pt x="2" y="0"/>
                  </a:lnTo>
                  <a:lnTo>
                    <a:pt x="1" y="0"/>
                  </a:lnTo>
                  <a:lnTo>
                    <a:pt x="0" y="1"/>
                  </a:lnTo>
                  <a:lnTo>
                    <a:pt x="0" y="2"/>
                  </a:lnTo>
                  <a:lnTo>
                    <a:pt x="0" y="3"/>
                  </a:lnTo>
                  <a:lnTo>
                    <a:pt x="0" y="4"/>
                  </a:lnTo>
                  <a:lnTo>
                    <a:pt x="1" y="5"/>
                  </a:lnTo>
                  <a:lnTo>
                    <a:pt x="2"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3" name="Freeform 705"/>
            <p:cNvSpPr>
              <a:spLocks/>
            </p:cNvSpPr>
            <p:nvPr/>
          </p:nvSpPr>
          <p:spPr bwMode="auto">
            <a:xfrm>
              <a:off x="3237" y="1800"/>
              <a:ext cx="6" cy="6"/>
            </a:xfrm>
            <a:custGeom>
              <a:avLst/>
              <a:gdLst>
                <a:gd name="T0" fmla="*/ 3 w 6"/>
                <a:gd name="T1" fmla="*/ 6 h 6"/>
                <a:gd name="T2" fmla="*/ 4 w 6"/>
                <a:gd name="T3" fmla="*/ 5 h 6"/>
                <a:gd name="T4" fmla="*/ 5 w 6"/>
                <a:gd name="T5" fmla="*/ 4 h 6"/>
                <a:gd name="T6" fmla="*/ 6 w 6"/>
                <a:gd name="T7" fmla="*/ 3 h 6"/>
                <a:gd name="T8" fmla="*/ 6 w 6"/>
                <a:gd name="T9" fmla="*/ 2 h 6"/>
                <a:gd name="T10" fmla="*/ 5 w 6"/>
                <a:gd name="T11" fmla="*/ 1 h 6"/>
                <a:gd name="T12" fmla="*/ 4 w 6"/>
                <a:gd name="T13" fmla="*/ 0 h 6"/>
                <a:gd name="T14" fmla="*/ 3 w 6"/>
                <a:gd name="T15" fmla="*/ 0 h 6"/>
                <a:gd name="T16" fmla="*/ 2 w 6"/>
                <a:gd name="T17" fmla="*/ 0 h 6"/>
                <a:gd name="T18" fmla="*/ 2 w 6"/>
                <a:gd name="T19" fmla="*/ 0 h 6"/>
                <a:gd name="T20" fmla="*/ 1 w 6"/>
                <a:gd name="T21" fmla="*/ 0 h 6"/>
                <a:gd name="T22" fmla="*/ 0 w 6"/>
                <a:gd name="T23" fmla="*/ 1 h 6"/>
                <a:gd name="T24" fmla="*/ 0 w 6"/>
                <a:gd name="T25" fmla="*/ 2 h 6"/>
                <a:gd name="T26" fmla="*/ 0 w 6"/>
                <a:gd name="T27" fmla="*/ 3 h 6"/>
                <a:gd name="T28" fmla="*/ 0 w 6"/>
                <a:gd name="T29" fmla="*/ 4 h 6"/>
                <a:gd name="T30" fmla="*/ 1 w 6"/>
                <a:gd name="T31" fmla="*/ 5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5"/>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4" name="Freeform 706"/>
            <p:cNvSpPr>
              <a:spLocks/>
            </p:cNvSpPr>
            <p:nvPr/>
          </p:nvSpPr>
          <p:spPr bwMode="auto">
            <a:xfrm>
              <a:off x="3223" y="1802"/>
              <a:ext cx="7" cy="7"/>
            </a:xfrm>
            <a:custGeom>
              <a:avLst/>
              <a:gdLst>
                <a:gd name="T0" fmla="*/ 5 w 7"/>
                <a:gd name="T1" fmla="*/ 7 h 7"/>
                <a:gd name="T2" fmla="*/ 6 w 7"/>
                <a:gd name="T3" fmla="*/ 5 h 7"/>
                <a:gd name="T4" fmla="*/ 7 w 7"/>
                <a:gd name="T5" fmla="*/ 4 h 7"/>
                <a:gd name="T6" fmla="*/ 7 w 7"/>
                <a:gd name="T7" fmla="*/ 3 h 7"/>
                <a:gd name="T8" fmla="*/ 7 w 7"/>
                <a:gd name="T9" fmla="*/ 2 h 7"/>
                <a:gd name="T10" fmla="*/ 7 w 7"/>
                <a:gd name="T11" fmla="*/ 1 h 7"/>
                <a:gd name="T12" fmla="*/ 6 w 7"/>
                <a:gd name="T13" fmla="*/ 0 h 7"/>
                <a:gd name="T14" fmla="*/ 5 w 7"/>
                <a:gd name="T15" fmla="*/ 0 h 7"/>
                <a:gd name="T16" fmla="*/ 3 w 7"/>
                <a:gd name="T17" fmla="*/ 0 h 7"/>
                <a:gd name="T18" fmla="*/ 3 w 7"/>
                <a:gd name="T19" fmla="*/ 0 h 7"/>
                <a:gd name="T20" fmla="*/ 2 w 7"/>
                <a:gd name="T21" fmla="*/ 0 h 7"/>
                <a:gd name="T22" fmla="*/ 1 w 7"/>
                <a:gd name="T23" fmla="*/ 1 h 7"/>
                <a:gd name="T24" fmla="*/ 0 w 7"/>
                <a:gd name="T25" fmla="*/ 2 h 7"/>
                <a:gd name="T26" fmla="*/ 0 w 7"/>
                <a:gd name="T27" fmla="*/ 3 h 7"/>
                <a:gd name="T28" fmla="*/ 1 w 7"/>
                <a:gd name="T29" fmla="*/ 4 h 7"/>
                <a:gd name="T30" fmla="*/ 2 w 7"/>
                <a:gd name="T31" fmla="*/ 5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5"/>
                  </a:lnTo>
                  <a:lnTo>
                    <a:pt x="7" y="4"/>
                  </a:lnTo>
                  <a:lnTo>
                    <a:pt x="7" y="3"/>
                  </a:lnTo>
                  <a:lnTo>
                    <a:pt x="7" y="2"/>
                  </a:lnTo>
                  <a:lnTo>
                    <a:pt x="7" y="1"/>
                  </a:lnTo>
                  <a:lnTo>
                    <a:pt x="6" y="0"/>
                  </a:lnTo>
                  <a:lnTo>
                    <a:pt x="5" y="0"/>
                  </a:lnTo>
                  <a:lnTo>
                    <a:pt x="3" y="0"/>
                  </a:lnTo>
                  <a:lnTo>
                    <a:pt x="3" y="0"/>
                  </a:lnTo>
                  <a:lnTo>
                    <a:pt x="2" y="0"/>
                  </a:lnTo>
                  <a:lnTo>
                    <a:pt x="1" y="1"/>
                  </a:lnTo>
                  <a:lnTo>
                    <a:pt x="0" y="2"/>
                  </a:lnTo>
                  <a:lnTo>
                    <a:pt x="0" y="3"/>
                  </a:lnTo>
                  <a:lnTo>
                    <a:pt x="1" y="4"/>
                  </a:lnTo>
                  <a:lnTo>
                    <a:pt x="2" y="5"/>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5" name="Freeform 707"/>
            <p:cNvSpPr>
              <a:spLocks/>
            </p:cNvSpPr>
            <p:nvPr/>
          </p:nvSpPr>
          <p:spPr bwMode="auto">
            <a:xfrm>
              <a:off x="3210" y="1803"/>
              <a:ext cx="6" cy="7"/>
            </a:xfrm>
            <a:custGeom>
              <a:avLst/>
              <a:gdLst>
                <a:gd name="T0" fmla="*/ 4 w 6"/>
                <a:gd name="T1" fmla="*/ 7 h 7"/>
                <a:gd name="T2" fmla="*/ 5 w 6"/>
                <a:gd name="T3" fmla="*/ 7 h 7"/>
                <a:gd name="T4" fmla="*/ 6 w 6"/>
                <a:gd name="T5" fmla="*/ 6 h 7"/>
                <a:gd name="T6" fmla="*/ 6 w 6"/>
                <a:gd name="T7" fmla="*/ 4 h 7"/>
                <a:gd name="T8" fmla="*/ 6 w 6"/>
                <a:gd name="T9" fmla="*/ 3 h 7"/>
                <a:gd name="T10" fmla="*/ 6 w 6"/>
                <a:gd name="T11" fmla="*/ 2 h 7"/>
                <a:gd name="T12" fmla="*/ 5 w 6"/>
                <a:gd name="T13" fmla="*/ 1 h 7"/>
                <a:gd name="T14" fmla="*/ 4 w 6"/>
                <a:gd name="T15" fmla="*/ 0 h 7"/>
                <a:gd name="T16" fmla="*/ 3 w 6"/>
                <a:gd name="T17" fmla="*/ 0 h 7"/>
                <a:gd name="T18" fmla="*/ 3 w 6"/>
                <a:gd name="T19" fmla="*/ 0 h 7"/>
                <a:gd name="T20" fmla="*/ 2 w 6"/>
                <a:gd name="T21" fmla="*/ 1 h 7"/>
                <a:gd name="T22" fmla="*/ 1 w 6"/>
                <a:gd name="T23" fmla="*/ 2 h 7"/>
                <a:gd name="T24" fmla="*/ 0 w 6"/>
                <a:gd name="T25" fmla="*/ 3 h 7"/>
                <a:gd name="T26" fmla="*/ 0 w 6"/>
                <a:gd name="T27" fmla="*/ 4 h 7"/>
                <a:gd name="T28" fmla="*/ 1 w 6"/>
                <a:gd name="T29" fmla="*/ 6 h 7"/>
                <a:gd name="T30" fmla="*/ 2 w 6"/>
                <a:gd name="T31" fmla="*/ 7 h 7"/>
                <a:gd name="T32" fmla="*/ 3 w 6"/>
                <a:gd name="T33" fmla="*/ 7 h 7"/>
                <a:gd name="T34" fmla="*/ 4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7"/>
                  </a:moveTo>
                  <a:lnTo>
                    <a:pt x="5" y="7"/>
                  </a:lnTo>
                  <a:lnTo>
                    <a:pt x="6" y="6"/>
                  </a:lnTo>
                  <a:lnTo>
                    <a:pt x="6" y="4"/>
                  </a:lnTo>
                  <a:lnTo>
                    <a:pt x="6" y="3"/>
                  </a:lnTo>
                  <a:lnTo>
                    <a:pt x="6" y="2"/>
                  </a:lnTo>
                  <a:lnTo>
                    <a:pt x="5" y="1"/>
                  </a:lnTo>
                  <a:lnTo>
                    <a:pt x="4" y="0"/>
                  </a:lnTo>
                  <a:lnTo>
                    <a:pt x="3" y="0"/>
                  </a:lnTo>
                  <a:lnTo>
                    <a:pt x="3" y="0"/>
                  </a:lnTo>
                  <a:lnTo>
                    <a:pt x="2" y="1"/>
                  </a:lnTo>
                  <a:lnTo>
                    <a:pt x="1" y="2"/>
                  </a:lnTo>
                  <a:lnTo>
                    <a:pt x="0" y="3"/>
                  </a:lnTo>
                  <a:lnTo>
                    <a:pt x="0" y="4"/>
                  </a:lnTo>
                  <a:lnTo>
                    <a:pt x="1" y="6"/>
                  </a:lnTo>
                  <a:lnTo>
                    <a:pt x="2" y="7"/>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6" name="Freeform 708"/>
            <p:cNvSpPr>
              <a:spLocks/>
            </p:cNvSpPr>
            <p:nvPr/>
          </p:nvSpPr>
          <p:spPr bwMode="auto">
            <a:xfrm>
              <a:off x="3196" y="1805"/>
              <a:ext cx="7" cy="7"/>
            </a:xfrm>
            <a:custGeom>
              <a:avLst/>
              <a:gdLst>
                <a:gd name="T0" fmla="*/ 4 w 7"/>
                <a:gd name="T1" fmla="*/ 7 h 7"/>
                <a:gd name="T2" fmla="*/ 6 w 7"/>
                <a:gd name="T3" fmla="*/ 7 h 7"/>
                <a:gd name="T4" fmla="*/ 7 w 7"/>
                <a:gd name="T5" fmla="*/ 6 h 7"/>
                <a:gd name="T6" fmla="*/ 7 w 7"/>
                <a:gd name="T7" fmla="*/ 5 h 7"/>
                <a:gd name="T8" fmla="*/ 7 w 7"/>
                <a:gd name="T9" fmla="*/ 4 h 7"/>
                <a:gd name="T10" fmla="*/ 7 w 7"/>
                <a:gd name="T11" fmla="*/ 2 h 7"/>
                <a:gd name="T12" fmla="*/ 6 w 7"/>
                <a:gd name="T13" fmla="*/ 1 h 7"/>
                <a:gd name="T14" fmla="*/ 4 w 7"/>
                <a:gd name="T15" fmla="*/ 0 h 7"/>
                <a:gd name="T16" fmla="*/ 3 w 7"/>
                <a:gd name="T17" fmla="*/ 0 h 7"/>
                <a:gd name="T18" fmla="*/ 3 w 7"/>
                <a:gd name="T19" fmla="*/ 0 h 7"/>
                <a:gd name="T20" fmla="*/ 2 w 7"/>
                <a:gd name="T21" fmla="*/ 1 h 7"/>
                <a:gd name="T22" fmla="*/ 1 w 7"/>
                <a:gd name="T23" fmla="*/ 2 h 7"/>
                <a:gd name="T24" fmla="*/ 0 w 7"/>
                <a:gd name="T25" fmla="*/ 4 h 7"/>
                <a:gd name="T26" fmla="*/ 0 w 7"/>
                <a:gd name="T27" fmla="*/ 5 h 7"/>
                <a:gd name="T28" fmla="*/ 1 w 7"/>
                <a:gd name="T29" fmla="*/ 6 h 7"/>
                <a:gd name="T30" fmla="*/ 2 w 7"/>
                <a:gd name="T31" fmla="*/ 7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6" y="7"/>
                  </a:lnTo>
                  <a:lnTo>
                    <a:pt x="7" y="6"/>
                  </a:lnTo>
                  <a:lnTo>
                    <a:pt x="7" y="5"/>
                  </a:lnTo>
                  <a:lnTo>
                    <a:pt x="7" y="4"/>
                  </a:lnTo>
                  <a:lnTo>
                    <a:pt x="7" y="2"/>
                  </a:lnTo>
                  <a:lnTo>
                    <a:pt x="6" y="1"/>
                  </a:lnTo>
                  <a:lnTo>
                    <a:pt x="4" y="0"/>
                  </a:lnTo>
                  <a:lnTo>
                    <a:pt x="3" y="0"/>
                  </a:lnTo>
                  <a:lnTo>
                    <a:pt x="3" y="0"/>
                  </a:lnTo>
                  <a:lnTo>
                    <a:pt x="2" y="1"/>
                  </a:lnTo>
                  <a:lnTo>
                    <a:pt x="1" y="2"/>
                  </a:lnTo>
                  <a:lnTo>
                    <a:pt x="0" y="4"/>
                  </a:lnTo>
                  <a:lnTo>
                    <a:pt x="0" y="5"/>
                  </a:lnTo>
                  <a:lnTo>
                    <a:pt x="1" y="6"/>
                  </a:lnTo>
                  <a:lnTo>
                    <a:pt x="2" y="7"/>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7" name="Freeform 709"/>
            <p:cNvSpPr>
              <a:spLocks/>
            </p:cNvSpPr>
            <p:nvPr/>
          </p:nvSpPr>
          <p:spPr bwMode="auto">
            <a:xfrm>
              <a:off x="3182" y="1807"/>
              <a:ext cx="7" cy="7"/>
            </a:xfrm>
            <a:custGeom>
              <a:avLst/>
              <a:gdLst>
                <a:gd name="T0" fmla="*/ 5 w 7"/>
                <a:gd name="T1" fmla="*/ 7 h 7"/>
                <a:gd name="T2" fmla="*/ 6 w 7"/>
                <a:gd name="T3" fmla="*/ 7 h 7"/>
                <a:gd name="T4" fmla="*/ 7 w 7"/>
                <a:gd name="T5" fmla="*/ 6 h 7"/>
                <a:gd name="T6" fmla="*/ 7 w 7"/>
                <a:gd name="T7" fmla="*/ 5 h 7"/>
                <a:gd name="T8" fmla="*/ 7 w 7"/>
                <a:gd name="T9" fmla="*/ 4 h 7"/>
                <a:gd name="T10" fmla="*/ 7 w 7"/>
                <a:gd name="T11" fmla="*/ 3 h 7"/>
                <a:gd name="T12" fmla="*/ 6 w 7"/>
                <a:gd name="T13" fmla="*/ 2 h 7"/>
                <a:gd name="T14" fmla="*/ 5 w 7"/>
                <a:gd name="T15" fmla="*/ 0 h 7"/>
                <a:gd name="T16" fmla="*/ 4 w 7"/>
                <a:gd name="T17" fmla="*/ 0 h 7"/>
                <a:gd name="T18" fmla="*/ 4 w 7"/>
                <a:gd name="T19" fmla="*/ 0 h 7"/>
                <a:gd name="T20" fmla="*/ 3 w 7"/>
                <a:gd name="T21" fmla="*/ 2 h 7"/>
                <a:gd name="T22" fmla="*/ 2 w 7"/>
                <a:gd name="T23" fmla="*/ 3 h 7"/>
                <a:gd name="T24" fmla="*/ 0 w 7"/>
                <a:gd name="T25" fmla="*/ 4 h 7"/>
                <a:gd name="T26" fmla="*/ 0 w 7"/>
                <a:gd name="T27" fmla="*/ 5 h 7"/>
                <a:gd name="T28" fmla="*/ 2 w 7"/>
                <a:gd name="T29" fmla="*/ 6 h 7"/>
                <a:gd name="T30" fmla="*/ 3 w 7"/>
                <a:gd name="T31" fmla="*/ 7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5"/>
                  </a:lnTo>
                  <a:lnTo>
                    <a:pt x="7" y="4"/>
                  </a:lnTo>
                  <a:lnTo>
                    <a:pt x="7" y="3"/>
                  </a:lnTo>
                  <a:lnTo>
                    <a:pt x="6" y="2"/>
                  </a:lnTo>
                  <a:lnTo>
                    <a:pt x="5" y="0"/>
                  </a:lnTo>
                  <a:lnTo>
                    <a:pt x="4" y="0"/>
                  </a:lnTo>
                  <a:lnTo>
                    <a:pt x="4" y="0"/>
                  </a:lnTo>
                  <a:lnTo>
                    <a:pt x="3" y="2"/>
                  </a:lnTo>
                  <a:lnTo>
                    <a:pt x="2" y="3"/>
                  </a:lnTo>
                  <a:lnTo>
                    <a:pt x="0" y="4"/>
                  </a:lnTo>
                  <a:lnTo>
                    <a:pt x="0" y="5"/>
                  </a:lnTo>
                  <a:lnTo>
                    <a:pt x="2" y="6"/>
                  </a:lnTo>
                  <a:lnTo>
                    <a:pt x="3" y="7"/>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8" name="Freeform 710"/>
            <p:cNvSpPr>
              <a:spLocks/>
            </p:cNvSpPr>
            <p:nvPr/>
          </p:nvSpPr>
          <p:spPr bwMode="auto">
            <a:xfrm>
              <a:off x="3170" y="1810"/>
              <a:ext cx="7" cy="6"/>
            </a:xfrm>
            <a:custGeom>
              <a:avLst/>
              <a:gdLst>
                <a:gd name="T0" fmla="*/ 3 w 7"/>
                <a:gd name="T1" fmla="*/ 6 h 6"/>
                <a:gd name="T2" fmla="*/ 4 w 7"/>
                <a:gd name="T3" fmla="*/ 6 h 6"/>
                <a:gd name="T4" fmla="*/ 6 w 7"/>
                <a:gd name="T5" fmla="*/ 5 h 6"/>
                <a:gd name="T6" fmla="*/ 7 w 7"/>
                <a:gd name="T7" fmla="*/ 4 h 6"/>
                <a:gd name="T8" fmla="*/ 7 w 7"/>
                <a:gd name="T9" fmla="*/ 3 h 6"/>
                <a:gd name="T10" fmla="*/ 6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6" y="5"/>
                  </a:lnTo>
                  <a:lnTo>
                    <a:pt x="7" y="4"/>
                  </a:lnTo>
                  <a:lnTo>
                    <a:pt x="7" y="3"/>
                  </a:lnTo>
                  <a:lnTo>
                    <a:pt x="6"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39" name="Freeform 711"/>
            <p:cNvSpPr>
              <a:spLocks/>
            </p:cNvSpPr>
            <p:nvPr/>
          </p:nvSpPr>
          <p:spPr bwMode="auto">
            <a:xfrm>
              <a:off x="3156" y="1812"/>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2 w 7"/>
                <a:gd name="T21" fmla="*/ 1 h 6"/>
                <a:gd name="T22" fmla="*/ 0 w 7"/>
                <a:gd name="T23" fmla="*/ 2 h 6"/>
                <a:gd name="T24" fmla="*/ 0 w 7"/>
                <a:gd name="T25" fmla="*/ 3 h 6"/>
                <a:gd name="T26" fmla="*/ 0 w 7"/>
                <a:gd name="T27" fmla="*/ 4 h 6"/>
                <a:gd name="T28" fmla="*/ 0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2" y="1"/>
                  </a:lnTo>
                  <a:lnTo>
                    <a:pt x="0" y="2"/>
                  </a:lnTo>
                  <a:lnTo>
                    <a:pt x="0" y="3"/>
                  </a:lnTo>
                  <a:lnTo>
                    <a:pt x="0" y="4"/>
                  </a:lnTo>
                  <a:lnTo>
                    <a:pt x="0"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0" name="Freeform 712"/>
            <p:cNvSpPr>
              <a:spLocks/>
            </p:cNvSpPr>
            <p:nvPr/>
          </p:nvSpPr>
          <p:spPr bwMode="auto">
            <a:xfrm>
              <a:off x="3143" y="1814"/>
              <a:ext cx="7" cy="6"/>
            </a:xfrm>
            <a:custGeom>
              <a:avLst/>
              <a:gdLst>
                <a:gd name="T0" fmla="*/ 3 w 7"/>
                <a:gd name="T1" fmla="*/ 6 h 6"/>
                <a:gd name="T2" fmla="*/ 4 w 7"/>
                <a:gd name="T3" fmla="*/ 6 h 6"/>
                <a:gd name="T4" fmla="*/ 6 w 7"/>
                <a:gd name="T5" fmla="*/ 5 h 6"/>
                <a:gd name="T6" fmla="*/ 7 w 7"/>
                <a:gd name="T7" fmla="*/ 4 h 6"/>
                <a:gd name="T8" fmla="*/ 7 w 7"/>
                <a:gd name="T9" fmla="*/ 3 h 6"/>
                <a:gd name="T10" fmla="*/ 6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6" y="5"/>
                  </a:lnTo>
                  <a:lnTo>
                    <a:pt x="7" y="4"/>
                  </a:lnTo>
                  <a:lnTo>
                    <a:pt x="7" y="3"/>
                  </a:lnTo>
                  <a:lnTo>
                    <a:pt x="6"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1" name="Freeform 713"/>
            <p:cNvSpPr>
              <a:spLocks/>
            </p:cNvSpPr>
            <p:nvPr/>
          </p:nvSpPr>
          <p:spPr bwMode="auto">
            <a:xfrm>
              <a:off x="3129" y="1816"/>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3 w 7"/>
                <a:gd name="T21" fmla="*/ 0 h 6"/>
                <a:gd name="T22" fmla="*/ 1 w 7"/>
                <a:gd name="T23" fmla="*/ 1 h 6"/>
                <a:gd name="T24" fmla="*/ 0 w 7"/>
                <a:gd name="T25" fmla="*/ 2 h 6"/>
                <a:gd name="T26" fmla="*/ 0 w 7"/>
                <a:gd name="T27" fmla="*/ 3 h 6"/>
                <a:gd name="T28" fmla="*/ 1 w 7"/>
                <a:gd name="T29" fmla="*/ 4 h 6"/>
                <a:gd name="T30" fmla="*/ 3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3" y="0"/>
                  </a:lnTo>
                  <a:lnTo>
                    <a:pt x="1" y="1"/>
                  </a:lnTo>
                  <a:lnTo>
                    <a:pt x="0" y="2"/>
                  </a:lnTo>
                  <a:lnTo>
                    <a:pt x="0" y="3"/>
                  </a:lnTo>
                  <a:lnTo>
                    <a:pt x="1"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2" name="Freeform 714"/>
            <p:cNvSpPr>
              <a:spLocks/>
            </p:cNvSpPr>
            <p:nvPr/>
          </p:nvSpPr>
          <p:spPr bwMode="auto">
            <a:xfrm>
              <a:off x="3116" y="1818"/>
              <a:ext cx="7" cy="6"/>
            </a:xfrm>
            <a:custGeom>
              <a:avLst/>
              <a:gdLst>
                <a:gd name="T0" fmla="*/ 4 w 7"/>
                <a:gd name="T1" fmla="*/ 6 h 6"/>
                <a:gd name="T2" fmla="*/ 5 w 7"/>
                <a:gd name="T3" fmla="*/ 5 h 6"/>
                <a:gd name="T4" fmla="*/ 7 w 7"/>
                <a:gd name="T5" fmla="*/ 4 h 6"/>
                <a:gd name="T6" fmla="*/ 7 w 7"/>
                <a:gd name="T7" fmla="*/ 3 h 6"/>
                <a:gd name="T8" fmla="*/ 7 w 7"/>
                <a:gd name="T9" fmla="*/ 2 h 6"/>
                <a:gd name="T10" fmla="*/ 7 w 7"/>
                <a:gd name="T11" fmla="*/ 1 h 6"/>
                <a:gd name="T12" fmla="*/ 5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7" y="4"/>
                  </a:lnTo>
                  <a:lnTo>
                    <a:pt x="7" y="3"/>
                  </a:lnTo>
                  <a:lnTo>
                    <a:pt x="7" y="2"/>
                  </a:lnTo>
                  <a:lnTo>
                    <a:pt x="7"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3" name="Freeform 715"/>
            <p:cNvSpPr>
              <a:spLocks/>
            </p:cNvSpPr>
            <p:nvPr/>
          </p:nvSpPr>
          <p:spPr bwMode="auto">
            <a:xfrm>
              <a:off x="3102" y="1820"/>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2" y="0"/>
                  </a:lnTo>
                  <a:lnTo>
                    <a:pt x="1" y="1"/>
                  </a:lnTo>
                  <a:lnTo>
                    <a:pt x="0" y="2"/>
                  </a:lnTo>
                  <a:lnTo>
                    <a:pt x="0" y="3"/>
                  </a:lnTo>
                  <a:lnTo>
                    <a:pt x="1" y="4"/>
                  </a:lnTo>
                  <a:lnTo>
                    <a:pt x="2"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4" name="Freeform 716"/>
            <p:cNvSpPr>
              <a:spLocks/>
            </p:cNvSpPr>
            <p:nvPr/>
          </p:nvSpPr>
          <p:spPr bwMode="auto">
            <a:xfrm>
              <a:off x="3090" y="1822"/>
              <a:ext cx="7" cy="7"/>
            </a:xfrm>
            <a:custGeom>
              <a:avLst/>
              <a:gdLst>
                <a:gd name="T0" fmla="*/ 3 w 7"/>
                <a:gd name="T1" fmla="*/ 7 h 7"/>
                <a:gd name="T2" fmla="*/ 4 w 7"/>
                <a:gd name="T3" fmla="*/ 5 h 7"/>
                <a:gd name="T4" fmla="*/ 5 w 7"/>
                <a:gd name="T5" fmla="*/ 4 h 7"/>
                <a:gd name="T6" fmla="*/ 7 w 7"/>
                <a:gd name="T7" fmla="*/ 3 h 7"/>
                <a:gd name="T8" fmla="*/ 7 w 7"/>
                <a:gd name="T9" fmla="*/ 2 h 7"/>
                <a:gd name="T10" fmla="*/ 5 w 7"/>
                <a:gd name="T11" fmla="*/ 1 h 7"/>
                <a:gd name="T12" fmla="*/ 4 w 7"/>
                <a:gd name="T13" fmla="*/ 0 h 7"/>
                <a:gd name="T14" fmla="*/ 3 w 7"/>
                <a:gd name="T15" fmla="*/ 0 h 7"/>
                <a:gd name="T16" fmla="*/ 2 w 7"/>
                <a:gd name="T17" fmla="*/ 0 h 7"/>
                <a:gd name="T18" fmla="*/ 2 w 7"/>
                <a:gd name="T19" fmla="*/ 0 h 7"/>
                <a:gd name="T20" fmla="*/ 1 w 7"/>
                <a:gd name="T21" fmla="*/ 0 h 7"/>
                <a:gd name="T22" fmla="*/ 0 w 7"/>
                <a:gd name="T23" fmla="*/ 1 h 7"/>
                <a:gd name="T24" fmla="*/ 0 w 7"/>
                <a:gd name="T25" fmla="*/ 2 h 7"/>
                <a:gd name="T26" fmla="*/ 0 w 7"/>
                <a:gd name="T27" fmla="*/ 3 h 7"/>
                <a:gd name="T28" fmla="*/ 0 w 7"/>
                <a:gd name="T29" fmla="*/ 4 h 7"/>
                <a:gd name="T30" fmla="*/ 1 w 7"/>
                <a:gd name="T31" fmla="*/ 5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5"/>
                  </a:lnTo>
                  <a:lnTo>
                    <a:pt x="5" y="4"/>
                  </a:lnTo>
                  <a:lnTo>
                    <a:pt x="7" y="3"/>
                  </a:lnTo>
                  <a:lnTo>
                    <a:pt x="7" y="2"/>
                  </a:lnTo>
                  <a:lnTo>
                    <a:pt x="5" y="1"/>
                  </a:lnTo>
                  <a:lnTo>
                    <a:pt x="4" y="0"/>
                  </a:lnTo>
                  <a:lnTo>
                    <a:pt x="3" y="0"/>
                  </a:lnTo>
                  <a:lnTo>
                    <a:pt x="2" y="0"/>
                  </a:lnTo>
                  <a:lnTo>
                    <a:pt x="2" y="0"/>
                  </a:lnTo>
                  <a:lnTo>
                    <a:pt x="1" y="0"/>
                  </a:lnTo>
                  <a:lnTo>
                    <a:pt x="0" y="1"/>
                  </a:lnTo>
                  <a:lnTo>
                    <a:pt x="0" y="2"/>
                  </a:lnTo>
                  <a:lnTo>
                    <a:pt x="0" y="3"/>
                  </a:lnTo>
                  <a:lnTo>
                    <a:pt x="0" y="4"/>
                  </a:lnTo>
                  <a:lnTo>
                    <a:pt x="1" y="5"/>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5" name="Freeform 717"/>
            <p:cNvSpPr>
              <a:spLocks/>
            </p:cNvSpPr>
            <p:nvPr/>
          </p:nvSpPr>
          <p:spPr bwMode="auto">
            <a:xfrm>
              <a:off x="3076" y="1824"/>
              <a:ext cx="7" cy="7"/>
            </a:xfrm>
            <a:custGeom>
              <a:avLst/>
              <a:gdLst>
                <a:gd name="T0" fmla="*/ 4 w 7"/>
                <a:gd name="T1" fmla="*/ 7 h 7"/>
                <a:gd name="T2" fmla="*/ 5 w 7"/>
                <a:gd name="T3" fmla="*/ 6 h 7"/>
                <a:gd name="T4" fmla="*/ 6 w 7"/>
                <a:gd name="T5" fmla="*/ 5 h 7"/>
                <a:gd name="T6" fmla="*/ 7 w 7"/>
                <a:gd name="T7" fmla="*/ 3 h 7"/>
                <a:gd name="T8" fmla="*/ 7 w 7"/>
                <a:gd name="T9" fmla="*/ 2 h 7"/>
                <a:gd name="T10" fmla="*/ 6 w 7"/>
                <a:gd name="T11" fmla="*/ 1 h 7"/>
                <a:gd name="T12" fmla="*/ 5 w 7"/>
                <a:gd name="T13" fmla="*/ 0 h 7"/>
                <a:gd name="T14" fmla="*/ 4 w 7"/>
                <a:gd name="T15" fmla="*/ 0 h 7"/>
                <a:gd name="T16" fmla="*/ 2 w 7"/>
                <a:gd name="T17" fmla="*/ 0 h 7"/>
                <a:gd name="T18" fmla="*/ 2 w 7"/>
                <a:gd name="T19" fmla="*/ 0 h 7"/>
                <a:gd name="T20" fmla="*/ 1 w 7"/>
                <a:gd name="T21" fmla="*/ 0 h 7"/>
                <a:gd name="T22" fmla="*/ 0 w 7"/>
                <a:gd name="T23" fmla="*/ 1 h 7"/>
                <a:gd name="T24" fmla="*/ 0 w 7"/>
                <a:gd name="T25" fmla="*/ 2 h 7"/>
                <a:gd name="T26" fmla="*/ 0 w 7"/>
                <a:gd name="T27" fmla="*/ 3 h 7"/>
                <a:gd name="T28" fmla="*/ 0 w 7"/>
                <a:gd name="T29" fmla="*/ 5 h 7"/>
                <a:gd name="T30" fmla="*/ 1 w 7"/>
                <a:gd name="T31" fmla="*/ 6 h 7"/>
                <a:gd name="T32" fmla="*/ 2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3"/>
                  </a:lnTo>
                  <a:lnTo>
                    <a:pt x="7" y="2"/>
                  </a:lnTo>
                  <a:lnTo>
                    <a:pt x="6" y="1"/>
                  </a:lnTo>
                  <a:lnTo>
                    <a:pt x="5" y="0"/>
                  </a:lnTo>
                  <a:lnTo>
                    <a:pt x="4" y="0"/>
                  </a:lnTo>
                  <a:lnTo>
                    <a:pt x="2" y="0"/>
                  </a:lnTo>
                  <a:lnTo>
                    <a:pt x="2" y="0"/>
                  </a:lnTo>
                  <a:lnTo>
                    <a:pt x="1" y="0"/>
                  </a:lnTo>
                  <a:lnTo>
                    <a:pt x="0" y="1"/>
                  </a:lnTo>
                  <a:lnTo>
                    <a:pt x="0" y="2"/>
                  </a:lnTo>
                  <a:lnTo>
                    <a:pt x="0" y="3"/>
                  </a:lnTo>
                  <a:lnTo>
                    <a:pt x="0" y="5"/>
                  </a:lnTo>
                  <a:lnTo>
                    <a:pt x="1" y="6"/>
                  </a:lnTo>
                  <a:lnTo>
                    <a:pt x="2"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6" name="Freeform 718"/>
            <p:cNvSpPr>
              <a:spLocks/>
            </p:cNvSpPr>
            <p:nvPr/>
          </p:nvSpPr>
          <p:spPr bwMode="auto">
            <a:xfrm>
              <a:off x="3063" y="1826"/>
              <a:ext cx="6" cy="7"/>
            </a:xfrm>
            <a:custGeom>
              <a:avLst/>
              <a:gdLst>
                <a:gd name="T0" fmla="*/ 3 w 6"/>
                <a:gd name="T1" fmla="*/ 7 h 7"/>
                <a:gd name="T2" fmla="*/ 4 w 6"/>
                <a:gd name="T3" fmla="*/ 6 h 7"/>
                <a:gd name="T4" fmla="*/ 5 w 6"/>
                <a:gd name="T5" fmla="*/ 5 h 7"/>
                <a:gd name="T6" fmla="*/ 6 w 6"/>
                <a:gd name="T7" fmla="*/ 4 h 7"/>
                <a:gd name="T8" fmla="*/ 6 w 6"/>
                <a:gd name="T9" fmla="*/ 3 h 7"/>
                <a:gd name="T10" fmla="*/ 5 w 6"/>
                <a:gd name="T11" fmla="*/ 1 h 7"/>
                <a:gd name="T12" fmla="*/ 4 w 6"/>
                <a:gd name="T13" fmla="*/ 0 h 7"/>
                <a:gd name="T14" fmla="*/ 3 w 6"/>
                <a:gd name="T15" fmla="*/ 0 h 7"/>
                <a:gd name="T16" fmla="*/ 2 w 6"/>
                <a:gd name="T17" fmla="*/ 0 h 7"/>
                <a:gd name="T18" fmla="*/ 2 w 6"/>
                <a:gd name="T19" fmla="*/ 0 h 7"/>
                <a:gd name="T20" fmla="*/ 1 w 6"/>
                <a:gd name="T21" fmla="*/ 0 h 7"/>
                <a:gd name="T22" fmla="*/ 0 w 6"/>
                <a:gd name="T23" fmla="*/ 1 h 7"/>
                <a:gd name="T24" fmla="*/ 0 w 6"/>
                <a:gd name="T25" fmla="*/ 3 h 7"/>
                <a:gd name="T26" fmla="*/ 0 w 6"/>
                <a:gd name="T27" fmla="*/ 4 h 7"/>
                <a:gd name="T28" fmla="*/ 0 w 6"/>
                <a:gd name="T29" fmla="*/ 5 h 7"/>
                <a:gd name="T30" fmla="*/ 1 w 6"/>
                <a:gd name="T31" fmla="*/ 6 h 7"/>
                <a:gd name="T32" fmla="*/ 2 w 6"/>
                <a:gd name="T33" fmla="*/ 7 h 7"/>
                <a:gd name="T34" fmla="*/ 3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3" y="7"/>
                  </a:moveTo>
                  <a:lnTo>
                    <a:pt x="4" y="6"/>
                  </a:lnTo>
                  <a:lnTo>
                    <a:pt x="5" y="5"/>
                  </a:lnTo>
                  <a:lnTo>
                    <a:pt x="6" y="4"/>
                  </a:lnTo>
                  <a:lnTo>
                    <a:pt x="6" y="3"/>
                  </a:lnTo>
                  <a:lnTo>
                    <a:pt x="5" y="1"/>
                  </a:lnTo>
                  <a:lnTo>
                    <a:pt x="4" y="0"/>
                  </a:lnTo>
                  <a:lnTo>
                    <a:pt x="3" y="0"/>
                  </a:lnTo>
                  <a:lnTo>
                    <a:pt x="2" y="0"/>
                  </a:lnTo>
                  <a:lnTo>
                    <a:pt x="2" y="0"/>
                  </a:lnTo>
                  <a:lnTo>
                    <a:pt x="1" y="0"/>
                  </a:lnTo>
                  <a:lnTo>
                    <a:pt x="0" y="1"/>
                  </a:lnTo>
                  <a:lnTo>
                    <a:pt x="0" y="3"/>
                  </a:lnTo>
                  <a:lnTo>
                    <a:pt x="0" y="4"/>
                  </a:lnTo>
                  <a:lnTo>
                    <a:pt x="0" y="5"/>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7" name="Freeform 719"/>
            <p:cNvSpPr>
              <a:spLocks/>
            </p:cNvSpPr>
            <p:nvPr/>
          </p:nvSpPr>
          <p:spPr bwMode="auto">
            <a:xfrm>
              <a:off x="3049" y="1827"/>
              <a:ext cx="7" cy="7"/>
            </a:xfrm>
            <a:custGeom>
              <a:avLst/>
              <a:gdLst>
                <a:gd name="T0" fmla="*/ 5 w 7"/>
                <a:gd name="T1" fmla="*/ 7 h 7"/>
                <a:gd name="T2" fmla="*/ 6 w 7"/>
                <a:gd name="T3" fmla="*/ 7 h 7"/>
                <a:gd name="T4" fmla="*/ 7 w 7"/>
                <a:gd name="T5" fmla="*/ 6 h 7"/>
                <a:gd name="T6" fmla="*/ 7 w 7"/>
                <a:gd name="T7" fmla="*/ 5 h 7"/>
                <a:gd name="T8" fmla="*/ 7 w 7"/>
                <a:gd name="T9" fmla="*/ 4 h 7"/>
                <a:gd name="T10" fmla="*/ 7 w 7"/>
                <a:gd name="T11" fmla="*/ 3 h 7"/>
                <a:gd name="T12" fmla="*/ 6 w 7"/>
                <a:gd name="T13" fmla="*/ 2 h 7"/>
                <a:gd name="T14" fmla="*/ 5 w 7"/>
                <a:gd name="T15" fmla="*/ 0 h 7"/>
                <a:gd name="T16" fmla="*/ 3 w 7"/>
                <a:gd name="T17" fmla="*/ 0 h 7"/>
                <a:gd name="T18" fmla="*/ 3 w 7"/>
                <a:gd name="T19" fmla="*/ 0 h 7"/>
                <a:gd name="T20" fmla="*/ 2 w 7"/>
                <a:gd name="T21" fmla="*/ 2 h 7"/>
                <a:gd name="T22" fmla="*/ 1 w 7"/>
                <a:gd name="T23" fmla="*/ 3 h 7"/>
                <a:gd name="T24" fmla="*/ 0 w 7"/>
                <a:gd name="T25" fmla="*/ 4 h 7"/>
                <a:gd name="T26" fmla="*/ 0 w 7"/>
                <a:gd name="T27" fmla="*/ 5 h 7"/>
                <a:gd name="T28" fmla="*/ 1 w 7"/>
                <a:gd name="T29" fmla="*/ 6 h 7"/>
                <a:gd name="T30" fmla="*/ 2 w 7"/>
                <a:gd name="T31" fmla="*/ 7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5"/>
                  </a:lnTo>
                  <a:lnTo>
                    <a:pt x="7" y="4"/>
                  </a:lnTo>
                  <a:lnTo>
                    <a:pt x="7" y="3"/>
                  </a:lnTo>
                  <a:lnTo>
                    <a:pt x="6" y="2"/>
                  </a:lnTo>
                  <a:lnTo>
                    <a:pt x="5" y="0"/>
                  </a:lnTo>
                  <a:lnTo>
                    <a:pt x="3" y="0"/>
                  </a:lnTo>
                  <a:lnTo>
                    <a:pt x="3" y="0"/>
                  </a:lnTo>
                  <a:lnTo>
                    <a:pt x="2" y="2"/>
                  </a:lnTo>
                  <a:lnTo>
                    <a:pt x="1" y="3"/>
                  </a:lnTo>
                  <a:lnTo>
                    <a:pt x="0" y="4"/>
                  </a:lnTo>
                  <a:lnTo>
                    <a:pt x="0" y="5"/>
                  </a:lnTo>
                  <a:lnTo>
                    <a:pt x="1" y="6"/>
                  </a:lnTo>
                  <a:lnTo>
                    <a:pt x="2" y="7"/>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8" name="Freeform 720"/>
            <p:cNvSpPr>
              <a:spLocks/>
            </p:cNvSpPr>
            <p:nvPr/>
          </p:nvSpPr>
          <p:spPr bwMode="auto">
            <a:xfrm>
              <a:off x="3036" y="1830"/>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49" name="Freeform 721"/>
            <p:cNvSpPr>
              <a:spLocks/>
            </p:cNvSpPr>
            <p:nvPr/>
          </p:nvSpPr>
          <p:spPr bwMode="auto">
            <a:xfrm>
              <a:off x="3022" y="1832"/>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3" y="0"/>
                  </a:lnTo>
                  <a:lnTo>
                    <a:pt x="3" y="0"/>
                  </a:lnTo>
                  <a:lnTo>
                    <a:pt x="2" y="1"/>
                  </a:lnTo>
                  <a:lnTo>
                    <a:pt x="1" y="2"/>
                  </a:lnTo>
                  <a:lnTo>
                    <a:pt x="0" y="3"/>
                  </a:lnTo>
                  <a:lnTo>
                    <a:pt x="0" y="4"/>
                  </a:lnTo>
                  <a:lnTo>
                    <a:pt x="1" y="5"/>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0" name="Freeform 722"/>
            <p:cNvSpPr>
              <a:spLocks/>
            </p:cNvSpPr>
            <p:nvPr/>
          </p:nvSpPr>
          <p:spPr bwMode="auto">
            <a:xfrm>
              <a:off x="3008" y="1834"/>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2 w 7"/>
                <a:gd name="T23" fmla="*/ 2 h 6"/>
                <a:gd name="T24" fmla="*/ 0 w 7"/>
                <a:gd name="T25" fmla="*/ 3 h 6"/>
                <a:gd name="T26" fmla="*/ 0 w 7"/>
                <a:gd name="T27" fmla="*/ 4 h 6"/>
                <a:gd name="T28" fmla="*/ 2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2" y="2"/>
                  </a:lnTo>
                  <a:lnTo>
                    <a:pt x="0" y="3"/>
                  </a:lnTo>
                  <a:lnTo>
                    <a:pt x="0" y="4"/>
                  </a:lnTo>
                  <a:lnTo>
                    <a:pt x="2"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1" name="Freeform 723"/>
            <p:cNvSpPr>
              <a:spLocks/>
            </p:cNvSpPr>
            <p:nvPr/>
          </p:nvSpPr>
          <p:spPr bwMode="auto">
            <a:xfrm>
              <a:off x="2996" y="1836"/>
              <a:ext cx="7" cy="6"/>
            </a:xfrm>
            <a:custGeom>
              <a:avLst/>
              <a:gdLst>
                <a:gd name="T0" fmla="*/ 3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6"/>
                  </a:lnTo>
                  <a:lnTo>
                    <a:pt x="6" y="5"/>
                  </a:lnTo>
                  <a:lnTo>
                    <a:pt x="7" y="4"/>
                  </a:lnTo>
                  <a:lnTo>
                    <a:pt x="7" y="3"/>
                  </a:lnTo>
                  <a:lnTo>
                    <a:pt x="6" y="2"/>
                  </a:lnTo>
                  <a:lnTo>
                    <a:pt x="5"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2" name="Freeform 724"/>
            <p:cNvSpPr>
              <a:spLocks/>
            </p:cNvSpPr>
            <p:nvPr/>
          </p:nvSpPr>
          <p:spPr bwMode="auto">
            <a:xfrm>
              <a:off x="2982" y="1838"/>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2 w 7"/>
                <a:gd name="T21" fmla="*/ 0 h 6"/>
                <a:gd name="T22" fmla="*/ 0 w 7"/>
                <a:gd name="T23" fmla="*/ 1 h 6"/>
                <a:gd name="T24" fmla="*/ 0 w 7"/>
                <a:gd name="T25" fmla="*/ 2 h 6"/>
                <a:gd name="T26" fmla="*/ 0 w 7"/>
                <a:gd name="T27" fmla="*/ 3 h 6"/>
                <a:gd name="T28" fmla="*/ 0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2" y="0"/>
                  </a:lnTo>
                  <a:lnTo>
                    <a:pt x="0" y="1"/>
                  </a:lnTo>
                  <a:lnTo>
                    <a:pt x="0" y="2"/>
                  </a:lnTo>
                  <a:lnTo>
                    <a:pt x="0" y="3"/>
                  </a:lnTo>
                  <a:lnTo>
                    <a:pt x="0"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3" name="Freeform 725"/>
            <p:cNvSpPr>
              <a:spLocks/>
            </p:cNvSpPr>
            <p:nvPr/>
          </p:nvSpPr>
          <p:spPr bwMode="auto">
            <a:xfrm>
              <a:off x="2969" y="1840"/>
              <a:ext cx="7" cy="6"/>
            </a:xfrm>
            <a:custGeom>
              <a:avLst/>
              <a:gdLst>
                <a:gd name="T0" fmla="*/ 3 w 7"/>
                <a:gd name="T1" fmla="*/ 6 h 6"/>
                <a:gd name="T2" fmla="*/ 4 w 7"/>
                <a:gd name="T3" fmla="*/ 5 h 6"/>
                <a:gd name="T4" fmla="*/ 6 w 7"/>
                <a:gd name="T5" fmla="*/ 4 h 6"/>
                <a:gd name="T6" fmla="*/ 7 w 7"/>
                <a:gd name="T7" fmla="*/ 3 h 6"/>
                <a:gd name="T8" fmla="*/ 7 w 7"/>
                <a:gd name="T9" fmla="*/ 2 h 6"/>
                <a:gd name="T10" fmla="*/ 6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6" y="4"/>
                  </a:lnTo>
                  <a:lnTo>
                    <a:pt x="7" y="3"/>
                  </a:lnTo>
                  <a:lnTo>
                    <a:pt x="7" y="2"/>
                  </a:lnTo>
                  <a:lnTo>
                    <a:pt x="6"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4" name="Freeform 726"/>
            <p:cNvSpPr>
              <a:spLocks/>
            </p:cNvSpPr>
            <p:nvPr/>
          </p:nvSpPr>
          <p:spPr bwMode="auto">
            <a:xfrm>
              <a:off x="2955" y="1842"/>
              <a:ext cx="7" cy="7"/>
            </a:xfrm>
            <a:custGeom>
              <a:avLst/>
              <a:gdLst>
                <a:gd name="T0" fmla="*/ 5 w 7"/>
                <a:gd name="T1" fmla="*/ 7 h 7"/>
                <a:gd name="T2" fmla="*/ 6 w 7"/>
                <a:gd name="T3" fmla="*/ 5 h 7"/>
                <a:gd name="T4" fmla="*/ 7 w 7"/>
                <a:gd name="T5" fmla="*/ 4 h 7"/>
                <a:gd name="T6" fmla="*/ 7 w 7"/>
                <a:gd name="T7" fmla="*/ 3 h 7"/>
                <a:gd name="T8" fmla="*/ 7 w 7"/>
                <a:gd name="T9" fmla="*/ 2 h 7"/>
                <a:gd name="T10" fmla="*/ 7 w 7"/>
                <a:gd name="T11" fmla="*/ 1 h 7"/>
                <a:gd name="T12" fmla="*/ 6 w 7"/>
                <a:gd name="T13" fmla="*/ 0 h 7"/>
                <a:gd name="T14" fmla="*/ 5 w 7"/>
                <a:gd name="T15" fmla="*/ 0 h 7"/>
                <a:gd name="T16" fmla="*/ 4 w 7"/>
                <a:gd name="T17" fmla="*/ 0 h 7"/>
                <a:gd name="T18" fmla="*/ 4 w 7"/>
                <a:gd name="T19" fmla="*/ 0 h 7"/>
                <a:gd name="T20" fmla="*/ 3 w 7"/>
                <a:gd name="T21" fmla="*/ 0 h 7"/>
                <a:gd name="T22" fmla="*/ 1 w 7"/>
                <a:gd name="T23" fmla="*/ 1 h 7"/>
                <a:gd name="T24" fmla="*/ 0 w 7"/>
                <a:gd name="T25" fmla="*/ 2 h 7"/>
                <a:gd name="T26" fmla="*/ 0 w 7"/>
                <a:gd name="T27" fmla="*/ 3 h 7"/>
                <a:gd name="T28" fmla="*/ 1 w 7"/>
                <a:gd name="T29" fmla="*/ 4 h 7"/>
                <a:gd name="T30" fmla="*/ 3 w 7"/>
                <a:gd name="T31" fmla="*/ 5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5"/>
                  </a:lnTo>
                  <a:lnTo>
                    <a:pt x="7" y="4"/>
                  </a:lnTo>
                  <a:lnTo>
                    <a:pt x="7" y="3"/>
                  </a:lnTo>
                  <a:lnTo>
                    <a:pt x="7" y="2"/>
                  </a:lnTo>
                  <a:lnTo>
                    <a:pt x="7" y="1"/>
                  </a:lnTo>
                  <a:lnTo>
                    <a:pt x="6" y="0"/>
                  </a:lnTo>
                  <a:lnTo>
                    <a:pt x="5" y="0"/>
                  </a:lnTo>
                  <a:lnTo>
                    <a:pt x="4" y="0"/>
                  </a:lnTo>
                  <a:lnTo>
                    <a:pt x="4" y="0"/>
                  </a:lnTo>
                  <a:lnTo>
                    <a:pt x="3" y="0"/>
                  </a:lnTo>
                  <a:lnTo>
                    <a:pt x="1" y="1"/>
                  </a:lnTo>
                  <a:lnTo>
                    <a:pt x="0" y="2"/>
                  </a:lnTo>
                  <a:lnTo>
                    <a:pt x="0" y="3"/>
                  </a:lnTo>
                  <a:lnTo>
                    <a:pt x="1" y="4"/>
                  </a:lnTo>
                  <a:lnTo>
                    <a:pt x="3" y="5"/>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5" name="Freeform 727"/>
            <p:cNvSpPr>
              <a:spLocks/>
            </p:cNvSpPr>
            <p:nvPr/>
          </p:nvSpPr>
          <p:spPr bwMode="auto">
            <a:xfrm>
              <a:off x="2942" y="1844"/>
              <a:ext cx="7" cy="7"/>
            </a:xfrm>
            <a:custGeom>
              <a:avLst/>
              <a:gdLst>
                <a:gd name="T0" fmla="*/ 4 w 7"/>
                <a:gd name="T1" fmla="*/ 7 h 7"/>
                <a:gd name="T2" fmla="*/ 5 w 7"/>
                <a:gd name="T3" fmla="*/ 6 h 7"/>
                <a:gd name="T4" fmla="*/ 7 w 7"/>
                <a:gd name="T5" fmla="*/ 5 h 7"/>
                <a:gd name="T6" fmla="*/ 7 w 7"/>
                <a:gd name="T7" fmla="*/ 3 h 7"/>
                <a:gd name="T8" fmla="*/ 7 w 7"/>
                <a:gd name="T9" fmla="*/ 2 h 7"/>
                <a:gd name="T10" fmla="*/ 7 w 7"/>
                <a:gd name="T11" fmla="*/ 1 h 7"/>
                <a:gd name="T12" fmla="*/ 5 w 7"/>
                <a:gd name="T13" fmla="*/ 0 h 7"/>
                <a:gd name="T14" fmla="*/ 4 w 7"/>
                <a:gd name="T15" fmla="*/ 0 h 7"/>
                <a:gd name="T16" fmla="*/ 3 w 7"/>
                <a:gd name="T17" fmla="*/ 0 h 7"/>
                <a:gd name="T18" fmla="*/ 3 w 7"/>
                <a:gd name="T19" fmla="*/ 0 h 7"/>
                <a:gd name="T20" fmla="*/ 2 w 7"/>
                <a:gd name="T21" fmla="*/ 0 h 7"/>
                <a:gd name="T22" fmla="*/ 1 w 7"/>
                <a:gd name="T23" fmla="*/ 1 h 7"/>
                <a:gd name="T24" fmla="*/ 0 w 7"/>
                <a:gd name="T25" fmla="*/ 2 h 7"/>
                <a:gd name="T26" fmla="*/ 0 w 7"/>
                <a:gd name="T27" fmla="*/ 3 h 7"/>
                <a:gd name="T28" fmla="*/ 1 w 7"/>
                <a:gd name="T29" fmla="*/ 5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7" y="5"/>
                  </a:lnTo>
                  <a:lnTo>
                    <a:pt x="7" y="3"/>
                  </a:lnTo>
                  <a:lnTo>
                    <a:pt x="7" y="2"/>
                  </a:lnTo>
                  <a:lnTo>
                    <a:pt x="7" y="1"/>
                  </a:lnTo>
                  <a:lnTo>
                    <a:pt x="5" y="0"/>
                  </a:lnTo>
                  <a:lnTo>
                    <a:pt x="4" y="0"/>
                  </a:lnTo>
                  <a:lnTo>
                    <a:pt x="3" y="0"/>
                  </a:lnTo>
                  <a:lnTo>
                    <a:pt x="3" y="0"/>
                  </a:lnTo>
                  <a:lnTo>
                    <a:pt x="2" y="0"/>
                  </a:lnTo>
                  <a:lnTo>
                    <a:pt x="1" y="1"/>
                  </a:lnTo>
                  <a:lnTo>
                    <a:pt x="0" y="2"/>
                  </a:lnTo>
                  <a:lnTo>
                    <a:pt x="0" y="3"/>
                  </a:lnTo>
                  <a:lnTo>
                    <a:pt x="1"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6" name="Freeform 728"/>
            <p:cNvSpPr>
              <a:spLocks/>
            </p:cNvSpPr>
            <p:nvPr/>
          </p:nvSpPr>
          <p:spPr bwMode="auto">
            <a:xfrm>
              <a:off x="2928" y="1846"/>
              <a:ext cx="7" cy="7"/>
            </a:xfrm>
            <a:custGeom>
              <a:avLst/>
              <a:gdLst>
                <a:gd name="T0" fmla="*/ 5 w 7"/>
                <a:gd name="T1" fmla="*/ 7 h 7"/>
                <a:gd name="T2" fmla="*/ 6 w 7"/>
                <a:gd name="T3" fmla="*/ 6 h 7"/>
                <a:gd name="T4" fmla="*/ 7 w 7"/>
                <a:gd name="T5" fmla="*/ 5 h 7"/>
                <a:gd name="T6" fmla="*/ 7 w 7"/>
                <a:gd name="T7" fmla="*/ 4 h 7"/>
                <a:gd name="T8" fmla="*/ 7 w 7"/>
                <a:gd name="T9" fmla="*/ 3 h 7"/>
                <a:gd name="T10" fmla="*/ 7 w 7"/>
                <a:gd name="T11" fmla="*/ 1 h 7"/>
                <a:gd name="T12" fmla="*/ 6 w 7"/>
                <a:gd name="T13" fmla="*/ 0 h 7"/>
                <a:gd name="T14" fmla="*/ 5 w 7"/>
                <a:gd name="T15" fmla="*/ 0 h 7"/>
                <a:gd name="T16" fmla="*/ 4 w 7"/>
                <a:gd name="T17" fmla="*/ 0 h 7"/>
                <a:gd name="T18" fmla="*/ 4 w 7"/>
                <a:gd name="T19" fmla="*/ 0 h 7"/>
                <a:gd name="T20" fmla="*/ 3 w 7"/>
                <a:gd name="T21" fmla="*/ 0 h 7"/>
                <a:gd name="T22" fmla="*/ 1 w 7"/>
                <a:gd name="T23" fmla="*/ 1 h 7"/>
                <a:gd name="T24" fmla="*/ 0 w 7"/>
                <a:gd name="T25" fmla="*/ 3 h 7"/>
                <a:gd name="T26" fmla="*/ 0 w 7"/>
                <a:gd name="T27" fmla="*/ 4 h 7"/>
                <a:gd name="T28" fmla="*/ 1 w 7"/>
                <a:gd name="T29" fmla="*/ 5 h 7"/>
                <a:gd name="T30" fmla="*/ 3 w 7"/>
                <a:gd name="T31" fmla="*/ 6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6"/>
                  </a:lnTo>
                  <a:lnTo>
                    <a:pt x="7" y="5"/>
                  </a:lnTo>
                  <a:lnTo>
                    <a:pt x="7" y="4"/>
                  </a:lnTo>
                  <a:lnTo>
                    <a:pt x="7" y="3"/>
                  </a:lnTo>
                  <a:lnTo>
                    <a:pt x="7" y="1"/>
                  </a:lnTo>
                  <a:lnTo>
                    <a:pt x="6" y="0"/>
                  </a:lnTo>
                  <a:lnTo>
                    <a:pt x="5" y="0"/>
                  </a:lnTo>
                  <a:lnTo>
                    <a:pt x="4" y="0"/>
                  </a:lnTo>
                  <a:lnTo>
                    <a:pt x="4" y="0"/>
                  </a:lnTo>
                  <a:lnTo>
                    <a:pt x="3" y="0"/>
                  </a:lnTo>
                  <a:lnTo>
                    <a:pt x="1" y="1"/>
                  </a:lnTo>
                  <a:lnTo>
                    <a:pt x="0" y="3"/>
                  </a:lnTo>
                  <a:lnTo>
                    <a:pt x="0" y="4"/>
                  </a:lnTo>
                  <a:lnTo>
                    <a:pt x="1" y="5"/>
                  </a:lnTo>
                  <a:lnTo>
                    <a:pt x="3" y="6"/>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7" name="Freeform 729"/>
            <p:cNvSpPr>
              <a:spLocks/>
            </p:cNvSpPr>
            <p:nvPr/>
          </p:nvSpPr>
          <p:spPr bwMode="auto">
            <a:xfrm>
              <a:off x="2916" y="1849"/>
              <a:ext cx="7" cy="6"/>
            </a:xfrm>
            <a:custGeom>
              <a:avLst/>
              <a:gdLst>
                <a:gd name="T0" fmla="*/ 3 w 7"/>
                <a:gd name="T1" fmla="*/ 6 h 6"/>
                <a:gd name="T2" fmla="*/ 4 w 7"/>
                <a:gd name="T3" fmla="*/ 5 h 6"/>
                <a:gd name="T4" fmla="*/ 5 w 7"/>
                <a:gd name="T5" fmla="*/ 4 h 6"/>
                <a:gd name="T6" fmla="*/ 7 w 7"/>
                <a:gd name="T7" fmla="*/ 3 h 6"/>
                <a:gd name="T8" fmla="*/ 7 w 7"/>
                <a:gd name="T9" fmla="*/ 2 h 6"/>
                <a:gd name="T10" fmla="*/ 5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5" y="4"/>
                  </a:lnTo>
                  <a:lnTo>
                    <a:pt x="7" y="3"/>
                  </a:lnTo>
                  <a:lnTo>
                    <a:pt x="7"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8" name="Freeform 730"/>
            <p:cNvSpPr>
              <a:spLocks/>
            </p:cNvSpPr>
            <p:nvPr/>
          </p:nvSpPr>
          <p:spPr bwMode="auto">
            <a:xfrm>
              <a:off x="2902" y="1850"/>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59" name="Freeform 731"/>
            <p:cNvSpPr>
              <a:spLocks/>
            </p:cNvSpPr>
            <p:nvPr/>
          </p:nvSpPr>
          <p:spPr bwMode="auto">
            <a:xfrm>
              <a:off x="2889" y="1852"/>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0" name="Freeform 732"/>
            <p:cNvSpPr>
              <a:spLocks/>
            </p:cNvSpPr>
            <p:nvPr/>
          </p:nvSpPr>
          <p:spPr bwMode="auto">
            <a:xfrm>
              <a:off x="2875" y="1854"/>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4 w 7"/>
                <a:gd name="T35" fmla="*/ 6 h 6"/>
                <a:gd name="T36" fmla="*/ 5 w 7"/>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6">
                  <a:moveTo>
                    <a:pt x="5" y="6"/>
                  </a:moveTo>
                  <a:lnTo>
                    <a:pt x="6" y="6"/>
                  </a:lnTo>
                  <a:lnTo>
                    <a:pt x="7" y="5"/>
                  </a:lnTo>
                  <a:lnTo>
                    <a:pt x="7" y="4"/>
                  </a:lnTo>
                  <a:lnTo>
                    <a:pt x="7" y="3"/>
                  </a:lnTo>
                  <a:lnTo>
                    <a:pt x="7" y="2"/>
                  </a:lnTo>
                  <a:lnTo>
                    <a:pt x="6" y="1"/>
                  </a:lnTo>
                  <a:lnTo>
                    <a:pt x="5" y="0"/>
                  </a:lnTo>
                  <a:lnTo>
                    <a:pt x="4" y="0"/>
                  </a:lnTo>
                  <a:lnTo>
                    <a:pt x="2" y="0"/>
                  </a:lnTo>
                  <a:lnTo>
                    <a:pt x="1" y="1"/>
                  </a:lnTo>
                  <a:lnTo>
                    <a:pt x="0" y="2"/>
                  </a:lnTo>
                  <a:lnTo>
                    <a:pt x="0" y="3"/>
                  </a:lnTo>
                  <a:lnTo>
                    <a:pt x="0" y="4"/>
                  </a:lnTo>
                  <a:lnTo>
                    <a:pt x="0" y="5"/>
                  </a:lnTo>
                  <a:lnTo>
                    <a:pt x="1" y="6"/>
                  </a:lnTo>
                  <a:lnTo>
                    <a:pt x="2"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1" name="Freeform 733"/>
            <p:cNvSpPr>
              <a:spLocks/>
            </p:cNvSpPr>
            <p:nvPr/>
          </p:nvSpPr>
          <p:spPr bwMode="auto">
            <a:xfrm>
              <a:off x="2862" y="1856"/>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2" name="Freeform 734"/>
            <p:cNvSpPr>
              <a:spLocks/>
            </p:cNvSpPr>
            <p:nvPr/>
          </p:nvSpPr>
          <p:spPr bwMode="auto">
            <a:xfrm>
              <a:off x="2848" y="1858"/>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3" y="0"/>
                  </a:lnTo>
                  <a:lnTo>
                    <a:pt x="3" y="0"/>
                  </a:lnTo>
                  <a:lnTo>
                    <a:pt x="2" y="1"/>
                  </a:lnTo>
                  <a:lnTo>
                    <a:pt x="1" y="2"/>
                  </a:lnTo>
                  <a:lnTo>
                    <a:pt x="0" y="3"/>
                  </a:lnTo>
                  <a:lnTo>
                    <a:pt x="0" y="4"/>
                  </a:lnTo>
                  <a:lnTo>
                    <a:pt x="1" y="5"/>
                  </a:lnTo>
                  <a:lnTo>
                    <a:pt x="2" y="6"/>
                  </a:lnTo>
                  <a:lnTo>
                    <a:pt x="3"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3" name="Freeform 735"/>
            <p:cNvSpPr>
              <a:spLocks/>
            </p:cNvSpPr>
            <p:nvPr/>
          </p:nvSpPr>
          <p:spPr bwMode="auto">
            <a:xfrm>
              <a:off x="2834" y="1860"/>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3 w 7"/>
                <a:gd name="T21" fmla="*/ 0 h 6"/>
                <a:gd name="T22" fmla="*/ 2 w 7"/>
                <a:gd name="T23" fmla="*/ 1 h 6"/>
                <a:gd name="T24" fmla="*/ 0 w 7"/>
                <a:gd name="T25" fmla="*/ 2 h 6"/>
                <a:gd name="T26" fmla="*/ 0 w 7"/>
                <a:gd name="T27" fmla="*/ 3 h 6"/>
                <a:gd name="T28" fmla="*/ 2 w 7"/>
                <a:gd name="T29" fmla="*/ 4 h 6"/>
                <a:gd name="T30" fmla="*/ 3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3" y="0"/>
                  </a:lnTo>
                  <a:lnTo>
                    <a:pt x="2" y="1"/>
                  </a:lnTo>
                  <a:lnTo>
                    <a:pt x="0" y="2"/>
                  </a:lnTo>
                  <a:lnTo>
                    <a:pt x="0" y="3"/>
                  </a:lnTo>
                  <a:lnTo>
                    <a:pt x="2"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4" name="Freeform 736"/>
            <p:cNvSpPr>
              <a:spLocks/>
            </p:cNvSpPr>
            <p:nvPr/>
          </p:nvSpPr>
          <p:spPr bwMode="auto">
            <a:xfrm>
              <a:off x="2822" y="1862"/>
              <a:ext cx="7" cy="6"/>
            </a:xfrm>
            <a:custGeom>
              <a:avLst/>
              <a:gdLst>
                <a:gd name="T0" fmla="*/ 3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5"/>
                  </a:lnTo>
                  <a:lnTo>
                    <a:pt x="6" y="4"/>
                  </a:lnTo>
                  <a:lnTo>
                    <a:pt x="7" y="3"/>
                  </a:lnTo>
                  <a:lnTo>
                    <a:pt x="7" y="2"/>
                  </a:lnTo>
                  <a:lnTo>
                    <a:pt x="6" y="1"/>
                  </a:lnTo>
                  <a:lnTo>
                    <a:pt x="5"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5" name="Freeform 737"/>
            <p:cNvSpPr>
              <a:spLocks/>
            </p:cNvSpPr>
            <p:nvPr/>
          </p:nvSpPr>
          <p:spPr bwMode="auto">
            <a:xfrm>
              <a:off x="2809" y="1864"/>
              <a:ext cx="6" cy="7"/>
            </a:xfrm>
            <a:custGeom>
              <a:avLst/>
              <a:gdLst>
                <a:gd name="T0" fmla="*/ 3 w 6"/>
                <a:gd name="T1" fmla="*/ 7 h 7"/>
                <a:gd name="T2" fmla="*/ 4 w 6"/>
                <a:gd name="T3" fmla="*/ 6 h 7"/>
                <a:gd name="T4" fmla="*/ 5 w 6"/>
                <a:gd name="T5" fmla="*/ 4 h 7"/>
                <a:gd name="T6" fmla="*/ 6 w 6"/>
                <a:gd name="T7" fmla="*/ 3 h 7"/>
                <a:gd name="T8" fmla="*/ 6 w 6"/>
                <a:gd name="T9" fmla="*/ 2 h 7"/>
                <a:gd name="T10" fmla="*/ 5 w 6"/>
                <a:gd name="T11" fmla="*/ 1 h 7"/>
                <a:gd name="T12" fmla="*/ 4 w 6"/>
                <a:gd name="T13" fmla="*/ 0 h 7"/>
                <a:gd name="T14" fmla="*/ 3 w 6"/>
                <a:gd name="T15" fmla="*/ 0 h 7"/>
                <a:gd name="T16" fmla="*/ 2 w 6"/>
                <a:gd name="T17" fmla="*/ 0 h 7"/>
                <a:gd name="T18" fmla="*/ 2 w 6"/>
                <a:gd name="T19" fmla="*/ 0 h 7"/>
                <a:gd name="T20" fmla="*/ 1 w 6"/>
                <a:gd name="T21" fmla="*/ 0 h 7"/>
                <a:gd name="T22" fmla="*/ 0 w 6"/>
                <a:gd name="T23" fmla="*/ 1 h 7"/>
                <a:gd name="T24" fmla="*/ 0 w 6"/>
                <a:gd name="T25" fmla="*/ 2 h 7"/>
                <a:gd name="T26" fmla="*/ 0 w 6"/>
                <a:gd name="T27" fmla="*/ 3 h 7"/>
                <a:gd name="T28" fmla="*/ 0 w 6"/>
                <a:gd name="T29" fmla="*/ 4 h 7"/>
                <a:gd name="T30" fmla="*/ 1 w 6"/>
                <a:gd name="T31" fmla="*/ 6 h 7"/>
                <a:gd name="T32" fmla="*/ 2 w 6"/>
                <a:gd name="T33" fmla="*/ 7 h 7"/>
                <a:gd name="T34" fmla="*/ 3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3" y="7"/>
                  </a:moveTo>
                  <a:lnTo>
                    <a:pt x="4" y="6"/>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6" name="Freeform 738"/>
            <p:cNvSpPr>
              <a:spLocks/>
            </p:cNvSpPr>
            <p:nvPr/>
          </p:nvSpPr>
          <p:spPr bwMode="auto">
            <a:xfrm>
              <a:off x="2795" y="1866"/>
              <a:ext cx="7" cy="7"/>
            </a:xfrm>
            <a:custGeom>
              <a:avLst/>
              <a:gdLst>
                <a:gd name="T0" fmla="*/ 3 w 7"/>
                <a:gd name="T1" fmla="*/ 7 h 7"/>
                <a:gd name="T2" fmla="*/ 4 w 7"/>
                <a:gd name="T3" fmla="*/ 6 h 7"/>
                <a:gd name="T4" fmla="*/ 6 w 7"/>
                <a:gd name="T5" fmla="*/ 5 h 7"/>
                <a:gd name="T6" fmla="*/ 7 w 7"/>
                <a:gd name="T7" fmla="*/ 4 h 7"/>
                <a:gd name="T8" fmla="*/ 7 w 7"/>
                <a:gd name="T9" fmla="*/ 2 h 7"/>
                <a:gd name="T10" fmla="*/ 6 w 7"/>
                <a:gd name="T11" fmla="*/ 1 h 7"/>
                <a:gd name="T12" fmla="*/ 4 w 7"/>
                <a:gd name="T13" fmla="*/ 0 h 7"/>
                <a:gd name="T14" fmla="*/ 3 w 7"/>
                <a:gd name="T15" fmla="*/ 0 h 7"/>
                <a:gd name="T16" fmla="*/ 2 w 7"/>
                <a:gd name="T17" fmla="*/ 0 h 7"/>
                <a:gd name="T18" fmla="*/ 2 w 7"/>
                <a:gd name="T19" fmla="*/ 0 h 7"/>
                <a:gd name="T20" fmla="*/ 1 w 7"/>
                <a:gd name="T21" fmla="*/ 0 h 7"/>
                <a:gd name="T22" fmla="*/ 0 w 7"/>
                <a:gd name="T23" fmla="*/ 1 h 7"/>
                <a:gd name="T24" fmla="*/ 0 w 7"/>
                <a:gd name="T25" fmla="*/ 2 h 7"/>
                <a:gd name="T26" fmla="*/ 0 w 7"/>
                <a:gd name="T27" fmla="*/ 4 h 7"/>
                <a:gd name="T28" fmla="*/ 0 w 7"/>
                <a:gd name="T29" fmla="*/ 5 h 7"/>
                <a:gd name="T30" fmla="*/ 1 w 7"/>
                <a:gd name="T31" fmla="*/ 6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6"/>
                  </a:lnTo>
                  <a:lnTo>
                    <a:pt x="6" y="5"/>
                  </a:lnTo>
                  <a:lnTo>
                    <a:pt x="7" y="4"/>
                  </a:lnTo>
                  <a:lnTo>
                    <a:pt x="7" y="2"/>
                  </a:lnTo>
                  <a:lnTo>
                    <a:pt x="6" y="1"/>
                  </a:lnTo>
                  <a:lnTo>
                    <a:pt x="4" y="0"/>
                  </a:lnTo>
                  <a:lnTo>
                    <a:pt x="3" y="0"/>
                  </a:lnTo>
                  <a:lnTo>
                    <a:pt x="2" y="0"/>
                  </a:lnTo>
                  <a:lnTo>
                    <a:pt x="2" y="0"/>
                  </a:lnTo>
                  <a:lnTo>
                    <a:pt x="1" y="0"/>
                  </a:lnTo>
                  <a:lnTo>
                    <a:pt x="0" y="1"/>
                  </a:lnTo>
                  <a:lnTo>
                    <a:pt x="0" y="2"/>
                  </a:lnTo>
                  <a:lnTo>
                    <a:pt x="0" y="4"/>
                  </a:lnTo>
                  <a:lnTo>
                    <a:pt x="0" y="5"/>
                  </a:lnTo>
                  <a:lnTo>
                    <a:pt x="1" y="6"/>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7" name="Freeform 739"/>
            <p:cNvSpPr>
              <a:spLocks/>
            </p:cNvSpPr>
            <p:nvPr/>
          </p:nvSpPr>
          <p:spPr bwMode="auto">
            <a:xfrm>
              <a:off x="2781" y="1868"/>
              <a:ext cx="7" cy="7"/>
            </a:xfrm>
            <a:custGeom>
              <a:avLst/>
              <a:gdLst>
                <a:gd name="T0" fmla="*/ 5 w 7"/>
                <a:gd name="T1" fmla="*/ 7 h 7"/>
                <a:gd name="T2" fmla="*/ 6 w 7"/>
                <a:gd name="T3" fmla="*/ 6 h 7"/>
                <a:gd name="T4" fmla="*/ 7 w 7"/>
                <a:gd name="T5" fmla="*/ 5 h 7"/>
                <a:gd name="T6" fmla="*/ 7 w 7"/>
                <a:gd name="T7" fmla="*/ 4 h 7"/>
                <a:gd name="T8" fmla="*/ 7 w 7"/>
                <a:gd name="T9" fmla="*/ 3 h 7"/>
                <a:gd name="T10" fmla="*/ 7 w 7"/>
                <a:gd name="T11" fmla="*/ 2 h 7"/>
                <a:gd name="T12" fmla="*/ 6 w 7"/>
                <a:gd name="T13" fmla="*/ 0 h 7"/>
                <a:gd name="T14" fmla="*/ 5 w 7"/>
                <a:gd name="T15" fmla="*/ 0 h 7"/>
                <a:gd name="T16" fmla="*/ 4 w 7"/>
                <a:gd name="T17" fmla="*/ 0 h 7"/>
                <a:gd name="T18" fmla="*/ 4 w 7"/>
                <a:gd name="T19" fmla="*/ 0 h 7"/>
                <a:gd name="T20" fmla="*/ 3 w 7"/>
                <a:gd name="T21" fmla="*/ 0 h 7"/>
                <a:gd name="T22" fmla="*/ 2 w 7"/>
                <a:gd name="T23" fmla="*/ 2 h 7"/>
                <a:gd name="T24" fmla="*/ 0 w 7"/>
                <a:gd name="T25" fmla="*/ 3 h 7"/>
                <a:gd name="T26" fmla="*/ 0 w 7"/>
                <a:gd name="T27" fmla="*/ 4 h 7"/>
                <a:gd name="T28" fmla="*/ 2 w 7"/>
                <a:gd name="T29" fmla="*/ 5 h 7"/>
                <a:gd name="T30" fmla="*/ 3 w 7"/>
                <a:gd name="T31" fmla="*/ 6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6"/>
                  </a:lnTo>
                  <a:lnTo>
                    <a:pt x="7" y="5"/>
                  </a:lnTo>
                  <a:lnTo>
                    <a:pt x="7" y="4"/>
                  </a:lnTo>
                  <a:lnTo>
                    <a:pt x="7" y="3"/>
                  </a:lnTo>
                  <a:lnTo>
                    <a:pt x="7" y="2"/>
                  </a:lnTo>
                  <a:lnTo>
                    <a:pt x="6" y="0"/>
                  </a:lnTo>
                  <a:lnTo>
                    <a:pt x="5" y="0"/>
                  </a:lnTo>
                  <a:lnTo>
                    <a:pt x="4" y="0"/>
                  </a:lnTo>
                  <a:lnTo>
                    <a:pt x="4" y="0"/>
                  </a:lnTo>
                  <a:lnTo>
                    <a:pt x="3" y="0"/>
                  </a:lnTo>
                  <a:lnTo>
                    <a:pt x="2" y="2"/>
                  </a:lnTo>
                  <a:lnTo>
                    <a:pt x="0" y="3"/>
                  </a:lnTo>
                  <a:lnTo>
                    <a:pt x="0" y="4"/>
                  </a:lnTo>
                  <a:lnTo>
                    <a:pt x="2" y="5"/>
                  </a:lnTo>
                  <a:lnTo>
                    <a:pt x="3" y="6"/>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8" name="Freeform 740"/>
            <p:cNvSpPr>
              <a:spLocks/>
            </p:cNvSpPr>
            <p:nvPr/>
          </p:nvSpPr>
          <p:spPr bwMode="auto">
            <a:xfrm>
              <a:off x="2768" y="1871"/>
              <a:ext cx="7" cy="6"/>
            </a:xfrm>
            <a:custGeom>
              <a:avLst/>
              <a:gdLst>
                <a:gd name="T0" fmla="*/ 4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5"/>
                  </a:lnTo>
                  <a:lnTo>
                    <a:pt x="7" y="4"/>
                  </a:lnTo>
                  <a:lnTo>
                    <a:pt x="7" y="3"/>
                  </a:lnTo>
                  <a:lnTo>
                    <a:pt x="7" y="2"/>
                  </a:lnTo>
                  <a:lnTo>
                    <a:pt x="7" y="1"/>
                  </a:lnTo>
                  <a:lnTo>
                    <a:pt x="6"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69" name="Freeform 741"/>
            <p:cNvSpPr>
              <a:spLocks/>
            </p:cNvSpPr>
            <p:nvPr/>
          </p:nvSpPr>
          <p:spPr bwMode="auto">
            <a:xfrm>
              <a:off x="2754" y="1872"/>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0" name="Freeform 742"/>
            <p:cNvSpPr>
              <a:spLocks/>
            </p:cNvSpPr>
            <p:nvPr/>
          </p:nvSpPr>
          <p:spPr bwMode="auto">
            <a:xfrm>
              <a:off x="2742" y="1874"/>
              <a:ext cx="7" cy="6"/>
            </a:xfrm>
            <a:custGeom>
              <a:avLst/>
              <a:gdLst>
                <a:gd name="T0" fmla="*/ 3 w 7"/>
                <a:gd name="T1" fmla="*/ 6 h 6"/>
                <a:gd name="T2" fmla="*/ 4 w 7"/>
                <a:gd name="T3" fmla="*/ 6 h 6"/>
                <a:gd name="T4" fmla="*/ 6 w 7"/>
                <a:gd name="T5" fmla="*/ 5 h 6"/>
                <a:gd name="T6" fmla="*/ 7 w 7"/>
                <a:gd name="T7" fmla="*/ 4 h 6"/>
                <a:gd name="T8" fmla="*/ 7 w 7"/>
                <a:gd name="T9" fmla="*/ 3 h 6"/>
                <a:gd name="T10" fmla="*/ 6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6" y="5"/>
                  </a:lnTo>
                  <a:lnTo>
                    <a:pt x="7" y="4"/>
                  </a:lnTo>
                  <a:lnTo>
                    <a:pt x="7" y="3"/>
                  </a:lnTo>
                  <a:lnTo>
                    <a:pt x="6"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1" name="Freeform 743"/>
            <p:cNvSpPr>
              <a:spLocks/>
            </p:cNvSpPr>
            <p:nvPr/>
          </p:nvSpPr>
          <p:spPr bwMode="auto">
            <a:xfrm>
              <a:off x="2728" y="1876"/>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2" name="Freeform 744"/>
            <p:cNvSpPr>
              <a:spLocks/>
            </p:cNvSpPr>
            <p:nvPr/>
          </p:nvSpPr>
          <p:spPr bwMode="auto">
            <a:xfrm>
              <a:off x="2715" y="1878"/>
              <a:ext cx="7" cy="6"/>
            </a:xfrm>
            <a:custGeom>
              <a:avLst/>
              <a:gdLst>
                <a:gd name="T0" fmla="*/ 3 w 7"/>
                <a:gd name="T1" fmla="*/ 6 h 6"/>
                <a:gd name="T2" fmla="*/ 4 w 7"/>
                <a:gd name="T3" fmla="*/ 6 h 6"/>
                <a:gd name="T4" fmla="*/ 5 w 7"/>
                <a:gd name="T5" fmla="*/ 5 h 6"/>
                <a:gd name="T6" fmla="*/ 7 w 7"/>
                <a:gd name="T7" fmla="*/ 4 h 6"/>
                <a:gd name="T8" fmla="*/ 7 w 7"/>
                <a:gd name="T9" fmla="*/ 3 h 6"/>
                <a:gd name="T10" fmla="*/ 5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5" y="5"/>
                  </a:lnTo>
                  <a:lnTo>
                    <a:pt x="7" y="4"/>
                  </a:lnTo>
                  <a:lnTo>
                    <a:pt x="7"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3" name="Freeform 745"/>
            <p:cNvSpPr>
              <a:spLocks/>
            </p:cNvSpPr>
            <p:nvPr/>
          </p:nvSpPr>
          <p:spPr bwMode="auto">
            <a:xfrm>
              <a:off x="2701" y="1880"/>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2" y="0"/>
                  </a:lnTo>
                  <a:lnTo>
                    <a:pt x="2" y="0"/>
                  </a:lnTo>
                  <a:lnTo>
                    <a:pt x="1" y="1"/>
                  </a:lnTo>
                  <a:lnTo>
                    <a:pt x="0" y="2"/>
                  </a:lnTo>
                  <a:lnTo>
                    <a:pt x="0" y="3"/>
                  </a:lnTo>
                  <a:lnTo>
                    <a:pt x="0" y="4"/>
                  </a:lnTo>
                  <a:lnTo>
                    <a:pt x="0" y="5"/>
                  </a:lnTo>
                  <a:lnTo>
                    <a:pt x="1" y="6"/>
                  </a:lnTo>
                  <a:lnTo>
                    <a:pt x="2"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4" name="Freeform 746"/>
            <p:cNvSpPr>
              <a:spLocks/>
            </p:cNvSpPr>
            <p:nvPr/>
          </p:nvSpPr>
          <p:spPr bwMode="auto">
            <a:xfrm>
              <a:off x="2688" y="1882"/>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5" name="Freeform 747"/>
            <p:cNvSpPr>
              <a:spLocks/>
            </p:cNvSpPr>
            <p:nvPr/>
          </p:nvSpPr>
          <p:spPr bwMode="auto">
            <a:xfrm>
              <a:off x="2674" y="1884"/>
              <a:ext cx="7" cy="7"/>
            </a:xfrm>
            <a:custGeom>
              <a:avLst/>
              <a:gdLst>
                <a:gd name="T0" fmla="*/ 5 w 7"/>
                <a:gd name="T1" fmla="*/ 7 h 7"/>
                <a:gd name="T2" fmla="*/ 6 w 7"/>
                <a:gd name="T3" fmla="*/ 6 h 7"/>
                <a:gd name="T4" fmla="*/ 7 w 7"/>
                <a:gd name="T5" fmla="*/ 4 h 7"/>
                <a:gd name="T6" fmla="*/ 7 w 7"/>
                <a:gd name="T7" fmla="*/ 3 h 7"/>
                <a:gd name="T8" fmla="*/ 7 w 7"/>
                <a:gd name="T9" fmla="*/ 2 h 7"/>
                <a:gd name="T10" fmla="*/ 7 w 7"/>
                <a:gd name="T11" fmla="*/ 1 h 7"/>
                <a:gd name="T12" fmla="*/ 6 w 7"/>
                <a:gd name="T13" fmla="*/ 0 h 7"/>
                <a:gd name="T14" fmla="*/ 5 w 7"/>
                <a:gd name="T15" fmla="*/ 0 h 7"/>
                <a:gd name="T16" fmla="*/ 3 w 7"/>
                <a:gd name="T17" fmla="*/ 0 h 7"/>
                <a:gd name="T18" fmla="*/ 3 w 7"/>
                <a:gd name="T19" fmla="*/ 0 h 7"/>
                <a:gd name="T20" fmla="*/ 2 w 7"/>
                <a:gd name="T21" fmla="*/ 0 h 7"/>
                <a:gd name="T22" fmla="*/ 1 w 7"/>
                <a:gd name="T23" fmla="*/ 1 h 7"/>
                <a:gd name="T24" fmla="*/ 0 w 7"/>
                <a:gd name="T25" fmla="*/ 2 h 7"/>
                <a:gd name="T26" fmla="*/ 0 w 7"/>
                <a:gd name="T27" fmla="*/ 3 h 7"/>
                <a:gd name="T28" fmla="*/ 1 w 7"/>
                <a:gd name="T29" fmla="*/ 4 h 7"/>
                <a:gd name="T30" fmla="*/ 2 w 7"/>
                <a:gd name="T31" fmla="*/ 6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6"/>
                  </a:lnTo>
                  <a:lnTo>
                    <a:pt x="7" y="4"/>
                  </a:lnTo>
                  <a:lnTo>
                    <a:pt x="7" y="3"/>
                  </a:lnTo>
                  <a:lnTo>
                    <a:pt x="7" y="2"/>
                  </a:lnTo>
                  <a:lnTo>
                    <a:pt x="7" y="1"/>
                  </a:lnTo>
                  <a:lnTo>
                    <a:pt x="6" y="0"/>
                  </a:lnTo>
                  <a:lnTo>
                    <a:pt x="5" y="0"/>
                  </a:lnTo>
                  <a:lnTo>
                    <a:pt x="3" y="0"/>
                  </a:lnTo>
                  <a:lnTo>
                    <a:pt x="3" y="0"/>
                  </a:lnTo>
                  <a:lnTo>
                    <a:pt x="2" y="0"/>
                  </a:lnTo>
                  <a:lnTo>
                    <a:pt x="1" y="1"/>
                  </a:lnTo>
                  <a:lnTo>
                    <a:pt x="0" y="2"/>
                  </a:lnTo>
                  <a:lnTo>
                    <a:pt x="0" y="3"/>
                  </a:lnTo>
                  <a:lnTo>
                    <a:pt x="1" y="4"/>
                  </a:lnTo>
                  <a:lnTo>
                    <a:pt x="2" y="6"/>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6" name="Freeform 748"/>
            <p:cNvSpPr>
              <a:spLocks/>
            </p:cNvSpPr>
            <p:nvPr/>
          </p:nvSpPr>
          <p:spPr bwMode="auto">
            <a:xfrm>
              <a:off x="2661" y="1886"/>
              <a:ext cx="6" cy="7"/>
            </a:xfrm>
            <a:custGeom>
              <a:avLst/>
              <a:gdLst>
                <a:gd name="T0" fmla="*/ 4 w 6"/>
                <a:gd name="T1" fmla="*/ 7 h 7"/>
                <a:gd name="T2" fmla="*/ 5 w 6"/>
                <a:gd name="T3" fmla="*/ 6 h 7"/>
                <a:gd name="T4" fmla="*/ 6 w 6"/>
                <a:gd name="T5" fmla="*/ 5 h 7"/>
                <a:gd name="T6" fmla="*/ 6 w 6"/>
                <a:gd name="T7" fmla="*/ 4 h 7"/>
                <a:gd name="T8" fmla="*/ 6 w 6"/>
                <a:gd name="T9" fmla="*/ 2 h 7"/>
                <a:gd name="T10" fmla="*/ 6 w 6"/>
                <a:gd name="T11" fmla="*/ 1 h 7"/>
                <a:gd name="T12" fmla="*/ 5 w 6"/>
                <a:gd name="T13" fmla="*/ 0 h 7"/>
                <a:gd name="T14" fmla="*/ 4 w 6"/>
                <a:gd name="T15" fmla="*/ 0 h 7"/>
                <a:gd name="T16" fmla="*/ 3 w 6"/>
                <a:gd name="T17" fmla="*/ 0 h 7"/>
                <a:gd name="T18" fmla="*/ 3 w 6"/>
                <a:gd name="T19" fmla="*/ 0 h 7"/>
                <a:gd name="T20" fmla="*/ 2 w 6"/>
                <a:gd name="T21" fmla="*/ 0 h 7"/>
                <a:gd name="T22" fmla="*/ 1 w 6"/>
                <a:gd name="T23" fmla="*/ 1 h 7"/>
                <a:gd name="T24" fmla="*/ 0 w 6"/>
                <a:gd name="T25" fmla="*/ 2 h 7"/>
                <a:gd name="T26" fmla="*/ 0 w 6"/>
                <a:gd name="T27" fmla="*/ 4 h 7"/>
                <a:gd name="T28" fmla="*/ 1 w 6"/>
                <a:gd name="T29" fmla="*/ 5 h 7"/>
                <a:gd name="T30" fmla="*/ 2 w 6"/>
                <a:gd name="T31" fmla="*/ 6 h 7"/>
                <a:gd name="T32" fmla="*/ 3 w 6"/>
                <a:gd name="T33" fmla="*/ 7 h 7"/>
                <a:gd name="T34" fmla="*/ 4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7"/>
                  </a:moveTo>
                  <a:lnTo>
                    <a:pt x="5" y="6"/>
                  </a:lnTo>
                  <a:lnTo>
                    <a:pt x="6" y="5"/>
                  </a:lnTo>
                  <a:lnTo>
                    <a:pt x="6" y="4"/>
                  </a:lnTo>
                  <a:lnTo>
                    <a:pt x="6" y="2"/>
                  </a:lnTo>
                  <a:lnTo>
                    <a:pt x="6" y="1"/>
                  </a:lnTo>
                  <a:lnTo>
                    <a:pt x="5" y="0"/>
                  </a:lnTo>
                  <a:lnTo>
                    <a:pt x="4" y="0"/>
                  </a:lnTo>
                  <a:lnTo>
                    <a:pt x="3" y="0"/>
                  </a:lnTo>
                  <a:lnTo>
                    <a:pt x="3" y="0"/>
                  </a:lnTo>
                  <a:lnTo>
                    <a:pt x="2" y="0"/>
                  </a:lnTo>
                  <a:lnTo>
                    <a:pt x="1" y="1"/>
                  </a:lnTo>
                  <a:lnTo>
                    <a:pt x="0" y="2"/>
                  </a:lnTo>
                  <a:lnTo>
                    <a:pt x="0" y="4"/>
                  </a:lnTo>
                  <a:lnTo>
                    <a:pt x="1"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7" name="Freeform 749"/>
            <p:cNvSpPr>
              <a:spLocks/>
            </p:cNvSpPr>
            <p:nvPr/>
          </p:nvSpPr>
          <p:spPr bwMode="auto">
            <a:xfrm>
              <a:off x="2648" y="1888"/>
              <a:ext cx="7" cy="7"/>
            </a:xfrm>
            <a:custGeom>
              <a:avLst/>
              <a:gdLst>
                <a:gd name="T0" fmla="*/ 4 w 7"/>
                <a:gd name="T1" fmla="*/ 7 h 7"/>
                <a:gd name="T2" fmla="*/ 5 w 7"/>
                <a:gd name="T3" fmla="*/ 6 h 7"/>
                <a:gd name="T4" fmla="*/ 6 w 7"/>
                <a:gd name="T5" fmla="*/ 5 h 7"/>
                <a:gd name="T6" fmla="*/ 7 w 7"/>
                <a:gd name="T7" fmla="*/ 4 h 7"/>
                <a:gd name="T8" fmla="*/ 7 w 7"/>
                <a:gd name="T9" fmla="*/ 3 h 7"/>
                <a:gd name="T10" fmla="*/ 6 w 7"/>
                <a:gd name="T11" fmla="*/ 2 h 7"/>
                <a:gd name="T12" fmla="*/ 5 w 7"/>
                <a:gd name="T13" fmla="*/ 0 h 7"/>
                <a:gd name="T14" fmla="*/ 4 w 7"/>
                <a:gd name="T15" fmla="*/ 0 h 7"/>
                <a:gd name="T16" fmla="*/ 2 w 7"/>
                <a:gd name="T17" fmla="*/ 0 h 7"/>
                <a:gd name="T18" fmla="*/ 2 w 7"/>
                <a:gd name="T19" fmla="*/ 0 h 7"/>
                <a:gd name="T20" fmla="*/ 1 w 7"/>
                <a:gd name="T21" fmla="*/ 0 h 7"/>
                <a:gd name="T22" fmla="*/ 0 w 7"/>
                <a:gd name="T23" fmla="*/ 2 h 7"/>
                <a:gd name="T24" fmla="*/ 0 w 7"/>
                <a:gd name="T25" fmla="*/ 3 h 7"/>
                <a:gd name="T26" fmla="*/ 0 w 7"/>
                <a:gd name="T27" fmla="*/ 4 h 7"/>
                <a:gd name="T28" fmla="*/ 0 w 7"/>
                <a:gd name="T29" fmla="*/ 5 h 7"/>
                <a:gd name="T30" fmla="*/ 1 w 7"/>
                <a:gd name="T31" fmla="*/ 6 h 7"/>
                <a:gd name="T32" fmla="*/ 2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4"/>
                  </a:lnTo>
                  <a:lnTo>
                    <a:pt x="7" y="3"/>
                  </a:lnTo>
                  <a:lnTo>
                    <a:pt x="6" y="2"/>
                  </a:lnTo>
                  <a:lnTo>
                    <a:pt x="5" y="0"/>
                  </a:lnTo>
                  <a:lnTo>
                    <a:pt x="4" y="0"/>
                  </a:lnTo>
                  <a:lnTo>
                    <a:pt x="2" y="0"/>
                  </a:lnTo>
                  <a:lnTo>
                    <a:pt x="2" y="0"/>
                  </a:lnTo>
                  <a:lnTo>
                    <a:pt x="1" y="0"/>
                  </a:lnTo>
                  <a:lnTo>
                    <a:pt x="0" y="2"/>
                  </a:lnTo>
                  <a:lnTo>
                    <a:pt x="0" y="3"/>
                  </a:lnTo>
                  <a:lnTo>
                    <a:pt x="0" y="4"/>
                  </a:lnTo>
                  <a:lnTo>
                    <a:pt x="0" y="5"/>
                  </a:lnTo>
                  <a:lnTo>
                    <a:pt x="1" y="6"/>
                  </a:lnTo>
                  <a:lnTo>
                    <a:pt x="2"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8" name="Freeform 750"/>
            <p:cNvSpPr>
              <a:spLocks/>
            </p:cNvSpPr>
            <p:nvPr/>
          </p:nvSpPr>
          <p:spPr bwMode="auto">
            <a:xfrm>
              <a:off x="2635" y="1891"/>
              <a:ext cx="6" cy="6"/>
            </a:xfrm>
            <a:custGeom>
              <a:avLst/>
              <a:gdLst>
                <a:gd name="T0" fmla="*/ 3 w 6"/>
                <a:gd name="T1" fmla="*/ 6 h 6"/>
                <a:gd name="T2" fmla="*/ 4 w 6"/>
                <a:gd name="T3" fmla="*/ 5 h 6"/>
                <a:gd name="T4" fmla="*/ 5 w 6"/>
                <a:gd name="T5" fmla="*/ 4 h 6"/>
                <a:gd name="T6" fmla="*/ 6 w 6"/>
                <a:gd name="T7" fmla="*/ 3 h 6"/>
                <a:gd name="T8" fmla="*/ 6 w 6"/>
                <a:gd name="T9" fmla="*/ 2 h 6"/>
                <a:gd name="T10" fmla="*/ 5 w 6"/>
                <a:gd name="T11" fmla="*/ 1 h 6"/>
                <a:gd name="T12" fmla="*/ 4 w 6"/>
                <a:gd name="T13" fmla="*/ 0 h 6"/>
                <a:gd name="T14" fmla="*/ 3 w 6"/>
                <a:gd name="T15" fmla="*/ 0 h 6"/>
                <a:gd name="T16" fmla="*/ 2 w 6"/>
                <a:gd name="T17" fmla="*/ 0 h 6"/>
                <a:gd name="T18" fmla="*/ 2 w 6"/>
                <a:gd name="T19" fmla="*/ 0 h 6"/>
                <a:gd name="T20" fmla="*/ 1 w 6"/>
                <a:gd name="T21" fmla="*/ 0 h 6"/>
                <a:gd name="T22" fmla="*/ 0 w 6"/>
                <a:gd name="T23" fmla="*/ 1 h 6"/>
                <a:gd name="T24" fmla="*/ 0 w 6"/>
                <a:gd name="T25" fmla="*/ 2 h 6"/>
                <a:gd name="T26" fmla="*/ 0 w 6"/>
                <a:gd name="T27" fmla="*/ 3 h 6"/>
                <a:gd name="T28" fmla="*/ 0 w 6"/>
                <a:gd name="T29" fmla="*/ 4 h 6"/>
                <a:gd name="T30" fmla="*/ 1 w 6"/>
                <a:gd name="T31" fmla="*/ 5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5"/>
                  </a:lnTo>
                  <a:lnTo>
                    <a:pt x="5" y="4"/>
                  </a:lnTo>
                  <a:lnTo>
                    <a:pt x="6" y="3"/>
                  </a:lnTo>
                  <a:lnTo>
                    <a:pt x="6" y="2"/>
                  </a:lnTo>
                  <a:lnTo>
                    <a:pt x="5"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79" name="Freeform 751"/>
            <p:cNvSpPr>
              <a:spLocks/>
            </p:cNvSpPr>
            <p:nvPr/>
          </p:nvSpPr>
          <p:spPr bwMode="auto">
            <a:xfrm>
              <a:off x="2621" y="1893"/>
              <a:ext cx="7" cy="6"/>
            </a:xfrm>
            <a:custGeom>
              <a:avLst/>
              <a:gdLst>
                <a:gd name="T0" fmla="*/ 3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5"/>
                  </a:lnTo>
                  <a:lnTo>
                    <a:pt x="6" y="4"/>
                  </a:lnTo>
                  <a:lnTo>
                    <a:pt x="7" y="3"/>
                  </a:lnTo>
                  <a:lnTo>
                    <a:pt x="7" y="2"/>
                  </a:lnTo>
                  <a:lnTo>
                    <a:pt x="6" y="1"/>
                  </a:lnTo>
                  <a:lnTo>
                    <a:pt x="5"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0" name="Freeform 752"/>
            <p:cNvSpPr>
              <a:spLocks/>
            </p:cNvSpPr>
            <p:nvPr/>
          </p:nvSpPr>
          <p:spPr bwMode="auto">
            <a:xfrm>
              <a:off x="2607" y="1894"/>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2 w 7"/>
                <a:gd name="T23" fmla="*/ 2 h 6"/>
                <a:gd name="T24" fmla="*/ 0 w 7"/>
                <a:gd name="T25" fmla="*/ 3 h 6"/>
                <a:gd name="T26" fmla="*/ 0 w 7"/>
                <a:gd name="T27" fmla="*/ 4 h 6"/>
                <a:gd name="T28" fmla="*/ 2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2" y="2"/>
                  </a:lnTo>
                  <a:lnTo>
                    <a:pt x="0" y="3"/>
                  </a:lnTo>
                  <a:lnTo>
                    <a:pt x="0" y="4"/>
                  </a:lnTo>
                  <a:lnTo>
                    <a:pt x="2"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1" name="Freeform 753"/>
            <p:cNvSpPr>
              <a:spLocks/>
            </p:cNvSpPr>
            <p:nvPr/>
          </p:nvSpPr>
          <p:spPr bwMode="auto">
            <a:xfrm>
              <a:off x="2594" y="1896"/>
              <a:ext cx="7" cy="6"/>
            </a:xfrm>
            <a:custGeom>
              <a:avLst/>
              <a:gdLst>
                <a:gd name="T0" fmla="*/ 4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4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6"/>
                  </a:lnTo>
                  <a:lnTo>
                    <a:pt x="7" y="5"/>
                  </a:lnTo>
                  <a:lnTo>
                    <a:pt x="7" y="4"/>
                  </a:lnTo>
                  <a:lnTo>
                    <a:pt x="7" y="3"/>
                  </a:lnTo>
                  <a:lnTo>
                    <a:pt x="7" y="2"/>
                  </a:lnTo>
                  <a:lnTo>
                    <a:pt x="6"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2" name="Freeform 754"/>
            <p:cNvSpPr>
              <a:spLocks/>
            </p:cNvSpPr>
            <p:nvPr/>
          </p:nvSpPr>
          <p:spPr bwMode="auto">
            <a:xfrm>
              <a:off x="2580" y="1898"/>
              <a:ext cx="7" cy="6"/>
            </a:xfrm>
            <a:custGeom>
              <a:avLst/>
              <a:gdLst>
                <a:gd name="T0" fmla="*/ 5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5 w 7"/>
                <a:gd name="T15" fmla="*/ 0 h 6"/>
                <a:gd name="T16" fmla="*/ 4 w 7"/>
                <a:gd name="T17" fmla="*/ 0 h 6"/>
                <a:gd name="T18" fmla="*/ 4 w 7"/>
                <a:gd name="T19" fmla="*/ 0 h 6"/>
                <a:gd name="T20" fmla="*/ 3 w 7"/>
                <a:gd name="T21" fmla="*/ 1 h 6"/>
                <a:gd name="T22" fmla="*/ 1 w 7"/>
                <a:gd name="T23" fmla="*/ 2 h 6"/>
                <a:gd name="T24" fmla="*/ 0 w 7"/>
                <a:gd name="T25" fmla="*/ 3 h 6"/>
                <a:gd name="T26" fmla="*/ 0 w 7"/>
                <a:gd name="T27" fmla="*/ 4 h 6"/>
                <a:gd name="T28" fmla="*/ 1 w 7"/>
                <a:gd name="T29" fmla="*/ 5 h 6"/>
                <a:gd name="T30" fmla="*/ 3 w 7"/>
                <a:gd name="T31" fmla="*/ 6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6"/>
                  </a:lnTo>
                  <a:lnTo>
                    <a:pt x="7" y="5"/>
                  </a:lnTo>
                  <a:lnTo>
                    <a:pt x="7" y="4"/>
                  </a:lnTo>
                  <a:lnTo>
                    <a:pt x="7" y="3"/>
                  </a:lnTo>
                  <a:lnTo>
                    <a:pt x="7" y="2"/>
                  </a:lnTo>
                  <a:lnTo>
                    <a:pt x="6" y="1"/>
                  </a:lnTo>
                  <a:lnTo>
                    <a:pt x="5" y="0"/>
                  </a:lnTo>
                  <a:lnTo>
                    <a:pt x="4" y="0"/>
                  </a:lnTo>
                  <a:lnTo>
                    <a:pt x="4" y="0"/>
                  </a:lnTo>
                  <a:lnTo>
                    <a:pt x="3" y="1"/>
                  </a:lnTo>
                  <a:lnTo>
                    <a:pt x="1" y="2"/>
                  </a:lnTo>
                  <a:lnTo>
                    <a:pt x="0" y="3"/>
                  </a:lnTo>
                  <a:lnTo>
                    <a:pt x="0" y="4"/>
                  </a:lnTo>
                  <a:lnTo>
                    <a:pt x="1" y="5"/>
                  </a:lnTo>
                  <a:lnTo>
                    <a:pt x="3" y="6"/>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3" name="Freeform 755"/>
            <p:cNvSpPr>
              <a:spLocks/>
            </p:cNvSpPr>
            <p:nvPr/>
          </p:nvSpPr>
          <p:spPr bwMode="auto">
            <a:xfrm>
              <a:off x="2568" y="1900"/>
              <a:ext cx="7" cy="6"/>
            </a:xfrm>
            <a:custGeom>
              <a:avLst/>
              <a:gdLst>
                <a:gd name="T0" fmla="*/ 3 w 7"/>
                <a:gd name="T1" fmla="*/ 6 h 6"/>
                <a:gd name="T2" fmla="*/ 4 w 7"/>
                <a:gd name="T3" fmla="*/ 6 h 6"/>
                <a:gd name="T4" fmla="*/ 6 w 7"/>
                <a:gd name="T5" fmla="*/ 5 h 6"/>
                <a:gd name="T6" fmla="*/ 7 w 7"/>
                <a:gd name="T7" fmla="*/ 4 h 6"/>
                <a:gd name="T8" fmla="*/ 7 w 7"/>
                <a:gd name="T9" fmla="*/ 3 h 6"/>
                <a:gd name="T10" fmla="*/ 6 w 7"/>
                <a:gd name="T11" fmla="*/ 2 h 6"/>
                <a:gd name="T12" fmla="*/ 4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6"/>
                  </a:lnTo>
                  <a:lnTo>
                    <a:pt x="6" y="5"/>
                  </a:lnTo>
                  <a:lnTo>
                    <a:pt x="7" y="4"/>
                  </a:lnTo>
                  <a:lnTo>
                    <a:pt x="7" y="3"/>
                  </a:lnTo>
                  <a:lnTo>
                    <a:pt x="6"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4" name="Freeform 756"/>
            <p:cNvSpPr>
              <a:spLocks/>
            </p:cNvSpPr>
            <p:nvPr/>
          </p:nvSpPr>
          <p:spPr bwMode="auto">
            <a:xfrm>
              <a:off x="2554" y="1902"/>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3 w 7"/>
                <a:gd name="T17" fmla="*/ 0 h 6"/>
                <a:gd name="T18" fmla="*/ 3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3" y="0"/>
                  </a:lnTo>
                  <a:lnTo>
                    <a:pt x="3" y="0"/>
                  </a:lnTo>
                  <a:lnTo>
                    <a:pt x="1" y="1"/>
                  </a:lnTo>
                  <a:lnTo>
                    <a:pt x="0" y="2"/>
                  </a:lnTo>
                  <a:lnTo>
                    <a:pt x="0" y="3"/>
                  </a:lnTo>
                  <a:lnTo>
                    <a:pt x="0" y="4"/>
                  </a:lnTo>
                  <a:lnTo>
                    <a:pt x="0" y="5"/>
                  </a:lnTo>
                  <a:lnTo>
                    <a:pt x="1"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5" name="Freeform 757"/>
            <p:cNvSpPr>
              <a:spLocks/>
            </p:cNvSpPr>
            <p:nvPr/>
          </p:nvSpPr>
          <p:spPr bwMode="auto">
            <a:xfrm>
              <a:off x="2541" y="1904"/>
              <a:ext cx="7" cy="7"/>
            </a:xfrm>
            <a:custGeom>
              <a:avLst/>
              <a:gdLst>
                <a:gd name="T0" fmla="*/ 3 w 7"/>
                <a:gd name="T1" fmla="*/ 7 h 7"/>
                <a:gd name="T2" fmla="*/ 4 w 7"/>
                <a:gd name="T3" fmla="*/ 7 h 7"/>
                <a:gd name="T4" fmla="*/ 5 w 7"/>
                <a:gd name="T5" fmla="*/ 6 h 7"/>
                <a:gd name="T6" fmla="*/ 7 w 7"/>
                <a:gd name="T7" fmla="*/ 4 h 7"/>
                <a:gd name="T8" fmla="*/ 7 w 7"/>
                <a:gd name="T9" fmla="*/ 3 h 7"/>
                <a:gd name="T10" fmla="*/ 5 w 7"/>
                <a:gd name="T11" fmla="*/ 2 h 7"/>
                <a:gd name="T12" fmla="*/ 4 w 7"/>
                <a:gd name="T13" fmla="*/ 1 h 7"/>
                <a:gd name="T14" fmla="*/ 3 w 7"/>
                <a:gd name="T15" fmla="*/ 0 h 7"/>
                <a:gd name="T16" fmla="*/ 2 w 7"/>
                <a:gd name="T17" fmla="*/ 0 h 7"/>
                <a:gd name="T18" fmla="*/ 2 w 7"/>
                <a:gd name="T19" fmla="*/ 0 h 7"/>
                <a:gd name="T20" fmla="*/ 1 w 7"/>
                <a:gd name="T21" fmla="*/ 1 h 7"/>
                <a:gd name="T22" fmla="*/ 0 w 7"/>
                <a:gd name="T23" fmla="*/ 2 h 7"/>
                <a:gd name="T24" fmla="*/ 0 w 7"/>
                <a:gd name="T25" fmla="*/ 3 h 7"/>
                <a:gd name="T26" fmla="*/ 0 w 7"/>
                <a:gd name="T27" fmla="*/ 4 h 7"/>
                <a:gd name="T28" fmla="*/ 0 w 7"/>
                <a:gd name="T29" fmla="*/ 6 h 7"/>
                <a:gd name="T30" fmla="*/ 1 w 7"/>
                <a:gd name="T31" fmla="*/ 7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7"/>
                  </a:lnTo>
                  <a:lnTo>
                    <a:pt x="5" y="6"/>
                  </a:lnTo>
                  <a:lnTo>
                    <a:pt x="7" y="4"/>
                  </a:lnTo>
                  <a:lnTo>
                    <a:pt x="7" y="3"/>
                  </a:lnTo>
                  <a:lnTo>
                    <a:pt x="5" y="2"/>
                  </a:lnTo>
                  <a:lnTo>
                    <a:pt x="4" y="1"/>
                  </a:lnTo>
                  <a:lnTo>
                    <a:pt x="3" y="0"/>
                  </a:lnTo>
                  <a:lnTo>
                    <a:pt x="2" y="0"/>
                  </a:lnTo>
                  <a:lnTo>
                    <a:pt x="2" y="0"/>
                  </a:lnTo>
                  <a:lnTo>
                    <a:pt x="1" y="1"/>
                  </a:lnTo>
                  <a:lnTo>
                    <a:pt x="0" y="2"/>
                  </a:lnTo>
                  <a:lnTo>
                    <a:pt x="0" y="3"/>
                  </a:lnTo>
                  <a:lnTo>
                    <a:pt x="0" y="4"/>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6" name="Freeform 758"/>
            <p:cNvSpPr>
              <a:spLocks/>
            </p:cNvSpPr>
            <p:nvPr/>
          </p:nvSpPr>
          <p:spPr bwMode="auto">
            <a:xfrm>
              <a:off x="2527" y="1906"/>
              <a:ext cx="7" cy="7"/>
            </a:xfrm>
            <a:custGeom>
              <a:avLst/>
              <a:gdLst>
                <a:gd name="T0" fmla="*/ 4 w 7"/>
                <a:gd name="T1" fmla="*/ 7 h 7"/>
                <a:gd name="T2" fmla="*/ 5 w 7"/>
                <a:gd name="T3" fmla="*/ 6 h 7"/>
                <a:gd name="T4" fmla="*/ 6 w 7"/>
                <a:gd name="T5" fmla="*/ 5 h 7"/>
                <a:gd name="T6" fmla="*/ 7 w 7"/>
                <a:gd name="T7" fmla="*/ 4 h 7"/>
                <a:gd name="T8" fmla="*/ 7 w 7"/>
                <a:gd name="T9" fmla="*/ 2 h 7"/>
                <a:gd name="T10" fmla="*/ 6 w 7"/>
                <a:gd name="T11" fmla="*/ 1 h 7"/>
                <a:gd name="T12" fmla="*/ 5 w 7"/>
                <a:gd name="T13" fmla="*/ 0 h 7"/>
                <a:gd name="T14" fmla="*/ 4 w 7"/>
                <a:gd name="T15" fmla="*/ 0 h 7"/>
                <a:gd name="T16" fmla="*/ 3 w 7"/>
                <a:gd name="T17" fmla="*/ 0 h 7"/>
                <a:gd name="T18" fmla="*/ 3 w 7"/>
                <a:gd name="T19" fmla="*/ 0 h 7"/>
                <a:gd name="T20" fmla="*/ 1 w 7"/>
                <a:gd name="T21" fmla="*/ 0 h 7"/>
                <a:gd name="T22" fmla="*/ 0 w 7"/>
                <a:gd name="T23" fmla="*/ 1 h 7"/>
                <a:gd name="T24" fmla="*/ 0 w 7"/>
                <a:gd name="T25" fmla="*/ 2 h 7"/>
                <a:gd name="T26" fmla="*/ 0 w 7"/>
                <a:gd name="T27" fmla="*/ 4 h 7"/>
                <a:gd name="T28" fmla="*/ 0 w 7"/>
                <a:gd name="T29" fmla="*/ 5 h 7"/>
                <a:gd name="T30" fmla="*/ 1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4"/>
                  </a:lnTo>
                  <a:lnTo>
                    <a:pt x="7" y="2"/>
                  </a:lnTo>
                  <a:lnTo>
                    <a:pt x="6" y="1"/>
                  </a:lnTo>
                  <a:lnTo>
                    <a:pt x="5" y="0"/>
                  </a:lnTo>
                  <a:lnTo>
                    <a:pt x="4" y="0"/>
                  </a:lnTo>
                  <a:lnTo>
                    <a:pt x="3" y="0"/>
                  </a:lnTo>
                  <a:lnTo>
                    <a:pt x="3" y="0"/>
                  </a:lnTo>
                  <a:lnTo>
                    <a:pt x="1" y="0"/>
                  </a:lnTo>
                  <a:lnTo>
                    <a:pt x="0" y="1"/>
                  </a:lnTo>
                  <a:lnTo>
                    <a:pt x="0" y="2"/>
                  </a:lnTo>
                  <a:lnTo>
                    <a:pt x="0" y="4"/>
                  </a:lnTo>
                  <a:lnTo>
                    <a:pt x="0" y="5"/>
                  </a:lnTo>
                  <a:lnTo>
                    <a:pt x="1"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7" name="Freeform 759"/>
            <p:cNvSpPr>
              <a:spLocks/>
            </p:cNvSpPr>
            <p:nvPr/>
          </p:nvSpPr>
          <p:spPr bwMode="auto">
            <a:xfrm>
              <a:off x="2514" y="1908"/>
              <a:ext cx="6" cy="7"/>
            </a:xfrm>
            <a:custGeom>
              <a:avLst/>
              <a:gdLst>
                <a:gd name="T0" fmla="*/ 4 w 6"/>
                <a:gd name="T1" fmla="*/ 7 h 7"/>
                <a:gd name="T2" fmla="*/ 5 w 6"/>
                <a:gd name="T3" fmla="*/ 6 h 7"/>
                <a:gd name="T4" fmla="*/ 6 w 6"/>
                <a:gd name="T5" fmla="*/ 5 h 7"/>
                <a:gd name="T6" fmla="*/ 6 w 6"/>
                <a:gd name="T7" fmla="*/ 4 h 7"/>
                <a:gd name="T8" fmla="*/ 6 w 6"/>
                <a:gd name="T9" fmla="*/ 3 h 7"/>
                <a:gd name="T10" fmla="*/ 6 w 6"/>
                <a:gd name="T11" fmla="*/ 2 h 7"/>
                <a:gd name="T12" fmla="*/ 5 w 6"/>
                <a:gd name="T13" fmla="*/ 0 h 7"/>
                <a:gd name="T14" fmla="*/ 4 w 6"/>
                <a:gd name="T15" fmla="*/ 0 h 7"/>
                <a:gd name="T16" fmla="*/ 3 w 6"/>
                <a:gd name="T17" fmla="*/ 0 h 7"/>
                <a:gd name="T18" fmla="*/ 3 w 6"/>
                <a:gd name="T19" fmla="*/ 0 h 7"/>
                <a:gd name="T20" fmla="*/ 2 w 6"/>
                <a:gd name="T21" fmla="*/ 0 h 7"/>
                <a:gd name="T22" fmla="*/ 1 w 6"/>
                <a:gd name="T23" fmla="*/ 2 h 7"/>
                <a:gd name="T24" fmla="*/ 0 w 6"/>
                <a:gd name="T25" fmla="*/ 3 h 7"/>
                <a:gd name="T26" fmla="*/ 0 w 6"/>
                <a:gd name="T27" fmla="*/ 4 h 7"/>
                <a:gd name="T28" fmla="*/ 1 w 6"/>
                <a:gd name="T29" fmla="*/ 5 h 7"/>
                <a:gd name="T30" fmla="*/ 2 w 6"/>
                <a:gd name="T31" fmla="*/ 6 h 7"/>
                <a:gd name="T32" fmla="*/ 3 w 6"/>
                <a:gd name="T33" fmla="*/ 7 h 7"/>
                <a:gd name="T34" fmla="*/ 4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7"/>
                  </a:moveTo>
                  <a:lnTo>
                    <a:pt x="5" y="6"/>
                  </a:lnTo>
                  <a:lnTo>
                    <a:pt x="6" y="5"/>
                  </a:lnTo>
                  <a:lnTo>
                    <a:pt x="6" y="4"/>
                  </a:lnTo>
                  <a:lnTo>
                    <a:pt x="6" y="3"/>
                  </a:lnTo>
                  <a:lnTo>
                    <a:pt x="6" y="2"/>
                  </a:lnTo>
                  <a:lnTo>
                    <a:pt x="5" y="0"/>
                  </a:lnTo>
                  <a:lnTo>
                    <a:pt x="4" y="0"/>
                  </a:lnTo>
                  <a:lnTo>
                    <a:pt x="3" y="0"/>
                  </a:lnTo>
                  <a:lnTo>
                    <a:pt x="3" y="0"/>
                  </a:lnTo>
                  <a:lnTo>
                    <a:pt x="2" y="0"/>
                  </a:lnTo>
                  <a:lnTo>
                    <a:pt x="1" y="2"/>
                  </a:lnTo>
                  <a:lnTo>
                    <a:pt x="0" y="3"/>
                  </a:lnTo>
                  <a:lnTo>
                    <a:pt x="0" y="4"/>
                  </a:lnTo>
                  <a:lnTo>
                    <a:pt x="1"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8" name="Freeform 760"/>
            <p:cNvSpPr>
              <a:spLocks/>
            </p:cNvSpPr>
            <p:nvPr/>
          </p:nvSpPr>
          <p:spPr bwMode="auto">
            <a:xfrm>
              <a:off x="2500" y="1911"/>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2" y="0"/>
                  </a:lnTo>
                  <a:lnTo>
                    <a:pt x="1" y="1"/>
                  </a:lnTo>
                  <a:lnTo>
                    <a:pt x="0" y="2"/>
                  </a:lnTo>
                  <a:lnTo>
                    <a:pt x="0" y="3"/>
                  </a:lnTo>
                  <a:lnTo>
                    <a:pt x="1" y="4"/>
                  </a:lnTo>
                  <a:lnTo>
                    <a:pt x="2"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89" name="Freeform 761"/>
            <p:cNvSpPr>
              <a:spLocks/>
            </p:cNvSpPr>
            <p:nvPr/>
          </p:nvSpPr>
          <p:spPr bwMode="auto">
            <a:xfrm>
              <a:off x="2487" y="1913"/>
              <a:ext cx="6" cy="6"/>
            </a:xfrm>
            <a:custGeom>
              <a:avLst/>
              <a:gdLst>
                <a:gd name="T0" fmla="*/ 4 w 6"/>
                <a:gd name="T1" fmla="*/ 6 h 6"/>
                <a:gd name="T2" fmla="*/ 5 w 6"/>
                <a:gd name="T3" fmla="*/ 5 h 6"/>
                <a:gd name="T4" fmla="*/ 6 w 6"/>
                <a:gd name="T5" fmla="*/ 4 h 6"/>
                <a:gd name="T6" fmla="*/ 6 w 6"/>
                <a:gd name="T7" fmla="*/ 3 h 6"/>
                <a:gd name="T8" fmla="*/ 6 w 6"/>
                <a:gd name="T9" fmla="*/ 2 h 6"/>
                <a:gd name="T10" fmla="*/ 6 w 6"/>
                <a:gd name="T11" fmla="*/ 1 h 6"/>
                <a:gd name="T12" fmla="*/ 5 w 6"/>
                <a:gd name="T13" fmla="*/ 0 h 6"/>
                <a:gd name="T14" fmla="*/ 4 w 6"/>
                <a:gd name="T15" fmla="*/ 0 h 6"/>
                <a:gd name="T16" fmla="*/ 3 w 6"/>
                <a:gd name="T17" fmla="*/ 0 h 6"/>
                <a:gd name="T18" fmla="*/ 3 w 6"/>
                <a:gd name="T19" fmla="*/ 0 h 6"/>
                <a:gd name="T20" fmla="*/ 2 w 6"/>
                <a:gd name="T21" fmla="*/ 0 h 6"/>
                <a:gd name="T22" fmla="*/ 1 w 6"/>
                <a:gd name="T23" fmla="*/ 1 h 6"/>
                <a:gd name="T24" fmla="*/ 0 w 6"/>
                <a:gd name="T25" fmla="*/ 2 h 6"/>
                <a:gd name="T26" fmla="*/ 0 w 6"/>
                <a:gd name="T27" fmla="*/ 3 h 6"/>
                <a:gd name="T28" fmla="*/ 1 w 6"/>
                <a:gd name="T29" fmla="*/ 4 h 6"/>
                <a:gd name="T30" fmla="*/ 2 w 6"/>
                <a:gd name="T31" fmla="*/ 5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5"/>
                  </a:lnTo>
                  <a:lnTo>
                    <a:pt x="6" y="4"/>
                  </a:lnTo>
                  <a:lnTo>
                    <a:pt x="6" y="3"/>
                  </a:lnTo>
                  <a:lnTo>
                    <a:pt x="6" y="2"/>
                  </a:lnTo>
                  <a:lnTo>
                    <a:pt x="6"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0" name="Freeform 762"/>
            <p:cNvSpPr>
              <a:spLocks/>
            </p:cNvSpPr>
            <p:nvPr/>
          </p:nvSpPr>
          <p:spPr bwMode="auto">
            <a:xfrm>
              <a:off x="2474" y="1915"/>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2" y="0"/>
                  </a:lnTo>
                  <a:lnTo>
                    <a:pt x="2" y="0"/>
                  </a:lnTo>
                  <a:lnTo>
                    <a:pt x="1" y="0"/>
                  </a:lnTo>
                  <a:lnTo>
                    <a:pt x="0" y="1"/>
                  </a:lnTo>
                  <a:lnTo>
                    <a:pt x="0" y="2"/>
                  </a:lnTo>
                  <a:lnTo>
                    <a:pt x="0" y="3"/>
                  </a:lnTo>
                  <a:lnTo>
                    <a:pt x="0" y="4"/>
                  </a:lnTo>
                  <a:lnTo>
                    <a:pt x="1" y="5"/>
                  </a:lnTo>
                  <a:lnTo>
                    <a:pt x="2"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1" name="Freeform 763"/>
            <p:cNvSpPr>
              <a:spLocks/>
            </p:cNvSpPr>
            <p:nvPr/>
          </p:nvSpPr>
          <p:spPr bwMode="auto">
            <a:xfrm>
              <a:off x="2461" y="1916"/>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2" name="Freeform 764"/>
            <p:cNvSpPr>
              <a:spLocks/>
            </p:cNvSpPr>
            <p:nvPr/>
          </p:nvSpPr>
          <p:spPr bwMode="auto">
            <a:xfrm>
              <a:off x="2447" y="1918"/>
              <a:ext cx="7" cy="6"/>
            </a:xfrm>
            <a:custGeom>
              <a:avLst/>
              <a:gdLst>
                <a:gd name="T0" fmla="*/ 3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3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6"/>
                  </a:lnTo>
                  <a:lnTo>
                    <a:pt x="6" y="5"/>
                  </a:lnTo>
                  <a:lnTo>
                    <a:pt x="7" y="4"/>
                  </a:lnTo>
                  <a:lnTo>
                    <a:pt x="7" y="3"/>
                  </a:lnTo>
                  <a:lnTo>
                    <a:pt x="6" y="2"/>
                  </a:lnTo>
                  <a:lnTo>
                    <a:pt x="5"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3" name="Freeform 765"/>
            <p:cNvSpPr>
              <a:spLocks/>
            </p:cNvSpPr>
            <p:nvPr/>
          </p:nvSpPr>
          <p:spPr bwMode="auto">
            <a:xfrm>
              <a:off x="2434" y="1920"/>
              <a:ext cx="6" cy="6"/>
            </a:xfrm>
            <a:custGeom>
              <a:avLst/>
              <a:gdLst>
                <a:gd name="T0" fmla="*/ 4 w 6"/>
                <a:gd name="T1" fmla="*/ 6 h 6"/>
                <a:gd name="T2" fmla="*/ 5 w 6"/>
                <a:gd name="T3" fmla="*/ 6 h 6"/>
                <a:gd name="T4" fmla="*/ 6 w 6"/>
                <a:gd name="T5" fmla="*/ 5 h 6"/>
                <a:gd name="T6" fmla="*/ 6 w 6"/>
                <a:gd name="T7" fmla="*/ 4 h 6"/>
                <a:gd name="T8" fmla="*/ 6 w 6"/>
                <a:gd name="T9" fmla="*/ 3 h 6"/>
                <a:gd name="T10" fmla="*/ 6 w 6"/>
                <a:gd name="T11" fmla="*/ 2 h 6"/>
                <a:gd name="T12" fmla="*/ 5 w 6"/>
                <a:gd name="T13" fmla="*/ 1 h 6"/>
                <a:gd name="T14" fmla="*/ 4 w 6"/>
                <a:gd name="T15" fmla="*/ 0 h 6"/>
                <a:gd name="T16" fmla="*/ 3 w 6"/>
                <a:gd name="T17" fmla="*/ 0 h 6"/>
                <a:gd name="T18" fmla="*/ 3 w 6"/>
                <a:gd name="T19" fmla="*/ 0 h 6"/>
                <a:gd name="T20" fmla="*/ 2 w 6"/>
                <a:gd name="T21" fmla="*/ 1 h 6"/>
                <a:gd name="T22" fmla="*/ 1 w 6"/>
                <a:gd name="T23" fmla="*/ 2 h 6"/>
                <a:gd name="T24" fmla="*/ 0 w 6"/>
                <a:gd name="T25" fmla="*/ 3 h 6"/>
                <a:gd name="T26" fmla="*/ 0 w 6"/>
                <a:gd name="T27" fmla="*/ 4 h 6"/>
                <a:gd name="T28" fmla="*/ 1 w 6"/>
                <a:gd name="T29" fmla="*/ 5 h 6"/>
                <a:gd name="T30" fmla="*/ 2 w 6"/>
                <a:gd name="T31" fmla="*/ 6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6"/>
                  </a:lnTo>
                  <a:lnTo>
                    <a:pt x="6" y="5"/>
                  </a:lnTo>
                  <a:lnTo>
                    <a:pt x="6" y="4"/>
                  </a:lnTo>
                  <a:lnTo>
                    <a:pt x="6" y="3"/>
                  </a:lnTo>
                  <a:lnTo>
                    <a:pt x="6" y="2"/>
                  </a:lnTo>
                  <a:lnTo>
                    <a:pt x="5"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4" name="Freeform 766"/>
            <p:cNvSpPr>
              <a:spLocks/>
            </p:cNvSpPr>
            <p:nvPr/>
          </p:nvSpPr>
          <p:spPr bwMode="auto">
            <a:xfrm>
              <a:off x="2420" y="1922"/>
              <a:ext cx="7" cy="6"/>
            </a:xfrm>
            <a:custGeom>
              <a:avLst/>
              <a:gdLst>
                <a:gd name="T0" fmla="*/ 4 w 7"/>
                <a:gd name="T1" fmla="*/ 6 h 6"/>
                <a:gd name="T2" fmla="*/ 6 w 7"/>
                <a:gd name="T3" fmla="*/ 6 h 6"/>
                <a:gd name="T4" fmla="*/ 7 w 7"/>
                <a:gd name="T5" fmla="*/ 5 h 6"/>
                <a:gd name="T6" fmla="*/ 7 w 7"/>
                <a:gd name="T7" fmla="*/ 4 h 6"/>
                <a:gd name="T8" fmla="*/ 7 w 7"/>
                <a:gd name="T9" fmla="*/ 3 h 6"/>
                <a:gd name="T10" fmla="*/ 7 w 7"/>
                <a:gd name="T11" fmla="*/ 2 h 6"/>
                <a:gd name="T12" fmla="*/ 6 w 7"/>
                <a:gd name="T13" fmla="*/ 1 h 6"/>
                <a:gd name="T14" fmla="*/ 4 w 7"/>
                <a:gd name="T15" fmla="*/ 0 h 6"/>
                <a:gd name="T16" fmla="*/ 3 w 7"/>
                <a:gd name="T17" fmla="*/ 0 h 6"/>
                <a:gd name="T18" fmla="*/ 3 w 7"/>
                <a:gd name="T19" fmla="*/ 0 h 6"/>
                <a:gd name="T20" fmla="*/ 2 w 7"/>
                <a:gd name="T21" fmla="*/ 1 h 6"/>
                <a:gd name="T22" fmla="*/ 1 w 7"/>
                <a:gd name="T23" fmla="*/ 2 h 6"/>
                <a:gd name="T24" fmla="*/ 0 w 7"/>
                <a:gd name="T25" fmla="*/ 3 h 6"/>
                <a:gd name="T26" fmla="*/ 0 w 7"/>
                <a:gd name="T27" fmla="*/ 4 h 6"/>
                <a:gd name="T28" fmla="*/ 1 w 7"/>
                <a:gd name="T29" fmla="*/ 5 h 6"/>
                <a:gd name="T30" fmla="*/ 2 w 7"/>
                <a:gd name="T31" fmla="*/ 6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6" y="6"/>
                  </a:lnTo>
                  <a:lnTo>
                    <a:pt x="7" y="5"/>
                  </a:lnTo>
                  <a:lnTo>
                    <a:pt x="7" y="4"/>
                  </a:lnTo>
                  <a:lnTo>
                    <a:pt x="7" y="3"/>
                  </a:lnTo>
                  <a:lnTo>
                    <a:pt x="7" y="2"/>
                  </a:lnTo>
                  <a:lnTo>
                    <a:pt x="6" y="1"/>
                  </a:lnTo>
                  <a:lnTo>
                    <a:pt x="4" y="0"/>
                  </a:lnTo>
                  <a:lnTo>
                    <a:pt x="3" y="0"/>
                  </a:lnTo>
                  <a:lnTo>
                    <a:pt x="3" y="0"/>
                  </a:lnTo>
                  <a:lnTo>
                    <a:pt x="2" y="1"/>
                  </a:lnTo>
                  <a:lnTo>
                    <a:pt x="1" y="2"/>
                  </a:lnTo>
                  <a:lnTo>
                    <a:pt x="0" y="3"/>
                  </a:lnTo>
                  <a:lnTo>
                    <a:pt x="0" y="4"/>
                  </a:lnTo>
                  <a:lnTo>
                    <a:pt x="1" y="5"/>
                  </a:lnTo>
                  <a:lnTo>
                    <a:pt x="2" y="6"/>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5" name="Freeform 767"/>
            <p:cNvSpPr>
              <a:spLocks/>
            </p:cNvSpPr>
            <p:nvPr/>
          </p:nvSpPr>
          <p:spPr bwMode="auto">
            <a:xfrm>
              <a:off x="2406" y="1924"/>
              <a:ext cx="7" cy="7"/>
            </a:xfrm>
            <a:custGeom>
              <a:avLst/>
              <a:gdLst>
                <a:gd name="T0" fmla="*/ 5 w 7"/>
                <a:gd name="T1" fmla="*/ 7 h 7"/>
                <a:gd name="T2" fmla="*/ 6 w 7"/>
                <a:gd name="T3" fmla="*/ 7 h 7"/>
                <a:gd name="T4" fmla="*/ 7 w 7"/>
                <a:gd name="T5" fmla="*/ 6 h 7"/>
                <a:gd name="T6" fmla="*/ 7 w 7"/>
                <a:gd name="T7" fmla="*/ 4 h 7"/>
                <a:gd name="T8" fmla="*/ 7 w 7"/>
                <a:gd name="T9" fmla="*/ 3 h 7"/>
                <a:gd name="T10" fmla="*/ 7 w 7"/>
                <a:gd name="T11" fmla="*/ 2 h 7"/>
                <a:gd name="T12" fmla="*/ 6 w 7"/>
                <a:gd name="T13" fmla="*/ 1 h 7"/>
                <a:gd name="T14" fmla="*/ 5 w 7"/>
                <a:gd name="T15" fmla="*/ 0 h 7"/>
                <a:gd name="T16" fmla="*/ 4 w 7"/>
                <a:gd name="T17" fmla="*/ 0 h 7"/>
                <a:gd name="T18" fmla="*/ 4 w 7"/>
                <a:gd name="T19" fmla="*/ 0 h 7"/>
                <a:gd name="T20" fmla="*/ 3 w 7"/>
                <a:gd name="T21" fmla="*/ 1 h 7"/>
                <a:gd name="T22" fmla="*/ 2 w 7"/>
                <a:gd name="T23" fmla="*/ 2 h 7"/>
                <a:gd name="T24" fmla="*/ 0 w 7"/>
                <a:gd name="T25" fmla="*/ 3 h 7"/>
                <a:gd name="T26" fmla="*/ 0 w 7"/>
                <a:gd name="T27" fmla="*/ 4 h 7"/>
                <a:gd name="T28" fmla="*/ 2 w 7"/>
                <a:gd name="T29" fmla="*/ 6 h 7"/>
                <a:gd name="T30" fmla="*/ 3 w 7"/>
                <a:gd name="T31" fmla="*/ 7 h 7"/>
                <a:gd name="T32" fmla="*/ 4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4"/>
                  </a:lnTo>
                  <a:lnTo>
                    <a:pt x="7" y="3"/>
                  </a:lnTo>
                  <a:lnTo>
                    <a:pt x="7" y="2"/>
                  </a:lnTo>
                  <a:lnTo>
                    <a:pt x="6" y="1"/>
                  </a:lnTo>
                  <a:lnTo>
                    <a:pt x="5" y="0"/>
                  </a:lnTo>
                  <a:lnTo>
                    <a:pt x="4" y="0"/>
                  </a:lnTo>
                  <a:lnTo>
                    <a:pt x="4" y="0"/>
                  </a:lnTo>
                  <a:lnTo>
                    <a:pt x="3" y="1"/>
                  </a:lnTo>
                  <a:lnTo>
                    <a:pt x="2" y="2"/>
                  </a:lnTo>
                  <a:lnTo>
                    <a:pt x="0" y="3"/>
                  </a:lnTo>
                  <a:lnTo>
                    <a:pt x="0" y="4"/>
                  </a:lnTo>
                  <a:lnTo>
                    <a:pt x="2" y="6"/>
                  </a:lnTo>
                  <a:lnTo>
                    <a:pt x="3" y="7"/>
                  </a:lnTo>
                  <a:lnTo>
                    <a:pt x="4"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6" name="Freeform 768"/>
            <p:cNvSpPr>
              <a:spLocks/>
            </p:cNvSpPr>
            <p:nvPr/>
          </p:nvSpPr>
          <p:spPr bwMode="auto">
            <a:xfrm>
              <a:off x="2394" y="1926"/>
              <a:ext cx="7" cy="7"/>
            </a:xfrm>
            <a:custGeom>
              <a:avLst/>
              <a:gdLst>
                <a:gd name="T0" fmla="*/ 3 w 7"/>
                <a:gd name="T1" fmla="*/ 7 h 7"/>
                <a:gd name="T2" fmla="*/ 4 w 7"/>
                <a:gd name="T3" fmla="*/ 7 h 7"/>
                <a:gd name="T4" fmla="*/ 6 w 7"/>
                <a:gd name="T5" fmla="*/ 6 h 7"/>
                <a:gd name="T6" fmla="*/ 7 w 7"/>
                <a:gd name="T7" fmla="*/ 5 h 7"/>
                <a:gd name="T8" fmla="*/ 7 w 7"/>
                <a:gd name="T9" fmla="*/ 4 h 7"/>
                <a:gd name="T10" fmla="*/ 6 w 7"/>
                <a:gd name="T11" fmla="*/ 2 h 7"/>
                <a:gd name="T12" fmla="*/ 4 w 7"/>
                <a:gd name="T13" fmla="*/ 1 h 7"/>
                <a:gd name="T14" fmla="*/ 3 w 7"/>
                <a:gd name="T15" fmla="*/ 0 h 7"/>
                <a:gd name="T16" fmla="*/ 2 w 7"/>
                <a:gd name="T17" fmla="*/ 0 h 7"/>
                <a:gd name="T18" fmla="*/ 2 w 7"/>
                <a:gd name="T19" fmla="*/ 0 h 7"/>
                <a:gd name="T20" fmla="*/ 1 w 7"/>
                <a:gd name="T21" fmla="*/ 1 h 7"/>
                <a:gd name="T22" fmla="*/ 0 w 7"/>
                <a:gd name="T23" fmla="*/ 2 h 7"/>
                <a:gd name="T24" fmla="*/ 0 w 7"/>
                <a:gd name="T25" fmla="*/ 4 h 7"/>
                <a:gd name="T26" fmla="*/ 0 w 7"/>
                <a:gd name="T27" fmla="*/ 5 h 7"/>
                <a:gd name="T28" fmla="*/ 0 w 7"/>
                <a:gd name="T29" fmla="*/ 6 h 7"/>
                <a:gd name="T30" fmla="*/ 1 w 7"/>
                <a:gd name="T31" fmla="*/ 7 h 7"/>
                <a:gd name="T32" fmla="*/ 2 w 7"/>
                <a:gd name="T33" fmla="*/ 7 h 7"/>
                <a:gd name="T34" fmla="*/ 3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3" y="7"/>
                  </a:moveTo>
                  <a:lnTo>
                    <a:pt x="4" y="7"/>
                  </a:lnTo>
                  <a:lnTo>
                    <a:pt x="6" y="6"/>
                  </a:lnTo>
                  <a:lnTo>
                    <a:pt x="7" y="5"/>
                  </a:lnTo>
                  <a:lnTo>
                    <a:pt x="7" y="4"/>
                  </a:lnTo>
                  <a:lnTo>
                    <a:pt x="6" y="2"/>
                  </a:lnTo>
                  <a:lnTo>
                    <a:pt x="4" y="1"/>
                  </a:lnTo>
                  <a:lnTo>
                    <a:pt x="3" y="0"/>
                  </a:lnTo>
                  <a:lnTo>
                    <a:pt x="2" y="0"/>
                  </a:lnTo>
                  <a:lnTo>
                    <a:pt x="2" y="0"/>
                  </a:lnTo>
                  <a:lnTo>
                    <a:pt x="1" y="1"/>
                  </a:lnTo>
                  <a:lnTo>
                    <a:pt x="0" y="2"/>
                  </a:lnTo>
                  <a:lnTo>
                    <a:pt x="0" y="4"/>
                  </a:lnTo>
                  <a:lnTo>
                    <a:pt x="0" y="5"/>
                  </a:lnTo>
                  <a:lnTo>
                    <a:pt x="0" y="6"/>
                  </a:lnTo>
                  <a:lnTo>
                    <a:pt x="1" y="7"/>
                  </a:lnTo>
                  <a:lnTo>
                    <a:pt x="2" y="7"/>
                  </a:lnTo>
                  <a:lnTo>
                    <a:pt x="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7" name="Freeform 769"/>
            <p:cNvSpPr>
              <a:spLocks/>
            </p:cNvSpPr>
            <p:nvPr/>
          </p:nvSpPr>
          <p:spPr bwMode="auto">
            <a:xfrm>
              <a:off x="2380" y="1928"/>
              <a:ext cx="7" cy="7"/>
            </a:xfrm>
            <a:custGeom>
              <a:avLst/>
              <a:gdLst>
                <a:gd name="T0" fmla="*/ 4 w 7"/>
                <a:gd name="T1" fmla="*/ 7 h 7"/>
                <a:gd name="T2" fmla="*/ 5 w 7"/>
                <a:gd name="T3" fmla="*/ 6 h 7"/>
                <a:gd name="T4" fmla="*/ 6 w 7"/>
                <a:gd name="T5" fmla="*/ 5 h 7"/>
                <a:gd name="T6" fmla="*/ 7 w 7"/>
                <a:gd name="T7" fmla="*/ 4 h 7"/>
                <a:gd name="T8" fmla="*/ 7 w 7"/>
                <a:gd name="T9" fmla="*/ 3 h 7"/>
                <a:gd name="T10" fmla="*/ 6 w 7"/>
                <a:gd name="T11" fmla="*/ 2 h 7"/>
                <a:gd name="T12" fmla="*/ 5 w 7"/>
                <a:gd name="T13" fmla="*/ 0 h 7"/>
                <a:gd name="T14" fmla="*/ 4 w 7"/>
                <a:gd name="T15" fmla="*/ 0 h 7"/>
                <a:gd name="T16" fmla="*/ 3 w 7"/>
                <a:gd name="T17" fmla="*/ 0 h 7"/>
                <a:gd name="T18" fmla="*/ 3 w 7"/>
                <a:gd name="T19" fmla="*/ 0 h 7"/>
                <a:gd name="T20" fmla="*/ 2 w 7"/>
                <a:gd name="T21" fmla="*/ 0 h 7"/>
                <a:gd name="T22" fmla="*/ 0 w 7"/>
                <a:gd name="T23" fmla="*/ 2 h 7"/>
                <a:gd name="T24" fmla="*/ 0 w 7"/>
                <a:gd name="T25" fmla="*/ 3 h 7"/>
                <a:gd name="T26" fmla="*/ 0 w 7"/>
                <a:gd name="T27" fmla="*/ 4 h 7"/>
                <a:gd name="T28" fmla="*/ 0 w 7"/>
                <a:gd name="T29" fmla="*/ 5 h 7"/>
                <a:gd name="T30" fmla="*/ 2 w 7"/>
                <a:gd name="T31" fmla="*/ 6 h 7"/>
                <a:gd name="T32" fmla="*/ 3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6"/>
                  </a:lnTo>
                  <a:lnTo>
                    <a:pt x="6" y="5"/>
                  </a:lnTo>
                  <a:lnTo>
                    <a:pt x="7" y="4"/>
                  </a:lnTo>
                  <a:lnTo>
                    <a:pt x="7" y="3"/>
                  </a:lnTo>
                  <a:lnTo>
                    <a:pt x="6" y="2"/>
                  </a:lnTo>
                  <a:lnTo>
                    <a:pt x="5" y="0"/>
                  </a:lnTo>
                  <a:lnTo>
                    <a:pt x="4" y="0"/>
                  </a:lnTo>
                  <a:lnTo>
                    <a:pt x="3" y="0"/>
                  </a:lnTo>
                  <a:lnTo>
                    <a:pt x="3" y="0"/>
                  </a:lnTo>
                  <a:lnTo>
                    <a:pt x="2" y="0"/>
                  </a:lnTo>
                  <a:lnTo>
                    <a:pt x="0" y="2"/>
                  </a:lnTo>
                  <a:lnTo>
                    <a:pt x="0" y="3"/>
                  </a:lnTo>
                  <a:lnTo>
                    <a:pt x="0" y="4"/>
                  </a:lnTo>
                  <a:lnTo>
                    <a:pt x="0" y="5"/>
                  </a:lnTo>
                  <a:lnTo>
                    <a:pt x="2" y="6"/>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8" name="Freeform 770"/>
            <p:cNvSpPr>
              <a:spLocks/>
            </p:cNvSpPr>
            <p:nvPr/>
          </p:nvSpPr>
          <p:spPr bwMode="auto">
            <a:xfrm>
              <a:off x="2367" y="1931"/>
              <a:ext cx="7" cy="6"/>
            </a:xfrm>
            <a:custGeom>
              <a:avLst/>
              <a:gdLst>
                <a:gd name="T0" fmla="*/ 3 w 7"/>
                <a:gd name="T1" fmla="*/ 6 h 6"/>
                <a:gd name="T2" fmla="*/ 4 w 7"/>
                <a:gd name="T3" fmla="*/ 5 h 6"/>
                <a:gd name="T4" fmla="*/ 6 w 7"/>
                <a:gd name="T5" fmla="*/ 4 h 6"/>
                <a:gd name="T6" fmla="*/ 7 w 7"/>
                <a:gd name="T7" fmla="*/ 3 h 6"/>
                <a:gd name="T8" fmla="*/ 7 w 7"/>
                <a:gd name="T9" fmla="*/ 2 h 6"/>
                <a:gd name="T10" fmla="*/ 6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6" y="4"/>
                  </a:lnTo>
                  <a:lnTo>
                    <a:pt x="7" y="3"/>
                  </a:lnTo>
                  <a:lnTo>
                    <a:pt x="7" y="2"/>
                  </a:lnTo>
                  <a:lnTo>
                    <a:pt x="6"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499" name="Freeform 771"/>
            <p:cNvSpPr>
              <a:spLocks/>
            </p:cNvSpPr>
            <p:nvPr/>
          </p:nvSpPr>
          <p:spPr bwMode="auto">
            <a:xfrm>
              <a:off x="2353" y="1933"/>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1" y="0"/>
                  </a:lnTo>
                  <a:lnTo>
                    <a:pt x="0" y="1"/>
                  </a:lnTo>
                  <a:lnTo>
                    <a:pt x="0" y="2"/>
                  </a:lnTo>
                  <a:lnTo>
                    <a:pt x="0" y="3"/>
                  </a:lnTo>
                  <a:lnTo>
                    <a:pt x="0" y="4"/>
                  </a:lnTo>
                  <a:lnTo>
                    <a:pt x="1"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0" name="Freeform 772"/>
            <p:cNvSpPr>
              <a:spLocks/>
            </p:cNvSpPr>
            <p:nvPr/>
          </p:nvSpPr>
          <p:spPr bwMode="auto">
            <a:xfrm>
              <a:off x="2340" y="1935"/>
              <a:ext cx="7" cy="6"/>
            </a:xfrm>
            <a:custGeom>
              <a:avLst/>
              <a:gdLst>
                <a:gd name="T0" fmla="*/ 4 w 7"/>
                <a:gd name="T1" fmla="*/ 6 h 6"/>
                <a:gd name="T2" fmla="*/ 5 w 7"/>
                <a:gd name="T3" fmla="*/ 5 h 6"/>
                <a:gd name="T4" fmla="*/ 7 w 7"/>
                <a:gd name="T5" fmla="*/ 4 h 6"/>
                <a:gd name="T6" fmla="*/ 7 w 7"/>
                <a:gd name="T7" fmla="*/ 3 h 6"/>
                <a:gd name="T8" fmla="*/ 7 w 7"/>
                <a:gd name="T9" fmla="*/ 2 h 6"/>
                <a:gd name="T10" fmla="*/ 7 w 7"/>
                <a:gd name="T11" fmla="*/ 1 h 6"/>
                <a:gd name="T12" fmla="*/ 5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7" y="4"/>
                  </a:lnTo>
                  <a:lnTo>
                    <a:pt x="7" y="3"/>
                  </a:lnTo>
                  <a:lnTo>
                    <a:pt x="7" y="2"/>
                  </a:lnTo>
                  <a:lnTo>
                    <a:pt x="7"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1" name="Freeform 773"/>
            <p:cNvSpPr>
              <a:spLocks/>
            </p:cNvSpPr>
            <p:nvPr/>
          </p:nvSpPr>
          <p:spPr bwMode="auto">
            <a:xfrm>
              <a:off x="2326" y="1937"/>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2" y="0"/>
                  </a:lnTo>
                  <a:lnTo>
                    <a:pt x="1" y="1"/>
                  </a:lnTo>
                  <a:lnTo>
                    <a:pt x="0" y="2"/>
                  </a:lnTo>
                  <a:lnTo>
                    <a:pt x="0" y="3"/>
                  </a:lnTo>
                  <a:lnTo>
                    <a:pt x="1" y="4"/>
                  </a:lnTo>
                  <a:lnTo>
                    <a:pt x="2"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2" name="Freeform 774"/>
            <p:cNvSpPr>
              <a:spLocks/>
            </p:cNvSpPr>
            <p:nvPr/>
          </p:nvSpPr>
          <p:spPr bwMode="auto">
            <a:xfrm>
              <a:off x="2313" y="1939"/>
              <a:ext cx="6" cy="6"/>
            </a:xfrm>
            <a:custGeom>
              <a:avLst/>
              <a:gdLst>
                <a:gd name="T0" fmla="*/ 4 w 6"/>
                <a:gd name="T1" fmla="*/ 6 h 6"/>
                <a:gd name="T2" fmla="*/ 5 w 6"/>
                <a:gd name="T3" fmla="*/ 5 h 6"/>
                <a:gd name="T4" fmla="*/ 6 w 6"/>
                <a:gd name="T5" fmla="*/ 4 h 6"/>
                <a:gd name="T6" fmla="*/ 6 w 6"/>
                <a:gd name="T7" fmla="*/ 3 h 6"/>
                <a:gd name="T8" fmla="*/ 6 w 6"/>
                <a:gd name="T9" fmla="*/ 2 h 6"/>
                <a:gd name="T10" fmla="*/ 6 w 6"/>
                <a:gd name="T11" fmla="*/ 1 h 6"/>
                <a:gd name="T12" fmla="*/ 5 w 6"/>
                <a:gd name="T13" fmla="*/ 0 h 6"/>
                <a:gd name="T14" fmla="*/ 4 w 6"/>
                <a:gd name="T15" fmla="*/ 0 h 6"/>
                <a:gd name="T16" fmla="*/ 3 w 6"/>
                <a:gd name="T17" fmla="*/ 0 h 6"/>
                <a:gd name="T18" fmla="*/ 3 w 6"/>
                <a:gd name="T19" fmla="*/ 0 h 6"/>
                <a:gd name="T20" fmla="*/ 2 w 6"/>
                <a:gd name="T21" fmla="*/ 0 h 6"/>
                <a:gd name="T22" fmla="*/ 1 w 6"/>
                <a:gd name="T23" fmla="*/ 1 h 6"/>
                <a:gd name="T24" fmla="*/ 0 w 6"/>
                <a:gd name="T25" fmla="*/ 2 h 6"/>
                <a:gd name="T26" fmla="*/ 0 w 6"/>
                <a:gd name="T27" fmla="*/ 3 h 6"/>
                <a:gd name="T28" fmla="*/ 1 w 6"/>
                <a:gd name="T29" fmla="*/ 4 h 6"/>
                <a:gd name="T30" fmla="*/ 2 w 6"/>
                <a:gd name="T31" fmla="*/ 5 h 6"/>
                <a:gd name="T32" fmla="*/ 3 w 6"/>
                <a:gd name="T33" fmla="*/ 6 h 6"/>
                <a:gd name="T34" fmla="*/ 4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4" y="6"/>
                  </a:moveTo>
                  <a:lnTo>
                    <a:pt x="5" y="5"/>
                  </a:lnTo>
                  <a:lnTo>
                    <a:pt x="6" y="4"/>
                  </a:lnTo>
                  <a:lnTo>
                    <a:pt x="6" y="3"/>
                  </a:lnTo>
                  <a:lnTo>
                    <a:pt x="6" y="2"/>
                  </a:lnTo>
                  <a:lnTo>
                    <a:pt x="6"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3" name="Freeform 775"/>
            <p:cNvSpPr>
              <a:spLocks/>
            </p:cNvSpPr>
            <p:nvPr/>
          </p:nvSpPr>
          <p:spPr bwMode="auto">
            <a:xfrm>
              <a:off x="2300" y="1940"/>
              <a:ext cx="7" cy="6"/>
            </a:xfrm>
            <a:custGeom>
              <a:avLst/>
              <a:gdLst>
                <a:gd name="T0" fmla="*/ 4 w 7"/>
                <a:gd name="T1" fmla="*/ 6 h 6"/>
                <a:gd name="T2" fmla="*/ 5 w 7"/>
                <a:gd name="T3" fmla="*/ 6 h 6"/>
                <a:gd name="T4" fmla="*/ 6 w 7"/>
                <a:gd name="T5" fmla="*/ 5 h 6"/>
                <a:gd name="T6" fmla="*/ 7 w 7"/>
                <a:gd name="T7" fmla="*/ 4 h 6"/>
                <a:gd name="T8" fmla="*/ 7 w 7"/>
                <a:gd name="T9" fmla="*/ 3 h 6"/>
                <a:gd name="T10" fmla="*/ 6 w 7"/>
                <a:gd name="T11" fmla="*/ 2 h 6"/>
                <a:gd name="T12" fmla="*/ 5 w 7"/>
                <a:gd name="T13" fmla="*/ 1 h 6"/>
                <a:gd name="T14" fmla="*/ 4 w 7"/>
                <a:gd name="T15" fmla="*/ 0 h 6"/>
                <a:gd name="T16" fmla="*/ 2 w 7"/>
                <a:gd name="T17" fmla="*/ 0 h 6"/>
                <a:gd name="T18" fmla="*/ 2 w 7"/>
                <a:gd name="T19" fmla="*/ 0 h 6"/>
                <a:gd name="T20" fmla="*/ 1 w 7"/>
                <a:gd name="T21" fmla="*/ 1 h 6"/>
                <a:gd name="T22" fmla="*/ 0 w 7"/>
                <a:gd name="T23" fmla="*/ 2 h 6"/>
                <a:gd name="T24" fmla="*/ 0 w 7"/>
                <a:gd name="T25" fmla="*/ 3 h 6"/>
                <a:gd name="T26" fmla="*/ 0 w 7"/>
                <a:gd name="T27" fmla="*/ 4 h 6"/>
                <a:gd name="T28" fmla="*/ 0 w 7"/>
                <a:gd name="T29" fmla="*/ 5 h 6"/>
                <a:gd name="T30" fmla="*/ 1 w 7"/>
                <a:gd name="T31" fmla="*/ 6 h 6"/>
                <a:gd name="T32" fmla="*/ 2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6"/>
                  </a:lnTo>
                  <a:lnTo>
                    <a:pt x="6" y="5"/>
                  </a:lnTo>
                  <a:lnTo>
                    <a:pt x="7" y="4"/>
                  </a:lnTo>
                  <a:lnTo>
                    <a:pt x="7" y="3"/>
                  </a:lnTo>
                  <a:lnTo>
                    <a:pt x="6" y="2"/>
                  </a:lnTo>
                  <a:lnTo>
                    <a:pt x="5" y="1"/>
                  </a:lnTo>
                  <a:lnTo>
                    <a:pt x="4" y="0"/>
                  </a:lnTo>
                  <a:lnTo>
                    <a:pt x="2" y="0"/>
                  </a:lnTo>
                  <a:lnTo>
                    <a:pt x="2" y="0"/>
                  </a:lnTo>
                  <a:lnTo>
                    <a:pt x="1" y="1"/>
                  </a:lnTo>
                  <a:lnTo>
                    <a:pt x="0" y="2"/>
                  </a:lnTo>
                  <a:lnTo>
                    <a:pt x="0" y="3"/>
                  </a:lnTo>
                  <a:lnTo>
                    <a:pt x="0" y="4"/>
                  </a:lnTo>
                  <a:lnTo>
                    <a:pt x="0" y="5"/>
                  </a:lnTo>
                  <a:lnTo>
                    <a:pt x="1" y="6"/>
                  </a:lnTo>
                  <a:lnTo>
                    <a:pt x="2"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4" name="Freeform 776"/>
            <p:cNvSpPr>
              <a:spLocks/>
            </p:cNvSpPr>
            <p:nvPr/>
          </p:nvSpPr>
          <p:spPr bwMode="auto">
            <a:xfrm>
              <a:off x="2287" y="1942"/>
              <a:ext cx="6" cy="6"/>
            </a:xfrm>
            <a:custGeom>
              <a:avLst/>
              <a:gdLst>
                <a:gd name="T0" fmla="*/ 3 w 6"/>
                <a:gd name="T1" fmla="*/ 6 h 6"/>
                <a:gd name="T2" fmla="*/ 4 w 6"/>
                <a:gd name="T3" fmla="*/ 6 h 6"/>
                <a:gd name="T4" fmla="*/ 5 w 6"/>
                <a:gd name="T5" fmla="*/ 5 h 6"/>
                <a:gd name="T6" fmla="*/ 6 w 6"/>
                <a:gd name="T7" fmla="*/ 4 h 6"/>
                <a:gd name="T8" fmla="*/ 6 w 6"/>
                <a:gd name="T9" fmla="*/ 3 h 6"/>
                <a:gd name="T10" fmla="*/ 5 w 6"/>
                <a:gd name="T11" fmla="*/ 2 h 6"/>
                <a:gd name="T12" fmla="*/ 4 w 6"/>
                <a:gd name="T13" fmla="*/ 1 h 6"/>
                <a:gd name="T14" fmla="*/ 3 w 6"/>
                <a:gd name="T15" fmla="*/ 0 h 6"/>
                <a:gd name="T16" fmla="*/ 2 w 6"/>
                <a:gd name="T17" fmla="*/ 0 h 6"/>
                <a:gd name="T18" fmla="*/ 2 w 6"/>
                <a:gd name="T19" fmla="*/ 0 h 6"/>
                <a:gd name="T20" fmla="*/ 1 w 6"/>
                <a:gd name="T21" fmla="*/ 1 h 6"/>
                <a:gd name="T22" fmla="*/ 0 w 6"/>
                <a:gd name="T23" fmla="*/ 2 h 6"/>
                <a:gd name="T24" fmla="*/ 0 w 6"/>
                <a:gd name="T25" fmla="*/ 3 h 6"/>
                <a:gd name="T26" fmla="*/ 0 w 6"/>
                <a:gd name="T27" fmla="*/ 4 h 6"/>
                <a:gd name="T28" fmla="*/ 0 w 6"/>
                <a:gd name="T29" fmla="*/ 5 h 6"/>
                <a:gd name="T30" fmla="*/ 1 w 6"/>
                <a:gd name="T31" fmla="*/ 6 h 6"/>
                <a:gd name="T32" fmla="*/ 2 w 6"/>
                <a:gd name="T33" fmla="*/ 6 h 6"/>
                <a:gd name="T34" fmla="*/ 3 w 6"/>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3" y="6"/>
                  </a:moveTo>
                  <a:lnTo>
                    <a:pt x="4" y="6"/>
                  </a:lnTo>
                  <a:lnTo>
                    <a:pt x="5" y="5"/>
                  </a:lnTo>
                  <a:lnTo>
                    <a:pt x="6" y="4"/>
                  </a:lnTo>
                  <a:lnTo>
                    <a:pt x="6" y="3"/>
                  </a:lnTo>
                  <a:lnTo>
                    <a:pt x="5" y="2"/>
                  </a:lnTo>
                  <a:lnTo>
                    <a:pt x="4" y="1"/>
                  </a:lnTo>
                  <a:lnTo>
                    <a:pt x="3" y="0"/>
                  </a:lnTo>
                  <a:lnTo>
                    <a:pt x="2" y="0"/>
                  </a:lnTo>
                  <a:lnTo>
                    <a:pt x="2" y="0"/>
                  </a:lnTo>
                  <a:lnTo>
                    <a:pt x="1" y="1"/>
                  </a:lnTo>
                  <a:lnTo>
                    <a:pt x="0" y="2"/>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5" name="Freeform 777"/>
            <p:cNvSpPr>
              <a:spLocks/>
            </p:cNvSpPr>
            <p:nvPr/>
          </p:nvSpPr>
          <p:spPr bwMode="auto">
            <a:xfrm>
              <a:off x="2273" y="1944"/>
              <a:ext cx="7" cy="7"/>
            </a:xfrm>
            <a:custGeom>
              <a:avLst/>
              <a:gdLst>
                <a:gd name="T0" fmla="*/ 4 w 7"/>
                <a:gd name="T1" fmla="*/ 7 h 7"/>
                <a:gd name="T2" fmla="*/ 5 w 7"/>
                <a:gd name="T3" fmla="*/ 7 h 7"/>
                <a:gd name="T4" fmla="*/ 6 w 7"/>
                <a:gd name="T5" fmla="*/ 6 h 7"/>
                <a:gd name="T6" fmla="*/ 7 w 7"/>
                <a:gd name="T7" fmla="*/ 4 h 7"/>
                <a:gd name="T8" fmla="*/ 7 w 7"/>
                <a:gd name="T9" fmla="*/ 3 h 7"/>
                <a:gd name="T10" fmla="*/ 6 w 7"/>
                <a:gd name="T11" fmla="*/ 2 h 7"/>
                <a:gd name="T12" fmla="*/ 5 w 7"/>
                <a:gd name="T13" fmla="*/ 1 h 7"/>
                <a:gd name="T14" fmla="*/ 4 w 7"/>
                <a:gd name="T15" fmla="*/ 0 h 7"/>
                <a:gd name="T16" fmla="*/ 2 w 7"/>
                <a:gd name="T17" fmla="*/ 0 h 7"/>
                <a:gd name="T18" fmla="*/ 2 w 7"/>
                <a:gd name="T19" fmla="*/ 0 h 7"/>
                <a:gd name="T20" fmla="*/ 1 w 7"/>
                <a:gd name="T21" fmla="*/ 1 h 7"/>
                <a:gd name="T22" fmla="*/ 0 w 7"/>
                <a:gd name="T23" fmla="*/ 2 h 7"/>
                <a:gd name="T24" fmla="*/ 0 w 7"/>
                <a:gd name="T25" fmla="*/ 3 h 7"/>
                <a:gd name="T26" fmla="*/ 0 w 7"/>
                <a:gd name="T27" fmla="*/ 4 h 7"/>
                <a:gd name="T28" fmla="*/ 0 w 7"/>
                <a:gd name="T29" fmla="*/ 6 h 7"/>
                <a:gd name="T30" fmla="*/ 1 w 7"/>
                <a:gd name="T31" fmla="*/ 7 h 7"/>
                <a:gd name="T32" fmla="*/ 2 w 7"/>
                <a:gd name="T33" fmla="*/ 7 h 7"/>
                <a:gd name="T34" fmla="*/ 4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4" y="7"/>
                  </a:moveTo>
                  <a:lnTo>
                    <a:pt x="5" y="7"/>
                  </a:lnTo>
                  <a:lnTo>
                    <a:pt x="6" y="6"/>
                  </a:lnTo>
                  <a:lnTo>
                    <a:pt x="7" y="4"/>
                  </a:lnTo>
                  <a:lnTo>
                    <a:pt x="7" y="3"/>
                  </a:lnTo>
                  <a:lnTo>
                    <a:pt x="6" y="2"/>
                  </a:lnTo>
                  <a:lnTo>
                    <a:pt x="5" y="1"/>
                  </a:lnTo>
                  <a:lnTo>
                    <a:pt x="4" y="0"/>
                  </a:lnTo>
                  <a:lnTo>
                    <a:pt x="2" y="0"/>
                  </a:lnTo>
                  <a:lnTo>
                    <a:pt x="2" y="0"/>
                  </a:lnTo>
                  <a:lnTo>
                    <a:pt x="1" y="1"/>
                  </a:lnTo>
                  <a:lnTo>
                    <a:pt x="0" y="2"/>
                  </a:lnTo>
                  <a:lnTo>
                    <a:pt x="0" y="3"/>
                  </a:lnTo>
                  <a:lnTo>
                    <a:pt x="0" y="4"/>
                  </a:lnTo>
                  <a:lnTo>
                    <a:pt x="0" y="6"/>
                  </a:lnTo>
                  <a:lnTo>
                    <a:pt x="1" y="7"/>
                  </a:lnTo>
                  <a:lnTo>
                    <a:pt x="2"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6" name="Freeform 778"/>
            <p:cNvSpPr>
              <a:spLocks/>
            </p:cNvSpPr>
            <p:nvPr/>
          </p:nvSpPr>
          <p:spPr bwMode="auto">
            <a:xfrm>
              <a:off x="2260" y="1946"/>
              <a:ext cx="6" cy="7"/>
            </a:xfrm>
            <a:custGeom>
              <a:avLst/>
              <a:gdLst>
                <a:gd name="T0" fmla="*/ 4 w 6"/>
                <a:gd name="T1" fmla="*/ 7 h 7"/>
                <a:gd name="T2" fmla="*/ 5 w 6"/>
                <a:gd name="T3" fmla="*/ 7 h 7"/>
                <a:gd name="T4" fmla="*/ 6 w 6"/>
                <a:gd name="T5" fmla="*/ 6 h 7"/>
                <a:gd name="T6" fmla="*/ 6 w 6"/>
                <a:gd name="T7" fmla="*/ 5 h 7"/>
                <a:gd name="T8" fmla="*/ 6 w 6"/>
                <a:gd name="T9" fmla="*/ 4 h 7"/>
                <a:gd name="T10" fmla="*/ 6 w 6"/>
                <a:gd name="T11" fmla="*/ 2 h 7"/>
                <a:gd name="T12" fmla="*/ 5 w 6"/>
                <a:gd name="T13" fmla="*/ 1 h 7"/>
                <a:gd name="T14" fmla="*/ 4 w 6"/>
                <a:gd name="T15" fmla="*/ 0 h 7"/>
                <a:gd name="T16" fmla="*/ 3 w 6"/>
                <a:gd name="T17" fmla="*/ 0 h 7"/>
                <a:gd name="T18" fmla="*/ 3 w 6"/>
                <a:gd name="T19" fmla="*/ 0 h 7"/>
                <a:gd name="T20" fmla="*/ 2 w 6"/>
                <a:gd name="T21" fmla="*/ 1 h 7"/>
                <a:gd name="T22" fmla="*/ 1 w 6"/>
                <a:gd name="T23" fmla="*/ 2 h 7"/>
                <a:gd name="T24" fmla="*/ 0 w 6"/>
                <a:gd name="T25" fmla="*/ 4 h 7"/>
                <a:gd name="T26" fmla="*/ 0 w 6"/>
                <a:gd name="T27" fmla="*/ 5 h 7"/>
                <a:gd name="T28" fmla="*/ 1 w 6"/>
                <a:gd name="T29" fmla="*/ 6 h 7"/>
                <a:gd name="T30" fmla="*/ 2 w 6"/>
                <a:gd name="T31" fmla="*/ 7 h 7"/>
                <a:gd name="T32" fmla="*/ 3 w 6"/>
                <a:gd name="T33" fmla="*/ 7 h 7"/>
                <a:gd name="T34" fmla="*/ 4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7"/>
                  </a:moveTo>
                  <a:lnTo>
                    <a:pt x="5" y="7"/>
                  </a:lnTo>
                  <a:lnTo>
                    <a:pt x="6" y="6"/>
                  </a:lnTo>
                  <a:lnTo>
                    <a:pt x="6" y="5"/>
                  </a:lnTo>
                  <a:lnTo>
                    <a:pt x="6" y="4"/>
                  </a:lnTo>
                  <a:lnTo>
                    <a:pt x="6" y="2"/>
                  </a:lnTo>
                  <a:lnTo>
                    <a:pt x="5" y="1"/>
                  </a:lnTo>
                  <a:lnTo>
                    <a:pt x="4" y="0"/>
                  </a:lnTo>
                  <a:lnTo>
                    <a:pt x="3" y="0"/>
                  </a:lnTo>
                  <a:lnTo>
                    <a:pt x="3" y="0"/>
                  </a:lnTo>
                  <a:lnTo>
                    <a:pt x="2" y="1"/>
                  </a:lnTo>
                  <a:lnTo>
                    <a:pt x="1" y="2"/>
                  </a:lnTo>
                  <a:lnTo>
                    <a:pt x="0" y="4"/>
                  </a:lnTo>
                  <a:lnTo>
                    <a:pt x="0" y="5"/>
                  </a:lnTo>
                  <a:lnTo>
                    <a:pt x="1" y="6"/>
                  </a:lnTo>
                  <a:lnTo>
                    <a:pt x="2" y="7"/>
                  </a:lnTo>
                  <a:lnTo>
                    <a:pt x="3" y="7"/>
                  </a:ln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7" name="Freeform 779"/>
            <p:cNvSpPr>
              <a:spLocks/>
            </p:cNvSpPr>
            <p:nvPr/>
          </p:nvSpPr>
          <p:spPr bwMode="auto">
            <a:xfrm>
              <a:off x="2246" y="1948"/>
              <a:ext cx="7" cy="7"/>
            </a:xfrm>
            <a:custGeom>
              <a:avLst/>
              <a:gdLst>
                <a:gd name="T0" fmla="*/ 5 w 7"/>
                <a:gd name="T1" fmla="*/ 7 h 7"/>
                <a:gd name="T2" fmla="*/ 6 w 7"/>
                <a:gd name="T3" fmla="*/ 7 h 7"/>
                <a:gd name="T4" fmla="*/ 7 w 7"/>
                <a:gd name="T5" fmla="*/ 6 h 7"/>
                <a:gd name="T6" fmla="*/ 7 w 7"/>
                <a:gd name="T7" fmla="*/ 5 h 7"/>
                <a:gd name="T8" fmla="*/ 7 w 7"/>
                <a:gd name="T9" fmla="*/ 4 h 7"/>
                <a:gd name="T10" fmla="*/ 7 w 7"/>
                <a:gd name="T11" fmla="*/ 3 h 7"/>
                <a:gd name="T12" fmla="*/ 6 w 7"/>
                <a:gd name="T13" fmla="*/ 2 h 7"/>
                <a:gd name="T14" fmla="*/ 5 w 7"/>
                <a:gd name="T15" fmla="*/ 0 h 7"/>
                <a:gd name="T16" fmla="*/ 3 w 7"/>
                <a:gd name="T17" fmla="*/ 0 h 7"/>
                <a:gd name="T18" fmla="*/ 3 w 7"/>
                <a:gd name="T19" fmla="*/ 0 h 7"/>
                <a:gd name="T20" fmla="*/ 2 w 7"/>
                <a:gd name="T21" fmla="*/ 2 h 7"/>
                <a:gd name="T22" fmla="*/ 1 w 7"/>
                <a:gd name="T23" fmla="*/ 3 h 7"/>
                <a:gd name="T24" fmla="*/ 0 w 7"/>
                <a:gd name="T25" fmla="*/ 4 h 7"/>
                <a:gd name="T26" fmla="*/ 0 w 7"/>
                <a:gd name="T27" fmla="*/ 5 h 7"/>
                <a:gd name="T28" fmla="*/ 1 w 7"/>
                <a:gd name="T29" fmla="*/ 6 h 7"/>
                <a:gd name="T30" fmla="*/ 2 w 7"/>
                <a:gd name="T31" fmla="*/ 7 h 7"/>
                <a:gd name="T32" fmla="*/ 3 w 7"/>
                <a:gd name="T33" fmla="*/ 7 h 7"/>
                <a:gd name="T34" fmla="*/ 5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5" y="7"/>
                  </a:moveTo>
                  <a:lnTo>
                    <a:pt x="6" y="7"/>
                  </a:lnTo>
                  <a:lnTo>
                    <a:pt x="7" y="6"/>
                  </a:lnTo>
                  <a:lnTo>
                    <a:pt x="7" y="5"/>
                  </a:lnTo>
                  <a:lnTo>
                    <a:pt x="7" y="4"/>
                  </a:lnTo>
                  <a:lnTo>
                    <a:pt x="7" y="3"/>
                  </a:lnTo>
                  <a:lnTo>
                    <a:pt x="6" y="2"/>
                  </a:lnTo>
                  <a:lnTo>
                    <a:pt x="5" y="0"/>
                  </a:lnTo>
                  <a:lnTo>
                    <a:pt x="3" y="0"/>
                  </a:lnTo>
                  <a:lnTo>
                    <a:pt x="3" y="0"/>
                  </a:lnTo>
                  <a:lnTo>
                    <a:pt x="2" y="2"/>
                  </a:lnTo>
                  <a:lnTo>
                    <a:pt x="1" y="3"/>
                  </a:lnTo>
                  <a:lnTo>
                    <a:pt x="0" y="4"/>
                  </a:lnTo>
                  <a:lnTo>
                    <a:pt x="0" y="5"/>
                  </a:lnTo>
                  <a:lnTo>
                    <a:pt x="1" y="6"/>
                  </a:lnTo>
                  <a:lnTo>
                    <a:pt x="2" y="7"/>
                  </a:lnTo>
                  <a:lnTo>
                    <a:pt x="3" y="7"/>
                  </a:lnTo>
                  <a:lnTo>
                    <a:pt x="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8" name="Freeform 780"/>
            <p:cNvSpPr>
              <a:spLocks/>
            </p:cNvSpPr>
            <p:nvPr/>
          </p:nvSpPr>
          <p:spPr bwMode="auto">
            <a:xfrm>
              <a:off x="2232" y="1951"/>
              <a:ext cx="7" cy="6"/>
            </a:xfrm>
            <a:custGeom>
              <a:avLst/>
              <a:gdLst>
                <a:gd name="T0" fmla="*/ 5 w 7"/>
                <a:gd name="T1" fmla="*/ 6 h 6"/>
                <a:gd name="T2" fmla="*/ 6 w 7"/>
                <a:gd name="T3" fmla="*/ 5 h 6"/>
                <a:gd name="T4" fmla="*/ 7 w 7"/>
                <a:gd name="T5" fmla="*/ 4 h 6"/>
                <a:gd name="T6" fmla="*/ 7 w 7"/>
                <a:gd name="T7" fmla="*/ 3 h 6"/>
                <a:gd name="T8" fmla="*/ 7 w 7"/>
                <a:gd name="T9" fmla="*/ 2 h 6"/>
                <a:gd name="T10" fmla="*/ 7 w 7"/>
                <a:gd name="T11" fmla="*/ 1 h 6"/>
                <a:gd name="T12" fmla="*/ 6 w 7"/>
                <a:gd name="T13" fmla="*/ 0 h 6"/>
                <a:gd name="T14" fmla="*/ 5 w 7"/>
                <a:gd name="T15" fmla="*/ 0 h 6"/>
                <a:gd name="T16" fmla="*/ 4 w 7"/>
                <a:gd name="T17" fmla="*/ 0 h 6"/>
                <a:gd name="T18" fmla="*/ 4 w 7"/>
                <a:gd name="T19" fmla="*/ 0 h 6"/>
                <a:gd name="T20" fmla="*/ 3 w 7"/>
                <a:gd name="T21" fmla="*/ 0 h 6"/>
                <a:gd name="T22" fmla="*/ 2 w 7"/>
                <a:gd name="T23" fmla="*/ 1 h 6"/>
                <a:gd name="T24" fmla="*/ 0 w 7"/>
                <a:gd name="T25" fmla="*/ 2 h 6"/>
                <a:gd name="T26" fmla="*/ 0 w 7"/>
                <a:gd name="T27" fmla="*/ 3 h 6"/>
                <a:gd name="T28" fmla="*/ 2 w 7"/>
                <a:gd name="T29" fmla="*/ 4 h 6"/>
                <a:gd name="T30" fmla="*/ 3 w 7"/>
                <a:gd name="T31" fmla="*/ 5 h 6"/>
                <a:gd name="T32" fmla="*/ 4 w 7"/>
                <a:gd name="T33" fmla="*/ 6 h 6"/>
                <a:gd name="T34" fmla="*/ 5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5" y="6"/>
                  </a:moveTo>
                  <a:lnTo>
                    <a:pt x="6" y="5"/>
                  </a:lnTo>
                  <a:lnTo>
                    <a:pt x="7" y="4"/>
                  </a:lnTo>
                  <a:lnTo>
                    <a:pt x="7" y="3"/>
                  </a:lnTo>
                  <a:lnTo>
                    <a:pt x="7" y="2"/>
                  </a:lnTo>
                  <a:lnTo>
                    <a:pt x="7" y="1"/>
                  </a:lnTo>
                  <a:lnTo>
                    <a:pt x="6" y="0"/>
                  </a:lnTo>
                  <a:lnTo>
                    <a:pt x="5" y="0"/>
                  </a:lnTo>
                  <a:lnTo>
                    <a:pt x="4" y="0"/>
                  </a:lnTo>
                  <a:lnTo>
                    <a:pt x="4" y="0"/>
                  </a:lnTo>
                  <a:lnTo>
                    <a:pt x="3" y="0"/>
                  </a:lnTo>
                  <a:lnTo>
                    <a:pt x="2" y="1"/>
                  </a:lnTo>
                  <a:lnTo>
                    <a:pt x="0" y="2"/>
                  </a:lnTo>
                  <a:lnTo>
                    <a:pt x="0" y="3"/>
                  </a:lnTo>
                  <a:lnTo>
                    <a:pt x="2" y="4"/>
                  </a:lnTo>
                  <a:lnTo>
                    <a:pt x="3" y="5"/>
                  </a:lnTo>
                  <a:lnTo>
                    <a:pt x="4" y="6"/>
                  </a:lnTo>
                  <a:lnTo>
                    <a:pt x="5"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09" name="Freeform 781"/>
            <p:cNvSpPr>
              <a:spLocks/>
            </p:cNvSpPr>
            <p:nvPr/>
          </p:nvSpPr>
          <p:spPr bwMode="auto">
            <a:xfrm>
              <a:off x="2220" y="1953"/>
              <a:ext cx="7" cy="6"/>
            </a:xfrm>
            <a:custGeom>
              <a:avLst/>
              <a:gdLst>
                <a:gd name="T0" fmla="*/ 3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5" y="5"/>
                  </a:lnTo>
                  <a:lnTo>
                    <a:pt x="6" y="4"/>
                  </a:lnTo>
                  <a:lnTo>
                    <a:pt x="7" y="3"/>
                  </a:lnTo>
                  <a:lnTo>
                    <a:pt x="7" y="2"/>
                  </a:lnTo>
                  <a:lnTo>
                    <a:pt x="6" y="1"/>
                  </a:lnTo>
                  <a:lnTo>
                    <a:pt x="5"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10" name="Freeform 782"/>
            <p:cNvSpPr>
              <a:spLocks/>
            </p:cNvSpPr>
            <p:nvPr/>
          </p:nvSpPr>
          <p:spPr bwMode="auto">
            <a:xfrm>
              <a:off x="2206" y="1955"/>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2 w 7"/>
                <a:gd name="T21" fmla="*/ 0 h 6"/>
                <a:gd name="T22" fmla="*/ 0 w 7"/>
                <a:gd name="T23" fmla="*/ 1 h 6"/>
                <a:gd name="T24" fmla="*/ 0 w 7"/>
                <a:gd name="T25" fmla="*/ 2 h 6"/>
                <a:gd name="T26" fmla="*/ 0 w 7"/>
                <a:gd name="T27" fmla="*/ 3 h 6"/>
                <a:gd name="T28" fmla="*/ 0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2" y="0"/>
                  </a:lnTo>
                  <a:lnTo>
                    <a:pt x="0" y="1"/>
                  </a:lnTo>
                  <a:lnTo>
                    <a:pt x="0" y="2"/>
                  </a:lnTo>
                  <a:lnTo>
                    <a:pt x="0" y="3"/>
                  </a:lnTo>
                  <a:lnTo>
                    <a:pt x="0"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11" name="Freeform 783"/>
            <p:cNvSpPr>
              <a:spLocks/>
            </p:cNvSpPr>
            <p:nvPr/>
          </p:nvSpPr>
          <p:spPr bwMode="auto">
            <a:xfrm>
              <a:off x="2193" y="1957"/>
              <a:ext cx="7" cy="6"/>
            </a:xfrm>
            <a:custGeom>
              <a:avLst/>
              <a:gdLst>
                <a:gd name="T0" fmla="*/ 3 w 7"/>
                <a:gd name="T1" fmla="*/ 6 h 6"/>
                <a:gd name="T2" fmla="*/ 4 w 7"/>
                <a:gd name="T3" fmla="*/ 5 h 6"/>
                <a:gd name="T4" fmla="*/ 6 w 7"/>
                <a:gd name="T5" fmla="*/ 4 h 6"/>
                <a:gd name="T6" fmla="*/ 7 w 7"/>
                <a:gd name="T7" fmla="*/ 3 h 6"/>
                <a:gd name="T8" fmla="*/ 7 w 7"/>
                <a:gd name="T9" fmla="*/ 2 h 6"/>
                <a:gd name="T10" fmla="*/ 6 w 7"/>
                <a:gd name="T11" fmla="*/ 1 h 6"/>
                <a:gd name="T12" fmla="*/ 4 w 7"/>
                <a:gd name="T13" fmla="*/ 0 h 6"/>
                <a:gd name="T14" fmla="*/ 3 w 7"/>
                <a:gd name="T15" fmla="*/ 0 h 6"/>
                <a:gd name="T16" fmla="*/ 2 w 7"/>
                <a:gd name="T17" fmla="*/ 0 h 6"/>
                <a:gd name="T18" fmla="*/ 2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2 w 7"/>
                <a:gd name="T33" fmla="*/ 6 h 6"/>
                <a:gd name="T34" fmla="*/ 3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3" y="6"/>
                  </a:moveTo>
                  <a:lnTo>
                    <a:pt x="4" y="5"/>
                  </a:lnTo>
                  <a:lnTo>
                    <a:pt x="6" y="4"/>
                  </a:lnTo>
                  <a:lnTo>
                    <a:pt x="7" y="3"/>
                  </a:lnTo>
                  <a:lnTo>
                    <a:pt x="7" y="2"/>
                  </a:lnTo>
                  <a:lnTo>
                    <a:pt x="6" y="1"/>
                  </a:lnTo>
                  <a:lnTo>
                    <a:pt x="4" y="0"/>
                  </a:lnTo>
                  <a:lnTo>
                    <a:pt x="3" y="0"/>
                  </a:lnTo>
                  <a:lnTo>
                    <a:pt x="2" y="0"/>
                  </a:lnTo>
                  <a:lnTo>
                    <a:pt x="2" y="0"/>
                  </a:lnTo>
                  <a:lnTo>
                    <a:pt x="1" y="0"/>
                  </a:lnTo>
                  <a:lnTo>
                    <a:pt x="0" y="1"/>
                  </a:lnTo>
                  <a:lnTo>
                    <a:pt x="0" y="2"/>
                  </a:lnTo>
                  <a:lnTo>
                    <a:pt x="0" y="3"/>
                  </a:lnTo>
                  <a:lnTo>
                    <a:pt x="0" y="4"/>
                  </a:lnTo>
                  <a:lnTo>
                    <a:pt x="1" y="5"/>
                  </a:lnTo>
                  <a:lnTo>
                    <a:pt x="2" y="6"/>
                  </a:ln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12" name="Freeform 784"/>
            <p:cNvSpPr>
              <a:spLocks/>
            </p:cNvSpPr>
            <p:nvPr/>
          </p:nvSpPr>
          <p:spPr bwMode="auto">
            <a:xfrm>
              <a:off x="2179" y="1959"/>
              <a:ext cx="7" cy="6"/>
            </a:xfrm>
            <a:custGeom>
              <a:avLst/>
              <a:gdLst>
                <a:gd name="T0" fmla="*/ 4 w 7"/>
                <a:gd name="T1" fmla="*/ 6 h 6"/>
                <a:gd name="T2" fmla="*/ 5 w 7"/>
                <a:gd name="T3" fmla="*/ 5 h 6"/>
                <a:gd name="T4" fmla="*/ 6 w 7"/>
                <a:gd name="T5" fmla="*/ 4 h 6"/>
                <a:gd name="T6" fmla="*/ 7 w 7"/>
                <a:gd name="T7" fmla="*/ 3 h 6"/>
                <a:gd name="T8" fmla="*/ 7 w 7"/>
                <a:gd name="T9" fmla="*/ 2 h 6"/>
                <a:gd name="T10" fmla="*/ 6 w 7"/>
                <a:gd name="T11" fmla="*/ 1 h 6"/>
                <a:gd name="T12" fmla="*/ 5 w 7"/>
                <a:gd name="T13" fmla="*/ 0 h 6"/>
                <a:gd name="T14" fmla="*/ 4 w 7"/>
                <a:gd name="T15" fmla="*/ 0 h 6"/>
                <a:gd name="T16" fmla="*/ 3 w 7"/>
                <a:gd name="T17" fmla="*/ 0 h 6"/>
                <a:gd name="T18" fmla="*/ 3 w 7"/>
                <a:gd name="T19" fmla="*/ 0 h 6"/>
                <a:gd name="T20" fmla="*/ 1 w 7"/>
                <a:gd name="T21" fmla="*/ 0 h 6"/>
                <a:gd name="T22" fmla="*/ 0 w 7"/>
                <a:gd name="T23" fmla="*/ 1 h 6"/>
                <a:gd name="T24" fmla="*/ 0 w 7"/>
                <a:gd name="T25" fmla="*/ 2 h 6"/>
                <a:gd name="T26" fmla="*/ 0 w 7"/>
                <a:gd name="T27" fmla="*/ 3 h 6"/>
                <a:gd name="T28" fmla="*/ 0 w 7"/>
                <a:gd name="T29" fmla="*/ 4 h 6"/>
                <a:gd name="T30" fmla="*/ 1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6" y="4"/>
                  </a:lnTo>
                  <a:lnTo>
                    <a:pt x="7" y="3"/>
                  </a:lnTo>
                  <a:lnTo>
                    <a:pt x="7" y="2"/>
                  </a:lnTo>
                  <a:lnTo>
                    <a:pt x="6" y="1"/>
                  </a:lnTo>
                  <a:lnTo>
                    <a:pt x="5" y="0"/>
                  </a:lnTo>
                  <a:lnTo>
                    <a:pt x="4" y="0"/>
                  </a:lnTo>
                  <a:lnTo>
                    <a:pt x="3" y="0"/>
                  </a:lnTo>
                  <a:lnTo>
                    <a:pt x="3" y="0"/>
                  </a:lnTo>
                  <a:lnTo>
                    <a:pt x="1" y="0"/>
                  </a:lnTo>
                  <a:lnTo>
                    <a:pt x="0" y="1"/>
                  </a:lnTo>
                  <a:lnTo>
                    <a:pt x="0" y="2"/>
                  </a:lnTo>
                  <a:lnTo>
                    <a:pt x="0" y="3"/>
                  </a:lnTo>
                  <a:lnTo>
                    <a:pt x="0" y="4"/>
                  </a:lnTo>
                  <a:lnTo>
                    <a:pt x="1"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13" name="Freeform 785"/>
            <p:cNvSpPr>
              <a:spLocks/>
            </p:cNvSpPr>
            <p:nvPr/>
          </p:nvSpPr>
          <p:spPr bwMode="auto">
            <a:xfrm>
              <a:off x="2166" y="1961"/>
              <a:ext cx="7" cy="6"/>
            </a:xfrm>
            <a:custGeom>
              <a:avLst/>
              <a:gdLst>
                <a:gd name="T0" fmla="*/ 4 w 7"/>
                <a:gd name="T1" fmla="*/ 6 h 6"/>
                <a:gd name="T2" fmla="*/ 5 w 7"/>
                <a:gd name="T3" fmla="*/ 5 h 6"/>
                <a:gd name="T4" fmla="*/ 7 w 7"/>
                <a:gd name="T5" fmla="*/ 4 h 6"/>
                <a:gd name="T6" fmla="*/ 7 w 7"/>
                <a:gd name="T7" fmla="*/ 3 h 6"/>
                <a:gd name="T8" fmla="*/ 7 w 7"/>
                <a:gd name="T9" fmla="*/ 2 h 6"/>
                <a:gd name="T10" fmla="*/ 7 w 7"/>
                <a:gd name="T11" fmla="*/ 1 h 6"/>
                <a:gd name="T12" fmla="*/ 5 w 7"/>
                <a:gd name="T13" fmla="*/ 0 h 6"/>
                <a:gd name="T14" fmla="*/ 4 w 7"/>
                <a:gd name="T15" fmla="*/ 0 h 6"/>
                <a:gd name="T16" fmla="*/ 3 w 7"/>
                <a:gd name="T17" fmla="*/ 0 h 6"/>
                <a:gd name="T18" fmla="*/ 3 w 7"/>
                <a:gd name="T19" fmla="*/ 0 h 6"/>
                <a:gd name="T20" fmla="*/ 2 w 7"/>
                <a:gd name="T21" fmla="*/ 0 h 6"/>
                <a:gd name="T22" fmla="*/ 1 w 7"/>
                <a:gd name="T23" fmla="*/ 1 h 6"/>
                <a:gd name="T24" fmla="*/ 0 w 7"/>
                <a:gd name="T25" fmla="*/ 2 h 6"/>
                <a:gd name="T26" fmla="*/ 0 w 7"/>
                <a:gd name="T27" fmla="*/ 3 h 6"/>
                <a:gd name="T28" fmla="*/ 1 w 7"/>
                <a:gd name="T29" fmla="*/ 4 h 6"/>
                <a:gd name="T30" fmla="*/ 2 w 7"/>
                <a:gd name="T31" fmla="*/ 5 h 6"/>
                <a:gd name="T32" fmla="*/ 3 w 7"/>
                <a:gd name="T33" fmla="*/ 6 h 6"/>
                <a:gd name="T34" fmla="*/ 4 w 7"/>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6">
                  <a:moveTo>
                    <a:pt x="4" y="6"/>
                  </a:moveTo>
                  <a:lnTo>
                    <a:pt x="5" y="5"/>
                  </a:lnTo>
                  <a:lnTo>
                    <a:pt x="7" y="4"/>
                  </a:lnTo>
                  <a:lnTo>
                    <a:pt x="7" y="3"/>
                  </a:lnTo>
                  <a:lnTo>
                    <a:pt x="7" y="2"/>
                  </a:lnTo>
                  <a:lnTo>
                    <a:pt x="7" y="1"/>
                  </a:lnTo>
                  <a:lnTo>
                    <a:pt x="5" y="0"/>
                  </a:lnTo>
                  <a:lnTo>
                    <a:pt x="4" y="0"/>
                  </a:lnTo>
                  <a:lnTo>
                    <a:pt x="3" y="0"/>
                  </a:lnTo>
                  <a:lnTo>
                    <a:pt x="3" y="0"/>
                  </a:lnTo>
                  <a:lnTo>
                    <a:pt x="2" y="0"/>
                  </a:lnTo>
                  <a:lnTo>
                    <a:pt x="1" y="1"/>
                  </a:lnTo>
                  <a:lnTo>
                    <a:pt x="0" y="2"/>
                  </a:lnTo>
                  <a:lnTo>
                    <a:pt x="0" y="3"/>
                  </a:lnTo>
                  <a:lnTo>
                    <a:pt x="1" y="4"/>
                  </a:lnTo>
                  <a:lnTo>
                    <a:pt x="2" y="5"/>
                  </a:lnTo>
                  <a:lnTo>
                    <a:pt x="3" y="6"/>
                  </a:lnTo>
                  <a:lnTo>
                    <a:pt x="4"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0514" name="Freeform 786"/>
            <p:cNvSpPr>
              <a:spLocks/>
            </p:cNvSpPr>
            <p:nvPr/>
          </p:nvSpPr>
          <p:spPr bwMode="auto">
            <a:xfrm>
              <a:off x="2090" y="1932"/>
              <a:ext cx="78" cy="68"/>
            </a:xfrm>
            <a:custGeom>
              <a:avLst/>
              <a:gdLst>
                <a:gd name="T0" fmla="*/ 67 w 78"/>
                <a:gd name="T1" fmla="*/ 0 h 68"/>
                <a:gd name="T2" fmla="*/ 0 w 78"/>
                <a:gd name="T3" fmla="*/ 44 h 68"/>
                <a:gd name="T4" fmla="*/ 78 w 78"/>
                <a:gd name="T5" fmla="*/ 68 h 68"/>
                <a:gd name="T6" fmla="*/ 67 w 78"/>
                <a:gd name="T7" fmla="*/ 0 h 68"/>
              </a:gdLst>
              <a:ahLst/>
              <a:cxnLst>
                <a:cxn ang="0">
                  <a:pos x="T0" y="T1"/>
                </a:cxn>
                <a:cxn ang="0">
                  <a:pos x="T2" y="T3"/>
                </a:cxn>
                <a:cxn ang="0">
                  <a:pos x="T4" y="T5"/>
                </a:cxn>
                <a:cxn ang="0">
                  <a:pos x="T6" y="T7"/>
                </a:cxn>
              </a:cxnLst>
              <a:rect l="0" t="0" r="r" b="b"/>
              <a:pathLst>
                <a:path w="78" h="68">
                  <a:moveTo>
                    <a:pt x="67" y="0"/>
                  </a:moveTo>
                  <a:lnTo>
                    <a:pt x="0" y="44"/>
                  </a:lnTo>
                  <a:lnTo>
                    <a:pt x="78" y="68"/>
                  </a:lnTo>
                  <a:lnTo>
                    <a:pt x="6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30515" name="Group 787"/>
          <p:cNvGrpSpPr>
            <a:grpSpLocks/>
          </p:cNvGrpSpPr>
          <p:nvPr/>
        </p:nvGrpSpPr>
        <p:grpSpPr bwMode="auto">
          <a:xfrm>
            <a:off x="3103563" y="4940300"/>
            <a:ext cx="750887" cy="223838"/>
            <a:chOff x="1955" y="3112"/>
            <a:chExt cx="473" cy="141"/>
          </a:xfrm>
        </p:grpSpPr>
        <p:sp>
          <p:nvSpPr>
            <p:cNvPr id="330516" name="Line 788"/>
            <p:cNvSpPr>
              <a:spLocks noChangeShapeType="1"/>
            </p:cNvSpPr>
            <p:nvPr/>
          </p:nvSpPr>
          <p:spPr bwMode="auto">
            <a:xfrm flipH="1">
              <a:off x="2021" y="3112"/>
              <a:ext cx="407" cy="10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0517" name="Freeform 789"/>
            <p:cNvSpPr>
              <a:spLocks/>
            </p:cNvSpPr>
            <p:nvPr/>
          </p:nvSpPr>
          <p:spPr bwMode="auto">
            <a:xfrm>
              <a:off x="1955" y="3187"/>
              <a:ext cx="81" cy="66"/>
            </a:xfrm>
            <a:custGeom>
              <a:avLst/>
              <a:gdLst>
                <a:gd name="T0" fmla="*/ 59 w 81"/>
                <a:gd name="T1" fmla="*/ 0 h 66"/>
                <a:gd name="T2" fmla="*/ 0 w 81"/>
                <a:gd name="T3" fmla="*/ 52 h 66"/>
                <a:gd name="T4" fmla="*/ 81 w 81"/>
                <a:gd name="T5" fmla="*/ 66 h 66"/>
                <a:gd name="T6" fmla="*/ 59 w 81"/>
                <a:gd name="T7" fmla="*/ 0 h 66"/>
              </a:gdLst>
              <a:ahLst/>
              <a:cxnLst>
                <a:cxn ang="0">
                  <a:pos x="T0" y="T1"/>
                </a:cxn>
                <a:cxn ang="0">
                  <a:pos x="T2" y="T3"/>
                </a:cxn>
                <a:cxn ang="0">
                  <a:pos x="T4" y="T5"/>
                </a:cxn>
                <a:cxn ang="0">
                  <a:pos x="T6" y="T7"/>
                </a:cxn>
              </a:cxnLst>
              <a:rect l="0" t="0" r="r" b="b"/>
              <a:pathLst>
                <a:path w="81" h="66">
                  <a:moveTo>
                    <a:pt x="59" y="0"/>
                  </a:moveTo>
                  <a:lnTo>
                    <a:pt x="0" y="52"/>
                  </a:lnTo>
                  <a:lnTo>
                    <a:pt x="81" y="66"/>
                  </a:lnTo>
                  <a:lnTo>
                    <a:pt x="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30518" name="Line 790"/>
          <p:cNvSpPr>
            <a:spLocks noChangeShapeType="1"/>
          </p:cNvSpPr>
          <p:nvPr/>
        </p:nvSpPr>
        <p:spPr bwMode="auto">
          <a:xfrm>
            <a:off x="2079625" y="5867400"/>
            <a:ext cx="1773238"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30519" name="Text Box 791"/>
          <p:cNvSpPr txBox="1">
            <a:spLocks noChangeArrowheads="1"/>
          </p:cNvSpPr>
          <p:nvPr/>
        </p:nvSpPr>
        <p:spPr bwMode="auto">
          <a:xfrm>
            <a:off x="4125913" y="5737225"/>
            <a:ext cx="1392237"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1200" baseline="0">
                <a:effectLst/>
              </a:rPr>
              <a:t>= Causal flows.</a:t>
            </a:r>
          </a:p>
        </p:txBody>
      </p:sp>
      <p:grpSp>
        <p:nvGrpSpPr>
          <p:cNvPr id="330520" name="Group 792"/>
          <p:cNvGrpSpPr>
            <a:grpSpLocks/>
          </p:cNvGrpSpPr>
          <p:nvPr/>
        </p:nvGrpSpPr>
        <p:grpSpPr bwMode="auto">
          <a:xfrm>
            <a:off x="2057400" y="6172200"/>
            <a:ext cx="4516438" cy="293688"/>
            <a:chOff x="1296" y="4135"/>
            <a:chExt cx="2845" cy="185"/>
          </a:xfrm>
        </p:grpSpPr>
        <p:sp>
          <p:nvSpPr>
            <p:cNvPr id="330521" name="Line 793"/>
            <p:cNvSpPr>
              <a:spLocks noChangeShapeType="1"/>
            </p:cNvSpPr>
            <p:nvPr/>
          </p:nvSpPr>
          <p:spPr bwMode="auto">
            <a:xfrm>
              <a:off x="1296" y="4196"/>
              <a:ext cx="1111" cy="0"/>
            </a:xfrm>
            <a:prstGeom prst="line">
              <a:avLst/>
            </a:prstGeom>
            <a:noFill/>
            <a:ln w="9525">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30522" name="Text Box 794"/>
            <p:cNvSpPr txBox="1">
              <a:spLocks noChangeArrowheads="1"/>
            </p:cNvSpPr>
            <p:nvPr/>
          </p:nvSpPr>
          <p:spPr bwMode="auto">
            <a:xfrm>
              <a:off x="2626" y="4135"/>
              <a:ext cx="1515" cy="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r>
                <a:rPr lang="en-US" sz="1200" baseline="0">
                  <a:effectLst/>
                </a:rPr>
                <a:t>= Information gathering &amp; use.</a:t>
              </a:r>
            </a:p>
          </p:txBody>
        </p:sp>
      </p:grpSp>
      <p:sp>
        <p:nvSpPr>
          <p:cNvPr id="797" name="Slide Number Placeholder 796"/>
          <p:cNvSpPr>
            <a:spLocks noGrp="1"/>
          </p:cNvSpPr>
          <p:nvPr>
            <p:ph type="sldNum" sz="quarter" idx="12"/>
          </p:nvPr>
        </p:nvSpPr>
        <p:spPr/>
        <p:txBody>
          <a:bodyPr/>
          <a:lstStyle/>
          <a:p>
            <a:fld id="{EBD1397A-037A-4E93-B590-DCDB6E86394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77858" name="Text Box 2"/>
          <p:cNvSpPr txBox="1">
            <a:spLocks noChangeArrowheads="1"/>
          </p:cNvSpPr>
          <p:nvPr/>
        </p:nvSpPr>
        <p:spPr bwMode="auto">
          <a:xfrm>
            <a:off x="304800" y="152400"/>
            <a:ext cx="83820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Real option theory offers several explanations for why/how overbuilding can be due to completely </a:t>
            </a:r>
            <a:r>
              <a:rPr lang="en-US" sz="2400" b="1" i="1" baseline="0">
                <a:effectLst>
                  <a:outerShdw blurRad="38100" dist="38100" dir="2700000" algn="tl">
                    <a:srgbClr val="FFFFFF"/>
                  </a:outerShdw>
                </a:effectLst>
              </a:rPr>
              <a:t>rational</a:t>
            </a:r>
            <a:r>
              <a:rPr lang="en-US" sz="2400" b="1" baseline="0">
                <a:effectLst>
                  <a:outerShdw blurRad="38100" dist="38100" dir="2700000" algn="tl">
                    <a:srgbClr val="FFFFFF"/>
                  </a:outerShdw>
                </a:effectLst>
              </a:rPr>
              <a:t> (i.e., profit-maximizing) behavior on the part of developers (landowners):</a:t>
            </a:r>
          </a:p>
        </p:txBody>
      </p:sp>
      <p:sp>
        <p:nvSpPr>
          <p:cNvPr id="377859" name="Text Box 3"/>
          <p:cNvSpPr txBox="1">
            <a:spLocks noChangeArrowheads="1"/>
          </p:cNvSpPr>
          <p:nvPr/>
        </p:nvSpPr>
        <p:spPr bwMode="auto">
          <a:xfrm>
            <a:off x="457200" y="1371600"/>
            <a:ext cx="8305800" cy="496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90204" pitchFamily="34" charset="0"/>
              </a:defRPr>
            </a:lvl1pPr>
            <a:lvl2pPr marL="800100" indent="-342900">
              <a:defRPr>
                <a:solidFill>
                  <a:schemeClr val="tx1"/>
                </a:solidFill>
                <a:latin typeface="Arial" panose="020B0604020202090204" pitchFamily="34" charset="0"/>
              </a:defRPr>
            </a:lvl2pPr>
            <a:lvl3pPr marL="1257300" indent="-342900">
              <a:defRPr>
                <a:solidFill>
                  <a:schemeClr val="tx1"/>
                </a:solidFill>
                <a:latin typeface="Arial" panose="020B0604020202090204" pitchFamily="34" charset="0"/>
              </a:defRPr>
            </a:lvl3pPr>
            <a:lvl4pPr marL="1714500" indent="-342900">
              <a:defRPr>
                <a:solidFill>
                  <a:schemeClr val="tx1"/>
                </a:solidFill>
                <a:latin typeface="Arial" panose="020B0604020202090204" pitchFamily="34" charset="0"/>
              </a:defRPr>
            </a:lvl4pPr>
            <a:lvl5pPr marL="2171700" indent="-342900">
              <a:defRPr>
                <a:solidFill>
                  <a:schemeClr val="tx1"/>
                </a:solidFill>
                <a:latin typeface="Arial" panose="020B0604020202090204" pitchFamily="34" charset="0"/>
              </a:defRPr>
            </a:lvl5pPr>
            <a:lvl6pPr marL="2628900" indent="-342900" fontAlgn="base">
              <a:spcBef>
                <a:spcPct val="0"/>
              </a:spcBef>
              <a:spcAft>
                <a:spcPct val="0"/>
              </a:spcAft>
              <a:defRPr>
                <a:solidFill>
                  <a:schemeClr val="tx1"/>
                </a:solidFill>
                <a:latin typeface="Arial" panose="020B0604020202090204" pitchFamily="34" charset="0"/>
              </a:defRPr>
            </a:lvl6pPr>
            <a:lvl7pPr marL="3086100" indent="-342900" fontAlgn="base">
              <a:spcBef>
                <a:spcPct val="0"/>
              </a:spcBef>
              <a:spcAft>
                <a:spcPct val="0"/>
              </a:spcAft>
              <a:defRPr>
                <a:solidFill>
                  <a:schemeClr val="tx1"/>
                </a:solidFill>
                <a:latin typeface="Arial" panose="020B0604020202090204" pitchFamily="34" charset="0"/>
              </a:defRPr>
            </a:lvl7pPr>
            <a:lvl8pPr marL="3543300" indent="-342900" fontAlgn="base">
              <a:spcBef>
                <a:spcPct val="0"/>
              </a:spcBef>
              <a:spcAft>
                <a:spcPct val="0"/>
              </a:spcAft>
              <a:defRPr>
                <a:solidFill>
                  <a:schemeClr val="tx1"/>
                </a:solidFill>
                <a:latin typeface="Arial" panose="020B0604020202090204" pitchFamily="34" charset="0"/>
              </a:defRPr>
            </a:lvl8pPr>
            <a:lvl9pPr marL="4000500" indent="-342900" fontAlgn="base">
              <a:spcBef>
                <a:spcPct val="0"/>
              </a:spcBef>
              <a:spcAft>
                <a:spcPct val="0"/>
              </a:spcAft>
              <a:defRPr>
                <a:solidFill>
                  <a:schemeClr val="tx1"/>
                </a:solidFill>
                <a:latin typeface="Arial" panose="020B0604020202090204" pitchFamily="34" charset="0"/>
              </a:defRPr>
            </a:lvl9pPr>
          </a:lstStyle>
          <a:p>
            <a:pPr>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 “Cascades”: </a:t>
            </a:r>
            <a:r>
              <a:rPr lang="en-US" baseline="0">
                <a:effectLst>
                  <a:outerShdw blurRad="38100" dist="38100" dir="2700000" algn="tl">
                    <a:srgbClr val="FFFFFF"/>
                  </a:outerShdw>
                </a:effectLst>
                <a:latin typeface="Times New Roman" panose="02020603050405020304" pitchFamily="18" charset="0"/>
              </a:rPr>
              <a:t>Noisy observations of the mkt values of the underlying assets (comparable built properties), combined with heterogeneous developer knowledge about the “true” value, causes a </a:t>
            </a:r>
            <a:r>
              <a:rPr lang="en-US" b="1" i="1" baseline="0">
                <a:effectLst>
                  <a:outerShdw blurRad="38100" dist="38100" dir="2700000" algn="tl">
                    <a:srgbClr val="FFFFFF"/>
                  </a:outerShdw>
                </a:effectLst>
                <a:latin typeface="Times New Roman" panose="02020603050405020304" pitchFamily="18" charset="0"/>
              </a:rPr>
              <a:t>follow-the-leader</a:t>
            </a:r>
            <a:r>
              <a:rPr lang="en-US" baseline="0">
                <a:effectLst>
                  <a:outerShdw blurRad="38100" dist="38100" dir="2700000" algn="tl">
                    <a:srgbClr val="FFFFFF"/>
                  </a:outerShdw>
                </a:effectLst>
                <a:latin typeface="Times New Roman" panose="02020603050405020304" pitchFamily="18" charset="0"/>
              </a:rPr>
              <a:t> type effect, in which developers wait longer than they otherwise would to develop, and then they all rush in as soon as the first (presumably most knowledgeable) developer reveals his knowledge by commencing development.</a:t>
            </a:r>
          </a:p>
          <a:p>
            <a:pPr>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“Lumpy supply &amp; first out of the gate”:</a:t>
            </a:r>
            <a:r>
              <a:rPr lang="en-US" baseline="0">
                <a:effectLst>
                  <a:outerShdw blurRad="38100" dist="38100" dir="2700000" algn="tl">
                    <a:srgbClr val="FFFFFF"/>
                  </a:outerShdw>
                </a:effectLst>
                <a:latin typeface="Times New Roman" panose="02020603050405020304" pitchFamily="18" charset="0"/>
              </a:rPr>
              <a:t> Economies of scale in building size, combined with finite user demand and the fact that option exercise creates real physical capital, leads to early exercise of the development option to preclude loss (expiration) of the option if a competitor builds first.</a:t>
            </a:r>
          </a:p>
          <a:p>
            <a:pPr>
              <a:spcBef>
                <a:spcPct val="50000"/>
              </a:spcBef>
              <a:buFontTx/>
              <a:buAutoNum type="arabicPeriod"/>
            </a:pPr>
            <a:r>
              <a:rPr lang="en-US" b="1" baseline="0">
                <a:effectLst>
                  <a:outerShdw blurRad="38100" dist="38100" dir="2700000" algn="tl">
                    <a:srgbClr val="FFFFFF"/>
                  </a:outerShdw>
                </a:effectLst>
                <a:latin typeface="Times New Roman" panose="02020603050405020304" pitchFamily="18" charset="0"/>
              </a:rPr>
              <a:t>“Long-term leasing option”:</a:t>
            </a:r>
            <a:r>
              <a:rPr lang="en-US" baseline="0">
                <a:effectLst>
                  <a:outerShdw blurRad="38100" dist="38100" dir="2700000" algn="tl">
                    <a:srgbClr val="FFFFFF"/>
                  </a:outerShdw>
                </a:effectLst>
                <a:latin typeface="Times New Roman" panose="02020603050405020304" pitchFamily="18" charset="0"/>
              </a:rPr>
              <a:t> The cost of having empty space in a new building may be less than it first appears in space markets characterized by long-term leases, as it gives the landlord a </a:t>
            </a:r>
            <a:r>
              <a:rPr lang="en-US" b="1" i="1" baseline="0">
                <a:effectLst>
                  <a:outerShdw blurRad="38100" dist="38100" dir="2700000" algn="tl">
                    <a:srgbClr val="FFFFFF"/>
                  </a:outerShdw>
                </a:effectLst>
                <a:latin typeface="Times New Roman" panose="02020603050405020304" pitchFamily="18" charset="0"/>
              </a:rPr>
              <a:t>leasing option</a:t>
            </a:r>
            <a:r>
              <a:rPr lang="en-US" baseline="0">
                <a:effectLst>
                  <a:outerShdw blurRad="38100" dist="38100" dir="2700000" algn="tl">
                    <a:srgbClr val="FFFFFF"/>
                  </a:outerShdw>
                </a:effectLst>
                <a:latin typeface="Times New Roman" panose="02020603050405020304" pitchFamily="18" charset="0"/>
              </a:rPr>
              <a:t>, that has value prior to its “exercise” (in the signing of a lease contract): Volatility in the rental mkt may bring better long-term lease deals in the future.</a:t>
            </a:r>
            <a:endParaRPr lang="en-US" b="1" baseline="0">
              <a:effectLst>
                <a:outerShdw blurRad="38100" dist="38100" dir="2700000" algn="tl">
                  <a:srgbClr val="FFFFFF"/>
                </a:outerShdw>
              </a:effectLst>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20484" name="Text Box 4"/>
          <p:cNvSpPr txBox="1">
            <a:spLocks noChangeArrowheads="1"/>
          </p:cNvSpPr>
          <p:nvPr/>
        </p:nvSpPr>
        <p:spPr bwMode="auto">
          <a:xfrm>
            <a:off x="304800" y="228600"/>
            <a:ext cx="86868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dirty="0" smtClean="0">
                <a:effectLst/>
              </a:rPr>
              <a:t>Chapter 27: </a:t>
            </a:r>
            <a:r>
              <a:rPr lang="en-US" sz="2400" b="1" i="1" baseline="0" dirty="0">
                <a:effectLst/>
              </a:rPr>
              <a:t>Real </a:t>
            </a:r>
            <a:r>
              <a:rPr lang="en-US" sz="2400" b="1" i="1" baseline="0" dirty="0" smtClean="0">
                <a:effectLst/>
              </a:rPr>
              <a:t>Options &amp; Land Value</a:t>
            </a:r>
            <a:endParaRPr lang="en-US" sz="2400" b="1" i="1" baseline="0" dirty="0">
              <a:effectLst/>
            </a:endParaRPr>
          </a:p>
        </p:txBody>
      </p:sp>
      <p:sp>
        <p:nvSpPr>
          <p:cNvPr id="20485" name="Text Box 5"/>
          <p:cNvSpPr txBox="1">
            <a:spLocks noChangeArrowheads="1"/>
          </p:cNvSpPr>
          <p:nvPr/>
        </p:nvSpPr>
        <p:spPr bwMode="auto">
          <a:xfrm>
            <a:off x="457200" y="1143000"/>
            <a:ext cx="8458200" cy="119697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Options whose underlying assets (either what is obtained or what is given up on the exercise of the option) are real assets (i.e., physical capital).</a:t>
            </a:r>
          </a:p>
        </p:txBody>
      </p:sp>
      <p:sp>
        <p:nvSpPr>
          <p:cNvPr id="20486" name="Text Box 6"/>
          <p:cNvSpPr txBox="1">
            <a:spLocks noChangeArrowheads="1"/>
          </p:cNvSpPr>
          <p:nvPr/>
        </p:nvSpPr>
        <p:spPr bwMode="auto">
          <a:xfrm>
            <a:off x="228600" y="6858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rPr>
              <a:t>Real Options:</a:t>
            </a:r>
          </a:p>
        </p:txBody>
      </p:sp>
      <p:sp>
        <p:nvSpPr>
          <p:cNvPr id="20487" name="Text Box 7"/>
          <p:cNvSpPr txBox="1">
            <a:spLocks noChangeArrowheads="1"/>
          </p:cNvSpPr>
          <p:nvPr/>
        </p:nvSpPr>
        <p:spPr bwMode="auto">
          <a:xfrm>
            <a:off x="228600" y="2438400"/>
            <a:ext cx="86868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The call option model of land value (introduced in Chapter 5) is a real option model:</a:t>
            </a:r>
          </a:p>
        </p:txBody>
      </p:sp>
      <p:sp>
        <p:nvSpPr>
          <p:cNvPr id="20488" name="Text Box 8"/>
          <p:cNvSpPr txBox="1">
            <a:spLocks noChangeArrowheads="1"/>
          </p:cNvSpPr>
          <p:nvPr/>
        </p:nvSpPr>
        <p:spPr bwMode="auto">
          <a:xfrm>
            <a:off x="457200" y="3276600"/>
            <a:ext cx="8458200" cy="1625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rPr>
              <a:t>Land ownership gives the owner the </a:t>
            </a:r>
            <a:r>
              <a:rPr lang="en-US" b="1" i="1" baseline="0">
                <a:effectLst/>
              </a:rPr>
              <a:t>right without obligation</a:t>
            </a:r>
            <a:r>
              <a:rPr lang="en-US" b="1" baseline="0">
                <a:effectLst/>
              </a:rPr>
              <a:t> to develop (or redevelop) the property upon payment of the construction cost. Built property is underlying asset, construction cost is exercise price (including the opportunity cost of the loss of any pre-existing structure that must be torn down).</a:t>
            </a:r>
          </a:p>
        </p:txBody>
      </p:sp>
      <p:sp>
        <p:nvSpPr>
          <p:cNvPr id="20489" name="Text Box 9"/>
          <p:cNvSpPr txBox="1">
            <a:spLocks noChangeArrowheads="1"/>
          </p:cNvSpPr>
          <p:nvPr/>
        </p:nvSpPr>
        <p:spPr bwMode="auto">
          <a:xfrm>
            <a:off x="304800" y="5029200"/>
            <a:ext cx="8686800" cy="11969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rPr>
              <a:t>In essence, all real estate development projects are real options, though in some simple cases the optionality may be fairly trivial and can be safely ignored.</a:t>
            </a:r>
          </a:p>
        </p:txBody>
      </p:sp>
      <p:sp>
        <p:nvSpPr>
          <p:cNvPr id="10" name="Slide Number Placeholder 9"/>
          <p:cNvSpPr>
            <a:spLocks noGrp="1"/>
          </p:cNvSpPr>
          <p:nvPr>
            <p:ph type="sldNum" sz="quarter" idx="12"/>
          </p:nvPr>
        </p:nvSpPr>
        <p:spPr/>
        <p:txBody>
          <a:bodyPr/>
          <a:lstStyle/>
          <a:p>
            <a:fld id="{4832FC03-9143-45FF-9B73-D7E84BF988E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1556" name="Text Box 4"/>
          <p:cNvSpPr txBox="1">
            <a:spLocks noChangeArrowheads="1"/>
          </p:cNvSpPr>
          <p:nvPr/>
        </p:nvSpPr>
        <p:spPr bwMode="auto">
          <a:xfrm>
            <a:off x="685800" y="381000"/>
            <a:ext cx="762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What we’re going to try to do in these lectures</a:t>
            </a:r>
          </a:p>
        </p:txBody>
      </p:sp>
      <p:sp>
        <p:nvSpPr>
          <p:cNvPr id="151557" name="Text Box 5"/>
          <p:cNvSpPr txBox="1">
            <a:spLocks noChangeArrowheads="1"/>
          </p:cNvSpPr>
          <p:nvPr/>
        </p:nvSpPr>
        <p:spPr bwMode="auto">
          <a:xfrm>
            <a:off x="1143000" y="914400"/>
            <a:ext cx="7010400" cy="527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dirty="0">
                <a:effectLst>
                  <a:outerShdw blurRad="38100" dist="38100" dir="2700000" algn="tl">
                    <a:srgbClr val="FFFFFF"/>
                  </a:outerShdw>
                </a:effectLst>
              </a:rPr>
              <a:t>In the typical development project (or parcel of developable land), there are three major types of options that may present themselves:*</a:t>
            </a:r>
          </a:p>
          <a:p>
            <a:pPr lvl="1" indent="-223838">
              <a:spcBef>
                <a:spcPct val="50000"/>
              </a:spcBef>
              <a:buFontTx/>
              <a:buChar char="•"/>
            </a:pPr>
            <a:r>
              <a:rPr lang="en-US" b="1" i="1" baseline="0" dirty="0" smtClean="0">
                <a:effectLst>
                  <a:outerShdw blurRad="38100" dist="38100" dir="2700000" algn="tl">
                    <a:srgbClr val="FFFFFF"/>
                  </a:outerShdw>
                </a:effectLst>
              </a:rPr>
              <a:t>“</a:t>
            </a:r>
            <a:r>
              <a:rPr lang="en-US" b="1" i="1" u="sng" baseline="0" dirty="0">
                <a:effectLst>
                  <a:outerShdw blurRad="38100" dist="38100" dir="2700000" algn="tl">
                    <a:srgbClr val="FFFFFF"/>
                  </a:outerShdw>
                </a:effectLst>
              </a:rPr>
              <a:t>Wait Option</a:t>
            </a:r>
            <a:r>
              <a:rPr lang="en-US" b="1" i="1" baseline="0" dirty="0">
                <a:effectLst>
                  <a:outerShdw blurRad="38100" dist="38100" dir="2700000" algn="tl">
                    <a:srgbClr val="FFFFFF"/>
                  </a:outerShdw>
                </a:effectLst>
              </a:rPr>
              <a:t>”</a:t>
            </a:r>
            <a:r>
              <a:rPr lang="en-US" b="1" baseline="0" dirty="0">
                <a:effectLst>
                  <a:outerShdw blurRad="38100" dist="38100" dir="2700000" algn="tl">
                    <a:srgbClr val="FFFFFF"/>
                  </a:outerShdw>
                </a:effectLst>
              </a:rPr>
              <a:t>: The option to </a:t>
            </a:r>
            <a:r>
              <a:rPr lang="en-US" b="1" i="1" u="sng" baseline="0" dirty="0">
                <a:effectLst>
                  <a:outerShdw blurRad="38100" dist="38100" dir="2700000" algn="tl">
                    <a:srgbClr val="FFFFFF"/>
                  </a:outerShdw>
                </a:effectLst>
              </a:rPr>
              <a:t>delay</a:t>
            </a:r>
            <a:r>
              <a:rPr lang="en-US" b="1" baseline="0" dirty="0">
                <a:effectLst>
                  <a:outerShdw blurRad="38100" dist="38100" dir="2700000" algn="tl">
                    <a:srgbClr val="FFFFFF"/>
                  </a:outerShdw>
                </a:effectLst>
              </a:rPr>
              <a:t> start of the project construction (Ch.27);</a:t>
            </a:r>
          </a:p>
          <a:p>
            <a:pPr lvl="1" indent="-223838">
              <a:spcBef>
                <a:spcPct val="50000"/>
              </a:spcBef>
              <a:buFontTx/>
              <a:buChar char="•"/>
            </a:pPr>
            <a:r>
              <a:rPr lang="en-US" b="1" i="1" baseline="0" dirty="0" smtClean="0">
                <a:effectLst>
                  <a:outerShdw blurRad="38100" dist="38100" dir="2700000" algn="tl">
                    <a:srgbClr val="FFFFFF"/>
                  </a:outerShdw>
                </a:effectLst>
              </a:rPr>
              <a:t>“</a:t>
            </a:r>
            <a:r>
              <a:rPr lang="en-US" b="1" i="1" u="sng" baseline="0" dirty="0">
                <a:effectLst>
                  <a:outerShdw blurRad="38100" dist="38100" dir="2700000" algn="tl">
                    <a:srgbClr val="FFFFFF"/>
                  </a:outerShdw>
                </a:effectLst>
              </a:rPr>
              <a:t>Phasing Option</a:t>
            </a:r>
            <a:r>
              <a:rPr lang="en-US" b="1" i="1" baseline="0" dirty="0">
                <a:effectLst>
                  <a:outerShdw blurRad="38100" dist="38100" dir="2700000" algn="tl">
                    <a:srgbClr val="FFFFFF"/>
                  </a:outerShdw>
                </a:effectLst>
              </a:rPr>
              <a:t>”</a:t>
            </a:r>
            <a:r>
              <a:rPr lang="en-US" b="1" baseline="0" dirty="0">
                <a:effectLst>
                  <a:outerShdw blurRad="38100" dist="38100" dir="2700000" algn="tl">
                    <a:srgbClr val="FFFFFF"/>
                  </a:outerShdw>
                </a:effectLst>
              </a:rPr>
              <a:t>: The breaking of the project into sequential </a:t>
            </a:r>
            <a:r>
              <a:rPr lang="en-US" b="1" i="1" u="sng" baseline="0" dirty="0">
                <a:effectLst>
                  <a:outerShdw blurRad="38100" dist="38100" dir="2700000" algn="tl">
                    <a:srgbClr val="FFFFFF"/>
                  </a:outerShdw>
                </a:effectLst>
              </a:rPr>
              <a:t>phases</a:t>
            </a:r>
            <a:r>
              <a:rPr lang="en-US" b="1" baseline="0" dirty="0">
                <a:effectLst>
                  <a:outerShdw blurRad="38100" dist="38100" dir="2700000" algn="tl">
                    <a:srgbClr val="FFFFFF"/>
                  </a:outerShdw>
                </a:effectLst>
              </a:rPr>
              <a:t> rather than building it all at once (Ch.29);</a:t>
            </a:r>
          </a:p>
          <a:p>
            <a:pPr lvl="1" indent="-223838">
              <a:spcBef>
                <a:spcPct val="50000"/>
              </a:spcBef>
              <a:buFontTx/>
              <a:buChar char="•"/>
            </a:pPr>
            <a:r>
              <a:rPr lang="en-US" b="1" i="1" baseline="0" dirty="0" smtClean="0">
                <a:effectLst>
                  <a:outerShdw blurRad="38100" dist="38100" dir="2700000" algn="tl">
                    <a:srgbClr val="FFFFFF"/>
                  </a:outerShdw>
                </a:effectLst>
              </a:rPr>
              <a:t>“</a:t>
            </a:r>
            <a:r>
              <a:rPr lang="en-US" b="1" i="1" u="sng" baseline="0" dirty="0">
                <a:effectLst>
                  <a:outerShdw blurRad="38100" dist="38100" dir="2700000" algn="tl">
                    <a:srgbClr val="FFFFFF"/>
                  </a:outerShdw>
                </a:effectLst>
              </a:rPr>
              <a:t>Switch Option</a:t>
            </a:r>
            <a:r>
              <a:rPr lang="en-US" b="1" i="1" baseline="0" dirty="0">
                <a:effectLst>
                  <a:outerShdw blurRad="38100" dist="38100" dir="2700000" algn="tl">
                    <a:srgbClr val="FFFFFF"/>
                  </a:outerShdw>
                </a:effectLst>
              </a:rPr>
              <a:t>”</a:t>
            </a:r>
            <a:r>
              <a:rPr lang="en-US" b="1" baseline="0" dirty="0">
                <a:effectLst>
                  <a:outerShdw blurRad="38100" dist="38100" dir="2700000" algn="tl">
                    <a:srgbClr val="FFFFFF"/>
                  </a:outerShdw>
                </a:effectLst>
              </a:rPr>
              <a:t>: The option to choose among </a:t>
            </a:r>
            <a:r>
              <a:rPr lang="en-US" b="1" i="1" u="sng" baseline="0" dirty="0">
                <a:effectLst>
                  <a:outerShdw blurRad="38100" dist="38100" dir="2700000" algn="tl">
                    <a:srgbClr val="FFFFFF"/>
                  </a:outerShdw>
                </a:effectLst>
              </a:rPr>
              <a:t>alternative types</a:t>
            </a:r>
            <a:r>
              <a:rPr lang="en-US" b="1" baseline="0" dirty="0">
                <a:effectLst>
                  <a:outerShdw blurRad="38100" dist="38100" dir="2700000" algn="tl">
                    <a:srgbClr val="FFFFFF"/>
                  </a:outerShdw>
                </a:effectLst>
              </a:rPr>
              <a:t> of buildings to construct on the given land parcel.</a:t>
            </a:r>
          </a:p>
          <a:p>
            <a:pPr>
              <a:spcBef>
                <a:spcPct val="50000"/>
              </a:spcBef>
            </a:pPr>
            <a:r>
              <a:rPr lang="en-US" b="1" baseline="0" dirty="0">
                <a:effectLst>
                  <a:outerShdw blurRad="38100" dist="38100" dir="2700000" algn="tl">
                    <a:srgbClr val="FFFFFF"/>
                  </a:outerShdw>
                </a:effectLst>
              </a:rPr>
              <a:t>All three of these types of options can affect optimal investment decision-making, add significantly to the value of the project (and of the land), affect the risk and return characteristics of the investment, and they are difficult to accurately account for in traditional DCF investment analysis.</a:t>
            </a:r>
          </a:p>
        </p:txBody>
      </p:sp>
      <p:sp>
        <p:nvSpPr>
          <p:cNvPr id="6" name="Slide Number Placeholder 5"/>
          <p:cNvSpPr>
            <a:spLocks noGrp="1"/>
          </p:cNvSpPr>
          <p:nvPr>
            <p:ph type="sldNum" sz="quarter" idx="12"/>
          </p:nvPr>
        </p:nvSpPr>
        <p:spPr/>
        <p:txBody>
          <a:bodyPr/>
          <a:lstStyle/>
          <a:p>
            <a:fld id="{4832FC03-9143-45FF-9B73-D7E84BF988E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3604" name="Text Box 4"/>
          <p:cNvSpPr txBox="1">
            <a:spLocks noChangeArrowheads="1"/>
          </p:cNvSpPr>
          <p:nvPr/>
        </p:nvSpPr>
        <p:spPr bwMode="auto">
          <a:xfrm>
            <a:off x="685800" y="381000"/>
            <a:ext cx="762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What we’re going to try to do in this lecture</a:t>
            </a:r>
          </a:p>
        </p:txBody>
      </p:sp>
      <p:sp>
        <p:nvSpPr>
          <p:cNvPr id="153605" name="Text Box 5"/>
          <p:cNvSpPr txBox="1">
            <a:spLocks noChangeArrowheads="1"/>
          </p:cNvSpPr>
          <p:nvPr/>
        </p:nvSpPr>
        <p:spPr bwMode="auto">
          <a:xfrm>
            <a:off x="1143000" y="914400"/>
            <a:ext cx="7010400" cy="557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Real options valuation theory (OVT) provides a framework to rigorously account for these options in the valuation and optimal investment decision-making regarding development projects.</a:t>
            </a:r>
          </a:p>
          <a:p>
            <a:pPr>
              <a:spcBef>
                <a:spcPct val="50000"/>
              </a:spcBef>
            </a:pPr>
            <a:r>
              <a:rPr lang="en-US" b="1" baseline="0">
                <a:effectLst>
                  <a:outerShdw blurRad="38100" dist="38100" dir="2700000" algn="tl">
                    <a:srgbClr val="FFFFFF"/>
                  </a:outerShdw>
                </a:effectLst>
              </a:rPr>
              <a:t>OVT is a very sophisticated and highly technical subject that has yet to penetrate much into real world practical application.</a:t>
            </a:r>
          </a:p>
          <a:p>
            <a:pPr>
              <a:spcBef>
                <a:spcPct val="50000"/>
              </a:spcBef>
            </a:pPr>
            <a:r>
              <a:rPr lang="en-US" b="1" baseline="0">
                <a:effectLst>
                  <a:outerShdw blurRad="38100" dist="38100" dir="2700000" algn="tl">
                    <a:srgbClr val="FFFFFF"/>
                  </a:outerShdw>
                </a:effectLst>
              </a:rPr>
              <a:t>This lecture will attempt to provide you with sufficient knowledge and methodological tools so that you can apply OVT reasonably effectively in real world situations regarding the first two types of options: the </a:t>
            </a:r>
            <a:r>
              <a:rPr lang="en-US" b="1" i="1" u="sng" baseline="0">
                <a:effectLst>
                  <a:outerShdw blurRad="38100" dist="38100" dir="2700000" algn="tl">
                    <a:srgbClr val="FFFFFF"/>
                  </a:outerShdw>
                </a:effectLst>
              </a:rPr>
              <a:t>Wait Option</a:t>
            </a:r>
            <a:r>
              <a:rPr lang="en-US" b="1" baseline="0">
                <a:effectLst>
                  <a:outerShdw blurRad="38100" dist="38100" dir="2700000" algn="tl">
                    <a:srgbClr val="FFFFFF"/>
                  </a:outerShdw>
                </a:effectLst>
              </a:rPr>
              <a:t> and the </a:t>
            </a:r>
            <a:r>
              <a:rPr lang="en-US" b="1" i="1" u="sng" baseline="0">
                <a:effectLst>
                  <a:outerShdw blurRad="38100" dist="38100" dir="2700000" algn="tl">
                    <a:srgbClr val="FFFFFF"/>
                  </a:outerShdw>
                </a:effectLst>
              </a:rPr>
              <a:t>Phasing Option</a:t>
            </a:r>
            <a:r>
              <a:rPr lang="en-US" b="1" baseline="0">
                <a:effectLst>
                  <a:outerShdw blurRad="38100" dist="38100" dir="2700000" algn="tl">
                    <a:srgbClr val="FFFFFF"/>
                  </a:outerShdw>
                </a:effectLst>
              </a:rPr>
              <a:t>. The </a:t>
            </a:r>
            <a:r>
              <a:rPr lang="en-US" b="1" i="1" u="sng" baseline="0">
                <a:effectLst>
                  <a:outerShdw blurRad="38100" dist="38100" dir="2700000" algn="tl">
                    <a:srgbClr val="FFFFFF"/>
                  </a:outerShdw>
                </a:effectLst>
              </a:rPr>
              <a:t>Switch Option</a:t>
            </a:r>
            <a:r>
              <a:rPr lang="en-US" b="1" baseline="0">
                <a:effectLst>
                  <a:outerShdw blurRad="38100" dist="38100" dir="2700000" algn="tl">
                    <a:srgbClr val="FFFFFF"/>
                  </a:outerShdw>
                </a:effectLst>
              </a:rPr>
              <a:t> is too complex for us to attempt in this course.</a:t>
            </a:r>
          </a:p>
          <a:p>
            <a:pPr>
              <a:spcBef>
                <a:spcPct val="50000"/>
              </a:spcBef>
            </a:pPr>
            <a:r>
              <a:rPr lang="en-US" b="1" baseline="0">
                <a:effectLst>
                  <a:outerShdw blurRad="38100" dist="38100" dir="2700000" algn="tl">
                    <a:srgbClr val="FFFFFF"/>
                  </a:outerShdw>
                </a:effectLst>
              </a:rPr>
              <a:t>This lecture is thus an attempt to take you </a:t>
            </a:r>
            <a:r>
              <a:rPr lang="en-US" b="1" i="1" baseline="0">
                <a:effectLst>
                  <a:outerShdw blurRad="38100" dist="38100" dir="2700000" algn="tl">
                    <a:srgbClr val="FFFFFF"/>
                  </a:outerShdw>
                </a:effectLst>
              </a:rPr>
              <a:t>“beyond the cutting edge” </a:t>
            </a:r>
            <a:r>
              <a:rPr lang="en-US" b="1" baseline="0">
                <a:effectLst>
                  <a:outerShdw blurRad="38100" dist="38100" dir="2700000" algn="tl">
                    <a:srgbClr val="FFFFFF"/>
                  </a:outerShdw>
                </a:effectLst>
              </a:rPr>
              <a:t>not only of current practice but also of current pedagogy in graduate real estate education. Nevertheless…</a:t>
            </a:r>
          </a:p>
          <a:p>
            <a:pPr algn="ctr">
              <a:spcBef>
                <a:spcPct val="50000"/>
              </a:spcBef>
            </a:pPr>
            <a:r>
              <a:rPr lang="en-US" b="1" i="1" baseline="0">
                <a:effectLst>
                  <a:outerShdw blurRad="38100" dist="38100" dir="2700000" algn="tl">
                    <a:srgbClr val="FFFFFF"/>
                  </a:outerShdw>
                </a:effectLst>
              </a:rPr>
              <a:t>You can do it! (Fasten your seatbelts and HAVE FUN!)</a:t>
            </a:r>
          </a:p>
        </p:txBody>
      </p:sp>
      <p:sp>
        <p:nvSpPr>
          <p:cNvPr id="6" name="Slide Number Placeholder 5"/>
          <p:cNvSpPr>
            <a:spLocks noGrp="1"/>
          </p:cNvSpPr>
          <p:nvPr>
            <p:ph type="sldNum" sz="quarter" idx="12"/>
          </p:nvPr>
        </p:nvSpPr>
        <p:spPr/>
        <p:txBody>
          <a:bodyPr/>
          <a:lstStyle/>
          <a:p>
            <a:fld id="{4832FC03-9143-45FF-9B73-D7E84BF988EF}"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5">
                                            <p:txEl>
                                              <p:pRg st="1" end="1"/>
                                            </p:txEl>
                                          </p:spTgt>
                                        </p:tgtEl>
                                        <p:attrNameLst>
                                          <p:attrName>style.visibility</p:attrName>
                                        </p:attrNameLst>
                                      </p:cBhvr>
                                      <p:to>
                                        <p:strVal val="visible"/>
                                      </p:to>
                                    </p:set>
                                    <p:anim calcmode="lin" valueType="num">
                                      <p:cBhvr additive="base">
                                        <p:cTn id="7" dur="500" fill="hold"/>
                                        <p:tgtEl>
                                          <p:spTgt spid="1536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 calcmode="lin" valueType="num">
                                      <p:cBhvr additive="base">
                                        <p:cTn id="13" dur="500" fill="hold"/>
                                        <p:tgtEl>
                                          <p:spTgt spid="15360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05">
                                            <p:txEl>
                                              <p:pRg st="3" end="3"/>
                                            </p:txEl>
                                          </p:spTgt>
                                        </p:tgtEl>
                                        <p:attrNameLst>
                                          <p:attrName>style.visibility</p:attrName>
                                        </p:attrNameLst>
                                      </p:cBhvr>
                                      <p:to>
                                        <p:strVal val="visible"/>
                                      </p:to>
                                    </p:set>
                                    <p:anim calcmode="lin" valueType="num">
                                      <p:cBhvr additive="base">
                                        <p:cTn id="19" dur="500" fill="hold"/>
                                        <p:tgtEl>
                                          <p:spTgt spid="15360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3605">
                                            <p:txEl>
                                              <p:pRg st="4" end="4"/>
                                            </p:txEl>
                                          </p:spTgt>
                                        </p:tgtEl>
                                        <p:attrNameLst>
                                          <p:attrName>style.visibility</p:attrName>
                                        </p:attrNameLst>
                                      </p:cBhvr>
                                      <p:to>
                                        <p:strVal val="visible"/>
                                      </p:to>
                                    </p:set>
                                    <p:anim calcmode="lin" valueType="num">
                                      <p:cBhvr additive="base">
                                        <p:cTn id="25" dur="500" fill="hold"/>
                                        <p:tgtEl>
                                          <p:spTgt spid="15360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0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4628" name="Text Box 4"/>
          <p:cNvSpPr txBox="1">
            <a:spLocks noChangeArrowheads="1"/>
          </p:cNvSpPr>
          <p:nvPr/>
        </p:nvSpPr>
        <p:spPr bwMode="auto">
          <a:xfrm>
            <a:off x="685800" y="381000"/>
            <a:ext cx="762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What we’re going to try to do in this lecture</a:t>
            </a:r>
          </a:p>
        </p:txBody>
      </p:sp>
      <p:sp>
        <p:nvSpPr>
          <p:cNvPr id="154629" name="Text Box 5"/>
          <p:cNvSpPr txBox="1">
            <a:spLocks noChangeArrowheads="1"/>
          </p:cNvSpPr>
          <p:nvPr/>
        </p:nvSpPr>
        <p:spPr bwMode="auto">
          <a:xfrm>
            <a:off x="1143000" y="914400"/>
            <a:ext cx="7010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will begin by considering the </a:t>
            </a:r>
            <a:r>
              <a:rPr lang="en-US" b="1" i="1" u="sng" baseline="0">
                <a:effectLst>
                  <a:outerShdw blurRad="38100" dist="38100" dir="2700000" algn="tl">
                    <a:srgbClr val="FFFFFF"/>
                  </a:outerShdw>
                </a:effectLst>
              </a:rPr>
              <a:t>Wait Option</a:t>
            </a:r>
            <a:r>
              <a:rPr lang="en-US" b="1" baseline="0">
                <a:effectLst>
                  <a:outerShdw blurRad="38100" dist="38100" dir="2700000" algn="tl">
                    <a:srgbClr val="FFFFFF"/>
                  </a:outerShdw>
                </a:effectLst>
              </a:rPr>
              <a:t>, which is the simplest of the three types of options . . .</a:t>
            </a:r>
            <a:endParaRPr lang="en-US" b="1" i="1" baseline="0">
              <a:effectLst>
                <a:outerShdw blurRad="38100" dist="38100" dir="2700000" algn="tl">
                  <a:srgbClr val="FFFFFF"/>
                </a:outerShdw>
              </a:effectLst>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289859" name="Group 67"/>
          <p:cNvGraphicFramePr>
            <a:graphicFrameLocks noGrp="1"/>
          </p:cNvGraphicFramePr>
          <p:nvPr/>
        </p:nvGraphicFramePr>
        <p:xfrm>
          <a:off x="838200" y="1066800"/>
          <a:ext cx="7696200" cy="3768728"/>
        </p:xfrm>
        <a:graphic>
          <a:graphicData uri="http://schemas.openxmlformats.org/drawingml/2006/table">
            <a:tbl>
              <a:tblPr/>
              <a:tblGrid>
                <a:gridCol w="3521075"/>
                <a:gridCol w="1431925"/>
                <a:gridCol w="1433513"/>
                <a:gridCol w="1309687"/>
              </a:tblGrid>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Today</a:t>
                      </a:r>
                    </a:p>
                  </a:txBody>
                  <a:tcPr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Next Year</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392113">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Probability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30%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70%</a:t>
                      </a:r>
                    </a:p>
                  </a:txBody>
                  <a:tcPr horzOverflow="overflow">
                    <a:lnL>
                      <a:noFill/>
                    </a:lnL>
                    <a:lnR cap="flat">
                      <a:noFill/>
                    </a:lnR>
                    <a:lnT>
                      <a:noFill/>
                    </a:lnT>
                    <a:lnB>
                      <a:noFill/>
                    </a:lnB>
                    <a:lnTlToBr>
                      <a:noFill/>
                    </a:lnTlToBr>
                    <a:lnBlToTr>
                      <a:noFill/>
                    </a:lnBlToTr>
                    <a:noFill/>
                  </a:tcPr>
                </a:tc>
              </a:tr>
              <a:tr h="3810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Value of Developed Property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$78.62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Development Cost (exclu land)</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$88.24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NPV of exercise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-$11.38</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403225">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(Action)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(Don’t build)</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(Build)</a:t>
                      </a:r>
                    </a:p>
                  </a:txBody>
                  <a:tcPr horzOverflow="overflow">
                    <a:lnL>
                      <a:noFill/>
                    </a:lnL>
                    <a:lnR cap="flat">
                      <a:noFill/>
                    </a:lnR>
                    <a:lnT>
                      <a:noFill/>
                    </a:lnT>
                    <a:lnB>
                      <a:noFill/>
                    </a:lnB>
                    <a:lnTlToBr>
                      <a:noFill/>
                    </a:lnTlToBr>
                    <a:lnBlToTr>
                      <a:noFill/>
                    </a:lnBlToTr>
                    <a:noFill/>
                  </a:tcPr>
                </a:tc>
              </a:tr>
              <a:tr h="3746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Future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Expected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 Sum[ Probability X Outcome ]</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(0.3)0 + (0.7)23.21</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83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PV(today) of Alternatives @20%</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cap="flat">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 / 1.2 = $13.54</a:t>
                      </a:r>
                    </a:p>
                  </a:txBody>
                  <a:tcPr horzOverflow="overflow">
                    <a:lnL>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289852" name="Text Box 60"/>
          <p:cNvSpPr txBox="1">
            <a:spLocks noChangeArrowheads="1"/>
          </p:cNvSpPr>
          <p:nvPr/>
        </p:nvSpPr>
        <p:spPr bwMode="auto">
          <a:xfrm>
            <a:off x="304800" y="4800600"/>
            <a:ext cx="8686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outerShdw blurRad="38100" dist="38100" dir="2700000" algn="tl">
                    <a:srgbClr val="FFFFFF"/>
                  </a:outerShdw>
                </a:effectLst>
              </a:rPr>
              <a:t>Note: In this example the </a:t>
            </a:r>
            <a:r>
              <a:rPr lang="en-US" sz="1800" i="1" baseline="0">
                <a:effectLst>
                  <a:outerShdw blurRad="38100" dist="38100" dir="2700000" algn="tl">
                    <a:srgbClr val="FFFFFF"/>
                  </a:outerShdw>
                </a:effectLst>
              </a:rPr>
              <a:t>expected growth</a:t>
            </a:r>
            <a:r>
              <a:rPr lang="en-US" sz="1800" baseline="0">
                <a:effectLst>
                  <a:outerShdw blurRad="38100" dist="38100" dir="2700000" algn="tl">
                    <a:srgbClr val="FFFFFF"/>
                  </a:outerShdw>
                </a:effectLst>
              </a:rPr>
              <a:t> in the HBU value of the built property is </a:t>
            </a:r>
            <a:r>
              <a:rPr lang="en-US" sz="1800" i="1" baseline="0">
                <a:effectLst>
                  <a:outerShdw blurRad="38100" dist="38100" dir="2700000" algn="tl">
                    <a:srgbClr val="FFFFFF"/>
                  </a:outerShdw>
                </a:effectLst>
              </a:rPr>
              <a:t>2.83%</a:t>
            </a:r>
            <a:r>
              <a:rPr lang="en-US" sz="1800" baseline="0">
                <a:effectLst>
                  <a:outerShdw blurRad="38100" dist="38100" dir="2700000" algn="tl">
                    <a:srgbClr val="FFFFFF"/>
                  </a:outerShdw>
                </a:effectLst>
              </a:rPr>
              <a:t>: as </a:t>
            </a:r>
            <a:r>
              <a:rPr lang="en-US" sz="1800" i="1" baseline="0">
                <a:effectLst>
                  <a:outerShdw blurRad="38100" dist="38100" dir="2700000" algn="tl">
                    <a:srgbClr val="FFFFFF"/>
                  </a:outerShdw>
                </a:effectLst>
              </a:rPr>
              <a:t>(.3)78.62 + (.7)113.21 = $102.83</a:t>
            </a:r>
            <a:r>
              <a:rPr lang="en-US" sz="1800" baseline="0">
                <a:effectLst>
                  <a:outerShdw blurRad="38100" dist="38100" dir="2700000" algn="tl">
                    <a:srgbClr val="FFFFFF"/>
                  </a:outerShdw>
                </a:effectLst>
              </a:rPr>
              <a:t>.</a:t>
            </a:r>
          </a:p>
        </p:txBody>
      </p:sp>
      <p:sp>
        <p:nvSpPr>
          <p:cNvPr id="289853" name="Text Box 61"/>
          <p:cNvSpPr txBox="1">
            <a:spLocks noChangeArrowheads="1"/>
          </p:cNvSpPr>
          <p:nvPr/>
        </p:nvSpPr>
        <p:spPr bwMode="auto">
          <a:xfrm>
            <a:off x="381000" y="5334000"/>
            <a:ext cx="411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What is the value of this land today?</a:t>
            </a:r>
          </a:p>
        </p:txBody>
      </p:sp>
      <p:sp>
        <p:nvSpPr>
          <p:cNvPr id="289854" name="Text Box 62"/>
          <p:cNvSpPr txBox="1">
            <a:spLocks noChangeArrowheads="1"/>
          </p:cNvSpPr>
          <p:nvPr/>
        </p:nvSpPr>
        <p:spPr bwMode="auto">
          <a:xfrm>
            <a:off x="4343400" y="5334000"/>
            <a:ext cx="4572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solidFill>
                  <a:srgbClr val="FF00FF"/>
                </a:solidFill>
                <a:effectLst>
                  <a:outerShdw blurRad="38100" dist="38100" dir="2700000" algn="tl">
                    <a:srgbClr val="000000"/>
                  </a:outerShdw>
                </a:effectLst>
              </a:rPr>
              <a:t>Answer: = </a:t>
            </a:r>
            <a:r>
              <a:rPr lang="en-US" b="1" i="1" baseline="0">
                <a:solidFill>
                  <a:srgbClr val="FF00FF"/>
                </a:solidFill>
                <a:effectLst>
                  <a:outerShdw blurRad="38100" dist="38100" dir="2700000" algn="tl">
                    <a:srgbClr val="000000"/>
                  </a:outerShdw>
                </a:effectLst>
              </a:rPr>
              <a:t>MAX[11.76, 13.54] = $13.54</a:t>
            </a:r>
            <a:endParaRPr lang="en-US" b="1" baseline="0">
              <a:solidFill>
                <a:srgbClr val="FF00FF"/>
              </a:solidFill>
              <a:effectLst>
                <a:outerShdw blurRad="38100" dist="38100" dir="2700000" algn="tl">
                  <a:srgbClr val="000000"/>
                </a:outerShdw>
              </a:effectLst>
            </a:endParaRPr>
          </a:p>
        </p:txBody>
      </p:sp>
      <p:sp>
        <p:nvSpPr>
          <p:cNvPr id="289855" name="Text Box 63"/>
          <p:cNvSpPr txBox="1">
            <a:spLocks noChangeArrowheads="1"/>
          </p:cNvSpPr>
          <p:nvPr/>
        </p:nvSpPr>
        <p:spPr bwMode="auto">
          <a:xfrm>
            <a:off x="381000" y="57150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Should owner build now or wait?</a:t>
            </a:r>
          </a:p>
        </p:txBody>
      </p:sp>
      <p:sp>
        <p:nvSpPr>
          <p:cNvPr id="289856" name="Text Box 64"/>
          <p:cNvSpPr txBox="1">
            <a:spLocks noChangeArrowheads="1"/>
          </p:cNvSpPr>
          <p:nvPr/>
        </p:nvSpPr>
        <p:spPr bwMode="auto">
          <a:xfrm>
            <a:off x="3962400" y="5715000"/>
            <a:ext cx="4876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solidFill>
                  <a:srgbClr val="FF00FF"/>
                </a:solidFill>
                <a:effectLst>
                  <a:outerShdw blurRad="38100" dist="38100" dir="2700000" algn="tl">
                    <a:srgbClr val="000000"/>
                  </a:outerShdw>
                </a:effectLst>
              </a:rPr>
              <a:t>Answer: = </a:t>
            </a:r>
            <a:r>
              <a:rPr lang="en-US" b="1" i="1" baseline="0">
                <a:solidFill>
                  <a:srgbClr val="FF00FF"/>
                </a:solidFill>
                <a:effectLst>
                  <a:outerShdw blurRad="38100" dist="38100" dir="2700000" algn="tl">
                    <a:srgbClr val="000000"/>
                  </a:outerShdw>
                </a:effectLst>
              </a:rPr>
              <a:t>Wait. </a:t>
            </a:r>
            <a:r>
              <a:rPr lang="en-US" sz="1800" b="1" i="1" baseline="0">
                <a:solidFill>
                  <a:srgbClr val="FF00FF"/>
                </a:solidFill>
                <a:effectLst>
                  <a:outerShdw blurRad="38100" dist="38100" dir="2700000" algn="tl">
                    <a:srgbClr val="000000"/>
                  </a:outerShdw>
                </a:effectLst>
              </a:rPr>
              <a:t>(100.00 – 88.24 – 13.54&lt; 0.)</a:t>
            </a:r>
            <a:endParaRPr lang="en-US" b="1" baseline="0">
              <a:solidFill>
                <a:srgbClr val="FF00FF"/>
              </a:solidFill>
              <a:effectLst>
                <a:outerShdw blurRad="38100" dist="38100" dir="2700000" algn="tl">
                  <a:srgbClr val="000000"/>
                </a:outerShdw>
              </a:effectLst>
            </a:endParaRPr>
          </a:p>
        </p:txBody>
      </p:sp>
      <p:sp>
        <p:nvSpPr>
          <p:cNvPr id="289857" name="Text Box 65"/>
          <p:cNvSpPr txBox="1">
            <a:spLocks noChangeArrowheads="1"/>
          </p:cNvSpPr>
          <p:nvPr/>
        </p:nvSpPr>
        <p:spPr bwMode="auto">
          <a:xfrm>
            <a:off x="381000" y="6172200"/>
            <a:ext cx="8458200" cy="376238"/>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solidFill>
                  <a:srgbClr val="0000FF"/>
                </a:solidFill>
                <a:effectLst>
                  <a:outerShdw blurRad="38100" dist="38100" dir="2700000" algn="tl">
                    <a:srgbClr val="000000"/>
                  </a:outerShdw>
                </a:effectLst>
              </a:rPr>
              <a:t>The $13.54 – $11.76 = $1.78 option premium is due to </a:t>
            </a:r>
            <a:r>
              <a:rPr lang="en-US" sz="1800" i="1" baseline="0">
                <a:solidFill>
                  <a:srgbClr val="0000FF"/>
                </a:solidFill>
                <a:effectLst>
                  <a:outerShdw blurRad="38100" dist="38100" dir="2700000" algn="tl">
                    <a:srgbClr val="000000"/>
                  </a:outerShdw>
                </a:effectLst>
              </a:rPr>
              <a:t>uncertainty or volatility</a:t>
            </a:r>
            <a:r>
              <a:rPr lang="en-US" sz="1800" baseline="0">
                <a:solidFill>
                  <a:srgbClr val="0000FF"/>
                </a:solidFill>
                <a:effectLst>
                  <a:outerShdw blurRad="38100" dist="38100" dir="2700000" algn="tl">
                    <a:srgbClr val="000000"/>
                  </a:outerShdw>
                </a:effectLst>
              </a:rPr>
              <a:t>.</a:t>
            </a:r>
          </a:p>
        </p:txBody>
      </p:sp>
      <p:sp>
        <p:nvSpPr>
          <p:cNvPr id="289860" name="Text Box 68"/>
          <p:cNvSpPr txBox="1">
            <a:spLocks noChangeArrowheads="1"/>
          </p:cNvSpPr>
          <p:nvPr/>
        </p:nvSpPr>
        <p:spPr bwMode="auto">
          <a:xfrm>
            <a:off x="152400" y="228600"/>
            <a:ext cx="8763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dirty="0" smtClean="0">
                <a:effectLst>
                  <a:outerShdw blurRad="38100" dist="38100" dir="2700000" algn="tl">
                    <a:srgbClr val="FFFFFF"/>
                  </a:outerShdw>
                </a:effectLst>
              </a:rPr>
              <a:t>27.2 </a:t>
            </a:r>
            <a:r>
              <a:rPr lang="en-US" sz="2400" b="1" baseline="0" dirty="0">
                <a:effectLst>
                  <a:outerShdw blurRad="38100" dist="38100" dir="2700000" algn="tl">
                    <a:srgbClr val="FFFFFF"/>
                  </a:outerShdw>
                </a:effectLst>
              </a:rPr>
              <a:t>A Simple Numerical Example of OVT Applied to Land Valuation and the Development Timing Decision</a:t>
            </a:r>
          </a:p>
        </p:txBody>
      </p:sp>
      <p:sp>
        <p:nvSpPr>
          <p:cNvPr id="11" name="Slide Number Placeholder 10"/>
          <p:cNvSpPr>
            <a:spLocks noGrp="1"/>
          </p:cNvSpPr>
          <p:nvPr>
            <p:ph type="sldNum" sz="quarter" idx="12"/>
          </p:nvPr>
        </p:nvSpPr>
        <p:spPr/>
        <p:txBody>
          <a:bodyPr/>
          <a:lstStyle/>
          <a:p>
            <a:fld id="{4832FC03-9143-45FF-9B73-D7E84BF988E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1"/>
          </p:nvPr>
        </p:nvSpPr>
        <p:spPr/>
        <p:txBody>
          <a:bodyPr/>
          <a:lstStyle/>
          <a:p>
            <a:r>
              <a:rPr lang="en-US" smtClean="0"/>
              <a:t>© 2014 OnCourse Learning. All Rights Reserved.</a:t>
            </a:r>
            <a:endParaRPr lang="en-US"/>
          </a:p>
        </p:txBody>
      </p:sp>
      <p:sp>
        <p:nvSpPr>
          <p:cNvPr id="291842" name="Text Box 2"/>
          <p:cNvSpPr txBox="1">
            <a:spLocks noChangeArrowheads="1"/>
          </p:cNvSpPr>
          <p:nvPr/>
        </p:nvSpPr>
        <p:spPr bwMode="auto">
          <a:xfrm>
            <a:off x="381000" y="5181600"/>
            <a:ext cx="8458200" cy="1330325"/>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dirty="0">
                <a:solidFill>
                  <a:srgbClr val="FF0000"/>
                </a:solidFill>
                <a:effectLst>
                  <a:outerShdw blurRad="38100" dist="38100" dir="2700000" algn="tl">
                    <a:srgbClr val="000000"/>
                  </a:outerShdw>
                </a:effectLst>
              </a:rPr>
              <a:t>Note the importance of </a:t>
            </a:r>
            <a:r>
              <a:rPr lang="en-US" b="1" i="1" baseline="0" dirty="0">
                <a:solidFill>
                  <a:srgbClr val="FF0000"/>
                </a:solidFill>
                <a:effectLst>
                  <a:outerShdw blurRad="38100" dist="38100" dir="2700000" algn="tl">
                    <a:srgbClr val="000000"/>
                  </a:outerShdw>
                </a:effectLst>
              </a:rPr>
              <a:t>flexibility</a:t>
            </a:r>
            <a:r>
              <a:rPr lang="en-US" b="1" baseline="0" dirty="0">
                <a:solidFill>
                  <a:srgbClr val="FF0000"/>
                </a:solidFill>
                <a:effectLst>
                  <a:outerShdw blurRad="38100" dist="38100" dir="2700000" algn="tl">
                    <a:srgbClr val="000000"/>
                  </a:outerShdw>
                </a:effectLst>
              </a:rPr>
              <a:t> inherent in the option (“right </a:t>
            </a:r>
            <a:r>
              <a:rPr lang="en-US" b="1" i="1" baseline="0" dirty="0">
                <a:solidFill>
                  <a:srgbClr val="FF0000"/>
                </a:solidFill>
                <a:effectLst>
                  <a:outerShdw blurRad="38100" dist="38100" dir="2700000" algn="tl">
                    <a:srgbClr val="000000"/>
                  </a:outerShdw>
                </a:effectLst>
              </a:rPr>
              <a:t>without obligation</a:t>
            </a:r>
            <a:r>
              <a:rPr lang="en-US" b="1" baseline="0" dirty="0">
                <a:solidFill>
                  <a:srgbClr val="FF0000"/>
                </a:solidFill>
                <a:effectLst>
                  <a:outerShdw blurRad="38100" dist="38100" dir="2700000" algn="tl">
                    <a:srgbClr val="000000"/>
                  </a:outerShdw>
                </a:effectLst>
              </a:rPr>
              <a:t>”), which allows the negative downside outcome to be avoided. This gives the option a positive value and results in the </a:t>
            </a:r>
            <a:r>
              <a:rPr lang="en-US" b="1" i="1" baseline="0" dirty="0">
                <a:solidFill>
                  <a:srgbClr val="FF0000"/>
                </a:solidFill>
                <a:effectLst>
                  <a:outerShdw blurRad="38100" dist="38100" dir="2700000" algn="tl">
                    <a:srgbClr val="000000"/>
                  </a:outerShdw>
                </a:effectLst>
              </a:rPr>
              <a:t>“irreversibility premium”</a:t>
            </a:r>
            <a:r>
              <a:rPr lang="en-US" b="1" baseline="0" dirty="0">
                <a:solidFill>
                  <a:srgbClr val="FF0000"/>
                </a:solidFill>
                <a:effectLst>
                  <a:outerShdw blurRad="38100" dist="38100" dir="2700000" algn="tl">
                    <a:srgbClr val="000000"/>
                  </a:outerShdw>
                </a:effectLst>
              </a:rPr>
              <a:t> in the land value (noted in </a:t>
            </a:r>
            <a:r>
              <a:rPr lang="en-US" b="1" baseline="0" dirty="0" err="1">
                <a:solidFill>
                  <a:srgbClr val="FF0000"/>
                </a:solidFill>
                <a:effectLst>
                  <a:outerShdw blurRad="38100" dist="38100" dir="2700000" algn="tl">
                    <a:srgbClr val="000000"/>
                  </a:outerShdw>
                </a:effectLst>
              </a:rPr>
              <a:t>Geltner</a:t>
            </a:r>
            <a:r>
              <a:rPr lang="en-US" b="1" baseline="0" dirty="0">
                <a:solidFill>
                  <a:srgbClr val="FF0000"/>
                </a:solidFill>
                <a:effectLst>
                  <a:outerShdw blurRad="38100" dist="38100" dir="2700000" algn="tl">
                    <a:srgbClr val="000000"/>
                  </a:outerShdw>
                </a:effectLst>
              </a:rPr>
              <a:t>-Miller Ch.5).</a:t>
            </a:r>
          </a:p>
        </p:txBody>
      </p:sp>
      <p:sp>
        <p:nvSpPr>
          <p:cNvPr id="291843" name="Rectangle 3"/>
          <p:cNvSpPr>
            <a:spLocks noChangeArrowheads="1"/>
          </p:cNvSpPr>
          <p:nvPr/>
        </p:nvSpPr>
        <p:spPr bwMode="auto">
          <a:xfrm>
            <a:off x="5715000" y="2743200"/>
            <a:ext cx="1524000" cy="1143000"/>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rgbClr val="CC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44" name="Line 4"/>
          <p:cNvSpPr>
            <a:spLocks noChangeShapeType="1"/>
          </p:cNvSpPr>
          <p:nvPr/>
        </p:nvSpPr>
        <p:spPr bwMode="auto">
          <a:xfrm flipV="1">
            <a:off x="5562600" y="3886200"/>
            <a:ext cx="533400" cy="12954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45" name="Text Box 5"/>
          <p:cNvSpPr txBox="1">
            <a:spLocks noChangeArrowheads="1"/>
          </p:cNvSpPr>
          <p:nvPr/>
        </p:nvSpPr>
        <p:spPr bwMode="auto">
          <a:xfrm>
            <a:off x="304800" y="0"/>
            <a:ext cx="8534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Consider the effect of </a:t>
            </a:r>
            <a:r>
              <a:rPr lang="en-US" b="1" i="1" u="sng" baseline="0">
                <a:solidFill>
                  <a:srgbClr val="FF00FF"/>
                </a:solidFill>
                <a:effectLst>
                  <a:outerShdw blurRad="38100" dist="38100" dir="2700000" algn="tl">
                    <a:srgbClr val="000000"/>
                  </a:outerShdw>
                </a:effectLst>
              </a:rPr>
              <a:t>uncertainty</a:t>
            </a:r>
            <a:r>
              <a:rPr lang="en-US" b="1" baseline="0">
                <a:effectLst>
                  <a:outerShdw blurRad="38100" dist="38100" dir="2700000" algn="tl">
                    <a:srgbClr val="FFFFFF"/>
                  </a:outerShdw>
                </a:effectLst>
              </a:rPr>
              <a:t> (or volatility) in the </a:t>
            </a:r>
            <a:r>
              <a:rPr lang="en-US" b="1" baseline="0">
                <a:solidFill>
                  <a:srgbClr val="0000FF"/>
                </a:solidFill>
                <a:effectLst>
                  <a:outerShdw blurRad="38100" dist="38100" dir="2700000" algn="tl">
                    <a:srgbClr val="000000"/>
                  </a:outerShdw>
                </a:effectLst>
              </a:rPr>
              <a:t>evolution of the built property value</a:t>
            </a:r>
            <a:r>
              <a:rPr lang="en-US" b="1" baseline="0">
                <a:effectLst>
                  <a:outerShdw blurRad="38100" dist="38100" dir="2700000" algn="tl">
                    <a:srgbClr val="FFFFFF"/>
                  </a:outerShdw>
                </a:effectLst>
              </a:rPr>
              <a:t> (for whatever building would be built on the site), and the fact that development at any given time is </a:t>
            </a:r>
            <a:r>
              <a:rPr lang="en-US" b="1" i="1" baseline="0">
                <a:effectLst>
                  <a:outerShdw blurRad="38100" dist="38100" dir="2700000" algn="tl">
                    <a:srgbClr val="FFFFFF"/>
                  </a:outerShdw>
                </a:effectLst>
              </a:rPr>
              <a:t>mutually exclusive</a:t>
            </a:r>
            <a:r>
              <a:rPr lang="en-US" b="1" baseline="0">
                <a:effectLst>
                  <a:outerShdw blurRad="38100" dist="38100" dir="2700000" algn="tl">
                    <a:srgbClr val="FFFFFF"/>
                  </a:outerShdw>
                </a:effectLst>
              </a:rPr>
              <a:t> with development at any other time on the same site </a:t>
            </a:r>
            <a:r>
              <a:rPr lang="en-US" b="1" i="1" baseline="0">
                <a:effectLst>
                  <a:outerShdw blurRad="38100" dist="38100" dir="2700000" algn="tl">
                    <a:srgbClr val="FFFFFF"/>
                  </a:outerShdw>
                </a:effectLst>
              </a:rPr>
              <a:t>(</a:t>
            </a:r>
            <a:r>
              <a:rPr lang="en-US" b="1" i="1" baseline="0">
                <a:solidFill>
                  <a:srgbClr val="FF00FF"/>
                </a:solidFill>
                <a:effectLst>
                  <a:outerShdw blurRad="38100" dist="38100" dir="2700000" algn="tl">
                    <a:srgbClr val="000000"/>
                  </a:outerShdw>
                </a:effectLst>
              </a:rPr>
              <a:t>“irreversibility”</a:t>
            </a:r>
            <a:r>
              <a:rPr lang="en-US" b="1" i="1" baseline="0">
                <a:effectLst>
                  <a:outerShdw blurRad="38100" dist="38100" dir="2700000" algn="tl">
                    <a:srgbClr val="FFFFFF"/>
                  </a:outerShdw>
                </a:effectLst>
              </a:rPr>
              <a:t>)</a:t>
            </a:r>
            <a:r>
              <a:rPr lang="en-US" b="1" baseline="0">
                <a:effectLst>
                  <a:outerShdw blurRad="38100" dist="38100" dir="2700000" algn="tl">
                    <a:srgbClr val="FFFFFF"/>
                  </a:outerShdw>
                </a:effectLst>
              </a:rPr>
              <a:t>.  e.g.:</a:t>
            </a:r>
          </a:p>
        </p:txBody>
      </p:sp>
      <p:graphicFrame>
        <p:nvGraphicFramePr>
          <p:cNvPr id="291846" name="Group 6"/>
          <p:cNvGraphicFramePr>
            <a:graphicFrameLocks noGrp="1"/>
          </p:cNvGraphicFramePr>
          <p:nvPr/>
        </p:nvGraphicFramePr>
        <p:xfrm>
          <a:off x="838200" y="1295400"/>
          <a:ext cx="7696200" cy="3733803"/>
        </p:xfrm>
        <a:graphic>
          <a:graphicData uri="http://schemas.openxmlformats.org/drawingml/2006/table">
            <a:tbl>
              <a:tblPr/>
              <a:tblGrid>
                <a:gridCol w="3521075"/>
                <a:gridCol w="1431925"/>
                <a:gridCol w="1433513"/>
                <a:gridCol w="1309687"/>
              </a:tblGrid>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Today</a:t>
                      </a:r>
                    </a:p>
                  </a:txBody>
                  <a:tcPr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Next Year</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392113">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Probability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30%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70%</a:t>
                      </a:r>
                    </a:p>
                  </a:txBody>
                  <a:tcPr horzOverflow="overflow">
                    <a:lnL>
                      <a:noFill/>
                    </a:lnL>
                    <a:lnR cap="flat">
                      <a:noFill/>
                    </a:lnR>
                    <a:lnT>
                      <a:noFill/>
                    </a:lnT>
                    <a:lnB>
                      <a:noFill/>
                    </a:lnB>
                    <a:lnTlToBr>
                      <a:noFill/>
                    </a:lnTlToBr>
                    <a:lnBlToTr>
                      <a:noFill/>
                    </a:lnBlToTr>
                    <a:noFill/>
                  </a:tcPr>
                </a:tc>
              </a:tr>
              <a:tr h="3810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Value of Developed Property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$78.62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Development Cost (exclu land)</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$88.24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NPV of exercise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-$11.38</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3683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(Action)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(Don’t build)</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(Build)</a:t>
                      </a:r>
                    </a:p>
                  </a:txBody>
                  <a:tcPr horzOverflow="overflow">
                    <a:lnL>
                      <a:noFill/>
                    </a:lnL>
                    <a:lnR cap="flat">
                      <a:noFill/>
                    </a:lnR>
                    <a:lnT>
                      <a:noFill/>
                    </a:lnT>
                    <a:lnB>
                      <a:noFill/>
                    </a:lnB>
                    <a:lnTlToBr>
                      <a:noFill/>
                    </a:lnTlToBr>
                    <a:lnBlToTr>
                      <a:noFill/>
                    </a:lnBlToTr>
                    <a:noFill/>
                  </a:tcPr>
                </a:tc>
              </a:tr>
              <a:tr h="3746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Future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Expected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 Sum[ Probability X Outcome ]</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(0.3)0 + (0.7)23.21</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83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PV(today) of Alternatives @20%</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cap="flat">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 / 1.2 = $13.54</a:t>
                      </a:r>
                    </a:p>
                  </a:txBody>
                  <a:tcPr horzOverflow="overflow">
                    <a:lnL>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8" name="Slide Number Placeholder 7"/>
          <p:cNvSpPr>
            <a:spLocks noGrp="1"/>
          </p:cNvSpPr>
          <p:nvPr>
            <p:ph type="sldNum" sz="quarter" idx="12"/>
          </p:nvPr>
        </p:nvSpPr>
        <p:spPr/>
        <p:txBody>
          <a:bodyPr/>
          <a:lstStyle/>
          <a:p>
            <a:fld id="{4832FC03-9143-45FF-9B73-D7E84BF988E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
          <p:cNvSpPr>
            <a:spLocks noGrp="1"/>
          </p:cNvSpPr>
          <p:nvPr>
            <p:ph type="ftr" sz="quarter" idx="11"/>
          </p:nvPr>
        </p:nvSpPr>
        <p:spPr/>
        <p:txBody>
          <a:bodyPr/>
          <a:lstStyle/>
          <a:p>
            <a:r>
              <a:rPr lang="en-US" smtClean="0"/>
              <a:t>© 2014 OnCourse Learning. All Rights Reserved.</a:t>
            </a:r>
            <a:endParaRPr lang="en-US"/>
          </a:p>
        </p:txBody>
      </p:sp>
      <p:sp>
        <p:nvSpPr>
          <p:cNvPr id="293890" name="Text Box 2"/>
          <p:cNvSpPr txBox="1">
            <a:spLocks noChangeArrowheads="1"/>
          </p:cNvSpPr>
          <p:nvPr/>
        </p:nvSpPr>
        <p:spPr bwMode="auto">
          <a:xfrm>
            <a:off x="381000" y="1524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Representation of the preceding problem as a </a:t>
            </a:r>
            <a:r>
              <a:rPr lang="en-US" sz="2400" b="1" i="1" baseline="0">
                <a:effectLst>
                  <a:outerShdw blurRad="38100" dist="38100" dir="2700000" algn="tl">
                    <a:srgbClr val="FFFFFF"/>
                  </a:outerShdw>
                </a:effectLst>
              </a:rPr>
              <a:t>“decision tree”</a:t>
            </a:r>
            <a:r>
              <a:rPr lang="en-US" sz="2400" b="1" baseline="0">
                <a:effectLst>
                  <a:outerShdw blurRad="38100" dist="38100" dir="2700000" algn="tl">
                    <a:srgbClr val="FFFFFF"/>
                  </a:outerShdw>
                </a:effectLst>
              </a:rPr>
              <a:t>:</a:t>
            </a:r>
          </a:p>
        </p:txBody>
      </p:sp>
      <p:sp>
        <p:nvSpPr>
          <p:cNvPr id="293891" name="Line 3"/>
          <p:cNvSpPr>
            <a:spLocks noChangeShapeType="1"/>
          </p:cNvSpPr>
          <p:nvPr/>
        </p:nvSpPr>
        <p:spPr bwMode="auto">
          <a:xfrm flipV="1">
            <a:off x="6172200" y="2532063"/>
            <a:ext cx="1350963" cy="12779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3892" name="Line 4"/>
          <p:cNvSpPr>
            <a:spLocks noChangeShapeType="1"/>
          </p:cNvSpPr>
          <p:nvPr/>
        </p:nvSpPr>
        <p:spPr bwMode="auto">
          <a:xfrm>
            <a:off x="6172200" y="3886200"/>
            <a:ext cx="1350963" cy="12604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3893" name="Text Box 5"/>
          <p:cNvSpPr txBox="1">
            <a:spLocks noChangeArrowheads="1"/>
          </p:cNvSpPr>
          <p:nvPr/>
        </p:nvSpPr>
        <p:spPr bwMode="auto">
          <a:xfrm>
            <a:off x="7523163" y="2438400"/>
            <a:ext cx="1163637" cy="83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Build: Get</a:t>
            </a:r>
          </a:p>
          <a:p>
            <a:r>
              <a:rPr lang="en-US" sz="1200" baseline="0">
                <a:effectLst/>
              </a:rPr>
              <a:t>113.21-90.00</a:t>
            </a:r>
          </a:p>
          <a:p>
            <a:r>
              <a:rPr lang="en-US" sz="1200" baseline="0">
                <a:effectLst/>
              </a:rPr>
              <a:t>= $23.21</a:t>
            </a:r>
            <a:endParaRPr lang="en-US" sz="2400" b="1" baseline="0">
              <a:effectLst>
                <a:outerShdw blurRad="38100" dist="38100" dir="2700000" algn="tl">
                  <a:srgbClr val="FFFFFF"/>
                </a:outerShdw>
              </a:effectLst>
            </a:endParaRPr>
          </a:p>
        </p:txBody>
      </p:sp>
      <p:sp>
        <p:nvSpPr>
          <p:cNvPr id="293894" name="Text Box 6"/>
          <p:cNvSpPr txBox="1">
            <a:spLocks noChangeArrowheads="1"/>
          </p:cNvSpPr>
          <p:nvPr/>
        </p:nvSpPr>
        <p:spPr bwMode="auto">
          <a:xfrm>
            <a:off x="6324600" y="2971800"/>
            <a:ext cx="536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70%</a:t>
            </a:r>
            <a:endParaRPr lang="en-US" sz="2400" b="1" baseline="0">
              <a:effectLst>
                <a:outerShdw blurRad="38100" dist="38100" dir="2700000" algn="tl">
                  <a:srgbClr val="FFFFFF"/>
                </a:outerShdw>
              </a:effectLst>
            </a:endParaRPr>
          </a:p>
        </p:txBody>
      </p:sp>
      <p:sp>
        <p:nvSpPr>
          <p:cNvPr id="293895" name="Text Box 7"/>
          <p:cNvSpPr txBox="1">
            <a:spLocks noChangeArrowheads="1"/>
          </p:cNvSpPr>
          <p:nvPr/>
        </p:nvSpPr>
        <p:spPr bwMode="auto">
          <a:xfrm>
            <a:off x="6324600" y="4495800"/>
            <a:ext cx="627063"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30%</a:t>
            </a:r>
            <a:endParaRPr lang="en-US" sz="2400" b="1" baseline="0">
              <a:effectLst>
                <a:outerShdw blurRad="38100" dist="38100" dir="2700000" algn="tl">
                  <a:srgbClr val="FFFFFF"/>
                </a:outerShdw>
              </a:effectLst>
            </a:endParaRPr>
          </a:p>
        </p:txBody>
      </p:sp>
      <p:sp>
        <p:nvSpPr>
          <p:cNvPr id="293896" name="Text Box 8"/>
          <p:cNvSpPr txBox="1">
            <a:spLocks noChangeArrowheads="1"/>
          </p:cNvSpPr>
          <p:nvPr/>
        </p:nvSpPr>
        <p:spPr bwMode="auto">
          <a:xfrm>
            <a:off x="7523163" y="4773613"/>
            <a:ext cx="1074737" cy="560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Don’t build:</a:t>
            </a:r>
          </a:p>
          <a:p>
            <a:r>
              <a:rPr lang="en-US" sz="1200" baseline="0">
                <a:effectLst/>
              </a:rPr>
              <a:t>Get 0.</a:t>
            </a:r>
            <a:endParaRPr lang="en-US" sz="2400" b="1" baseline="0">
              <a:effectLst>
                <a:outerShdw blurRad="38100" dist="38100" dir="2700000" algn="tl">
                  <a:srgbClr val="FFFFFF"/>
                </a:outerShdw>
              </a:effectLst>
            </a:endParaRPr>
          </a:p>
        </p:txBody>
      </p:sp>
      <p:sp>
        <p:nvSpPr>
          <p:cNvPr id="293897" name="Text Box 9"/>
          <p:cNvSpPr txBox="1">
            <a:spLocks noChangeArrowheads="1"/>
          </p:cNvSpPr>
          <p:nvPr/>
        </p:nvSpPr>
        <p:spPr bwMode="auto">
          <a:xfrm>
            <a:off x="609600" y="609600"/>
            <a:ext cx="8077200" cy="1736725"/>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buFontTx/>
              <a:buChar char="•"/>
            </a:pPr>
            <a:r>
              <a:rPr lang="en-US" b="1" baseline="0" dirty="0">
                <a:effectLst>
                  <a:outerShdw blurRad="38100" dist="38100" dir="2700000" algn="tl">
                    <a:srgbClr val="FFFFFF"/>
                  </a:outerShdw>
                </a:effectLst>
              </a:rPr>
              <a:t> Identify decisions and alternatives (nodes &amp; branches).</a:t>
            </a:r>
          </a:p>
          <a:p>
            <a:pPr>
              <a:spcBef>
                <a:spcPct val="10000"/>
              </a:spcBef>
              <a:buFontTx/>
              <a:buChar char="•"/>
            </a:pPr>
            <a:r>
              <a:rPr lang="en-US" b="1" baseline="0" dirty="0">
                <a:effectLst>
                  <a:outerShdw blurRad="38100" dist="38100" dir="2700000" algn="tl">
                    <a:srgbClr val="FFFFFF"/>
                  </a:outerShdw>
                </a:effectLst>
              </a:rPr>
              <a:t> Assign probabilities (sum across all branches @ ea. node = 100%).</a:t>
            </a:r>
          </a:p>
          <a:p>
            <a:pPr>
              <a:spcBef>
                <a:spcPct val="10000"/>
              </a:spcBef>
              <a:buFontTx/>
              <a:buChar char="•"/>
            </a:pPr>
            <a:r>
              <a:rPr lang="en-US" b="1" baseline="0" dirty="0">
                <a:effectLst>
                  <a:outerShdw blurRad="38100" dist="38100" dir="2700000" algn="tl">
                    <a:srgbClr val="FFFFFF"/>
                  </a:outerShdw>
                </a:effectLst>
              </a:rPr>
              <a:t> Locate nodes in time.</a:t>
            </a:r>
          </a:p>
          <a:p>
            <a:pPr>
              <a:spcBef>
                <a:spcPct val="10000"/>
              </a:spcBef>
              <a:buFontTx/>
              <a:buChar char="•"/>
            </a:pPr>
            <a:r>
              <a:rPr lang="en-US" b="1" baseline="0" dirty="0">
                <a:effectLst>
                  <a:outerShdw blurRad="38100" dist="38100" dir="2700000" algn="tl">
                    <a:srgbClr val="FFFFFF"/>
                  </a:outerShdw>
                </a:effectLst>
              </a:rPr>
              <a:t> Assume “rational” (highest value) decision will be made at each node.</a:t>
            </a:r>
          </a:p>
          <a:p>
            <a:pPr>
              <a:spcBef>
                <a:spcPct val="10000"/>
              </a:spcBef>
              <a:buFontTx/>
              <a:buChar char="•"/>
            </a:pPr>
            <a:r>
              <a:rPr lang="en-US" b="1" baseline="0" dirty="0">
                <a:effectLst>
                  <a:outerShdw blurRad="38100" dist="38100" dir="2700000" algn="tl">
                    <a:srgbClr val="FFFFFF"/>
                  </a:outerShdw>
                </a:effectLst>
              </a:rPr>
              <a:t> Discount node expected values (means) across time reflecting risk.</a:t>
            </a:r>
          </a:p>
        </p:txBody>
      </p:sp>
      <p:sp>
        <p:nvSpPr>
          <p:cNvPr id="293898" name="Text Box 10"/>
          <p:cNvSpPr txBox="1">
            <a:spLocks noChangeArrowheads="1"/>
          </p:cNvSpPr>
          <p:nvPr/>
        </p:nvSpPr>
        <p:spPr bwMode="auto">
          <a:xfrm>
            <a:off x="4572000" y="3352800"/>
            <a:ext cx="1600200"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 Next Yr.:</a:t>
            </a:r>
          </a:p>
          <a:p>
            <a:pPr>
              <a:spcBef>
                <a:spcPct val="50000"/>
              </a:spcBef>
            </a:pPr>
            <a:r>
              <a:rPr lang="en-US" sz="1400" baseline="0">
                <a:effectLst>
                  <a:outerShdw blurRad="38100" dist="38100" dir="2700000" algn="tl">
                    <a:srgbClr val="FFFFFF"/>
                  </a:outerShdw>
                </a:effectLst>
              </a:rPr>
              <a:t>Node Value = (7.)23.21+ (.3)0 = $16.25.</a:t>
            </a:r>
          </a:p>
        </p:txBody>
      </p:sp>
      <p:sp>
        <p:nvSpPr>
          <p:cNvPr id="293899" name="Oval 11"/>
          <p:cNvSpPr>
            <a:spLocks noChangeArrowheads="1"/>
          </p:cNvSpPr>
          <p:nvPr/>
        </p:nvSpPr>
        <p:spPr bwMode="auto">
          <a:xfrm>
            <a:off x="4419600" y="3124200"/>
            <a:ext cx="1752600" cy="15240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00" name="Line 12"/>
          <p:cNvSpPr>
            <a:spLocks noChangeShapeType="1"/>
          </p:cNvSpPr>
          <p:nvPr/>
        </p:nvSpPr>
        <p:spPr bwMode="auto">
          <a:xfrm flipH="1">
            <a:off x="3276600" y="3886200"/>
            <a:ext cx="1143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1" name="Text Box 13"/>
          <p:cNvSpPr txBox="1">
            <a:spLocks noChangeArrowheads="1"/>
          </p:cNvSpPr>
          <p:nvPr/>
        </p:nvSpPr>
        <p:spPr bwMode="auto">
          <a:xfrm>
            <a:off x="3581400" y="35814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effectLst>
                  <a:outerShdw blurRad="38100" dist="38100" dir="2700000" algn="tl">
                    <a:srgbClr val="FFFFFF"/>
                  </a:outerShdw>
                </a:effectLst>
              </a:rPr>
              <a:t>1 Yr</a:t>
            </a:r>
          </a:p>
        </p:txBody>
      </p:sp>
      <p:sp>
        <p:nvSpPr>
          <p:cNvPr id="293902" name="Text Box 14"/>
          <p:cNvSpPr txBox="1">
            <a:spLocks noChangeArrowheads="1"/>
          </p:cNvSpPr>
          <p:nvPr/>
        </p:nvSpPr>
        <p:spPr bwMode="auto">
          <a:xfrm>
            <a:off x="1981200" y="3429000"/>
            <a:ext cx="1295400" cy="846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Wait Today:</a:t>
            </a:r>
          </a:p>
          <a:p>
            <a:pPr>
              <a:spcBef>
                <a:spcPct val="50000"/>
              </a:spcBef>
            </a:pPr>
            <a:r>
              <a:rPr lang="en-US" sz="1400" baseline="0">
                <a:effectLst>
                  <a:outerShdw blurRad="38100" dist="38100" dir="2700000" algn="tl">
                    <a:srgbClr val="FFFFFF"/>
                  </a:outerShdw>
                </a:effectLst>
              </a:rPr>
              <a:t>PV = 16.25/1.2 = 13.54.</a:t>
            </a:r>
          </a:p>
        </p:txBody>
      </p:sp>
      <p:sp>
        <p:nvSpPr>
          <p:cNvPr id="293903" name="Text Box 15"/>
          <p:cNvSpPr txBox="1">
            <a:spLocks noChangeArrowheads="1"/>
          </p:cNvSpPr>
          <p:nvPr/>
        </p:nvSpPr>
        <p:spPr bwMode="auto">
          <a:xfrm>
            <a:off x="1981200" y="5029200"/>
            <a:ext cx="12192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Build Today:</a:t>
            </a:r>
          </a:p>
          <a:p>
            <a:pPr>
              <a:spcBef>
                <a:spcPct val="50000"/>
              </a:spcBef>
            </a:pPr>
            <a:r>
              <a:rPr lang="en-US" sz="1400" baseline="0">
                <a:effectLst>
                  <a:outerShdw blurRad="38100" dist="38100" dir="2700000" algn="tl">
                    <a:srgbClr val="FFFFFF"/>
                  </a:outerShdw>
                </a:effectLst>
              </a:rPr>
              <a:t>Get 100.00-88.24 = $11.76.</a:t>
            </a:r>
          </a:p>
        </p:txBody>
      </p:sp>
      <p:sp>
        <p:nvSpPr>
          <p:cNvPr id="293904" name="Line 16"/>
          <p:cNvSpPr>
            <a:spLocks noChangeShapeType="1"/>
          </p:cNvSpPr>
          <p:nvPr/>
        </p:nvSpPr>
        <p:spPr bwMode="auto">
          <a:xfrm flipH="1">
            <a:off x="1524000" y="3886200"/>
            <a:ext cx="4572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5" name="Line 17"/>
          <p:cNvSpPr>
            <a:spLocks noChangeShapeType="1"/>
          </p:cNvSpPr>
          <p:nvPr/>
        </p:nvSpPr>
        <p:spPr bwMode="auto">
          <a:xfrm flipH="1" flipV="1">
            <a:off x="1524000" y="4572000"/>
            <a:ext cx="4572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6" name="Text Box 18"/>
          <p:cNvSpPr txBox="1">
            <a:spLocks noChangeArrowheads="1"/>
          </p:cNvSpPr>
          <p:nvPr/>
        </p:nvSpPr>
        <p:spPr bwMode="auto">
          <a:xfrm>
            <a:off x="685800" y="4267200"/>
            <a:ext cx="838200" cy="633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a:t>
            </a:r>
          </a:p>
          <a:p>
            <a:pPr>
              <a:spcBef>
                <a:spcPct val="50000"/>
              </a:spcBef>
            </a:pPr>
            <a:r>
              <a:rPr lang="en-US" sz="1400" baseline="0">
                <a:effectLst>
                  <a:outerShdw blurRad="38100" dist="38100" dir="2700000" algn="tl">
                    <a:srgbClr val="FFFFFF"/>
                  </a:outerShdw>
                </a:effectLst>
              </a:rPr>
              <a:t>Today</a:t>
            </a:r>
          </a:p>
        </p:txBody>
      </p:sp>
      <p:sp>
        <p:nvSpPr>
          <p:cNvPr id="293907" name="Text Box 19"/>
          <p:cNvSpPr txBox="1">
            <a:spLocks noChangeArrowheads="1"/>
          </p:cNvSpPr>
          <p:nvPr/>
        </p:nvSpPr>
        <p:spPr bwMode="auto">
          <a:xfrm>
            <a:off x="3810000" y="5334000"/>
            <a:ext cx="4648200" cy="1190625"/>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outerShdw blurRad="38100" dist="38100" dir="2700000" algn="tl">
                    <a:srgbClr val="FFFFFF"/>
                  </a:outerShdw>
                </a:effectLst>
              </a:rPr>
              <a:t>Decision Tree Analysis is closely related to Option Valuation Methodology, but requires a different type of simplification (finite number of discrete alternatives).</a:t>
            </a:r>
          </a:p>
        </p:txBody>
      </p:sp>
      <p:sp>
        <p:nvSpPr>
          <p:cNvPr id="22" name="Slide Number Placeholder 21"/>
          <p:cNvSpPr>
            <a:spLocks noGrp="1"/>
          </p:cNvSpPr>
          <p:nvPr>
            <p:ph type="sldNum" sz="quarter" idx="12"/>
          </p:nvPr>
        </p:nvSpPr>
        <p:spPr/>
        <p:txBody>
          <a:bodyPr/>
          <a:lstStyle/>
          <a:p>
            <a:fld id="{4832FC03-9143-45FF-9B73-D7E84BF988E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1"/>
          </p:nvPr>
        </p:nvSpPr>
        <p:spPr/>
        <p:txBody>
          <a:bodyPr/>
          <a:lstStyle/>
          <a:p>
            <a:r>
              <a:rPr lang="en-US" smtClean="0"/>
              <a:t>© 2014 OnCourse Learning. All Rights Reserved.</a:t>
            </a:r>
            <a:endParaRPr lang="en-US"/>
          </a:p>
        </p:txBody>
      </p:sp>
      <p:sp>
        <p:nvSpPr>
          <p:cNvPr id="295938" name="Text Box 2"/>
          <p:cNvSpPr txBox="1">
            <a:spLocks noChangeArrowheads="1"/>
          </p:cNvSpPr>
          <p:nvPr/>
        </p:nvSpPr>
        <p:spPr bwMode="auto">
          <a:xfrm>
            <a:off x="381000" y="3810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baseline="0">
                <a:effectLst>
                  <a:outerShdw blurRad="38100" dist="38100" dir="2700000" algn="tl">
                    <a:srgbClr val="FFFFFF"/>
                  </a:outerShdw>
                </a:effectLst>
              </a:rPr>
              <a:t>A problem with traditional decision tree analysis</a:t>
            </a:r>
          </a:p>
        </p:txBody>
      </p:sp>
      <p:sp>
        <p:nvSpPr>
          <p:cNvPr id="295939" name="Line 3"/>
          <p:cNvSpPr>
            <a:spLocks noChangeShapeType="1"/>
          </p:cNvSpPr>
          <p:nvPr/>
        </p:nvSpPr>
        <p:spPr bwMode="auto">
          <a:xfrm flipV="1">
            <a:off x="6172200" y="2532063"/>
            <a:ext cx="1350963" cy="12779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5940" name="Line 4"/>
          <p:cNvSpPr>
            <a:spLocks noChangeShapeType="1"/>
          </p:cNvSpPr>
          <p:nvPr/>
        </p:nvSpPr>
        <p:spPr bwMode="auto">
          <a:xfrm>
            <a:off x="6172200" y="3886200"/>
            <a:ext cx="1350963" cy="12604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5941" name="Oval 5"/>
          <p:cNvSpPr>
            <a:spLocks noChangeArrowheads="1"/>
          </p:cNvSpPr>
          <p:nvPr/>
        </p:nvSpPr>
        <p:spPr bwMode="auto">
          <a:xfrm>
            <a:off x="4419600" y="3124200"/>
            <a:ext cx="1752600" cy="15240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2" name="Line 6"/>
          <p:cNvSpPr>
            <a:spLocks noChangeShapeType="1"/>
          </p:cNvSpPr>
          <p:nvPr/>
        </p:nvSpPr>
        <p:spPr bwMode="auto">
          <a:xfrm flipH="1">
            <a:off x="3276600" y="3886200"/>
            <a:ext cx="1143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943" name="Text Box 7"/>
          <p:cNvSpPr txBox="1">
            <a:spLocks noChangeArrowheads="1"/>
          </p:cNvSpPr>
          <p:nvPr/>
        </p:nvSpPr>
        <p:spPr bwMode="auto">
          <a:xfrm>
            <a:off x="3581400" y="35814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effectLst>
                  <a:outerShdw blurRad="38100" dist="38100" dir="2700000" algn="tl">
                    <a:srgbClr val="FFFFFF"/>
                  </a:outerShdw>
                </a:effectLst>
              </a:rPr>
              <a:t>1 Yr</a:t>
            </a:r>
          </a:p>
        </p:txBody>
      </p:sp>
      <p:sp>
        <p:nvSpPr>
          <p:cNvPr id="295944" name="Line 8"/>
          <p:cNvSpPr>
            <a:spLocks noChangeShapeType="1"/>
          </p:cNvSpPr>
          <p:nvPr/>
        </p:nvSpPr>
        <p:spPr bwMode="auto">
          <a:xfrm flipH="1">
            <a:off x="1524000" y="3886200"/>
            <a:ext cx="4572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945" name="Line 9"/>
          <p:cNvSpPr>
            <a:spLocks noChangeShapeType="1"/>
          </p:cNvSpPr>
          <p:nvPr/>
        </p:nvSpPr>
        <p:spPr bwMode="auto">
          <a:xfrm flipH="1" flipV="1">
            <a:off x="1524000" y="4572000"/>
            <a:ext cx="4572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946" name="Text Box 10"/>
          <p:cNvSpPr txBox="1">
            <a:spLocks noChangeArrowheads="1"/>
          </p:cNvSpPr>
          <p:nvPr/>
        </p:nvSpPr>
        <p:spPr bwMode="auto">
          <a:xfrm>
            <a:off x="685800" y="4267200"/>
            <a:ext cx="838200" cy="633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a:t>
            </a:r>
          </a:p>
          <a:p>
            <a:pPr>
              <a:spcBef>
                <a:spcPct val="50000"/>
              </a:spcBef>
            </a:pPr>
            <a:r>
              <a:rPr lang="en-US" sz="1400" baseline="0">
                <a:effectLst>
                  <a:outerShdw blurRad="38100" dist="38100" dir="2700000" algn="tl">
                    <a:srgbClr val="FFFFFF"/>
                  </a:outerShdw>
                </a:effectLst>
              </a:rPr>
              <a:t>Today</a:t>
            </a:r>
          </a:p>
        </p:txBody>
      </p:sp>
      <p:sp>
        <p:nvSpPr>
          <p:cNvPr id="295947" name="Oval 11"/>
          <p:cNvSpPr>
            <a:spLocks noChangeArrowheads="1"/>
          </p:cNvSpPr>
          <p:nvPr/>
        </p:nvSpPr>
        <p:spPr bwMode="auto">
          <a:xfrm>
            <a:off x="2895600" y="3733800"/>
            <a:ext cx="381000" cy="3810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8" name="Text Box 12"/>
          <p:cNvSpPr txBox="1">
            <a:spLocks noChangeArrowheads="1"/>
          </p:cNvSpPr>
          <p:nvPr/>
        </p:nvSpPr>
        <p:spPr bwMode="auto">
          <a:xfrm>
            <a:off x="3657600" y="5410200"/>
            <a:ext cx="4572000" cy="1006475"/>
          </a:xfrm>
          <a:prstGeom prst="rect">
            <a:avLst/>
          </a:prstGeom>
          <a:solidFill>
            <a:srgbClr val="FF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But is this really the correct discount rate (and hence, the correct decision and valuation of the project)?...</a:t>
            </a:r>
          </a:p>
        </p:txBody>
      </p:sp>
      <p:sp>
        <p:nvSpPr>
          <p:cNvPr id="295949" name="Text Box 13"/>
          <p:cNvSpPr txBox="1">
            <a:spLocks noChangeArrowheads="1"/>
          </p:cNvSpPr>
          <p:nvPr/>
        </p:nvSpPr>
        <p:spPr bwMode="auto">
          <a:xfrm>
            <a:off x="7523163" y="2438400"/>
            <a:ext cx="1163637" cy="83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Build: Get</a:t>
            </a:r>
          </a:p>
          <a:p>
            <a:r>
              <a:rPr lang="en-US" sz="1200" baseline="0">
                <a:effectLst/>
              </a:rPr>
              <a:t>113.21-90.00</a:t>
            </a:r>
          </a:p>
          <a:p>
            <a:r>
              <a:rPr lang="en-US" sz="1200" baseline="0">
                <a:effectLst/>
              </a:rPr>
              <a:t>= $23.21</a:t>
            </a:r>
            <a:endParaRPr lang="en-US" sz="2400" b="1" baseline="0">
              <a:effectLst>
                <a:outerShdw blurRad="38100" dist="38100" dir="2700000" algn="tl">
                  <a:srgbClr val="FFFFFF"/>
                </a:outerShdw>
              </a:effectLst>
            </a:endParaRPr>
          </a:p>
        </p:txBody>
      </p:sp>
      <p:sp>
        <p:nvSpPr>
          <p:cNvPr id="295950" name="Text Box 14"/>
          <p:cNvSpPr txBox="1">
            <a:spLocks noChangeArrowheads="1"/>
          </p:cNvSpPr>
          <p:nvPr/>
        </p:nvSpPr>
        <p:spPr bwMode="auto">
          <a:xfrm>
            <a:off x="6324600" y="2971800"/>
            <a:ext cx="536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70%</a:t>
            </a:r>
            <a:endParaRPr lang="en-US" sz="2400" b="1" baseline="0">
              <a:effectLst>
                <a:outerShdw blurRad="38100" dist="38100" dir="2700000" algn="tl">
                  <a:srgbClr val="FFFFFF"/>
                </a:outerShdw>
              </a:effectLst>
            </a:endParaRPr>
          </a:p>
        </p:txBody>
      </p:sp>
      <p:sp>
        <p:nvSpPr>
          <p:cNvPr id="295951" name="Text Box 15"/>
          <p:cNvSpPr txBox="1">
            <a:spLocks noChangeArrowheads="1"/>
          </p:cNvSpPr>
          <p:nvPr/>
        </p:nvSpPr>
        <p:spPr bwMode="auto">
          <a:xfrm>
            <a:off x="6324600" y="4495800"/>
            <a:ext cx="627063"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30%</a:t>
            </a:r>
            <a:endParaRPr lang="en-US" sz="2400" b="1" baseline="0">
              <a:effectLst>
                <a:outerShdw blurRad="38100" dist="38100" dir="2700000" algn="tl">
                  <a:srgbClr val="FFFFFF"/>
                </a:outerShdw>
              </a:effectLst>
            </a:endParaRPr>
          </a:p>
        </p:txBody>
      </p:sp>
      <p:sp>
        <p:nvSpPr>
          <p:cNvPr id="295952" name="Text Box 16"/>
          <p:cNvSpPr txBox="1">
            <a:spLocks noChangeArrowheads="1"/>
          </p:cNvSpPr>
          <p:nvPr/>
        </p:nvSpPr>
        <p:spPr bwMode="auto">
          <a:xfrm>
            <a:off x="7523163" y="4773613"/>
            <a:ext cx="1074737" cy="560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Don’t build:</a:t>
            </a:r>
          </a:p>
          <a:p>
            <a:r>
              <a:rPr lang="en-US" sz="1200" baseline="0">
                <a:effectLst/>
              </a:rPr>
              <a:t>Get 0.</a:t>
            </a:r>
            <a:endParaRPr lang="en-US" sz="2400" b="1" baseline="0">
              <a:effectLst>
                <a:outerShdw blurRad="38100" dist="38100" dir="2700000" algn="tl">
                  <a:srgbClr val="FFFFFF"/>
                </a:outerShdw>
              </a:effectLst>
            </a:endParaRPr>
          </a:p>
        </p:txBody>
      </p:sp>
      <p:sp>
        <p:nvSpPr>
          <p:cNvPr id="295953" name="Text Box 17"/>
          <p:cNvSpPr txBox="1">
            <a:spLocks noChangeArrowheads="1"/>
          </p:cNvSpPr>
          <p:nvPr/>
        </p:nvSpPr>
        <p:spPr bwMode="auto">
          <a:xfrm>
            <a:off x="4572000" y="3352800"/>
            <a:ext cx="1600200"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 Next Yr.:</a:t>
            </a:r>
          </a:p>
          <a:p>
            <a:pPr>
              <a:spcBef>
                <a:spcPct val="50000"/>
              </a:spcBef>
            </a:pPr>
            <a:r>
              <a:rPr lang="en-US" sz="1400" baseline="0">
                <a:effectLst>
                  <a:outerShdw blurRad="38100" dist="38100" dir="2700000" algn="tl">
                    <a:srgbClr val="FFFFFF"/>
                  </a:outerShdw>
                </a:effectLst>
              </a:rPr>
              <a:t>Node Value = (7.)23.21+ (.3)0 = $16.25.</a:t>
            </a:r>
          </a:p>
        </p:txBody>
      </p:sp>
      <p:sp>
        <p:nvSpPr>
          <p:cNvPr id="295954" name="Text Box 18"/>
          <p:cNvSpPr txBox="1">
            <a:spLocks noChangeArrowheads="1"/>
          </p:cNvSpPr>
          <p:nvPr/>
        </p:nvSpPr>
        <p:spPr bwMode="auto">
          <a:xfrm>
            <a:off x="1981200" y="3429000"/>
            <a:ext cx="1295400" cy="846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Wait Today:</a:t>
            </a:r>
          </a:p>
          <a:p>
            <a:pPr>
              <a:spcBef>
                <a:spcPct val="50000"/>
              </a:spcBef>
            </a:pPr>
            <a:r>
              <a:rPr lang="en-US" sz="1400" baseline="0">
                <a:effectLst>
                  <a:outerShdw blurRad="38100" dist="38100" dir="2700000" algn="tl">
                    <a:srgbClr val="FFFFFF"/>
                  </a:outerShdw>
                </a:effectLst>
              </a:rPr>
              <a:t>PV = 16.25/1.2 = 13.54.</a:t>
            </a:r>
          </a:p>
        </p:txBody>
      </p:sp>
      <p:sp>
        <p:nvSpPr>
          <p:cNvPr id="295955" name="Text Box 19"/>
          <p:cNvSpPr txBox="1">
            <a:spLocks noChangeArrowheads="1"/>
          </p:cNvSpPr>
          <p:nvPr/>
        </p:nvSpPr>
        <p:spPr bwMode="auto">
          <a:xfrm>
            <a:off x="1981200" y="5029200"/>
            <a:ext cx="12192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Build Today:</a:t>
            </a:r>
          </a:p>
          <a:p>
            <a:pPr>
              <a:spcBef>
                <a:spcPct val="50000"/>
              </a:spcBef>
            </a:pPr>
            <a:r>
              <a:rPr lang="en-US" sz="1400" baseline="0">
                <a:effectLst>
                  <a:outerShdw blurRad="38100" dist="38100" dir="2700000" algn="tl">
                    <a:srgbClr val="FFFFFF"/>
                  </a:outerShdw>
                </a:effectLst>
              </a:rPr>
              <a:t>Get 100.00-88.24 = $11.76.</a:t>
            </a:r>
          </a:p>
        </p:txBody>
      </p:sp>
      <p:sp>
        <p:nvSpPr>
          <p:cNvPr id="295956" name="Text Box 20"/>
          <p:cNvSpPr txBox="1">
            <a:spLocks noChangeArrowheads="1"/>
          </p:cNvSpPr>
          <p:nvPr/>
        </p:nvSpPr>
        <p:spPr bwMode="auto">
          <a:xfrm>
            <a:off x="990600" y="1371600"/>
            <a:ext cx="7315200" cy="101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were only able to completely evaluate this decision because we somehow knew what we thought to be the appropriate risk-adjusted discount rate to apply to it (here assumed to be 20%).</a:t>
            </a:r>
          </a:p>
        </p:txBody>
      </p:sp>
      <p:sp>
        <p:nvSpPr>
          <p:cNvPr id="295957" name="Line 21"/>
          <p:cNvSpPr>
            <a:spLocks noChangeShapeType="1"/>
          </p:cNvSpPr>
          <p:nvPr/>
        </p:nvSpPr>
        <p:spPr bwMode="auto">
          <a:xfrm flipH="1">
            <a:off x="3200400" y="2286000"/>
            <a:ext cx="4038600" cy="14478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Slide Number Placeholder 23"/>
          <p:cNvSpPr>
            <a:spLocks noGrp="1"/>
          </p:cNvSpPr>
          <p:nvPr>
            <p:ph type="sldNum" sz="quarter" idx="12"/>
          </p:nvPr>
        </p:nvSpPr>
        <p:spPr/>
        <p:txBody>
          <a:bodyPr/>
          <a:lstStyle/>
          <a:p>
            <a:fld id="{4832FC03-9143-45FF-9B73-D7E84BF988E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1"/>
          </p:nvPr>
        </p:nvSpPr>
        <p:spPr/>
        <p:txBody>
          <a:bodyPr/>
          <a:lstStyle/>
          <a:p>
            <a:r>
              <a:rPr lang="en-US" smtClean="0"/>
              <a:t>© 2014 OnCourse Learning. All Rights Reserved.</a:t>
            </a:r>
            <a:endParaRPr lang="en-US"/>
          </a:p>
        </p:txBody>
      </p:sp>
      <p:sp>
        <p:nvSpPr>
          <p:cNvPr id="296962" name="Text Box 2"/>
          <p:cNvSpPr txBox="1">
            <a:spLocks noChangeArrowheads="1"/>
          </p:cNvSpPr>
          <p:nvPr/>
        </p:nvSpPr>
        <p:spPr bwMode="auto">
          <a:xfrm>
            <a:off x="381000" y="1524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Where </a:t>
            </a:r>
            <a:r>
              <a:rPr lang="en-US" sz="2400" b="1" i="1" u="sng" baseline="0">
                <a:effectLst>
                  <a:outerShdw blurRad="38100" dist="38100" dir="2700000" algn="tl">
                    <a:srgbClr val="FFFFFF"/>
                  </a:outerShdw>
                </a:effectLst>
              </a:rPr>
              <a:t>did</a:t>
            </a:r>
            <a:r>
              <a:rPr lang="en-US" sz="2400" b="1" i="1" baseline="0">
                <a:effectLst>
                  <a:outerShdw blurRad="38100" dist="38100" dir="2700000" algn="tl">
                    <a:srgbClr val="FFFFFF"/>
                  </a:outerShdw>
                </a:effectLst>
              </a:rPr>
              <a:t> </a:t>
            </a:r>
            <a:r>
              <a:rPr lang="en-US" sz="2400" b="1" baseline="0">
                <a:effectLst>
                  <a:outerShdw blurRad="38100" dist="38100" dir="2700000" algn="tl">
                    <a:srgbClr val="FFFFFF"/>
                  </a:outerShdw>
                </a:effectLst>
              </a:rPr>
              <a:t>the 20% discount rate (OCC) come from anyway?</a:t>
            </a:r>
          </a:p>
        </p:txBody>
      </p:sp>
      <p:sp>
        <p:nvSpPr>
          <p:cNvPr id="296963" name="Line 3"/>
          <p:cNvSpPr>
            <a:spLocks noChangeShapeType="1"/>
          </p:cNvSpPr>
          <p:nvPr/>
        </p:nvSpPr>
        <p:spPr bwMode="auto">
          <a:xfrm flipV="1">
            <a:off x="6172200" y="2532063"/>
            <a:ext cx="1350963" cy="12779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64" name="Line 4"/>
          <p:cNvSpPr>
            <a:spLocks noChangeShapeType="1"/>
          </p:cNvSpPr>
          <p:nvPr/>
        </p:nvSpPr>
        <p:spPr bwMode="auto">
          <a:xfrm>
            <a:off x="6172200" y="3886200"/>
            <a:ext cx="1350963" cy="12604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65" name="Oval 5"/>
          <p:cNvSpPr>
            <a:spLocks noChangeArrowheads="1"/>
          </p:cNvSpPr>
          <p:nvPr/>
        </p:nvSpPr>
        <p:spPr bwMode="auto">
          <a:xfrm>
            <a:off x="4419600" y="3124200"/>
            <a:ext cx="1752600" cy="15240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66" name="Line 6"/>
          <p:cNvSpPr>
            <a:spLocks noChangeShapeType="1"/>
          </p:cNvSpPr>
          <p:nvPr/>
        </p:nvSpPr>
        <p:spPr bwMode="auto">
          <a:xfrm flipH="1">
            <a:off x="3276600" y="3886200"/>
            <a:ext cx="1143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7" name="Text Box 7"/>
          <p:cNvSpPr txBox="1">
            <a:spLocks noChangeArrowheads="1"/>
          </p:cNvSpPr>
          <p:nvPr/>
        </p:nvSpPr>
        <p:spPr bwMode="auto">
          <a:xfrm>
            <a:off x="3581400" y="35814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effectLst>
                  <a:outerShdw blurRad="38100" dist="38100" dir="2700000" algn="tl">
                    <a:srgbClr val="FFFFFF"/>
                  </a:outerShdw>
                </a:effectLst>
              </a:rPr>
              <a:t>1 Yr</a:t>
            </a:r>
          </a:p>
        </p:txBody>
      </p:sp>
      <p:sp>
        <p:nvSpPr>
          <p:cNvPr id="296968" name="Line 8"/>
          <p:cNvSpPr>
            <a:spLocks noChangeShapeType="1"/>
          </p:cNvSpPr>
          <p:nvPr/>
        </p:nvSpPr>
        <p:spPr bwMode="auto">
          <a:xfrm flipH="1">
            <a:off x="1524000" y="3886200"/>
            <a:ext cx="4572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9" name="Line 9"/>
          <p:cNvSpPr>
            <a:spLocks noChangeShapeType="1"/>
          </p:cNvSpPr>
          <p:nvPr/>
        </p:nvSpPr>
        <p:spPr bwMode="auto">
          <a:xfrm flipH="1" flipV="1">
            <a:off x="1524000" y="4572000"/>
            <a:ext cx="4572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0" name="Text Box 10"/>
          <p:cNvSpPr txBox="1">
            <a:spLocks noChangeArrowheads="1"/>
          </p:cNvSpPr>
          <p:nvPr/>
        </p:nvSpPr>
        <p:spPr bwMode="auto">
          <a:xfrm>
            <a:off x="685800" y="4267200"/>
            <a:ext cx="838200" cy="633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a:t>
            </a:r>
          </a:p>
          <a:p>
            <a:pPr>
              <a:spcBef>
                <a:spcPct val="50000"/>
              </a:spcBef>
            </a:pPr>
            <a:r>
              <a:rPr lang="en-US" sz="1400" baseline="0">
                <a:effectLst>
                  <a:outerShdw blurRad="38100" dist="38100" dir="2700000" algn="tl">
                    <a:srgbClr val="FFFFFF"/>
                  </a:outerShdw>
                </a:effectLst>
              </a:rPr>
              <a:t>Today</a:t>
            </a:r>
          </a:p>
        </p:txBody>
      </p:sp>
      <p:sp>
        <p:nvSpPr>
          <p:cNvPr id="296971" name="Text Box 11"/>
          <p:cNvSpPr txBox="1">
            <a:spLocks noChangeArrowheads="1"/>
          </p:cNvSpPr>
          <p:nvPr/>
        </p:nvSpPr>
        <p:spPr bwMode="auto">
          <a:xfrm>
            <a:off x="914400" y="762000"/>
            <a:ext cx="73152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To be honest…</a:t>
            </a:r>
          </a:p>
          <a:p>
            <a:pPr>
              <a:spcBef>
                <a:spcPct val="50000"/>
              </a:spcBef>
            </a:pPr>
            <a:r>
              <a:rPr lang="en-US" b="1" baseline="0">
                <a:effectLst>
                  <a:outerShdw blurRad="38100" dist="38100" dir="2700000" algn="tl">
                    <a:srgbClr val="FFFFFF"/>
                  </a:outerShdw>
                </a:effectLst>
              </a:rPr>
              <a:t>It was a nice round number that seemed “in the ballpark” for required returns on development investment projects.</a:t>
            </a:r>
          </a:p>
        </p:txBody>
      </p:sp>
      <p:sp>
        <p:nvSpPr>
          <p:cNvPr id="296972" name="Oval 12"/>
          <p:cNvSpPr>
            <a:spLocks noChangeArrowheads="1"/>
          </p:cNvSpPr>
          <p:nvPr/>
        </p:nvSpPr>
        <p:spPr bwMode="auto">
          <a:xfrm>
            <a:off x="2895600" y="3733800"/>
            <a:ext cx="304800" cy="3810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73" name="Line 13"/>
          <p:cNvSpPr>
            <a:spLocks noChangeShapeType="1"/>
          </p:cNvSpPr>
          <p:nvPr/>
        </p:nvSpPr>
        <p:spPr bwMode="auto">
          <a:xfrm>
            <a:off x="1600200" y="1905000"/>
            <a:ext cx="1219200" cy="18288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4" name="Text Box 14"/>
          <p:cNvSpPr txBox="1">
            <a:spLocks noChangeArrowheads="1"/>
          </p:cNvSpPr>
          <p:nvPr/>
        </p:nvSpPr>
        <p:spPr bwMode="auto">
          <a:xfrm>
            <a:off x="3657600" y="5410200"/>
            <a:ext cx="4572000" cy="701675"/>
          </a:xfrm>
          <a:prstGeom prst="rect">
            <a:avLst/>
          </a:prstGeom>
          <a:solidFill>
            <a:srgbClr val="FF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Can we be a bit more “scientific” or rigorous? . . .</a:t>
            </a:r>
          </a:p>
        </p:txBody>
      </p:sp>
      <p:sp>
        <p:nvSpPr>
          <p:cNvPr id="296975" name="Text Box 15"/>
          <p:cNvSpPr txBox="1">
            <a:spLocks noChangeArrowheads="1"/>
          </p:cNvSpPr>
          <p:nvPr/>
        </p:nvSpPr>
        <p:spPr bwMode="auto">
          <a:xfrm>
            <a:off x="7523163" y="2438400"/>
            <a:ext cx="1163637" cy="83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Build: Get</a:t>
            </a:r>
          </a:p>
          <a:p>
            <a:r>
              <a:rPr lang="en-US" sz="1200" baseline="0">
                <a:effectLst/>
              </a:rPr>
              <a:t>113.21-90.00</a:t>
            </a:r>
          </a:p>
          <a:p>
            <a:r>
              <a:rPr lang="en-US" sz="1200" baseline="0">
                <a:effectLst/>
              </a:rPr>
              <a:t>= $23.21</a:t>
            </a:r>
            <a:endParaRPr lang="en-US" sz="2400" b="1" baseline="0">
              <a:effectLst>
                <a:outerShdw blurRad="38100" dist="38100" dir="2700000" algn="tl">
                  <a:srgbClr val="FFFFFF"/>
                </a:outerShdw>
              </a:effectLst>
            </a:endParaRPr>
          </a:p>
        </p:txBody>
      </p:sp>
      <p:sp>
        <p:nvSpPr>
          <p:cNvPr id="296976" name="Text Box 16"/>
          <p:cNvSpPr txBox="1">
            <a:spLocks noChangeArrowheads="1"/>
          </p:cNvSpPr>
          <p:nvPr/>
        </p:nvSpPr>
        <p:spPr bwMode="auto">
          <a:xfrm>
            <a:off x="6324600" y="2971800"/>
            <a:ext cx="536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70%</a:t>
            </a:r>
            <a:endParaRPr lang="en-US" sz="2400" b="1" baseline="0">
              <a:effectLst>
                <a:outerShdw blurRad="38100" dist="38100" dir="2700000" algn="tl">
                  <a:srgbClr val="FFFFFF"/>
                </a:outerShdw>
              </a:effectLst>
            </a:endParaRPr>
          </a:p>
        </p:txBody>
      </p:sp>
      <p:sp>
        <p:nvSpPr>
          <p:cNvPr id="296977" name="Text Box 17"/>
          <p:cNvSpPr txBox="1">
            <a:spLocks noChangeArrowheads="1"/>
          </p:cNvSpPr>
          <p:nvPr/>
        </p:nvSpPr>
        <p:spPr bwMode="auto">
          <a:xfrm>
            <a:off x="6324600" y="4495800"/>
            <a:ext cx="627063"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30%</a:t>
            </a:r>
            <a:endParaRPr lang="en-US" sz="2400" b="1" baseline="0">
              <a:effectLst>
                <a:outerShdw blurRad="38100" dist="38100" dir="2700000" algn="tl">
                  <a:srgbClr val="FFFFFF"/>
                </a:outerShdw>
              </a:effectLst>
            </a:endParaRPr>
          </a:p>
        </p:txBody>
      </p:sp>
      <p:sp>
        <p:nvSpPr>
          <p:cNvPr id="296978" name="Text Box 18"/>
          <p:cNvSpPr txBox="1">
            <a:spLocks noChangeArrowheads="1"/>
          </p:cNvSpPr>
          <p:nvPr/>
        </p:nvSpPr>
        <p:spPr bwMode="auto">
          <a:xfrm>
            <a:off x="7523163" y="4773613"/>
            <a:ext cx="1074737" cy="560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Don’t build:</a:t>
            </a:r>
          </a:p>
          <a:p>
            <a:r>
              <a:rPr lang="en-US" sz="1200" baseline="0">
                <a:effectLst/>
              </a:rPr>
              <a:t>Get 0.</a:t>
            </a:r>
            <a:endParaRPr lang="en-US" sz="2400" b="1" baseline="0">
              <a:effectLst>
                <a:outerShdw blurRad="38100" dist="38100" dir="2700000" algn="tl">
                  <a:srgbClr val="FFFFFF"/>
                </a:outerShdw>
              </a:effectLst>
            </a:endParaRPr>
          </a:p>
        </p:txBody>
      </p:sp>
      <p:sp>
        <p:nvSpPr>
          <p:cNvPr id="296979" name="Text Box 19"/>
          <p:cNvSpPr txBox="1">
            <a:spLocks noChangeArrowheads="1"/>
          </p:cNvSpPr>
          <p:nvPr/>
        </p:nvSpPr>
        <p:spPr bwMode="auto">
          <a:xfrm>
            <a:off x="4572000" y="3352800"/>
            <a:ext cx="1600200"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 Next Yr.:</a:t>
            </a:r>
          </a:p>
          <a:p>
            <a:pPr>
              <a:spcBef>
                <a:spcPct val="50000"/>
              </a:spcBef>
            </a:pPr>
            <a:r>
              <a:rPr lang="en-US" sz="1400" baseline="0">
                <a:effectLst>
                  <a:outerShdw blurRad="38100" dist="38100" dir="2700000" algn="tl">
                    <a:srgbClr val="FFFFFF"/>
                  </a:outerShdw>
                </a:effectLst>
              </a:rPr>
              <a:t>Node Value = (7.)23.21+ (.3)0 = $16.25.</a:t>
            </a:r>
          </a:p>
        </p:txBody>
      </p:sp>
      <p:sp>
        <p:nvSpPr>
          <p:cNvPr id="296980" name="Text Box 20"/>
          <p:cNvSpPr txBox="1">
            <a:spLocks noChangeArrowheads="1"/>
          </p:cNvSpPr>
          <p:nvPr/>
        </p:nvSpPr>
        <p:spPr bwMode="auto">
          <a:xfrm>
            <a:off x="1981200" y="5029200"/>
            <a:ext cx="12192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Build Today:</a:t>
            </a:r>
          </a:p>
          <a:p>
            <a:pPr>
              <a:spcBef>
                <a:spcPct val="50000"/>
              </a:spcBef>
            </a:pPr>
            <a:r>
              <a:rPr lang="en-US" sz="1400" baseline="0">
                <a:effectLst>
                  <a:outerShdw blurRad="38100" dist="38100" dir="2700000" algn="tl">
                    <a:srgbClr val="FFFFFF"/>
                  </a:outerShdw>
                </a:effectLst>
              </a:rPr>
              <a:t>Get 100.00-88.24 = $11.76.</a:t>
            </a:r>
          </a:p>
        </p:txBody>
      </p:sp>
      <p:sp>
        <p:nvSpPr>
          <p:cNvPr id="296981" name="Text Box 21"/>
          <p:cNvSpPr txBox="1">
            <a:spLocks noChangeArrowheads="1"/>
          </p:cNvSpPr>
          <p:nvPr/>
        </p:nvSpPr>
        <p:spPr bwMode="auto">
          <a:xfrm>
            <a:off x="1981200" y="3429000"/>
            <a:ext cx="1295400" cy="846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Wait Today:</a:t>
            </a:r>
          </a:p>
          <a:p>
            <a:pPr>
              <a:spcBef>
                <a:spcPct val="50000"/>
              </a:spcBef>
            </a:pPr>
            <a:r>
              <a:rPr lang="en-US" sz="1400" baseline="0">
                <a:effectLst>
                  <a:outerShdw blurRad="38100" dist="38100" dir="2700000" algn="tl">
                    <a:srgbClr val="FFFFFF"/>
                  </a:outerShdw>
                </a:effectLst>
              </a:rPr>
              <a:t>PV = 16.25/1.2 = 13.54.</a:t>
            </a:r>
          </a:p>
        </p:txBody>
      </p:sp>
      <p:sp>
        <p:nvSpPr>
          <p:cNvPr id="24" name="Slide Number Placeholder 23"/>
          <p:cNvSpPr>
            <a:spLocks noGrp="1"/>
          </p:cNvSpPr>
          <p:nvPr>
            <p:ph type="sldNum" sz="quarter" idx="12"/>
          </p:nvPr>
        </p:nvSpPr>
        <p:spPr/>
        <p:txBody>
          <a:bodyPr/>
          <a:lstStyle/>
          <a:p>
            <a:fld id="{4832FC03-9143-45FF-9B73-D7E84BF988E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0754" name="Text Box 2"/>
          <p:cNvSpPr txBox="1">
            <a:spLocks noChangeArrowheads="1"/>
          </p:cNvSpPr>
          <p:nvPr/>
        </p:nvSpPr>
        <p:spPr bwMode="auto">
          <a:xfrm>
            <a:off x="457200" y="304800"/>
            <a:ext cx="8305800" cy="831850"/>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rPr>
              <a:t>Land value plays a pivotal role in determining whether, when, and what type of development will (and should) occur.</a:t>
            </a:r>
          </a:p>
        </p:txBody>
      </p:sp>
      <p:sp>
        <p:nvSpPr>
          <p:cNvPr id="330755" name="Text Box 3"/>
          <p:cNvSpPr txBox="1">
            <a:spLocks noChangeArrowheads="1"/>
          </p:cNvSpPr>
          <p:nvPr/>
        </p:nvSpPr>
        <p:spPr bwMode="auto">
          <a:xfrm>
            <a:off x="533400" y="2895600"/>
            <a:ext cx="807720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b="1" baseline="0">
                <a:effectLst/>
              </a:rPr>
              <a:t> From a finance/investments perspective:</a:t>
            </a:r>
          </a:p>
          <a:p>
            <a:pPr lvl="1">
              <a:spcBef>
                <a:spcPct val="20000"/>
              </a:spcBef>
            </a:pPr>
            <a:r>
              <a:rPr lang="en-US" b="1" baseline="0">
                <a:effectLst/>
              </a:rPr>
              <a:t>	</a:t>
            </a:r>
            <a:r>
              <a:rPr lang="en-US" baseline="0">
                <a:effectLst/>
              </a:rPr>
              <a:t>-</a:t>
            </a:r>
            <a:r>
              <a:rPr lang="en-US" b="1" baseline="0">
                <a:effectLst/>
              </a:rPr>
              <a:t> </a:t>
            </a:r>
            <a:r>
              <a:rPr lang="en-US" b="1" i="1" baseline="0">
                <a:effectLst/>
              </a:rPr>
              <a:t>Development activity links the asset &amp; space markets;</a:t>
            </a:r>
          </a:p>
          <a:p>
            <a:pPr lvl="1">
              <a:spcBef>
                <a:spcPct val="20000"/>
              </a:spcBef>
            </a:pPr>
            <a:r>
              <a:rPr lang="en-US" b="1" i="1" baseline="0">
                <a:effectLst/>
              </a:rPr>
              <a:t>	- Determines L.R. supply of space, </a:t>
            </a:r>
            <a:r>
              <a:rPr lang="en-US" b="1" i="1" baseline="0">
                <a:effectLst/>
                <a:sym typeface="Wingdings" panose="05000000000000000000" pitchFamily="2" charset="2"/>
              </a:rPr>
              <a:t> L.R. rents.</a:t>
            </a:r>
          </a:p>
          <a:p>
            <a:pPr lvl="1">
              <a:spcBef>
                <a:spcPct val="20000"/>
              </a:spcBef>
            </a:pPr>
            <a:r>
              <a:rPr lang="en-US" b="1" i="1" baseline="0">
                <a:effectLst/>
                <a:sym typeface="Wingdings" panose="05000000000000000000" pitchFamily="2" charset="2"/>
              </a:rPr>
              <a:t>	- Greatly affects profitability, returns in the asset market.</a:t>
            </a:r>
            <a:endParaRPr lang="en-US" b="1" baseline="0">
              <a:effectLst/>
              <a:sym typeface="Wingdings" panose="05000000000000000000" pitchFamily="2" charset="2"/>
            </a:endParaRPr>
          </a:p>
        </p:txBody>
      </p:sp>
      <p:sp>
        <p:nvSpPr>
          <p:cNvPr id="330756" name="Text Box 4"/>
          <p:cNvSpPr txBox="1">
            <a:spLocks noChangeArrowheads="1"/>
          </p:cNvSpPr>
          <p:nvPr/>
        </p:nvSpPr>
        <p:spPr bwMode="auto">
          <a:xfrm>
            <a:off x="533400" y="4495800"/>
            <a:ext cx="8077200"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b="1" baseline="0">
                <a:effectLst/>
              </a:rPr>
              <a:t> From an urban planning perspective:</a:t>
            </a:r>
          </a:p>
          <a:p>
            <a:pPr lvl="1">
              <a:spcBef>
                <a:spcPct val="20000"/>
              </a:spcBef>
            </a:pPr>
            <a:r>
              <a:rPr lang="en-US" b="1" baseline="0">
                <a:effectLst/>
              </a:rPr>
              <a:t>	</a:t>
            </a:r>
            <a:r>
              <a:rPr lang="en-US" baseline="0">
                <a:effectLst/>
              </a:rPr>
              <a:t>-</a:t>
            </a:r>
            <a:r>
              <a:rPr lang="en-US" b="1" baseline="0">
                <a:effectLst/>
              </a:rPr>
              <a:t> </a:t>
            </a:r>
            <a:r>
              <a:rPr lang="en-US" b="1" i="1" baseline="0">
                <a:effectLst/>
              </a:rPr>
              <a:t>Development activity determines urban form;</a:t>
            </a:r>
          </a:p>
          <a:p>
            <a:pPr lvl="1">
              <a:spcBef>
                <a:spcPct val="20000"/>
              </a:spcBef>
            </a:pPr>
            <a:r>
              <a:rPr lang="en-US" b="1" i="1" baseline="0">
                <a:effectLst/>
              </a:rPr>
              <a:t>	- Affects physical, economic, social character of city</a:t>
            </a:r>
            <a:r>
              <a:rPr lang="en-US" b="1" i="1" baseline="0">
                <a:effectLst/>
                <a:sym typeface="Wingdings" panose="05000000000000000000" pitchFamily="2" charset="2"/>
              </a:rPr>
              <a:t>.</a:t>
            </a:r>
            <a:endParaRPr lang="en-US" b="1" baseline="0">
              <a:effectLst/>
              <a:sym typeface="Wingdings" panose="05000000000000000000" pitchFamily="2" charset="2"/>
            </a:endParaRPr>
          </a:p>
        </p:txBody>
      </p:sp>
      <p:grpSp>
        <p:nvGrpSpPr>
          <p:cNvPr id="330757" name="Group 5"/>
          <p:cNvGrpSpPr>
            <a:grpSpLocks/>
          </p:cNvGrpSpPr>
          <p:nvPr/>
        </p:nvGrpSpPr>
        <p:grpSpPr bwMode="auto">
          <a:xfrm>
            <a:off x="1905000" y="1219200"/>
            <a:ext cx="5638800" cy="1365250"/>
            <a:chOff x="1152" y="864"/>
            <a:chExt cx="3552" cy="860"/>
          </a:xfrm>
        </p:grpSpPr>
        <p:sp>
          <p:nvSpPr>
            <p:cNvPr id="330758" name="Text Box 6"/>
            <p:cNvSpPr txBox="1">
              <a:spLocks noChangeArrowheads="1"/>
            </p:cNvSpPr>
            <p:nvPr/>
          </p:nvSpPr>
          <p:spPr bwMode="auto">
            <a:xfrm>
              <a:off x="1488" y="1200"/>
              <a:ext cx="1008" cy="524"/>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rPr>
                <a:t>Land</a:t>
              </a:r>
            </a:p>
            <a:p>
              <a:pPr algn="ctr"/>
              <a:r>
                <a:rPr lang="en-US" sz="2400" b="1" baseline="0">
                  <a:effectLst/>
                </a:rPr>
                <a:t>Value</a:t>
              </a:r>
            </a:p>
          </p:txBody>
        </p:sp>
        <p:sp>
          <p:nvSpPr>
            <p:cNvPr id="330759" name="Text Box 7"/>
            <p:cNvSpPr txBox="1">
              <a:spLocks noChangeArrowheads="1"/>
            </p:cNvSpPr>
            <p:nvPr/>
          </p:nvSpPr>
          <p:spPr bwMode="auto">
            <a:xfrm>
              <a:off x="3456" y="1200"/>
              <a:ext cx="1008" cy="524"/>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rPr>
                <a:t>Optimal</a:t>
              </a:r>
            </a:p>
            <a:p>
              <a:pPr algn="ctr"/>
              <a:r>
                <a:rPr lang="en-US" sz="2400" b="1" baseline="0">
                  <a:effectLst/>
                </a:rPr>
                <a:t>Devlpt</a:t>
              </a:r>
            </a:p>
          </p:txBody>
        </p:sp>
        <p:sp>
          <p:nvSpPr>
            <p:cNvPr id="330760" name="Text Box 8"/>
            <p:cNvSpPr txBox="1">
              <a:spLocks noChangeArrowheads="1"/>
            </p:cNvSpPr>
            <p:nvPr/>
          </p:nvSpPr>
          <p:spPr bwMode="auto">
            <a:xfrm>
              <a:off x="1152" y="864"/>
              <a:ext cx="355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baseline="0">
                  <a:effectLst/>
                </a:rPr>
                <a:t>Relationship is two-way:</a:t>
              </a:r>
            </a:p>
          </p:txBody>
        </p:sp>
        <p:sp>
          <p:nvSpPr>
            <p:cNvPr id="330761" name="AutoShape 9"/>
            <p:cNvSpPr>
              <a:spLocks noChangeArrowheads="1"/>
            </p:cNvSpPr>
            <p:nvPr/>
          </p:nvSpPr>
          <p:spPr bwMode="auto">
            <a:xfrm>
              <a:off x="2544" y="1344"/>
              <a:ext cx="864" cy="240"/>
            </a:xfrm>
            <a:prstGeom prst="leftRightArrow">
              <a:avLst>
                <a:gd name="adj1" fmla="val 50000"/>
                <a:gd name="adj2" fmla="val 72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effectLst/>
              </a:endParaRPr>
            </a:p>
          </p:txBody>
        </p:sp>
      </p:grpSp>
      <p:sp>
        <p:nvSpPr>
          <p:cNvPr id="330762" name="Text Box 10"/>
          <p:cNvSpPr txBox="1">
            <a:spLocks noChangeArrowheads="1"/>
          </p:cNvSpPr>
          <p:nvPr/>
        </p:nvSpPr>
        <p:spPr bwMode="auto">
          <a:xfrm>
            <a:off x="228600" y="5791200"/>
            <a:ext cx="891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baseline="0">
                <a:effectLst/>
              </a:rPr>
              <a:t>Recall relation of land value to land use boundaries noted in Ch.5…</a:t>
            </a:r>
          </a:p>
        </p:txBody>
      </p:sp>
      <p:sp>
        <p:nvSpPr>
          <p:cNvPr id="13" name="Slide Number Placeholder 12"/>
          <p:cNvSpPr>
            <a:spLocks noGrp="1"/>
          </p:cNvSpPr>
          <p:nvPr>
            <p:ph type="sldNum" sz="quarter" idx="12"/>
          </p:nvPr>
        </p:nvSpPr>
        <p:spPr/>
        <p:txBody>
          <a:bodyPr/>
          <a:lstStyle/>
          <a:p>
            <a:fld id="{4832FC03-9143-45FF-9B73-D7E84BF988E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297986" name="Text Box 2"/>
          <p:cNvSpPr txBox="1">
            <a:spLocks noChangeArrowheads="1"/>
          </p:cNvSpPr>
          <p:nvPr/>
        </p:nvSpPr>
        <p:spPr bwMode="auto">
          <a:xfrm>
            <a:off x="533400" y="609600"/>
            <a:ext cx="8153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Suppose there were “complete markets” in land, and buildings, and bonds, such that we could buy or sell (short if necessary) infinitely divisible quantities of each, including land and buildings like our subject development project.</a:t>
            </a:r>
          </a:p>
        </p:txBody>
      </p:sp>
      <p:sp>
        <p:nvSpPr>
          <p:cNvPr id="297987" name="Text Box 3"/>
          <p:cNvSpPr txBox="1">
            <a:spLocks noChangeArrowheads="1"/>
          </p:cNvSpPr>
          <p:nvPr/>
        </p:nvSpPr>
        <p:spPr bwMode="auto">
          <a:xfrm>
            <a:off x="533400" y="1905000"/>
            <a:ext cx="8229600" cy="1892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Thus, we could buy today:</a:t>
            </a:r>
          </a:p>
          <a:p>
            <a:pPr>
              <a:spcBef>
                <a:spcPct val="30000"/>
              </a:spcBef>
              <a:buFontTx/>
              <a:buChar char="•"/>
            </a:pPr>
            <a:r>
              <a:rPr lang="en-US" b="1" baseline="0">
                <a:effectLst>
                  <a:outerShdw blurRad="38100" dist="38100" dir="2700000" algn="tl">
                    <a:srgbClr val="FFFFFF"/>
                  </a:outerShdw>
                </a:effectLst>
              </a:rPr>
              <a:t> 0.67 units of a building just like the one our subject development would produce next year that will either be worth $113.21 or $78.62 then.</a:t>
            </a:r>
          </a:p>
          <a:p>
            <a:pPr>
              <a:spcBef>
                <a:spcPct val="30000"/>
              </a:spcBef>
            </a:pPr>
            <a:r>
              <a:rPr lang="en-US" b="1" baseline="0">
                <a:effectLst>
                  <a:outerShdw blurRad="38100" dist="38100" dir="2700000" algn="tl">
                    <a:srgbClr val="FFFFFF"/>
                  </a:outerShdw>
                </a:effectLst>
              </a:rPr>
              <a:t>And we could partially finance this purchase by issuing:</a:t>
            </a:r>
          </a:p>
          <a:p>
            <a:pPr>
              <a:spcBef>
                <a:spcPct val="30000"/>
              </a:spcBef>
              <a:buFontTx/>
              <a:buChar char="•"/>
            </a:pPr>
            <a:r>
              <a:rPr lang="en-US" b="1" baseline="0">
                <a:effectLst>
                  <a:outerShdw blurRad="38100" dist="38100" dir="2700000" algn="tl">
                    <a:srgbClr val="FFFFFF"/>
                  </a:outerShdw>
                </a:effectLst>
              </a:rPr>
              <a:t> $51.21 worth of riskless bonds (with a 3% interest rate).</a:t>
            </a:r>
          </a:p>
        </p:txBody>
      </p:sp>
      <p:sp>
        <p:nvSpPr>
          <p:cNvPr id="297988" name="Text Box 4"/>
          <p:cNvSpPr txBox="1">
            <a:spLocks noChangeArrowheads="1"/>
          </p:cNvSpPr>
          <p:nvPr/>
        </p:nvSpPr>
        <p:spPr bwMode="auto">
          <a:xfrm>
            <a:off x="533400" y="3810000"/>
            <a:ext cx="8001000" cy="177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Then this </a:t>
            </a:r>
            <a:r>
              <a:rPr lang="en-US" b="1" i="1" baseline="0">
                <a:solidFill>
                  <a:srgbClr val="0000FF"/>
                </a:solidFill>
                <a:effectLst>
                  <a:outerShdw blurRad="38100" dist="38100" dir="2700000" algn="tl">
                    <a:srgbClr val="000000"/>
                  </a:outerShdw>
                </a:effectLst>
              </a:rPr>
              <a:t>“replicating portfolio”</a:t>
            </a:r>
            <a:r>
              <a:rPr lang="en-US" b="1" baseline="0">
                <a:effectLst>
                  <a:outerShdw blurRad="38100" dist="38100" dir="2700000" algn="tl">
                    <a:srgbClr val="FFFFFF"/>
                  </a:outerShdw>
                </a:effectLst>
              </a:rPr>
              <a:t> (long in the bldg, short in the bond) next year will be worth:</a:t>
            </a:r>
          </a:p>
          <a:p>
            <a:pPr lvl="1">
              <a:spcBef>
                <a:spcPct val="30000"/>
              </a:spcBef>
              <a:buFontTx/>
              <a:buChar char="•"/>
            </a:pPr>
            <a:r>
              <a:rPr lang="en-US" b="1" baseline="0">
                <a:effectLst>
                  <a:outerShdw blurRad="38100" dist="38100" dir="2700000" algn="tl">
                    <a:srgbClr val="FFFFFF"/>
                  </a:outerShdw>
                </a:effectLst>
              </a:rPr>
              <a:t>  In the “up” scenario: (0.67)$113.21 - $</a:t>
            </a:r>
            <a:r>
              <a:rPr lang="en-US" sz="1800" b="1" baseline="0">
                <a:effectLst>
                  <a:outerShdw blurRad="38100" dist="38100" dir="2700000" algn="tl">
                    <a:srgbClr val="FFFFFF"/>
                  </a:outerShdw>
                </a:effectLst>
              </a:rPr>
              <a:t>51.21(1.03) = $75.95 – $52.74 = $23.21, or:</a:t>
            </a:r>
          </a:p>
          <a:p>
            <a:pPr lvl="1">
              <a:spcBef>
                <a:spcPct val="30000"/>
              </a:spcBef>
              <a:buFontTx/>
              <a:buChar char="•"/>
            </a:pPr>
            <a:r>
              <a:rPr lang="en-US" sz="1800" b="1" baseline="0">
                <a:effectLst>
                  <a:outerShdw blurRad="38100" dist="38100" dir="2700000" algn="tl">
                    <a:srgbClr val="FFFFFF"/>
                  </a:outerShdw>
                </a:effectLst>
              </a:rPr>
              <a:t> In the “down” scenario: (0.67)$78.62 - $ 51.21(1.03) = $52.74 – $52.74</a:t>
            </a:r>
            <a:r>
              <a:rPr lang="en-US" sz="1800" baseline="0">
                <a:effectLst/>
              </a:rPr>
              <a:t> </a:t>
            </a:r>
            <a:r>
              <a:rPr lang="en-US" b="1" baseline="0">
                <a:effectLst>
                  <a:outerShdw blurRad="38100" dist="38100" dir="2700000" algn="tl">
                    <a:srgbClr val="FFFFFF"/>
                  </a:outerShdw>
                </a:effectLst>
              </a:rPr>
              <a:t>= 0.</a:t>
            </a:r>
          </a:p>
        </p:txBody>
      </p:sp>
      <p:sp>
        <p:nvSpPr>
          <p:cNvPr id="297989" name="Text Box 5"/>
          <p:cNvSpPr txBox="1">
            <a:spLocks noChangeArrowheads="1"/>
          </p:cNvSpPr>
          <p:nvPr/>
        </p:nvSpPr>
        <p:spPr bwMode="auto">
          <a:xfrm>
            <a:off x="838200" y="5867400"/>
            <a:ext cx="7315200" cy="406400"/>
          </a:xfrm>
          <a:prstGeom prst="rect">
            <a:avLst/>
          </a:prstGeom>
          <a:solidFill>
            <a:srgbClr val="FF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Exactly Equal to the Development Project in </a:t>
            </a:r>
            <a:r>
              <a:rPr lang="en-US" b="1" i="1" u="sng" baseline="0">
                <a:effectLst>
                  <a:outerShdw blurRad="38100" dist="38100" dir="2700000" algn="tl">
                    <a:srgbClr val="FFFFFF"/>
                  </a:outerShdw>
                </a:effectLst>
              </a:rPr>
              <a:t>All Future Scenarios</a:t>
            </a:r>
            <a:r>
              <a:rPr lang="en-US" b="1" i="1" baseline="0">
                <a:effectLst>
                  <a:outerShdw blurRad="38100" dist="38100" dir="2700000" algn="tl">
                    <a:srgbClr val="FFFFFF"/>
                  </a:outerShdw>
                </a:effectLst>
              </a:rPr>
              <a:t>!</a:t>
            </a:r>
          </a:p>
        </p:txBody>
      </p:sp>
      <p:sp>
        <p:nvSpPr>
          <p:cNvPr id="297990" name="Text Box 6"/>
          <p:cNvSpPr txBox="1">
            <a:spLocks noChangeArrowheads="1"/>
          </p:cNvSpPr>
          <p:nvPr/>
        </p:nvSpPr>
        <p:spPr bwMode="auto">
          <a:xfrm>
            <a:off x="381000" y="228600"/>
            <a:ext cx="6324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dirty="0" smtClean="0">
                <a:effectLst>
                  <a:outerShdw blurRad="38100" dist="38100" dir="2700000" algn="tl">
                    <a:srgbClr val="FFFFFF"/>
                  </a:outerShdw>
                </a:effectLst>
              </a:rPr>
              <a:t>27.3.1. The </a:t>
            </a:r>
            <a:r>
              <a:rPr lang="en-US" b="1" i="1" baseline="0" dirty="0">
                <a:effectLst>
                  <a:outerShdw blurRad="38100" dist="38100" dir="2700000" algn="tl">
                    <a:srgbClr val="FFFFFF"/>
                  </a:outerShdw>
                </a:effectLst>
              </a:rPr>
              <a:t>Essence of Option Valuation Theory</a:t>
            </a:r>
          </a:p>
        </p:txBody>
      </p:sp>
      <p:sp>
        <p:nvSpPr>
          <p:cNvPr id="9" name="Slide Number Placeholder 8"/>
          <p:cNvSpPr>
            <a:spLocks noGrp="1"/>
          </p:cNvSpPr>
          <p:nvPr>
            <p:ph type="sldNum" sz="quarter" idx="12"/>
          </p:nvPr>
        </p:nvSpPr>
        <p:spPr/>
        <p:txBody>
          <a:bodyPr/>
          <a:lstStyle/>
          <a:p>
            <a:fld id="{4832FC03-9143-45FF-9B73-D7E84BF988E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0034" name="Text Box 2"/>
          <p:cNvSpPr txBox="1">
            <a:spLocks noChangeArrowheads="1"/>
          </p:cNvSpPr>
          <p:nvPr/>
        </p:nvSpPr>
        <p:spPr bwMode="auto">
          <a:xfrm>
            <a:off x="3048000" y="304800"/>
            <a:ext cx="5181600" cy="1158875"/>
          </a:xfrm>
          <a:prstGeom prst="rect">
            <a:avLst/>
          </a:prstGeom>
          <a:solidFill>
            <a:srgbClr val="FF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Recall:</a:t>
            </a:r>
          </a:p>
          <a:p>
            <a:pPr>
              <a:spcBef>
                <a:spcPct val="50000"/>
              </a:spcBef>
            </a:pPr>
            <a:r>
              <a:rPr lang="en-US" b="1" baseline="0">
                <a:effectLst>
                  <a:outerShdw blurRad="38100" dist="38100" dir="2700000" algn="tl">
                    <a:srgbClr val="FFFFFF"/>
                  </a:outerShdw>
                </a:effectLst>
              </a:rPr>
              <a:t>These are the future scenarios, describing all possible future outcomes.</a:t>
            </a:r>
          </a:p>
        </p:txBody>
      </p:sp>
      <p:sp>
        <p:nvSpPr>
          <p:cNvPr id="300035" name="Text Box 3"/>
          <p:cNvSpPr txBox="1">
            <a:spLocks noChangeArrowheads="1"/>
          </p:cNvSpPr>
          <p:nvPr/>
        </p:nvSpPr>
        <p:spPr bwMode="auto">
          <a:xfrm>
            <a:off x="3124200" y="4191000"/>
            <a:ext cx="3810000" cy="2073275"/>
          </a:xfrm>
          <a:prstGeom prst="rect">
            <a:avLst/>
          </a:prstGeom>
          <a:solidFill>
            <a:srgbClr val="FF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In the upside outcome, the project will be worth $23.21, same as the replicating portfolio.</a:t>
            </a:r>
          </a:p>
          <a:p>
            <a:pPr>
              <a:spcBef>
                <a:spcPct val="50000"/>
              </a:spcBef>
            </a:pPr>
            <a:r>
              <a:rPr lang="en-US" b="1" i="1" baseline="0">
                <a:effectLst>
                  <a:outerShdw blurRad="38100" dist="38100" dir="2700000" algn="tl">
                    <a:srgbClr val="FFFFFF"/>
                  </a:outerShdw>
                </a:effectLst>
              </a:rPr>
              <a:t>In the downside outcome, the project will be worth 0, same as the replicating portfolio.</a:t>
            </a:r>
          </a:p>
        </p:txBody>
      </p:sp>
      <p:sp>
        <p:nvSpPr>
          <p:cNvPr id="300036" name="Line 4"/>
          <p:cNvSpPr>
            <a:spLocks noChangeShapeType="1"/>
          </p:cNvSpPr>
          <p:nvPr/>
        </p:nvSpPr>
        <p:spPr bwMode="auto">
          <a:xfrm flipV="1">
            <a:off x="6019800" y="1998663"/>
            <a:ext cx="1350963" cy="12779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0037" name="Line 5"/>
          <p:cNvSpPr>
            <a:spLocks noChangeShapeType="1"/>
          </p:cNvSpPr>
          <p:nvPr/>
        </p:nvSpPr>
        <p:spPr bwMode="auto">
          <a:xfrm>
            <a:off x="6019800" y="3352800"/>
            <a:ext cx="1350963" cy="12604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0038" name="Oval 6"/>
          <p:cNvSpPr>
            <a:spLocks noChangeArrowheads="1"/>
          </p:cNvSpPr>
          <p:nvPr/>
        </p:nvSpPr>
        <p:spPr bwMode="auto">
          <a:xfrm>
            <a:off x="4267200" y="2590800"/>
            <a:ext cx="1752600" cy="15240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39" name="Line 7"/>
          <p:cNvSpPr>
            <a:spLocks noChangeShapeType="1"/>
          </p:cNvSpPr>
          <p:nvPr/>
        </p:nvSpPr>
        <p:spPr bwMode="auto">
          <a:xfrm flipH="1">
            <a:off x="3124200" y="3352800"/>
            <a:ext cx="1143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40" name="Text Box 8"/>
          <p:cNvSpPr txBox="1">
            <a:spLocks noChangeArrowheads="1"/>
          </p:cNvSpPr>
          <p:nvPr/>
        </p:nvSpPr>
        <p:spPr bwMode="auto">
          <a:xfrm>
            <a:off x="3429000" y="30480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effectLst>
                  <a:outerShdw blurRad="38100" dist="38100" dir="2700000" algn="tl">
                    <a:srgbClr val="FFFFFF"/>
                  </a:outerShdw>
                </a:effectLst>
              </a:rPr>
              <a:t>1 Yr</a:t>
            </a:r>
          </a:p>
        </p:txBody>
      </p:sp>
      <p:sp>
        <p:nvSpPr>
          <p:cNvPr id="300041" name="Line 9"/>
          <p:cNvSpPr>
            <a:spLocks noChangeShapeType="1"/>
          </p:cNvSpPr>
          <p:nvPr/>
        </p:nvSpPr>
        <p:spPr bwMode="auto">
          <a:xfrm flipH="1">
            <a:off x="1371600" y="3352800"/>
            <a:ext cx="4572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42" name="Line 10"/>
          <p:cNvSpPr>
            <a:spLocks noChangeShapeType="1"/>
          </p:cNvSpPr>
          <p:nvPr/>
        </p:nvSpPr>
        <p:spPr bwMode="auto">
          <a:xfrm flipH="1" flipV="1">
            <a:off x="1371600" y="4038600"/>
            <a:ext cx="4572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43" name="Text Box 11"/>
          <p:cNvSpPr txBox="1">
            <a:spLocks noChangeArrowheads="1"/>
          </p:cNvSpPr>
          <p:nvPr/>
        </p:nvSpPr>
        <p:spPr bwMode="auto">
          <a:xfrm>
            <a:off x="533400" y="3733800"/>
            <a:ext cx="838200" cy="633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a:t>
            </a:r>
          </a:p>
          <a:p>
            <a:pPr>
              <a:spcBef>
                <a:spcPct val="50000"/>
              </a:spcBef>
            </a:pPr>
            <a:r>
              <a:rPr lang="en-US" sz="1400" baseline="0">
                <a:effectLst>
                  <a:outerShdw blurRad="38100" dist="38100" dir="2700000" algn="tl">
                    <a:srgbClr val="FFFFFF"/>
                  </a:outerShdw>
                </a:effectLst>
              </a:rPr>
              <a:t>Today</a:t>
            </a:r>
          </a:p>
        </p:txBody>
      </p:sp>
      <p:sp>
        <p:nvSpPr>
          <p:cNvPr id="300044" name="Oval 12"/>
          <p:cNvSpPr>
            <a:spLocks noChangeArrowheads="1"/>
          </p:cNvSpPr>
          <p:nvPr/>
        </p:nvSpPr>
        <p:spPr bwMode="auto">
          <a:xfrm>
            <a:off x="7162800" y="1600200"/>
            <a:ext cx="1600200" cy="1447800"/>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45" name="Line 13"/>
          <p:cNvSpPr>
            <a:spLocks noChangeShapeType="1"/>
          </p:cNvSpPr>
          <p:nvPr/>
        </p:nvSpPr>
        <p:spPr bwMode="auto">
          <a:xfrm>
            <a:off x="5867400" y="1371600"/>
            <a:ext cx="1524000" cy="24384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46" name="Oval 14"/>
          <p:cNvSpPr>
            <a:spLocks noChangeArrowheads="1"/>
          </p:cNvSpPr>
          <p:nvPr/>
        </p:nvSpPr>
        <p:spPr bwMode="auto">
          <a:xfrm>
            <a:off x="7086600" y="3733800"/>
            <a:ext cx="1600200" cy="1447800"/>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47" name="Line 15"/>
          <p:cNvSpPr>
            <a:spLocks noChangeShapeType="1"/>
          </p:cNvSpPr>
          <p:nvPr/>
        </p:nvSpPr>
        <p:spPr bwMode="auto">
          <a:xfrm>
            <a:off x="5867400" y="1371600"/>
            <a:ext cx="1295400" cy="533400"/>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48" name="Text Box 16"/>
          <p:cNvSpPr txBox="1">
            <a:spLocks noChangeArrowheads="1"/>
          </p:cNvSpPr>
          <p:nvPr/>
        </p:nvSpPr>
        <p:spPr bwMode="auto">
          <a:xfrm>
            <a:off x="381000" y="228600"/>
            <a:ext cx="2667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The Essence of OVT</a:t>
            </a:r>
          </a:p>
        </p:txBody>
      </p:sp>
      <p:sp>
        <p:nvSpPr>
          <p:cNvPr id="300049" name="Text Box 17"/>
          <p:cNvSpPr txBox="1">
            <a:spLocks noChangeArrowheads="1"/>
          </p:cNvSpPr>
          <p:nvPr/>
        </p:nvSpPr>
        <p:spPr bwMode="auto">
          <a:xfrm>
            <a:off x="7391400" y="1905000"/>
            <a:ext cx="1163638" cy="83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Build: Get</a:t>
            </a:r>
          </a:p>
          <a:p>
            <a:r>
              <a:rPr lang="en-US" sz="1200" baseline="0">
                <a:effectLst/>
              </a:rPr>
              <a:t>113.21-90.00</a:t>
            </a:r>
          </a:p>
          <a:p>
            <a:r>
              <a:rPr lang="en-US" sz="1200" baseline="0">
                <a:effectLst/>
              </a:rPr>
              <a:t>= $23.21</a:t>
            </a:r>
            <a:endParaRPr lang="en-US" sz="2400" b="1" baseline="0">
              <a:effectLst>
                <a:outerShdw blurRad="38100" dist="38100" dir="2700000" algn="tl">
                  <a:srgbClr val="FFFFFF"/>
                </a:outerShdw>
              </a:effectLst>
            </a:endParaRPr>
          </a:p>
        </p:txBody>
      </p:sp>
      <p:sp>
        <p:nvSpPr>
          <p:cNvPr id="300050" name="Text Box 18"/>
          <p:cNvSpPr txBox="1">
            <a:spLocks noChangeArrowheads="1"/>
          </p:cNvSpPr>
          <p:nvPr/>
        </p:nvSpPr>
        <p:spPr bwMode="auto">
          <a:xfrm>
            <a:off x="6096000" y="2514600"/>
            <a:ext cx="536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70%</a:t>
            </a:r>
            <a:endParaRPr lang="en-US" sz="2400" b="1" baseline="0">
              <a:effectLst>
                <a:outerShdw blurRad="38100" dist="38100" dir="2700000" algn="tl">
                  <a:srgbClr val="FFFFFF"/>
                </a:outerShdw>
              </a:effectLst>
            </a:endParaRPr>
          </a:p>
        </p:txBody>
      </p:sp>
      <p:sp>
        <p:nvSpPr>
          <p:cNvPr id="300051" name="Text Box 19"/>
          <p:cNvSpPr txBox="1">
            <a:spLocks noChangeArrowheads="1"/>
          </p:cNvSpPr>
          <p:nvPr/>
        </p:nvSpPr>
        <p:spPr bwMode="auto">
          <a:xfrm>
            <a:off x="6019800" y="3733800"/>
            <a:ext cx="627063"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30%</a:t>
            </a:r>
            <a:endParaRPr lang="en-US" sz="2400" b="1" baseline="0">
              <a:effectLst>
                <a:outerShdw blurRad="38100" dist="38100" dir="2700000" algn="tl">
                  <a:srgbClr val="FFFFFF"/>
                </a:outerShdw>
              </a:effectLst>
            </a:endParaRPr>
          </a:p>
        </p:txBody>
      </p:sp>
      <p:sp>
        <p:nvSpPr>
          <p:cNvPr id="300052" name="Text Box 20"/>
          <p:cNvSpPr txBox="1">
            <a:spLocks noChangeArrowheads="1"/>
          </p:cNvSpPr>
          <p:nvPr/>
        </p:nvSpPr>
        <p:spPr bwMode="auto">
          <a:xfrm>
            <a:off x="7391400" y="4419600"/>
            <a:ext cx="1074738" cy="5603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Don’t build:</a:t>
            </a:r>
          </a:p>
          <a:p>
            <a:r>
              <a:rPr lang="en-US" sz="1200" baseline="0">
                <a:effectLst/>
              </a:rPr>
              <a:t>Get 0.</a:t>
            </a:r>
            <a:endParaRPr lang="en-US" sz="2400" b="1" baseline="0">
              <a:effectLst>
                <a:outerShdw blurRad="38100" dist="38100" dir="2700000" algn="tl">
                  <a:srgbClr val="FFFFFF"/>
                </a:outerShdw>
              </a:effectLst>
            </a:endParaRPr>
          </a:p>
        </p:txBody>
      </p:sp>
      <p:sp>
        <p:nvSpPr>
          <p:cNvPr id="300053" name="Text Box 21"/>
          <p:cNvSpPr txBox="1">
            <a:spLocks noChangeArrowheads="1"/>
          </p:cNvSpPr>
          <p:nvPr/>
        </p:nvSpPr>
        <p:spPr bwMode="auto">
          <a:xfrm>
            <a:off x="4419600" y="2819400"/>
            <a:ext cx="1600200"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 Next Yr.:</a:t>
            </a:r>
          </a:p>
          <a:p>
            <a:pPr>
              <a:spcBef>
                <a:spcPct val="50000"/>
              </a:spcBef>
            </a:pPr>
            <a:r>
              <a:rPr lang="en-US" sz="1400" baseline="0">
                <a:effectLst>
                  <a:outerShdw blurRad="38100" dist="38100" dir="2700000" algn="tl">
                    <a:srgbClr val="FFFFFF"/>
                  </a:outerShdw>
                </a:effectLst>
              </a:rPr>
              <a:t>Node Value = (7.)23.21+ (.3)0 = $16.25.</a:t>
            </a:r>
          </a:p>
        </p:txBody>
      </p:sp>
      <p:sp>
        <p:nvSpPr>
          <p:cNvPr id="300054" name="Text Box 22"/>
          <p:cNvSpPr txBox="1">
            <a:spLocks noChangeArrowheads="1"/>
          </p:cNvSpPr>
          <p:nvPr/>
        </p:nvSpPr>
        <p:spPr bwMode="auto">
          <a:xfrm>
            <a:off x="1828800" y="4419600"/>
            <a:ext cx="12192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Build Today:</a:t>
            </a:r>
          </a:p>
          <a:p>
            <a:pPr>
              <a:spcBef>
                <a:spcPct val="50000"/>
              </a:spcBef>
            </a:pPr>
            <a:r>
              <a:rPr lang="en-US" sz="1400" baseline="0">
                <a:effectLst>
                  <a:outerShdw blurRad="38100" dist="38100" dir="2700000" algn="tl">
                    <a:srgbClr val="FFFFFF"/>
                  </a:outerShdw>
                </a:effectLst>
              </a:rPr>
              <a:t>Get 100.00-88.24 = $11.76.</a:t>
            </a:r>
          </a:p>
        </p:txBody>
      </p:sp>
      <p:sp>
        <p:nvSpPr>
          <p:cNvPr id="300055" name="Text Box 23"/>
          <p:cNvSpPr txBox="1">
            <a:spLocks noChangeArrowheads="1"/>
          </p:cNvSpPr>
          <p:nvPr/>
        </p:nvSpPr>
        <p:spPr bwMode="auto">
          <a:xfrm>
            <a:off x="1828800" y="2895600"/>
            <a:ext cx="1295400" cy="846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Wait Today:</a:t>
            </a:r>
          </a:p>
          <a:p>
            <a:pPr>
              <a:spcBef>
                <a:spcPct val="50000"/>
              </a:spcBef>
            </a:pPr>
            <a:r>
              <a:rPr lang="en-US" sz="1400" baseline="0">
                <a:effectLst>
                  <a:outerShdw blurRad="38100" dist="38100" dir="2700000" algn="tl">
                    <a:srgbClr val="FFFFFF"/>
                  </a:outerShdw>
                </a:effectLst>
              </a:rPr>
              <a:t>PV = 16.25/1.2 = 13.54.</a:t>
            </a:r>
          </a:p>
        </p:txBody>
      </p:sp>
      <p:sp>
        <p:nvSpPr>
          <p:cNvPr id="26" name="Slide Number Placeholder 25"/>
          <p:cNvSpPr>
            <a:spLocks noGrp="1"/>
          </p:cNvSpPr>
          <p:nvPr>
            <p:ph type="sldNum" sz="quarter" idx="12"/>
          </p:nvPr>
        </p:nvSpPr>
        <p:spPr/>
        <p:txBody>
          <a:bodyPr/>
          <a:lstStyle/>
          <a:p>
            <a:fld id="{4832FC03-9143-45FF-9B73-D7E84BF988E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1058" name="Text Box 2"/>
          <p:cNvSpPr txBox="1">
            <a:spLocks noChangeArrowheads="1"/>
          </p:cNvSpPr>
          <p:nvPr/>
        </p:nvSpPr>
        <p:spPr bwMode="auto">
          <a:xfrm>
            <a:off x="609600" y="762000"/>
            <a:ext cx="7848600" cy="423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Thus, this “replicating portfolio” </a:t>
            </a:r>
            <a:r>
              <a:rPr lang="en-US" b="1" i="1" u="sng" baseline="0">
                <a:effectLst>
                  <a:outerShdw blurRad="38100" dist="38100" dir="2700000" algn="tl">
                    <a:srgbClr val="FFFFFF"/>
                  </a:outerShdw>
                </a:effectLst>
              </a:rPr>
              <a:t>must</a:t>
            </a:r>
            <a:r>
              <a:rPr lang="en-US" b="1" baseline="0">
                <a:effectLst>
                  <a:outerShdw blurRad="38100" dist="38100" dir="2700000" algn="tl">
                    <a:srgbClr val="FFFFFF"/>
                  </a:outerShdw>
                </a:effectLst>
              </a:rPr>
              <a:t> be worth the same as the land (the development option) today.</a:t>
            </a:r>
          </a:p>
          <a:p>
            <a:pPr>
              <a:spcBef>
                <a:spcPct val="50000"/>
              </a:spcBef>
            </a:pPr>
            <a:r>
              <a:rPr lang="en-US" b="1" baseline="0">
                <a:effectLst>
                  <a:outerShdw blurRad="38100" dist="38100" dir="2700000" algn="tl">
                    <a:srgbClr val="FFFFFF"/>
                  </a:outerShdw>
                </a:effectLst>
              </a:rPr>
              <a:t>Suppose not:</a:t>
            </a:r>
          </a:p>
          <a:p>
            <a:pPr>
              <a:spcBef>
                <a:spcPct val="30000"/>
              </a:spcBef>
              <a:buFontTx/>
              <a:buChar char="•"/>
            </a:pPr>
            <a:r>
              <a:rPr lang="en-US" b="1" baseline="0">
                <a:effectLst>
                  <a:outerShdw blurRad="38100" dist="38100" dir="2700000" algn="tl">
                    <a:srgbClr val="FFFFFF"/>
                  </a:outerShdw>
                </a:effectLst>
              </a:rPr>
              <a:t> If the land can be bought for less than the replicating portfolio, then I can sell the replicating portfolio short, buy the land, pocket the difference as profit today, and have zero net value impact next year (as the land and replicating portfolio will in all cases be worth the same next year, so my long position offsets my short position exactly).</a:t>
            </a:r>
          </a:p>
          <a:p>
            <a:pPr>
              <a:spcBef>
                <a:spcPct val="30000"/>
              </a:spcBef>
              <a:buFontTx/>
              <a:buChar char="•"/>
            </a:pPr>
            <a:r>
              <a:rPr lang="en-US" b="1" baseline="0">
                <a:effectLst>
                  <a:outerShdw blurRad="38100" dist="38100" dir="2700000" algn="tl">
                    <a:srgbClr val="FFFFFF"/>
                  </a:outerShdw>
                </a:effectLst>
              </a:rPr>
              <a:t> If the land costs more than the replicating portfolio, then I can sell the land short, buy the replicating portfolio, pocket the difference as profit today, and once again have zero net impact next year.</a:t>
            </a:r>
          </a:p>
          <a:p>
            <a:pPr algn="ctr">
              <a:spcBef>
                <a:spcPct val="50000"/>
              </a:spcBef>
            </a:pPr>
            <a:r>
              <a:rPr lang="en-US" b="1" i="1" baseline="0">
                <a:effectLst>
                  <a:outerShdw blurRad="38100" dist="38100" dir="2700000" algn="tl">
                    <a:srgbClr val="FFFFFF"/>
                  </a:outerShdw>
                </a:effectLst>
              </a:rPr>
              <a:t>This is what is known as an “arbitrage” – riskless profit!</a:t>
            </a:r>
          </a:p>
        </p:txBody>
      </p:sp>
      <p:sp>
        <p:nvSpPr>
          <p:cNvPr id="301059" name="Text Box 3"/>
          <p:cNvSpPr txBox="1">
            <a:spLocks noChangeArrowheads="1"/>
          </p:cNvSpPr>
          <p:nvPr/>
        </p:nvSpPr>
        <p:spPr bwMode="auto">
          <a:xfrm>
            <a:off x="838200" y="5257800"/>
            <a:ext cx="7543800" cy="101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In equilibrium (within and across markets), arbitrage opportunities cannot exist, for they would be bid away by competing market participants seeking to earn super-normal profits.</a:t>
            </a:r>
          </a:p>
        </p:txBody>
      </p:sp>
      <p:sp>
        <p:nvSpPr>
          <p:cNvPr id="301060" name="Text Box 4"/>
          <p:cNvSpPr txBox="1">
            <a:spLocks noChangeArrowheads="1"/>
          </p:cNvSpPr>
          <p:nvPr/>
        </p:nvSpPr>
        <p:spPr bwMode="auto">
          <a:xfrm>
            <a:off x="381000" y="228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The Essence of OVT</a:t>
            </a:r>
          </a:p>
        </p:txBody>
      </p:sp>
      <p:sp>
        <p:nvSpPr>
          <p:cNvPr id="7" name="Slide Number Placeholder 6"/>
          <p:cNvSpPr>
            <a:spLocks noGrp="1"/>
          </p:cNvSpPr>
          <p:nvPr>
            <p:ph type="sldNum" sz="quarter" idx="12"/>
          </p:nvPr>
        </p:nvSpPr>
        <p:spPr/>
        <p:txBody>
          <a:bodyPr/>
          <a:lstStyle/>
          <a:p>
            <a:fld id="{4832FC03-9143-45FF-9B73-D7E84BF988E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3106" name="Text Box 2"/>
          <p:cNvSpPr txBox="1">
            <a:spLocks noChangeArrowheads="1"/>
          </p:cNvSpPr>
          <p:nvPr/>
        </p:nvSpPr>
        <p:spPr bwMode="auto">
          <a:xfrm>
            <a:off x="685800" y="838200"/>
            <a:ext cx="76962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In real estate, markets are not so perfect and complete to enable actual construction of technical arbitrage. But nevertheless competition tends to eliminate super-normal profit, so we can use this kind of analysis to model prices and values.</a:t>
            </a:r>
          </a:p>
          <a:p>
            <a:pPr>
              <a:spcBef>
                <a:spcPct val="50000"/>
              </a:spcBef>
            </a:pPr>
            <a:r>
              <a:rPr lang="en-US" b="1" baseline="0">
                <a:effectLst>
                  <a:outerShdw blurRad="38100" dist="38100" dir="2700000" algn="tl">
                    <a:srgbClr val="FFFFFF"/>
                  </a:outerShdw>
                </a:effectLst>
              </a:rPr>
              <a:t>Fundamentally, this approach will always equalize the expected return risk premium per unit of risk, across the asset markets.</a:t>
            </a:r>
          </a:p>
        </p:txBody>
      </p:sp>
      <p:sp>
        <p:nvSpPr>
          <p:cNvPr id="303107" name="Text Box 3"/>
          <p:cNvSpPr txBox="1">
            <a:spLocks noChangeArrowheads="1"/>
          </p:cNvSpPr>
          <p:nvPr/>
        </p:nvSpPr>
        <p:spPr bwMode="auto">
          <a:xfrm>
            <a:off x="685800" y="3048000"/>
            <a:ext cx="7543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So, how much </a:t>
            </a:r>
            <a:r>
              <a:rPr lang="en-US" b="1" i="1" u="sng" baseline="0">
                <a:effectLst>
                  <a:outerShdw blurRad="38100" dist="38100" dir="2700000" algn="tl">
                    <a:srgbClr val="FFFFFF"/>
                  </a:outerShdw>
                </a:effectLst>
              </a:rPr>
              <a:t>is</a:t>
            </a:r>
            <a:r>
              <a:rPr lang="en-US" b="1" baseline="0">
                <a:effectLst>
                  <a:outerShdw blurRad="38100" dist="38100" dir="2700000" algn="tl">
                    <a:srgbClr val="FFFFFF"/>
                  </a:outerShdw>
                </a:effectLst>
              </a:rPr>
              <a:t> the land worth in our example . . .</a:t>
            </a:r>
          </a:p>
        </p:txBody>
      </p:sp>
      <p:sp>
        <p:nvSpPr>
          <p:cNvPr id="303108" name="Text Box 4"/>
          <p:cNvSpPr txBox="1">
            <a:spLocks noChangeArrowheads="1"/>
          </p:cNvSpPr>
          <p:nvPr/>
        </p:nvSpPr>
        <p:spPr bwMode="auto">
          <a:xfrm>
            <a:off x="685800" y="3657600"/>
            <a:ext cx="77724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replicating portfolio is:</a:t>
            </a:r>
          </a:p>
          <a:p>
            <a:pPr algn="ctr">
              <a:spcBef>
                <a:spcPct val="50000"/>
              </a:spcBef>
            </a:pPr>
            <a:r>
              <a:rPr lang="en-US" b="1" baseline="0">
                <a:effectLst>
                  <a:outerShdw blurRad="38100" dist="38100" dir="2700000" algn="tl">
                    <a:srgbClr val="FFFFFF"/>
                  </a:outerShdw>
                </a:effectLst>
              </a:rPr>
              <a:t>(0.67)V(0) - $51.21</a:t>
            </a:r>
          </a:p>
          <a:p>
            <a:pPr>
              <a:spcBef>
                <a:spcPct val="50000"/>
              </a:spcBef>
            </a:pPr>
            <a:r>
              <a:rPr lang="en-US" b="1" baseline="0">
                <a:effectLst>
                  <a:outerShdw blurRad="38100" dist="38100" dir="2700000" algn="tl">
                    <a:srgbClr val="FFFFFF"/>
                  </a:outerShdw>
                </a:effectLst>
              </a:rPr>
              <a:t>And thus must have this value.</a:t>
            </a:r>
          </a:p>
          <a:p>
            <a:pPr>
              <a:spcBef>
                <a:spcPct val="50000"/>
              </a:spcBef>
            </a:pPr>
            <a:r>
              <a:rPr lang="en-US" b="1" baseline="0">
                <a:effectLst>
                  <a:outerShdw blurRad="38100" dist="38100" dir="2700000" algn="tl">
                    <a:srgbClr val="FFFFFF"/>
                  </a:outerShdw>
                </a:effectLst>
              </a:rPr>
              <a:t>The only question is, what is the value of V(0), the value of the underlying asset (the project to be developed) </a:t>
            </a:r>
            <a:r>
              <a:rPr lang="en-US" b="1" i="1" u="sng" baseline="0">
                <a:effectLst>
                  <a:outerShdw blurRad="38100" dist="38100" dir="2700000" algn="tl">
                    <a:srgbClr val="FFFFFF"/>
                  </a:outerShdw>
                </a:effectLst>
              </a:rPr>
              <a:t>today</a:t>
            </a:r>
            <a:r>
              <a:rPr lang="en-US" b="1" baseline="0">
                <a:effectLst>
                  <a:outerShdw blurRad="38100" dist="38100" dir="2700000" algn="tl">
                    <a:srgbClr val="FFFFFF"/>
                  </a:outerShdw>
                </a:effectLst>
              </a:rPr>
              <a:t> (time-0)?...</a:t>
            </a:r>
          </a:p>
        </p:txBody>
      </p:sp>
      <p:sp>
        <p:nvSpPr>
          <p:cNvPr id="303109" name="Text Box 5"/>
          <p:cNvSpPr txBox="1">
            <a:spLocks noChangeArrowheads="1"/>
          </p:cNvSpPr>
          <p:nvPr/>
        </p:nvSpPr>
        <p:spPr bwMode="auto">
          <a:xfrm>
            <a:off x="381000" y="228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The Essence of OVT</a:t>
            </a:r>
          </a:p>
        </p:txBody>
      </p:sp>
      <p:sp>
        <p:nvSpPr>
          <p:cNvPr id="8" name="Slide Number Placeholder 7"/>
          <p:cNvSpPr>
            <a:spLocks noGrp="1"/>
          </p:cNvSpPr>
          <p:nvPr>
            <p:ph type="sldNum" sz="quarter" idx="12"/>
          </p:nvPr>
        </p:nvSpPr>
        <p:spPr/>
        <p:txBody>
          <a:bodyPr/>
          <a:lstStyle/>
          <a:p>
            <a:fld id="{4832FC03-9143-45FF-9B73-D7E84BF988E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4130" name="Text Box 2"/>
          <p:cNvSpPr txBox="1">
            <a:spLocks noChangeArrowheads="1"/>
          </p:cNvSpPr>
          <p:nvPr/>
        </p:nvSpPr>
        <p:spPr bwMode="auto">
          <a:xfrm>
            <a:off x="685800" y="457200"/>
            <a:ext cx="8001000" cy="237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know that a similar asset already completed today is worth $100.00.</a:t>
            </a:r>
          </a:p>
          <a:p>
            <a:pPr>
              <a:spcBef>
                <a:spcPct val="50000"/>
              </a:spcBef>
            </a:pPr>
            <a:r>
              <a:rPr lang="en-US" b="1" baseline="0">
                <a:effectLst>
                  <a:outerShdw blurRad="38100" dist="38100" dir="2700000" algn="tl">
                    <a:srgbClr val="FFFFFF"/>
                  </a:outerShdw>
                </a:effectLst>
              </a:rPr>
              <a:t>However, this value includes the value of the net cash flow (dividends, rents) that asset will pay between today and next year.</a:t>
            </a:r>
          </a:p>
          <a:p>
            <a:pPr>
              <a:spcBef>
                <a:spcPct val="50000"/>
              </a:spcBef>
            </a:pPr>
            <a:r>
              <a:rPr lang="en-US" b="1" baseline="0">
                <a:effectLst>
                  <a:outerShdw blurRad="38100" dist="38100" dir="2700000" algn="tl">
                    <a:srgbClr val="FFFFFF"/>
                  </a:outerShdw>
                </a:effectLst>
              </a:rPr>
              <a:t>Our development project won’t produce those dividends, because it won’t produce a building until next year.</a:t>
            </a:r>
          </a:p>
          <a:p>
            <a:pPr>
              <a:spcBef>
                <a:spcPct val="50000"/>
              </a:spcBef>
            </a:pPr>
            <a:r>
              <a:rPr lang="en-US" b="1" baseline="0">
                <a:effectLst>
                  <a:outerShdw blurRad="38100" dist="38100" dir="2700000" algn="tl">
                    <a:srgbClr val="FFFFFF"/>
                  </a:outerShdw>
                </a:effectLst>
              </a:rPr>
              <a:t>So, we need a little more analysis…</a:t>
            </a:r>
          </a:p>
        </p:txBody>
      </p:sp>
      <p:sp>
        <p:nvSpPr>
          <p:cNvPr id="304131" name="Text Box 3"/>
          <p:cNvSpPr txBox="1">
            <a:spLocks noChangeArrowheads="1"/>
          </p:cNvSpPr>
          <p:nvPr/>
        </p:nvSpPr>
        <p:spPr bwMode="auto">
          <a:xfrm>
            <a:off x="685800" y="2819400"/>
            <a:ext cx="8001000" cy="378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Suppose that the underlying asset (the built property) has an expected total return of 9%.</a:t>
            </a:r>
          </a:p>
          <a:p>
            <a:pPr>
              <a:spcBef>
                <a:spcPct val="50000"/>
              </a:spcBef>
            </a:pPr>
            <a:r>
              <a:rPr lang="en-US" b="1" baseline="0">
                <a:effectLst>
                  <a:outerShdw blurRad="38100" dist="38100" dir="2700000" algn="tl">
                    <a:srgbClr val="FFFFFF"/>
                  </a:outerShdw>
                </a:effectLst>
              </a:rPr>
              <a:t>If a similar building has a value today of $100.00, and an (ex dividend) value next year of either $113.21 (70% chance) or $78.62 (30% chance), then the expected value next year is (0.7)113.21+(0.3)78.62 = $102.83 (i.e., expected growth is E[g</a:t>
            </a:r>
            <a:r>
              <a:rPr lang="en-US" b="1" baseline="-25000">
                <a:effectLst>
                  <a:outerShdw blurRad="38100" dist="38100" dir="2700000" algn="tl">
                    <a:srgbClr val="FFFFFF"/>
                  </a:outerShdw>
                </a:effectLst>
              </a:rPr>
              <a:t>V</a:t>
            </a:r>
            <a:r>
              <a:rPr lang="en-US" b="1" baseline="0">
                <a:effectLst>
                  <a:outerShdw blurRad="38100" dist="38100" dir="2700000" algn="tl">
                    <a:srgbClr val="FFFFFF"/>
                  </a:outerShdw>
                </a:effectLst>
              </a:rPr>
              <a:t>]=2.83%).</a:t>
            </a:r>
          </a:p>
          <a:p>
            <a:pPr>
              <a:spcBef>
                <a:spcPct val="50000"/>
              </a:spcBef>
            </a:pPr>
            <a:r>
              <a:rPr lang="en-US" b="1" baseline="0">
                <a:effectLst>
                  <a:outerShdw blurRad="38100" dist="38100" dir="2700000" algn="tl">
                    <a:srgbClr val="FFFFFF"/>
                  </a:outerShdw>
                </a:effectLst>
              </a:rPr>
              <a:t>Thus, the PV today of a building that would not exist until next year (i.e., PV of similar pre-existing building net of its cash flow between now and next year) is:</a:t>
            </a:r>
          </a:p>
          <a:p>
            <a:pPr algn="ctr">
              <a:spcBef>
                <a:spcPct val="5000"/>
              </a:spcBef>
            </a:pPr>
            <a:r>
              <a:rPr lang="en-US" b="1" baseline="0">
                <a:effectLst>
                  <a:outerShdw blurRad="38100" dist="38100" dir="2700000" algn="tl">
                    <a:srgbClr val="FFFFFF"/>
                  </a:outerShdw>
                </a:effectLst>
              </a:rPr>
              <a:t>PV[V</a:t>
            </a:r>
            <a:r>
              <a:rPr lang="en-US" b="1" baseline="-25000">
                <a:effectLst>
                  <a:outerShdw blurRad="38100" dist="38100" dir="2700000" algn="tl">
                    <a:srgbClr val="FFFFFF"/>
                  </a:outerShdw>
                </a:effectLst>
              </a:rPr>
              <a:t>1</a:t>
            </a:r>
            <a:r>
              <a:rPr lang="en-US" b="1" baseline="0">
                <a:effectLst>
                  <a:outerShdw blurRad="38100" dist="38100" dir="2700000" algn="tl">
                    <a:srgbClr val="FFFFFF"/>
                  </a:outerShdw>
                </a:effectLst>
              </a:rPr>
              <a:t>] = V(0) = $102.83 / 1.09 = $94.34.</a:t>
            </a:r>
          </a:p>
          <a:p>
            <a:pPr algn="ctr">
              <a:spcBef>
                <a:spcPct val="5000"/>
              </a:spcBef>
            </a:pPr>
            <a:r>
              <a:rPr lang="en-US" baseline="0">
                <a:effectLst/>
              </a:rPr>
              <a:t>(versus V</a:t>
            </a:r>
            <a:r>
              <a:rPr lang="en-US" baseline="-25000">
                <a:effectLst/>
              </a:rPr>
              <a:t>0</a:t>
            </a:r>
            <a:r>
              <a:rPr lang="en-US" baseline="0">
                <a:effectLst/>
              </a:rPr>
              <a:t> = $100.00 for pre-existing bldg.)</a:t>
            </a:r>
          </a:p>
        </p:txBody>
      </p:sp>
      <p:sp>
        <p:nvSpPr>
          <p:cNvPr id="304132" name="Text Box 4"/>
          <p:cNvSpPr txBox="1">
            <a:spLocks noChangeArrowheads="1"/>
          </p:cNvSpPr>
          <p:nvPr/>
        </p:nvSpPr>
        <p:spPr bwMode="auto">
          <a:xfrm>
            <a:off x="381000" y="1524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The Essence of OVT</a:t>
            </a:r>
          </a:p>
        </p:txBody>
      </p:sp>
      <p:sp>
        <p:nvSpPr>
          <p:cNvPr id="7" name="Slide Number Placeholder 6"/>
          <p:cNvSpPr>
            <a:spLocks noGrp="1"/>
          </p:cNvSpPr>
          <p:nvPr>
            <p:ph type="sldNum" sz="quarter" idx="12"/>
          </p:nvPr>
        </p:nvSpPr>
        <p:spPr/>
        <p:txBody>
          <a:bodyPr/>
          <a:lstStyle/>
          <a:p>
            <a:fld id="{4832FC03-9143-45FF-9B73-D7E84BF988E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5154" name="Text Box 2"/>
          <p:cNvSpPr txBox="1">
            <a:spLocks noChangeArrowheads="1"/>
          </p:cNvSpPr>
          <p:nvPr/>
        </p:nvSpPr>
        <p:spPr bwMode="auto">
          <a:xfrm>
            <a:off x="533400" y="685800"/>
            <a:ext cx="7848600" cy="2235200"/>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Now we can value the option by valuing the replicating portfolio:</a:t>
            </a:r>
          </a:p>
          <a:p>
            <a:pPr>
              <a:spcBef>
                <a:spcPct val="50000"/>
              </a:spcBef>
            </a:pPr>
            <a:r>
              <a:rPr lang="en-US" b="1" baseline="0">
                <a:effectLst>
                  <a:outerShdw blurRad="38100" dist="38100" dir="2700000" algn="tl">
                    <a:srgbClr val="FFFFFF"/>
                  </a:outerShdw>
                </a:effectLst>
              </a:rPr>
              <a:t>C</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  =  (0.67)V(0) - $51.21  </a:t>
            </a:r>
          </a:p>
          <a:p>
            <a:pPr>
              <a:spcBef>
                <a:spcPct val="50000"/>
              </a:spcBef>
            </a:pPr>
            <a:r>
              <a:rPr lang="en-US" b="1" baseline="0">
                <a:effectLst>
                  <a:outerShdw blurRad="38100" dist="38100" dir="2700000" algn="tl">
                    <a:srgbClr val="FFFFFF"/>
                  </a:outerShdw>
                </a:effectLst>
              </a:rPr>
              <a:t>      =  (0.67)$94.34 - $51.21  </a:t>
            </a:r>
          </a:p>
          <a:p>
            <a:pPr>
              <a:spcBef>
                <a:spcPct val="50000"/>
              </a:spcBef>
            </a:pPr>
            <a:r>
              <a:rPr lang="en-US" b="1" baseline="0">
                <a:effectLst>
                  <a:outerShdw blurRad="38100" dist="38100" dir="2700000" algn="tl">
                    <a:srgbClr val="FFFFFF"/>
                  </a:outerShdw>
                </a:effectLst>
              </a:rPr>
              <a:t>      =  $63.29 - $51.21 </a:t>
            </a:r>
          </a:p>
          <a:p>
            <a:pPr>
              <a:spcBef>
                <a:spcPct val="50000"/>
              </a:spcBef>
            </a:pPr>
            <a:r>
              <a:rPr lang="en-US" b="1" baseline="0">
                <a:effectLst>
                  <a:outerShdw blurRad="38100" dist="38100" dir="2700000" algn="tl">
                    <a:srgbClr val="FFFFFF"/>
                  </a:outerShdw>
                </a:effectLst>
              </a:rPr>
              <a:t>      = $12.09.</a:t>
            </a:r>
          </a:p>
        </p:txBody>
      </p:sp>
      <p:sp>
        <p:nvSpPr>
          <p:cNvPr id="305155" name="Text Box 3"/>
          <p:cNvSpPr txBox="1">
            <a:spLocks noChangeArrowheads="1"/>
          </p:cNvSpPr>
          <p:nvPr/>
        </p:nvSpPr>
        <p:spPr bwMode="auto">
          <a:xfrm>
            <a:off x="533400" y="3048000"/>
            <a:ext cx="8077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Thus, our previous estimate of $13.54 (based on the 20% OCC) was apparently not correct. The option is actually worth $1.45 less.</a:t>
            </a:r>
          </a:p>
        </p:txBody>
      </p:sp>
      <p:sp>
        <p:nvSpPr>
          <p:cNvPr id="305156" name="Text Box 4"/>
          <p:cNvSpPr txBox="1">
            <a:spLocks noChangeArrowheads="1"/>
          </p:cNvSpPr>
          <p:nvPr/>
        </p:nvSpPr>
        <p:spPr bwMode="auto">
          <a:xfrm>
            <a:off x="381000" y="228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The Essence of OVT</a:t>
            </a:r>
          </a:p>
        </p:txBody>
      </p:sp>
      <p:sp>
        <p:nvSpPr>
          <p:cNvPr id="7" name="Slide Number Placeholder 6"/>
          <p:cNvSpPr>
            <a:spLocks noGrp="1"/>
          </p:cNvSpPr>
          <p:nvPr>
            <p:ph type="sldNum" sz="quarter" idx="12"/>
          </p:nvPr>
        </p:nvSpPr>
        <p:spPr/>
        <p:txBody>
          <a:bodyPr/>
          <a:lstStyle/>
          <a:p>
            <a:fld id="{4832FC03-9143-45FF-9B73-D7E84BF988E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7202" name="Text Box 2"/>
          <p:cNvSpPr txBox="1">
            <a:spLocks noChangeArrowheads="1"/>
          </p:cNvSpPr>
          <p:nvPr/>
        </p:nvSpPr>
        <p:spPr bwMode="auto">
          <a:xfrm>
            <a:off x="457200" y="152400"/>
            <a:ext cx="8077200" cy="6407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1800" b="1" baseline="0">
                <a:effectLst>
                  <a:outerShdw blurRad="38100" dist="38100" dir="2700000" algn="tl">
                    <a:srgbClr val="FFFFFF"/>
                  </a:outerShdw>
                </a:effectLst>
              </a:rPr>
              <a:t>Suppose we could sell the option for $13.54</a:t>
            </a:r>
          </a:p>
          <a:p>
            <a:pPr>
              <a:spcBef>
                <a:spcPct val="30000"/>
              </a:spcBef>
            </a:pPr>
            <a:r>
              <a:rPr lang="en-US" sz="1800" b="1" baseline="0">
                <a:effectLst>
                  <a:outerShdw blurRad="38100" dist="38100" dir="2700000" algn="tl">
                    <a:srgbClr val="FFFFFF"/>
                  </a:outerShdw>
                </a:effectLst>
              </a:rPr>
              <a:t>Then we could (with complete markets):</a:t>
            </a:r>
          </a:p>
          <a:p>
            <a:pPr lvl="1">
              <a:buFontTx/>
              <a:buChar char="•"/>
            </a:pPr>
            <a:r>
              <a:rPr lang="en-US" sz="1800" baseline="0">
                <a:effectLst/>
              </a:rPr>
              <a:t> Sell the option (short) for $13.54, take in $13.54 cash.</a:t>
            </a:r>
          </a:p>
          <a:p>
            <a:pPr lvl="1">
              <a:buFontTx/>
              <a:buChar char="•"/>
            </a:pPr>
            <a:r>
              <a:rPr lang="en-US" sz="1800" baseline="0">
                <a:effectLst/>
              </a:rPr>
              <a:t>Borrow $51.21 at 3% interest (with no possibility of default), thereby take in another $51.21 cash.</a:t>
            </a:r>
          </a:p>
          <a:p>
            <a:pPr lvl="1">
              <a:buFontTx/>
              <a:buChar char="•"/>
            </a:pPr>
            <a:r>
              <a:rPr lang="en-US" sz="1800" baseline="0">
                <a:effectLst/>
              </a:rPr>
              <a:t> Use part of the resulting $64.75 proceeds to buy 0.67 units of a building just like the one to be built (minus its net rent for this coming year), for a price of (0.67)$94.34 = $63.29.</a:t>
            </a:r>
          </a:p>
          <a:p>
            <a:pPr lvl="1">
              <a:buFontTx/>
              <a:buChar char="•"/>
            </a:pPr>
            <a:r>
              <a:rPr lang="en-US" sz="1800" baseline="0">
                <a:effectLst/>
              </a:rPr>
              <a:t> Our </a:t>
            </a:r>
            <a:r>
              <a:rPr lang="en-US" sz="1800" b="1" baseline="0">
                <a:effectLst>
                  <a:outerShdw blurRad="38100" dist="38100" dir="2700000" algn="tl">
                    <a:srgbClr val="FFFFFF"/>
                  </a:outerShdw>
                </a:effectLst>
              </a:rPr>
              <a:t>net cash flow at time 0 is: +$64.75 – $63.29 = + $1.46.</a:t>
            </a:r>
          </a:p>
          <a:p>
            <a:pPr lvl="1">
              <a:buFontTx/>
              <a:buChar char="•"/>
            </a:pPr>
            <a:r>
              <a:rPr lang="en-US" sz="1800" baseline="0">
                <a:effectLst/>
              </a:rPr>
              <a:t> A year from now, we face:</a:t>
            </a:r>
          </a:p>
          <a:p>
            <a:pPr lvl="3">
              <a:spcBef>
                <a:spcPct val="25000"/>
              </a:spcBef>
              <a:buFontTx/>
              <a:buChar char="•"/>
            </a:pPr>
            <a:r>
              <a:rPr lang="en-US" sz="1400" baseline="0">
                <a:effectLst/>
              </a:rPr>
              <a:t>  In the </a:t>
            </a:r>
            <a:r>
              <a:rPr lang="en-US" sz="1400" b="1" baseline="0">
                <a:effectLst>
                  <a:outerShdw blurRad="38100" dist="38100" dir="2700000" algn="tl">
                    <a:srgbClr val="FFFFFF"/>
                  </a:outerShdw>
                </a:effectLst>
              </a:rPr>
              <a:t>“up”</a:t>
            </a:r>
            <a:r>
              <a:rPr lang="en-US" sz="1400" baseline="0">
                <a:effectLst/>
              </a:rPr>
              <a:t> outcome:</a:t>
            </a:r>
          </a:p>
          <a:p>
            <a:pPr lvl="4">
              <a:buFontTx/>
              <a:buChar char="•"/>
            </a:pPr>
            <a:r>
              <a:rPr lang="en-US" sz="1400" baseline="0">
                <a:effectLst/>
              </a:rPr>
              <a:t>    We must pay to the owner of the option we sold $23.21 = $113.21 - $90, the value of the development option.</a:t>
            </a:r>
          </a:p>
          <a:p>
            <a:pPr lvl="4">
              <a:buFontTx/>
              <a:buChar char="•"/>
            </a:pPr>
            <a:r>
              <a:rPr lang="en-US" sz="1400" baseline="0">
                <a:effectLst/>
              </a:rPr>
              <a:t>     We must pay off our loan for (1.03)$51.21 = $52.74.</a:t>
            </a:r>
          </a:p>
          <a:p>
            <a:pPr lvl="4">
              <a:buFontTx/>
              <a:buChar char="•"/>
            </a:pPr>
            <a:r>
              <a:rPr lang="en-US" sz="1400" baseline="0">
                <a:effectLst/>
              </a:rPr>
              <a:t>     We will sell our .67 share of the building for (.67)$113.21 = $75.95 cash proceeds.</a:t>
            </a:r>
          </a:p>
          <a:p>
            <a:pPr lvl="4">
              <a:buFontTx/>
              <a:buChar char="•"/>
            </a:pPr>
            <a:r>
              <a:rPr lang="en-US" sz="1400" baseline="0">
                <a:effectLst/>
              </a:rPr>
              <a:t>    Giving us a total </a:t>
            </a:r>
            <a:r>
              <a:rPr lang="en-US" sz="1400" b="1" baseline="0">
                <a:effectLst>
                  <a:outerShdw blurRad="38100" dist="38100" dir="2700000" algn="tl">
                    <a:srgbClr val="FFFFFF"/>
                  </a:outerShdw>
                </a:effectLst>
              </a:rPr>
              <a:t>net cash flow next year of $75.95 – ($23.21 + $52.74) = $75.95 - $75.95 = 0.</a:t>
            </a:r>
          </a:p>
          <a:p>
            <a:pPr lvl="3">
              <a:spcBef>
                <a:spcPct val="25000"/>
              </a:spcBef>
              <a:buFontTx/>
              <a:buChar char="•"/>
            </a:pPr>
            <a:r>
              <a:rPr lang="en-US" sz="1400" baseline="0">
                <a:effectLst/>
              </a:rPr>
              <a:t> In the </a:t>
            </a:r>
            <a:r>
              <a:rPr lang="en-US" sz="1400" b="1" baseline="0">
                <a:effectLst>
                  <a:outerShdw blurRad="38100" dist="38100" dir="2700000" algn="tl">
                    <a:srgbClr val="FFFFFF"/>
                  </a:outerShdw>
                </a:effectLst>
              </a:rPr>
              <a:t>“down”</a:t>
            </a:r>
            <a:r>
              <a:rPr lang="en-US" sz="1400" baseline="0">
                <a:effectLst/>
              </a:rPr>
              <a:t> outcome: </a:t>
            </a:r>
          </a:p>
          <a:p>
            <a:pPr lvl="4">
              <a:buFontTx/>
              <a:buChar char="•"/>
            </a:pPr>
            <a:r>
              <a:rPr lang="en-US" sz="1400" baseline="0">
                <a:effectLst/>
              </a:rPr>
              <a:t>    We owe the owner of the option nothing, but we still owe the bank $52.74.</a:t>
            </a:r>
          </a:p>
          <a:p>
            <a:pPr lvl="4">
              <a:buFontTx/>
              <a:buChar char="•"/>
            </a:pPr>
            <a:r>
              <a:rPr lang="en-US" sz="1400" baseline="0">
                <a:effectLst/>
              </a:rPr>
              <a:t>    We sell our .67 share of the building for (.67)$78.62 = $52.74 cash proceeds.</a:t>
            </a:r>
          </a:p>
          <a:p>
            <a:pPr lvl="4">
              <a:buFontTx/>
              <a:buChar char="•"/>
            </a:pPr>
            <a:r>
              <a:rPr lang="en-US" sz="1400" baseline="0">
                <a:effectLst/>
              </a:rPr>
              <a:t>     Giving us a total </a:t>
            </a:r>
            <a:r>
              <a:rPr lang="en-US" sz="1400" b="1" baseline="0">
                <a:effectLst>
                  <a:outerShdw blurRad="38100" dist="38100" dir="2700000" algn="tl">
                    <a:srgbClr val="FFFFFF"/>
                  </a:outerShdw>
                </a:effectLst>
              </a:rPr>
              <a:t>net cash flow next year of 0.</a:t>
            </a:r>
            <a:endParaRPr lang="en-US" sz="1400" baseline="0">
              <a:effectLst/>
            </a:endParaRPr>
          </a:p>
          <a:p>
            <a:pPr lvl="1">
              <a:spcBef>
                <a:spcPct val="50000"/>
              </a:spcBef>
              <a:buFontTx/>
              <a:buChar char="•"/>
            </a:pPr>
            <a:r>
              <a:rPr lang="en-US" sz="1800" baseline="0">
                <a:effectLst/>
              </a:rPr>
              <a:t> Thus, we make a </a:t>
            </a:r>
            <a:r>
              <a:rPr lang="en-US" sz="1800" b="1" baseline="0">
                <a:effectLst>
                  <a:outerShdw blurRad="38100" dist="38100" dir="2700000" algn="tl">
                    <a:srgbClr val="FFFFFF"/>
                  </a:outerShdw>
                </a:effectLst>
              </a:rPr>
              <a:t>riskless profit</a:t>
            </a:r>
            <a:r>
              <a:rPr lang="en-US" sz="1800" baseline="0">
                <a:effectLst/>
              </a:rPr>
              <a:t> at time 0 of </a:t>
            </a:r>
            <a:r>
              <a:rPr lang="en-US" sz="1800" b="1" baseline="0">
                <a:effectLst>
                  <a:outerShdw blurRad="38100" dist="38100" dir="2700000" algn="tl">
                    <a:srgbClr val="FFFFFF"/>
                  </a:outerShdw>
                </a:effectLst>
              </a:rPr>
              <a:t>+$1.46.</a:t>
            </a:r>
          </a:p>
          <a:p>
            <a:pPr lvl="1">
              <a:spcBef>
                <a:spcPct val="50000"/>
              </a:spcBef>
              <a:buFontTx/>
              <a:buChar char="•"/>
            </a:pPr>
            <a:r>
              <a:rPr lang="en-US" sz="1800" b="1" baseline="0">
                <a:effectLst>
                  <a:outerShdw blurRad="38100" dist="38100" dir="2700000" algn="tl">
                    <a:srgbClr val="FFFFFF"/>
                  </a:outerShdw>
                </a:effectLst>
              </a:rPr>
              <a:t> We could perform arbitrage for any option price other than $12.09.</a:t>
            </a:r>
          </a:p>
        </p:txBody>
      </p:sp>
      <p:sp>
        <p:nvSpPr>
          <p:cNvPr id="5" name="Slide Number Placeholder 4"/>
          <p:cNvSpPr>
            <a:spLocks noGrp="1"/>
          </p:cNvSpPr>
          <p:nvPr>
            <p:ph type="sldNum" sz="quarter" idx="12"/>
          </p:nvPr>
        </p:nvSpPr>
        <p:spPr/>
        <p:txBody>
          <a:bodyPr/>
          <a:lstStyle/>
          <a:p>
            <a:fld id="{4832FC03-9143-45FF-9B73-D7E84BF988E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309284" name="Group 36"/>
          <p:cNvGraphicFramePr>
            <a:graphicFrameLocks noGrp="1"/>
          </p:cNvGraphicFramePr>
          <p:nvPr/>
        </p:nvGraphicFramePr>
        <p:xfrm>
          <a:off x="533400" y="990600"/>
          <a:ext cx="8077200" cy="4277614"/>
        </p:xfrm>
        <a:graphic>
          <a:graphicData uri="http://schemas.openxmlformats.org/drawingml/2006/table">
            <a:tbl>
              <a:tblPr/>
              <a:tblGrid>
                <a:gridCol w="2057400"/>
                <a:gridCol w="2255838"/>
                <a:gridCol w="1927225"/>
                <a:gridCol w="1836737"/>
              </a:tblGrid>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anose="020B060402020209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anose="020B0604020202090204" pitchFamily="34" charset="0"/>
                        </a:rPr>
                        <a:t>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anose="020B0604020202090204" pitchFamily="34" charset="0"/>
                        </a:rPr>
                        <a:t>Next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rPr>
                        <a:t>Development Option Value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anose="02020603050405020304" pitchFamily="18" charset="0"/>
                        </a:rPr>
                        <a:t>C = Max[0,V-K]</a:t>
                      </a:r>
                      <a:r>
                        <a:rPr kumimoji="0" lang="en-US" sz="1400" b="0" i="0" u="none" strike="noStrike" cap="none" normalizeH="0" baseline="0" smtClean="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PV</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C</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25000" smtClean="0">
                          <a:ln>
                            <a:noFill/>
                          </a:ln>
                          <a:solidFill>
                            <a:srgbClr val="000000"/>
                          </a:solidFill>
                          <a:effectLst/>
                          <a:latin typeface="Times New Roman" panose="02020603050405020304" pitchFamily="18" charset="0"/>
                        </a:rPr>
                        <a:t> </a:t>
                      </a:r>
                      <a:r>
                        <a:rPr kumimoji="0" lang="en-US" sz="1400" b="0" i="1" u="none" strike="noStrike" cap="none" normalizeH="0" baseline="0" smtClean="0">
                          <a:ln>
                            <a:noFill/>
                          </a:ln>
                          <a:solidFill>
                            <a:srgbClr val="000000"/>
                          </a:solidFill>
                          <a:effectLst/>
                          <a:latin typeface="Times New Roman" panose="02020603050405020304" pitchFamily="18"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a:t>
                      </a:r>
                      <a:r>
                        <a:rPr kumimoji="0" lang="en-US" sz="1400" b="1" i="1" u="none" strike="noStrike" cap="none" normalizeH="0" baseline="0" smtClean="0">
                          <a:ln>
                            <a:noFill/>
                          </a:ln>
                          <a:solidFill>
                            <a:srgbClr val="000000"/>
                          </a:solidFill>
                          <a:effectLst/>
                          <a:latin typeface="Times New Roman" panose="02020603050405020304" pitchFamily="18" charset="0"/>
                        </a:rPr>
                        <a:t>x</a:t>
                      </a:r>
                      <a:r>
                        <a:rPr kumimoji="0" lang="en-US" sz="1400" b="0" i="1" u="none" strike="noStrike" cap="none" normalizeH="0" baseline="0" smtClean="0">
                          <a:ln>
                            <a:noFill/>
                          </a:ln>
                          <a:solidFill>
                            <a:srgbClr val="000000"/>
                          </a:solidFill>
                          <a:effectLst/>
                          <a:latin typeface="Times New Roman" panose="02020603050405020304" pitchFamily="18" charset="0"/>
                        </a:rPr>
                        <a:t>” = unknown value,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rgbClr val="000000"/>
                          </a:solidFill>
                          <a:effectLst/>
                          <a:latin typeface="Times New Roman" panose="02020603050405020304" pitchFamily="18" charset="0"/>
                        </a:rPr>
                        <a:t> x</a:t>
                      </a:r>
                      <a:r>
                        <a:rPr kumimoji="0" lang="en-US" sz="1400" b="0" i="1" u="none" strike="noStrike" cap="none" normalizeH="0" baseline="0" smtClean="0">
                          <a:ln>
                            <a:noFill/>
                          </a:ln>
                          <a:solidFill>
                            <a:srgbClr val="000000"/>
                          </a:solidFill>
                          <a:effectLst/>
                          <a:latin typeface="Times New Roman" panose="02020603050405020304" pitchFamily="18" charset="0"/>
                        </a:rPr>
                        <a:t> </a:t>
                      </a:r>
                      <a:r>
                        <a:rPr kumimoji="0" lang="en-US" sz="1400" b="0" i="0" u="none" strike="noStrike" cap="none" normalizeH="0" baseline="0" smtClean="0">
                          <a:ln>
                            <a:noFill/>
                          </a:ln>
                          <a:solidFill>
                            <a:srgbClr val="000000"/>
                          </a:solidFill>
                          <a:effectLst/>
                          <a:latin typeface="Times New Roman" panose="02020603050405020304" pitchFamily="18" charset="0"/>
                        </a:rPr>
                        <a:t>= </a:t>
                      </a:r>
                      <a:r>
                        <a:rPr kumimoji="0" lang="en-US" sz="1400" b="0" i="1" u="none" strike="noStrike" cap="none" normalizeH="0" baseline="0" smtClean="0">
                          <a:ln>
                            <a:noFill/>
                          </a:ln>
                          <a:solidFill>
                            <a:srgbClr val="000000"/>
                          </a:solidFill>
                          <a:effectLst/>
                          <a:latin typeface="Times New Roman" panose="02020603050405020304" pitchFamily="18" charset="0"/>
                        </a:rPr>
                        <a:t>P</a:t>
                      </a:r>
                      <a:r>
                        <a:rPr kumimoji="0" lang="en-US" sz="1400" b="0" i="1" u="none" strike="noStrike" cap="none" normalizeH="0" baseline="-25000" smtClean="0">
                          <a:ln>
                            <a:noFill/>
                          </a:ln>
                          <a:solidFill>
                            <a:srgbClr val="000000"/>
                          </a:solidFill>
                          <a:effectLst/>
                          <a:latin typeface="Times New Roman" panose="02020603050405020304" pitchFamily="18" charset="0"/>
                        </a:rPr>
                        <a:t>0</a:t>
                      </a:r>
                      <a:r>
                        <a:rPr kumimoji="0" lang="en-US" sz="1400" b="0" i="0" u="none" strike="noStrike" cap="none" normalizeH="0" baseline="0" smtClean="0">
                          <a:ln>
                            <a:noFill/>
                          </a:ln>
                          <a:solidFill>
                            <a:srgbClr val="000000"/>
                          </a:solidFill>
                          <a:effectLst/>
                          <a:latin typeface="Times New Roman" panose="02020603050405020304" pitchFamily="18" charset="0"/>
                        </a:rPr>
                        <a:t> , </a:t>
                      </a:r>
                      <a:r>
                        <a:rPr kumimoji="0" lang="en-US" sz="1400" b="0" i="1" u="none" strike="noStrike" cap="none" normalizeH="0" baseline="0" smtClean="0">
                          <a:ln>
                            <a:noFill/>
                          </a:ln>
                          <a:solidFill>
                            <a:srgbClr val="000000"/>
                          </a:solidFill>
                          <a:effectLst/>
                          <a:latin typeface="Times New Roman" panose="02020603050405020304" pitchFamily="18" charset="0"/>
                        </a:rPr>
                        <a:t>otherwise arbitrage.</a:t>
                      </a:r>
                      <a:r>
                        <a:rPr kumimoji="0" lang="en-US" sz="1400" b="0" i="1"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C</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up</a:t>
                      </a:r>
                      <a:r>
                        <a:rPr kumimoji="0" lang="en-US" sz="1400" b="0" i="1" u="none" strike="noStrike" cap="none" normalizeH="0" baseline="0" smtClean="0">
                          <a:ln>
                            <a:noFill/>
                          </a:ln>
                          <a:solidFill>
                            <a:srgbClr val="000000"/>
                          </a:solidFill>
                          <a:effectLst/>
                          <a:latin typeface="Times New Roman" panose="02020603050405020304" pitchFamily="18" charset="0"/>
                        </a:rPr>
                        <a:t> =113.21-90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rgbClr val="000000"/>
                          </a:solidFill>
                          <a:effectLst/>
                          <a:latin typeface="Times New Roman" panose="02020603050405020304" pitchFamily="18" charset="0"/>
                        </a:rPr>
                        <a:t>= $23.21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C</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down</a:t>
                      </a:r>
                      <a:r>
                        <a:rPr kumimoji="0" lang="en-US" sz="1400" b="0" i="1" u="none" strike="noStrike" cap="none" normalizeH="0" baseline="0" smtClean="0">
                          <a:ln>
                            <a:noFill/>
                          </a:ln>
                          <a:solidFill>
                            <a:srgbClr val="000000"/>
                          </a:solidFill>
                          <a:effectLst/>
                          <a:latin typeface="Times New Roman" panose="02020603050405020304" pitchFamily="18" charset="0"/>
                        </a:rPr>
                        <a:t>  </a:t>
                      </a:r>
                      <a:r>
                        <a:rPr kumimoji="0" lang="en-US" sz="1400" b="1" i="1" u="none" strike="noStrike" cap="none" normalizeH="0" baseline="0" smtClean="0">
                          <a:ln>
                            <a:noFill/>
                          </a:ln>
                          <a:solidFill>
                            <a:srgbClr val="000000"/>
                          </a:solidFill>
                          <a:effectLst/>
                          <a:latin typeface="Times New Roman" panose="02020603050405020304" pitchFamily="18" charset="0"/>
                        </a:rPr>
                        <a:t>= 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(Don’t build)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rPr>
                        <a:t>Built Property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1" u="none" strike="noStrike" cap="none" normalizeH="0" baseline="0" smtClean="0">
                          <a:ln>
                            <a:noFill/>
                          </a:ln>
                          <a:solidFill>
                            <a:srgbClr val="000000"/>
                          </a:solidFill>
                          <a:effectLst/>
                          <a:latin typeface="Times New Roman" panose="02020603050405020304" pitchFamily="18" charset="0"/>
                        </a:rPr>
                        <a:t>PV</a:t>
                      </a:r>
                      <a:r>
                        <a:rPr kumimoji="0" lang="fr-FR" sz="1400" b="0" i="0" u="none" strike="noStrike" cap="none" normalizeH="0" baseline="0" smtClean="0">
                          <a:ln>
                            <a:noFill/>
                          </a:ln>
                          <a:solidFill>
                            <a:srgbClr val="000000"/>
                          </a:solidFill>
                          <a:effectLst/>
                          <a:latin typeface="Times New Roman" panose="02020603050405020304" pitchFamily="18" charset="0"/>
                        </a:rPr>
                        <a:t>[</a:t>
                      </a:r>
                      <a:r>
                        <a:rPr kumimoji="0" lang="fr-FR" sz="1400" b="0" i="1" u="none" strike="noStrike" cap="none" normalizeH="0" baseline="0" smtClean="0">
                          <a:ln>
                            <a:noFill/>
                          </a:ln>
                          <a:solidFill>
                            <a:srgbClr val="000000"/>
                          </a:solidFill>
                          <a:effectLst/>
                          <a:latin typeface="Times New Roman" panose="02020603050405020304" pitchFamily="18" charset="0"/>
                        </a:rPr>
                        <a:t>V</a:t>
                      </a:r>
                      <a:r>
                        <a:rPr kumimoji="0" lang="fr-FR" sz="1400" b="0" i="1" u="none" strike="noStrike" cap="none" normalizeH="0" baseline="-25000" smtClean="0">
                          <a:ln>
                            <a:noFill/>
                          </a:ln>
                          <a:solidFill>
                            <a:srgbClr val="000000"/>
                          </a:solidFill>
                          <a:effectLst/>
                          <a:latin typeface="Times New Roman" panose="02020603050405020304" pitchFamily="18" charset="0"/>
                        </a:rPr>
                        <a:t>1</a:t>
                      </a:r>
                      <a:r>
                        <a:rPr kumimoji="0" lang="fr-FR"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 = E</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V</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 / (1+OCC)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anose="02020603050405020304" pitchFamily="18" charset="0"/>
                        </a:rPr>
                        <a:t> = [(.7)113.21+(.3)78.62]/1.09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 $102.83/1.09 =$94.34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V</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up</a:t>
                      </a:r>
                      <a:r>
                        <a:rPr kumimoji="0" lang="en-US" sz="1400" b="0" i="1" u="none" strike="noStrike" cap="none" normalizeH="0" baseline="0" smtClean="0">
                          <a:ln>
                            <a:noFill/>
                          </a:ln>
                          <a:solidFill>
                            <a:srgbClr val="000000"/>
                          </a:solidFill>
                          <a:effectLst/>
                          <a:latin typeface="Times New Roman" panose="02020603050405020304" pitchFamily="18" charset="0"/>
                        </a:rPr>
                        <a:t>  = $113.21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V</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down</a:t>
                      </a:r>
                      <a:r>
                        <a:rPr kumimoji="0" lang="en-US" sz="1400" b="0" i="1" u="none" strike="noStrike" cap="none" normalizeH="0" baseline="0" smtClean="0">
                          <a:ln>
                            <a:noFill/>
                          </a:ln>
                          <a:solidFill>
                            <a:srgbClr val="000000"/>
                          </a:solidFill>
                          <a:effectLst/>
                          <a:latin typeface="Times New Roman" panose="02020603050405020304" pitchFamily="18" charset="0"/>
                        </a:rPr>
                        <a:t>  = $78.62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rPr>
                        <a:t>Bond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anose="02020603050405020304" pitchFamily="18" charset="0"/>
                        </a:rPr>
                        <a:t>B = $51.21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B</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0" smtClean="0">
                          <a:ln>
                            <a:noFill/>
                          </a:ln>
                          <a:solidFill>
                            <a:srgbClr val="000000"/>
                          </a:solidFill>
                          <a:effectLst/>
                          <a:latin typeface="Times New Roman" panose="02020603050405020304" pitchFamily="18" charset="0"/>
                        </a:rPr>
                        <a:t> = (1+r</a:t>
                      </a:r>
                      <a:r>
                        <a:rPr kumimoji="0" lang="en-US" sz="1400" b="0" i="1" u="none" strike="noStrike" cap="none" normalizeH="0" baseline="-25000" smtClean="0">
                          <a:ln>
                            <a:noFill/>
                          </a:ln>
                          <a:solidFill>
                            <a:srgbClr val="000000"/>
                          </a:solidFill>
                          <a:effectLst/>
                          <a:latin typeface="Times New Roman" panose="02020603050405020304" pitchFamily="18" charset="0"/>
                        </a:rPr>
                        <a:t>f</a:t>
                      </a:r>
                      <a:r>
                        <a:rPr kumimoji="0" lang="en-US" sz="1400" b="0" i="1" u="none" strike="noStrike" cap="none" normalizeH="0" baseline="0" smtClean="0">
                          <a:ln>
                            <a:noFill/>
                          </a:ln>
                          <a:solidFill>
                            <a:srgbClr val="000000"/>
                          </a:solidFill>
                          <a:effectLst/>
                          <a:latin typeface="Times New Roman" panose="02020603050405020304" pitchFamily="18" charset="0"/>
                        </a:rPr>
                        <a:t> )B = (1.03)51.21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$52.74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B</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0" smtClean="0">
                          <a:ln>
                            <a:noFill/>
                          </a:ln>
                          <a:solidFill>
                            <a:srgbClr val="000000"/>
                          </a:solidFill>
                          <a:effectLst/>
                          <a:latin typeface="Times New Roman" panose="02020603050405020304" pitchFamily="18" charset="0"/>
                        </a:rPr>
                        <a:t> = (1+r</a:t>
                      </a:r>
                      <a:r>
                        <a:rPr kumimoji="0" lang="en-US" sz="1400" b="0" i="1" u="none" strike="noStrike" cap="none" normalizeH="0" baseline="-25000" smtClean="0">
                          <a:ln>
                            <a:noFill/>
                          </a:ln>
                          <a:solidFill>
                            <a:srgbClr val="000000"/>
                          </a:solidFill>
                          <a:effectLst/>
                          <a:latin typeface="Times New Roman" panose="02020603050405020304" pitchFamily="18" charset="0"/>
                        </a:rPr>
                        <a:t>f</a:t>
                      </a:r>
                      <a:r>
                        <a:rPr kumimoji="0" lang="en-US" sz="1400" b="0" i="1" u="none" strike="noStrike" cap="none" normalizeH="0" baseline="0" smtClean="0">
                          <a:ln>
                            <a:noFill/>
                          </a:ln>
                          <a:solidFill>
                            <a:srgbClr val="000000"/>
                          </a:solidFill>
                          <a:effectLst/>
                          <a:latin typeface="Times New Roman" panose="02020603050405020304" pitchFamily="18" charset="0"/>
                        </a:rPr>
                        <a:t> )B = (1.03)51.21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$52.74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anose="02020603050405020304" pitchFamily="18" charset="0"/>
                        </a:rPr>
                        <a:t>Replicating Portfolio: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P = (N)V –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P</a:t>
                      </a:r>
                      <a:r>
                        <a:rPr kumimoji="0" lang="en-US" sz="1400" b="0" i="1" u="none" strike="noStrike" cap="none" normalizeH="0" baseline="-25000" smtClean="0">
                          <a:ln>
                            <a:noFill/>
                          </a:ln>
                          <a:solidFill>
                            <a:srgbClr val="000000"/>
                          </a:solidFill>
                          <a:effectLst/>
                          <a:latin typeface="Times New Roman" panose="02020603050405020304" pitchFamily="18" charset="0"/>
                        </a:rPr>
                        <a:t>0</a:t>
                      </a:r>
                      <a:r>
                        <a:rPr kumimoji="0" lang="en-US" sz="1400" b="0" i="1" u="none" strike="noStrike" cap="none" normalizeH="0" baseline="0" smtClean="0">
                          <a:ln>
                            <a:noFill/>
                          </a:ln>
                          <a:solidFill>
                            <a:srgbClr val="000000"/>
                          </a:solidFill>
                          <a:effectLst/>
                          <a:latin typeface="Times New Roman" panose="02020603050405020304" pitchFamily="18" charset="0"/>
                        </a:rPr>
                        <a:t> = (N) PV</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V</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0" u="none" strike="noStrike" cap="none" normalizeH="0" baseline="0" smtClean="0">
                          <a:ln>
                            <a:noFill/>
                          </a:ln>
                          <a:solidFill>
                            <a:srgbClr val="000000"/>
                          </a:solidFill>
                          <a:effectLst/>
                          <a:latin typeface="Times New Roman" panose="02020603050405020304" pitchFamily="18" charset="0"/>
                        </a:rPr>
                        <a:t>]</a:t>
                      </a:r>
                      <a:r>
                        <a:rPr kumimoji="0" lang="en-US" sz="1400" b="0" i="1" u="none" strike="noStrike" cap="none" normalizeH="0" baseline="0" smtClean="0">
                          <a:ln>
                            <a:noFill/>
                          </a:ln>
                          <a:solidFill>
                            <a:srgbClr val="000000"/>
                          </a:solidFill>
                          <a:effectLst/>
                          <a:latin typeface="Times New Roman" panose="02020603050405020304" pitchFamily="18" charset="0"/>
                        </a:rPr>
                        <a:t> –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 (0.67)$94.34 - $51.21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 $63.29 - $51.21 = </a:t>
                      </a:r>
                      <a:r>
                        <a:rPr kumimoji="0" lang="en-US" sz="1400" b="1" i="1" u="none" strike="noStrike" cap="none" normalizeH="0" baseline="0" smtClean="0">
                          <a:ln>
                            <a:noFill/>
                          </a:ln>
                          <a:solidFill>
                            <a:srgbClr val="000000"/>
                          </a:solidFill>
                          <a:effectLst/>
                          <a:latin typeface="Times New Roman" panose="02020603050405020304" pitchFamily="18" charset="0"/>
                        </a:rPr>
                        <a:t>$12.09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P</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up</a:t>
                      </a:r>
                      <a:r>
                        <a:rPr kumimoji="0" lang="en-US" sz="1400" b="0" i="1" u="none" strike="noStrike" cap="none" normalizeH="0" baseline="0" smtClean="0">
                          <a:ln>
                            <a:noFill/>
                          </a:ln>
                          <a:solidFill>
                            <a:srgbClr val="000000"/>
                          </a:solidFill>
                          <a:effectLst/>
                          <a:latin typeface="Times New Roman" panose="02020603050405020304" pitchFamily="18" charset="0"/>
                        </a:rPr>
                        <a:t> =(0.67)113.21 - $52.74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$75.95 - $$52.74</a:t>
                      </a:r>
                      <a:endParaRPr kumimoji="0" lang="en-US" sz="1400" b="1" i="1" u="none" strike="noStrike" cap="none" normalizeH="0" baseline="0" smtClean="0">
                        <a:ln>
                          <a:noFill/>
                        </a:ln>
                        <a:solidFill>
                          <a:srgbClr val="0000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rgbClr val="000000"/>
                          </a:solidFill>
                          <a:effectLst/>
                          <a:latin typeface="Times New Roman" panose="02020603050405020304" pitchFamily="18" charset="0"/>
                        </a:rPr>
                        <a:t>= $23.21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P</a:t>
                      </a:r>
                      <a:r>
                        <a:rPr kumimoji="0" lang="en-US" sz="1400" b="0" i="1" u="none" strike="noStrike" cap="none" normalizeH="0" baseline="-25000" smtClean="0">
                          <a:ln>
                            <a:noFill/>
                          </a:ln>
                          <a:solidFill>
                            <a:srgbClr val="000000"/>
                          </a:solidFill>
                          <a:effectLst/>
                          <a:latin typeface="Times New Roman" panose="02020603050405020304" pitchFamily="18" charset="0"/>
                        </a:rPr>
                        <a:t>1</a:t>
                      </a:r>
                      <a:r>
                        <a:rPr kumimoji="0" lang="en-US" sz="1400" b="0" i="1" u="none" strike="noStrike" cap="none" normalizeH="0" baseline="30000" smtClean="0">
                          <a:ln>
                            <a:noFill/>
                          </a:ln>
                          <a:solidFill>
                            <a:srgbClr val="000000"/>
                          </a:solidFill>
                          <a:effectLst/>
                          <a:latin typeface="Times New Roman" panose="02020603050405020304" pitchFamily="18" charset="0"/>
                        </a:rPr>
                        <a:t>down</a:t>
                      </a:r>
                      <a:r>
                        <a:rPr kumimoji="0" lang="en-US" sz="1400" b="0" i="1" u="none" strike="noStrike" cap="none" normalizeH="0" baseline="0" smtClean="0">
                          <a:ln>
                            <a:noFill/>
                          </a:ln>
                          <a:solidFill>
                            <a:srgbClr val="000000"/>
                          </a:solidFill>
                          <a:effectLst/>
                          <a:latin typeface="Times New Roman" panose="02020603050405020304" pitchFamily="18" charset="0"/>
                        </a:rPr>
                        <a:t> =(0.67)78.62 - $52.74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000000"/>
                          </a:solidFill>
                          <a:effectLst/>
                          <a:latin typeface="Times New Roman" panose="02020603050405020304" pitchFamily="18" charset="0"/>
                        </a:rPr>
                        <a:t>= $52.74 - $52.74</a:t>
                      </a:r>
                      <a:endParaRPr kumimoji="0" lang="en-US" sz="1400" b="1" i="1" u="none" strike="noStrike" cap="none" normalizeH="0" baseline="0" smtClean="0">
                        <a:ln>
                          <a:noFill/>
                        </a:ln>
                        <a:solidFill>
                          <a:srgbClr val="0000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rgbClr val="000000"/>
                          </a:solidFill>
                          <a:effectLst/>
                          <a:latin typeface="Times New Roman" panose="02020603050405020304" pitchFamily="18"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281" name="Text Box 33"/>
          <p:cNvSpPr txBox="1">
            <a:spLocks noChangeArrowheads="1"/>
          </p:cNvSpPr>
          <p:nvPr/>
        </p:nvSpPr>
        <p:spPr bwMode="auto">
          <a:xfrm>
            <a:off x="457200" y="533400"/>
            <a:ext cx="792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 is another way of depicting what we have just suggested:</a:t>
            </a:r>
          </a:p>
        </p:txBody>
      </p:sp>
      <p:sp>
        <p:nvSpPr>
          <p:cNvPr id="309282" name="Text Box 34"/>
          <p:cNvSpPr txBox="1">
            <a:spLocks noChangeArrowheads="1"/>
          </p:cNvSpPr>
          <p:nvPr/>
        </p:nvSpPr>
        <p:spPr bwMode="auto">
          <a:xfrm>
            <a:off x="457200" y="5562600"/>
            <a:ext cx="8153400" cy="930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effectLst>
                  <a:outerShdw blurRad="38100" dist="38100" dir="2700000" algn="tl">
                    <a:srgbClr val="FFFFFF"/>
                  </a:outerShdw>
                </a:effectLst>
              </a:rPr>
              <a:t>The replicating portfolio duplicates the option value in all future scenarios, hence its present value must be the same as the option’s present value: </a:t>
            </a:r>
            <a:r>
              <a:rPr lang="en-US" sz="1800" b="1" i="1" baseline="0">
                <a:effectLst>
                  <a:outerShdw blurRad="38100" dist="38100" dir="2700000" algn="tl">
                    <a:srgbClr val="FFFFFF"/>
                  </a:outerShdw>
                </a:effectLst>
              </a:rPr>
              <a:t>C</a:t>
            </a:r>
            <a:r>
              <a:rPr lang="en-US" sz="1800" b="1" i="1" baseline="-25000">
                <a:effectLst>
                  <a:outerShdw blurRad="38100" dist="38100" dir="2700000" algn="tl">
                    <a:srgbClr val="FFFFFF"/>
                  </a:outerShdw>
                </a:effectLst>
              </a:rPr>
              <a:t>0</a:t>
            </a:r>
            <a:r>
              <a:rPr lang="en-US" sz="1800" b="1" baseline="0">
                <a:effectLst>
                  <a:outerShdw blurRad="38100" dist="38100" dir="2700000" algn="tl">
                    <a:srgbClr val="FFFFFF"/>
                  </a:outerShdw>
                </a:effectLst>
              </a:rPr>
              <a:t>.</a:t>
            </a:r>
          </a:p>
          <a:p>
            <a:pPr algn="ctr">
              <a:spcBef>
                <a:spcPct val="5000"/>
              </a:spcBef>
            </a:pPr>
            <a:r>
              <a:rPr lang="en-US" sz="1800" b="1" baseline="0">
                <a:effectLst>
                  <a:outerShdw blurRad="38100" dist="38100" dir="2700000" algn="tl">
                    <a:srgbClr val="FFFFFF"/>
                  </a:outerShdw>
                </a:effectLst>
              </a:rPr>
              <a:t>Thus, the option is worth $12.09.</a:t>
            </a:r>
          </a:p>
        </p:txBody>
      </p:sp>
      <p:sp>
        <p:nvSpPr>
          <p:cNvPr id="309283" name="Text Box 35"/>
          <p:cNvSpPr txBox="1">
            <a:spLocks noChangeArrowheads="1"/>
          </p:cNvSpPr>
          <p:nvPr/>
        </p:nvSpPr>
        <p:spPr bwMode="auto">
          <a:xfrm>
            <a:off x="381000" y="228600"/>
            <a:ext cx="8991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i="1" baseline="0" dirty="0" smtClean="0">
                <a:effectLst>
                  <a:outerShdw blurRad="38100" dist="38100" dir="2700000" algn="tl">
                    <a:srgbClr val="FFFFFF"/>
                  </a:outerShdw>
                </a:effectLst>
              </a:rPr>
              <a:t>27.3.1: The Arbitrage Perspective on the Option Value…</a:t>
            </a:r>
            <a:endParaRPr lang="en-US" b="1" i="1" baseline="0" dirty="0">
              <a:effectLst>
                <a:outerShdw blurRad="38100" dist="38100" dir="2700000" algn="tl">
                  <a:srgbClr val="FFFFFF"/>
                </a:outerShdw>
              </a:effectLst>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1"/>
          </p:nvPr>
        </p:nvSpPr>
        <p:spPr/>
        <p:txBody>
          <a:bodyPr/>
          <a:lstStyle/>
          <a:p>
            <a:r>
              <a:rPr lang="en-US" smtClean="0"/>
              <a:t>© 2014 OnCourse Learning. All Rights Reserved.</a:t>
            </a:r>
            <a:endParaRPr lang="en-US"/>
          </a:p>
        </p:txBody>
      </p:sp>
      <p:sp>
        <p:nvSpPr>
          <p:cNvPr id="311298" name="Text Box 2"/>
          <p:cNvSpPr txBox="1">
            <a:spLocks noChangeArrowheads="1"/>
          </p:cNvSpPr>
          <p:nvPr/>
        </p:nvSpPr>
        <p:spPr bwMode="auto">
          <a:xfrm>
            <a:off x="381000" y="1524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We can now correct our decision tree:</a:t>
            </a:r>
          </a:p>
        </p:txBody>
      </p:sp>
      <p:sp>
        <p:nvSpPr>
          <p:cNvPr id="311299" name="Line 3"/>
          <p:cNvSpPr>
            <a:spLocks noChangeShapeType="1"/>
          </p:cNvSpPr>
          <p:nvPr/>
        </p:nvSpPr>
        <p:spPr bwMode="auto">
          <a:xfrm flipV="1">
            <a:off x="6172200" y="2532063"/>
            <a:ext cx="1350963" cy="12779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1300" name="Line 4"/>
          <p:cNvSpPr>
            <a:spLocks noChangeShapeType="1"/>
          </p:cNvSpPr>
          <p:nvPr/>
        </p:nvSpPr>
        <p:spPr bwMode="auto">
          <a:xfrm>
            <a:off x="6172200" y="3886200"/>
            <a:ext cx="1350963" cy="12604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1301" name="Oval 5"/>
          <p:cNvSpPr>
            <a:spLocks noChangeArrowheads="1"/>
          </p:cNvSpPr>
          <p:nvPr/>
        </p:nvSpPr>
        <p:spPr bwMode="auto">
          <a:xfrm>
            <a:off x="4419600" y="3124200"/>
            <a:ext cx="1752600" cy="15240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2" name="Line 6"/>
          <p:cNvSpPr>
            <a:spLocks noChangeShapeType="1"/>
          </p:cNvSpPr>
          <p:nvPr/>
        </p:nvSpPr>
        <p:spPr bwMode="auto">
          <a:xfrm flipH="1">
            <a:off x="3276600" y="3886200"/>
            <a:ext cx="1143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03" name="Text Box 7"/>
          <p:cNvSpPr txBox="1">
            <a:spLocks noChangeArrowheads="1"/>
          </p:cNvSpPr>
          <p:nvPr/>
        </p:nvSpPr>
        <p:spPr bwMode="auto">
          <a:xfrm>
            <a:off x="3581400" y="35814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effectLst>
                  <a:outerShdw blurRad="38100" dist="38100" dir="2700000" algn="tl">
                    <a:srgbClr val="FFFFFF"/>
                  </a:outerShdw>
                </a:effectLst>
              </a:rPr>
              <a:t>1 Yr</a:t>
            </a:r>
          </a:p>
        </p:txBody>
      </p:sp>
      <p:sp>
        <p:nvSpPr>
          <p:cNvPr id="311304" name="Line 8"/>
          <p:cNvSpPr>
            <a:spLocks noChangeShapeType="1"/>
          </p:cNvSpPr>
          <p:nvPr/>
        </p:nvSpPr>
        <p:spPr bwMode="auto">
          <a:xfrm flipH="1">
            <a:off x="1524000" y="3886200"/>
            <a:ext cx="45720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05" name="Line 9"/>
          <p:cNvSpPr>
            <a:spLocks noChangeShapeType="1"/>
          </p:cNvSpPr>
          <p:nvPr/>
        </p:nvSpPr>
        <p:spPr bwMode="auto">
          <a:xfrm flipH="1" flipV="1">
            <a:off x="1524000" y="4572000"/>
            <a:ext cx="4572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06" name="Text Box 10"/>
          <p:cNvSpPr txBox="1">
            <a:spLocks noChangeArrowheads="1"/>
          </p:cNvSpPr>
          <p:nvPr/>
        </p:nvSpPr>
        <p:spPr bwMode="auto">
          <a:xfrm>
            <a:off x="685800" y="4267200"/>
            <a:ext cx="838200" cy="633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a:t>
            </a:r>
          </a:p>
          <a:p>
            <a:pPr>
              <a:spcBef>
                <a:spcPct val="50000"/>
              </a:spcBef>
            </a:pPr>
            <a:r>
              <a:rPr lang="en-US" sz="1400" baseline="0">
                <a:effectLst>
                  <a:outerShdw blurRad="38100" dist="38100" dir="2700000" algn="tl">
                    <a:srgbClr val="FFFFFF"/>
                  </a:outerShdw>
                </a:effectLst>
              </a:rPr>
              <a:t>Today</a:t>
            </a:r>
          </a:p>
        </p:txBody>
      </p:sp>
      <p:sp>
        <p:nvSpPr>
          <p:cNvPr id="311307" name="Text Box 11"/>
          <p:cNvSpPr txBox="1">
            <a:spLocks noChangeArrowheads="1"/>
          </p:cNvSpPr>
          <p:nvPr/>
        </p:nvSpPr>
        <p:spPr bwMode="auto">
          <a:xfrm>
            <a:off x="914400" y="762000"/>
            <a:ext cx="73152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correct OCC was not 20%, but rather 34.4%.</a:t>
            </a:r>
          </a:p>
          <a:p>
            <a:pPr>
              <a:spcBef>
                <a:spcPct val="50000"/>
              </a:spcBef>
            </a:pPr>
            <a:r>
              <a:rPr lang="en-US" b="1" baseline="0">
                <a:effectLst>
                  <a:outerShdw blurRad="38100" dist="38100" dir="2700000" algn="tl">
                    <a:srgbClr val="FFFFFF"/>
                  </a:outerShdw>
                </a:effectLst>
              </a:rPr>
              <a:t>We know this because this is the rate that gives the correct PV of the option: $12.09 = E[C] / (1+E[r</a:t>
            </a:r>
            <a:r>
              <a:rPr lang="en-US" b="1" baseline="-25000">
                <a:effectLst>
                  <a:outerShdw blurRad="38100" dist="38100" dir="2700000" algn="tl">
                    <a:srgbClr val="FFFFFF"/>
                  </a:outerShdw>
                </a:effectLst>
              </a:rPr>
              <a:t>c</a:t>
            </a:r>
            <a:r>
              <a:rPr lang="en-US" b="1" baseline="0">
                <a:effectLst>
                  <a:outerShdw blurRad="38100" dist="38100" dir="2700000" algn="tl">
                    <a:srgbClr val="FFFFFF"/>
                  </a:outerShdw>
                </a:effectLst>
              </a:rPr>
              <a:t>]) = $16.25 / 1.344.</a:t>
            </a:r>
          </a:p>
        </p:txBody>
      </p:sp>
      <p:sp>
        <p:nvSpPr>
          <p:cNvPr id="311308" name="Oval 12"/>
          <p:cNvSpPr>
            <a:spLocks noChangeArrowheads="1"/>
          </p:cNvSpPr>
          <p:nvPr/>
        </p:nvSpPr>
        <p:spPr bwMode="auto">
          <a:xfrm>
            <a:off x="2514600" y="3962400"/>
            <a:ext cx="457200" cy="3810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9" name="Line 13"/>
          <p:cNvSpPr>
            <a:spLocks noChangeShapeType="1"/>
          </p:cNvSpPr>
          <p:nvPr/>
        </p:nvSpPr>
        <p:spPr bwMode="auto">
          <a:xfrm>
            <a:off x="1600200" y="1905000"/>
            <a:ext cx="990600" cy="2057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10" name="Text Box 14"/>
          <p:cNvSpPr txBox="1">
            <a:spLocks noChangeArrowheads="1"/>
          </p:cNvSpPr>
          <p:nvPr/>
        </p:nvSpPr>
        <p:spPr bwMode="auto">
          <a:xfrm>
            <a:off x="3429000" y="5257800"/>
            <a:ext cx="4572000" cy="1311275"/>
          </a:xfrm>
          <a:prstGeom prst="rect">
            <a:avLst/>
          </a:prstGeom>
          <a:solidFill>
            <a:srgbClr val="FF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In effect, we were able to derive the option value without knowing the OCC. If we want to know the OCC we can “back it out” from the option value.</a:t>
            </a:r>
          </a:p>
        </p:txBody>
      </p:sp>
      <p:sp>
        <p:nvSpPr>
          <p:cNvPr id="311311" name="Text Box 15"/>
          <p:cNvSpPr txBox="1">
            <a:spLocks noChangeArrowheads="1"/>
          </p:cNvSpPr>
          <p:nvPr/>
        </p:nvSpPr>
        <p:spPr bwMode="auto">
          <a:xfrm>
            <a:off x="7523163" y="2438400"/>
            <a:ext cx="1163637" cy="83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Build: Get</a:t>
            </a:r>
          </a:p>
          <a:p>
            <a:r>
              <a:rPr lang="en-US" sz="1200" baseline="0">
                <a:effectLst/>
              </a:rPr>
              <a:t>113.21-90.00</a:t>
            </a:r>
          </a:p>
          <a:p>
            <a:r>
              <a:rPr lang="en-US" sz="1200" baseline="0">
                <a:effectLst/>
              </a:rPr>
              <a:t>= $23.21</a:t>
            </a:r>
            <a:endParaRPr lang="en-US" sz="2400" b="1" baseline="0">
              <a:effectLst>
                <a:outerShdw blurRad="38100" dist="38100" dir="2700000" algn="tl">
                  <a:srgbClr val="FFFFFF"/>
                </a:outerShdw>
              </a:effectLst>
            </a:endParaRPr>
          </a:p>
        </p:txBody>
      </p:sp>
      <p:sp>
        <p:nvSpPr>
          <p:cNvPr id="311312" name="Text Box 16"/>
          <p:cNvSpPr txBox="1">
            <a:spLocks noChangeArrowheads="1"/>
          </p:cNvSpPr>
          <p:nvPr/>
        </p:nvSpPr>
        <p:spPr bwMode="auto">
          <a:xfrm>
            <a:off x="6324600" y="2971800"/>
            <a:ext cx="536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70%</a:t>
            </a:r>
            <a:endParaRPr lang="en-US" sz="2400" b="1" baseline="0">
              <a:effectLst>
                <a:outerShdw blurRad="38100" dist="38100" dir="2700000" algn="tl">
                  <a:srgbClr val="FFFFFF"/>
                </a:outerShdw>
              </a:effectLst>
            </a:endParaRPr>
          </a:p>
        </p:txBody>
      </p:sp>
      <p:sp>
        <p:nvSpPr>
          <p:cNvPr id="311313" name="Text Box 17"/>
          <p:cNvSpPr txBox="1">
            <a:spLocks noChangeArrowheads="1"/>
          </p:cNvSpPr>
          <p:nvPr/>
        </p:nvSpPr>
        <p:spPr bwMode="auto">
          <a:xfrm>
            <a:off x="6324600" y="4495800"/>
            <a:ext cx="627063"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200" baseline="0">
                <a:effectLst/>
              </a:rPr>
              <a:t>30%</a:t>
            </a:r>
            <a:endParaRPr lang="en-US" sz="2400" b="1" baseline="0">
              <a:effectLst>
                <a:outerShdw blurRad="38100" dist="38100" dir="2700000" algn="tl">
                  <a:srgbClr val="FFFFFF"/>
                </a:outerShdw>
              </a:effectLst>
            </a:endParaRPr>
          </a:p>
        </p:txBody>
      </p:sp>
      <p:sp>
        <p:nvSpPr>
          <p:cNvPr id="311314" name="Text Box 18"/>
          <p:cNvSpPr txBox="1">
            <a:spLocks noChangeArrowheads="1"/>
          </p:cNvSpPr>
          <p:nvPr/>
        </p:nvSpPr>
        <p:spPr bwMode="auto">
          <a:xfrm>
            <a:off x="7523163" y="4773613"/>
            <a:ext cx="1074737" cy="560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US" sz="1200" baseline="0">
                <a:effectLst/>
              </a:rPr>
              <a:t>Don’t build:</a:t>
            </a:r>
          </a:p>
          <a:p>
            <a:r>
              <a:rPr lang="en-US" sz="1200" baseline="0">
                <a:effectLst/>
              </a:rPr>
              <a:t>Get 0.</a:t>
            </a:r>
            <a:endParaRPr lang="en-US" sz="2400" b="1" baseline="0">
              <a:effectLst>
                <a:outerShdw blurRad="38100" dist="38100" dir="2700000" algn="tl">
                  <a:srgbClr val="FFFFFF"/>
                </a:outerShdw>
              </a:effectLst>
            </a:endParaRPr>
          </a:p>
        </p:txBody>
      </p:sp>
      <p:sp>
        <p:nvSpPr>
          <p:cNvPr id="311315" name="Text Box 19"/>
          <p:cNvSpPr txBox="1">
            <a:spLocks noChangeArrowheads="1"/>
          </p:cNvSpPr>
          <p:nvPr/>
        </p:nvSpPr>
        <p:spPr bwMode="auto">
          <a:xfrm>
            <a:off x="4572000" y="3352800"/>
            <a:ext cx="1600200" cy="1049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Choice Next Yr.:</a:t>
            </a:r>
          </a:p>
          <a:p>
            <a:pPr>
              <a:spcBef>
                <a:spcPct val="50000"/>
              </a:spcBef>
            </a:pPr>
            <a:r>
              <a:rPr lang="en-US" sz="1400" baseline="0">
                <a:effectLst>
                  <a:outerShdw blurRad="38100" dist="38100" dir="2700000" algn="tl">
                    <a:srgbClr val="FFFFFF"/>
                  </a:outerShdw>
                </a:effectLst>
              </a:rPr>
              <a:t>Node Value = (7.)23.21+ (.3)0 = $16.25.</a:t>
            </a:r>
          </a:p>
        </p:txBody>
      </p:sp>
      <p:sp>
        <p:nvSpPr>
          <p:cNvPr id="311316" name="Text Box 20"/>
          <p:cNvSpPr txBox="1">
            <a:spLocks noChangeArrowheads="1"/>
          </p:cNvSpPr>
          <p:nvPr/>
        </p:nvSpPr>
        <p:spPr bwMode="auto">
          <a:xfrm>
            <a:off x="1981200" y="5029200"/>
            <a:ext cx="12192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Build Today:</a:t>
            </a:r>
          </a:p>
          <a:p>
            <a:pPr>
              <a:spcBef>
                <a:spcPct val="50000"/>
              </a:spcBef>
            </a:pPr>
            <a:r>
              <a:rPr lang="en-US" sz="1400" baseline="0">
                <a:effectLst>
                  <a:outerShdw blurRad="38100" dist="38100" dir="2700000" algn="tl">
                    <a:srgbClr val="FFFFFF"/>
                  </a:outerShdw>
                </a:effectLst>
              </a:rPr>
              <a:t>Get 100.00-88.24 = $11.76.</a:t>
            </a:r>
          </a:p>
        </p:txBody>
      </p:sp>
      <p:sp>
        <p:nvSpPr>
          <p:cNvPr id="311317" name="Text Box 21"/>
          <p:cNvSpPr txBox="1">
            <a:spLocks noChangeArrowheads="1"/>
          </p:cNvSpPr>
          <p:nvPr/>
        </p:nvSpPr>
        <p:spPr bwMode="auto">
          <a:xfrm>
            <a:off x="1981200" y="3429000"/>
            <a:ext cx="1295400" cy="10588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outerShdw blurRad="38100" dist="38100" dir="2700000" algn="tl">
                    <a:srgbClr val="FFFFFF"/>
                  </a:outerShdw>
                </a:effectLst>
              </a:rPr>
              <a:t>Wait Today:</a:t>
            </a:r>
          </a:p>
          <a:p>
            <a:pPr>
              <a:spcBef>
                <a:spcPct val="50000"/>
              </a:spcBef>
            </a:pPr>
            <a:r>
              <a:rPr lang="en-US" sz="1400" baseline="0">
                <a:effectLst>
                  <a:outerShdw blurRad="38100" dist="38100" dir="2700000" algn="tl">
                    <a:srgbClr val="FFFFFF"/>
                  </a:outerShdw>
                </a:effectLst>
              </a:rPr>
              <a:t>PV = 16.25/1.344 = 12.09.</a:t>
            </a:r>
          </a:p>
        </p:txBody>
      </p:sp>
      <p:sp>
        <p:nvSpPr>
          <p:cNvPr id="24" name="Slide Number Placeholder 23"/>
          <p:cNvSpPr>
            <a:spLocks noGrp="1"/>
          </p:cNvSpPr>
          <p:nvPr>
            <p:ph type="sldNum" sz="quarter" idx="12"/>
          </p:nvPr>
        </p:nvSpPr>
        <p:spPr/>
        <p:txBody>
          <a:bodyPr/>
          <a:lstStyle/>
          <a:p>
            <a:fld id="{4832FC03-9143-45FF-9B73-D7E84BF988E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312322" name="Object 2"/>
          <p:cNvGraphicFramePr>
            <a:graphicFrameLocks noChangeAspect="1"/>
          </p:cNvGraphicFramePr>
          <p:nvPr/>
        </p:nvGraphicFramePr>
        <p:xfrm>
          <a:off x="1863725" y="1524000"/>
          <a:ext cx="5570538" cy="806450"/>
        </p:xfrm>
        <a:graphic>
          <a:graphicData uri="http://schemas.openxmlformats.org/presentationml/2006/ole">
            <p:oleObj spid="_x0000_s312337" name="Equation" r:id="rId3" imgW="3073400" imgH="444500" progId="Equation.3">
              <p:embed/>
            </p:oleObj>
          </a:graphicData>
        </a:graphic>
      </p:graphicFrame>
      <p:sp>
        <p:nvSpPr>
          <p:cNvPr id="312323" name="Text Box 3"/>
          <p:cNvSpPr txBox="1">
            <a:spLocks noChangeArrowheads="1"/>
          </p:cNvSpPr>
          <p:nvPr/>
        </p:nvSpPr>
        <p:spPr bwMode="auto">
          <a:xfrm>
            <a:off x="762000" y="228600"/>
            <a:ext cx="746760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effectLst/>
              </a:rPr>
              <a:t>Note:</a:t>
            </a:r>
          </a:p>
          <a:p>
            <a:pPr>
              <a:spcBef>
                <a:spcPct val="50000"/>
              </a:spcBef>
            </a:pPr>
            <a:r>
              <a:rPr lang="en-US" baseline="0">
                <a:effectLst/>
              </a:rPr>
              <a:t>This options-based derivation of the OCC of developable land is completely consistent with Chapter 29’s formula for development project OCC:</a:t>
            </a:r>
          </a:p>
        </p:txBody>
      </p:sp>
      <p:sp>
        <p:nvSpPr>
          <p:cNvPr id="312324" name="Text Box 4"/>
          <p:cNvSpPr txBox="1">
            <a:spLocks noChangeArrowheads="1"/>
          </p:cNvSpPr>
          <p:nvPr/>
        </p:nvSpPr>
        <p:spPr bwMode="auto">
          <a:xfrm>
            <a:off x="762000" y="2514600"/>
            <a:ext cx="74676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effectLst/>
              </a:rPr>
              <a:t>Only in the circumstance where the option will definitely be developed next period (e.g., in the previous example, if the construction cost were $78.62 million instead of $90 million, the option would be worth $18.01 million and it would be “ripe” for immediate development):</a:t>
            </a:r>
          </a:p>
        </p:txBody>
      </p:sp>
      <p:sp>
        <p:nvSpPr>
          <p:cNvPr id="312325" name="Text Box 5"/>
          <p:cNvSpPr txBox="1">
            <a:spLocks noChangeArrowheads="1"/>
          </p:cNvSpPr>
          <p:nvPr/>
        </p:nvSpPr>
        <p:spPr bwMode="auto">
          <a:xfrm>
            <a:off x="762000" y="5029200"/>
            <a:ext cx="7696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effectLst/>
              </a:rPr>
              <a:t>In all cases, the result is to provide the same expected return risk premium </a:t>
            </a:r>
            <a:r>
              <a:rPr lang="en-US" i="1" baseline="0">
                <a:effectLst/>
              </a:rPr>
              <a:t>per unit of risk</a:t>
            </a:r>
            <a:r>
              <a:rPr lang="en-US" baseline="0">
                <a:effectLst/>
              </a:rPr>
              <a:t> across all the asset markets (land, buildings, bonds): the </a:t>
            </a:r>
            <a:r>
              <a:rPr lang="en-US" i="1" baseline="0">
                <a:effectLst/>
              </a:rPr>
              <a:t>equilibrium</a:t>
            </a:r>
            <a:r>
              <a:rPr lang="en-US" baseline="0">
                <a:effectLst/>
              </a:rPr>
              <a:t> condition within and across the relevant markets.</a:t>
            </a:r>
          </a:p>
        </p:txBody>
      </p:sp>
      <p:graphicFrame>
        <p:nvGraphicFramePr>
          <p:cNvPr id="312326" name="Object 6"/>
          <p:cNvGraphicFramePr>
            <a:graphicFrameLocks noChangeAspect="1"/>
          </p:cNvGraphicFramePr>
          <p:nvPr/>
        </p:nvGraphicFramePr>
        <p:xfrm>
          <a:off x="2057400" y="4038600"/>
          <a:ext cx="5110163" cy="714375"/>
        </p:xfrm>
        <a:graphic>
          <a:graphicData uri="http://schemas.openxmlformats.org/presentationml/2006/ole">
            <p:oleObj spid="_x0000_s312338" name="Equation" r:id="rId4" imgW="2819400" imgH="393700" progId="Equation.3">
              <p:embed/>
            </p:oleObj>
          </a:graphicData>
        </a:graphic>
      </p:graphicFrame>
      <p:sp>
        <p:nvSpPr>
          <p:cNvPr id="9" name="Slide Number Placeholder 8"/>
          <p:cNvSpPr>
            <a:spLocks noGrp="1"/>
          </p:cNvSpPr>
          <p:nvPr>
            <p:ph type="sldNum" sz="quarter" idx="12"/>
          </p:nvPr>
        </p:nvSpPr>
        <p:spPr/>
        <p:txBody>
          <a:bodyPr/>
          <a:lstStyle/>
          <a:p>
            <a:fld id="{4832FC03-9143-45FF-9B73-D7E84BF988E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1"/>
          </p:nvPr>
        </p:nvSpPr>
        <p:spPr/>
        <p:txBody>
          <a:bodyPr/>
          <a:lstStyle/>
          <a:p>
            <a:r>
              <a:rPr lang="en-US" smtClean="0"/>
              <a:t>© 2014 OnCourse Learning. All Rights Reserved.</a:t>
            </a:r>
            <a:endParaRPr lang="en-US"/>
          </a:p>
        </p:txBody>
      </p:sp>
      <p:sp>
        <p:nvSpPr>
          <p:cNvPr id="331778" name="Rectangle 2"/>
          <p:cNvSpPr>
            <a:spLocks noGrp="1" noChangeArrowheads="1"/>
          </p:cNvSpPr>
          <p:nvPr>
            <p:ph type="title"/>
          </p:nvPr>
        </p:nvSpPr>
        <p:spPr>
          <a:xfrm>
            <a:off x="762000" y="152400"/>
            <a:ext cx="7772400" cy="685800"/>
          </a:xfrm>
        </p:spPr>
        <p:txBody>
          <a:bodyPr/>
          <a:lstStyle/>
          <a:p>
            <a:r>
              <a:rPr lang="en-US" sz="1600" b="1"/>
              <a:t>Effect of Urban Growth &amp; Uncertainty on Land Rents &amp; Land Values Just Beyond the Urban Boundary</a:t>
            </a:r>
            <a:endParaRPr lang="en-US" sz="1600"/>
          </a:p>
        </p:txBody>
      </p:sp>
      <p:grpSp>
        <p:nvGrpSpPr>
          <p:cNvPr id="331779" name="Group 3"/>
          <p:cNvGrpSpPr>
            <a:grpSpLocks/>
          </p:cNvGrpSpPr>
          <p:nvPr/>
        </p:nvGrpSpPr>
        <p:grpSpPr bwMode="auto">
          <a:xfrm>
            <a:off x="4191000" y="838200"/>
            <a:ext cx="3962400" cy="2743200"/>
            <a:chOff x="240" y="2256"/>
            <a:chExt cx="2496" cy="1728"/>
          </a:xfrm>
        </p:grpSpPr>
        <p:sp>
          <p:nvSpPr>
            <p:cNvPr id="331780" name="Rectangle 4"/>
            <p:cNvSpPr>
              <a:spLocks noChangeArrowheads="1"/>
            </p:cNvSpPr>
            <p:nvPr/>
          </p:nvSpPr>
          <p:spPr bwMode="auto">
            <a:xfrm>
              <a:off x="240" y="2256"/>
              <a:ext cx="2496" cy="172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1781" name="Group 5"/>
            <p:cNvGrpSpPr>
              <a:grpSpLocks/>
            </p:cNvGrpSpPr>
            <p:nvPr/>
          </p:nvGrpSpPr>
          <p:grpSpPr bwMode="auto">
            <a:xfrm>
              <a:off x="288" y="2256"/>
              <a:ext cx="2419" cy="1613"/>
              <a:chOff x="2952" y="2736"/>
              <a:chExt cx="6048" cy="4032"/>
            </a:xfrm>
          </p:grpSpPr>
          <p:sp>
            <p:nvSpPr>
              <p:cNvPr id="331782" name="Rectangle 6"/>
              <p:cNvSpPr>
                <a:spLocks noChangeArrowheads="1"/>
              </p:cNvSpPr>
              <p:nvPr/>
            </p:nvSpPr>
            <p:spPr bwMode="auto">
              <a:xfrm>
                <a:off x="3046" y="2736"/>
                <a:ext cx="5198" cy="7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1" baseline="0">
                    <a:effectLst/>
                  </a:rPr>
                  <a:t>Exhibit 5-1: Components of Land Rent Outside &amp; Inside the Urban Boundary, Under Uncertainty . . .</a:t>
                </a:r>
              </a:p>
            </p:txBody>
          </p:sp>
          <p:sp>
            <p:nvSpPr>
              <p:cNvPr id="331783" name="Line 7"/>
              <p:cNvSpPr>
                <a:spLocks noChangeShapeType="1"/>
              </p:cNvSpPr>
              <p:nvPr/>
            </p:nvSpPr>
            <p:spPr bwMode="auto">
              <a:xfrm>
                <a:off x="2952" y="6163"/>
                <a:ext cx="6048"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84" name="Rectangle 8"/>
              <p:cNvSpPr>
                <a:spLocks noChangeArrowheads="1"/>
              </p:cNvSpPr>
              <p:nvPr/>
            </p:nvSpPr>
            <p:spPr bwMode="auto">
              <a:xfrm>
                <a:off x="2952" y="6566"/>
                <a:ext cx="1324" cy="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Distance from CBD</a:t>
                </a:r>
                <a:endParaRPr lang="en-US" sz="1200" baseline="0">
                  <a:effectLst/>
                </a:endParaRPr>
              </a:p>
            </p:txBody>
          </p:sp>
          <p:sp>
            <p:nvSpPr>
              <p:cNvPr id="331785" name="Line 9"/>
              <p:cNvSpPr>
                <a:spLocks noChangeShapeType="1"/>
              </p:cNvSpPr>
              <p:nvPr/>
            </p:nvSpPr>
            <p:spPr bwMode="auto">
              <a:xfrm>
                <a:off x="2952" y="6465"/>
                <a:ext cx="1229" cy="1"/>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86" name="Line 10"/>
              <p:cNvSpPr>
                <a:spLocks noChangeShapeType="1"/>
              </p:cNvSpPr>
              <p:nvPr/>
            </p:nvSpPr>
            <p:spPr bwMode="auto">
              <a:xfrm>
                <a:off x="2952" y="5760"/>
                <a:ext cx="6048"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87" name="Line 11"/>
              <p:cNvSpPr>
                <a:spLocks noChangeShapeType="1"/>
              </p:cNvSpPr>
              <p:nvPr/>
            </p:nvSpPr>
            <p:spPr bwMode="auto">
              <a:xfrm flipV="1">
                <a:off x="5976" y="4449"/>
                <a:ext cx="0" cy="1311"/>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88" name="Line 12"/>
              <p:cNvSpPr>
                <a:spLocks noChangeShapeType="1"/>
              </p:cNvSpPr>
              <p:nvPr/>
            </p:nvSpPr>
            <p:spPr bwMode="auto">
              <a:xfrm flipH="1" flipV="1">
                <a:off x="2952" y="3542"/>
                <a:ext cx="3024" cy="908"/>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89" name="Line 13"/>
              <p:cNvSpPr>
                <a:spLocks noChangeShapeType="1"/>
              </p:cNvSpPr>
              <p:nvPr/>
            </p:nvSpPr>
            <p:spPr bwMode="auto">
              <a:xfrm flipH="1">
                <a:off x="2952" y="4449"/>
                <a:ext cx="3024" cy="1"/>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90" name="Line 14"/>
              <p:cNvSpPr>
                <a:spLocks noChangeShapeType="1"/>
              </p:cNvSpPr>
              <p:nvPr/>
            </p:nvSpPr>
            <p:spPr bwMode="auto">
              <a:xfrm flipH="1">
                <a:off x="2952" y="4853"/>
                <a:ext cx="3024"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791" name="Rectangle 15"/>
              <p:cNvSpPr>
                <a:spLocks noChangeArrowheads="1"/>
              </p:cNvSpPr>
              <p:nvPr/>
            </p:nvSpPr>
            <p:spPr bwMode="auto">
              <a:xfrm>
                <a:off x="5881" y="6263"/>
                <a:ext cx="311" cy="5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1" baseline="0">
                    <a:effectLst/>
                  </a:rPr>
                  <a:t>B</a:t>
                </a:r>
                <a:endParaRPr lang="en-US" sz="1200" baseline="0">
                  <a:effectLst/>
                </a:endParaRPr>
              </a:p>
            </p:txBody>
          </p:sp>
          <p:sp>
            <p:nvSpPr>
              <p:cNvPr id="331792" name="Rectangle 16"/>
              <p:cNvSpPr>
                <a:spLocks noChangeArrowheads="1"/>
              </p:cNvSpPr>
              <p:nvPr/>
            </p:nvSpPr>
            <p:spPr bwMode="auto">
              <a:xfrm>
                <a:off x="5314" y="6566"/>
                <a:ext cx="1418" cy="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B  =  Urban Boundary</a:t>
                </a:r>
                <a:endParaRPr lang="en-US" sz="1200" baseline="0">
                  <a:effectLst/>
                </a:endParaRPr>
              </a:p>
            </p:txBody>
          </p:sp>
          <p:sp>
            <p:nvSpPr>
              <p:cNvPr id="331793" name="Rectangle 17"/>
              <p:cNvSpPr>
                <a:spLocks noChangeArrowheads="1"/>
              </p:cNvSpPr>
              <p:nvPr/>
            </p:nvSpPr>
            <p:spPr bwMode="auto">
              <a:xfrm>
                <a:off x="5220" y="5860"/>
                <a:ext cx="1872" cy="3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Agricultural Rent</a:t>
                </a:r>
              </a:p>
            </p:txBody>
          </p:sp>
          <p:sp>
            <p:nvSpPr>
              <p:cNvPr id="331794" name="Rectangle 18"/>
              <p:cNvSpPr>
                <a:spLocks noChangeArrowheads="1"/>
              </p:cNvSpPr>
              <p:nvPr/>
            </p:nvSpPr>
            <p:spPr bwMode="auto">
              <a:xfrm>
                <a:off x="3424" y="5155"/>
                <a:ext cx="2048" cy="3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Construction Rent</a:t>
                </a:r>
              </a:p>
            </p:txBody>
          </p:sp>
          <p:sp>
            <p:nvSpPr>
              <p:cNvPr id="331795" name="Rectangle 19"/>
              <p:cNvSpPr>
                <a:spLocks noChangeArrowheads="1"/>
              </p:cNvSpPr>
              <p:nvPr/>
            </p:nvSpPr>
            <p:spPr bwMode="auto">
              <a:xfrm>
                <a:off x="3424" y="4550"/>
                <a:ext cx="2228" cy="4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Irreversibility Rent</a:t>
                </a:r>
              </a:p>
            </p:txBody>
          </p:sp>
          <p:sp>
            <p:nvSpPr>
              <p:cNvPr id="331796" name="Rectangle 20"/>
              <p:cNvSpPr>
                <a:spLocks noChangeArrowheads="1"/>
              </p:cNvSpPr>
              <p:nvPr/>
            </p:nvSpPr>
            <p:spPr bwMode="auto">
              <a:xfrm>
                <a:off x="3424" y="4147"/>
                <a:ext cx="1688" cy="2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Location Rent</a:t>
                </a:r>
              </a:p>
            </p:txBody>
          </p:sp>
        </p:grpSp>
      </p:grpSp>
      <p:grpSp>
        <p:nvGrpSpPr>
          <p:cNvPr id="331797" name="Group 21"/>
          <p:cNvGrpSpPr>
            <a:grpSpLocks/>
          </p:cNvGrpSpPr>
          <p:nvPr/>
        </p:nvGrpSpPr>
        <p:grpSpPr bwMode="auto">
          <a:xfrm>
            <a:off x="4191000" y="3733800"/>
            <a:ext cx="4038600" cy="2667000"/>
            <a:chOff x="2976" y="2256"/>
            <a:chExt cx="2544" cy="1680"/>
          </a:xfrm>
        </p:grpSpPr>
        <p:sp>
          <p:nvSpPr>
            <p:cNvPr id="331798" name="Rectangle 22"/>
            <p:cNvSpPr>
              <a:spLocks noChangeArrowheads="1"/>
            </p:cNvSpPr>
            <p:nvPr/>
          </p:nvSpPr>
          <p:spPr bwMode="auto">
            <a:xfrm>
              <a:off x="2976" y="2256"/>
              <a:ext cx="2544" cy="168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1799" name="Group 23"/>
            <p:cNvGrpSpPr>
              <a:grpSpLocks/>
            </p:cNvGrpSpPr>
            <p:nvPr/>
          </p:nvGrpSpPr>
          <p:grpSpPr bwMode="auto">
            <a:xfrm>
              <a:off x="3024" y="2304"/>
              <a:ext cx="2448" cy="1584"/>
              <a:chOff x="2952" y="7128"/>
              <a:chExt cx="6120" cy="3960"/>
            </a:xfrm>
          </p:grpSpPr>
          <p:sp>
            <p:nvSpPr>
              <p:cNvPr id="331800" name="Rectangle 24"/>
              <p:cNvSpPr>
                <a:spLocks noChangeArrowheads="1"/>
              </p:cNvSpPr>
              <p:nvPr/>
            </p:nvSpPr>
            <p:spPr bwMode="auto">
              <a:xfrm>
                <a:off x="3047" y="7128"/>
                <a:ext cx="5485" cy="7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1" baseline="0">
                    <a:effectLst/>
                  </a:rPr>
                  <a:t>Exhibit 5-2: Components of Land Value Outside &amp; Inside the Urban Boundary, Under Uncertainty . . .</a:t>
                </a:r>
              </a:p>
            </p:txBody>
          </p:sp>
          <p:sp>
            <p:nvSpPr>
              <p:cNvPr id="331801" name="Line 25"/>
              <p:cNvSpPr>
                <a:spLocks noChangeShapeType="1"/>
              </p:cNvSpPr>
              <p:nvPr/>
            </p:nvSpPr>
            <p:spPr bwMode="auto">
              <a:xfrm>
                <a:off x="2952" y="10188"/>
                <a:ext cx="6120"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2" name="Rectangle 26"/>
              <p:cNvSpPr>
                <a:spLocks noChangeArrowheads="1"/>
              </p:cNvSpPr>
              <p:nvPr/>
            </p:nvSpPr>
            <p:spPr bwMode="auto">
              <a:xfrm>
                <a:off x="2952" y="10547"/>
                <a:ext cx="1980" cy="5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Distance from CBD</a:t>
                </a:r>
                <a:endParaRPr lang="en-US" sz="1200" baseline="0">
                  <a:effectLst/>
                </a:endParaRPr>
              </a:p>
            </p:txBody>
          </p:sp>
          <p:sp>
            <p:nvSpPr>
              <p:cNvPr id="331803" name="Line 27"/>
              <p:cNvSpPr>
                <a:spLocks noChangeShapeType="1"/>
              </p:cNvSpPr>
              <p:nvPr/>
            </p:nvSpPr>
            <p:spPr bwMode="auto">
              <a:xfrm>
                <a:off x="2952" y="10457"/>
                <a:ext cx="1244" cy="1"/>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4" name="Line 28"/>
              <p:cNvSpPr>
                <a:spLocks noChangeShapeType="1"/>
              </p:cNvSpPr>
              <p:nvPr/>
            </p:nvSpPr>
            <p:spPr bwMode="auto">
              <a:xfrm>
                <a:off x="2952" y="9828"/>
                <a:ext cx="612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5" name="Line 29"/>
              <p:cNvSpPr>
                <a:spLocks noChangeShapeType="1"/>
              </p:cNvSpPr>
              <p:nvPr/>
            </p:nvSpPr>
            <p:spPr bwMode="auto">
              <a:xfrm flipH="1" flipV="1">
                <a:off x="2952" y="7668"/>
                <a:ext cx="3060" cy="81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6" name="Line 30"/>
              <p:cNvSpPr>
                <a:spLocks noChangeShapeType="1"/>
              </p:cNvSpPr>
              <p:nvPr/>
            </p:nvSpPr>
            <p:spPr bwMode="auto">
              <a:xfrm flipH="1">
                <a:off x="2952" y="847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7" name="Line 31"/>
              <p:cNvSpPr>
                <a:spLocks noChangeShapeType="1"/>
              </p:cNvSpPr>
              <p:nvPr/>
            </p:nvSpPr>
            <p:spPr bwMode="auto">
              <a:xfrm flipH="1">
                <a:off x="2952" y="883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08" name="Rectangle 32"/>
              <p:cNvSpPr>
                <a:spLocks noChangeArrowheads="1"/>
              </p:cNvSpPr>
              <p:nvPr/>
            </p:nvSpPr>
            <p:spPr bwMode="auto">
              <a:xfrm>
                <a:off x="5916" y="10277"/>
                <a:ext cx="636" cy="4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1" baseline="0">
                    <a:effectLst/>
                  </a:rPr>
                  <a:t>B</a:t>
                </a:r>
                <a:endParaRPr lang="en-US" sz="1200" baseline="0">
                  <a:effectLst/>
                </a:endParaRPr>
              </a:p>
            </p:txBody>
          </p:sp>
          <p:sp>
            <p:nvSpPr>
              <p:cNvPr id="331809" name="Rectangle 33"/>
              <p:cNvSpPr>
                <a:spLocks noChangeArrowheads="1"/>
              </p:cNvSpPr>
              <p:nvPr/>
            </p:nvSpPr>
            <p:spPr bwMode="auto">
              <a:xfrm>
                <a:off x="5342" y="10547"/>
                <a:ext cx="2290" cy="3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B  =  Urban Boundary</a:t>
                </a:r>
                <a:endParaRPr lang="en-US" sz="1200" baseline="0">
                  <a:effectLst/>
                </a:endParaRPr>
              </a:p>
            </p:txBody>
          </p:sp>
          <p:sp>
            <p:nvSpPr>
              <p:cNvPr id="331810" name="Rectangle 34"/>
              <p:cNvSpPr>
                <a:spLocks noChangeArrowheads="1"/>
              </p:cNvSpPr>
              <p:nvPr/>
            </p:nvSpPr>
            <p:spPr bwMode="auto">
              <a:xfrm>
                <a:off x="5247" y="9918"/>
                <a:ext cx="2565" cy="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Agricultural Value</a:t>
                </a:r>
              </a:p>
            </p:txBody>
          </p:sp>
          <p:sp>
            <p:nvSpPr>
              <p:cNvPr id="331811" name="Rectangle 35"/>
              <p:cNvSpPr>
                <a:spLocks noChangeArrowheads="1"/>
              </p:cNvSpPr>
              <p:nvPr/>
            </p:nvSpPr>
            <p:spPr bwMode="auto">
              <a:xfrm>
                <a:off x="3312" y="8928"/>
                <a:ext cx="2335"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Irreversibility Premium</a:t>
                </a:r>
              </a:p>
            </p:txBody>
          </p:sp>
          <p:sp>
            <p:nvSpPr>
              <p:cNvPr id="331812" name="Rectangle 36"/>
              <p:cNvSpPr>
                <a:spLocks noChangeArrowheads="1"/>
              </p:cNvSpPr>
              <p:nvPr/>
            </p:nvSpPr>
            <p:spPr bwMode="auto">
              <a:xfrm>
                <a:off x="3492" y="8568"/>
                <a:ext cx="2104"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Construction Cost</a:t>
                </a:r>
              </a:p>
            </p:txBody>
          </p:sp>
          <p:sp>
            <p:nvSpPr>
              <p:cNvPr id="331813" name="Rectangle 37"/>
              <p:cNvSpPr>
                <a:spLocks noChangeArrowheads="1"/>
              </p:cNvSpPr>
              <p:nvPr/>
            </p:nvSpPr>
            <p:spPr bwMode="auto">
              <a:xfrm>
                <a:off x="3430" y="8208"/>
                <a:ext cx="1682"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Location Value</a:t>
                </a:r>
              </a:p>
            </p:txBody>
          </p:sp>
          <p:sp>
            <p:nvSpPr>
              <p:cNvPr id="331814" name="Rectangle 38"/>
              <p:cNvSpPr>
                <a:spLocks noChangeArrowheads="1"/>
              </p:cNvSpPr>
              <p:nvPr/>
            </p:nvSpPr>
            <p:spPr bwMode="auto">
              <a:xfrm>
                <a:off x="3672" y="9468"/>
                <a:ext cx="1941" cy="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Growth Premium</a:t>
                </a:r>
              </a:p>
            </p:txBody>
          </p:sp>
          <p:sp>
            <p:nvSpPr>
              <p:cNvPr id="331815" name="Arc 39"/>
              <p:cNvSpPr>
                <a:spLocks/>
              </p:cNvSpPr>
              <p:nvPr/>
            </p:nvSpPr>
            <p:spPr bwMode="auto">
              <a:xfrm flipH="1" flipV="1">
                <a:off x="6012" y="9378"/>
                <a:ext cx="30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16" name="Line 40"/>
              <p:cNvSpPr>
                <a:spLocks noChangeShapeType="1"/>
              </p:cNvSpPr>
              <p:nvPr/>
            </p:nvSpPr>
            <p:spPr bwMode="auto">
              <a:xfrm flipH="1">
                <a:off x="2952" y="937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17" name="Arc 41"/>
              <p:cNvSpPr>
                <a:spLocks/>
              </p:cNvSpPr>
              <p:nvPr/>
            </p:nvSpPr>
            <p:spPr bwMode="auto">
              <a:xfrm flipH="1" flipV="1">
                <a:off x="6012" y="8838"/>
                <a:ext cx="3060" cy="8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818" name="Line 42"/>
              <p:cNvSpPr>
                <a:spLocks noChangeShapeType="1"/>
              </p:cNvSpPr>
              <p:nvPr/>
            </p:nvSpPr>
            <p:spPr bwMode="auto">
              <a:xfrm flipV="1">
                <a:off x="6012" y="8478"/>
                <a:ext cx="0" cy="36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31819" name="Text Box 43"/>
          <p:cNvSpPr txBox="1">
            <a:spLocks noChangeArrowheads="1"/>
          </p:cNvSpPr>
          <p:nvPr/>
        </p:nvSpPr>
        <p:spPr bwMode="auto">
          <a:xfrm>
            <a:off x="381000" y="1066800"/>
            <a:ext cx="3200400" cy="10795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600" baseline="0">
                <a:effectLst/>
              </a:rPr>
              <a:t>When you develop today, you give up the option to develop tomorrow instead. Devlpr needs to be compensated for loss of this </a:t>
            </a:r>
            <a:r>
              <a:rPr lang="en-US" sz="1600" b="1" baseline="0">
                <a:effectLst/>
              </a:rPr>
              <a:t>option</a:t>
            </a:r>
            <a:r>
              <a:rPr lang="en-US" sz="1600" baseline="0">
                <a:effectLst/>
              </a:rPr>
              <a:t>.</a:t>
            </a:r>
          </a:p>
        </p:txBody>
      </p:sp>
      <p:sp>
        <p:nvSpPr>
          <p:cNvPr id="331820" name="Line 44"/>
          <p:cNvSpPr>
            <a:spLocks noChangeShapeType="1"/>
          </p:cNvSpPr>
          <p:nvPr/>
        </p:nvSpPr>
        <p:spPr bwMode="auto">
          <a:xfrm>
            <a:off x="3581400" y="2057400"/>
            <a:ext cx="9144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1821" name="Line 45"/>
          <p:cNvSpPr>
            <a:spLocks noChangeShapeType="1"/>
          </p:cNvSpPr>
          <p:nvPr/>
        </p:nvSpPr>
        <p:spPr bwMode="auto">
          <a:xfrm>
            <a:off x="3581400" y="2057400"/>
            <a:ext cx="838200" cy="297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1822" name="Text Box 46"/>
          <p:cNvSpPr txBox="1">
            <a:spLocks noChangeArrowheads="1"/>
          </p:cNvSpPr>
          <p:nvPr/>
        </p:nvSpPr>
        <p:spPr bwMode="auto">
          <a:xfrm>
            <a:off x="381000" y="4800600"/>
            <a:ext cx="3200400" cy="10795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600" baseline="0">
                <a:effectLst/>
              </a:rPr>
              <a:t>PV of property asset includes PV of expected future </a:t>
            </a:r>
            <a:r>
              <a:rPr lang="en-US" sz="1600" b="1" baseline="0">
                <a:effectLst/>
              </a:rPr>
              <a:t>growth</a:t>
            </a:r>
            <a:r>
              <a:rPr lang="en-US" sz="1600" baseline="0">
                <a:effectLst/>
              </a:rPr>
              <a:t> in rents developed property can earn after its development.</a:t>
            </a:r>
          </a:p>
        </p:txBody>
      </p:sp>
      <p:sp>
        <p:nvSpPr>
          <p:cNvPr id="331823" name="Line 47"/>
          <p:cNvSpPr>
            <a:spLocks noChangeShapeType="1"/>
          </p:cNvSpPr>
          <p:nvPr/>
        </p:nvSpPr>
        <p:spPr bwMode="auto">
          <a:xfrm>
            <a:off x="3581400" y="5410200"/>
            <a:ext cx="9144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 name="Slide Number Placeholder 49"/>
          <p:cNvSpPr>
            <a:spLocks noGrp="1"/>
          </p:cNvSpPr>
          <p:nvPr>
            <p:ph type="sldNum" sz="quarter" idx="12"/>
          </p:nvPr>
        </p:nvSpPr>
        <p:spPr/>
        <p:txBody>
          <a:bodyPr/>
          <a:lstStyle/>
          <a:p>
            <a:fld id="{EBD1397A-037A-4E93-B590-DCDB6E863947}"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13346" name="Text Box 2"/>
          <p:cNvSpPr txBox="1">
            <a:spLocks noChangeArrowheads="1"/>
          </p:cNvSpPr>
          <p:nvPr/>
        </p:nvSpPr>
        <p:spPr bwMode="auto">
          <a:xfrm>
            <a:off x="304800" y="152400"/>
            <a:ext cx="85344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Here is the corrected summary of the analysis of the development project:</a:t>
            </a:r>
          </a:p>
          <a:p>
            <a:pPr algn="ctr">
              <a:spcBef>
                <a:spcPct val="25000"/>
              </a:spcBef>
            </a:pPr>
            <a:r>
              <a:rPr lang="en-US" b="1" baseline="0">
                <a:effectLst>
                  <a:outerShdw blurRad="38100" dist="38100" dir="2700000" algn="tl">
                    <a:srgbClr val="FFFFFF"/>
                  </a:outerShdw>
                </a:effectLst>
              </a:rPr>
              <a:t>The land is worth: </a:t>
            </a:r>
            <a:r>
              <a:rPr lang="en-US" b="1" i="1" baseline="0">
                <a:effectLst>
                  <a:outerShdw blurRad="38100" dist="38100" dir="2700000" algn="tl">
                    <a:srgbClr val="FFFFFF"/>
                  </a:outerShdw>
                </a:effectLst>
              </a:rPr>
              <a:t>MAX[$100.00 – $88.24, C</a:t>
            </a:r>
            <a:r>
              <a:rPr lang="en-US" b="1" i="1" baseline="-25000">
                <a:effectLst>
                  <a:outerShdw blurRad="38100" dist="38100" dir="2700000" algn="tl">
                    <a:srgbClr val="FFFFFF"/>
                  </a:outerShdw>
                </a:effectLst>
              </a:rPr>
              <a:t>0</a:t>
            </a:r>
            <a:r>
              <a:rPr lang="en-US" b="1" i="1" baseline="0">
                <a:effectLst>
                  <a:outerShdw blurRad="38100" dist="38100" dir="2700000" algn="tl">
                    <a:srgbClr val="FFFFFF"/>
                  </a:outerShdw>
                </a:effectLst>
              </a:rPr>
              <a:t>] = $12.09:</a:t>
            </a:r>
          </a:p>
          <a:p>
            <a:pPr algn="ctr">
              <a:spcBef>
                <a:spcPct val="25000"/>
              </a:spcBef>
            </a:pPr>
            <a:r>
              <a:rPr lang="en-US" b="1" i="1" baseline="0">
                <a:effectLst>
                  <a:outerShdw blurRad="38100" dist="38100" dir="2700000" algn="tl">
                    <a:srgbClr val="FFFFFF"/>
                  </a:outerShdw>
                </a:effectLst>
                <a:sym typeface="Wingdings" panose="05000000000000000000" pitchFamily="2" charset="2"/>
              </a:rPr>
              <a:t> 34.4% OCC for the option</a:t>
            </a:r>
            <a:endParaRPr lang="en-US" b="1" baseline="0">
              <a:effectLst>
                <a:outerShdw blurRad="38100" dist="38100" dir="2700000" algn="tl">
                  <a:srgbClr val="FFFFFF"/>
                </a:outerShdw>
              </a:effectLst>
            </a:endParaRPr>
          </a:p>
        </p:txBody>
      </p:sp>
      <p:sp>
        <p:nvSpPr>
          <p:cNvPr id="313347" name="Text Box 3"/>
          <p:cNvSpPr txBox="1">
            <a:spLocks noChangeArrowheads="1"/>
          </p:cNvSpPr>
          <p:nvPr/>
        </p:nvSpPr>
        <p:spPr bwMode="auto">
          <a:xfrm>
            <a:off x="381000" y="5486400"/>
            <a:ext cx="411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What is the value of this land today?</a:t>
            </a:r>
          </a:p>
        </p:txBody>
      </p:sp>
      <p:sp>
        <p:nvSpPr>
          <p:cNvPr id="313348" name="Text Box 4"/>
          <p:cNvSpPr txBox="1">
            <a:spLocks noChangeArrowheads="1"/>
          </p:cNvSpPr>
          <p:nvPr/>
        </p:nvSpPr>
        <p:spPr bwMode="auto">
          <a:xfrm>
            <a:off x="4419600" y="54864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solidFill>
                  <a:srgbClr val="FF00FF"/>
                </a:solidFill>
                <a:effectLst>
                  <a:outerShdw blurRad="38100" dist="38100" dir="2700000" algn="tl">
                    <a:srgbClr val="000000"/>
                  </a:outerShdw>
                </a:effectLst>
              </a:rPr>
              <a:t>Answer: = </a:t>
            </a:r>
            <a:r>
              <a:rPr lang="en-US" b="1" i="1" baseline="0">
                <a:solidFill>
                  <a:srgbClr val="FF00FF"/>
                </a:solidFill>
                <a:effectLst>
                  <a:outerShdw blurRad="38100" dist="38100" dir="2700000" algn="tl">
                    <a:srgbClr val="000000"/>
                  </a:outerShdw>
                </a:effectLst>
              </a:rPr>
              <a:t>MAX[11.76, 12.09] = $12.09</a:t>
            </a:r>
            <a:endParaRPr lang="en-US" b="1" baseline="0">
              <a:solidFill>
                <a:srgbClr val="FF00FF"/>
              </a:solidFill>
              <a:effectLst>
                <a:outerShdw blurRad="38100" dist="38100" dir="2700000" algn="tl">
                  <a:srgbClr val="000000"/>
                </a:outerShdw>
              </a:effectLst>
            </a:endParaRPr>
          </a:p>
        </p:txBody>
      </p:sp>
      <p:sp>
        <p:nvSpPr>
          <p:cNvPr id="313349" name="Text Box 5"/>
          <p:cNvSpPr txBox="1">
            <a:spLocks noChangeArrowheads="1"/>
          </p:cNvSpPr>
          <p:nvPr/>
        </p:nvSpPr>
        <p:spPr bwMode="auto">
          <a:xfrm>
            <a:off x="381000" y="58674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Should owner build now or wait?</a:t>
            </a:r>
          </a:p>
        </p:txBody>
      </p:sp>
      <p:sp>
        <p:nvSpPr>
          <p:cNvPr id="313350" name="Text Box 6"/>
          <p:cNvSpPr txBox="1">
            <a:spLocks noChangeArrowheads="1"/>
          </p:cNvSpPr>
          <p:nvPr/>
        </p:nvSpPr>
        <p:spPr bwMode="auto">
          <a:xfrm>
            <a:off x="3962400" y="5867400"/>
            <a:ext cx="480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solidFill>
                  <a:srgbClr val="FF00FF"/>
                </a:solidFill>
                <a:effectLst>
                  <a:outerShdw blurRad="38100" dist="38100" dir="2700000" algn="tl">
                    <a:srgbClr val="000000"/>
                  </a:outerShdw>
                </a:effectLst>
              </a:rPr>
              <a:t>Answer: = </a:t>
            </a:r>
            <a:r>
              <a:rPr lang="en-US" b="1" i="1" baseline="0">
                <a:solidFill>
                  <a:srgbClr val="FF00FF"/>
                </a:solidFill>
                <a:effectLst>
                  <a:outerShdw blurRad="38100" dist="38100" dir="2700000" algn="tl">
                    <a:srgbClr val="000000"/>
                  </a:outerShdw>
                </a:effectLst>
              </a:rPr>
              <a:t>Wait. </a:t>
            </a:r>
            <a:r>
              <a:rPr lang="en-US" sz="1800" b="1" i="1" baseline="0">
                <a:solidFill>
                  <a:srgbClr val="FF00FF"/>
                </a:solidFill>
                <a:effectLst>
                  <a:outerShdw blurRad="38100" dist="38100" dir="2700000" algn="tl">
                    <a:srgbClr val="000000"/>
                  </a:outerShdw>
                </a:effectLst>
              </a:rPr>
              <a:t>(100.00 – 88.24 – 12.09 &lt; 0.)</a:t>
            </a:r>
            <a:endParaRPr lang="en-US" b="1" baseline="0">
              <a:solidFill>
                <a:srgbClr val="FF00FF"/>
              </a:solidFill>
              <a:effectLst>
                <a:outerShdw blurRad="38100" dist="38100" dir="2700000" algn="tl">
                  <a:srgbClr val="000000"/>
                </a:outerShdw>
              </a:effectLst>
            </a:endParaRPr>
          </a:p>
        </p:txBody>
      </p:sp>
      <p:graphicFrame>
        <p:nvGraphicFramePr>
          <p:cNvPr id="313351" name="Group 7"/>
          <p:cNvGraphicFramePr>
            <a:graphicFrameLocks noGrp="1"/>
          </p:cNvGraphicFramePr>
          <p:nvPr/>
        </p:nvGraphicFramePr>
        <p:xfrm>
          <a:off x="838200" y="1295400"/>
          <a:ext cx="7848600" cy="3733803"/>
        </p:xfrm>
        <a:graphic>
          <a:graphicData uri="http://schemas.openxmlformats.org/drawingml/2006/table">
            <a:tbl>
              <a:tblPr/>
              <a:tblGrid>
                <a:gridCol w="3590925"/>
                <a:gridCol w="1460500"/>
                <a:gridCol w="1462088"/>
                <a:gridCol w="1335087"/>
              </a:tblGrid>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Today</a:t>
                      </a:r>
                    </a:p>
                  </a:txBody>
                  <a:tcPr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Next Year</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392113">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Probability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30%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70%</a:t>
                      </a:r>
                    </a:p>
                  </a:txBody>
                  <a:tcPr horzOverflow="overflow">
                    <a:lnL>
                      <a:noFill/>
                    </a:lnL>
                    <a:lnR cap="flat">
                      <a:noFill/>
                    </a:lnR>
                    <a:lnT>
                      <a:noFill/>
                    </a:lnT>
                    <a:lnB>
                      <a:noFill/>
                    </a:lnB>
                    <a:lnTlToBr>
                      <a:noFill/>
                    </a:lnTlToBr>
                    <a:lnBlToTr>
                      <a:noFill/>
                    </a:lnBlToTr>
                    <a:noFill/>
                  </a:tcPr>
                </a:tc>
              </a:tr>
              <a:tr h="3810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Value of Developed Property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$78.62</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Development Cost (exclu land)</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$88.24</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$90.00</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NPV of exercise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-$11.38</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3683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(Action)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(Don’t build)</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(Build)</a:t>
                      </a:r>
                    </a:p>
                  </a:txBody>
                  <a:tcPr horzOverflow="overflow">
                    <a:lnL>
                      <a:noFill/>
                    </a:lnL>
                    <a:lnR cap="flat">
                      <a:noFill/>
                    </a:lnR>
                    <a:lnT>
                      <a:noFill/>
                    </a:lnT>
                    <a:lnB>
                      <a:noFill/>
                    </a:lnB>
                    <a:lnTlToBr>
                      <a:noFill/>
                    </a:lnTlToBr>
                    <a:lnBlToTr>
                      <a:noFill/>
                    </a:lnBlToTr>
                    <a:noFill/>
                  </a:tcPr>
                </a:tc>
              </a:tr>
              <a:tr h="37465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Future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anose="020B060402020209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$23.21</a:t>
                      </a:r>
                    </a:p>
                  </a:txBody>
                  <a:tcPr horzOverflow="overflow">
                    <a:lnL>
                      <a:noFill/>
                    </a:lnL>
                    <a:lnR cap="flat">
                      <a:noFill/>
                    </a:lnR>
                    <a:lnT>
                      <a:noFill/>
                    </a:lnT>
                    <a:lnB>
                      <a:noFill/>
                    </a:lnB>
                    <a:lnTlToBr>
                      <a:noFill/>
                    </a:lnTlToBr>
                    <a:lnBlToTr>
                      <a:noFill/>
                    </a:lnBlToTr>
                    <a:noFill/>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Expected Values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9888">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 Sum[ Probability X Outcome ]</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(1.0)11.76</a:t>
                      </a:r>
                    </a:p>
                  </a:txBody>
                  <a:tcPr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(0.3)0 + (0.7)23.21</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368300">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PV(today) of Alternatives @ 34%</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$11.76</a:t>
                      </a:r>
                    </a:p>
                  </a:txBody>
                  <a:tcPr horzOverflow="overflow">
                    <a:lnL>
                      <a:noFill/>
                    </a:lnL>
                    <a:lnR>
                      <a:noFill/>
                    </a:lnR>
                    <a:lnT>
                      <a:noFill/>
                    </a:lnT>
                    <a:lnB cap="flat">
                      <a:noFill/>
                    </a:lnB>
                    <a:lnTlToBr>
                      <a:noFill/>
                    </a:lnTlToBr>
                    <a:lnBlToTr>
                      <a:noFill/>
                    </a:lnBlToTr>
                    <a:noFill/>
                  </a:tcPr>
                </a:tc>
                <a:tc gridSpan="2">
                  <a:txBody>
                    <a:bodyPr/>
                    <a:lstStyle>
                      <a:lvl1pPr>
                        <a:spcBef>
                          <a:spcPct val="20000"/>
                        </a:spcBef>
                        <a:defRPr sz="2800">
                          <a:solidFill>
                            <a:schemeClr val="tx1"/>
                          </a:solidFill>
                          <a:latin typeface="Arial" panose="020B0604020202090204" pitchFamily="34" charset="0"/>
                        </a:defRPr>
                      </a:lvl1pPr>
                      <a:lvl2pPr>
                        <a:spcBef>
                          <a:spcPct val="20000"/>
                        </a:spcBef>
                        <a:defRPr sz="2400">
                          <a:solidFill>
                            <a:schemeClr val="tx1"/>
                          </a:solidFill>
                          <a:latin typeface="Arial" panose="020B0604020202090204" pitchFamily="34" charset="0"/>
                        </a:defRPr>
                      </a:lvl2pPr>
                      <a:lvl3pPr>
                        <a:spcBef>
                          <a:spcPct val="20000"/>
                        </a:spcBef>
                        <a:defRPr sz="2000">
                          <a:solidFill>
                            <a:schemeClr val="tx1"/>
                          </a:solidFill>
                          <a:latin typeface="Arial" panose="020B0604020202090204" pitchFamily="34" charset="0"/>
                        </a:defRPr>
                      </a:lvl3pPr>
                      <a:lvl4pPr>
                        <a:spcBef>
                          <a:spcPct val="20000"/>
                        </a:spcBef>
                        <a:defRPr>
                          <a:solidFill>
                            <a:schemeClr val="tx1"/>
                          </a:solidFill>
                          <a:latin typeface="Arial" panose="020B0604020202090204" pitchFamily="34" charset="0"/>
                        </a:defRPr>
                      </a:lvl4pPr>
                      <a:lvl5pPr>
                        <a:spcBef>
                          <a:spcPct val="20000"/>
                        </a:spcBef>
                        <a:defRPr>
                          <a:solidFill>
                            <a:schemeClr val="tx1"/>
                          </a:solidFill>
                          <a:latin typeface="Arial" panose="020B0604020202090204" pitchFamily="34" charset="0"/>
                        </a:defRPr>
                      </a:lvl5pPr>
                      <a:lvl6pPr fontAlgn="base">
                        <a:spcBef>
                          <a:spcPct val="20000"/>
                        </a:spcBef>
                        <a:spcAft>
                          <a:spcPct val="0"/>
                        </a:spcAft>
                        <a:defRPr>
                          <a:solidFill>
                            <a:schemeClr val="tx1"/>
                          </a:solidFill>
                          <a:latin typeface="Arial" panose="020B0604020202090204" pitchFamily="34" charset="0"/>
                        </a:defRPr>
                      </a:lvl6pPr>
                      <a:lvl7pPr fontAlgn="base">
                        <a:spcBef>
                          <a:spcPct val="20000"/>
                        </a:spcBef>
                        <a:spcAft>
                          <a:spcPct val="0"/>
                        </a:spcAft>
                        <a:defRPr>
                          <a:solidFill>
                            <a:schemeClr val="tx1"/>
                          </a:solidFill>
                          <a:latin typeface="Arial" panose="020B0604020202090204" pitchFamily="34" charset="0"/>
                        </a:defRPr>
                      </a:lvl7pPr>
                      <a:lvl8pPr fontAlgn="base">
                        <a:spcBef>
                          <a:spcPct val="20000"/>
                        </a:spcBef>
                        <a:spcAft>
                          <a:spcPct val="0"/>
                        </a:spcAft>
                        <a:defRPr>
                          <a:solidFill>
                            <a:schemeClr val="tx1"/>
                          </a:solidFill>
                          <a:latin typeface="Arial" panose="020B0604020202090204" pitchFamily="34" charset="0"/>
                        </a:defRPr>
                      </a:lvl8pPr>
                      <a:lvl9pPr fontAlgn="base">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FF"/>
                          </a:solidFill>
                          <a:effectLst/>
                          <a:latin typeface="Arial" panose="020B0604020202090204" pitchFamily="34" charset="0"/>
                        </a:rPr>
                        <a:t>16.25 / 1.344 = $12.09</a:t>
                      </a:r>
                    </a:p>
                  </a:txBody>
                  <a:tcPr horzOverflow="overflow">
                    <a:lnL>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9" name="Slide Number Placeholder 8"/>
          <p:cNvSpPr>
            <a:spLocks noGrp="1"/>
          </p:cNvSpPr>
          <p:nvPr>
            <p:ph type="sldNum" sz="quarter" idx="12"/>
          </p:nvPr>
        </p:nvSpPr>
        <p:spPr/>
        <p:txBody>
          <a:bodyPr/>
          <a:lstStyle/>
          <a:p>
            <a:fld id="{4832FC03-9143-45FF-9B73-D7E84BF988E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5476" name="Text Box 4"/>
          <p:cNvSpPr txBox="1">
            <a:spLocks noChangeArrowheads="1"/>
          </p:cNvSpPr>
          <p:nvPr/>
        </p:nvSpPr>
        <p:spPr bwMode="auto">
          <a:xfrm>
            <a:off x="533400" y="304800"/>
            <a:ext cx="8229600" cy="618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1" baseline="0">
                <a:effectLst>
                  <a:outerShdw blurRad="38100" dist="38100" dir="2700000" algn="tl">
                    <a:srgbClr val="FFFFFF"/>
                  </a:outerShdw>
                </a:effectLst>
              </a:rPr>
              <a:t>The general formula for the Replicating Portfolio in a Binomial World is:</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Replicating Portfolio = NV-B, where:</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“N” is “shares” (proportional value) of the underlying asset (built property) to purchase, </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“B” is current (time 0) dollar value of bond to issue (borrow), and:</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N=(Cu-Cd)/(Vu-Vd); and </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B=(NVd-Cd)/(1+r</a:t>
            </a:r>
            <a:r>
              <a:rPr lang="en-US" b="1" baseline="-25000">
                <a:effectLst>
                  <a:outerShdw blurRad="38100" dist="38100" dir="2700000" algn="tl">
                    <a:srgbClr val="FFFFFF"/>
                  </a:outerShdw>
                </a:effectLst>
              </a:rPr>
              <a:t>f</a:t>
            </a:r>
            <a:r>
              <a:rPr lang="en-US" b="1" baseline="0">
                <a:effectLst>
                  <a:outerShdw blurRad="38100" dist="38100" dir="2700000" algn="tl">
                    <a:srgbClr val="FFFFFF"/>
                  </a:outerShdw>
                </a:effectLst>
              </a:rPr>
              <a:t>).</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With: Cu = MAX[Vu-K, 0];  Cd = MAX[Vd-K, 0];</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Vu, Vd, = “up” &amp; “down” values of property to be built; K = constr cost.</a:t>
            </a:r>
          </a:p>
          <a:p>
            <a:endParaRPr lang="en-US" b="1" baseline="0">
              <a:effectLst>
                <a:outerShdw blurRad="38100" dist="38100" dir="2700000" algn="tl">
                  <a:srgbClr val="FFFFFF"/>
                </a:outerShdw>
              </a:effectLst>
            </a:endParaRPr>
          </a:p>
          <a:p>
            <a:r>
              <a:rPr lang="en-US" b="1" baseline="0">
                <a:effectLst>
                  <a:outerShdw blurRad="38100" dist="38100" dir="2700000" algn="tl">
                    <a:srgbClr val="FFFFFF"/>
                  </a:outerShdw>
                </a:effectLst>
              </a:rPr>
              <a:t>In the preceding example: </a:t>
            </a:r>
          </a:p>
          <a:p>
            <a:r>
              <a:rPr lang="en-US" b="1" baseline="0">
                <a:effectLst>
                  <a:outerShdw blurRad="38100" dist="38100" dir="2700000" algn="tl">
                    <a:srgbClr val="FFFFFF"/>
                  </a:outerShdw>
                </a:effectLst>
              </a:rPr>
              <a:t>N = (23.21-0)/(113.21-78.62) = 23.21/34.59 = 0.67; and </a:t>
            </a:r>
          </a:p>
          <a:p>
            <a:r>
              <a:rPr lang="en-US" b="1" baseline="0">
                <a:effectLst>
                  <a:outerShdw blurRad="38100" dist="38100" dir="2700000" algn="tl">
                    <a:srgbClr val="FFFFFF"/>
                  </a:outerShdw>
                </a:effectLst>
              </a:rPr>
              <a:t>B = (0.67(78.62)-0)/1.03 = $52.74/1.03 = $51.21.</a:t>
            </a:r>
          </a:p>
        </p:txBody>
      </p:sp>
      <p:sp>
        <p:nvSpPr>
          <p:cNvPr id="5" name="Slide Number Placeholder 4"/>
          <p:cNvSpPr>
            <a:spLocks noGrp="1"/>
          </p:cNvSpPr>
          <p:nvPr>
            <p:ph type="sldNum" sz="quarter" idx="12"/>
          </p:nvPr>
        </p:nvSpPr>
        <p:spPr/>
        <p:txBody>
          <a:bodyPr/>
          <a:lstStyle/>
          <a:p>
            <a:fld id="{4832FC03-9143-45FF-9B73-D7E84BF988E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42</a:t>
            </a:fld>
            <a:endParaRPr lang="en-US">
              <a:solidFill>
                <a:srgbClr val="000000"/>
              </a:solidFill>
            </a:endParaRPr>
          </a:p>
        </p:txBody>
      </p:sp>
      <p:sp>
        <p:nvSpPr>
          <p:cNvPr id="3" name="Text Box 4"/>
          <p:cNvSpPr txBox="1">
            <a:spLocks noChangeArrowheads="1"/>
          </p:cNvSpPr>
          <p:nvPr/>
        </p:nvSpPr>
        <p:spPr bwMode="auto">
          <a:xfrm>
            <a:off x="228600" y="228600"/>
            <a:ext cx="8763000" cy="6370975"/>
          </a:xfrm>
          <a:prstGeom prst="rect">
            <a:avLst/>
          </a:prstGeom>
          <a:noFill/>
          <a:ln w="9525">
            <a:noFill/>
            <a:miter lim="800000"/>
            <a:headEnd/>
            <a:tailEnd/>
          </a:ln>
          <a:effectLst/>
        </p:spPr>
        <p:txBody>
          <a:bodyPr>
            <a:spAutoFit/>
          </a:bodyPr>
          <a:lstStyle/>
          <a:p>
            <a:pPr>
              <a:spcBef>
                <a:spcPct val="50000"/>
              </a:spcBef>
            </a:pPr>
            <a:r>
              <a:rPr lang="en-US" sz="2400" baseline="0" dirty="0" smtClean="0">
                <a:solidFill>
                  <a:srgbClr val="000000"/>
                </a:solidFill>
                <a:effectLst/>
                <a:latin typeface="Arial" charset="0"/>
              </a:rPr>
              <a:t>How did we know what values of “N” and “B” to use in the replicating portfolio”?... </a:t>
            </a:r>
          </a:p>
          <a:p>
            <a:pPr>
              <a:spcBef>
                <a:spcPct val="50000"/>
              </a:spcBef>
            </a:pPr>
            <a:r>
              <a:rPr lang="en-US" sz="2400" baseline="0" dirty="0" smtClean="0">
                <a:solidFill>
                  <a:srgbClr val="000000"/>
                </a:solidFill>
                <a:effectLst/>
                <a:latin typeface="Arial"/>
              </a:rPr>
              <a:t>2 linear equations in 2 unknowns:</a:t>
            </a:r>
          </a:p>
          <a:p>
            <a:pPr algn="ctr">
              <a:spcBef>
                <a:spcPct val="50000"/>
              </a:spcBef>
            </a:pPr>
            <a:r>
              <a:rPr lang="en-US" sz="2400" baseline="0" dirty="0" smtClean="0">
                <a:solidFill>
                  <a:srgbClr val="000000"/>
                </a:solidFill>
                <a:effectLst/>
                <a:latin typeface="Arial"/>
              </a:rPr>
              <a:t>C</a:t>
            </a:r>
            <a:r>
              <a:rPr lang="en-US" sz="2400" baseline="-25000" dirty="0" smtClean="0">
                <a:solidFill>
                  <a:srgbClr val="000000"/>
                </a:solidFill>
                <a:effectLst/>
                <a:latin typeface="Arial"/>
              </a:rPr>
              <a:t>u</a:t>
            </a:r>
            <a:r>
              <a:rPr lang="en-US" sz="2400" baseline="0" dirty="0" smtClean="0">
                <a:solidFill>
                  <a:srgbClr val="000000"/>
                </a:solidFill>
                <a:effectLst/>
                <a:latin typeface="Arial"/>
              </a:rPr>
              <a:t> = </a:t>
            </a:r>
            <a:r>
              <a:rPr lang="en-US" sz="2400" baseline="0" dirty="0" err="1" smtClean="0">
                <a:solidFill>
                  <a:srgbClr val="000000"/>
                </a:solidFill>
                <a:effectLst/>
                <a:latin typeface="Arial"/>
              </a:rPr>
              <a:t>NV</a:t>
            </a:r>
            <a:r>
              <a:rPr lang="en-US" sz="2400" baseline="-25000" dirty="0" err="1" smtClean="0">
                <a:solidFill>
                  <a:srgbClr val="000000"/>
                </a:solidFill>
                <a:effectLst/>
                <a:latin typeface="Arial"/>
              </a:rPr>
              <a:t>u</a:t>
            </a:r>
            <a:r>
              <a:rPr lang="en-US" sz="2400" baseline="0" dirty="0" smtClean="0">
                <a:solidFill>
                  <a:srgbClr val="000000"/>
                </a:solidFill>
                <a:effectLst/>
                <a:latin typeface="Arial"/>
              </a:rPr>
              <a:t> – (1+r</a:t>
            </a:r>
            <a:r>
              <a:rPr lang="en-US" sz="2400" baseline="-25000" dirty="0" smtClean="0">
                <a:solidFill>
                  <a:srgbClr val="000000"/>
                </a:solidFill>
                <a:effectLst/>
                <a:latin typeface="Arial"/>
              </a:rPr>
              <a:t>f</a:t>
            </a:r>
            <a:r>
              <a:rPr lang="en-US" sz="2400" baseline="0" dirty="0" smtClean="0">
                <a:solidFill>
                  <a:srgbClr val="000000"/>
                </a:solidFill>
                <a:effectLst/>
                <a:latin typeface="Arial"/>
              </a:rPr>
              <a:t>)B </a:t>
            </a:r>
          </a:p>
          <a:p>
            <a:pPr marL="228600" indent="-228600"/>
            <a:endParaRPr lang="en-US" sz="2400" baseline="0" dirty="0" smtClean="0">
              <a:solidFill>
                <a:srgbClr val="000000"/>
              </a:solidFill>
              <a:effectLst/>
              <a:latin typeface="Arial"/>
            </a:endParaRPr>
          </a:p>
          <a:p>
            <a:pPr marL="228600" indent="-228600" algn="ctr"/>
            <a:r>
              <a:rPr lang="en-US" sz="2400" baseline="0" dirty="0" err="1" smtClean="0">
                <a:solidFill>
                  <a:srgbClr val="000000"/>
                </a:solidFill>
                <a:effectLst/>
                <a:latin typeface="Arial"/>
              </a:rPr>
              <a:t>C</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 = </a:t>
            </a:r>
            <a:r>
              <a:rPr lang="en-US" sz="2400" baseline="0" dirty="0" err="1" smtClean="0">
                <a:solidFill>
                  <a:srgbClr val="000000"/>
                </a:solidFill>
                <a:effectLst/>
                <a:latin typeface="Arial"/>
              </a:rPr>
              <a:t>NV</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 – (1+r</a:t>
            </a:r>
            <a:r>
              <a:rPr lang="en-US" sz="2400" baseline="-25000" dirty="0" smtClean="0">
                <a:solidFill>
                  <a:srgbClr val="000000"/>
                </a:solidFill>
                <a:effectLst/>
                <a:latin typeface="Arial"/>
              </a:rPr>
              <a:t>f</a:t>
            </a:r>
            <a:r>
              <a:rPr lang="en-US" sz="2400" baseline="0" dirty="0" smtClean="0">
                <a:solidFill>
                  <a:srgbClr val="000000"/>
                </a:solidFill>
                <a:effectLst/>
                <a:latin typeface="Arial"/>
              </a:rPr>
              <a:t>)B</a:t>
            </a:r>
          </a:p>
          <a:p>
            <a:pPr marL="228600" indent="-228600" algn="ctr"/>
            <a:endParaRPr lang="en-US" sz="2400" baseline="0" dirty="0" smtClean="0">
              <a:solidFill>
                <a:srgbClr val="000000"/>
              </a:solidFill>
              <a:effectLst/>
              <a:latin typeface="Arial"/>
            </a:endParaRPr>
          </a:p>
          <a:p>
            <a:pPr marL="228600" indent="-228600"/>
            <a:r>
              <a:rPr lang="en-US" sz="2400" baseline="0" dirty="0" smtClean="0">
                <a:solidFill>
                  <a:srgbClr val="000000"/>
                </a:solidFill>
                <a:effectLst/>
                <a:latin typeface="Arial"/>
              </a:rPr>
              <a:t>Based on definition of “replicating portfolio”:</a:t>
            </a:r>
          </a:p>
          <a:p>
            <a:pPr marL="228600" indent="-228600"/>
            <a:r>
              <a:rPr lang="en-US" sz="2400" baseline="0" dirty="0" smtClean="0">
                <a:solidFill>
                  <a:srgbClr val="000000"/>
                </a:solidFill>
                <a:effectLst/>
                <a:latin typeface="Arial"/>
              </a:rPr>
              <a:t>Option and replicating portfolio must have identical values in both possible future states of the world.</a:t>
            </a:r>
          </a:p>
          <a:p>
            <a:pPr marL="228600" indent="-228600"/>
            <a:r>
              <a:rPr lang="en-US" sz="2400" baseline="0" dirty="0" smtClean="0">
                <a:solidFill>
                  <a:srgbClr val="000000"/>
                </a:solidFill>
                <a:effectLst/>
                <a:latin typeface="Arial"/>
              </a:rPr>
              <a:t>General solution is:</a:t>
            </a:r>
          </a:p>
          <a:p>
            <a:pPr marL="228600" indent="-228600" algn="ctr"/>
            <a:r>
              <a:rPr lang="en-US" sz="2400" baseline="0" dirty="0" smtClean="0">
                <a:solidFill>
                  <a:srgbClr val="000000"/>
                </a:solidFill>
                <a:effectLst/>
                <a:latin typeface="Arial"/>
              </a:rPr>
              <a:t>N=(C</a:t>
            </a:r>
            <a:r>
              <a:rPr lang="en-US" sz="2400" baseline="-25000" dirty="0" smtClean="0">
                <a:solidFill>
                  <a:srgbClr val="000000"/>
                </a:solidFill>
                <a:effectLst/>
                <a:latin typeface="Arial"/>
              </a:rPr>
              <a:t>u</a:t>
            </a:r>
            <a:r>
              <a:rPr lang="en-US" sz="2400" baseline="0" dirty="0" smtClean="0">
                <a:solidFill>
                  <a:srgbClr val="000000"/>
                </a:solidFill>
                <a:effectLst/>
                <a:latin typeface="Arial"/>
              </a:rPr>
              <a:t>-</a:t>
            </a:r>
            <a:r>
              <a:rPr lang="en-US" sz="2400" baseline="0" dirty="0" err="1" smtClean="0">
                <a:solidFill>
                  <a:srgbClr val="000000"/>
                </a:solidFill>
                <a:effectLst/>
                <a:latin typeface="Arial"/>
              </a:rPr>
              <a:t>C</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)/(V</a:t>
            </a:r>
            <a:r>
              <a:rPr lang="en-US" sz="2400" baseline="-25000" dirty="0" smtClean="0">
                <a:solidFill>
                  <a:srgbClr val="000000"/>
                </a:solidFill>
                <a:effectLst/>
                <a:latin typeface="Arial"/>
              </a:rPr>
              <a:t>u</a:t>
            </a:r>
            <a:r>
              <a:rPr lang="en-US" sz="2400" baseline="0" dirty="0" smtClean="0">
                <a:solidFill>
                  <a:srgbClr val="000000"/>
                </a:solidFill>
                <a:effectLst/>
                <a:latin typeface="Arial"/>
              </a:rPr>
              <a:t>-</a:t>
            </a:r>
            <a:r>
              <a:rPr lang="en-US" sz="2400" baseline="0" dirty="0" err="1" smtClean="0">
                <a:solidFill>
                  <a:srgbClr val="000000"/>
                </a:solidFill>
                <a:effectLst/>
                <a:latin typeface="Arial"/>
              </a:rPr>
              <a:t>V</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    B=(</a:t>
            </a:r>
            <a:r>
              <a:rPr lang="en-US" sz="2400" baseline="0" dirty="0" err="1" smtClean="0">
                <a:solidFill>
                  <a:srgbClr val="000000"/>
                </a:solidFill>
                <a:effectLst/>
                <a:latin typeface="Arial"/>
              </a:rPr>
              <a:t>NV</a:t>
            </a:r>
            <a:r>
              <a:rPr lang="en-US" sz="2400" baseline="-25000" dirty="0" err="1" smtClean="0">
                <a:solidFill>
                  <a:srgbClr val="000000"/>
                </a:solidFill>
                <a:effectLst/>
                <a:latin typeface="Arial"/>
              </a:rPr>
              <a:t>d</a:t>
            </a:r>
            <a:r>
              <a:rPr lang="en-US" sz="2400" baseline="0" dirty="0" err="1" smtClean="0">
                <a:solidFill>
                  <a:srgbClr val="000000"/>
                </a:solidFill>
                <a:effectLst/>
                <a:latin typeface="Arial"/>
              </a:rPr>
              <a:t>-C</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)/(1+r</a:t>
            </a:r>
            <a:r>
              <a:rPr lang="en-US" sz="2400" baseline="-25000" dirty="0" smtClean="0">
                <a:solidFill>
                  <a:srgbClr val="000000"/>
                </a:solidFill>
                <a:effectLst/>
                <a:latin typeface="Arial"/>
              </a:rPr>
              <a:t>f</a:t>
            </a:r>
            <a:r>
              <a:rPr lang="en-US" sz="2400" baseline="0" dirty="0" smtClean="0">
                <a:solidFill>
                  <a:srgbClr val="000000"/>
                </a:solidFill>
                <a:effectLst/>
                <a:latin typeface="Arial"/>
              </a:rPr>
              <a:t>).</a:t>
            </a:r>
          </a:p>
          <a:p>
            <a:pPr marL="228600" indent="-228600"/>
            <a:endParaRPr lang="en-US" sz="2400" baseline="0" dirty="0" smtClean="0">
              <a:solidFill>
                <a:srgbClr val="000000"/>
              </a:solidFill>
              <a:effectLst/>
              <a:latin typeface="Arial"/>
            </a:endParaRPr>
          </a:p>
          <a:p>
            <a:pPr marL="228600" indent="-228600"/>
            <a:r>
              <a:rPr lang="en-US" sz="2400" baseline="0" dirty="0" smtClean="0">
                <a:solidFill>
                  <a:srgbClr val="000000"/>
                </a:solidFill>
                <a:effectLst/>
                <a:latin typeface="Arial"/>
              </a:rPr>
              <a:t>e.g., for our numerical example:</a:t>
            </a:r>
          </a:p>
          <a:p>
            <a:pPr marL="228600" indent="-228600"/>
            <a:r>
              <a:rPr lang="en-US" sz="2400" baseline="0" dirty="0" smtClean="0">
                <a:solidFill>
                  <a:srgbClr val="000000"/>
                </a:solidFill>
                <a:effectLst/>
                <a:latin typeface="Arial"/>
              </a:rPr>
              <a:t>N = (23.21-0)/(113.21-78.62) = 23.21/34.59 = 0.67; </a:t>
            </a:r>
          </a:p>
          <a:p>
            <a:pPr marL="228600" indent="-228600"/>
            <a:r>
              <a:rPr lang="en-US" sz="2400" baseline="0" dirty="0" smtClean="0">
                <a:solidFill>
                  <a:srgbClr val="000000"/>
                </a:solidFill>
                <a:effectLst/>
                <a:latin typeface="Arial"/>
              </a:rPr>
              <a:t>B = (0.67(78.62)-0)/1.05 = $52.74/1.03 = $51.21</a:t>
            </a:r>
            <a:r>
              <a:rPr lang="en-US" sz="2400" baseline="0" dirty="0" smtClean="0">
                <a:solidFill>
                  <a:srgbClr val="000000"/>
                </a:solidFill>
                <a:effectLst/>
              </a:rPr>
              <a:t>.</a:t>
            </a:r>
            <a:endParaRPr lang="en-US" sz="2400" baseline="0" dirty="0">
              <a:solidFill>
                <a:srgbClr val="000000"/>
              </a:solidFill>
              <a:effectLst/>
              <a:latin typeface="Arial" charset="0"/>
            </a:endParaRPr>
          </a:p>
        </p:txBody>
      </p:sp>
    </p:spTree>
    <p:extLst>
      <p:ext uri="{BB962C8B-B14F-4D97-AF65-F5344CB8AC3E}">
        <p14:creationId xmlns="" xmlns:p14="http://schemas.microsoft.com/office/powerpoint/2010/main" val="887118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43</a:t>
            </a:fld>
            <a:endParaRPr lang="en-US">
              <a:solidFill>
                <a:srgbClr val="000000"/>
              </a:solidFill>
            </a:endParaRPr>
          </a:p>
        </p:txBody>
      </p:sp>
      <p:sp>
        <p:nvSpPr>
          <p:cNvPr id="3" name="Text Box 4"/>
          <p:cNvSpPr txBox="1">
            <a:spLocks noChangeArrowheads="1"/>
          </p:cNvSpPr>
          <p:nvPr/>
        </p:nvSpPr>
        <p:spPr bwMode="auto">
          <a:xfrm>
            <a:off x="381000" y="0"/>
            <a:ext cx="8763000" cy="2308324"/>
          </a:xfrm>
          <a:prstGeom prst="rect">
            <a:avLst/>
          </a:prstGeom>
          <a:noFill/>
          <a:ln w="9525">
            <a:noFill/>
            <a:miter lim="800000"/>
            <a:headEnd/>
            <a:tailEnd/>
          </a:ln>
          <a:effectLst/>
        </p:spPr>
        <p:txBody>
          <a:bodyPr>
            <a:spAutoFit/>
          </a:bodyPr>
          <a:lstStyle/>
          <a:p>
            <a:pPr marL="228600" indent="-228600"/>
            <a:r>
              <a:rPr lang="en-US" sz="2400" baseline="0" dirty="0" smtClean="0">
                <a:solidFill>
                  <a:srgbClr val="000000"/>
                </a:solidFill>
                <a:effectLst/>
                <a:latin typeface="Arial"/>
              </a:rPr>
              <a:t>General solution is:</a:t>
            </a:r>
          </a:p>
          <a:p>
            <a:pPr marL="228600" indent="-228600" algn="ctr"/>
            <a:r>
              <a:rPr lang="en-US" sz="2400" baseline="0" dirty="0" smtClean="0">
                <a:solidFill>
                  <a:srgbClr val="000000"/>
                </a:solidFill>
                <a:effectLst/>
                <a:latin typeface="Arial"/>
              </a:rPr>
              <a:t>N=(C</a:t>
            </a:r>
            <a:r>
              <a:rPr lang="en-US" sz="2400" baseline="-25000" dirty="0" smtClean="0">
                <a:solidFill>
                  <a:srgbClr val="000000"/>
                </a:solidFill>
                <a:effectLst/>
                <a:latin typeface="Arial"/>
              </a:rPr>
              <a:t>u</a:t>
            </a:r>
            <a:r>
              <a:rPr lang="en-US" sz="2400" baseline="0" dirty="0" smtClean="0">
                <a:solidFill>
                  <a:srgbClr val="000000"/>
                </a:solidFill>
                <a:effectLst/>
                <a:latin typeface="Arial"/>
              </a:rPr>
              <a:t>-</a:t>
            </a:r>
            <a:r>
              <a:rPr lang="en-US" sz="2400" baseline="0" dirty="0" err="1" smtClean="0">
                <a:solidFill>
                  <a:srgbClr val="000000"/>
                </a:solidFill>
                <a:effectLst/>
                <a:latin typeface="Arial"/>
              </a:rPr>
              <a:t>C</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)/(V</a:t>
            </a:r>
            <a:r>
              <a:rPr lang="en-US" sz="2400" baseline="-25000" dirty="0" smtClean="0">
                <a:solidFill>
                  <a:srgbClr val="000000"/>
                </a:solidFill>
                <a:effectLst/>
                <a:latin typeface="Arial"/>
              </a:rPr>
              <a:t>u</a:t>
            </a:r>
            <a:r>
              <a:rPr lang="en-US" sz="2400" baseline="0" dirty="0" smtClean="0">
                <a:solidFill>
                  <a:srgbClr val="000000"/>
                </a:solidFill>
                <a:effectLst/>
                <a:latin typeface="Arial"/>
              </a:rPr>
              <a:t>-</a:t>
            </a:r>
            <a:r>
              <a:rPr lang="en-US" sz="2400" baseline="0" dirty="0" err="1" smtClean="0">
                <a:solidFill>
                  <a:srgbClr val="000000"/>
                </a:solidFill>
                <a:effectLst/>
                <a:latin typeface="Arial"/>
              </a:rPr>
              <a:t>V</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    B=(</a:t>
            </a:r>
            <a:r>
              <a:rPr lang="en-US" sz="2400" baseline="0" dirty="0" err="1" smtClean="0">
                <a:solidFill>
                  <a:srgbClr val="000000"/>
                </a:solidFill>
                <a:effectLst/>
                <a:latin typeface="Arial"/>
              </a:rPr>
              <a:t>NV</a:t>
            </a:r>
            <a:r>
              <a:rPr lang="en-US" sz="2400" baseline="-25000" dirty="0" err="1" smtClean="0">
                <a:solidFill>
                  <a:srgbClr val="000000"/>
                </a:solidFill>
                <a:effectLst/>
                <a:latin typeface="Arial"/>
              </a:rPr>
              <a:t>d</a:t>
            </a:r>
            <a:r>
              <a:rPr lang="en-US" sz="2400" baseline="0" dirty="0" err="1" smtClean="0">
                <a:solidFill>
                  <a:srgbClr val="000000"/>
                </a:solidFill>
                <a:effectLst/>
                <a:latin typeface="Arial"/>
              </a:rPr>
              <a:t>-C</a:t>
            </a:r>
            <a:r>
              <a:rPr lang="en-US" sz="2400" baseline="-25000" dirty="0" err="1" smtClean="0">
                <a:solidFill>
                  <a:srgbClr val="000000"/>
                </a:solidFill>
                <a:effectLst/>
                <a:latin typeface="Arial"/>
              </a:rPr>
              <a:t>d</a:t>
            </a:r>
            <a:r>
              <a:rPr lang="en-US" sz="2400" baseline="0" dirty="0" smtClean="0">
                <a:solidFill>
                  <a:srgbClr val="000000"/>
                </a:solidFill>
                <a:effectLst/>
                <a:latin typeface="Arial"/>
              </a:rPr>
              <a:t>)/(1+r</a:t>
            </a:r>
            <a:r>
              <a:rPr lang="en-US" sz="2400" baseline="-25000" dirty="0" smtClean="0">
                <a:solidFill>
                  <a:srgbClr val="000000"/>
                </a:solidFill>
                <a:effectLst/>
                <a:latin typeface="Arial"/>
              </a:rPr>
              <a:t>f</a:t>
            </a:r>
            <a:r>
              <a:rPr lang="en-US" sz="2400" baseline="0" dirty="0" smtClean="0">
                <a:solidFill>
                  <a:srgbClr val="000000"/>
                </a:solidFill>
                <a:effectLst/>
                <a:latin typeface="Arial"/>
              </a:rPr>
              <a:t>).</a:t>
            </a:r>
          </a:p>
          <a:p>
            <a:pPr marL="228600" indent="-228600"/>
            <a:endParaRPr lang="en-US" sz="2400" baseline="0" dirty="0" smtClean="0">
              <a:solidFill>
                <a:srgbClr val="000000"/>
              </a:solidFill>
              <a:effectLst/>
              <a:latin typeface="Arial"/>
            </a:endParaRPr>
          </a:p>
          <a:p>
            <a:pPr marL="228600" indent="-228600"/>
            <a:r>
              <a:rPr lang="en-US" sz="2400" baseline="0" dirty="0" smtClean="0">
                <a:solidFill>
                  <a:srgbClr val="000000"/>
                </a:solidFill>
                <a:effectLst/>
                <a:latin typeface="Arial"/>
              </a:rPr>
              <a:t>Combining these formulas with the definition of the replicating portfolio, we can expand the binomial option value as:</a:t>
            </a:r>
          </a:p>
          <a:p>
            <a:pPr marL="228600" indent="-228600" algn="ctr"/>
            <a:r>
              <a:rPr lang="en-US" sz="2400" baseline="0" dirty="0" smtClean="0">
                <a:solidFill>
                  <a:srgbClr val="000000"/>
                </a:solidFill>
                <a:effectLst/>
                <a:latin typeface="Arial"/>
              </a:rPr>
              <a:t>C = NV – B </a:t>
            </a:r>
            <a:endParaRPr lang="en-US" sz="2400" baseline="0" dirty="0">
              <a:solidFill>
                <a:srgbClr val="000000"/>
              </a:solidFill>
              <a:effectLst/>
              <a:latin typeface="Arial" charset="0"/>
            </a:endParaRPr>
          </a:p>
        </p:txBody>
      </p:sp>
      <p:graphicFrame>
        <p:nvGraphicFramePr>
          <p:cNvPr id="4" name="Object 3"/>
          <p:cNvGraphicFramePr>
            <a:graphicFrameLocks noChangeAspect="1"/>
          </p:cNvGraphicFramePr>
          <p:nvPr/>
        </p:nvGraphicFramePr>
        <p:xfrm>
          <a:off x="533400" y="2286000"/>
          <a:ext cx="5956896" cy="4267200"/>
        </p:xfrm>
        <a:graphic>
          <a:graphicData uri="http://schemas.openxmlformats.org/presentationml/2006/ole">
            <p:oleObj spid="_x0000_s343043" name="Equation" r:id="rId3" imgW="5283200" imgH="3784600" progId="Equation.3">
              <p:embed/>
            </p:oleObj>
          </a:graphicData>
        </a:graphic>
      </p:graphicFrame>
      <p:sp>
        <p:nvSpPr>
          <p:cNvPr id="5" name="Text Box 4"/>
          <p:cNvSpPr txBox="1">
            <a:spLocks noChangeArrowheads="1"/>
          </p:cNvSpPr>
          <p:nvPr/>
        </p:nvSpPr>
        <p:spPr bwMode="auto">
          <a:xfrm>
            <a:off x="6477000" y="4038600"/>
            <a:ext cx="2438400" cy="2246769"/>
          </a:xfrm>
          <a:prstGeom prst="rect">
            <a:avLst/>
          </a:prstGeom>
          <a:noFill/>
          <a:ln w="9525">
            <a:solidFill>
              <a:schemeClr val="tx1"/>
            </a:solidFill>
            <a:miter lim="800000"/>
            <a:headEnd/>
            <a:tailEnd/>
          </a:ln>
          <a:effectLst/>
        </p:spPr>
        <p:txBody>
          <a:bodyPr wrap="square">
            <a:spAutoFit/>
          </a:bodyPr>
          <a:lstStyle/>
          <a:p>
            <a:r>
              <a:rPr lang="en-US" baseline="0" dirty="0" smtClean="0">
                <a:solidFill>
                  <a:srgbClr val="000000"/>
                </a:solidFill>
                <a:effectLst/>
                <a:latin typeface="Arial"/>
              </a:rPr>
              <a:t>Hence, the classical (Cox-Roll-Ross) binomial option value formula using “risk-neutral probabilities”…</a:t>
            </a:r>
            <a:endParaRPr lang="en-US" baseline="0" dirty="0">
              <a:solidFill>
                <a:srgbClr val="000000"/>
              </a:solidFill>
              <a:effectLst/>
              <a:latin typeface="Arial" charset="0"/>
            </a:endParaRPr>
          </a:p>
        </p:txBody>
      </p:sp>
      <p:cxnSp>
        <p:nvCxnSpPr>
          <p:cNvPr id="7" name="Straight Arrow Connector 6"/>
          <p:cNvCxnSpPr/>
          <p:nvPr/>
        </p:nvCxnSpPr>
        <p:spPr bwMode="auto">
          <a:xfrm flipH="1">
            <a:off x="4648200" y="5562600"/>
            <a:ext cx="1981200" cy="6096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2481650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0596" name="Text Box 4"/>
          <p:cNvSpPr txBox="1">
            <a:spLocks noChangeArrowheads="1"/>
          </p:cNvSpPr>
          <p:nvPr/>
        </p:nvSpPr>
        <p:spPr bwMode="auto">
          <a:xfrm>
            <a:off x="457200" y="384175"/>
            <a:ext cx="8305800" cy="169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dirty="0">
                <a:effectLst>
                  <a:outerShdw blurRad="38100" dist="38100" dir="2700000" algn="tl">
                    <a:srgbClr val="FFFFFF"/>
                  </a:outerShdw>
                </a:effectLst>
              </a:rPr>
              <a:t>The previously described option valuation of a development project is completely consistent with the </a:t>
            </a:r>
            <a:r>
              <a:rPr lang="en-US" b="1" i="1" baseline="0" dirty="0">
                <a:effectLst>
                  <a:outerShdw blurRad="38100" dist="38100" dir="2700000" algn="tl">
                    <a:srgbClr val="FFFFFF"/>
                  </a:outerShdw>
                </a:effectLst>
              </a:rPr>
              <a:t>“Certainty Equivalent Valuation”</a:t>
            </a:r>
            <a:r>
              <a:rPr lang="en-US" b="1" baseline="0" dirty="0">
                <a:effectLst>
                  <a:outerShdw blurRad="38100" dist="38100" dir="2700000" algn="tl">
                    <a:srgbClr val="FFFFFF"/>
                  </a:outerShdw>
                </a:effectLst>
              </a:rPr>
              <a:t> form of the DCF valuation model presented earlier in the Chapter 10 lecture in this course.</a:t>
            </a:r>
          </a:p>
          <a:p>
            <a:pPr>
              <a:spcBef>
                <a:spcPct val="25000"/>
              </a:spcBef>
            </a:pPr>
            <a:r>
              <a:rPr lang="en-US" b="1" baseline="0" dirty="0">
                <a:effectLst>
                  <a:outerShdw blurRad="38100" dist="38100" dir="2700000" algn="tl">
                    <a:srgbClr val="FFFFFF"/>
                  </a:outerShdw>
                </a:effectLst>
              </a:rPr>
              <a:t>The general 1-period Certainty Equivalent Valuation Formula is:</a:t>
            </a:r>
          </a:p>
        </p:txBody>
      </p:sp>
      <p:graphicFrame>
        <p:nvGraphicFramePr>
          <p:cNvPr id="110597" name="Object 5"/>
          <p:cNvGraphicFramePr>
            <a:graphicFrameLocks noChangeAspect="1"/>
          </p:cNvGraphicFramePr>
          <p:nvPr/>
        </p:nvGraphicFramePr>
        <p:xfrm>
          <a:off x="381000" y="2286000"/>
          <a:ext cx="8458200" cy="3676650"/>
        </p:xfrm>
        <a:graphic>
          <a:graphicData uri="http://schemas.openxmlformats.org/presentationml/2006/ole">
            <p:oleObj spid="_x0000_s110604" name="Equation" r:id="rId4" imgW="6134100" imgH="2667000" progId="Equation.3">
              <p:embed/>
            </p:oleObj>
          </a:graphicData>
        </a:graphic>
      </p:graphicFrame>
      <p:sp>
        <p:nvSpPr>
          <p:cNvPr id="6" name="Text Box 35"/>
          <p:cNvSpPr txBox="1">
            <a:spLocks noChangeArrowheads="1"/>
          </p:cNvSpPr>
          <p:nvPr/>
        </p:nvSpPr>
        <p:spPr bwMode="auto">
          <a:xfrm>
            <a:off x="381000" y="15875"/>
            <a:ext cx="8991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i="1" baseline="0" dirty="0" smtClean="0">
                <a:effectLst>
                  <a:outerShdw blurRad="38100" dist="38100" dir="2700000" algn="tl">
                    <a:srgbClr val="FFFFFF"/>
                  </a:outerShdw>
                </a:effectLst>
              </a:rPr>
              <a:t>27.3.2: The Certainty-Equivalence Perspective on the Option Value…</a:t>
            </a:r>
            <a:endParaRPr lang="en-US" b="1" i="1" baseline="0" dirty="0">
              <a:effectLst>
                <a:outerShdw blurRad="38100" dist="38100" dir="2700000" algn="tl">
                  <a:srgbClr val="FFFFFF"/>
                </a:outerShdw>
              </a:effectLst>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smtClean="0"/>
              <a:t>© 2014 OnCourse Learning. All Rights Reserved.</a:t>
            </a:r>
            <a:endParaRPr lang="en-US"/>
          </a:p>
        </p:txBody>
      </p:sp>
      <p:sp>
        <p:nvSpPr>
          <p:cNvPr id="275460" name="Text Box 4"/>
          <p:cNvSpPr txBox="1">
            <a:spLocks noChangeArrowheads="1"/>
          </p:cNvSpPr>
          <p:nvPr/>
        </p:nvSpPr>
        <p:spPr bwMode="auto">
          <a:xfrm>
            <a:off x="457200" y="152400"/>
            <a:ext cx="8305800" cy="1506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dirty="0">
                <a:effectLst/>
              </a:rPr>
              <a:t>I’m hoping you developed some intuition for the certainty equivalence valuation model back in Chapter </a:t>
            </a:r>
            <a:r>
              <a:rPr lang="en-US" sz="1800" baseline="0" dirty="0" smtClean="0">
                <a:effectLst/>
              </a:rPr>
              <a:t>10 (CD Appendix 10C). </a:t>
            </a:r>
            <a:r>
              <a:rPr lang="en-US" sz="1800" baseline="0" dirty="0">
                <a:effectLst/>
              </a:rPr>
              <a:t>But in case not, let’s try this . . .</a:t>
            </a:r>
          </a:p>
          <a:p>
            <a:pPr>
              <a:spcBef>
                <a:spcPct val="15000"/>
              </a:spcBef>
            </a:pPr>
            <a:r>
              <a:rPr lang="en-US" sz="1800" baseline="0" dirty="0">
                <a:effectLst/>
              </a:rPr>
              <a:t>The certainty equivalent value next year is the downward adjusted value of the risky expected value for which the investment market would be indifferent between that value and a </a:t>
            </a:r>
            <a:r>
              <a:rPr lang="en-US" sz="1800" baseline="0" dirty="0" err="1">
                <a:effectLst/>
              </a:rPr>
              <a:t>riskfree</a:t>
            </a:r>
            <a:r>
              <a:rPr lang="en-US" sz="1800" baseline="0" dirty="0">
                <a:effectLst/>
              </a:rPr>
              <a:t> bond value of the same amount…</a:t>
            </a:r>
          </a:p>
        </p:txBody>
      </p:sp>
      <p:graphicFrame>
        <p:nvGraphicFramePr>
          <p:cNvPr id="275461" name="Object 5"/>
          <p:cNvGraphicFramePr>
            <a:graphicFrameLocks noChangeAspect="1"/>
          </p:cNvGraphicFramePr>
          <p:nvPr/>
        </p:nvGraphicFramePr>
        <p:xfrm>
          <a:off x="2590800" y="1447800"/>
          <a:ext cx="5105400" cy="1092200"/>
        </p:xfrm>
        <a:graphic>
          <a:graphicData uri="http://schemas.openxmlformats.org/presentationml/2006/ole">
            <p:oleObj spid="_x0000_s275496" name="Equation" r:id="rId3" imgW="3441700" imgH="736600" progId="Equation.3">
              <p:embed/>
            </p:oleObj>
          </a:graphicData>
        </a:graphic>
      </p:graphicFrame>
      <p:sp>
        <p:nvSpPr>
          <p:cNvPr id="275462" name="Text Box 6"/>
          <p:cNvSpPr txBox="1">
            <a:spLocks noChangeArrowheads="1"/>
          </p:cNvSpPr>
          <p:nvPr/>
        </p:nvSpPr>
        <p:spPr bwMode="auto">
          <a:xfrm>
            <a:off x="609600" y="2514600"/>
            <a:ext cx="830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The certainty equivalent value next year is the</a:t>
            </a:r>
            <a:r>
              <a:rPr lang="en-US" sz="1800" baseline="0">
                <a:solidFill>
                  <a:srgbClr val="0000FF"/>
                </a:solidFill>
                <a:effectLst/>
              </a:rPr>
              <a:t> expected value </a:t>
            </a:r>
            <a:r>
              <a:rPr lang="en-US" sz="1800" baseline="0">
                <a:effectLst/>
              </a:rPr>
              <a:t>minus a </a:t>
            </a:r>
            <a:r>
              <a:rPr lang="en-US" sz="1800" baseline="0">
                <a:solidFill>
                  <a:srgbClr val="FF0000"/>
                </a:solidFill>
                <a:effectLst/>
              </a:rPr>
              <a:t>risk discount</a:t>
            </a:r>
            <a:r>
              <a:rPr lang="en-US" sz="1800" baseline="0">
                <a:effectLst/>
              </a:rPr>
              <a:t>.</a:t>
            </a:r>
            <a:endParaRPr lang="en-US" sz="1800" baseline="0">
              <a:solidFill>
                <a:srgbClr val="0000FF"/>
              </a:solidFill>
              <a:effectLst/>
            </a:endParaRPr>
          </a:p>
        </p:txBody>
      </p:sp>
      <p:sp>
        <p:nvSpPr>
          <p:cNvPr id="275463" name="Rectangle 7"/>
          <p:cNvSpPr>
            <a:spLocks noChangeArrowheads="1"/>
          </p:cNvSpPr>
          <p:nvPr/>
        </p:nvSpPr>
        <p:spPr bwMode="auto">
          <a:xfrm>
            <a:off x="4191000" y="1676400"/>
            <a:ext cx="685800" cy="3048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64" name="Line 8"/>
          <p:cNvSpPr>
            <a:spLocks noChangeShapeType="1"/>
          </p:cNvSpPr>
          <p:nvPr/>
        </p:nvSpPr>
        <p:spPr bwMode="auto">
          <a:xfrm flipH="1" flipV="1">
            <a:off x="4648200" y="1981200"/>
            <a:ext cx="685800" cy="6096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465" name="Rectangle 9"/>
          <p:cNvSpPr>
            <a:spLocks noChangeArrowheads="1"/>
          </p:cNvSpPr>
          <p:nvPr/>
        </p:nvSpPr>
        <p:spPr bwMode="auto">
          <a:xfrm>
            <a:off x="5029200" y="1447800"/>
            <a:ext cx="2743200" cy="6858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66" name="Line 10"/>
          <p:cNvSpPr>
            <a:spLocks noChangeShapeType="1"/>
          </p:cNvSpPr>
          <p:nvPr/>
        </p:nvSpPr>
        <p:spPr bwMode="auto">
          <a:xfrm flipH="1" flipV="1">
            <a:off x="6781800" y="2133600"/>
            <a:ext cx="53340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5467" name="Object 11"/>
          <p:cNvGraphicFramePr>
            <a:graphicFrameLocks noChangeAspect="1"/>
          </p:cNvGraphicFramePr>
          <p:nvPr/>
        </p:nvGraphicFramePr>
        <p:xfrm>
          <a:off x="2971800" y="2971800"/>
          <a:ext cx="3505200" cy="989013"/>
        </p:xfrm>
        <a:graphic>
          <a:graphicData uri="http://schemas.openxmlformats.org/presentationml/2006/ole">
            <p:oleObj spid="_x0000_s275497" name="Equation" r:id="rId4" imgW="1803400" imgH="508000" progId="Equation.3">
              <p:embed/>
            </p:oleObj>
          </a:graphicData>
        </a:graphic>
      </p:graphicFrame>
      <p:sp>
        <p:nvSpPr>
          <p:cNvPr id="275468" name="Text Box 12"/>
          <p:cNvSpPr txBox="1">
            <a:spLocks noChangeArrowheads="1"/>
          </p:cNvSpPr>
          <p:nvPr/>
        </p:nvSpPr>
        <p:spPr bwMode="auto">
          <a:xfrm>
            <a:off x="609600" y="4038600"/>
            <a:ext cx="4038600" cy="85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effectLst/>
              </a:rPr>
              <a:t>The risk discount consists of the</a:t>
            </a:r>
            <a:r>
              <a:rPr lang="en-US" sz="1600" baseline="0">
                <a:solidFill>
                  <a:srgbClr val="0000FF"/>
                </a:solidFill>
                <a:effectLst/>
              </a:rPr>
              <a:t> amount of risk </a:t>
            </a:r>
            <a:r>
              <a:rPr lang="en-US" sz="1600" baseline="0">
                <a:effectLst/>
              </a:rPr>
              <a:t>in the next year’s value as indicated by the </a:t>
            </a:r>
            <a:r>
              <a:rPr lang="en-US" sz="1600" baseline="0">
                <a:solidFill>
                  <a:srgbClr val="0000FF"/>
                </a:solidFill>
                <a:effectLst/>
              </a:rPr>
              <a:t>range in the possible outcomes </a:t>
            </a:r>
            <a:r>
              <a:rPr lang="en-US" sz="1600" baseline="0">
                <a:effectLst/>
              </a:rPr>
              <a:t>times… </a:t>
            </a:r>
            <a:r>
              <a:rPr lang="en-US" sz="1600" baseline="0">
                <a:effectLst/>
                <a:sym typeface="Wingdings" panose="05000000000000000000" pitchFamily="2" charset="2"/>
              </a:rPr>
              <a:t></a:t>
            </a:r>
            <a:r>
              <a:rPr lang="en-US" sz="1800" baseline="0">
                <a:effectLst/>
              </a:rPr>
              <a:t> </a:t>
            </a:r>
            <a:endParaRPr lang="en-US" sz="1800" baseline="0">
              <a:solidFill>
                <a:srgbClr val="0000FF"/>
              </a:solidFill>
              <a:effectLst/>
            </a:endParaRPr>
          </a:p>
        </p:txBody>
      </p:sp>
      <p:sp>
        <p:nvSpPr>
          <p:cNvPr id="275469" name="Rectangle 13"/>
          <p:cNvSpPr>
            <a:spLocks noChangeArrowheads="1"/>
          </p:cNvSpPr>
          <p:nvPr/>
        </p:nvSpPr>
        <p:spPr bwMode="auto">
          <a:xfrm>
            <a:off x="2971800" y="3200400"/>
            <a:ext cx="1524000" cy="5334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70" name="Line 14"/>
          <p:cNvSpPr>
            <a:spLocks noChangeShapeType="1"/>
          </p:cNvSpPr>
          <p:nvPr/>
        </p:nvSpPr>
        <p:spPr bwMode="auto">
          <a:xfrm flipH="1" flipV="1">
            <a:off x="3657600" y="3810000"/>
            <a:ext cx="0" cy="3048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471" name="Text Box 15"/>
          <p:cNvSpPr txBox="1">
            <a:spLocks noChangeArrowheads="1"/>
          </p:cNvSpPr>
          <p:nvPr/>
        </p:nvSpPr>
        <p:spPr bwMode="auto">
          <a:xfrm>
            <a:off x="4800600" y="4038600"/>
            <a:ext cx="2057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effectLst/>
              </a:rPr>
              <a:t>times the </a:t>
            </a:r>
            <a:r>
              <a:rPr lang="en-US" sz="1600" baseline="0">
                <a:solidFill>
                  <a:srgbClr val="FF0000"/>
                </a:solidFill>
                <a:effectLst/>
              </a:rPr>
              <a:t>market price of risk</a:t>
            </a:r>
            <a:r>
              <a:rPr lang="en-US" sz="1600" baseline="0">
                <a:effectLst/>
              </a:rPr>
              <a:t>.</a:t>
            </a:r>
            <a:endParaRPr lang="en-US" sz="1800" baseline="0">
              <a:solidFill>
                <a:srgbClr val="0000FF"/>
              </a:solidFill>
              <a:effectLst/>
            </a:endParaRPr>
          </a:p>
        </p:txBody>
      </p:sp>
      <p:sp>
        <p:nvSpPr>
          <p:cNvPr id="275472" name="Rectangle 16"/>
          <p:cNvSpPr>
            <a:spLocks noChangeArrowheads="1"/>
          </p:cNvSpPr>
          <p:nvPr/>
        </p:nvSpPr>
        <p:spPr bwMode="auto">
          <a:xfrm>
            <a:off x="4419600" y="2971800"/>
            <a:ext cx="2209800" cy="9906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73" name="Line 17"/>
          <p:cNvSpPr>
            <a:spLocks noChangeShapeType="1"/>
          </p:cNvSpPr>
          <p:nvPr/>
        </p:nvSpPr>
        <p:spPr bwMode="auto">
          <a:xfrm flipV="1">
            <a:off x="5791200" y="3962400"/>
            <a:ext cx="0" cy="152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5474" name="Object 18"/>
          <p:cNvGraphicFramePr>
            <a:graphicFrameLocks noChangeAspect="1"/>
          </p:cNvGraphicFramePr>
          <p:nvPr/>
        </p:nvGraphicFramePr>
        <p:xfrm>
          <a:off x="4495800" y="5410200"/>
          <a:ext cx="1600200" cy="812800"/>
        </p:xfrm>
        <a:graphic>
          <a:graphicData uri="http://schemas.openxmlformats.org/presentationml/2006/ole">
            <p:oleObj spid="_x0000_s275498" name="Equation" r:id="rId5" imgW="927100" imgH="469900" progId="Equation.3">
              <p:embed/>
            </p:oleObj>
          </a:graphicData>
        </a:graphic>
      </p:graphicFrame>
      <p:sp>
        <p:nvSpPr>
          <p:cNvPr id="275475" name="Text Box 19"/>
          <p:cNvSpPr txBox="1">
            <a:spLocks noChangeArrowheads="1"/>
          </p:cNvSpPr>
          <p:nvPr/>
        </p:nvSpPr>
        <p:spPr bwMode="auto">
          <a:xfrm>
            <a:off x="609600" y="5029200"/>
            <a:ext cx="80772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effectLst/>
              </a:rPr>
              <a:t>The market price of risk is the market expected return risk premium per unit of return risk, the ratio of…</a:t>
            </a:r>
            <a:endParaRPr lang="en-US" sz="1800" baseline="0">
              <a:solidFill>
                <a:srgbClr val="0000FF"/>
              </a:solidFill>
              <a:effectLst/>
            </a:endParaRPr>
          </a:p>
        </p:txBody>
      </p:sp>
      <p:sp>
        <p:nvSpPr>
          <p:cNvPr id="275476" name="Text Box 20"/>
          <p:cNvSpPr txBox="1">
            <a:spLocks noChangeArrowheads="1"/>
          </p:cNvSpPr>
          <p:nvPr/>
        </p:nvSpPr>
        <p:spPr bwMode="auto">
          <a:xfrm>
            <a:off x="1600200" y="5410200"/>
            <a:ext cx="26670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600" baseline="0">
                <a:effectLst/>
              </a:rPr>
              <a:t>the market expected </a:t>
            </a:r>
            <a:r>
              <a:rPr lang="en-US" sz="1600" baseline="0">
                <a:solidFill>
                  <a:srgbClr val="0000FF"/>
                </a:solidFill>
                <a:effectLst/>
              </a:rPr>
              <a:t>return risk premium </a:t>
            </a:r>
            <a:r>
              <a:rPr lang="en-US" sz="1600" baseline="0">
                <a:effectLst/>
              </a:rPr>
              <a:t>divided by the </a:t>
            </a:r>
            <a:r>
              <a:rPr lang="en-US" sz="1600" baseline="0">
                <a:solidFill>
                  <a:srgbClr val="FF0000"/>
                </a:solidFill>
                <a:effectLst/>
              </a:rPr>
              <a:t>range in the corresponding return possible outcomes</a:t>
            </a:r>
            <a:r>
              <a:rPr lang="en-US" sz="1600" baseline="0">
                <a:effectLst/>
              </a:rPr>
              <a:t>.</a:t>
            </a:r>
            <a:endParaRPr lang="en-US" sz="1800" baseline="0">
              <a:solidFill>
                <a:srgbClr val="0000FF"/>
              </a:solidFill>
              <a:effectLst/>
            </a:endParaRPr>
          </a:p>
        </p:txBody>
      </p:sp>
      <p:sp>
        <p:nvSpPr>
          <p:cNvPr id="275477" name="Rectangle 21"/>
          <p:cNvSpPr>
            <a:spLocks noChangeArrowheads="1"/>
          </p:cNvSpPr>
          <p:nvPr/>
        </p:nvSpPr>
        <p:spPr bwMode="auto">
          <a:xfrm>
            <a:off x="4648200" y="5410200"/>
            <a:ext cx="1295400" cy="3810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78" name="Line 22"/>
          <p:cNvSpPr>
            <a:spLocks noChangeShapeType="1"/>
          </p:cNvSpPr>
          <p:nvPr/>
        </p:nvSpPr>
        <p:spPr bwMode="auto">
          <a:xfrm>
            <a:off x="4191000" y="5638800"/>
            <a:ext cx="457200" cy="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479" name="Rectangle 23"/>
          <p:cNvSpPr>
            <a:spLocks noChangeArrowheads="1"/>
          </p:cNvSpPr>
          <p:nvPr/>
        </p:nvSpPr>
        <p:spPr bwMode="auto">
          <a:xfrm>
            <a:off x="4495800" y="5867400"/>
            <a:ext cx="1676400" cy="3810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80" name="Line 24"/>
          <p:cNvSpPr>
            <a:spLocks noChangeShapeType="1"/>
          </p:cNvSpPr>
          <p:nvPr/>
        </p:nvSpPr>
        <p:spPr bwMode="auto">
          <a:xfrm>
            <a:off x="4191000" y="6096000"/>
            <a:ext cx="3048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Slide Number Placeholder 24"/>
          <p:cNvSpPr>
            <a:spLocks noGrp="1"/>
          </p:cNvSpPr>
          <p:nvPr>
            <p:ph type="sldNum" sz="quarter" idx="12"/>
          </p:nvPr>
        </p:nvSpPr>
        <p:spPr/>
        <p:txBody>
          <a:bodyPr/>
          <a:lstStyle/>
          <a:p>
            <a:fld id="{4832FC03-9143-45FF-9B73-D7E84BF988E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4" name="Slide Number Placeholder 3"/>
          <p:cNvSpPr>
            <a:spLocks noGrp="1"/>
          </p:cNvSpPr>
          <p:nvPr>
            <p:ph type="sldNum" sz="quarter" idx="12"/>
          </p:nvPr>
        </p:nvSpPr>
        <p:spPr/>
        <p:txBody>
          <a:bodyPr/>
          <a:lstStyle/>
          <a:p>
            <a:fld id="{ADC30F84-2CBD-4F0A-BDCE-F20C94AEF95A}" type="slidenum">
              <a:rPr lang="en-US">
                <a:solidFill>
                  <a:srgbClr val="000000"/>
                </a:solidFill>
              </a:rPr>
              <a:pPr/>
              <a:t>46</a:t>
            </a:fld>
            <a:endParaRPr lang="en-US">
              <a:solidFill>
                <a:srgbClr val="000000"/>
              </a:solidFill>
            </a:endParaRPr>
          </a:p>
        </p:txBody>
      </p:sp>
      <p:sp>
        <p:nvSpPr>
          <p:cNvPr id="313346" name="Text Box 2"/>
          <p:cNvSpPr txBox="1">
            <a:spLocks noChangeArrowheads="1"/>
          </p:cNvSpPr>
          <p:nvPr/>
        </p:nvSpPr>
        <p:spPr bwMode="auto">
          <a:xfrm>
            <a:off x="304800" y="228600"/>
            <a:ext cx="8305800" cy="3209925"/>
          </a:xfrm>
          <a:prstGeom prst="rect">
            <a:avLst/>
          </a:prstGeom>
          <a:noFill/>
          <a:ln w="9525">
            <a:noFill/>
            <a:miter lim="800000"/>
            <a:headEnd/>
            <a:tailEnd/>
          </a:ln>
          <a:effectLst/>
        </p:spPr>
        <p:txBody>
          <a:bodyPr>
            <a:spAutoFit/>
          </a:bodyPr>
          <a:lstStyle/>
          <a:p>
            <a:pPr>
              <a:spcBef>
                <a:spcPct val="50000"/>
              </a:spcBef>
            </a:pPr>
            <a:r>
              <a:rPr lang="en-US" sz="2800" baseline="0" dirty="0">
                <a:solidFill>
                  <a:srgbClr val="000000"/>
                </a:solidFill>
                <a:effectLst/>
                <a:latin typeface="Arial" charset="0"/>
              </a:rPr>
              <a:t>Thus, we can derive the same present value of the option through two completely consistent </a:t>
            </a:r>
            <a:r>
              <a:rPr lang="en-US" sz="2800" baseline="0" dirty="0" smtClean="0">
                <a:solidFill>
                  <a:srgbClr val="000000"/>
                </a:solidFill>
                <a:effectLst/>
                <a:latin typeface="Arial" charset="0"/>
              </a:rPr>
              <a:t>(mathematically </a:t>
            </a:r>
            <a:r>
              <a:rPr lang="en-US" sz="2800" baseline="0" dirty="0">
                <a:solidFill>
                  <a:srgbClr val="000000"/>
                </a:solidFill>
                <a:effectLst/>
                <a:latin typeface="Arial" charset="0"/>
              </a:rPr>
              <a:t>equivalent) approaches:</a:t>
            </a:r>
          </a:p>
          <a:p>
            <a:pPr lvl="3">
              <a:spcBef>
                <a:spcPct val="10000"/>
              </a:spcBef>
              <a:buFontTx/>
              <a:buChar char="•"/>
            </a:pPr>
            <a:r>
              <a:rPr lang="en-US" sz="2800" baseline="0" dirty="0">
                <a:solidFill>
                  <a:srgbClr val="000000"/>
                </a:solidFill>
                <a:effectLst/>
                <a:latin typeface="Arial" charset="0"/>
              </a:rPr>
              <a:t> The “arbitrage analysis” based on the </a:t>
            </a:r>
            <a:r>
              <a:rPr lang="en-US" sz="2800" i="1" baseline="0" dirty="0">
                <a:solidFill>
                  <a:srgbClr val="000000"/>
                </a:solidFill>
                <a:effectLst/>
                <a:latin typeface="Arial" charset="0"/>
              </a:rPr>
              <a:t>replicating portfolio</a:t>
            </a:r>
            <a:r>
              <a:rPr lang="en-US" sz="2800" baseline="0" dirty="0">
                <a:solidFill>
                  <a:srgbClr val="000000"/>
                </a:solidFill>
                <a:effectLst/>
                <a:latin typeface="Arial" charset="0"/>
              </a:rPr>
              <a:t>, or;</a:t>
            </a:r>
          </a:p>
          <a:p>
            <a:pPr lvl="3">
              <a:spcBef>
                <a:spcPct val="10000"/>
              </a:spcBef>
              <a:buFontTx/>
              <a:buChar char="•"/>
            </a:pPr>
            <a:r>
              <a:rPr lang="en-US" sz="2800" baseline="0" dirty="0">
                <a:solidFill>
                  <a:srgbClr val="000000"/>
                </a:solidFill>
                <a:effectLst/>
                <a:latin typeface="Arial" charset="0"/>
              </a:rPr>
              <a:t> The </a:t>
            </a:r>
            <a:r>
              <a:rPr lang="en-US" sz="2800" i="1" baseline="0" dirty="0">
                <a:solidFill>
                  <a:srgbClr val="000000"/>
                </a:solidFill>
                <a:effectLst/>
                <a:latin typeface="Arial" charset="0"/>
              </a:rPr>
              <a:t>CEQ</a:t>
            </a:r>
            <a:r>
              <a:rPr lang="en-US" sz="2800" baseline="0" dirty="0">
                <a:solidFill>
                  <a:srgbClr val="000000"/>
                </a:solidFill>
                <a:effectLst/>
                <a:latin typeface="Arial" charset="0"/>
              </a:rPr>
              <a:t> DCF PV model.</a:t>
            </a:r>
          </a:p>
          <a:p>
            <a:pPr>
              <a:spcBef>
                <a:spcPct val="10000"/>
              </a:spcBef>
            </a:pPr>
            <a:r>
              <a:rPr lang="en-US" sz="2800" baseline="0" dirty="0">
                <a:solidFill>
                  <a:srgbClr val="000000"/>
                </a:solidFill>
                <a:effectLst/>
                <a:latin typeface="Arial" charset="0"/>
              </a:rPr>
              <a:t>The latter is more convenient for computations.</a:t>
            </a:r>
          </a:p>
        </p:txBody>
      </p:sp>
      <p:sp>
        <p:nvSpPr>
          <p:cNvPr id="313347" name="Text Box 3"/>
          <p:cNvSpPr txBox="1">
            <a:spLocks noChangeArrowheads="1"/>
          </p:cNvSpPr>
          <p:nvPr/>
        </p:nvSpPr>
        <p:spPr bwMode="auto">
          <a:xfrm>
            <a:off x="304800" y="3733800"/>
            <a:ext cx="8305800" cy="2279650"/>
          </a:xfrm>
          <a:prstGeom prst="rect">
            <a:avLst/>
          </a:prstGeom>
          <a:noFill/>
          <a:ln w="9525">
            <a:solidFill>
              <a:schemeClr val="tx1"/>
            </a:solidFill>
            <a:miter lim="800000"/>
            <a:headEnd/>
            <a:tailEnd/>
          </a:ln>
          <a:effectLst/>
        </p:spPr>
        <p:txBody>
          <a:bodyPr>
            <a:spAutoFit/>
          </a:bodyPr>
          <a:lstStyle/>
          <a:p>
            <a:pPr>
              <a:spcBef>
                <a:spcPct val="10000"/>
              </a:spcBef>
            </a:pPr>
            <a:r>
              <a:rPr lang="en-US" sz="2800" baseline="0">
                <a:solidFill>
                  <a:srgbClr val="000000"/>
                </a:solidFill>
                <a:effectLst/>
                <a:latin typeface="Arial" charset="0"/>
              </a:rPr>
              <a:t>These two approaches are equivalent, but can be derived </a:t>
            </a:r>
            <a:r>
              <a:rPr lang="en-US" sz="2800" i="1" u="sng" baseline="0">
                <a:solidFill>
                  <a:srgbClr val="000000"/>
                </a:solidFill>
                <a:effectLst/>
                <a:latin typeface="Arial" charset="0"/>
              </a:rPr>
              <a:t>independently</a:t>
            </a:r>
            <a:r>
              <a:rPr lang="en-US" sz="2800" baseline="0">
                <a:solidFill>
                  <a:srgbClr val="000000"/>
                </a:solidFill>
                <a:effectLst/>
                <a:latin typeface="Arial" charset="0"/>
              </a:rPr>
              <a:t> (recall that we did NOT employ an arbitrage analysis to derive the </a:t>
            </a:r>
            <a:r>
              <a:rPr lang="en-US" sz="2800" i="1" baseline="0">
                <a:solidFill>
                  <a:srgbClr val="000000"/>
                </a:solidFill>
                <a:effectLst/>
                <a:latin typeface="Arial" charset="0"/>
              </a:rPr>
              <a:t>CEQ</a:t>
            </a:r>
            <a:r>
              <a:rPr lang="en-US" sz="2800" baseline="0">
                <a:solidFill>
                  <a:srgbClr val="000000"/>
                </a:solidFill>
                <a:effectLst/>
                <a:latin typeface="Arial" charset="0"/>
              </a:rPr>
              <a:t> valuation model).</a:t>
            </a:r>
          </a:p>
          <a:p>
            <a:pPr>
              <a:spcBef>
                <a:spcPct val="10000"/>
              </a:spcBef>
            </a:pPr>
            <a:r>
              <a:rPr lang="en-US" sz="2800" baseline="0">
                <a:solidFill>
                  <a:srgbClr val="000000"/>
                </a:solidFill>
                <a:effectLst/>
                <a:latin typeface="Arial" charset="0"/>
              </a:rPr>
              <a:t>This makes the valuation model very robust.</a:t>
            </a:r>
          </a:p>
        </p:txBody>
      </p:sp>
    </p:spTree>
    <p:extLst>
      <p:ext uri="{BB962C8B-B14F-4D97-AF65-F5344CB8AC3E}">
        <p14:creationId xmlns="" xmlns:p14="http://schemas.microsoft.com/office/powerpoint/2010/main" val="615768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6" name="Footer Placeholder 3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32" name="Slide Number Placeholder 3"/>
          <p:cNvSpPr>
            <a:spLocks noGrp="1"/>
          </p:cNvSpPr>
          <p:nvPr>
            <p:ph type="sldNum" sz="quarter" idx="12"/>
          </p:nvPr>
        </p:nvSpPr>
        <p:spPr/>
        <p:txBody>
          <a:bodyPr/>
          <a:lstStyle/>
          <a:p>
            <a:fld id="{48F7E925-7303-4852-B1D1-C1B6B0C71067}" type="slidenum">
              <a:rPr lang="en-US">
                <a:solidFill>
                  <a:srgbClr val="000000"/>
                </a:solidFill>
              </a:rPr>
              <a:pPr/>
              <a:t>47</a:t>
            </a:fld>
            <a:endParaRPr lang="en-US">
              <a:solidFill>
                <a:srgbClr val="000000"/>
              </a:solidFill>
            </a:endParaRPr>
          </a:p>
        </p:txBody>
      </p:sp>
      <p:sp>
        <p:nvSpPr>
          <p:cNvPr id="315394" name="Text Box 2"/>
          <p:cNvSpPr txBox="1">
            <a:spLocks noChangeArrowheads="1"/>
          </p:cNvSpPr>
          <p:nvPr/>
        </p:nvSpPr>
        <p:spPr bwMode="auto">
          <a:xfrm>
            <a:off x="685800" y="0"/>
            <a:ext cx="7924800" cy="457200"/>
          </a:xfrm>
          <a:prstGeom prst="rect">
            <a:avLst/>
          </a:prstGeom>
          <a:noFill/>
          <a:ln w="9525">
            <a:noFill/>
            <a:miter lim="800000"/>
            <a:headEnd/>
            <a:tailEnd/>
          </a:ln>
          <a:effectLst/>
        </p:spPr>
        <p:txBody>
          <a:bodyPr>
            <a:spAutoFit/>
          </a:bodyPr>
          <a:lstStyle/>
          <a:p>
            <a:pPr algn="ctr">
              <a:spcBef>
                <a:spcPct val="50000"/>
              </a:spcBef>
            </a:pPr>
            <a:r>
              <a:rPr lang="en-US" sz="2400" b="1" baseline="0">
                <a:solidFill>
                  <a:srgbClr val="000000"/>
                </a:solidFill>
                <a:effectLst/>
              </a:rPr>
              <a:t>27.3.3</a:t>
            </a:r>
            <a:r>
              <a:rPr lang="en-US" sz="2400" i="1" baseline="0">
                <a:solidFill>
                  <a:srgbClr val="000000"/>
                </a:solidFill>
                <a:effectLst/>
              </a:rPr>
              <a:t> What is fundamentally going on with this framework:</a:t>
            </a:r>
            <a:endParaRPr lang="en-US" sz="2400" baseline="0">
              <a:solidFill>
                <a:srgbClr val="000000"/>
              </a:solidFill>
              <a:effectLst/>
            </a:endParaRPr>
          </a:p>
        </p:txBody>
      </p:sp>
      <p:grpSp>
        <p:nvGrpSpPr>
          <p:cNvPr id="315395" name="Group 3"/>
          <p:cNvGrpSpPr>
            <a:grpSpLocks/>
          </p:cNvGrpSpPr>
          <p:nvPr/>
        </p:nvGrpSpPr>
        <p:grpSpPr bwMode="auto">
          <a:xfrm>
            <a:off x="381000" y="1600200"/>
            <a:ext cx="1143000" cy="685800"/>
            <a:chOff x="1632" y="2832"/>
            <a:chExt cx="576" cy="432"/>
          </a:xfrm>
        </p:grpSpPr>
        <p:sp>
          <p:nvSpPr>
            <p:cNvPr id="315396" name="Text Box 4"/>
            <p:cNvSpPr txBox="1">
              <a:spLocks noChangeArrowheads="1"/>
            </p:cNvSpPr>
            <p:nvPr/>
          </p:nvSpPr>
          <p:spPr bwMode="auto">
            <a:xfrm>
              <a:off x="1728" y="2880"/>
              <a:ext cx="432" cy="366"/>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PV[V</a:t>
              </a:r>
              <a:r>
                <a:rPr lang="en-US" sz="1600" i="1" baseline="-25000">
                  <a:solidFill>
                    <a:srgbClr val="000000"/>
                  </a:solidFill>
                  <a:effectLst>
                    <a:outerShdw blurRad="38100" dist="38100" dir="2700000" algn="tl">
                      <a:srgbClr val="FFFFFF"/>
                    </a:outerShdw>
                  </a:effectLst>
                </a:rPr>
                <a:t>1 </a:t>
              </a:r>
              <a:r>
                <a:rPr lang="en-US" sz="1600" i="1" baseline="0">
                  <a:solidFill>
                    <a:srgbClr val="000000"/>
                  </a:solidFill>
                  <a:effectLst>
                    <a:outerShdw blurRad="38100" dist="38100" dir="2700000" algn="tl">
                      <a:srgbClr val="FFFFFF"/>
                    </a:outerShdw>
                  </a:effectLst>
                </a:rPr>
                <a:t>]</a:t>
              </a:r>
            </a:p>
            <a:p>
              <a:r>
                <a:rPr lang="en-US" sz="1600" baseline="0">
                  <a:solidFill>
                    <a:srgbClr val="000000"/>
                  </a:solidFill>
                  <a:effectLst>
                    <a:outerShdw blurRad="38100" dist="38100" dir="2700000" algn="tl">
                      <a:srgbClr val="FFFFFF"/>
                    </a:outerShdw>
                  </a:effectLst>
                </a:rPr>
                <a:t>=$94.34</a:t>
              </a:r>
            </a:p>
          </p:txBody>
        </p:sp>
        <p:sp>
          <p:nvSpPr>
            <p:cNvPr id="315397" name="Oval 5"/>
            <p:cNvSpPr>
              <a:spLocks noChangeArrowheads="1"/>
            </p:cNvSpPr>
            <p:nvPr/>
          </p:nvSpPr>
          <p:spPr bwMode="auto">
            <a:xfrm>
              <a:off x="1632" y="2832"/>
              <a:ext cx="576" cy="432"/>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sp>
        <p:nvSpPr>
          <p:cNvPr id="315398" name="Line 6"/>
          <p:cNvSpPr>
            <a:spLocks noChangeShapeType="1"/>
          </p:cNvSpPr>
          <p:nvPr/>
        </p:nvSpPr>
        <p:spPr bwMode="auto">
          <a:xfrm flipV="1">
            <a:off x="1524000" y="1219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5399" name="Text Box 7"/>
          <p:cNvSpPr txBox="1">
            <a:spLocks noChangeArrowheads="1"/>
          </p:cNvSpPr>
          <p:nvPr/>
        </p:nvSpPr>
        <p:spPr bwMode="auto">
          <a:xfrm>
            <a:off x="2667000" y="762000"/>
            <a:ext cx="1524000" cy="947738"/>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V</a:t>
            </a:r>
            <a:r>
              <a:rPr lang="en-US" sz="1600" i="1" baseline="-25000">
                <a:solidFill>
                  <a:srgbClr val="000000"/>
                </a:solidFill>
                <a:effectLst>
                  <a:outerShdw blurRad="38100" dist="38100" dir="2700000" algn="tl">
                    <a:srgbClr val="FFFFFF"/>
                  </a:outerShdw>
                </a:effectLst>
              </a:rPr>
              <a:t>1</a:t>
            </a:r>
            <a:r>
              <a:rPr lang="en-US" sz="1600" i="1">
                <a:solidFill>
                  <a:srgbClr val="000000"/>
                </a:solidFill>
                <a:effectLst>
                  <a:outerShdw blurRad="38100" dist="38100" dir="2700000" algn="tl">
                    <a:srgbClr val="FFFFFF"/>
                  </a:outerShdw>
                </a:effectLst>
              </a:rPr>
              <a:t>up</a:t>
            </a:r>
            <a:r>
              <a:rPr lang="en-US" sz="1600" i="1" baseline="0">
                <a:solidFill>
                  <a:srgbClr val="000000"/>
                </a:solidFill>
                <a:effectLst>
                  <a:outerShdw blurRad="38100" dist="38100" dir="2700000" algn="tl">
                    <a:srgbClr val="FFFFFF"/>
                  </a:outerShdw>
                </a:effectLst>
              </a:rPr>
              <a:t>=</a:t>
            </a:r>
          </a:p>
          <a:p>
            <a:pPr algn="ctr"/>
            <a:r>
              <a:rPr lang="en-US" sz="1600" baseline="0">
                <a:solidFill>
                  <a:srgbClr val="000000"/>
                </a:solidFill>
                <a:effectLst>
                  <a:outerShdw blurRad="38100" dist="38100" dir="2700000" algn="tl">
                    <a:srgbClr val="FFFFFF"/>
                  </a:outerShdw>
                </a:effectLst>
              </a:rPr>
              <a:t>$113.21</a:t>
            </a:r>
          </a:p>
          <a:p>
            <a:pPr algn="ctr">
              <a:spcBef>
                <a:spcPct val="50000"/>
              </a:spcBef>
            </a:pPr>
            <a:endParaRPr lang="en-US" sz="1600" baseline="0">
              <a:solidFill>
                <a:srgbClr val="000000"/>
              </a:solidFill>
              <a:effectLst/>
            </a:endParaRPr>
          </a:p>
        </p:txBody>
      </p:sp>
      <p:sp>
        <p:nvSpPr>
          <p:cNvPr id="315400" name="Oval 8"/>
          <p:cNvSpPr>
            <a:spLocks noChangeArrowheads="1"/>
          </p:cNvSpPr>
          <p:nvPr/>
        </p:nvSpPr>
        <p:spPr bwMode="auto">
          <a:xfrm>
            <a:off x="2971800" y="762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5401" name="Line 9"/>
          <p:cNvSpPr>
            <a:spLocks noChangeShapeType="1"/>
          </p:cNvSpPr>
          <p:nvPr/>
        </p:nvSpPr>
        <p:spPr bwMode="auto">
          <a:xfrm>
            <a:off x="1447800" y="2133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5402" name="Text Box 10"/>
          <p:cNvSpPr txBox="1">
            <a:spLocks noChangeArrowheads="1"/>
          </p:cNvSpPr>
          <p:nvPr/>
        </p:nvSpPr>
        <p:spPr bwMode="auto">
          <a:xfrm>
            <a:off x="2667000" y="2514600"/>
            <a:ext cx="1676400" cy="947738"/>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V</a:t>
            </a:r>
            <a:r>
              <a:rPr lang="en-US" sz="1600" i="1" baseline="-25000">
                <a:solidFill>
                  <a:srgbClr val="000000"/>
                </a:solidFill>
                <a:effectLst>
                  <a:outerShdw blurRad="38100" dist="38100" dir="2700000" algn="tl">
                    <a:srgbClr val="FFFFFF"/>
                  </a:outerShdw>
                </a:effectLst>
              </a:rPr>
              <a:t>1</a:t>
            </a:r>
            <a:r>
              <a:rPr lang="en-US" sz="1600" i="1">
                <a:solidFill>
                  <a:srgbClr val="000000"/>
                </a:solidFill>
                <a:effectLst>
                  <a:outerShdw blurRad="38100" dist="38100" dir="2700000" algn="tl">
                    <a:srgbClr val="FFFFFF"/>
                  </a:outerShdw>
                </a:effectLst>
              </a:rPr>
              <a:t>down</a:t>
            </a:r>
            <a:r>
              <a:rPr lang="en-US" sz="1600" i="1" baseline="0">
                <a:solidFill>
                  <a:srgbClr val="000000"/>
                </a:solidFill>
                <a:effectLst>
                  <a:outerShdw blurRad="38100" dist="38100" dir="2700000" algn="tl">
                    <a:srgbClr val="FFFFFF"/>
                  </a:outerShdw>
                </a:effectLst>
              </a:rPr>
              <a:t>=</a:t>
            </a:r>
          </a:p>
          <a:p>
            <a:pPr algn="ctr"/>
            <a:r>
              <a:rPr lang="en-US" sz="1600" baseline="0">
                <a:solidFill>
                  <a:srgbClr val="000000"/>
                </a:solidFill>
                <a:effectLst>
                  <a:outerShdw blurRad="38100" dist="38100" dir="2700000" algn="tl">
                    <a:srgbClr val="FFFFFF"/>
                  </a:outerShdw>
                </a:effectLst>
              </a:rPr>
              <a:t>$78.62</a:t>
            </a:r>
          </a:p>
          <a:p>
            <a:pPr algn="ctr">
              <a:spcBef>
                <a:spcPct val="50000"/>
              </a:spcBef>
            </a:pPr>
            <a:endParaRPr lang="en-US" sz="1600" baseline="0">
              <a:solidFill>
                <a:srgbClr val="000000"/>
              </a:solidFill>
              <a:effectLst/>
            </a:endParaRPr>
          </a:p>
        </p:txBody>
      </p:sp>
      <p:sp>
        <p:nvSpPr>
          <p:cNvPr id="315403" name="Text Box 11"/>
          <p:cNvSpPr txBox="1">
            <a:spLocks noChangeArrowheads="1"/>
          </p:cNvSpPr>
          <p:nvPr/>
        </p:nvSpPr>
        <p:spPr bwMode="auto">
          <a:xfrm>
            <a:off x="1752600" y="1371600"/>
            <a:ext cx="9906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a:solidFill>
                  <a:srgbClr val="000000"/>
                </a:solidFill>
                <a:effectLst>
                  <a:outerShdw blurRad="38100" dist="38100" dir="2700000" algn="tl">
                    <a:srgbClr val="FFFFFF"/>
                  </a:outerShdw>
                </a:effectLst>
              </a:rPr>
              <a:t>p</a:t>
            </a:r>
            <a:r>
              <a:rPr lang="en-US" sz="1600" baseline="0">
                <a:solidFill>
                  <a:srgbClr val="000000"/>
                </a:solidFill>
                <a:effectLst>
                  <a:outerShdw blurRad="38100" dist="38100" dir="2700000" algn="tl">
                    <a:srgbClr val="FFFFFF"/>
                  </a:outerShdw>
                </a:effectLst>
              </a:rPr>
              <a:t> = 0.7</a:t>
            </a:r>
            <a:endParaRPr lang="en-US" sz="1600" i="1" baseline="0">
              <a:solidFill>
                <a:srgbClr val="000000"/>
              </a:solidFill>
              <a:effectLst>
                <a:outerShdw blurRad="38100" dist="38100" dir="2700000" algn="tl">
                  <a:srgbClr val="FFFFFF"/>
                </a:outerShdw>
              </a:effectLst>
            </a:endParaRPr>
          </a:p>
        </p:txBody>
      </p:sp>
      <p:sp>
        <p:nvSpPr>
          <p:cNvPr id="315404" name="Text Box 12"/>
          <p:cNvSpPr txBox="1">
            <a:spLocks noChangeArrowheads="1"/>
          </p:cNvSpPr>
          <p:nvPr/>
        </p:nvSpPr>
        <p:spPr bwMode="auto">
          <a:xfrm>
            <a:off x="1676400" y="2286000"/>
            <a:ext cx="11430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a:solidFill>
                  <a:srgbClr val="000000"/>
                </a:solidFill>
                <a:effectLst>
                  <a:outerShdw blurRad="38100" dist="38100" dir="2700000" algn="tl">
                    <a:srgbClr val="FFFFFF"/>
                  </a:outerShdw>
                </a:effectLst>
              </a:rPr>
              <a:t>1-p</a:t>
            </a:r>
            <a:r>
              <a:rPr lang="en-US" sz="1600" baseline="0">
                <a:solidFill>
                  <a:srgbClr val="000000"/>
                </a:solidFill>
                <a:effectLst>
                  <a:outerShdw blurRad="38100" dist="38100" dir="2700000" algn="tl">
                    <a:srgbClr val="FFFFFF"/>
                  </a:outerShdw>
                </a:effectLst>
              </a:rPr>
              <a:t> = 0.3</a:t>
            </a:r>
            <a:endParaRPr lang="en-US" sz="1600" i="1" baseline="0">
              <a:solidFill>
                <a:srgbClr val="000000"/>
              </a:solidFill>
              <a:effectLst>
                <a:outerShdw blurRad="38100" dist="38100" dir="2700000" algn="tl">
                  <a:srgbClr val="FFFFFF"/>
                </a:outerShdw>
              </a:effectLst>
            </a:endParaRPr>
          </a:p>
        </p:txBody>
      </p:sp>
      <p:sp>
        <p:nvSpPr>
          <p:cNvPr id="315405" name="Oval 13"/>
          <p:cNvSpPr>
            <a:spLocks noChangeArrowheads="1"/>
          </p:cNvSpPr>
          <p:nvPr/>
        </p:nvSpPr>
        <p:spPr bwMode="auto">
          <a:xfrm>
            <a:off x="2971800" y="2438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5406" name="AutoShape 14"/>
          <p:cNvSpPr>
            <a:spLocks/>
          </p:cNvSpPr>
          <p:nvPr/>
        </p:nvSpPr>
        <p:spPr bwMode="auto">
          <a:xfrm>
            <a:off x="3886200" y="762000"/>
            <a:ext cx="609600" cy="24384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5407" name="Text Box 15"/>
          <p:cNvSpPr txBox="1">
            <a:spLocks noChangeArrowheads="1"/>
          </p:cNvSpPr>
          <p:nvPr/>
        </p:nvSpPr>
        <p:spPr bwMode="auto">
          <a:xfrm>
            <a:off x="4724400" y="838200"/>
            <a:ext cx="2590800" cy="10064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Underlying asset (built property) outcome % range:</a:t>
            </a:r>
          </a:p>
        </p:txBody>
      </p:sp>
      <p:graphicFrame>
        <p:nvGraphicFramePr>
          <p:cNvPr id="315408" name="Object 16"/>
          <p:cNvGraphicFramePr>
            <a:graphicFrameLocks noChangeAspect="1"/>
          </p:cNvGraphicFramePr>
          <p:nvPr/>
        </p:nvGraphicFramePr>
        <p:xfrm>
          <a:off x="4876800" y="2057400"/>
          <a:ext cx="2743200" cy="730250"/>
        </p:xfrm>
        <a:graphic>
          <a:graphicData uri="http://schemas.openxmlformats.org/presentationml/2006/ole">
            <p:oleObj spid="_x0000_s344068" name="Equation" r:id="rId3" imgW="1523339" imgH="406224" progId="Equation.3">
              <p:embed/>
            </p:oleObj>
          </a:graphicData>
        </a:graphic>
      </p:graphicFrame>
      <p:grpSp>
        <p:nvGrpSpPr>
          <p:cNvPr id="35" name="Group 34"/>
          <p:cNvGrpSpPr/>
          <p:nvPr/>
        </p:nvGrpSpPr>
        <p:grpSpPr>
          <a:xfrm>
            <a:off x="533400" y="3429000"/>
            <a:ext cx="3962400" cy="2700338"/>
            <a:chOff x="533400" y="3429000"/>
            <a:chExt cx="3962400" cy="2700338"/>
          </a:xfrm>
        </p:grpSpPr>
        <p:sp>
          <p:nvSpPr>
            <p:cNvPr id="315414"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34" name="Group 33"/>
            <p:cNvGrpSpPr/>
            <p:nvPr/>
          </p:nvGrpSpPr>
          <p:grpSpPr>
            <a:xfrm>
              <a:off x="533400" y="3429000"/>
              <a:ext cx="3962400" cy="2700338"/>
              <a:chOff x="533400" y="3429000"/>
              <a:chExt cx="3962400" cy="2700338"/>
            </a:xfrm>
          </p:grpSpPr>
          <p:sp>
            <p:nvSpPr>
              <p:cNvPr id="315410" name="Text Box 18"/>
              <p:cNvSpPr txBox="1">
                <a:spLocks noChangeArrowheads="1"/>
              </p:cNvSpPr>
              <p:nvPr/>
            </p:nvSpPr>
            <p:spPr bwMode="auto">
              <a:xfrm>
                <a:off x="723900" y="4343400"/>
                <a:ext cx="857250" cy="581025"/>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PV[C</a:t>
                </a:r>
                <a:r>
                  <a:rPr lang="en-US" sz="1600" i="1" baseline="-25000" dirty="0">
                    <a:solidFill>
                      <a:srgbClr val="000000"/>
                    </a:solidFill>
                    <a:effectLst>
                      <a:outerShdw blurRad="38100" dist="38100" dir="2700000" algn="tl">
                        <a:srgbClr val="FFFFFF"/>
                      </a:outerShdw>
                    </a:effectLst>
                  </a:rPr>
                  <a:t>1 </a:t>
                </a:r>
                <a:r>
                  <a:rPr lang="en-US" sz="1600" i="1" baseline="0" dirty="0">
                    <a:solidFill>
                      <a:srgbClr val="000000"/>
                    </a:solidFill>
                    <a:effectLst>
                      <a:outerShdw blurRad="38100" dist="38100" dir="2700000" algn="tl">
                        <a:srgbClr val="FFFFFF"/>
                      </a:outerShdw>
                    </a:effectLst>
                  </a:rPr>
                  <a:t>]</a:t>
                </a:r>
              </a:p>
              <a:p>
                <a:r>
                  <a:rPr lang="en-US" sz="1600" baseline="0" dirty="0">
                    <a:solidFill>
                      <a:srgbClr val="000000"/>
                    </a:solidFill>
                    <a:effectLst>
                      <a:outerShdw blurRad="38100" dist="38100" dir="2700000" algn="tl">
                        <a:srgbClr val="FFFFFF"/>
                      </a:outerShdw>
                    </a:effectLst>
                  </a:rPr>
                  <a:t>=$12.09</a:t>
                </a:r>
              </a:p>
            </p:txBody>
          </p:sp>
          <p:sp>
            <p:nvSpPr>
              <p:cNvPr id="315411"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5412"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5413" name="Text Box 21"/>
              <p:cNvSpPr txBox="1">
                <a:spLocks noChangeArrowheads="1"/>
              </p:cNvSpPr>
              <p:nvPr/>
            </p:nvSpPr>
            <p:spPr bwMode="auto">
              <a:xfrm>
                <a:off x="2819400" y="3429000"/>
                <a:ext cx="1524000" cy="947738"/>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C</a:t>
                </a:r>
                <a:r>
                  <a:rPr lang="en-US" sz="1600" i="1" baseline="-25000" dirty="0">
                    <a:solidFill>
                      <a:srgbClr val="000000"/>
                    </a:solidFill>
                    <a:effectLst>
                      <a:outerShdw blurRad="38100" dist="38100" dir="2700000" algn="tl">
                        <a:srgbClr val="FFFFFF"/>
                      </a:outerShdw>
                    </a:effectLst>
                  </a:rPr>
                  <a:t>1</a:t>
                </a:r>
                <a:r>
                  <a:rPr lang="en-US" sz="1600" i="1" dirty="0">
                    <a:solidFill>
                      <a:srgbClr val="000000"/>
                    </a:solidFill>
                    <a:effectLst>
                      <a:outerShdw blurRad="38100" dist="38100" dir="2700000" algn="tl">
                        <a:srgbClr val="FFFFFF"/>
                      </a:outerShdw>
                    </a:effectLst>
                  </a:rPr>
                  <a:t>up</a:t>
                </a:r>
                <a:r>
                  <a:rPr lang="en-US" sz="1600" i="1" baseline="0" dirty="0">
                    <a:solidFill>
                      <a:srgbClr val="000000"/>
                    </a:solidFill>
                    <a:effectLst>
                      <a:outerShdw blurRad="38100" dist="38100" dir="2700000" algn="tl">
                        <a:srgbClr val="FFFFFF"/>
                      </a:outerShdw>
                    </a:effectLst>
                  </a:rPr>
                  <a:t>=</a:t>
                </a:r>
              </a:p>
              <a:p>
                <a:pPr algn="ctr"/>
                <a:r>
                  <a:rPr lang="en-US" sz="1600" baseline="0" dirty="0">
                    <a:solidFill>
                      <a:srgbClr val="000000"/>
                    </a:solidFill>
                    <a:effectLst>
                      <a:outerShdw blurRad="38100" dist="38100" dir="2700000" algn="tl">
                        <a:srgbClr val="FFFFFF"/>
                      </a:outerShdw>
                    </a:effectLst>
                  </a:rPr>
                  <a:t>$23.21</a:t>
                </a:r>
              </a:p>
              <a:p>
                <a:pPr algn="ctr">
                  <a:spcBef>
                    <a:spcPct val="50000"/>
                  </a:spcBef>
                </a:pPr>
                <a:endParaRPr lang="en-US" sz="1600" baseline="0" dirty="0">
                  <a:solidFill>
                    <a:srgbClr val="000000"/>
                  </a:solidFill>
                  <a:effectLst/>
                </a:endParaRPr>
              </a:p>
            </p:txBody>
          </p:sp>
          <p:sp>
            <p:nvSpPr>
              <p:cNvPr id="315415"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5416" name="Text Box 24"/>
              <p:cNvSpPr txBox="1">
                <a:spLocks noChangeArrowheads="1"/>
              </p:cNvSpPr>
              <p:nvPr/>
            </p:nvSpPr>
            <p:spPr bwMode="auto">
              <a:xfrm>
                <a:off x="2819400" y="5181600"/>
                <a:ext cx="1676400" cy="947738"/>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C</a:t>
                </a:r>
                <a:r>
                  <a:rPr lang="en-US" sz="1600" i="1" baseline="-25000">
                    <a:solidFill>
                      <a:srgbClr val="000000"/>
                    </a:solidFill>
                    <a:effectLst>
                      <a:outerShdw blurRad="38100" dist="38100" dir="2700000" algn="tl">
                        <a:srgbClr val="FFFFFF"/>
                      </a:outerShdw>
                    </a:effectLst>
                  </a:rPr>
                  <a:t>1</a:t>
                </a:r>
                <a:r>
                  <a:rPr lang="en-US" sz="1600" i="1">
                    <a:solidFill>
                      <a:srgbClr val="000000"/>
                    </a:solidFill>
                    <a:effectLst>
                      <a:outerShdw blurRad="38100" dist="38100" dir="2700000" algn="tl">
                        <a:srgbClr val="FFFFFF"/>
                      </a:outerShdw>
                    </a:effectLst>
                  </a:rPr>
                  <a:t>down</a:t>
                </a:r>
                <a:r>
                  <a:rPr lang="en-US" sz="1600" i="1" baseline="0">
                    <a:solidFill>
                      <a:srgbClr val="000000"/>
                    </a:solidFill>
                    <a:effectLst>
                      <a:outerShdw blurRad="38100" dist="38100" dir="2700000" algn="tl">
                        <a:srgbClr val="FFFFFF"/>
                      </a:outerShdw>
                    </a:effectLst>
                  </a:rPr>
                  <a:t>=</a:t>
                </a:r>
              </a:p>
              <a:p>
                <a:pPr algn="ctr"/>
                <a:r>
                  <a:rPr lang="en-US" sz="1600" baseline="0">
                    <a:solidFill>
                      <a:srgbClr val="000000"/>
                    </a:solidFill>
                    <a:effectLst>
                      <a:outerShdw blurRad="38100" dist="38100" dir="2700000" algn="tl">
                        <a:srgbClr val="FFFFFF"/>
                      </a:outerShdw>
                    </a:effectLst>
                  </a:rPr>
                  <a:t>$0</a:t>
                </a:r>
              </a:p>
              <a:p>
                <a:pPr algn="ctr">
                  <a:spcBef>
                    <a:spcPct val="50000"/>
                  </a:spcBef>
                </a:pPr>
                <a:endParaRPr lang="en-US" sz="1600" baseline="0">
                  <a:solidFill>
                    <a:srgbClr val="000000"/>
                  </a:solidFill>
                  <a:effectLst/>
                </a:endParaRPr>
              </a:p>
            </p:txBody>
          </p:sp>
          <p:sp>
            <p:nvSpPr>
              <p:cNvPr id="315417" name="Text Box 25"/>
              <p:cNvSpPr txBox="1">
                <a:spLocks noChangeArrowheads="1"/>
              </p:cNvSpPr>
              <p:nvPr/>
            </p:nvSpPr>
            <p:spPr bwMode="auto">
              <a:xfrm>
                <a:off x="1905000" y="4038600"/>
                <a:ext cx="9906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a:solidFill>
                      <a:srgbClr val="000000"/>
                    </a:solidFill>
                    <a:effectLst>
                      <a:outerShdw blurRad="38100" dist="38100" dir="2700000" algn="tl">
                        <a:srgbClr val="FFFFFF"/>
                      </a:outerShdw>
                    </a:effectLst>
                  </a:rPr>
                  <a:t>p</a:t>
                </a:r>
                <a:r>
                  <a:rPr lang="en-US" sz="1600" baseline="0">
                    <a:solidFill>
                      <a:srgbClr val="000000"/>
                    </a:solidFill>
                    <a:effectLst>
                      <a:outerShdw blurRad="38100" dist="38100" dir="2700000" algn="tl">
                        <a:srgbClr val="FFFFFF"/>
                      </a:outerShdw>
                    </a:effectLst>
                  </a:rPr>
                  <a:t> = 0.7</a:t>
                </a:r>
                <a:endParaRPr lang="en-US" sz="1600" i="1" baseline="0">
                  <a:solidFill>
                    <a:srgbClr val="000000"/>
                  </a:solidFill>
                  <a:effectLst>
                    <a:outerShdw blurRad="38100" dist="38100" dir="2700000" algn="tl">
                      <a:srgbClr val="FFFFFF"/>
                    </a:outerShdw>
                  </a:effectLst>
                </a:endParaRPr>
              </a:p>
            </p:txBody>
          </p:sp>
          <p:sp>
            <p:nvSpPr>
              <p:cNvPr id="315418" name="Text Box 26"/>
              <p:cNvSpPr txBox="1">
                <a:spLocks noChangeArrowheads="1"/>
              </p:cNvSpPr>
              <p:nvPr/>
            </p:nvSpPr>
            <p:spPr bwMode="auto">
              <a:xfrm>
                <a:off x="1828800" y="4953000"/>
                <a:ext cx="11430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dirty="0">
                    <a:solidFill>
                      <a:srgbClr val="000000"/>
                    </a:solidFill>
                    <a:effectLst>
                      <a:outerShdw blurRad="38100" dist="38100" dir="2700000" algn="tl">
                        <a:srgbClr val="FFFFFF"/>
                      </a:outerShdw>
                    </a:effectLst>
                  </a:rPr>
                  <a:t>1-p</a:t>
                </a:r>
                <a:r>
                  <a:rPr lang="en-US" sz="1600" baseline="0" dirty="0">
                    <a:solidFill>
                      <a:srgbClr val="000000"/>
                    </a:solidFill>
                    <a:effectLst>
                      <a:outerShdw blurRad="38100" dist="38100" dir="2700000" algn="tl">
                        <a:srgbClr val="FFFFFF"/>
                      </a:outerShdw>
                    </a:effectLst>
                  </a:rPr>
                  <a:t> = 0.3</a:t>
                </a:r>
                <a:endParaRPr lang="en-US" sz="1600" i="1" baseline="0" dirty="0">
                  <a:solidFill>
                    <a:srgbClr val="000000"/>
                  </a:solidFill>
                  <a:effectLst>
                    <a:outerShdw blurRad="38100" dist="38100" dir="2700000" algn="tl">
                      <a:srgbClr val="FFFFFF"/>
                    </a:outerShdw>
                  </a:effectLst>
                </a:endParaRPr>
              </a:p>
            </p:txBody>
          </p:sp>
          <p:sp>
            <p:nvSpPr>
              <p:cNvPr id="315419" name="Oval 27"/>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sp>
        <p:nvSpPr>
          <p:cNvPr id="315420" name="AutoShape 28"/>
          <p:cNvSpPr>
            <a:spLocks/>
          </p:cNvSpPr>
          <p:nvPr/>
        </p:nvSpPr>
        <p:spPr bwMode="auto">
          <a:xfrm>
            <a:off x="4038600" y="3429000"/>
            <a:ext cx="609600" cy="24384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5421" name="Text Box 29"/>
          <p:cNvSpPr txBox="1">
            <a:spLocks noChangeArrowheads="1"/>
          </p:cNvSpPr>
          <p:nvPr/>
        </p:nvSpPr>
        <p:spPr bwMode="auto">
          <a:xfrm>
            <a:off x="4876800" y="3657600"/>
            <a:ext cx="2590800" cy="7016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Option (land) outcome % range:</a:t>
            </a:r>
          </a:p>
        </p:txBody>
      </p:sp>
      <p:graphicFrame>
        <p:nvGraphicFramePr>
          <p:cNvPr id="315422" name="Object 30"/>
          <p:cNvGraphicFramePr>
            <a:graphicFrameLocks noChangeAspect="1"/>
          </p:cNvGraphicFramePr>
          <p:nvPr/>
        </p:nvGraphicFramePr>
        <p:xfrm>
          <a:off x="5203825" y="4572000"/>
          <a:ext cx="2239963" cy="730250"/>
        </p:xfrm>
        <a:graphic>
          <a:graphicData uri="http://schemas.openxmlformats.org/presentationml/2006/ole">
            <p:oleObj spid="_x0000_s344069" name="Equation" r:id="rId4" imgW="1244060" imgH="406224" progId="Equation.3">
              <p:embed/>
            </p:oleObj>
          </a:graphicData>
        </a:graphic>
      </p:graphicFrame>
      <p:sp>
        <p:nvSpPr>
          <p:cNvPr id="315423" name="Text Box 31"/>
          <p:cNvSpPr txBox="1">
            <a:spLocks noChangeArrowheads="1"/>
          </p:cNvSpPr>
          <p:nvPr/>
        </p:nvSpPr>
        <p:spPr bwMode="auto">
          <a:xfrm>
            <a:off x="533400" y="6172200"/>
            <a:ext cx="8229600" cy="457200"/>
          </a:xfrm>
          <a:prstGeom prst="rect">
            <a:avLst/>
          </a:prstGeom>
          <a:solidFill>
            <a:srgbClr val="FFFFCC"/>
          </a:solidFill>
          <a:ln w="9525">
            <a:noFill/>
            <a:miter lim="800000"/>
            <a:headEnd/>
            <a:tailEnd/>
          </a:ln>
          <a:effectLst/>
        </p:spPr>
        <p:txBody>
          <a:bodyPr>
            <a:spAutoFit/>
          </a:bodyPr>
          <a:lstStyle/>
          <a:p>
            <a:pPr algn="ctr">
              <a:spcBef>
                <a:spcPct val="50000"/>
              </a:spcBef>
            </a:pPr>
            <a:r>
              <a:rPr lang="en-US" sz="2400" b="1" baseline="0">
                <a:solidFill>
                  <a:srgbClr val="000000"/>
                </a:solidFill>
                <a:effectLst>
                  <a:outerShdw blurRad="38100" dist="38100" dir="2700000" algn="tl">
                    <a:srgbClr val="FFFFFF"/>
                  </a:outerShdw>
                </a:effectLst>
              </a:rPr>
              <a:t>With </a:t>
            </a:r>
            <a:r>
              <a:rPr lang="en-US" sz="2400" b="1" i="1" u="sng" baseline="0">
                <a:solidFill>
                  <a:srgbClr val="000000"/>
                </a:solidFill>
                <a:effectLst>
                  <a:outerShdw blurRad="38100" dist="38100" dir="2700000" algn="tl">
                    <a:srgbClr val="FFFFFF"/>
                  </a:outerShdw>
                </a:effectLst>
              </a:rPr>
              <a:t>perfect</a:t>
            </a:r>
            <a:r>
              <a:rPr lang="en-US" sz="2400" b="1" baseline="0">
                <a:solidFill>
                  <a:srgbClr val="000000"/>
                </a:solidFill>
                <a:effectLst>
                  <a:outerShdw blurRad="38100" dist="38100" dir="2700000" algn="tl">
                    <a:srgbClr val="FFFFFF"/>
                  </a:outerShdw>
                </a:effectLst>
              </a:rPr>
              <a:t> correlation between the two (land is </a:t>
            </a:r>
            <a:r>
              <a:rPr lang="en-US" sz="2400" b="1" i="1" u="sng" baseline="0">
                <a:solidFill>
                  <a:srgbClr val="000000"/>
                </a:solidFill>
                <a:effectLst>
                  <a:outerShdw blurRad="38100" dist="38100" dir="2700000" algn="tl">
                    <a:srgbClr val="FFFFFF"/>
                  </a:outerShdw>
                </a:effectLst>
              </a:rPr>
              <a:t>derivative</a:t>
            </a:r>
            <a:r>
              <a:rPr lang="en-US" sz="2400" b="1" baseline="0">
                <a:solidFill>
                  <a:srgbClr val="000000"/>
                </a:solidFill>
                <a:effectLst>
                  <a:outerShdw blurRad="38100" dist="38100" dir="2700000" algn="tl">
                    <a:srgbClr val="FFFFFF"/>
                  </a:outerShdw>
                </a:effectLst>
              </a:rPr>
              <a:t>).</a:t>
            </a:r>
          </a:p>
        </p:txBody>
      </p:sp>
    </p:spTree>
    <p:extLst>
      <p:ext uri="{BB962C8B-B14F-4D97-AF65-F5344CB8AC3E}">
        <p14:creationId xmlns="" xmlns:p14="http://schemas.microsoft.com/office/powerpoint/2010/main" val="782994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3"/>
          <p:cNvSpPr>
            <a:spLocks noGrp="1"/>
          </p:cNvSpPr>
          <p:nvPr>
            <p:ph type="sldNum" sz="quarter" idx="12"/>
          </p:nvPr>
        </p:nvSpPr>
        <p:spPr/>
        <p:txBody>
          <a:bodyPr/>
          <a:lstStyle/>
          <a:p>
            <a:fld id="{583C2B12-941E-44B3-9D11-AE15A9FA7B4B}" type="slidenum">
              <a:rPr lang="en-US">
                <a:solidFill>
                  <a:srgbClr val="000000"/>
                </a:solidFill>
              </a:rPr>
              <a:pPr/>
              <a:t>48</a:t>
            </a:fld>
            <a:endParaRPr lang="en-US">
              <a:solidFill>
                <a:srgbClr val="000000"/>
              </a:solidFill>
            </a:endParaRPr>
          </a:p>
        </p:txBody>
      </p:sp>
      <p:sp>
        <p:nvSpPr>
          <p:cNvPr id="316418" name="Text Box 2"/>
          <p:cNvSpPr txBox="1">
            <a:spLocks noChangeArrowheads="1"/>
          </p:cNvSpPr>
          <p:nvPr/>
        </p:nvSpPr>
        <p:spPr bwMode="auto">
          <a:xfrm>
            <a:off x="685800" y="0"/>
            <a:ext cx="7924800" cy="457200"/>
          </a:xfrm>
          <a:prstGeom prst="rect">
            <a:avLst/>
          </a:prstGeom>
          <a:noFill/>
          <a:ln w="9525">
            <a:noFill/>
            <a:miter lim="800000"/>
            <a:headEnd/>
            <a:tailEnd/>
          </a:ln>
          <a:effectLst/>
        </p:spPr>
        <p:txBody>
          <a:bodyPr>
            <a:spAutoFit/>
          </a:bodyPr>
          <a:lstStyle/>
          <a:p>
            <a:pPr algn="ctr">
              <a:spcBef>
                <a:spcPct val="50000"/>
              </a:spcBef>
            </a:pPr>
            <a:r>
              <a:rPr lang="en-US" sz="2400" b="1" baseline="0">
                <a:solidFill>
                  <a:srgbClr val="000000"/>
                </a:solidFill>
                <a:effectLst/>
              </a:rPr>
              <a:t>27.3.3</a:t>
            </a:r>
            <a:r>
              <a:rPr lang="en-US" sz="2400" i="1" baseline="0">
                <a:solidFill>
                  <a:srgbClr val="000000"/>
                </a:solidFill>
                <a:effectLst/>
              </a:rPr>
              <a:t> What is fundamentally going on with this framework:</a:t>
            </a:r>
            <a:endParaRPr lang="en-US" sz="2400" baseline="0">
              <a:solidFill>
                <a:srgbClr val="000000"/>
              </a:solidFill>
              <a:effectLst/>
            </a:endParaRPr>
          </a:p>
        </p:txBody>
      </p:sp>
      <p:sp>
        <p:nvSpPr>
          <p:cNvPr id="316419" name="Text Box 3"/>
          <p:cNvSpPr txBox="1">
            <a:spLocks noChangeArrowheads="1"/>
          </p:cNvSpPr>
          <p:nvPr/>
        </p:nvSpPr>
        <p:spPr bwMode="auto">
          <a:xfrm>
            <a:off x="533400" y="457200"/>
            <a:ext cx="8229600" cy="1004888"/>
          </a:xfrm>
          <a:prstGeom prst="rect">
            <a:avLst/>
          </a:prstGeom>
          <a:noFill/>
          <a:ln w="9525">
            <a:noFill/>
            <a:miter lim="800000"/>
            <a:headEnd/>
            <a:tailEnd/>
          </a:ln>
          <a:effectLst/>
        </p:spPr>
        <p:txBody>
          <a:bodyPr>
            <a:spAutoFit/>
          </a:bodyPr>
          <a:lstStyle/>
          <a:p>
            <a:pPr algn="ctr">
              <a:spcBef>
                <a:spcPct val="50000"/>
              </a:spcBef>
            </a:pPr>
            <a:r>
              <a:rPr lang="en-US" sz="2400" b="1" baseline="0">
                <a:solidFill>
                  <a:srgbClr val="000000"/>
                </a:solidFill>
                <a:effectLst>
                  <a:outerShdw blurRad="38100" dist="38100" dir="2700000" algn="tl">
                    <a:srgbClr val="FFFFFF"/>
                  </a:outerShdw>
                </a:effectLst>
              </a:rPr>
              <a:t>With </a:t>
            </a:r>
            <a:r>
              <a:rPr lang="en-US" sz="2400" b="1" i="1" u="sng" baseline="0">
                <a:solidFill>
                  <a:srgbClr val="000000"/>
                </a:solidFill>
                <a:effectLst>
                  <a:outerShdw blurRad="38100" dist="38100" dir="2700000" algn="tl">
                    <a:srgbClr val="FFFFFF"/>
                  </a:outerShdw>
                </a:effectLst>
              </a:rPr>
              <a:t>perfect</a:t>
            </a:r>
            <a:r>
              <a:rPr lang="en-US" sz="2400" b="1" baseline="0">
                <a:solidFill>
                  <a:srgbClr val="000000"/>
                </a:solidFill>
                <a:effectLst>
                  <a:outerShdw blurRad="38100" dist="38100" dir="2700000" algn="tl">
                    <a:srgbClr val="FFFFFF"/>
                  </a:outerShdw>
                </a:effectLst>
              </a:rPr>
              <a:t> correlation between the two (land is </a:t>
            </a:r>
            <a:r>
              <a:rPr lang="en-US" sz="2400" b="1" i="1" u="sng" baseline="0">
                <a:solidFill>
                  <a:srgbClr val="000000"/>
                </a:solidFill>
                <a:effectLst>
                  <a:outerShdw blurRad="38100" dist="38100" dir="2700000" algn="tl">
                    <a:srgbClr val="FFFFFF"/>
                  </a:outerShdw>
                </a:effectLst>
              </a:rPr>
              <a:t>derivative</a:t>
            </a:r>
            <a:r>
              <a:rPr lang="en-US" sz="2400" b="1" baseline="0">
                <a:solidFill>
                  <a:srgbClr val="000000"/>
                </a:solidFill>
                <a:effectLst>
                  <a:outerShdw blurRad="38100" dist="38100" dir="2700000" algn="tl">
                    <a:srgbClr val="FFFFFF"/>
                  </a:outerShdw>
                </a:effectLst>
              </a:rPr>
              <a:t>).</a:t>
            </a:r>
          </a:p>
          <a:p>
            <a:pPr algn="ctr">
              <a:spcBef>
                <a:spcPct val="50000"/>
              </a:spcBef>
            </a:pPr>
            <a:r>
              <a:rPr lang="en-US" sz="2400" b="1" baseline="0">
                <a:solidFill>
                  <a:srgbClr val="000000"/>
                </a:solidFill>
                <a:effectLst>
                  <a:outerShdw blurRad="38100" dist="38100" dir="2700000" algn="tl">
                    <a:srgbClr val="FFFFFF"/>
                  </a:outerShdw>
                </a:effectLst>
              </a:rPr>
              <a:t>Hence, relative risk exactly equals ratio of outcome ranges:</a:t>
            </a:r>
          </a:p>
        </p:txBody>
      </p:sp>
      <p:graphicFrame>
        <p:nvGraphicFramePr>
          <p:cNvPr id="316420" name="Object 4"/>
          <p:cNvGraphicFramePr>
            <a:graphicFrameLocks noChangeAspect="1"/>
          </p:cNvGraphicFramePr>
          <p:nvPr/>
        </p:nvGraphicFramePr>
        <p:xfrm>
          <a:off x="3505200" y="1524000"/>
          <a:ext cx="2290763" cy="1089025"/>
        </p:xfrm>
        <a:graphic>
          <a:graphicData uri="http://schemas.openxmlformats.org/presentationml/2006/ole">
            <p:oleObj spid="_x0000_s345091" name="Equation" r:id="rId3" imgW="825500" imgH="393700" progId="Equation.3">
              <p:embed/>
            </p:oleObj>
          </a:graphicData>
        </a:graphic>
      </p:graphicFrame>
      <p:sp>
        <p:nvSpPr>
          <p:cNvPr id="316421" name="Text Box 5"/>
          <p:cNvSpPr txBox="1">
            <a:spLocks noChangeArrowheads="1"/>
          </p:cNvSpPr>
          <p:nvPr/>
        </p:nvSpPr>
        <p:spPr bwMode="auto">
          <a:xfrm>
            <a:off x="533400" y="2819400"/>
            <a:ext cx="8153400" cy="3378200"/>
          </a:xfrm>
          <a:prstGeom prst="rect">
            <a:avLst/>
          </a:prstGeom>
          <a:noFill/>
          <a:ln w="9525">
            <a:noFill/>
            <a:miter lim="800000"/>
            <a:headEnd/>
            <a:tailEnd/>
          </a:ln>
          <a:effectLst/>
        </p:spPr>
        <p:txBody>
          <a:bodyPr>
            <a:spAutoFit/>
          </a:bodyPr>
          <a:lstStyle/>
          <a:p>
            <a:pPr>
              <a:spcBef>
                <a:spcPct val="50000"/>
              </a:spcBef>
            </a:pPr>
            <a:r>
              <a:rPr lang="en-US" sz="2400" b="1" baseline="0">
                <a:solidFill>
                  <a:srgbClr val="000000"/>
                </a:solidFill>
                <a:effectLst>
                  <a:outerShdw blurRad="38100" dist="38100" dir="2700000" algn="tl">
                    <a:srgbClr val="FFFFFF"/>
                  </a:outerShdw>
                </a:effectLst>
              </a:rPr>
              <a:t>Option (land) is 5.24 times more risky than investment in the underlying asset (built property).</a:t>
            </a:r>
          </a:p>
          <a:p>
            <a:pPr>
              <a:spcBef>
                <a:spcPct val="50000"/>
              </a:spcBef>
            </a:pPr>
            <a:r>
              <a:rPr lang="en-US" sz="2400" b="1" baseline="0">
                <a:solidFill>
                  <a:srgbClr val="000000"/>
                </a:solidFill>
                <a:effectLst>
                  <a:outerShdw blurRad="38100" dist="38100" dir="2700000" algn="tl">
                    <a:srgbClr val="FFFFFF"/>
                  </a:outerShdw>
                </a:effectLst>
              </a:rPr>
              <a:t>Thus, option value must be such that </a:t>
            </a:r>
            <a:r>
              <a:rPr lang="en-US" sz="2400" b="1" i="1" baseline="0">
                <a:solidFill>
                  <a:srgbClr val="000000"/>
                </a:solidFill>
                <a:effectLst>
                  <a:outerShdw blurRad="38100" dist="38100" dir="2700000" algn="tl">
                    <a:srgbClr val="FFFFFF"/>
                  </a:outerShdw>
                </a:effectLst>
              </a:rPr>
              <a:t>E</a:t>
            </a:r>
            <a:r>
              <a:rPr lang="en-US" sz="2400" b="1" baseline="0">
                <a:solidFill>
                  <a:srgbClr val="000000"/>
                </a:solidFill>
                <a:effectLst>
                  <a:outerShdw blurRad="38100" dist="38100" dir="2700000" algn="tl">
                    <a:srgbClr val="FFFFFF"/>
                  </a:outerShdw>
                </a:effectLst>
              </a:rPr>
              <a:t>[</a:t>
            </a:r>
            <a:r>
              <a:rPr lang="en-US" sz="2400" b="1" i="1" baseline="0">
                <a:solidFill>
                  <a:srgbClr val="000000"/>
                </a:solidFill>
                <a:effectLst>
                  <a:outerShdw blurRad="38100" dist="38100" dir="2700000" algn="tl">
                    <a:srgbClr val="FFFFFF"/>
                  </a:outerShdw>
                </a:effectLst>
              </a:rPr>
              <a:t>r</a:t>
            </a:r>
            <a:r>
              <a:rPr lang="en-US" sz="2400" b="1" i="1" baseline="-25000">
                <a:solidFill>
                  <a:srgbClr val="000000"/>
                </a:solidFill>
                <a:effectLst>
                  <a:outerShdw blurRad="38100" dist="38100" dir="2700000" algn="tl">
                    <a:srgbClr val="FFFFFF"/>
                  </a:outerShdw>
                </a:effectLst>
              </a:rPr>
              <a:t>C</a:t>
            </a:r>
            <a:r>
              <a:rPr lang="en-US" sz="2400" b="1" baseline="0">
                <a:solidFill>
                  <a:srgbClr val="000000"/>
                </a:solidFill>
                <a:effectLst>
                  <a:outerShdw blurRad="38100" dist="38100" dir="2700000" algn="tl">
                    <a:srgbClr val="FFFFFF"/>
                  </a:outerShdw>
                </a:effectLst>
              </a:rPr>
              <a:t>] risk premium in land is 5.24 times greater than that in built property.</a:t>
            </a:r>
          </a:p>
          <a:p>
            <a:pPr>
              <a:spcBef>
                <a:spcPct val="50000"/>
              </a:spcBef>
            </a:pPr>
            <a:r>
              <a:rPr lang="en-US" sz="2400" b="1" baseline="0">
                <a:solidFill>
                  <a:srgbClr val="000000"/>
                </a:solidFill>
                <a:effectLst>
                  <a:outerShdw blurRad="38100" dist="38100" dir="2700000" algn="tl">
                    <a:srgbClr val="FFFFFF"/>
                  </a:outerShdw>
                </a:effectLst>
              </a:rPr>
              <a:t>Built property risk premium is: </a:t>
            </a:r>
            <a:r>
              <a:rPr lang="en-US" sz="2400" b="1" i="1" baseline="0">
                <a:solidFill>
                  <a:srgbClr val="000000"/>
                </a:solidFill>
                <a:effectLst>
                  <a:outerShdw blurRad="38100" dist="38100" dir="2700000" algn="tl">
                    <a:srgbClr val="FFFFFF"/>
                  </a:outerShdw>
                </a:effectLst>
              </a:rPr>
              <a:t>RP</a:t>
            </a:r>
            <a:r>
              <a:rPr lang="en-US" sz="2400" b="1" i="1" baseline="-25000">
                <a:solidFill>
                  <a:srgbClr val="000000"/>
                </a:solidFill>
                <a:effectLst>
                  <a:outerShdw blurRad="38100" dist="38100" dir="2700000" algn="tl">
                    <a:srgbClr val="FFFFFF"/>
                  </a:outerShdw>
                </a:effectLst>
              </a:rPr>
              <a:t>V</a:t>
            </a:r>
            <a:r>
              <a:rPr lang="en-US" sz="2400" b="1" baseline="0">
                <a:solidFill>
                  <a:srgbClr val="000000"/>
                </a:solidFill>
                <a:effectLst>
                  <a:outerShdw blurRad="38100" dist="38100" dir="2700000" algn="tl">
                    <a:srgbClr val="FFFFFF"/>
                  </a:outerShdw>
                </a:effectLst>
              </a:rPr>
              <a:t> = 9% - 3% = 6%.</a:t>
            </a:r>
          </a:p>
          <a:p>
            <a:pPr>
              <a:spcBef>
                <a:spcPct val="50000"/>
              </a:spcBef>
            </a:pPr>
            <a:r>
              <a:rPr lang="en-US" sz="2400" b="1" baseline="0">
                <a:solidFill>
                  <a:srgbClr val="000000"/>
                </a:solidFill>
                <a:effectLst>
                  <a:outerShdw blurRad="38100" dist="38100" dir="2700000" algn="tl">
                    <a:srgbClr val="FFFFFF"/>
                  </a:outerShdw>
                </a:effectLst>
              </a:rPr>
              <a:t>Thus, land risk premium must be: </a:t>
            </a:r>
            <a:r>
              <a:rPr lang="en-US" sz="2400" b="1" i="1" baseline="0">
                <a:solidFill>
                  <a:srgbClr val="000000"/>
                </a:solidFill>
                <a:effectLst>
                  <a:outerShdw blurRad="38100" dist="38100" dir="2700000" algn="tl">
                    <a:srgbClr val="FFFFFF"/>
                  </a:outerShdw>
                </a:effectLst>
              </a:rPr>
              <a:t>RP</a:t>
            </a:r>
            <a:r>
              <a:rPr lang="en-US" sz="2400" b="1" i="1" baseline="-25000">
                <a:solidFill>
                  <a:srgbClr val="000000"/>
                </a:solidFill>
                <a:effectLst>
                  <a:outerShdw blurRad="38100" dist="38100" dir="2700000" algn="tl">
                    <a:srgbClr val="FFFFFF"/>
                  </a:outerShdw>
                </a:effectLst>
              </a:rPr>
              <a:t>C</a:t>
            </a:r>
            <a:r>
              <a:rPr lang="en-US" sz="2400" b="1" baseline="0">
                <a:solidFill>
                  <a:srgbClr val="000000"/>
                </a:solidFill>
                <a:effectLst>
                  <a:outerShdw blurRad="38100" dist="38100" dir="2700000" algn="tl">
                    <a:srgbClr val="FFFFFF"/>
                  </a:outerShdw>
                </a:effectLst>
              </a:rPr>
              <a:t> = 6%*5.24 = 31.4%.</a:t>
            </a:r>
          </a:p>
          <a:p>
            <a:pPr>
              <a:spcBef>
                <a:spcPct val="50000"/>
              </a:spcBef>
            </a:pPr>
            <a:r>
              <a:rPr lang="en-US" sz="2400" b="1" baseline="0">
                <a:solidFill>
                  <a:srgbClr val="000000"/>
                </a:solidFill>
                <a:effectLst>
                  <a:outerShdw blurRad="38100" dist="38100" dir="2700000" algn="tl">
                    <a:srgbClr val="FFFFFF"/>
                  </a:outerShdw>
                </a:effectLst>
              </a:rPr>
              <a:t>Thus land’s </a:t>
            </a:r>
            <a:r>
              <a:rPr lang="en-US" sz="2400" b="1" i="1" baseline="0">
                <a:solidFill>
                  <a:srgbClr val="000000"/>
                </a:solidFill>
                <a:effectLst>
                  <a:outerShdw blurRad="38100" dist="38100" dir="2700000" algn="tl">
                    <a:srgbClr val="FFFFFF"/>
                  </a:outerShdw>
                </a:effectLst>
              </a:rPr>
              <a:t>E</a:t>
            </a:r>
            <a:r>
              <a:rPr lang="en-US" sz="2400" b="1" baseline="0">
                <a:solidFill>
                  <a:srgbClr val="000000"/>
                </a:solidFill>
                <a:effectLst>
                  <a:outerShdw blurRad="38100" dist="38100" dir="2700000" algn="tl">
                    <a:srgbClr val="FFFFFF"/>
                  </a:outerShdw>
                </a:effectLst>
              </a:rPr>
              <a:t>[</a:t>
            </a:r>
            <a:r>
              <a:rPr lang="en-US" sz="2400" b="1" i="1" baseline="0">
                <a:solidFill>
                  <a:srgbClr val="000000"/>
                </a:solidFill>
                <a:effectLst>
                  <a:outerShdw blurRad="38100" dist="38100" dir="2700000" algn="tl">
                    <a:srgbClr val="FFFFFF"/>
                  </a:outerShdw>
                </a:effectLst>
              </a:rPr>
              <a:t>r</a:t>
            </a:r>
            <a:r>
              <a:rPr lang="en-US" sz="2400" b="1" i="1" baseline="-25000">
                <a:solidFill>
                  <a:srgbClr val="000000"/>
                </a:solidFill>
                <a:effectLst>
                  <a:outerShdw blurRad="38100" dist="38100" dir="2700000" algn="tl">
                    <a:srgbClr val="FFFFFF"/>
                  </a:outerShdw>
                </a:effectLst>
              </a:rPr>
              <a:t>C</a:t>
            </a:r>
            <a:r>
              <a:rPr lang="en-US" sz="2400" b="1" baseline="0">
                <a:solidFill>
                  <a:srgbClr val="000000"/>
                </a:solidFill>
                <a:effectLst>
                  <a:outerShdw blurRad="38100" dist="38100" dir="2700000" algn="tl">
                    <a:srgbClr val="FFFFFF"/>
                  </a:outerShdw>
                </a:effectLst>
              </a:rPr>
              <a:t>] = </a:t>
            </a:r>
            <a:r>
              <a:rPr lang="en-US" sz="2400" b="1" i="1" baseline="0">
                <a:solidFill>
                  <a:srgbClr val="000000"/>
                </a:solidFill>
                <a:effectLst>
                  <a:outerShdw blurRad="38100" dist="38100" dir="2700000" algn="tl">
                    <a:srgbClr val="FFFFFF"/>
                  </a:outerShdw>
                </a:effectLst>
              </a:rPr>
              <a:t>r</a:t>
            </a:r>
            <a:r>
              <a:rPr lang="en-US" sz="2400" b="1" i="1" baseline="-25000">
                <a:solidFill>
                  <a:srgbClr val="000000"/>
                </a:solidFill>
                <a:effectLst>
                  <a:outerShdw blurRad="38100" dist="38100" dir="2700000" algn="tl">
                    <a:srgbClr val="FFFFFF"/>
                  </a:outerShdw>
                </a:effectLst>
              </a:rPr>
              <a:t>f</a:t>
            </a:r>
            <a:r>
              <a:rPr lang="en-US" sz="2400" b="1" i="1" baseline="0">
                <a:solidFill>
                  <a:srgbClr val="000000"/>
                </a:solidFill>
                <a:effectLst>
                  <a:outerShdw blurRad="38100" dist="38100" dir="2700000" algn="tl">
                    <a:srgbClr val="FFFFFF"/>
                  </a:outerShdw>
                </a:effectLst>
              </a:rPr>
              <a:t> + RP</a:t>
            </a:r>
            <a:r>
              <a:rPr lang="en-US" sz="2400" b="1" i="1" baseline="-25000">
                <a:solidFill>
                  <a:srgbClr val="000000"/>
                </a:solidFill>
                <a:effectLst>
                  <a:outerShdw blurRad="38100" dist="38100" dir="2700000" algn="tl">
                    <a:srgbClr val="FFFFFF"/>
                  </a:outerShdw>
                </a:effectLst>
              </a:rPr>
              <a:t>C</a:t>
            </a:r>
            <a:r>
              <a:rPr lang="en-US" sz="2400" b="1" baseline="0">
                <a:solidFill>
                  <a:srgbClr val="000000"/>
                </a:solidFill>
                <a:effectLst>
                  <a:outerShdw blurRad="38100" dist="38100" dir="2700000" algn="tl">
                    <a:srgbClr val="FFFFFF"/>
                  </a:outerShdw>
                </a:effectLst>
              </a:rPr>
              <a:t> = 3% + 31.4% = 34.4%.</a:t>
            </a:r>
            <a:endParaRPr lang="en-US" sz="2400" b="1" i="1" baseline="0">
              <a:solidFill>
                <a:srgbClr val="000000"/>
              </a:solidFill>
              <a:effectLst>
                <a:outerShdw blurRad="38100" dist="38100" dir="2700000" algn="tl">
                  <a:srgbClr val="FFFFFF"/>
                </a:outerShdw>
              </a:effectLst>
            </a:endParaRPr>
          </a:p>
        </p:txBody>
      </p:sp>
    </p:spTree>
    <p:extLst>
      <p:ext uri="{BB962C8B-B14F-4D97-AF65-F5344CB8AC3E}">
        <p14:creationId xmlns="" xmlns:p14="http://schemas.microsoft.com/office/powerpoint/2010/main" val="385494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 name="Footer Placeholder 22"/>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2" name="Slide Number Placeholder 3"/>
          <p:cNvSpPr>
            <a:spLocks noGrp="1"/>
          </p:cNvSpPr>
          <p:nvPr>
            <p:ph type="sldNum" sz="quarter" idx="12"/>
          </p:nvPr>
        </p:nvSpPr>
        <p:spPr/>
        <p:txBody>
          <a:bodyPr/>
          <a:lstStyle/>
          <a:p>
            <a:fld id="{BC8989CB-0AB3-46EF-B06C-D2B3D9F90FD6}" type="slidenum">
              <a:rPr lang="en-US">
                <a:solidFill>
                  <a:srgbClr val="000000"/>
                </a:solidFill>
              </a:rPr>
              <a:pPr/>
              <a:t>49</a:t>
            </a:fld>
            <a:endParaRPr lang="en-US">
              <a:solidFill>
                <a:srgbClr val="000000"/>
              </a:solidFill>
            </a:endParaRPr>
          </a:p>
        </p:txBody>
      </p:sp>
      <p:sp>
        <p:nvSpPr>
          <p:cNvPr id="317442" name="Line 2"/>
          <p:cNvSpPr>
            <a:spLocks noChangeShapeType="1"/>
          </p:cNvSpPr>
          <p:nvPr/>
        </p:nvSpPr>
        <p:spPr bwMode="auto">
          <a:xfrm>
            <a:off x="2743200" y="1219200"/>
            <a:ext cx="0" cy="30480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7443" name="Line 3"/>
          <p:cNvSpPr>
            <a:spLocks noChangeShapeType="1"/>
          </p:cNvSpPr>
          <p:nvPr/>
        </p:nvSpPr>
        <p:spPr bwMode="auto">
          <a:xfrm>
            <a:off x="2743200" y="4267200"/>
            <a:ext cx="5105400" cy="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7444" name="Line 4"/>
          <p:cNvSpPr>
            <a:spLocks noChangeShapeType="1"/>
          </p:cNvSpPr>
          <p:nvPr/>
        </p:nvSpPr>
        <p:spPr bwMode="auto">
          <a:xfrm flipV="1">
            <a:off x="2743200" y="1752600"/>
            <a:ext cx="4953000" cy="19812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7445" name="Text Box 5"/>
          <p:cNvSpPr txBox="1">
            <a:spLocks noChangeArrowheads="1"/>
          </p:cNvSpPr>
          <p:nvPr/>
        </p:nvSpPr>
        <p:spPr bwMode="auto">
          <a:xfrm>
            <a:off x="7467600" y="3886200"/>
            <a:ext cx="914400" cy="366713"/>
          </a:xfrm>
          <a:prstGeom prst="rect">
            <a:avLst/>
          </a:prstGeom>
          <a:noFill/>
          <a:ln w="9525">
            <a:noFill/>
            <a:miter lim="800000"/>
            <a:headEnd/>
            <a:tailEnd/>
          </a:ln>
          <a:effectLst/>
        </p:spPr>
        <p:txBody>
          <a:bodyPr>
            <a:spAutoFit/>
          </a:bodyPr>
          <a:lstStyle/>
          <a:p>
            <a:pPr algn="r">
              <a:spcBef>
                <a:spcPct val="50000"/>
              </a:spcBef>
            </a:pPr>
            <a:r>
              <a:rPr lang="en-US" sz="1800" baseline="0">
                <a:solidFill>
                  <a:srgbClr val="000000"/>
                </a:solidFill>
                <a:effectLst/>
              </a:rPr>
              <a:t>Risk</a:t>
            </a:r>
          </a:p>
        </p:txBody>
      </p:sp>
      <p:sp>
        <p:nvSpPr>
          <p:cNvPr id="317446" name="Text Box 6"/>
          <p:cNvSpPr txBox="1">
            <a:spLocks noChangeArrowheads="1"/>
          </p:cNvSpPr>
          <p:nvPr/>
        </p:nvSpPr>
        <p:spPr bwMode="auto">
          <a:xfrm>
            <a:off x="1828800" y="1066800"/>
            <a:ext cx="914400" cy="366713"/>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a:t>
            </a:r>
            <a:r>
              <a:rPr lang="en-US" sz="1800" baseline="0">
                <a:solidFill>
                  <a:srgbClr val="000000"/>
                </a:solidFill>
                <a:effectLst/>
              </a:rPr>
              <a:t>]</a:t>
            </a:r>
          </a:p>
        </p:txBody>
      </p:sp>
      <p:sp>
        <p:nvSpPr>
          <p:cNvPr id="317447" name="Text Box 7"/>
          <p:cNvSpPr txBox="1">
            <a:spLocks noChangeArrowheads="1"/>
          </p:cNvSpPr>
          <p:nvPr/>
        </p:nvSpPr>
        <p:spPr bwMode="auto">
          <a:xfrm>
            <a:off x="1295400" y="3581400"/>
            <a:ext cx="1447800" cy="366713"/>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r</a:t>
            </a:r>
            <a:r>
              <a:rPr lang="en-US" sz="1800" i="1" baseline="-25000">
                <a:solidFill>
                  <a:srgbClr val="000000"/>
                </a:solidFill>
                <a:effectLst/>
              </a:rPr>
              <a:t>f</a:t>
            </a:r>
            <a:r>
              <a:rPr lang="en-US" sz="1800" i="1" baseline="0">
                <a:solidFill>
                  <a:srgbClr val="000000"/>
                </a:solidFill>
                <a:effectLst/>
              </a:rPr>
              <a:t>  = 3.0% </a:t>
            </a:r>
            <a:endParaRPr lang="en-US" sz="1800" baseline="0">
              <a:solidFill>
                <a:srgbClr val="000000"/>
              </a:solidFill>
              <a:effectLst/>
            </a:endParaRPr>
          </a:p>
        </p:txBody>
      </p:sp>
      <p:sp>
        <p:nvSpPr>
          <p:cNvPr id="317448" name="Line 8"/>
          <p:cNvSpPr>
            <a:spLocks noChangeShapeType="1"/>
          </p:cNvSpPr>
          <p:nvPr/>
        </p:nvSpPr>
        <p:spPr bwMode="auto">
          <a:xfrm>
            <a:off x="1752600" y="1905000"/>
            <a:ext cx="5562600"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317449" name="Line 9"/>
          <p:cNvSpPr>
            <a:spLocks noChangeShapeType="1"/>
          </p:cNvSpPr>
          <p:nvPr/>
        </p:nvSpPr>
        <p:spPr bwMode="auto">
          <a:xfrm>
            <a:off x="7315200" y="1905000"/>
            <a:ext cx="0" cy="266700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317450" name="Text Box 10"/>
          <p:cNvSpPr txBox="1">
            <a:spLocks noChangeArrowheads="1"/>
          </p:cNvSpPr>
          <p:nvPr/>
        </p:nvSpPr>
        <p:spPr bwMode="auto">
          <a:xfrm>
            <a:off x="685800" y="1752600"/>
            <a:ext cx="1066800" cy="366713"/>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34.4%</a:t>
            </a:r>
            <a:endParaRPr lang="en-US" sz="1800" baseline="0">
              <a:solidFill>
                <a:srgbClr val="000000"/>
              </a:solidFill>
              <a:effectLst/>
            </a:endParaRPr>
          </a:p>
        </p:txBody>
      </p:sp>
      <p:sp>
        <p:nvSpPr>
          <p:cNvPr id="317451" name="Line 11"/>
          <p:cNvSpPr>
            <a:spLocks noChangeShapeType="1"/>
          </p:cNvSpPr>
          <p:nvPr/>
        </p:nvSpPr>
        <p:spPr bwMode="auto">
          <a:xfrm>
            <a:off x="1752600" y="2971800"/>
            <a:ext cx="2895600" cy="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317452" name="Text Box 12"/>
          <p:cNvSpPr txBox="1">
            <a:spLocks noChangeArrowheads="1"/>
          </p:cNvSpPr>
          <p:nvPr/>
        </p:nvSpPr>
        <p:spPr bwMode="auto">
          <a:xfrm>
            <a:off x="685800" y="2819400"/>
            <a:ext cx="1066800" cy="366713"/>
          </a:xfrm>
          <a:prstGeom prst="rect">
            <a:avLst/>
          </a:prstGeom>
          <a:noFill/>
          <a:ln w="9525">
            <a:noFill/>
            <a:miter lim="800000"/>
            <a:headEnd/>
            <a:tailEnd/>
          </a:ln>
          <a:effectLst/>
        </p:spPr>
        <p:txBody>
          <a:bodyPr>
            <a:spAutoFit/>
          </a:bodyPr>
          <a:lstStyle/>
          <a:p>
            <a:pPr algn="r">
              <a:spcBef>
                <a:spcPct val="50000"/>
              </a:spcBef>
            </a:pPr>
            <a:r>
              <a:rPr lang="en-US" sz="1800" i="1" baseline="0">
                <a:solidFill>
                  <a:srgbClr val="000000"/>
                </a:solidFill>
                <a:effectLst/>
              </a:rPr>
              <a:t>9.0%</a:t>
            </a:r>
            <a:endParaRPr lang="en-US" sz="1800" baseline="0">
              <a:solidFill>
                <a:srgbClr val="000000"/>
              </a:solidFill>
              <a:effectLst/>
            </a:endParaRPr>
          </a:p>
        </p:txBody>
      </p:sp>
      <p:sp>
        <p:nvSpPr>
          <p:cNvPr id="317453" name="Line 13"/>
          <p:cNvSpPr>
            <a:spLocks noChangeShapeType="1"/>
          </p:cNvSpPr>
          <p:nvPr/>
        </p:nvSpPr>
        <p:spPr bwMode="auto">
          <a:xfrm>
            <a:off x="4648200" y="2971800"/>
            <a:ext cx="0" cy="1600200"/>
          </a:xfrm>
          <a:prstGeom prst="line">
            <a:avLst/>
          </a:prstGeom>
          <a:noFill/>
          <a:ln w="9525">
            <a:solidFill>
              <a:srgbClr val="CC0000"/>
            </a:solidFill>
            <a:prstDash val="sysDot"/>
            <a:round/>
            <a:headEnd/>
            <a:tailEnd/>
          </a:ln>
          <a:effectLst/>
        </p:spPr>
        <p:txBody>
          <a:bodyPr/>
          <a:lstStyle/>
          <a:p>
            <a:endParaRPr lang="en-US" sz="2400" baseline="0">
              <a:solidFill>
                <a:srgbClr val="000000"/>
              </a:solidFill>
              <a:effectLst/>
            </a:endParaRPr>
          </a:p>
        </p:txBody>
      </p:sp>
      <p:sp>
        <p:nvSpPr>
          <p:cNvPr id="317454" name="Text Box 14"/>
          <p:cNvSpPr txBox="1">
            <a:spLocks noChangeArrowheads="1"/>
          </p:cNvSpPr>
          <p:nvPr/>
        </p:nvSpPr>
        <p:spPr bwMode="auto">
          <a:xfrm>
            <a:off x="3733800" y="4495800"/>
            <a:ext cx="1752600" cy="701675"/>
          </a:xfrm>
          <a:prstGeom prst="rect">
            <a:avLst/>
          </a:prstGeom>
          <a:noFill/>
          <a:ln w="9525">
            <a:noFill/>
            <a:miter lim="800000"/>
            <a:headEnd/>
            <a:tailEnd/>
          </a:ln>
          <a:effectLst/>
        </p:spPr>
        <p:txBody>
          <a:bodyPr>
            <a:spAutoFit/>
          </a:bodyPr>
          <a:lstStyle/>
          <a:p>
            <a:pPr algn="ctr">
              <a:spcBef>
                <a:spcPct val="50000"/>
              </a:spcBef>
            </a:pPr>
            <a:r>
              <a:rPr lang="en-US" i="1" baseline="0">
                <a:solidFill>
                  <a:srgbClr val="000000"/>
                </a:solidFill>
                <a:effectLst/>
              </a:rPr>
              <a:t>Built Property</a:t>
            </a:r>
          </a:p>
          <a:p>
            <a:pPr algn="ctr"/>
            <a:r>
              <a:rPr lang="en-US" baseline="0">
                <a:solidFill>
                  <a:srgbClr val="000000"/>
                </a:solidFill>
                <a:effectLst/>
              </a:rPr>
              <a:t>37% range</a:t>
            </a:r>
          </a:p>
        </p:txBody>
      </p:sp>
      <p:sp>
        <p:nvSpPr>
          <p:cNvPr id="317455" name="Text Box 15"/>
          <p:cNvSpPr txBox="1">
            <a:spLocks noChangeArrowheads="1"/>
          </p:cNvSpPr>
          <p:nvPr/>
        </p:nvSpPr>
        <p:spPr bwMode="auto">
          <a:xfrm>
            <a:off x="6477000" y="4495800"/>
            <a:ext cx="1752600" cy="701675"/>
          </a:xfrm>
          <a:prstGeom prst="rect">
            <a:avLst/>
          </a:prstGeom>
          <a:noFill/>
          <a:ln w="9525">
            <a:noFill/>
            <a:miter lim="800000"/>
            <a:headEnd/>
            <a:tailEnd/>
          </a:ln>
          <a:effectLst/>
        </p:spPr>
        <p:txBody>
          <a:bodyPr>
            <a:spAutoFit/>
          </a:bodyPr>
          <a:lstStyle/>
          <a:p>
            <a:pPr algn="ctr">
              <a:spcBef>
                <a:spcPct val="50000"/>
              </a:spcBef>
            </a:pPr>
            <a:r>
              <a:rPr lang="en-US" i="1" baseline="0">
                <a:solidFill>
                  <a:srgbClr val="000000"/>
                </a:solidFill>
                <a:effectLst/>
              </a:rPr>
              <a:t>Devlpt Option</a:t>
            </a:r>
          </a:p>
          <a:p>
            <a:pPr algn="ctr"/>
            <a:r>
              <a:rPr lang="en-US" baseline="0">
                <a:solidFill>
                  <a:srgbClr val="000000"/>
                </a:solidFill>
                <a:effectLst/>
              </a:rPr>
              <a:t>192% range</a:t>
            </a:r>
          </a:p>
        </p:txBody>
      </p:sp>
      <p:sp>
        <p:nvSpPr>
          <p:cNvPr id="317456" name="Line 16"/>
          <p:cNvSpPr>
            <a:spLocks noChangeShapeType="1"/>
          </p:cNvSpPr>
          <p:nvPr/>
        </p:nvSpPr>
        <p:spPr bwMode="auto">
          <a:xfrm>
            <a:off x="2743200" y="3733800"/>
            <a:ext cx="5029200" cy="0"/>
          </a:xfrm>
          <a:prstGeom prst="line">
            <a:avLst/>
          </a:prstGeom>
          <a:noFill/>
          <a:ln w="9525">
            <a:solidFill>
              <a:schemeClr val="tx1"/>
            </a:solidFill>
            <a:prstDash val="sysDot"/>
            <a:round/>
            <a:headEnd/>
            <a:tailEnd/>
          </a:ln>
          <a:effectLst/>
        </p:spPr>
        <p:txBody>
          <a:bodyPr/>
          <a:lstStyle/>
          <a:p>
            <a:endParaRPr lang="en-US" sz="2400" baseline="0">
              <a:solidFill>
                <a:srgbClr val="000000"/>
              </a:solidFill>
              <a:effectLst/>
            </a:endParaRPr>
          </a:p>
        </p:txBody>
      </p:sp>
      <p:sp>
        <p:nvSpPr>
          <p:cNvPr id="317457" name="AutoShape 17"/>
          <p:cNvSpPr>
            <a:spLocks/>
          </p:cNvSpPr>
          <p:nvPr/>
        </p:nvSpPr>
        <p:spPr bwMode="auto">
          <a:xfrm>
            <a:off x="7620000" y="1905000"/>
            <a:ext cx="304800" cy="1676400"/>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17458" name="Text Box 18"/>
          <p:cNvSpPr txBox="1">
            <a:spLocks noChangeArrowheads="1"/>
          </p:cNvSpPr>
          <p:nvPr/>
        </p:nvSpPr>
        <p:spPr bwMode="auto">
          <a:xfrm>
            <a:off x="7924800" y="2590800"/>
            <a:ext cx="762000" cy="366713"/>
          </a:xfrm>
          <a:prstGeom prst="rect">
            <a:avLst/>
          </a:prstGeom>
          <a:noFill/>
          <a:ln w="9525">
            <a:noFill/>
            <a:miter lim="800000"/>
            <a:headEnd/>
            <a:tailEnd/>
          </a:ln>
          <a:effectLst/>
        </p:spPr>
        <p:txBody>
          <a:bodyPr>
            <a:spAutoFit/>
          </a:bodyPr>
          <a:lstStyle/>
          <a:p>
            <a:pPr>
              <a:spcBef>
                <a:spcPct val="50000"/>
              </a:spcBef>
            </a:pPr>
            <a:r>
              <a:rPr lang="en-US" sz="1800" i="1" baseline="0">
                <a:solidFill>
                  <a:srgbClr val="000000"/>
                </a:solidFill>
                <a:effectLst/>
              </a:rPr>
              <a:t>E</a:t>
            </a:r>
            <a:r>
              <a:rPr lang="en-US" sz="1800" baseline="0">
                <a:solidFill>
                  <a:srgbClr val="000000"/>
                </a:solidFill>
                <a:effectLst/>
              </a:rPr>
              <a:t>[</a:t>
            </a:r>
            <a:r>
              <a:rPr lang="en-US" sz="1800" i="1" baseline="0">
                <a:solidFill>
                  <a:srgbClr val="000000"/>
                </a:solidFill>
                <a:effectLst/>
              </a:rPr>
              <a:t>RP</a:t>
            </a:r>
            <a:r>
              <a:rPr lang="en-US" sz="1800" baseline="0">
                <a:solidFill>
                  <a:srgbClr val="000000"/>
                </a:solidFill>
                <a:effectLst/>
              </a:rPr>
              <a:t>]</a:t>
            </a:r>
            <a:endParaRPr lang="en-US" sz="1800" i="1" baseline="0">
              <a:solidFill>
                <a:srgbClr val="000000"/>
              </a:solidFill>
              <a:effectLst/>
            </a:endParaRPr>
          </a:p>
        </p:txBody>
      </p:sp>
      <p:sp>
        <p:nvSpPr>
          <p:cNvPr id="317459" name="Text Box 19"/>
          <p:cNvSpPr txBox="1">
            <a:spLocks noChangeArrowheads="1"/>
          </p:cNvSpPr>
          <p:nvPr/>
        </p:nvSpPr>
        <p:spPr bwMode="auto">
          <a:xfrm>
            <a:off x="533400" y="5257800"/>
            <a:ext cx="8305800" cy="1311275"/>
          </a:xfrm>
          <a:prstGeom prst="rect">
            <a:avLst/>
          </a:prstGeom>
          <a:noFill/>
          <a:ln w="9525">
            <a:noFill/>
            <a:miter lim="800000"/>
            <a:headEnd/>
            <a:tailEnd/>
          </a:ln>
          <a:effectLst/>
        </p:spPr>
        <p:txBody>
          <a:bodyPr>
            <a:spAutoFit/>
          </a:bodyPr>
          <a:lstStyle/>
          <a:p>
            <a:pPr>
              <a:spcBef>
                <a:spcPct val="50000"/>
              </a:spcBef>
            </a:pPr>
            <a:r>
              <a:rPr lang="en-US" baseline="0">
                <a:solidFill>
                  <a:srgbClr val="000000"/>
                </a:solidFill>
                <a:effectLst/>
              </a:rPr>
              <a:t>If this relationship does not hold, then there are “super-normal” (disequilibrium) profits (expected returns) to be made somewhere, and correspondingly “sub-normal” profits elsewhere, across the markets for: </a:t>
            </a:r>
            <a:r>
              <a:rPr lang="en-US" i="1" baseline="0">
                <a:solidFill>
                  <a:srgbClr val="000000"/>
                </a:solidFill>
                <a:effectLst/>
              </a:rPr>
              <a:t>Land</a:t>
            </a:r>
            <a:r>
              <a:rPr lang="en-US" baseline="0">
                <a:solidFill>
                  <a:srgbClr val="000000"/>
                </a:solidFill>
                <a:effectLst/>
              </a:rPr>
              <a:t>, </a:t>
            </a:r>
            <a:r>
              <a:rPr lang="en-US" i="1" baseline="0">
                <a:solidFill>
                  <a:srgbClr val="000000"/>
                </a:solidFill>
                <a:effectLst/>
              </a:rPr>
              <a:t>Stabilized Property</a:t>
            </a:r>
            <a:r>
              <a:rPr lang="en-US" baseline="0">
                <a:solidFill>
                  <a:srgbClr val="000000"/>
                </a:solidFill>
                <a:effectLst/>
              </a:rPr>
              <a:t>, and </a:t>
            </a:r>
            <a:r>
              <a:rPr lang="en-US" i="1" baseline="0">
                <a:solidFill>
                  <a:srgbClr val="000000"/>
                </a:solidFill>
                <a:effectLst/>
              </a:rPr>
              <a:t>Bonds (“riskless” CFs)</a:t>
            </a:r>
            <a:r>
              <a:rPr lang="en-US" baseline="0">
                <a:solidFill>
                  <a:srgbClr val="000000"/>
                </a:solidFill>
                <a:effectLst/>
              </a:rPr>
              <a:t>.</a:t>
            </a:r>
          </a:p>
        </p:txBody>
      </p:sp>
      <p:sp>
        <p:nvSpPr>
          <p:cNvPr id="317460" name="Text Box 20"/>
          <p:cNvSpPr txBox="1">
            <a:spLocks noChangeArrowheads="1"/>
          </p:cNvSpPr>
          <p:nvPr/>
        </p:nvSpPr>
        <p:spPr bwMode="auto">
          <a:xfrm>
            <a:off x="685800" y="0"/>
            <a:ext cx="7924800" cy="1066800"/>
          </a:xfrm>
          <a:prstGeom prst="rect">
            <a:avLst/>
          </a:prstGeom>
          <a:noFill/>
          <a:ln w="9525">
            <a:noFill/>
            <a:miter lim="800000"/>
            <a:headEnd/>
            <a:tailEnd/>
          </a:ln>
          <a:effectLst/>
        </p:spPr>
        <p:txBody>
          <a:bodyPr>
            <a:spAutoFit/>
          </a:bodyPr>
          <a:lstStyle/>
          <a:p>
            <a:pPr algn="ctr">
              <a:spcBef>
                <a:spcPct val="50000"/>
              </a:spcBef>
            </a:pPr>
            <a:r>
              <a:rPr lang="en-US" sz="2400" b="1" baseline="0">
                <a:solidFill>
                  <a:srgbClr val="000000"/>
                </a:solidFill>
                <a:effectLst/>
              </a:rPr>
              <a:t>27.3.3</a:t>
            </a:r>
            <a:r>
              <a:rPr lang="en-US" sz="2400" i="1" baseline="0">
                <a:solidFill>
                  <a:srgbClr val="000000"/>
                </a:solidFill>
                <a:effectLst/>
              </a:rPr>
              <a:t> What is fundamentally going on with this framework:</a:t>
            </a:r>
          </a:p>
          <a:p>
            <a:r>
              <a:rPr lang="en-US" baseline="0">
                <a:solidFill>
                  <a:srgbClr val="000000"/>
                </a:solidFill>
                <a:effectLst/>
              </a:rPr>
              <a:t>The “price of risk” (the ex ante investment return risk premium per unit of risk) is being equated across the markets for land and built property:</a:t>
            </a:r>
          </a:p>
        </p:txBody>
      </p:sp>
      <p:sp>
        <p:nvSpPr>
          <p:cNvPr id="317461" name="Text Box 21"/>
          <p:cNvSpPr txBox="1">
            <a:spLocks noChangeArrowheads="1"/>
          </p:cNvSpPr>
          <p:nvPr/>
        </p:nvSpPr>
        <p:spPr bwMode="auto">
          <a:xfrm>
            <a:off x="4038600" y="1066800"/>
            <a:ext cx="1905000" cy="366713"/>
          </a:xfrm>
          <a:prstGeom prst="rect">
            <a:avLst/>
          </a:prstGeom>
          <a:noFill/>
          <a:ln w="9525">
            <a:noFill/>
            <a:miter lim="800000"/>
            <a:headEnd/>
            <a:tailEnd/>
          </a:ln>
          <a:effectLst/>
        </p:spPr>
        <p:txBody>
          <a:bodyPr>
            <a:spAutoFit/>
          </a:bodyPr>
          <a:lstStyle/>
          <a:p>
            <a:pPr algn="ctr">
              <a:spcBef>
                <a:spcPct val="50000"/>
              </a:spcBef>
            </a:pPr>
            <a:r>
              <a:rPr lang="en-US" sz="1800" baseline="0">
                <a:solidFill>
                  <a:srgbClr val="000000"/>
                </a:solidFill>
                <a:effectLst/>
              </a:rPr>
              <a:t>Exh.27-4</a:t>
            </a:r>
          </a:p>
        </p:txBody>
      </p:sp>
    </p:spTree>
    <p:extLst>
      <p:ext uri="{BB962C8B-B14F-4D97-AF65-F5344CB8AC3E}">
        <p14:creationId xmlns="" xmlns:p14="http://schemas.microsoft.com/office/powerpoint/2010/main" val="363949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4"/>
          <p:cNvSpPr>
            <a:spLocks noGrp="1"/>
          </p:cNvSpPr>
          <p:nvPr>
            <p:ph type="ftr" sz="quarter" idx="11"/>
          </p:nvPr>
        </p:nvSpPr>
        <p:spPr/>
        <p:txBody>
          <a:bodyPr/>
          <a:lstStyle/>
          <a:p>
            <a:r>
              <a:rPr lang="en-US" smtClean="0"/>
              <a:t>© 2014 OnCourse Learning. All Rights Reserved.</a:t>
            </a:r>
            <a:endParaRPr lang="en-US"/>
          </a:p>
        </p:txBody>
      </p:sp>
      <p:sp>
        <p:nvSpPr>
          <p:cNvPr id="332802" name="Rectangle 2"/>
          <p:cNvSpPr>
            <a:spLocks noGrp="1" noChangeArrowheads="1"/>
          </p:cNvSpPr>
          <p:nvPr>
            <p:ph type="title"/>
          </p:nvPr>
        </p:nvSpPr>
        <p:spPr>
          <a:xfrm>
            <a:off x="762000" y="152400"/>
            <a:ext cx="7772400" cy="685800"/>
          </a:xfrm>
        </p:spPr>
        <p:txBody>
          <a:bodyPr/>
          <a:lstStyle/>
          <a:p>
            <a:r>
              <a:rPr lang="en-US" sz="1600" b="1"/>
              <a:t>Effect of Urban Growth &amp; Uncertainty on Land Rents &amp; Land Values Just Beyond the Urban Boundary</a:t>
            </a:r>
            <a:endParaRPr lang="en-US" sz="1600"/>
          </a:p>
        </p:txBody>
      </p:sp>
      <p:grpSp>
        <p:nvGrpSpPr>
          <p:cNvPr id="332803" name="Group 3"/>
          <p:cNvGrpSpPr>
            <a:grpSpLocks/>
          </p:cNvGrpSpPr>
          <p:nvPr/>
        </p:nvGrpSpPr>
        <p:grpSpPr bwMode="auto">
          <a:xfrm>
            <a:off x="4191000" y="838200"/>
            <a:ext cx="3962400" cy="2743200"/>
            <a:chOff x="240" y="2256"/>
            <a:chExt cx="2496" cy="1728"/>
          </a:xfrm>
        </p:grpSpPr>
        <p:sp>
          <p:nvSpPr>
            <p:cNvPr id="332804" name="Rectangle 4"/>
            <p:cNvSpPr>
              <a:spLocks noChangeArrowheads="1"/>
            </p:cNvSpPr>
            <p:nvPr/>
          </p:nvSpPr>
          <p:spPr bwMode="auto">
            <a:xfrm>
              <a:off x="240" y="2256"/>
              <a:ext cx="2496" cy="172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05" name="Group 5"/>
            <p:cNvGrpSpPr>
              <a:grpSpLocks/>
            </p:cNvGrpSpPr>
            <p:nvPr/>
          </p:nvGrpSpPr>
          <p:grpSpPr bwMode="auto">
            <a:xfrm>
              <a:off x="288" y="2256"/>
              <a:ext cx="2419" cy="1613"/>
              <a:chOff x="2952" y="2736"/>
              <a:chExt cx="6048" cy="4032"/>
            </a:xfrm>
          </p:grpSpPr>
          <p:sp>
            <p:nvSpPr>
              <p:cNvPr id="332806" name="Rectangle 6"/>
              <p:cNvSpPr>
                <a:spLocks noChangeArrowheads="1"/>
              </p:cNvSpPr>
              <p:nvPr/>
            </p:nvSpPr>
            <p:spPr bwMode="auto">
              <a:xfrm>
                <a:off x="3046" y="2736"/>
                <a:ext cx="5198" cy="7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1" baseline="0">
                    <a:effectLst/>
                  </a:rPr>
                  <a:t>Exhibit 5-1: Components of Land Rent Outside &amp; Inside the Urban Boundary, Under Uncertainty . . .</a:t>
                </a:r>
              </a:p>
            </p:txBody>
          </p:sp>
          <p:sp>
            <p:nvSpPr>
              <p:cNvPr id="332807" name="Line 7"/>
              <p:cNvSpPr>
                <a:spLocks noChangeShapeType="1"/>
              </p:cNvSpPr>
              <p:nvPr/>
            </p:nvSpPr>
            <p:spPr bwMode="auto">
              <a:xfrm>
                <a:off x="2952" y="6163"/>
                <a:ext cx="6048"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08" name="Rectangle 8"/>
              <p:cNvSpPr>
                <a:spLocks noChangeArrowheads="1"/>
              </p:cNvSpPr>
              <p:nvPr/>
            </p:nvSpPr>
            <p:spPr bwMode="auto">
              <a:xfrm>
                <a:off x="2952" y="6566"/>
                <a:ext cx="1324" cy="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Distance from CBD</a:t>
                </a:r>
                <a:endParaRPr lang="en-US" sz="1200" baseline="0">
                  <a:effectLst/>
                </a:endParaRPr>
              </a:p>
            </p:txBody>
          </p:sp>
          <p:sp>
            <p:nvSpPr>
              <p:cNvPr id="332809" name="Line 9"/>
              <p:cNvSpPr>
                <a:spLocks noChangeShapeType="1"/>
              </p:cNvSpPr>
              <p:nvPr/>
            </p:nvSpPr>
            <p:spPr bwMode="auto">
              <a:xfrm>
                <a:off x="2952" y="6465"/>
                <a:ext cx="1229" cy="1"/>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0" name="Line 10"/>
              <p:cNvSpPr>
                <a:spLocks noChangeShapeType="1"/>
              </p:cNvSpPr>
              <p:nvPr/>
            </p:nvSpPr>
            <p:spPr bwMode="auto">
              <a:xfrm>
                <a:off x="2952" y="5760"/>
                <a:ext cx="6048"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1" name="Line 11"/>
              <p:cNvSpPr>
                <a:spLocks noChangeShapeType="1"/>
              </p:cNvSpPr>
              <p:nvPr/>
            </p:nvSpPr>
            <p:spPr bwMode="auto">
              <a:xfrm flipV="1">
                <a:off x="5976" y="4449"/>
                <a:ext cx="0" cy="1311"/>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2" name="Line 12"/>
              <p:cNvSpPr>
                <a:spLocks noChangeShapeType="1"/>
              </p:cNvSpPr>
              <p:nvPr/>
            </p:nvSpPr>
            <p:spPr bwMode="auto">
              <a:xfrm flipH="1" flipV="1">
                <a:off x="2952" y="3542"/>
                <a:ext cx="3024" cy="908"/>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3" name="Line 13"/>
              <p:cNvSpPr>
                <a:spLocks noChangeShapeType="1"/>
              </p:cNvSpPr>
              <p:nvPr/>
            </p:nvSpPr>
            <p:spPr bwMode="auto">
              <a:xfrm flipH="1">
                <a:off x="2952" y="4449"/>
                <a:ext cx="3024" cy="1"/>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4" name="Line 14"/>
              <p:cNvSpPr>
                <a:spLocks noChangeShapeType="1"/>
              </p:cNvSpPr>
              <p:nvPr/>
            </p:nvSpPr>
            <p:spPr bwMode="auto">
              <a:xfrm flipH="1">
                <a:off x="2952" y="4853"/>
                <a:ext cx="3024"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15" name="Rectangle 15"/>
              <p:cNvSpPr>
                <a:spLocks noChangeArrowheads="1"/>
              </p:cNvSpPr>
              <p:nvPr/>
            </p:nvSpPr>
            <p:spPr bwMode="auto">
              <a:xfrm>
                <a:off x="5881" y="6263"/>
                <a:ext cx="311" cy="5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1" baseline="0">
                    <a:effectLst/>
                  </a:rPr>
                  <a:t>B</a:t>
                </a:r>
                <a:endParaRPr lang="en-US" sz="1200" baseline="0">
                  <a:effectLst/>
                </a:endParaRPr>
              </a:p>
            </p:txBody>
          </p:sp>
          <p:sp>
            <p:nvSpPr>
              <p:cNvPr id="332816" name="Rectangle 16"/>
              <p:cNvSpPr>
                <a:spLocks noChangeArrowheads="1"/>
              </p:cNvSpPr>
              <p:nvPr/>
            </p:nvSpPr>
            <p:spPr bwMode="auto">
              <a:xfrm>
                <a:off x="5314" y="6566"/>
                <a:ext cx="1418" cy="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B  =  Urban Boundary</a:t>
                </a:r>
                <a:endParaRPr lang="en-US" sz="1200" baseline="0">
                  <a:effectLst/>
                </a:endParaRPr>
              </a:p>
            </p:txBody>
          </p:sp>
          <p:sp>
            <p:nvSpPr>
              <p:cNvPr id="332817" name="Rectangle 17"/>
              <p:cNvSpPr>
                <a:spLocks noChangeArrowheads="1"/>
              </p:cNvSpPr>
              <p:nvPr/>
            </p:nvSpPr>
            <p:spPr bwMode="auto">
              <a:xfrm>
                <a:off x="5220" y="5860"/>
                <a:ext cx="1872" cy="3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Agricultural Rent</a:t>
                </a:r>
              </a:p>
            </p:txBody>
          </p:sp>
          <p:sp>
            <p:nvSpPr>
              <p:cNvPr id="332818" name="Rectangle 18"/>
              <p:cNvSpPr>
                <a:spLocks noChangeArrowheads="1"/>
              </p:cNvSpPr>
              <p:nvPr/>
            </p:nvSpPr>
            <p:spPr bwMode="auto">
              <a:xfrm>
                <a:off x="3424" y="5155"/>
                <a:ext cx="2048" cy="3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Construction Rent</a:t>
                </a:r>
              </a:p>
            </p:txBody>
          </p:sp>
          <p:sp>
            <p:nvSpPr>
              <p:cNvPr id="332819" name="Rectangle 19"/>
              <p:cNvSpPr>
                <a:spLocks noChangeArrowheads="1"/>
              </p:cNvSpPr>
              <p:nvPr/>
            </p:nvSpPr>
            <p:spPr bwMode="auto">
              <a:xfrm>
                <a:off x="3424" y="4550"/>
                <a:ext cx="2228" cy="4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Irreversibility Rent</a:t>
                </a:r>
              </a:p>
            </p:txBody>
          </p:sp>
          <p:sp>
            <p:nvSpPr>
              <p:cNvPr id="332820" name="Rectangle 20"/>
              <p:cNvSpPr>
                <a:spLocks noChangeArrowheads="1"/>
              </p:cNvSpPr>
              <p:nvPr/>
            </p:nvSpPr>
            <p:spPr bwMode="auto">
              <a:xfrm>
                <a:off x="3424" y="4147"/>
                <a:ext cx="1688" cy="2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Location Rent</a:t>
                </a:r>
              </a:p>
            </p:txBody>
          </p:sp>
        </p:grpSp>
      </p:grpSp>
      <p:grpSp>
        <p:nvGrpSpPr>
          <p:cNvPr id="332821" name="Group 21"/>
          <p:cNvGrpSpPr>
            <a:grpSpLocks/>
          </p:cNvGrpSpPr>
          <p:nvPr/>
        </p:nvGrpSpPr>
        <p:grpSpPr bwMode="auto">
          <a:xfrm>
            <a:off x="4191000" y="3733800"/>
            <a:ext cx="4038600" cy="2667000"/>
            <a:chOff x="2976" y="2256"/>
            <a:chExt cx="2544" cy="1680"/>
          </a:xfrm>
        </p:grpSpPr>
        <p:sp>
          <p:nvSpPr>
            <p:cNvPr id="332822" name="Rectangle 22"/>
            <p:cNvSpPr>
              <a:spLocks noChangeArrowheads="1"/>
            </p:cNvSpPr>
            <p:nvPr/>
          </p:nvSpPr>
          <p:spPr bwMode="auto">
            <a:xfrm>
              <a:off x="2976" y="2256"/>
              <a:ext cx="2544" cy="168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3" name="Group 23"/>
            <p:cNvGrpSpPr>
              <a:grpSpLocks/>
            </p:cNvGrpSpPr>
            <p:nvPr/>
          </p:nvGrpSpPr>
          <p:grpSpPr bwMode="auto">
            <a:xfrm>
              <a:off x="3024" y="2304"/>
              <a:ext cx="2448" cy="1584"/>
              <a:chOff x="2952" y="7128"/>
              <a:chExt cx="6120" cy="3960"/>
            </a:xfrm>
          </p:grpSpPr>
          <p:sp>
            <p:nvSpPr>
              <p:cNvPr id="332824" name="Rectangle 24"/>
              <p:cNvSpPr>
                <a:spLocks noChangeArrowheads="1"/>
              </p:cNvSpPr>
              <p:nvPr/>
            </p:nvSpPr>
            <p:spPr bwMode="auto">
              <a:xfrm>
                <a:off x="3047" y="7128"/>
                <a:ext cx="5485" cy="7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1" baseline="0">
                    <a:effectLst/>
                  </a:rPr>
                  <a:t>Exhibit 5-2: Components of Land Value Outside &amp; Inside the Urban Boundary, Under Uncertainty . . .</a:t>
                </a:r>
              </a:p>
            </p:txBody>
          </p:sp>
          <p:sp>
            <p:nvSpPr>
              <p:cNvPr id="332825" name="Line 25"/>
              <p:cNvSpPr>
                <a:spLocks noChangeShapeType="1"/>
              </p:cNvSpPr>
              <p:nvPr/>
            </p:nvSpPr>
            <p:spPr bwMode="auto">
              <a:xfrm>
                <a:off x="2952" y="10188"/>
                <a:ext cx="6120" cy="0"/>
              </a:xfrm>
              <a:prstGeom prst="line">
                <a:avLst/>
              </a:prstGeom>
              <a:noFill/>
              <a:ln w="254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26" name="Rectangle 26"/>
              <p:cNvSpPr>
                <a:spLocks noChangeArrowheads="1"/>
              </p:cNvSpPr>
              <p:nvPr/>
            </p:nvSpPr>
            <p:spPr bwMode="auto">
              <a:xfrm>
                <a:off x="2952" y="10547"/>
                <a:ext cx="1980" cy="5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Distance from CBD</a:t>
                </a:r>
                <a:endParaRPr lang="en-US" sz="1200" baseline="0">
                  <a:effectLst/>
                </a:endParaRPr>
              </a:p>
            </p:txBody>
          </p:sp>
          <p:sp>
            <p:nvSpPr>
              <p:cNvPr id="332827" name="Line 27"/>
              <p:cNvSpPr>
                <a:spLocks noChangeShapeType="1"/>
              </p:cNvSpPr>
              <p:nvPr/>
            </p:nvSpPr>
            <p:spPr bwMode="auto">
              <a:xfrm>
                <a:off x="2952" y="10457"/>
                <a:ext cx="1244" cy="1"/>
              </a:xfrm>
              <a:prstGeom prst="line">
                <a:avLst/>
              </a:prstGeom>
              <a:noFill/>
              <a:ln w="9525">
                <a:solidFill>
                  <a:srgbClr val="0000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28" name="Line 28"/>
              <p:cNvSpPr>
                <a:spLocks noChangeShapeType="1"/>
              </p:cNvSpPr>
              <p:nvPr/>
            </p:nvSpPr>
            <p:spPr bwMode="auto">
              <a:xfrm>
                <a:off x="2952" y="9828"/>
                <a:ext cx="612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29" name="Line 29"/>
              <p:cNvSpPr>
                <a:spLocks noChangeShapeType="1"/>
              </p:cNvSpPr>
              <p:nvPr/>
            </p:nvSpPr>
            <p:spPr bwMode="auto">
              <a:xfrm flipH="1" flipV="1">
                <a:off x="2952" y="7668"/>
                <a:ext cx="3060" cy="81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30" name="Line 30"/>
              <p:cNvSpPr>
                <a:spLocks noChangeShapeType="1"/>
              </p:cNvSpPr>
              <p:nvPr/>
            </p:nvSpPr>
            <p:spPr bwMode="auto">
              <a:xfrm flipH="1">
                <a:off x="2952" y="847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31" name="Line 31"/>
              <p:cNvSpPr>
                <a:spLocks noChangeShapeType="1"/>
              </p:cNvSpPr>
              <p:nvPr/>
            </p:nvSpPr>
            <p:spPr bwMode="auto">
              <a:xfrm flipH="1">
                <a:off x="2952" y="883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32" name="Rectangle 32"/>
              <p:cNvSpPr>
                <a:spLocks noChangeArrowheads="1"/>
              </p:cNvSpPr>
              <p:nvPr/>
            </p:nvSpPr>
            <p:spPr bwMode="auto">
              <a:xfrm>
                <a:off x="5916" y="10277"/>
                <a:ext cx="636" cy="4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400" b="1" baseline="0">
                    <a:effectLst/>
                  </a:rPr>
                  <a:t>B</a:t>
                </a:r>
                <a:endParaRPr lang="en-US" sz="1200" baseline="0">
                  <a:effectLst/>
                </a:endParaRPr>
              </a:p>
            </p:txBody>
          </p:sp>
          <p:sp>
            <p:nvSpPr>
              <p:cNvPr id="332833" name="Rectangle 33"/>
              <p:cNvSpPr>
                <a:spLocks noChangeArrowheads="1"/>
              </p:cNvSpPr>
              <p:nvPr/>
            </p:nvSpPr>
            <p:spPr bwMode="auto">
              <a:xfrm>
                <a:off x="5342" y="10547"/>
                <a:ext cx="2290" cy="3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000" baseline="0">
                    <a:effectLst/>
                  </a:rPr>
                  <a:t>B  =  Urban Boundary</a:t>
                </a:r>
                <a:endParaRPr lang="en-US" sz="1200" baseline="0">
                  <a:effectLst/>
                </a:endParaRPr>
              </a:p>
            </p:txBody>
          </p:sp>
          <p:sp>
            <p:nvSpPr>
              <p:cNvPr id="332834" name="Rectangle 34"/>
              <p:cNvSpPr>
                <a:spLocks noChangeArrowheads="1"/>
              </p:cNvSpPr>
              <p:nvPr/>
            </p:nvSpPr>
            <p:spPr bwMode="auto">
              <a:xfrm>
                <a:off x="5247" y="9918"/>
                <a:ext cx="2565" cy="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Agricultural Value</a:t>
                </a:r>
              </a:p>
            </p:txBody>
          </p:sp>
          <p:sp>
            <p:nvSpPr>
              <p:cNvPr id="332835" name="Rectangle 35"/>
              <p:cNvSpPr>
                <a:spLocks noChangeArrowheads="1"/>
              </p:cNvSpPr>
              <p:nvPr/>
            </p:nvSpPr>
            <p:spPr bwMode="auto">
              <a:xfrm>
                <a:off x="3312" y="8928"/>
                <a:ext cx="2335"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Irreversibility Premium</a:t>
                </a:r>
              </a:p>
            </p:txBody>
          </p:sp>
          <p:sp>
            <p:nvSpPr>
              <p:cNvPr id="332836" name="Rectangle 36"/>
              <p:cNvSpPr>
                <a:spLocks noChangeArrowheads="1"/>
              </p:cNvSpPr>
              <p:nvPr/>
            </p:nvSpPr>
            <p:spPr bwMode="auto">
              <a:xfrm>
                <a:off x="3492" y="8568"/>
                <a:ext cx="2104"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Construction Cost</a:t>
                </a:r>
              </a:p>
            </p:txBody>
          </p:sp>
          <p:sp>
            <p:nvSpPr>
              <p:cNvPr id="332837" name="Rectangle 37"/>
              <p:cNvSpPr>
                <a:spLocks noChangeArrowheads="1"/>
              </p:cNvSpPr>
              <p:nvPr/>
            </p:nvSpPr>
            <p:spPr bwMode="auto">
              <a:xfrm>
                <a:off x="3430" y="8208"/>
                <a:ext cx="1682" cy="3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Location Value</a:t>
                </a:r>
              </a:p>
            </p:txBody>
          </p:sp>
          <p:sp>
            <p:nvSpPr>
              <p:cNvPr id="332838" name="Rectangle 38"/>
              <p:cNvSpPr>
                <a:spLocks noChangeArrowheads="1"/>
              </p:cNvSpPr>
              <p:nvPr/>
            </p:nvSpPr>
            <p:spPr bwMode="auto">
              <a:xfrm>
                <a:off x="3672" y="9468"/>
                <a:ext cx="1941" cy="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sz="1200" baseline="0">
                    <a:effectLst/>
                  </a:rPr>
                  <a:t>Growth Premium</a:t>
                </a:r>
              </a:p>
            </p:txBody>
          </p:sp>
          <p:sp>
            <p:nvSpPr>
              <p:cNvPr id="332839" name="Arc 39"/>
              <p:cNvSpPr>
                <a:spLocks/>
              </p:cNvSpPr>
              <p:nvPr/>
            </p:nvSpPr>
            <p:spPr bwMode="auto">
              <a:xfrm flipH="1" flipV="1">
                <a:off x="6012" y="9378"/>
                <a:ext cx="30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40" name="Line 40"/>
              <p:cNvSpPr>
                <a:spLocks noChangeShapeType="1"/>
              </p:cNvSpPr>
              <p:nvPr/>
            </p:nvSpPr>
            <p:spPr bwMode="auto">
              <a:xfrm flipH="1">
                <a:off x="2952" y="9378"/>
                <a:ext cx="3060" cy="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41" name="Arc 41"/>
              <p:cNvSpPr>
                <a:spLocks/>
              </p:cNvSpPr>
              <p:nvPr/>
            </p:nvSpPr>
            <p:spPr bwMode="auto">
              <a:xfrm flipH="1" flipV="1">
                <a:off x="6012" y="8838"/>
                <a:ext cx="3060" cy="8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842" name="Line 42"/>
              <p:cNvSpPr>
                <a:spLocks noChangeShapeType="1"/>
              </p:cNvSpPr>
              <p:nvPr/>
            </p:nvSpPr>
            <p:spPr bwMode="auto">
              <a:xfrm flipV="1">
                <a:off x="6012" y="8478"/>
                <a:ext cx="0" cy="360"/>
              </a:xfrm>
              <a:prstGeom prst="line">
                <a:avLst/>
              </a:prstGeom>
              <a:noFill/>
              <a:ln w="12700">
                <a:solidFill>
                  <a:srgbClr val="00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32843" name="Text Box 43"/>
          <p:cNvSpPr txBox="1">
            <a:spLocks noChangeArrowheads="1"/>
          </p:cNvSpPr>
          <p:nvPr/>
        </p:nvSpPr>
        <p:spPr bwMode="auto">
          <a:xfrm>
            <a:off x="685800" y="2133600"/>
            <a:ext cx="3048000" cy="4064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solidFill>
                  <a:srgbClr val="FF0000"/>
                </a:solidFill>
                <a:effectLst/>
              </a:rPr>
              <a:t>As boundary expands, land value just beyond boundary can grow rapidly, due to increase in growth premium &amp; irreversibility (option) premium values, depending on how fast the boundary is expanding, the magnitude of the location value rent gradient inside the boundary, and the </a:t>
            </a:r>
            <a:r>
              <a:rPr lang="en-US" b="1" baseline="0">
                <a:effectLst>
                  <a:outerShdw blurRad="38100" dist="38100" dir="2700000" algn="tl">
                    <a:srgbClr val="C0C0C0"/>
                  </a:outerShdw>
                </a:effectLst>
              </a:rPr>
              <a:t> </a:t>
            </a:r>
            <a:r>
              <a:rPr lang="en-US" baseline="0">
                <a:solidFill>
                  <a:srgbClr val="FF0000"/>
                </a:solidFill>
                <a:effectLst/>
              </a:rPr>
              <a:t>magnitude of uncertainty (volatility) in that growth.</a:t>
            </a:r>
          </a:p>
        </p:txBody>
      </p:sp>
      <p:sp>
        <p:nvSpPr>
          <p:cNvPr id="332844" name="AutoShape 44"/>
          <p:cNvSpPr>
            <a:spLocks/>
          </p:cNvSpPr>
          <p:nvPr/>
        </p:nvSpPr>
        <p:spPr bwMode="auto">
          <a:xfrm>
            <a:off x="6019800" y="4876800"/>
            <a:ext cx="76200" cy="685800"/>
          </a:xfrm>
          <a:prstGeom prst="leftBrace">
            <a:avLst>
              <a:gd name="adj1" fmla="val 75000"/>
              <a:gd name="adj2" fmla="val 50000"/>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45" name="Line 45"/>
          <p:cNvSpPr>
            <a:spLocks noChangeShapeType="1"/>
          </p:cNvSpPr>
          <p:nvPr/>
        </p:nvSpPr>
        <p:spPr bwMode="auto">
          <a:xfrm>
            <a:off x="3733800" y="5181600"/>
            <a:ext cx="22098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2846" name="Line 46"/>
          <p:cNvSpPr>
            <a:spLocks noChangeShapeType="1"/>
          </p:cNvSpPr>
          <p:nvPr/>
        </p:nvSpPr>
        <p:spPr bwMode="auto">
          <a:xfrm>
            <a:off x="4267200" y="6248400"/>
            <a:ext cx="19812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2847" name="Text Box 47"/>
          <p:cNvSpPr txBox="1">
            <a:spLocks noChangeArrowheads="1"/>
          </p:cNvSpPr>
          <p:nvPr/>
        </p:nvSpPr>
        <p:spPr bwMode="auto">
          <a:xfrm>
            <a:off x="6324600" y="6096000"/>
            <a:ext cx="1905000" cy="2746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aseline="0">
                <a:solidFill>
                  <a:srgbClr val="FF0000"/>
                </a:solidFill>
                <a:effectLst/>
              </a:rPr>
              <a:t>Direction of bdy expansion</a:t>
            </a:r>
          </a:p>
        </p:txBody>
      </p:sp>
      <p:sp>
        <p:nvSpPr>
          <p:cNvPr id="332848" name="Line 48"/>
          <p:cNvSpPr>
            <a:spLocks noChangeShapeType="1"/>
          </p:cNvSpPr>
          <p:nvPr/>
        </p:nvSpPr>
        <p:spPr bwMode="auto">
          <a:xfrm flipH="1">
            <a:off x="6400800" y="6553200"/>
            <a:ext cx="18288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2849" name="Text Box 49"/>
          <p:cNvSpPr txBox="1">
            <a:spLocks noChangeArrowheads="1"/>
          </p:cNvSpPr>
          <p:nvPr/>
        </p:nvSpPr>
        <p:spPr bwMode="auto">
          <a:xfrm>
            <a:off x="4648200" y="6400800"/>
            <a:ext cx="1676400" cy="2746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aseline="0">
                <a:solidFill>
                  <a:srgbClr val="FF0000"/>
                </a:solidFill>
                <a:effectLst/>
              </a:rPr>
              <a:t>Direction of time flow </a:t>
            </a:r>
          </a:p>
        </p:txBody>
      </p:sp>
      <p:sp>
        <p:nvSpPr>
          <p:cNvPr id="52" name="Slide Number Placeholder 51"/>
          <p:cNvSpPr>
            <a:spLocks noGrp="1"/>
          </p:cNvSpPr>
          <p:nvPr>
            <p:ph type="sldNum" sz="quarter" idx="12"/>
          </p:nvPr>
        </p:nvSpPr>
        <p:spPr/>
        <p:txBody>
          <a:bodyPr/>
          <a:lstStyle/>
          <a:p>
            <a:fld id="{EBD1397A-037A-4E93-B590-DCDB6E863947}"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273412" name="Text Box 4"/>
          <p:cNvSpPr txBox="1">
            <a:spLocks noChangeArrowheads="1"/>
          </p:cNvSpPr>
          <p:nvPr/>
        </p:nvSpPr>
        <p:spPr bwMode="auto">
          <a:xfrm>
            <a:off x="609600" y="609600"/>
            <a:ext cx="8305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Deriving the model from standard risk-adjusted discounting using the CAPM</a:t>
            </a:r>
          </a:p>
        </p:txBody>
      </p:sp>
      <p:graphicFrame>
        <p:nvGraphicFramePr>
          <p:cNvPr id="273413" name="Object 5"/>
          <p:cNvGraphicFramePr>
            <a:graphicFrameLocks noChangeAspect="1"/>
          </p:cNvGraphicFramePr>
          <p:nvPr/>
        </p:nvGraphicFramePr>
        <p:xfrm>
          <a:off x="2138363" y="1066800"/>
          <a:ext cx="4799012" cy="5365750"/>
        </p:xfrm>
        <a:graphic>
          <a:graphicData uri="http://schemas.openxmlformats.org/presentationml/2006/ole">
            <p:oleObj spid="_x0000_s273420" name="Equation" r:id="rId4" imgW="5372100" imgH="6007100" progId="Equation.3">
              <p:embed/>
            </p:oleObj>
          </a:graphicData>
        </a:graphic>
      </p:graphicFrame>
      <p:sp>
        <p:nvSpPr>
          <p:cNvPr id="273414" name="Text Box 6"/>
          <p:cNvSpPr txBox="1">
            <a:spLocks noChangeArrowheads="1"/>
          </p:cNvSpPr>
          <p:nvPr/>
        </p:nvSpPr>
        <p:spPr bwMode="auto">
          <a:xfrm>
            <a:off x="533400" y="304800"/>
            <a:ext cx="495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Technical aside…</a:t>
            </a:r>
          </a:p>
        </p:txBody>
      </p:sp>
      <p:sp>
        <p:nvSpPr>
          <p:cNvPr id="7" name="Slide Number Placeholder 6"/>
          <p:cNvSpPr>
            <a:spLocks noGrp="1"/>
          </p:cNvSpPr>
          <p:nvPr>
            <p:ph type="sldNum" sz="quarter" idx="12"/>
          </p:nvPr>
        </p:nvSpPr>
        <p:spPr/>
        <p:txBody>
          <a:bodyPr/>
          <a:lstStyle/>
          <a:p>
            <a:fld id="{4832FC03-9143-45FF-9B73-D7E84BF988E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2644" name="Rectangle 4"/>
          <p:cNvSpPr>
            <a:spLocks noChangeArrowheads="1"/>
          </p:cNvSpPr>
          <p:nvPr/>
        </p:nvSpPr>
        <p:spPr bwMode="auto">
          <a:xfrm>
            <a:off x="533400" y="838200"/>
            <a:ext cx="8001000"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1" baseline="0" dirty="0">
                <a:effectLst>
                  <a:outerShdw blurRad="38100" dist="38100" dir="2700000" algn="tl">
                    <a:srgbClr val="FFFFFF"/>
                  </a:outerShdw>
                </a:effectLst>
              </a:rPr>
              <a:t>Note that the probabilities and expected future values used in this model are “real”, not “risk-neutral dynamics” values. i.e., (0.7)113.21 + (0.3)78.62 = $102.83 is the real or true expected value of the to-be-built building next year, and 70% and 30% are the true probabilities of the “up” and “down” outcomes.</a:t>
            </a:r>
          </a:p>
          <a:p>
            <a:endParaRPr lang="en-US" b="1" baseline="0" dirty="0">
              <a:effectLst>
                <a:outerShdw blurRad="38100" dist="38100" dir="2700000" algn="tl">
                  <a:srgbClr val="FFFFFF"/>
                </a:outerShdw>
              </a:effectLst>
            </a:endParaRPr>
          </a:p>
          <a:p>
            <a:r>
              <a:rPr lang="en-US" b="1" baseline="0" dirty="0">
                <a:effectLst>
                  <a:outerShdw blurRad="38100" dist="38100" dir="2700000" algn="tl">
                    <a:srgbClr val="FFFFFF"/>
                  </a:outerShdw>
                </a:effectLst>
              </a:rPr>
              <a:t>It is necessary in this formulation to </a:t>
            </a:r>
            <a:r>
              <a:rPr lang="en-US" b="1" baseline="0" dirty="0" smtClean="0">
                <a:effectLst>
                  <a:outerShdw blurRad="38100" dist="38100" dir="2700000" algn="tl">
                    <a:srgbClr val="FFFFFF"/>
                  </a:outerShdw>
                </a:effectLst>
              </a:rPr>
              <a:t>pose:</a:t>
            </a:r>
            <a:endParaRPr lang="en-US" b="1" baseline="0" dirty="0">
              <a:effectLst>
                <a:outerShdw blurRad="38100" dist="38100" dir="2700000" algn="tl">
                  <a:srgbClr val="FFFFFF"/>
                </a:outerShdw>
              </a:effectLst>
            </a:endParaRPr>
          </a:p>
          <a:p>
            <a:pPr lvl="1" indent="-223838">
              <a:buFontTx/>
              <a:buChar char="•"/>
            </a:pPr>
            <a:r>
              <a:rPr lang="en-US" b="1" baseline="0" dirty="0" smtClean="0">
                <a:effectLst>
                  <a:outerShdw blurRad="38100" dist="38100" dir="2700000" algn="tl">
                    <a:srgbClr val="FFFFFF"/>
                  </a:outerShdw>
                </a:effectLst>
              </a:rPr>
              <a:t>An </a:t>
            </a:r>
            <a:r>
              <a:rPr lang="en-US" b="1" baseline="0" dirty="0">
                <a:effectLst>
                  <a:outerShdw blurRad="38100" dist="38100" dir="2700000" algn="tl">
                    <a:srgbClr val="FFFFFF"/>
                  </a:outerShdw>
                </a:effectLst>
              </a:rPr>
              <a:t>expected total return (OCC) to the underlying asset (the E[r</a:t>
            </a:r>
            <a:r>
              <a:rPr lang="en-US" b="1" baseline="-25000" dirty="0">
                <a:effectLst>
                  <a:outerShdw blurRad="38100" dist="38100" dir="2700000" algn="tl">
                    <a:srgbClr val="FFFFFF"/>
                  </a:outerShdw>
                </a:effectLst>
              </a:rPr>
              <a:t>V</a:t>
            </a:r>
            <a:r>
              <a:rPr lang="en-US" b="1" baseline="0" dirty="0">
                <a:effectLst>
                  <a:outerShdw blurRad="38100" dist="38100" dir="2700000" algn="tl">
                    <a:srgbClr val="FFFFFF"/>
                  </a:outerShdw>
                </a:effectLst>
              </a:rPr>
              <a:t>] = 9% in our example), and </a:t>
            </a:r>
          </a:p>
          <a:p>
            <a:pPr lvl="1" indent="-223838">
              <a:buFontTx/>
              <a:buChar char="•"/>
            </a:pPr>
            <a:r>
              <a:rPr lang="en-US" b="1" baseline="0" dirty="0" smtClean="0">
                <a:effectLst>
                  <a:outerShdw blurRad="38100" dist="38100" dir="2700000" algn="tl">
                    <a:srgbClr val="FFFFFF"/>
                  </a:outerShdw>
                </a:effectLst>
              </a:rPr>
              <a:t>The </a:t>
            </a:r>
            <a:r>
              <a:rPr lang="en-US" b="1" baseline="0" dirty="0">
                <a:effectLst>
                  <a:outerShdw blurRad="38100" dist="38100" dir="2700000" algn="tl">
                    <a:srgbClr val="FFFFFF"/>
                  </a:outerShdw>
                </a:effectLst>
              </a:rPr>
              <a:t>underlying asset’s cash payout rate (the E[y</a:t>
            </a:r>
            <a:r>
              <a:rPr lang="en-US" b="1" baseline="-25000" dirty="0">
                <a:effectLst>
                  <a:outerShdw blurRad="38100" dist="38100" dir="2700000" algn="tl">
                    <a:srgbClr val="FFFFFF"/>
                  </a:outerShdw>
                </a:effectLst>
              </a:rPr>
              <a:t>V</a:t>
            </a:r>
            <a:r>
              <a:rPr lang="en-US" b="1" baseline="0" dirty="0">
                <a:effectLst>
                  <a:outerShdw blurRad="38100" dist="38100" dir="2700000" algn="tl">
                    <a:srgbClr val="FFFFFF"/>
                  </a:outerShdw>
                </a:effectLst>
              </a:rPr>
              <a:t>] = 6% in our example).</a:t>
            </a:r>
          </a:p>
          <a:p>
            <a:endParaRPr lang="en-US" b="1" baseline="0" dirty="0">
              <a:effectLst>
                <a:outerShdw blurRad="38100" dist="38100" dir="2700000" algn="tl">
                  <a:srgbClr val="FFFFFF"/>
                </a:outerShdw>
              </a:effectLst>
            </a:endParaRPr>
          </a:p>
          <a:p>
            <a:r>
              <a:rPr lang="en-US" b="1" baseline="0" dirty="0">
                <a:effectLst>
                  <a:outerShdw blurRad="38100" dist="38100" dir="2700000" algn="tl">
                    <a:srgbClr val="FFFFFF"/>
                  </a:outerShdw>
                </a:effectLst>
              </a:rPr>
              <a:t>It is also possible to obtain an exactly equivalent solution using so-called “risk-neutral dynamics”, in which case it is not necessary to know the OCC of the underlying asset. However, this poses little additional advantage in the case of real estate, and it results in a less intuitive formulation</a:t>
            </a:r>
            <a:r>
              <a:rPr lang="en-US" b="1" baseline="0" dirty="0" smtClean="0">
                <a:effectLst>
                  <a:outerShdw blurRad="38100" dist="38100" dir="2700000" algn="tl">
                    <a:srgbClr val="FFFFFF"/>
                  </a:outerShdw>
                </a:effectLst>
              </a:rPr>
              <a:t>. (And the CEQ solution is insensitive to the OCC rate employed.)</a:t>
            </a:r>
            <a:endParaRPr lang="en-US" b="1" baseline="0" dirty="0">
              <a:effectLst>
                <a:outerShdw blurRad="38100" dist="38100" dir="2700000" algn="tl">
                  <a:srgbClr val="FFFFFF"/>
                </a:outerShdw>
              </a:effectLst>
            </a:endParaRPr>
          </a:p>
        </p:txBody>
      </p:sp>
      <p:sp>
        <p:nvSpPr>
          <p:cNvPr id="112645" name="Text Box 5"/>
          <p:cNvSpPr txBox="1">
            <a:spLocks noChangeArrowheads="1"/>
          </p:cNvSpPr>
          <p:nvPr/>
        </p:nvSpPr>
        <p:spPr bwMode="auto">
          <a:xfrm>
            <a:off x="533400" y="304800"/>
            <a:ext cx="5562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Back to our option valuation  problem</a:t>
            </a:r>
          </a:p>
        </p:txBody>
      </p:sp>
      <p:sp>
        <p:nvSpPr>
          <p:cNvPr id="6" name="Slide Number Placeholder 5"/>
          <p:cNvSpPr>
            <a:spLocks noGrp="1"/>
          </p:cNvSpPr>
          <p:nvPr>
            <p:ph type="sldNum" sz="quarter" idx="12"/>
          </p:nvPr>
        </p:nvSpPr>
        <p:spPr/>
        <p:txBody>
          <a:bodyPr/>
          <a:lstStyle/>
          <a:p>
            <a:fld id="{4832FC03-9143-45FF-9B73-D7E84BF988E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 name="Footer Placeholder 1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52</a:t>
            </a:fld>
            <a:endParaRPr lang="en-US">
              <a:solidFill>
                <a:srgbClr val="000000"/>
              </a:solidFill>
            </a:endParaRPr>
          </a:p>
        </p:txBody>
      </p:sp>
      <p:grpSp>
        <p:nvGrpSpPr>
          <p:cNvPr id="4" name="Group 3"/>
          <p:cNvGrpSpPr/>
          <p:nvPr/>
        </p:nvGrpSpPr>
        <p:grpSpPr>
          <a:xfrm>
            <a:off x="2514600" y="2743200"/>
            <a:ext cx="3962400" cy="2700338"/>
            <a:chOff x="533400" y="3429000"/>
            <a:chExt cx="3962400" cy="2700338"/>
          </a:xfrm>
        </p:grpSpPr>
        <p:sp>
          <p:nvSpPr>
            <p:cNvPr id="5"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6" name="Group 33"/>
            <p:cNvGrpSpPr/>
            <p:nvPr/>
          </p:nvGrpSpPr>
          <p:grpSpPr>
            <a:xfrm>
              <a:off x="533400" y="3429000"/>
              <a:ext cx="3962400" cy="2700338"/>
              <a:chOff x="533400" y="3429000"/>
              <a:chExt cx="3962400" cy="2700338"/>
            </a:xfrm>
          </p:grpSpPr>
          <p:sp>
            <p:nvSpPr>
              <p:cNvPr id="7" name="Text Box 18"/>
              <p:cNvSpPr txBox="1">
                <a:spLocks noChangeArrowheads="1"/>
              </p:cNvSpPr>
              <p:nvPr/>
            </p:nvSpPr>
            <p:spPr bwMode="auto">
              <a:xfrm>
                <a:off x="723900" y="4343400"/>
                <a:ext cx="857250" cy="581025"/>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PV[C</a:t>
                </a:r>
                <a:r>
                  <a:rPr lang="en-US" sz="1600" i="1" baseline="-25000" dirty="0">
                    <a:solidFill>
                      <a:srgbClr val="000000"/>
                    </a:solidFill>
                    <a:effectLst>
                      <a:outerShdw blurRad="38100" dist="38100" dir="2700000" algn="tl">
                        <a:srgbClr val="FFFFFF"/>
                      </a:outerShdw>
                    </a:effectLst>
                  </a:rPr>
                  <a:t>1 </a:t>
                </a:r>
                <a:r>
                  <a:rPr lang="en-US" sz="1600" i="1" baseline="0" dirty="0">
                    <a:solidFill>
                      <a:srgbClr val="000000"/>
                    </a:solidFill>
                    <a:effectLst>
                      <a:outerShdw blurRad="38100" dist="38100" dir="2700000" algn="tl">
                        <a:srgbClr val="FFFFFF"/>
                      </a:outerShdw>
                    </a:effectLst>
                  </a:rPr>
                  <a:t>]</a:t>
                </a:r>
              </a:p>
              <a:p>
                <a:r>
                  <a:rPr lang="en-US" sz="1600" baseline="0" dirty="0">
                    <a:solidFill>
                      <a:srgbClr val="000000"/>
                    </a:solidFill>
                    <a:effectLst>
                      <a:outerShdw blurRad="38100" dist="38100" dir="2700000" algn="tl">
                        <a:srgbClr val="FFFFFF"/>
                      </a:outerShdw>
                    </a:effectLst>
                  </a:rPr>
                  <a:t>=$12.09</a:t>
                </a:r>
              </a:p>
            </p:txBody>
          </p:sp>
          <p:sp>
            <p:nvSpPr>
              <p:cNvPr id="8"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9"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0" name="Text Box 21"/>
              <p:cNvSpPr txBox="1">
                <a:spLocks noChangeArrowheads="1"/>
              </p:cNvSpPr>
              <p:nvPr/>
            </p:nvSpPr>
            <p:spPr bwMode="auto">
              <a:xfrm>
                <a:off x="2819400" y="3429000"/>
                <a:ext cx="1524000" cy="947738"/>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C</a:t>
                </a:r>
                <a:r>
                  <a:rPr lang="en-US" sz="1600" i="1" baseline="-25000" dirty="0">
                    <a:solidFill>
                      <a:srgbClr val="000000"/>
                    </a:solidFill>
                    <a:effectLst>
                      <a:outerShdw blurRad="38100" dist="38100" dir="2700000" algn="tl">
                        <a:srgbClr val="FFFFFF"/>
                      </a:outerShdw>
                    </a:effectLst>
                  </a:rPr>
                  <a:t>1</a:t>
                </a:r>
                <a:r>
                  <a:rPr lang="en-US" sz="1600" i="1" dirty="0">
                    <a:solidFill>
                      <a:srgbClr val="000000"/>
                    </a:solidFill>
                    <a:effectLst>
                      <a:outerShdw blurRad="38100" dist="38100" dir="2700000" algn="tl">
                        <a:srgbClr val="FFFFFF"/>
                      </a:outerShdw>
                    </a:effectLst>
                  </a:rPr>
                  <a:t>up</a:t>
                </a:r>
                <a:r>
                  <a:rPr lang="en-US" sz="1600" i="1" baseline="0" dirty="0">
                    <a:solidFill>
                      <a:srgbClr val="000000"/>
                    </a:solidFill>
                    <a:effectLst>
                      <a:outerShdw blurRad="38100" dist="38100" dir="2700000" algn="tl">
                        <a:srgbClr val="FFFFFF"/>
                      </a:outerShdw>
                    </a:effectLst>
                  </a:rPr>
                  <a:t>=</a:t>
                </a:r>
              </a:p>
              <a:p>
                <a:pPr algn="ctr"/>
                <a:r>
                  <a:rPr lang="en-US" sz="1600" baseline="0" dirty="0">
                    <a:solidFill>
                      <a:srgbClr val="000000"/>
                    </a:solidFill>
                    <a:effectLst>
                      <a:outerShdw blurRad="38100" dist="38100" dir="2700000" algn="tl">
                        <a:srgbClr val="FFFFFF"/>
                      </a:outerShdw>
                    </a:effectLst>
                  </a:rPr>
                  <a:t>$23.21</a:t>
                </a:r>
              </a:p>
              <a:p>
                <a:pPr algn="ctr">
                  <a:spcBef>
                    <a:spcPct val="50000"/>
                  </a:spcBef>
                </a:pPr>
                <a:endParaRPr lang="en-US" sz="1600" baseline="0" dirty="0">
                  <a:solidFill>
                    <a:srgbClr val="000000"/>
                  </a:solidFill>
                  <a:effectLst/>
                </a:endParaRPr>
              </a:p>
            </p:txBody>
          </p:sp>
          <p:sp>
            <p:nvSpPr>
              <p:cNvPr id="11"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 name="Text Box 24"/>
              <p:cNvSpPr txBox="1">
                <a:spLocks noChangeArrowheads="1"/>
              </p:cNvSpPr>
              <p:nvPr/>
            </p:nvSpPr>
            <p:spPr bwMode="auto">
              <a:xfrm>
                <a:off x="2819400" y="5181600"/>
                <a:ext cx="1676400" cy="947738"/>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C</a:t>
                </a:r>
                <a:r>
                  <a:rPr lang="en-US" sz="1600" i="1" baseline="-25000">
                    <a:solidFill>
                      <a:srgbClr val="000000"/>
                    </a:solidFill>
                    <a:effectLst>
                      <a:outerShdw blurRad="38100" dist="38100" dir="2700000" algn="tl">
                        <a:srgbClr val="FFFFFF"/>
                      </a:outerShdw>
                    </a:effectLst>
                  </a:rPr>
                  <a:t>1</a:t>
                </a:r>
                <a:r>
                  <a:rPr lang="en-US" sz="1600" i="1">
                    <a:solidFill>
                      <a:srgbClr val="000000"/>
                    </a:solidFill>
                    <a:effectLst>
                      <a:outerShdw blurRad="38100" dist="38100" dir="2700000" algn="tl">
                        <a:srgbClr val="FFFFFF"/>
                      </a:outerShdw>
                    </a:effectLst>
                  </a:rPr>
                  <a:t>down</a:t>
                </a:r>
                <a:r>
                  <a:rPr lang="en-US" sz="1600" i="1" baseline="0">
                    <a:solidFill>
                      <a:srgbClr val="000000"/>
                    </a:solidFill>
                    <a:effectLst>
                      <a:outerShdw blurRad="38100" dist="38100" dir="2700000" algn="tl">
                        <a:srgbClr val="FFFFFF"/>
                      </a:outerShdw>
                    </a:effectLst>
                  </a:rPr>
                  <a:t>=</a:t>
                </a:r>
              </a:p>
              <a:p>
                <a:pPr algn="ctr"/>
                <a:r>
                  <a:rPr lang="en-US" sz="1600" baseline="0">
                    <a:solidFill>
                      <a:srgbClr val="000000"/>
                    </a:solidFill>
                    <a:effectLst>
                      <a:outerShdw blurRad="38100" dist="38100" dir="2700000" algn="tl">
                        <a:srgbClr val="FFFFFF"/>
                      </a:outerShdw>
                    </a:effectLst>
                  </a:rPr>
                  <a:t>$0</a:t>
                </a:r>
              </a:p>
              <a:p>
                <a:pPr algn="ctr">
                  <a:spcBef>
                    <a:spcPct val="50000"/>
                  </a:spcBef>
                </a:pPr>
                <a:endParaRPr lang="en-US" sz="1600" baseline="0">
                  <a:solidFill>
                    <a:srgbClr val="000000"/>
                  </a:solidFill>
                  <a:effectLst/>
                </a:endParaRPr>
              </a:p>
            </p:txBody>
          </p:sp>
          <p:sp>
            <p:nvSpPr>
              <p:cNvPr id="13" name="Text Box 25"/>
              <p:cNvSpPr txBox="1">
                <a:spLocks noChangeArrowheads="1"/>
              </p:cNvSpPr>
              <p:nvPr/>
            </p:nvSpPr>
            <p:spPr bwMode="auto">
              <a:xfrm>
                <a:off x="1905000" y="4038600"/>
                <a:ext cx="9906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dirty="0">
                    <a:solidFill>
                      <a:srgbClr val="000000"/>
                    </a:solidFill>
                    <a:effectLst>
                      <a:outerShdw blurRad="38100" dist="38100" dir="2700000" algn="tl">
                        <a:srgbClr val="FFFFFF"/>
                      </a:outerShdw>
                    </a:effectLst>
                  </a:rPr>
                  <a:t>p</a:t>
                </a:r>
                <a:r>
                  <a:rPr lang="en-US" sz="1600" baseline="0" dirty="0">
                    <a:solidFill>
                      <a:srgbClr val="000000"/>
                    </a:solidFill>
                    <a:effectLst>
                      <a:outerShdw blurRad="38100" dist="38100" dir="2700000" algn="tl">
                        <a:srgbClr val="FFFFFF"/>
                      </a:outerShdw>
                    </a:effectLst>
                  </a:rPr>
                  <a:t> = 0.7</a:t>
                </a:r>
                <a:endParaRPr lang="en-US" sz="1600" i="1" baseline="0" dirty="0">
                  <a:solidFill>
                    <a:srgbClr val="000000"/>
                  </a:solidFill>
                  <a:effectLst>
                    <a:outerShdw blurRad="38100" dist="38100" dir="2700000" algn="tl">
                      <a:srgbClr val="FFFFFF"/>
                    </a:outerShdw>
                  </a:effectLst>
                </a:endParaRPr>
              </a:p>
            </p:txBody>
          </p:sp>
          <p:sp>
            <p:nvSpPr>
              <p:cNvPr id="14" name="Text Box 26"/>
              <p:cNvSpPr txBox="1">
                <a:spLocks noChangeArrowheads="1"/>
              </p:cNvSpPr>
              <p:nvPr/>
            </p:nvSpPr>
            <p:spPr bwMode="auto">
              <a:xfrm>
                <a:off x="1828800" y="4953000"/>
                <a:ext cx="11430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dirty="0">
                    <a:solidFill>
                      <a:srgbClr val="000000"/>
                    </a:solidFill>
                    <a:effectLst>
                      <a:outerShdw blurRad="38100" dist="38100" dir="2700000" algn="tl">
                        <a:srgbClr val="FFFFFF"/>
                      </a:outerShdw>
                    </a:effectLst>
                  </a:rPr>
                  <a:t>1-p</a:t>
                </a:r>
                <a:r>
                  <a:rPr lang="en-US" sz="1600" baseline="0" dirty="0">
                    <a:solidFill>
                      <a:srgbClr val="000000"/>
                    </a:solidFill>
                    <a:effectLst>
                      <a:outerShdw blurRad="38100" dist="38100" dir="2700000" algn="tl">
                        <a:srgbClr val="FFFFFF"/>
                      </a:outerShdw>
                    </a:effectLst>
                  </a:rPr>
                  <a:t> = 0.3</a:t>
                </a:r>
                <a:endParaRPr lang="en-US" sz="1600" i="1" baseline="0" dirty="0">
                  <a:solidFill>
                    <a:srgbClr val="000000"/>
                  </a:solidFill>
                  <a:effectLst>
                    <a:outerShdw blurRad="38100" dist="38100" dir="2700000" algn="tl">
                      <a:srgbClr val="FFFFFF"/>
                    </a:outerShdw>
                  </a:effectLst>
                </a:endParaRPr>
              </a:p>
            </p:txBody>
          </p:sp>
          <p:sp>
            <p:nvSpPr>
              <p:cNvPr id="15" name="Oval 27"/>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sp>
        <p:nvSpPr>
          <p:cNvPr id="16" name="Text Box 2"/>
          <p:cNvSpPr txBox="1">
            <a:spLocks noChangeArrowheads="1"/>
          </p:cNvSpPr>
          <p:nvPr/>
        </p:nvSpPr>
        <p:spPr bwMode="auto">
          <a:xfrm>
            <a:off x="914400" y="1600200"/>
            <a:ext cx="7239000" cy="457200"/>
          </a:xfrm>
          <a:prstGeom prst="rect">
            <a:avLst/>
          </a:prstGeom>
          <a:noFill/>
          <a:ln w="9525">
            <a:noFill/>
            <a:miter lim="800000"/>
            <a:headEnd/>
            <a:tailEnd/>
          </a:ln>
          <a:effectLst/>
        </p:spPr>
        <p:txBody>
          <a:bodyPr>
            <a:spAutoFit/>
          </a:bodyPr>
          <a:lstStyle/>
          <a:p>
            <a:pPr algn="ctr">
              <a:spcBef>
                <a:spcPct val="50000"/>
              </a:spcBef>
            </a:pPr>
            <a:r>
              <a:rPr lang="en-US" sz="2400" b="1" baseline="0" dirty="0">
                <a:solidFill>
                  <a:srgbClr val="000000"/>
                </a:solidFill>
                <a:effectLst>
                  <a:outerShdw blurRad="38100" dist="38100" dir="2700000" algn="tl">
                    <a:srgbClr val="FFFFFF"/>
                  </a:outerShdw>
                </a:effectLst>
              </a:rPr>
              <a:t>27.4 The Binomial Option Value Model</a:t>
            </a:r>
          </a:p>
        </p:txBody>
      </p:sp>
      <p:sp>
        <p:nvSpPr>
          <p:cNvPr id="17" name="Text Box 3"/>
          <p:cNvSpPr txBox="1">
            <a:spLocks noChangeArrowheads="1"/>
          </p:cNvSpPr>
          <p:nvPr/>
        </p:nvSpPr>
        <p:spPr bwMode="auto">
          <a:xfrm>
            <a:off x="381000" y="2286000"/>
            <a:ext cx="8534400" cy="400110"/>
          </a:xfrm>
          <a:prstGeom prst="rect">
            <a:avLst/>
          </a:prstGeom>
          <a:noFill/>
          <a:ln w="9525">
            <a:noFill/>
            <a:miter lim="800000"/>
            <a:headEnd/>
            <a:tailEnd/>
          </a:ln>
          <a:effectLst/>
        </p:spPr>
        <p:txBody>
          <a:bodyPr>
            <a:spAutoFit/>
          </a:bodyPr>
          <a:lstStyle/>
          <a:p>
            <a:pPr algn="ctr"/>
            <a:r>
              <a:rPr lang="en-US" baseline="0" dirty="0" smtClean="0">
                <a:solidFill>
                  <a:srgbClr val="000000"/>
                </a:solidFill>
                <a:effectLst/>
                <a:latin typeface="Arial" charset="0"/>
              </a:rPr>
              <a:t>A financial-economic “molecule”…</a:t>
            </a:r>
            <a:endParaRPr lang="en-US" baseline="0" dirty="0">
              <a:solidFill>
                <a:srgbClr val="000000"/>
              </a:solidFill>
              <a:effectLst/>
              <a:latin typeface="Arial" charset="0"/>
            </a:endParaRPr>
          </a:p>
        </p:txBody>
      </p:sp>
      <p:sp>
        <p:nvSpPr>
          <p:cNvPr id="18" name="Text Box 3"/>
          <p:cNvSpPr txBox="1">
            <a:spLocks noChangeArrowheads="1"/>
          </p:cNvSpPr>
          <p:nvPr/>
        </p:nvSpPr>
        <p:spPr bwMode="auto">
          <a:xfrm>
            <a:off x="381000" y="5257800"/>
            <a:ext cx="8534400" cy="707886"/>
          </a:xfrm>
          <a:prstGeom prst="rect">
            <a:avLst/>
          </a:prstGeom>
          <a:noFill/>
          <a:ln w="9525">
            <a:noFill/>
            <a:miter lim="800000"/>
            <a:headEnd/>
            <a:tailEnd/>
          </a:ln>
          <a:effectLst/>
        </p:spPr>
        <p:txBody>
          <a:bodyPr>
            <a:spAutoFit/>
          </a:bodyPr>
          <a:lstStyle/>
          <a:p>
            <a:pPr algn="ctr"/>
            <a:r>
              <a:rPr lang="en-US" baseline="0" dirty="0" smtClean="0">
                <a:solidFill>
                  <a:srgbClr val="000000"/>
                </a:solidFill>
                <a:effectLst/>
                <a:latin typeface="Arial" charset="0"/>
              </a:rPr>
              <a:t>Smallest, simplest element that has all the key characteristics:</a:t>
            </a:r>
          </a:p>
          <a:p>
            <a:pPr algn="ctr"/>
            <a:r>
              <a:rPr lang="en-US" b="1" i="1" baseline="0" dirty="0" smtClean="0">
                <a:solidFill>
                  <a:srgbClr val="000000"/>
                </a:solidFill>
                <a:effectLst/>
                <a:latin typeface="Arial" charset="0"/>
              </a:rPr>
              <a:t>Time</a:t>
            </a:r>
            <a:r>
              <a:rPr lang="en-US" baseline="0" dirty="0" smtClean="0">
                <a:solidFill>
                  <a:srgbClr val="000000"/>
                </a:solidFill>
                <a:effectLst/>
                <a:latin typeface="Arial" charset="0"/>
              </a:rPr>
              <a:t> and </a:t>
            </a:r>
            <a:r>
              <a:rPr lang="en-US" b="1" i="1" baseline="0" dirty="0" smtClean="0">
                <a:solidFill>
                  <a:srgbClr val="000000"/>
                </a:solidFill>
                <a:effectLst/>
                <a:latin typeface="Arial" charset="0"/>
              </a:rPr>
              <a:t>Risk</a:t>
            </a:r>
            <a:endParaRPr lang="en-US" b="1" i="1" baseline="0" dirty="0">
              <a:solidFill>
                <a:srgbClr val="000000"/>
              </a:solidFill>
              <a:effectLst/>
              <a:latin typeface="Arial" charset="0"/>
            </a:endParaRPr>
          </a:p>
        </p:txBody>
      </p:sp>
      <p:sp>
        <p:nvSpPr>
          <p:cNvPr id="19" name="Text Box 2"/>
          <p:cNvSpPr txBox="1">
            <a:spLocks noChangeArrowheads="1"/>
          </p:cNvSpPr>
          <p:nvPr/>
        </p:nvSpPr>
        <p:spPr bwMode="auto">
          <a:xfrm>
            <a:off x="533400" y="304800"/>
            <a:ext cx="8305800" cy="1323439"/>
          </a:xfrm>
          <a:prstGeom prst="rect">
            <a:avLst/>
          </a:prstGeom>
          <a:noFill/>
          <a:ln w="9525">
            <a:noFill/>
            <a:miter lim="800000"/>
            <a:headEnd/>
            <a:tailEnd/>
          </a:ln>
          <a:effectLst/>
        </p:spPr>
        <p:txBody>
          <a:bodyPr>
            <a:spAutoFit/>
          </a:bodyPr>
          <a:lstStyle/>
          <a:p>
            <a:pPr>
              <a:spcBef>
                <a:spcPct val="50000"/>
              </a:spcBef>
            </a:pPr>
            <a:r>
              <a:rPr lang="en-US" baseline="0" dirty="0" smtClean="0">
                <a:solidFill>
                  <a:srgbClr val="000000"/>
                </a:solidFill>
                <a:effectLst/>
                <a:latin typeface="Arial" charset="0"/>
              </a:rPr>
              <a:t>So far, we have illustrated these derivations using a simple 2-state world, a “binomial” world. In fact, this can be the basis for a very powerful yet intuitive and transparent model to rigorously value options…</a:t>
            </a:r>
            <a:endParaRPr lang="en-US" baseline="0" dirty="0">
              <a:solidFill>
                <a:srgbClr val="000000"/>
              </a:solidFill>
              <a:effectLst/>
              <a:latin typeface="Arial" charset="0"/>
            </a:endParaRPr>
          </a:p>
        </p:txBody>
      </p:sp>
    </p:spTree>
    <p:extLst>
      <p:ext uri="{BB962C8B-B14F-4D97-AF65-F5344CB8AC3E}">
        <p14:creationId xmlns="" xmlns:p14="http://schemas.microsoft.com/office/powerpoint/2010/main" val="4284991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7" name="Footer Placeholder 7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53</a:t>
            </a:fld>
            <a:endParaRPr lang="en-US">
              <a:solidFill>
                <a:srgbClr val="000000"/>
              </a:solidFill>
            </a:endParaRPr>
          </a:p>
        </p:txBody>
      </p:sp>
      <p:grpSp>
        <p:nvGrpSpPr>
          <p:cNvPr id="3" name="Group 2"/>
          <p:cNvGrpSpPr/>
          <p:nvPr/>
        </p:nvGrpSpPr>
        <p:grpSpPr>
          <a:xfrm>
            <a:off x="2514600" y="685800"/>
            <a:ext cx="3962400" cy="2700338"/>
            <a:chOff x="533400" y="3429000"/>
            <a:chExt cx="3962400" cy="2700338"/>
          </a:xfrm>
        </p:grpSpPr>
        <p:sp>
          <p:nvSpPr>
            <p:cNvPr id="4"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5" name="Group 33"/>
            <p:cNvGrpSpPr/>
            <p:nvPr/>
          </p:nvGrpSpPr>
          <p:grpSpPr>
            <a:xfrm>
              <a:off x="533400" y="3429000"/>
              <a:ext cx="3962400" cy="2700338"/>
              <a:chOff x="533400" y="3429000"/>
              <a:chExt cx="3962400" cy="2700338"/>
            </a:xfrm>
          </p:grpSpPr>
          <p:sp>
            <p:nvSpPr>
              <p:cNvPr id="6" name="Text Box 18"/>
              <p:cNvSpPr txBox="1">
                <a:spLocks noChangeArrowheads="1"/>
              </p:cNvSpPr>
              <p:nvPr/>
            </p:nvSpPr>
            <p:spPr bwMode="auto">
              <a:xfrm>
                <a:off x="723900" y="4343400"/>
                <a:ext cx="857250" cy="581025"/>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PV[C</a:t>
                </a:r>
                <a:r>
                  <a:rPr lang="en-US" sz="1600" i="1" baseline="-25000" dirty="0">
                    <a:solidFill>
                      <a:srgbClr val="000000"/>
                    </a:solidFill>
                    <a:effectLst>
                      <a:outerShdw blurRad="38100" dist="38100" dir="2700000" algn="tl">
                        <a:srgbClr val="FFFFFF"/>
                      </a:outerShdw>
                    </a:effectLst>
                  </a:rPr>
                  <a:t>1 </a:t>
                </a:r>
                <a:r>
                  <a:rPr lang="en-US" sz="1600" i="1" baseline="0" dirty="0">
                    <a:solidFill>
                      <a:srgbClr val="000000"/>
                    </a:solidFill>
                    <a:effectLst>
                      <a:outerShdw blurRad="38100" dist="38100" dir="2700000" algn="tl">
                        <a:srgbClr val="FFFFFF"/>
                      </a:outerShdw>
                    </a:effectLst>
                  </a:rPr>
                  <a:t>]</a:t>
                </a:r>
              </a:p>
              <a:p>
                <a:r>
                  <a:rPr lang="en-US" sz="1600" baseline="0" dirty="0">
                    <a:solidFill>
                      <a:srgbClr val="000000"/>
                    </a:solidFill>
                    <a:effectLst>
                      <a:outerShdw blurRad="38100" dist="38100" dir="2700000" algn="tl">
                        <a:srgbClr val="FFFFFF"/>
                      </a:outerShdw>
                    </a:effectLst>
                  </a:rPr>
                  <a:t>=$12.09</a:t>
                </a:r>
              </a:p>
            </p:txBody>
          </p:sp>
          <p:sp>
            <p:nvSpPr>
              <p:cNvPr id="7"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 name="Text Box 21"/>
              <p:cNvSpPr txBox="1">
                <a:spLocks noChangeArrowheads="1"/>
              </p:cNvSpPr>
              <p:nvPr/>
            </p:nvSpPr>
            <p:spPr bwMode="auto">
              <a:xfrm>
                <a:off x="2819400" y="3429000"/>
                <a:ext cx="1524000" cy="947738"/>
              </a:xfrm>
              <a:prstGeom prst="rect">
                <a:avLst/>
              </a:prstGeom>
              <a:noFill/>
              <a:ln w="9525">
                <a:noFill/>
                <a:miter lim="800000"/>
                <a:headEnd/>
                <a:tailEnd/>
              </a:ln>
              <a:effectLst/>
            </p:spPr>
            <p:txBody>
              <a:bodyPr>
                <a:spAutoFit/>
              </a:bodyPr>
              <a:lstStyle/>
              <a:p>
                <a:pPr algn="ctr">
                  <a:spcBef>
                    <a:spcPct val="50000"/>
                  </a:spcBef>
                </a:pPr>
                <a:r>
                  <a:rPr lang="en-US" sz="1600" i="1" baseline="0" dirty="0">
                    <a:solidFill>
                      <a:srgbClr val="000000"/>
                    </a:solidFill>
                    <a:effectLst>
                      <a:outerShdw blurRad="38100" dist="38100" dir="2700000" algn="tl">
                        <a:srgbClr val="FFFFFF"/>
                      </a:outerShdw>
                    </a:effectLst>
                  </a:rPr>
                  <a:t>C</a:t>
                </a:r>
                <a:r>
                  <a:rPr lang="en-US" sz="1600" i="1" baseline="-25000" dirty="0">
                    <a:solidFill>
                      <a:srgbClr val="000000"/>
                    </a:solidFill>
                    <a:effectLst>
                      <a:outerShdw blurRad="38100" dist="38100" dir="2700000" algn="tl">
                        <a:srgbClr val="FFFFFF"/>
                      </a:outerShdw>
                    </a:effectLst>
                  </a:rPr>
                  <a:t>1</a:t>
                </a:r>
                <a:r>
                  <a:rPr lang="en-US" sz="1600" i="1" dirty="0">
                    <a:solidFill>
                      <a:srgbClr val="000000"/>
                    </a:solidFill>
                    <a:effectLst>
                      <a:outerShdw blurRad="38100" dist="38100" dir="2700000" algn="tl">
                        <a:srgbClr val="FFFFFF"/>
                      </a:outerShdw>
                    </a:effectLst>
                  </a:rPr>
                  <a:t>up</a:t>
                </a:r>
                <a:r>
                  <a:rPr lang="en-US" sz="1600" i="1" baseline="0" dirty="0">
                    <a:solidFill>
                      <a:srgbClr val="000000"/>
                    </a:solidFill>
                    <a:effectLst>
                      <a:outerShdw blurRad="38100" dist="38100" dir="2700000" algn="tl">
                        <a:srgbClr val="FFFFFF"/>
                      </a:outerShdw>
                    </a:effectLst>
                  </a:rPr>
                  <a:t>=</a:t>
                </a:r>
              </a:p>
              <a:p>
                <a:pPr algn="ctr"/>
                <a:r>
                  <a:rPr lang="en-US" sz="1600" baseline="0" dirty="0">
                    <a:solidFill>
                      <a:srgbClr val="000000"/>
                    </a:solidFill>
                    <a:effectLst>
                      <a:outerShdw blurRad="38100" dist="38100" dir="2700000" algn="tl">
                        <a:srgbClr val="FFFFFF"/>
                      </a:outerShdw>
                    </a:effectLst>
                  </a:rPr>
                  <a:t>$23.21</a:t>
                </a:r>
              </a:p>
              <a:p>
                <a:pPr algn="ctr">
                  <a:spcBef>
                    <a:spcPct val="50000"/>
                  </a:spcBef>
                </a:pPr>
                <a:endParaRPr lang="en-US" sz="1600" baseline="0" dirty="0">
                  <a:solidFill>
                    <a:srgbClr val="000000"/>
                  </a:solidFill>
                  <a:effectLst/>
                </a:endParaRPr>
              </a:p>
            </p:txBody>
          </p:sp>
          <p:sp>
            <p:nvSpPr>
              <p:cNvPr id="10"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 name="Text Box 24"/>
              <p:cNvSpPr txBox="1">
                <a:spLocks noChangeArrowheads="1"/>
              </p:cNvSpPr>
              <p:nvPr/>
            </p:nvSpPr>
            <p:spPr bwMode="auto">
              <a:xfrm>
                <a:off x="2819400" y="5181600"/>
                <a:ext cx="1676400" cy="947738"/>
              </a:xfrm>
              <a:prstGeom prst="rect">
                <a:avLst/>
              </a:prstGeom>
              <a:noFill/>
              <a:ln w="9525">
                <a:noFill/>
                <a:miter lim="800000"/>
                <a:headEnd/>
                <a:tailEnd/>
              </a:ln>
              <a:effectLst/>
            </p:spPr>
            <p:txBody>
              <a:bodyPr>
                <a:spAutoFit/>
              </a:bodyPr>
              <a:lstStyle/>
              <a:p>
                <a:pPr algn="ctr">
                  <a:spcBef>
                    <a:spcPct val="50000"/>
                  </a:spcBef>
                </a:pPr>
                <a:r>
                  <a:rPr lang="en-US" sz="1600" i="1" baseline="0">
                    <a:solidFill>
                      <a:srgbClr val="000000"/>
                    </a:solidFill>
                    <a:effectLst>
                      <a:outerShdw blurRad="38100" dist="38100" dir="2700000" algn="tl">
                        <a:srgbClr val="FFFFFF"/>
                      </a:outerShdw>
                    </a:effectLst>
                  </a:rPr>
                  <a:t>C</a:t>
                </a:r>
                <a:r>
                  <a:rPr lang="en-US" sz="1600" i="1" baseline="-25000">
                    <a:solidFill>
                      <a:srgbClr val="000000"/>
                    </a:solidFill>
                    <a:effectLst>
                      <a:outerShdw blurRad="38100" dist="38100" dir="2700000" algn="tl">
                        <a:srgbClr val="FFFFFF"/>
                      </a:outerShdw>
                    </a:effectLst>
                  </a:rPr>
                  <a:t>1</a:t>
                </a:r>
                <a:r>
                  <a:rPr lang="en-US" sz="1600" i="1">
                    <a:solidFill>
                      <a:srgbClr val="000000"/>
                    </a:solidFill>
                    <a:effectLst>
                      <a:outerShdw blurRad="38100" dist="38100" dir="2700000" algn="tl">
                        <a:srgbClr val="FFFFFF"/>
                      </a:outerShdw>
                    </a:effectLst>
                  </a:rPr>
                  <a:t>down</a:t>
                </a:r>
                <a:r>
                  <a:rPr lang="en-US" sz="1600" i="1" baseline="0">
                    <a:solidFill>
                      <a:srgbClr val="000000"/>
                    </a:solidFill>
                    <a:effectLst>
                      <a:outerShdw blurRad="38100" dist="38100" dir="2700000" algn="tl">
                        <a:srgbClr val="FFFFFF"/>
                      </a:outerShdw>
                    </a:effectLst>
                  </a:rPr>
                  <a:t>=</a:t>
                </a:r>
              </a:p>
              <a:p>
                <a:pPr algn="ctr"/>
                <a:r>
                  <a:rPr lang="en-US" sz="1600" baseline="0">
                    <a:solidFill>
                      <a:srgbClr val="000000"/>
                    </a:solidFill>
                    <a:effectLst>
                      <a:outerShdw blurRad="38100" dist="38100" dir="2700000" algn="tl">
                        <a:srgbClr val="FFFFFF"/>
                      </a:outerShdw>
                    </a:effectLst>
                  </a:rPr>
                  <a:t>$0</a:t>
                </a:r>
              </a:p>
              <a:p>
                <a:pPr algn="ctr">
                  <a:spcBef>
                    <a:spcPct val="50000"/>
                  </a:spcBef>
                </a:pPr>
                <a:endParaRPr lang="en-US" sz="1600" baseline="0">
                  <a:solidFill>
                    <a:srgbClr val="000000"/>
                  </a:solidFill>
                  <a:effectLst/>
                </a:endParaRPr>
              </a:p>
            </p:txBody>
          </p:sp>
          <p:sp>
            <p:nvSpPr>
              <p:cNvPr id="12" name="Text Box 25"/>
              <p:cNvSpPr txBox="1">
                <a:spLocks noChangeArrowheads="1"/>
              </p:cNvSpPr>
              <p:nvPr/>
            </p:nvSpPr>
            <p:spPr bwMode="auto">
              <a:xfrm>
                <a:off x="1905000" y="4038600"/>
                <a:ext cx="9906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dirty="0">
                    <a:solidFill>
                      <a:srgbClr val="000000"/>
                    </a:solidFill>
                    <a:effectLst>
                      <a:outerShdw blurRad="38100" dist="38100" dir="2700000" algn="tl">
                        <a:srgbClr val="FFFFFF"/>
                      </a:outerShdw>
                    </a:effectLst>
                  </a:rPr>
                  <a:t>p</a:t>
                </a:r>
                <a:r>
                  <a:rPr lang="en-US" sz="1600" baseline="0" dirty="0">
                    <a:solidFill>
                      <a:srgbClr val="000000"/>
                    </a:solidFill>
                    <a:effectLst>
                      <a:outerShdw blurRad="38100" dist="38100" dir="2700000" algn="tl">
                        <a:srgbClr val="FFFFFF"/>
                      </a:outerShdw>
                    </a:effectLst>
                  </a:rPr>
                  <a:t> = 0.7</a:t>
                </a:r>
                <a:endParaRPr lang="en-US" sz="1600" i="1" baseline="0" dirty="0">
                  <a:solidFill>
                    <a:srgbClr val="000000"/>
                  </a:solidFill>
                  <a:effectLst>
                    <a:outerShdw blurRad="38100" dist="38100" dir="2700000" algn="tl">
                      <a:srgbClr val="FFFFFF"/>
                    </a:outerShdw>
                  </a:effectLst>
                </a:endParaRPr>
              </a:p>
            </p:txBody>
          </p:sp>
          <p:sp>
            <p:nvSpPr>
              <p:cNvPr id="13" name="Text Box 26"/>
              <p:cNvSpPr txBox="1">
                <a:spLocks noChangeArrowheads="1"/>
              </p:cNvSpPr>
              <p:nvPr/>
            </p:nvSpPr>
            <p:spPr bwMode="auto">
              <a:xfrm>
                <a:off x="1828800" y="4953000"/>
                <a:ext cx="1143000" cy="336550"/>
              </a:xfrm>
              <a:prstGeom prst="rect">
                <a:avLst/>
              </a:prstGeom>
              <a:solidFill>
                <a:srgbClr val="FFFFCC"/>
              </a:solidFill>
              <a:ln w="9525">
                <a:noFill/>
                <a:miter lim="800000"/>
                <a:headEnd/>
                <a:tailEnd/>
              </a:ln>
              <a:effectLst/>
            </p:spPr>
            <p:txBody>
              <a:bodyPr>
                <a:spAutoFit/>
              </a:bodyPr>
              <a:lstStyle/>
              <a:p>
                <a:pPr>
                  <a:spcBef>
                    <a:spcPct val="50000"/>
                  </a:spcBef>
                </a:pPr>
                <a:r>
                  <a:rPr lang="en-US" sz="1600" i="1" baseline="0" dirty="0">
                    <a:solidFill>
                      <a:srgbClr val="000000"/>
                    </a:solidFill>
                    <a:effectLst>
                      <a:outerShdw blurRad="38100" dist="38100" dir="2700000" algn="tl">
                        <a:srgbClr val="FFFFFF"/>
                      </a:outerShdw>
                    </a:effectLst>
                  </a:rPr>
                  <a:t>1-p</a:t>
                </a:r>
                <a:r>
                  <a:rPr lang="en-US" sz="1600" baseline="0" dirty="0">
                    <a:solidFill>
                      <a:srgbClr val="000000"/>
                    </a:solidFill>
                    <a:effectLst>
                      <a:outerShdw blurRad="38100" dist="38100" dir="2700000" algn="tl">
                        <a:srgbClr val="FFFFFF"/>
                      </a:outerShdw>
                    </a:effectLst>
                  </a:rPr>
                  <a:t> = 0.3</a:t>
                </a:r>
                <a:endParaRPr lang="en-US" sz="1600" i="1" baseline="0" dirty="0">
                  <a:solidFill>
                    <a:srgbClr val="000000"/>
                  </a:solidFill>
                  <a:effectLst>
                    <a:outerShdw blurRad="38100" dist="38100" dir="2700000" algn="tl">
                      <a:srgbClr val="FFFFFF"/>
                    </a:outerShdw>
                  </a:effectLst>
                </a:endParaRPr>
              </a:p>
            </p:txBody>
          </p:sp>
          <p:sp>
            <p:nvSpPr>
              <p:cNvPr id="14" name="Oval 27"/>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sp>
        <p:nvSpPr>
          <p:cNvPr id="15" name="Text Box 3"/>
          <p:cNvSpPr txBox="1">
            <a:spLocks noChangeArrowheads="1"/>
          </p:cNvSpPr>
          <p:nvPr/>
        </p:nvSpPr>
        <p:spPr bwMode="auto">
          <a:xfrm>
            <a:off x="381000" y="228600"/>
            <a:ext cx="8534400" cy="400110"/>
          </a:xfrm>
          <a:prstGeom prst="rect">
            <a:avLst/>
          </a:prstGeom>
          <a:noFill/>
          <a:ln w="9525">
            <a:noFill/>
            <a:miter lim="800000"/>
            <a:headEnd/>
            <a:tailEnd/>
          </a:ln>
          <a:effectLst/>
        </p:spPr>
        <p:txBody>
          <a:bodyPr>
            <a:spAutoFit/>
          </a:bodyPr>
          <a:lstStyle/>
          <a:p>
            <a:pPr algn="ctr"/>
            <a:r>
              <a:rPr lang="en-US" baseline="0" dirty="0" smtClean="0">
                <a:solidFill>
                  <a:srgbClr val="000000"/>
                </a:solidFill>
                <a:effectLst/>
                <a:latin typeface="Arial" charset="0"/>
              </a:rPr>
              <a:t>A financial-economic “molecule”…</a:t>
            </a:r>
            <a:endParaRPr lang="en-US" baseline="0" dirty="0">
              <a:solidFill>
                <a:srgbClr val="000000"/>
              </a:solidFill>
              <a:effectLst/>
              <a:latin typeface="Arial" charset="0"/>
            </a:endParaRPr>
          </a:p>
        </p:txBody>
      </p:sp>
      <p:sp>
        <p:nvSpPr>
          <p:cNvPr id="16" name="Text Box 3"/>
          <p:cNvSpPr txBox="1">
            <a:spLocks noChangeArrowheads="1"/>
          </p:cNvSpPr>
          <p:nvPr/>
        </p:nvSpPr>
        <p:spPr bwMode="auto">
          <a:xfrm>
            <a:off x="381000" y="3276600"/>
            <a:ext cx="8534400" cy="400110"/>
          </a:xfrm>
          <a:prstGeom prst="rect">
            <a:avLst/>
          </a:prstGeom>
          <a:noFill/>
          <a:ln w="9525">
            <a:noFill/>
            <a:miter lim="800000"/>
            <a:headEnd/>
            <a:tailEnd/>
          </a:ln>
          <a:effectLst/>
        </p:spPr>
        <p:txBody>
          <a:bodyPr>
            <a:spAutoFit/>
          </a:bodyPr>
          <a:lstStyle/>
          <a:p>
            <a:pPr algn="ctr"/>
            <a:r>
              <a:rPr lang="en-US" baseline="0" dirty="0" smtClean="0">
                <a:solidFill>
                  <a:srgbClr val="000000"/>
                </a:solidFill>
                <a:effectLst/>
                <a:latin typeface="Arial" charset="0"/>
              </a:rPr>
              <a:t>Stitch these molecules together in a “crystal” (binomial lattice or “tree”):</a:t>
            </a:r>
            <a:endParaRPr lang="en-US" b="1" i="1" baseline="0" dirty="0">
              <a:solidFill>
                <a:srgbClr val="000000"/>
              </a:solidFill>
              <a:effectLst/>
              <a:latin typeface="Arial" charset="0"/>
            </a:endParaRPr>
          </a:p>
        </p:txBody>
      </p:sp>
      <p:grpSp>
        <p:nvGrpSpPr>
          <p:cNvPr id="75" name="Group 74"/>
          <p:cNvGrpSpPr/>
          <p:nvPr/>
        </p:nvGrpSpPr>
        <p:grpSpPr>
          <a:xfrm>
            <a:off x="2362200" y="3810000"/>
            <a:ext cx="3962399" cy="2229466"/>
            <a:chOff x="2362200" y="3810000"/>
            <a:chExt cx="3962399" cy="2229466"/>
          </a:xfrm>
        </p:grpSpPr>
        <p:sp>
          <p:nvSpPr>
            <p:cNvPr id="39"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0"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1" name="Oval 40"/>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74" name="Group 73"/>
            <p:cNvGrpSpPr/>
            <p:nvPr/>
          </p:nvGrpSpPr>
          <p:grpSpPr>
            <a:xfrm>
              <a:off x="2362200" y="3810000"/>
              <a:ext cx="3962399" cy="2229466"/>
              <a:chOff x="1447800" y="3810000"/>
              <a:chExt cx="3962399" cy="2229466"/>
            </a:xfrm>
          </p:grpSpPr>
          <p:grpSp>
            <p:nvGrpSpPr>
              <p:cNvPr id="17" name="Group 16"/>
              <p:cNvGrpSpPr/>
              <p:nvPr/>
            </p:nvGrpSpPr>
            <p:grpSpPr>
              <a:xfrm>
                <a:off x="1447800" y="4724400"/>
                <a:ext cx="1219199" cy="685800"/>
                <a:chOff x="533400" y="3429000"/>
                <a:chExt cx="3581400" cy="2362200"/>
              </a:xfrm>
            </p:grpSpPr>
            <p:sp>
              <p:nvSpPr>
                <p:cNvPr id="18"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19" name="Group 33"/>
                <p:cNvGrpSpPr/>
                <p:nvPr/>
              </p:nvGrpSpPr>
              <p:grpSpPr>
                <a:xfrm>
                  <a:off x="533400" y="3886200"/>
                  <a:ext cx="3581400" cy="1905000"/>
                  <a:chOff x="533400" y="3886200"/>
                  <a:chExt cx="3581400" cy="1905000"/>
                </a:xfrm>
              </p:grpSpPr>
              <p:sp>
                <p:nvSpPr>
                  <p:cNvPr id="21"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2"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4"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8" name="Oval 27"/>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36" name="Group 35"/>
              <p:cNvGrpSpPr/>
              <p:nvPr/>
            </p:nvGrpSpPr>
            <p:grpSpPr>
              <a:xfrm>
                <a:off x="2667000" y="4419600"/>
                <a:ext cx="914399" cy="685800"/>
                <a:chOff x="3657600" y="4724400"/>
                <a:chExt cx="914399" cy="685800"/>
              </a:xfrm>
            </p:grpSpPr>
            <p:sp>
              <p:nvSpPr>
                <p:cNvPr id="3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3"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4"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5" name="Oval 34"/>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43" name="Group 42"/>
              <p:cNvGrpSpPr/>
              <p:nvPr/>
            </p:nvGrpSpPr>
            <p:grpSpPr>
              <a:xfrm>
                <a:off x="3581400" y="4114800"/>
                <a:ext cx="914399" cy="685800"/>
                <a:chOff x="3657600" y="4724400"/>
                <a:chExt cx="914399" cy="685800"/>
              </a:xfrm>
            </p:grpSpPr>
            <p:sp>
              <p:nvSpPr>
                <p:cNvPr id="44"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45"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6"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7" name="Oval 46"/>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49" name="Group 48"/>
              <p:cNvGrpSpPr/>
              <p:nvPr/>
            </p:nvGrpSpPr>
            <p:grpSpPr>
              <a:xfrm>
                <a:off x="3581400" y="4648200"/>
                <a:ext cx="914399" cy="629266"/>
                <a:chOff x="2667000" y="5029200"/>
                <a:chExt cx="914399" cy="629266"/>
              </a:xfrm>
            </p:grpSpPr>
            <p:sp>
              <p:nvSpPr>
                <p:cNvPr id="5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2" name="Oval 5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3" name="Group 52"/>
              <p:cNvGrpSpPr/>
              <p:nvPr/>
            </p:nvGrpSpPr>
            <p:grpSpPr>
              <a:xfrm>
                <a:off x="3581400" y="5181600"/>
                <a:ext cx="914399" cy="629266"/>
                <a:chOff x="2667000" y="5029200"/>
                <a:chExt cx="914399" cy="629266"/>
              </a:xfrm>
            </p:grpSpPr>
            <p:sp>
              <p:nvSpPr>
                <p:cNvPr id="5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6" name="Oval 5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7" name="Group 56"/>
              <p:cNvGrpSpPr/>
              <p:nvPr/>
            </p:nvGrpSpPr>
            <p:grpSpPr>
              <a:xfrm>
                <a:off x="4495800" y="3810000"/>
                <a:ext cx="914399" cy="685800"/>
                <a:chOff x="3657600" y="4724400"/>
                <a:chExt cx="914399" cy="685800"/>
              </a:xfrm>
            </p:grpSpPr>
            <p:sp>
              <p:nvSpPr>
                <p:cNvPr id="58"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59"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0"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1" name="Oval 60"/>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2" name="Group 61"/>
              <p:cNvGrpSpPr/>
              <p:nvPr/>
            </p:nvGrpSpPr>
            <p:grpSpPr>
              <a:xfrm>
                <a:off x="4495800" y="4419600"/>
                <a:ext cx="914399" cy="629266"/>
                <a:chOff x="2667000" y="5029200"/>
                <a:chExt cx="914399" cy="629266"/>
              </a:xfrm>
            </p:grpSpPr>
            <p:sp>
              <p:nvSpPr>
                <p:cNvPr id="63"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4"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5" name="Oval 64"/>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6" name="Group 65"/>
              <p:cNvGrpSpPr/>
              <p:nvPr/>
            </p:nvGrpSpPr>
            <p:grpSpPr>
              <a:xfrm>
                <a:off x="4495800" y="4953000"/>
                <a:ext cx="914399" cy="629266"/>
                <a:chOff x="2667000" y="5029200"/>
                <a:chExt cx="914399" cy="629266"/>
              </a:xfrm>
            </p:grpSpPr>
            <p:sp>
              <p:nvSpPr>
                <p:cNvPr id="6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9" name="Oval 6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70" name="Group 69"/>
              <p:cNvGrpSpPr/>
              <p:nvPr/>
            </p:nvGrpSpPr>
            <p:grpSpPr>
              <a:xfrm>
                <a:off x="4495800" y="5410200"/>
                <a:ext cx="914399" cy="629266"/>
                <a:chOff x="2667000" y="5029200"/>
                <a:chExt cx="914399" cy="629266"/>
              </a:xfrm>
            </p:grpSpPr>
            <p:sp>
              <p:nvSpPr>
                <p:cNvPr id="71"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2"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3" name="Oval 72"/>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sp>
        <p:nvSpPr>
          <p:cNvPr id="76" name="Right Arrow 75"/>
          <p:cNvSpPr/>
          <p:nvPr/>
        </p:nvSpPr>
        <p:spPr bwMode="auto">
          <a:xfrm>
            <a:off x="6629400" y="4343400"/>
            <a:ext cx="1066800" cy="12192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78" name="Right Arrow 77"/>
          <p:cNvSpPr/>
          <p:nvPr/>
        </p:nvSpPr>
        <p:spPr bwMode="auto">
          <a:xfrm>
            <a:off x="1828800" y="6172200"/>
            <a:ext cx="4419600" cy="5334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79" name="TextBox 78"/>
          <p:cNvSpPr txBox="1"/>
          <p:nvPr/>
        </p:nvSpPr>
        <p:spPr>
          <a:xfrm>
            <a:off x="2971800" y="6248400"/>
            <a:ext cx="2209800" cy="307777"/>
          </a:xfrm>
          <a:prstGeom prst="rect">
            <a:avLst/>
          </a:prstGeom>
          <a:noFill/>
        </p:spPr>
        <p:txBody>
          <a:bodyPr wrap="square" rtlCol="0">
            <a:spAutoFit/>
          </a:bodyPr>
          <a:lstStyle/>
          <a:p>
            <a:pPr algn="ctr"/>
            <a:r>
              <a:rPr lang="en-US" sz="1400" b="1" i="1" baseline="0" dirty="0" smtClean="0">
                <a:solidFill>
                  <a:srgbClr val="000000"/>
                </a:solidFill>
                <a:effectLst/>
                <a:latin typeface="Arial"/>
              </a:rPr>
              <a:t>Time</a:t>
            </a:r>
            <a:r>
              <a:rPr lang="en-US" sz="1400" i="1" baseline="0" dirty="0" smtClean="0">
                <a:solidFill>
                  <a:srgbClr val="000000"/>
                </a:solidFill>
                <a:effectLst/>
                <a:latin typeface="Arial"/>
              </a:rPr>
              <a:t> </a:t>
            </a:r>
            <a:r>
              <a:rPr lang="en-US" sz="1400" baseline="0" dirty="0" smtClean="0">
                <a:solidFill>
                  <a:srgbClr val="000000"/>
                </a:solidFill>
                <a:effectLst/>
                <a:latin typeface="Arial"/>
                <a:sym typeface="Wingdings" pitchFamily="2" charset="2"/>
              </a:rPr>
              <a:t></a:t>
            </a:r>
            <a:endParaRPr lang="en-US" sz="1400" baseline="0" dirty="0">
              <a:solidFill>
                <a:srgbClr val="000000"/>
              </a:solidFill>
              <a:effectLst/>
              <a:latin typeface="Arial"/>
            </a:endParaRPr>
          </a:p>
        </p:txBody>
      </p:sp>
    </p:spTree>
    <p:extLst>
      <p:ext uri="{BB962C8B-B14F-4D97-AF65-F5344CB8AC3E}">
        <p14:creationId xmlns="" xmlns:p14="http://schemas.microsoft.com/office/powerpoint/2010/main" val="2664106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9" name="Footer Placeholder 9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54</a:t>
            </a:fld>
            <a:endParaRPr lang="en-US">
              <a:solidFill>
                <a:srgbClr val="000000"/>
              </a:solidFill>
            </a:endParaRPr>
          </a:p>
        </p:txBody>
      </p:sp>
      <p:sp>
        <p:nvSpPr>
          <p:cNvPr id="50" name="Text Box 3"/>
          <p:cNvSpPr txBox="1">
            <a:spLocks noChangeArrowheads="1"/>
          </p:cNvSpPr>
          <p:nvPr/>
        </p:nvSpPr>
        <p:spPr bwMode="auto">
          <a:xfrm>
            <a:off x="381000" y="3657600"/>
            <a:ext cx="8534400" cy="1015663"/>
          </a:xfrm>
          <a:prstGeom prst="rect">
            <a:avLst/>
          </a:prstGeom>
          <a:noFill/>
          <a:ln w="9525">
            <a:noFill/>
            <a:miter lim="800000"/>
            <a:headEnd/>
            <a:tailEnd/>
          </a:ln>
          <a:effectLst/>
        </p:spPr>
        <p:txBody>
          <a:bodyPr>
            <a:spAutoFit/>
          </a:bodyPr>
          <a:lstStyle/>
          <a:p>
            <a:pPr algn="ctr"/>
            <a:r>
              <a:rPr lang="en-US" baseline="0" dirty="0" smtClean="0">
                <a:solidFill>
                  <a:srgbClr val="000000"/>
                </a:solidFill>
                <a:effectLst/>
                <a:latin typeface="Arial" charset="0"/>
              </a:rPr>
              <a:t>Each node in the lattice represents one “state of the world”,</a:t>
            </a:r>
          </a:p>
          <a:p>
            <a:pPr algn="ctr"/>
            <a:r>
              <a:rPr lang="en-US" baseline="0" dirty="0" smtClean="0">
                <a:solidFill>
                  <a:srgbClr val="000000"/>
                </a:solidFill>
                <a:effectLst/>
                <a:latin typeface="Arial" charset="0"/>
              </a:rPr>
              <a:t>one possible value of the underlying asset (the building) </a:t>
            </a:r>
          </a:p>
          <a:p>
            <a:pPr algn="ctr"/>
            <a:r>
              <a:rPr lang="en-US" baseline="0" dirty="0" smtClean="0">
                <a:solidFill>
                  <a:srgbClr val="000000"/>
                </a:solidFill>
                <a:effectLst/>
                <a:latin typeface="Arial" charset="0"/>
              </a:rPr>
              <a:t>at one possible future point in time.</a:t>
            </a:r>
            <a:endParaRPr lang="en-US" baseline="0" dirty="0">
              <a:solidFill>
                <a:srgbClr val="000000"/>
              </a:solidFill>
              <a:effectLst/>
              <a:latin typeface="Arial" charset="0"/>
            </a:endParaRPr>
          </a:p>
        </p:txBody>
      </p:sp>
      <p:grpSp>
        <p:nvGrpSpPr>
          <p:cNvPr id="51" name="Group 50"/>
          <p:cNvGrpSpPr/>
          <p:nvPr/>
        </p:nvGrpSpPr>
        <p:grpSpPr>
          <a:xfrm>
            <a:off x="2286000" y="838200"/>
            <a:ext cx="3962399" cy="2229466"/>
            <a:chOff x="2362200" y="3810000"/>
            <a:chExt cx="3962399" cy="2229466"/>
          </a:xfrm>
        </p:grpSpPr>
        <p:sp>
          <p:nvSpPr>
            <p:cNvPr id="52"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3"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4" name="Oval 53"/>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55" name="Group 73"/>
            <p:cNvGrpSpPr/>
            <p:nvPr/>
          </p:nvGrpSpPr>
          <p:grpSpPr>
            <a:xfrm>
              <a:off x="2362200" y="3810000"/>
              <a:ext cx="3962399" cy="2229466"/>
              <a:chOff x="1447800" y="3810000"/>
              <a:chExt cx="3962399" cy="2229466"/>
            </a:xfrm>
          </p:grpSpPr>
          <p:grpSp>
            <p:nvGrpSpPr>
              <p:cNvPr id="56" name="Group 16"/>
              <p:cNvGrpSpPr/>
              <p:nvPr/>
            </p:nvGrpSpPr>
            <p:grpSpPr>
              <a:xfrm>
                <a:off x="1447800" y="4724397"/>
                <a:ext cx="1219198" cy="685799"/>
                <a:chOff x="533400" y="3429000"/>
                <a:chExt cx="3581400" cy="2362200"/>
              </a:xfrm>
            </p:grpSpPr>
            <p:sp>
              <p:nvSpPr>
                <p:cNvPr id="92"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93" name="Group 33"/>
                <p:cNvGrpSpPr/>
                <p:nvPr/>
              </p:nvGrpSpPr>
              <p:grpSpPr>
                <a:xfrm>
                  <a:off x="533400" y="3886200"/>
                  <a:ext cx="3581400" cy="1905000"/>
                  <a:chOff x="533400" y="3886200"/>
                  <a:chExt cx="3581400" cy="1905000"/>
                </a:xfrm>
              </p:grpSpPr>
              <p:sp>
                <p:nvSpPr>
                  <p:cNvPr id="94"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95"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6"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7" name="Oval 96"/>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57" name="Group 35"/>
              <p:cNvGrpSpPr/>
              <p:nvPr/>
            </p:nvGrpSpPr>
            <p:grpSpPr>
              <a:xfrm>
                <a:off x="2667000" y="4419600"/>
                <a:ext cx="914399" cy="685800"/>
                <a:chOff x="3657600" y="4724400"/>
                <a:chExt cx="914399" cy="685800"/>
              </a:xfrm>
            </p:grpSpPr>
            <p:sp>
              <p:nvSpPr>
                <p:cNvPr id="88"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9"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0"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1" name="Oval 90"/>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8" name="Group 42"/>
              <p:cNvGrpSpPr/>
              <p:nvPr/>
            </p:nvGrpSpPr>
            <p:grpSpPr>
              <a:xfrm>
                <a:off x="3581400" y="4114800"/>
                <a:ext cx="914399" cy="685800"/>
                <a:chOff x="3657600" y="4724400"/>
                <a:chExt cx="914399" cy="685800"/>
              </a:xfrm>
            </p:grpSpPr>
            <p:sp>
              <p:nvSpPr>
                <p:cNvPr id="84"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5"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6"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7" name="Oval 86"/>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9" name="Group 48"/>
              <p:cNvGrpSpPr/>
              <p:nvPr/>
            </p:nvGrpSpPr>
            <p:grpSpPr>
              <a:xfrm>
                <a:off x="3581400" y="4648200"/>
                <a:ext cx="914399" cy="629266"/>
                <a:chOff x="2667000" y="5029200"/>
                <a:chExt cx="914399" cy="629266"/>
              </a:xfrm>
            </p:grpSpPr>
            <p:sp>
              <p:nvSpPr>
                <p:cNvPr id="81"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2"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3" name="Oval 82"/>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0" name="Group 52"/>
              <p:cNvGrpSpPr/>
              <p:nvPr/>
            </p:nvGrpSpPr>
            <p:grpSpPr>
              <a:xfrm>
                <a:off x="3581400" y="5181600"/>
                <a:ext cx="914399" cy="629266"/>
                <a:chOff x="2667000" y="5029200"/>
                <a:chExt cx="914399" cy="629266"/>
              </a:xfrm>
            </p:grpSpPr>
            <p:sp>
              <p:nvSpPr>
                <p:cNvPr id="78"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9"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0" name="Oval 79"/>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1" name="Group 56"/>
              <p:cNvGrpSpPr/>
              <p:nvPr/>
            </p:nvGrpSpPr>
            <p:grpSpPr>
              <a:xfrm>
                <a:off x="4495800" y="3810000"/>
                <a:ext cx="914399" cy="685800"/>
                <a:chOff x="3657600" y="4724400"/>
                <a:chExt cx="914399" cy="685800"/>
              </a:xfrm>
            </p:grpSpPr>
            <p:sp>
              <p:nvSpPr>
                <p:cNvPr id="74"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75"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6"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7" name="Oval 76"/>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2" name="Group 61"/>
              <p:cNvGrpSpPr/>
              <p:nvPr/>
            </p:nvGrpSpPr>
            <p:grpSpPr>
              <a:xfrm>
                <a:off x="4495800" y="4419600"/>
                <a:ext cx="914399" cy="629266"/>
                <a:chOff x="2667000" y="5029200"/>
                <a:chExt cx="914399" cy="629266"/>
              </a:xfrm>
            </p:grpSpPr>
            <p:sp>
              <p:nvSpPr>
                <p:cNvPr id="71"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2"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3" name="Oval 72"/>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3" name="Group 65"/>
              <p:cNvGrpSpPr/>
              <p:nvPr/>
            </p:nvGrpSpPr>
            <p:grpSpPr>
              <a:xfrm>
                <a:off x="4495800" y="4953000"/>
                <a:ext cx="914399" cy="629266"/>
                <a:chOff x="2667000" y="5029200"/>
                <a:chExt cx="914399" cy="629266"/>
              </a:xfrm>
            </p:grpSpPr>
            <p:sp>
              <p:nvSpPr>
                <p:cNvPr id="68"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9"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0" name="Oval 69"/>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4" name="Group 69"/>
              <p:cNvGrpSpPr/>
              <p:nvPr/>
            </p:nvGrpSpPr>
            <p:grpSpPr>
              <a:xfrm>
                <a:off x="4495800" y="5410200"/>
                <a:ext cx="914399" cy="629266"/>
                <a:chOff x="2667000" y="5029200"/>
                <a:chExt cx="914399" cy="629266"/>
              </a:xfrm>
            </p:grpSpPr>
            <p:sp>
              <p:nvSpPr>
                <p:cNvPr id="65"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6"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7" name="Oval 66"/>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sp>
        <p:nvSpPr>
          <p:cNvPr id="98" name="Right Arrow 97"/>
          <p:cNvSpPr/>
          <p:nvPr/>
        </p:nvSpPr>
        <p:spPr bwMode="auto">
          <a:xfrm>
            <a:off x="6553200" y="1371600"/>
            <a:ext cx="1066800" cy="12192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Tree>
    <p:extLst>
      <p:ext uri="{BB962C8B-B14F-4D97-AF65-F5344CB8AC3E}">
        <p14:creationId xmlns="" xmlns:p14="http://schemas.microsoft.com/office/powerpoint/2010/main" val="3188124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2" name="Footer Placeholder 161"/>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55</a:t>
            </a:fld>
            <a:endParaRPr lang="en-US">
              <a:solidFill>
                <a:srgbClr val="000000"/>
              </a:solidFill>
            </a:endParaRPr>
          </a:p>
        </p:txBody>
      </p:sp>
      <p:grpSp>
        <p:nvGrpSpPr>
          <p:cNvPr id="3" name="Group 2"/>
          <p:cNvGrpSpPr/>
          <p:nvPr/>
        </p:nvGrpSpPr>
        <p:grpSpPr>
          <a:xfrm>
            <a:off x="1295400" y="1295400"/>
            <a:ext cx="2362200" cy="1219200"/>
            <a:chOff x="2362200" y="3810000"/>
            <a:chExt cx="3962399" cy="2229466"/>
          </a:xfrm>
        </p:grpSpPr>
        <p:sp>
          <p:nvSpPr>
            <p:cNvPr id="4"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 name="Oval 5"/>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7" name="Group 73"/>
            <p:cNvGrpSpPr/>
            <p:nvPr/>
          </p:nvGrpSpPr>
          <p:grpSpPr>
            <a:xfrm>
              <a:off x="2362200" y="3810000"/>
              <a:ext cx="3962399" cy="2229466"/>
              <a:chOff x="1447800" y="3810000"/>
              <a:chExt cx="3962399" cy="2229466"/>
            </a:xfrm>
          </p:grpSpPr>
          <p:grpSp>
            <p:nvGrpSpPr>
              <p:cNvPr id="8" name="Group 16"/>
              <p:cNvGrpSpPr/>
              <p:nvPr/>
            </p:nvGrpSpPr>
            <p:grpSpPr>
              <a:xfrm>
                <a:off x="1447800" y="4724395"/>
                <a:ext cx="1219198" cy="685799"/>
                <a:chOff x="533400" y="3429000"/>
                <a:chExt cx="3581400" cy="2362200"/>
              </a:xfrm>
            </p:grpSpPr>
            <p:sp>
              <p:nvSpPr>
                <p:cNvPr id="44"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9" name="Group 33"/>
                <p:cNvGrpSpPr/>
                <p:nvPr/>
              </p:nvGrpSpPr>
              <p:grpSpPr>
                <a:xfrm>
                  <a:off x="533400" y="3886200"/>
                  <a:ext cx="3581400" cy="1905000"/>
                  <a:chOff x="533400" y="3886200"/>
                  <a:chExt cx="3581400" cy="1905000"/>
                </a:xfrm>
              </p:grpSpPr>
              <p:sp>
                <p:nvSpPr>
                  <p:cNvPr id="46"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47"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8"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9" name="Oval 48"/>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10" name="Group 35"/>
              <p:cNvGrpSpPr/>
              <p:nvPr/>
            </p:nvGrpSpPr>
            <p:grpSpPr>
              <a:xfrm>
                <a:off x="2667000" y="4419600"/>
                <a:ext cx="914399" cy="685800"/>
                <a:chOff x="3657600" y="4724400"/>
                <a:chExt cx="914399" cy="685800"/>
              </a:xfrm>
            </p:grpSpPr>
            <p:sp>
              <p:nvSpPr>
                <p:cNvPr id="4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4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3" name="Oval 4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1" name="Group 42"/>
              <p:cNvGrpSpPr/>
              <p:nvPr/>
            </p:nvGrpSpPr>
            <p:grpSpPr>
              <a:xfrm>
                <a:off x="3581400" y="4114800"/>
                <a:ext cx="914399" cy="685800"/>
                <a:chOff x="3657600" y="4724400"/>
                <a:chExt cx="914399" cy="685800"/>
              </a:xfrm>
            </p:grpSpPr>
            <p:sp>
              <p:nvSpPr>
                <p:cNvPr id="36"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7"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8"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9" name="Oval 38"/>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2" name="Group 48"/>
              <p:cNvGrpSpPr/>
              <p:nvPr/>
            </p:nvGrpSpPr>
            <p:grpSpPr>
              <a:xfrm>
                <a:off x="3581400" y="4648200"/>
                <a:ext cx="914399" cy="629266"/>
                <a:chOff x="2667000" y="5029200"/>
                <a:chExt cx="914399" cy="629266"/>
              </a:xfrm>
            </p:grpSpPr>
            <p:sp>
              <p:nvSpPr>
                <p:cNvPr id="33"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4"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5" name="Oval 34"/>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3" name="Group 52"/>
              <p:cNvGrpSpPr/>
              <p:nvPr/>
            </p:nvGrpSpPr>
            <p:grpSpPr>
              <a:xfrm>
                <a:off x="3581400" y="5181600"/>
                <a:ext cx="914399" cy="629266"/>
                <a:chOff x="2667000" y="5029200"/>
                <a:chExt cx="914399" cy="629266"/>
              </a:xfrm>
            </p:grpSpPr>
            <p:sp>
              <p:nvSpPr>
                <p:cNvPr id="3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2" name="Oval 3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4" name="Group 56"/>
              <p:cNvGrpSpPr/>
              <p:nvPr/>
            </p:nvGrpSpPr>
            <p:grpSpPr>
              <a:xfrm>
                <a:off x="4495800" y="3810000"/>
                <a:ext cx="914399" cy="685800"/>
                <a:chOff x="3657600" y="4724400"/>
                <a:chExt cx="914399" cy="685800"/>
              </a:xfrm>
            </p:grpSpPr>
            <p:sp>
              <p:nvSpPr>
                <p:cNvPr id="26"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7"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8"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9" name="Oval 28"/>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5" name="Group 61"/>
              <p:cNvGrpSpPr/>
              <p:nvPr/>
            </p:nvGrpSpPr>
            <p:grpSpPr>
              <a:xfrm>
                <a:off x="4495800" y="4419600"/>
                <a:ext cx="914399" cy="629266"/>
                <a:chOff x="2667000" y="5029200"/>
                <a:chExt cx="914399" cy="629266"/>
              </a:xfrm>
            </p:grpSpPr>
            <p:sp>
              <p:nvSpPr>
                <p:cNvPr id="23"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4"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 name="Oval 24"/>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6" name="Group 65"/>
              <p:cNvGrpSpPr/>
              <p:nvPr/>
            </p:nvGrpSpPr>
            <p:grpSpPr>
              <a:xfrm>
                <a:off x="4495800" y="4953000"/>
                <a:ext cx="914399" cy="629266"/>
                <a:chOff x="2667000" y="5029200"/>
                <a:chExt cx="914399" cy="629266"/>
              </a:xfrm>
            </p:grpSpPr>
            <p:sp>
              <p:nvSpPr>
                <p:cNvPr id="2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2" name="Oval 2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45" name="Group 69"/>
              <p:cNvGrpSpPr/>
              <p:nvPr/>
            </p:nvGrpSpPr>
            <p:grpSpPr>
              <a:xfrm>
                <a:off x="4495800" y="5410200"/>
                <a:ext cx="914399" cy="629266"/>
                <a:chOff x="2667000" y="5029200"/>
                <a:chExt cx="914399" cy="629266"/>
              </a:xfrm>
            </p:grpSpPr>
            <p:sp>
              <p:nvSpPr>
                <p:cNvPr id="1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9" name="Oval 1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grpSp>
        <p:nvGrpSpPr>
          <p:cNvPr id="50" name="Group 49"/>
          <p:cNvGrpSpPr/>
          <p:nvPr/>
        </p:nvGrpSpPr>
        <p:grpSpPr>
          <a:xfrm>
            <a:off x="1295400" y="2819400"/>
            <a:ext cx="2362200" cy="1219200"/>
            <a:chOff x="2362200" y="3810000"/>
            <a:chExt cx="3962399" cy="2229466"/>
          </a:xfrm>
        </p:grpSpPr>
        <p:sp>
          <p:nvSpPr>
            <p:cNvPr id="51"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2"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3" name="Oval 52"/>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54" name="Group 73"/>
            <p:cNvGrpSpPr/>
            <p:nvPr/>
          </p:nvGrpSpPr>
          <p:grpSpPr>
            <a:xfrm>
              <a:off x="2362200" y="3810000"/>
              <a:ext cx="3962399" cy="2229466"/>
              <a:chOff x="1447800" y="3810000"/>
              <a:chExt cx="3962399" cy="2229466"/>
            </a:xfrm>
          </p:grpSpPr>
          <p:grpSp>
            <p:nvGrpSpPr>
              <p:cNvPr id="55" name="Group 16"/>
              <p:cNvGrpSpPr/>
              <p:nvPr/>
            </p:nvGrpSpPr>
            <p:grpSpPr>
              <a:xfrm>
                <a:off x="1447800" y="4724393"/>
                <a:ext cx="1219198" cy="685799"/>
                <a:chOff x="533400" y="3429000"/>
                <a:chExt cx="3581400" cy="2362200"/>
              </a:xfrm>
            </p:grpSpPr>
            <p:sp>
              <p:nvSpPr>
                <p:cNvPr id="91"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56" name="Group 33"/>
                <p:cNvGrpSpPr/>
                <p:nvPr/>
              </p:nvGrpSpPr>
              <p:grpSpPr>
                <a:xfrm>
                  <a:off x="533400" y="3886200"/>
                  <a:ext cx="3581400" cy="1905000"/>
                  <a:chOff x="533400" y="3886200"/>
                  <a:chExt cx="3581400" cy="1905000"/>
                </a:xfrm>
              </p:grpSpPr>
              <p:sp>
                <p:nvSpPr>
                  <p:cNvPr id="93"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94"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5"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6" name="Oval 95"/>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57" name="Group 35"/>
              <p:cNvGrpSpPr/>
              <p:nvPr/>
            </p:nvGrpSpPr>
            <p:grpSpPr>
              <a:xfrm>
                <a:off x="2667000" y="4419600"/>
                <a:ext cx="914399" cy="685800"/>
                <a:chOff x="3657600" y="4724400"/>
                <a:chExt cx="914399" cy="685800"/>
              </a:xfrm>
            </p:grpSpPr>
            <p:sp>
              <p:nvSpPr>
                <p:cNvPr id="87"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8"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9"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0" name="Oval 89"/>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8" name="Group 42"/>
              <p:cNvGrpSpPr/>
              <p:nvPr/>
            </p:nvGrpSpPr>
            <p:grpSpPr>
              <a:xfrm>
                <a:off x="3581400" y="4114800"/>
                <a:ext cx="914399" cy="685800"/>
                <a:chOff x="3657600" y="4724400"/>
                <a:chExt cx="914399" cy="685800"/>
              </a:xfrm>
            </p:grpSpPr>
            <p:sp>
              <p:nvSpPr>
                <p:cNvPr id="83"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4"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5"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6" name="Oval 85"/>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9" name="Group 48"/>
              <p:cNvGrpSpPr/>
              <p:nvPr/>
            </p:nvGrpSpPr>
            <p:grpSpPr>
              <a:xfrm>
                <a:off x="3581400" y="4648200"/>
                <a:ext cx="914399" cy="629266"/>
                <a:chOff x="2667000" y="5029200"/>
                <a:chExt cx="914399" cy="629266"/>
              </a:xfrm>
            </p:grpSpPr>
            <p:sp>
              <p:nvSpPr>
                <p:cNvPr id="8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2" name="Oval 8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0" name="Group 52"/>
              <p:cNvGrpSpPr/>
              <p:nvPr/>
            </p:nvGrpSpPr>
            <p:grpSpPr>
              <a:xfrm>
                <a:off x="3581400" y="5181600"/>
                <a:ext cx="914399" cy="629266"/>
                <a:chOff x="2667000" y="5029200"/>
                <a:chExt cx="914399" cy="629266"/>
              </a:xfrm>
            </p:grpSpPr>
            <p:sp>
              <p:nvSpPr>
                <p:cNvPr id="7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9" name="Oval 7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1" name="Group 56"/>
              <p:cNvGrpSpPr/>
              <p:nvPr/>
            </p:nvGrpSpPr>
            <p:grpSpPr>
              <a:xfrm>
                <a:off x="4495800" y="3810000"/>
                <a:ext cx="914399" cy="685800"/>
                <a:chOff x="3657600" y="4724400"/>
                <a:chExt cx="914399" cy="685800"/>
              </a:xfrm>
            </p:grpSpPr>
            <p:sp>
              <p:nvSpPr>
                <p:cNvPr id="73"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74"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5"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6" name="Oval 75"/>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2" name="Group 61"/>
              <p:cNvGrpSpPr/>
              <p:nvPr/>
            </p:nvGrpSpPr>
            <p:grpSpPr>
              <a:xfrm>
                <a:off x="4495800" y="4419600"/>
                <a:ext cx="914399" cy="629266"/>
                <a:chOff x="2667000" y="5029200"/>
                <a:chExt cx="914399" cy="629266"/>
              </a:xfrm>
            </p:grpSpPr>
            <p:sp>
              <p:nvSpPr>
                <p:cNvPr id="7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2" name="Oval 7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3" name="Group 65"/>
              <p:cNvGrpSpPr/>
              <p:nvPr/>
            </p:nvGrpSpPr>
            <p:grpSpPr>
              <a:xfrm>
                <a:off x="4495800" y="4953000"/>
                <a:ext cx="914399" cy="629266"/>
                <a:chOff x="2667000" y="5029200"/>
                <a:chExt cx="914399" cy="629266"/>
              </a:xfrm>
            </p:grpSpPr>
            <p:sp>
              <p:nvSpPr>
                <p:cNvPr id="6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9" name="Oval 6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92" name="Group 69"/>
              <p:cNvGrpSpPr/>
              <p:nvPr/>
            </p:nvGrpSpPr>
            <p:grpSpPr>
              <a:xfrm>
                <a:off x="4495800" y="5410200"/>
                <a:ext cx="914399" cy="629266"/>
                <a:chOff x="2667000" y="5029200"/>
                <a:chExt cx="914399" cy="629266"/>
              </a:xfrm>
            </p:grpSpPr>
            <p:sp>
              <p:nvSpPr>
                <p:cNvPr id="6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6" name="Oval 6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grpSp>
        <p:nvGrpSpPr>
          <p:cNvPr id="97" name="Group 96"/>
          <p:cNvGrpSpPr/>
          <p:nvPr/>
        </p:nvGrpSpPr>
        <p:grpSpPr>
          <a:xfrm>
            <a:off x="1295400" y="4343400"/>
            <a:ext cx="2362200" cy="1219200"/>
            <a:chOff x="2362200" y="3810000"/>
            <a:chExt cx="3962399" cy="2229466"/>
          </a:xfrm>
        </p:grpSpPr>
        <p:sp>
          <p:nvSpPr>
            <p:cNvPr id="98"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9"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00" name="Oval 99"/>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101" name="Group 73"/>
            <p:cNvGrpSpPr/>
            <p:nvPr/>
          </p:nvGrpSpPr>
          <p:grpSpPr>
            <a:xfrm>
              <a:off x="2362200" y="3810000"/>
              <a:ext cx="3962399" cy="2229466"/>
              <a:chOff x="1447800" y="3810000"/>
              <a:chExt cx="3962399" cy="2229466"/>
            </a:xfrm>
          </p:grpSpPr>
          <p:grpSp>
            <p:nvGrpSpPr>
              <p:cNvPr id="102" name="Group 16"/>
              <p:cNvGrpSpPr/>
              <p:nvPr/>
            </p:nvGrpSpPr>
            <p:grpSpPr>
              <a:xfrm>
                <a:off x="1447800" y="4724393"/>
                <a:ext cx="1219198" cy="685799"/>
                <a:chOff x="533400" y="3429000"/>
                <a:chExt cx="3581400" cy="2362200"/>
              </a:xfrm>
            </p:grpSpPr>
            <p:sp>
              <p:nvSpPr>
                <p:cNvPr id="138"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103" name="Group 33"/>
                <p:cNvGrpSpPr/>
                <p:nvPr/>
              </p:nvGrpSpPr>
              <p:grpSpPr>
                <a:xfrm>
                  <a:off x="533400" y="3886200"/>
                  <a:ext cx="3581400" cy="1905000"/>
                  <a:chOff x="533400" y="3886200"/>
                  <a:chExt cx="3581400" cy="1905000"/>
                </a:xfrm>
              </p:grpSpPr>
              <p:sp>
                <p:nvSpPr>
                  <p:cNvPr id="140"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41"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42"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43" name="Oval 142"/>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104" name="Group 35"/>
              <p:cNvGrpSpPr/>
              <p:nvPr/>
            </p:nvGrpSpPr>
            <p:grpSpPr>
              <a:xfrm>
                <a:off x="2667000" y="4419600"/>
                <a:ext cx="914399" cy="685800"/>
                <a:chOff x="3657600" y="4724400"/>
                <a:chExt cx="914399" cy="685800"/>
              </a:xfrm>
            </p:grpSpPr>
            <p:sp>
              <p:nvSpPr>
                <p:cNvPr id="134"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35"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6"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7" name="Oval 136"/>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5" name="Group 42"/>
              <p:cNvGrpSpPr/>
              <p:nvPr/>
            </p:nvGrpSpPr>
            <p:grpSpPr>
              <a:xfrm>
                <a:off x="3581400" y="4114800"/>
                <a:ext cx="914399" cy="685800"/>
                <a:chOff x="3657600" y="4724400"/>
                <a:chExt cx="914399" cy="685800"/>
              </a:xfrm>
            </p:grpSpPr>
            <p:sp>
              <p:nvSpPr>
                <p:cNvPr id="13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3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3" name="Oval 13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6" name="Group 48"/>
              <p:cNvGrpSpPr/>
              <p:nvPr/>
            </p:nvGrpSpPr>
            <p:grpSpPr>
              <a:xfrm>
                <a:off x="3581400" y="4648200"/>
                <a:ext cx="914399" cy="629266"/>
                <a:chOff x="2667000" y="5029200"/>
                <a:chExt cx="914399" cy="629266"/>
              </a:xfrm>
            </p:grpSpPr>
            <p:sp>
              <p:nvSpPr>
                <p:cNvPr id="12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9" name="Oval 12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7" name="Group 52"/>
              <p:cNvGrpSpPr/>
              <p:nvPr/>
            </p:nvGrpSpPr>
            <p:grpSpPr>
              <a:xfrm>
                <a:off x="3581400" y="5181600"/>
                <a:ext cx="914399" cy="629266"/>
                <a:chOff x="2667000" y="5029200"/>
                <a:chExt cx="914399" cy="629266"/>
              </a:xfrm>
            </p:grpSpPr>
            <p:sp>
              <p:nvSpPr>
                <p:cNvPr id="12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6" name="Oval 12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8" name="Group 56"/>
              <p:cNvGrpSpPr/>
              <p:nvPr/>
            </p:nvGrpSpPr>
            <p:grpSpPr>
              <a:xfrm>
                <a:off x="4495800" y="3810000"/>
                <a:ext cx="914399" cy="685800"/>
                <a:chOff x="3657600" y="4724400"/>
                <a:chExt cx="914399" cy="685800"/>
              </a:xfrm>
            </p:grpSpPr>
            <p:sp>
              <p:nvSpPr>
                <p:cNvPr id="12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2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3" name="Oval 12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9" name="Group 61"/>
              <p:cNvGrpSpPr/>
              <p:nvPr/>
            </p:nvGrpSpPr>
            <p:grpSpPr>
              <a:xfrm>
                <a:off x="4495800" y="4419600"/>
                <a:ext cx="914399" cy="629266"/>
                <a:chOff x="2667000" y="5029200"/>
                <a:chExt cx="914399" cy="629266"/>
              </a:xfrm>
            </p:grpSpPr>
            <p:sp>
              <p:nvSpPr>
                <p:cNvPr id="11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9" name="Oval 11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10" name="Group 65"/>
              <p:cNvGrpSpPr/>
              <p:nvPr/>
            </p:nvGrpSpPr>
            <p:grpSpPr>
              <a:xfrm>
                <a:off x="4495800" y="4953000"/>
                <a:ext cx="914399" cy="629266"/>
                <a:chOff x="2667000" y="5029200"/>
                <a:chExt cx="914399" cy="629266"/>
              </a:xfrm>
            </p:grpSpPr>
            <p:sp>
              <p:nvSpPr>
                <p:cNvPr id="11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6" name="Oval 11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39" name="Group 69"/>
              <p:cNvGrpSpPr/>
              <p:nvPr/>
            </p:nvGrpSpPr>
            <p:grpSpPr>
              <a:xfrm>
                <a:off x="4495800" y="5410200"/>
                <a:ext cx="914399" cy="629266"/>
                <a:chOff x="2667000" y="5029200"/>
                <a:chExt cx="914399" cy="629266"/>
              </a:xfrm>
            </p:grpSpPr>
            <p:sp>
              <p:nvSpPr>
                <p:cNvPr id="111"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2"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3" name="Oval 112"/>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sp>
        <p:nvSpPr>
          <p:cNvPr id="144" name="TextBox 143"/>
          <p:cNvSpPr txBox="1"/>
          <p:nvPr/>
        </p:nvSpPr>
        <p:spPr>
          <a:xfrm>
            <a:off x="457200" y="533400"/>
            <a:ext cx="609600" cy="461665"/>
          </a:xfrm>
          <a:prstGeom prst="rect">
            <a:avLst/>
          </a:prstGeom>
          <a:noFill/>
        </p:spPr>
        <p:txBody>
          <a:bodyPr wrap="square" rtlCol="0">
            <a:spAutoFit/>
          </a:bodyPr>
          <a:lstStyle/>
          <a:p>
            <a:r>
              <a:rPr lang="en-US" sz="2400" i="1" baseline="0" dirty="0" smtClean="0">
                <a:solidFill>
                  <a:srgbClr val="000000"/>
                </a:solidFill>
                <a:effectLst/>
              </a:rPr>
              <a:t>t</a:t>
            </a:r>
            <a:r>
              <a:rPr lang="en-US" sz="2400" baseline="0" dirty="0" smtClean="0">
                <a:solidFill>
                  <a:srgbClr val="000000"/>
                </a:solidFill>
                <a:effectLst/>
              </a:rPr>
              <a:t> </a:t>
            </a:r>
            <a:r>
              <a:rPr lang="en-US" sz="1800" baseline="0" dirty="0" smtClean="0">
                <a:solidFill>
                  <a:srgbClr val="000000"/>
                </a:solidFill>
                <a:effectLst/>
              </a:rPr>
              <a:t>=</a:t>
            </a:r>
            <a:endParaRPr lang="en-US" sz="1800" i="1" baseline="0" dirty="0">
              <a:solidFill>
                <a:srgbClr val="000000"/>
              </a:solidFill>
              <a:effectLst/>
            </a:endParaRPr>
          </a:p>
        </p:txBody>
      </p:sp>
      <p:sp>
        <p:nvSpPr>
          <p:cNvPr id="145" name="TextBox 144"/>
          <p:cNvSpPr txBox="1"/>
          <p:nvPr/>
        </p:nvSpPr>
        <p:spPr>
          <a:xfrm>
            <a:off x="12192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0</a:t>
            </a:r>
            <a:endParaRPr lang="en-US" sz="1800" baseline="0" dirty="0">
              <a:solidFill>
                <a:srgbClr val="000000"/>
              </a:solidFill>
              <a:effectLst/>
            </a:endParaRPr>
          </a:p>
        </p:txBody>
      </p:sp>
      <p:sp>
        <p:nvSpPr>
          <p:cNvPr id="146" name="TextBox 145"/>
          <p:cNvSpPr txBox="1"/>
          <p:nvPr/>
        </p:nvSpPr>
        <p:spPr>
          <a:xfrm>
            <a:off x="16764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1</a:t>
            </a:r>
            <a:endParaRPr lang="en-US" sz="1800" baseline="0" dirty="0">
              <a:solidFill>
                <a:srgbClr val="000000"/>
              </a:solidFill>
              <a:effectLst/>
            </a:endParaRPr>
          </a:p>
        </p:txBody>
      </p:sp>
      <p:sp>
        <p:nvSpPr>
          <p:cNvPr id="147" name="TextBox 146"/>
          <p:cNvSpPr txBox="1"/>
          <p:nvPr/>
        </p:nvSpPr>
        <p:spPr>
          <a:xfrm>
            <a:off x="22860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2</a:t>
            </a:r>
            <a:endParaRPr lang="en-US" sz="1800" baseline="0" dirty="0">
              <a:solidFill>
                <a:srgbClr val="000000"/>
              </a:solidFill>
              <a:effectLst/>
            </a:endParaRPr>
          </a:p>
        </p:txBody>
      </p:sp>
      <p:sp>
        <p:nvSpPr>
          <p:cNvPr id="148" name="TextBox 147"/>
          <p:cNvSpPr txBox="1"/>
          <p:nvPr/>
        </p:nvSpPr>
        <p:spPr>
          <a:xfrm>
            <a:off x="27432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3</a:t>
            </a:r>
            <a:endParaRPr lang="en-US" sz="1800" baseline="0" dirty="0">
              <a:solidFill>
                <a:srgbClr val="000000"/>
              </a:solidFill>
              <a:effectLst/>
            </a:endParaRPr>
          </a:p>
        </p:txBody>
      </p:sp>
      <p:sp>
        <p:nvSpPr>
          <p:cNvPr id="149" name="TextBox 148"/>
          <p:cNvSpPr txBox="1"/>
          <p:nvPr/>
        </p:nvSpPr>
        <p:spPr>
          <a:xfrm>
            <a:off x="3276600" y="685800"/>
            <a:ext cx="609600" cy="369332"/>
          </a:xfrm>
          <a:prstGeom prst="rect">
            <a:avLst/>
          </a:prstGeom>
          <a:noFill/>
        </p:spPr>
        <p:txBody>
          <a:bodyPr wrap="square" rtlCol="0">
            <a:spAutoFit/>
          </a:bodyPr>
          <a:lstStyle/>
          <a:p>
            <a:pPr algn="ctr"/>
            <a:r>
              <a:rPr lang="en-US" sz="1800" baseline="0" dirty="0" smtClean="0">
                <a:solidFill>
                  <a:srgbClr val="000000"/>
                </a:solidFill>
                <a:effectLst/>
              </a:rPr>
              <a:t>4…</a:t>
            </a:r>
            <a:endParaRPr lang="en-US" sz="1800" baseline="0" dirty="0">
              <a:solidFill>
                <a:srgbClr val="000000"/>
              </a:solidFill>
              <a:effectLst/>
            </a:endParaRPr>
          </a:p>
        </p:txBody>
      </p:sp>
      <p:cxnSp>
        <p:nvCxnSpPr>
          <p:cNvPr id="151" name="Straight Connector 150"/>
          <p:cNvCxnSpPr/>
          <p:nvPr/>
        </p:nvCxnSpPr>
        <p:spPr bwMode="auto">
          <a:xfrm rot="5400000">
            <a:off x="-12192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2" name="Straight Connector 151"/>
          <p:cNvCxnSpPr/>
          <p:nvPr/>
        </p:nvCxnSpPr>
        <p:spPr bwMode="auto">
          <a:xfrm rot="5400000">
            <a:off x="-7620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3" name="Straight Connector 152"/>
          <p:cNvCxnSpPr/>
          <p:nvPr/>
        </p:nvCxnSpPr>
        <p:spPr bwMode="auto">
          <a:xfrm rot="5400000">
            <a:off x="-2286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4" name="Straight Connector 153"/>
          <p:cNvCxnSpPr/>
          <p:nvPr/>
        </p:nvCxnSpPr>
        <p:spPr bwMode="auto">
          <a:xfrm rot="5400000">
            <a:off x="3048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5" name="Straight Connector 154"/>
          <p:cNvCxnSpPr/>
          <p:nvPr/>
        </p:nvCxnSpPr>
        <p:spPr bwMode="auto">
          <a:xfrm rot="5400000">
            <a:off x="9144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56" name="Text Box 3"/>
          <p:cNvSpPr txBox="1">
            <a:spLocks noChangeArrowheads="1"/>
          </p:cNvSpPr>
          <p:nvPr/>
        </p:nvSpPr>
        <p:spPr bwMode="auto">
          <a:xfrm>
            <a:off x="533400" y="0"/>
            <a:ext cx="3505200" cy="400110"/>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Make three such trees:</a:t>
            </a:r>
            <a:endParaRPr lang="en-US" baseline="0" dirty="0">
              <a:solidFill>
                <a:srgbClr val="000000"/>
              </a:solidFill>
              <a:effectLst/>
              <a:latin typeface="Arial" charset="0"/>
            </a:endParaRPr>
          </a:p>
        </p:txBody>
      </p:sp>
      <p:sp>
        <p:nvSpPr>
          <p:cNvPr id="157" name="Text Box 3"/>
          <p:cNvSpPr txBox="1">
            <a:spLocks noChangeArrowheads="1"/>
          </p:cNvSpPr>
          <p:nvPr/>
        </p:nvSpPr>
        <p:spPr bwMode="auto">
          <a:xfrm>
            <a:off x="4191000" y="1219200"/>
            <a:ext cx="1752600" cy="1015663"/>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“V” value of underlying asset (bldg)</a:t>
            </a:r>
            <a:endParaRPr lang="en-US" baseline="0" dirty="0">
              <a:solidFill>
                <a:srgbClr val="000000"/>
              </a:solidFill>
              <a:effectLst/>
              <a:latin typeface="Arial" charset="0"/>
            </a:endParaRPr>
          </a:p>
        </p:txBody>
      </p:sp>
      <p:sp>
        <p:nvSpPr>
          <p:cNvPr id="158" name="Text Box 3"/>
          <p:cNvSpPr txBox="1">
            <a:spLocks noChangeArrowheads="1"/>
          </p:cNvSpPr>
          <p:nvPr/>
        </p:nvSpPr>
        <p:spPr bwMode="auto">
          <a:xfrm>
            <a:off x="4114800" y="2819400"/>
            <a:ext cx="1752600" cy="1015663"/>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“K” value of construction cost</a:t>
            </a:r>
            <a:endParaRPr lang="en-US" baseline="0" dirty="0">
              <a:solidFill>
                <a:srgbClr val="000000"/>
              </a:solidFill>
              <a:effectLst/>
              <a:latin typeface="Arial" charset="0"/>
            </a:endParaRPr>
          </a:p>
        </p:txBody>
      </p:sp>
      <p:sp>
        <p:nvSpPr>
          <p:cNvPr id="159" name="Text Box 3"/>
          <p:cNvSpPr txBox="1">
            <a:spLocks noChangeArrowheads="1"/>
          </p:cNvSpPr>
          <p:nvPr/>
        </p:nvSpPr>
        <p:spPr bwMode="auto">
          <a:xfrm>
            <a:off x="4191000" y="4114800"/>
            <a:ext cx="1752600" cy="1631216"/>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“C” value of option to get “V” by paying “K”: (V-K now, or wait…)</a:t>
            </a:r>
            <a:endParaRPr lang="en-US" baseline="0" dirty="0">
              <a:solidFill>
                <a:srgbClr val="000000"/>
              </a:solidFill>
              <a:effectLst/>
              <a:latin typeface="Arial" charset="0"/>
            </a:endParaRPr>
          </a:p>
        </p:txBody>
      </p:sp>
      <p:sp>
        <p:nvSpPr>
          <p:cNvPr id="160" name="Down Arrow 159"/>
          <p:cNvSpPr/>
          <p:nvPr/>
        </p:nvSpPr>
        <p:spPr bwMode="auto">
          <a:xfrm>
            <a:off x="4724400" y="2209800"/>
            <a:ext cx="304800" cy="4572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1" name="Down Arrow 160"/>
          <p:cNvSpPr/>
          <p:nvPr/>
        </p:nvSpPr>
        <p:spPr bwMode="auto">
          <a:xfrm>
            <a:off x="4724400" y="3657600"/>
            <a:ext cx="304800" cy="4572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Tree>
    <p:extLst>
      <p:ext uri="{BB962C8B-B14F-4D97-AF65-F5344CB8AC3E}">
        <p14:creationId xmlns="" xmlns:p14="http://schemas.microsoft.com/office/powerpoint/2010/main" val="1586969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8" name="Footer Placeholder 167"/>
          <p:cNvSpPr>
            <a:spLocks noGrp="1"/>
          </p:cNvSpPr>
          <p:nvPr>
            <p:ph type="ftr" sz="quarter" idx="11"/>
          </p:nvPr>
        </p:nvSpPr>
        <p:spPr/>
        <p:txBody>
          <a:bodyPr/>
          <a:lstStyle/>
          <a:p>
            <a:pPr algn="l"/>
            <a:r>
              <a:rPr lang="en-US" dirty="0" smtClean="0">
                <a:solidFill>
                  <a:srgbClr val="000000"/>
                </a:solidFill>
              </a:rPr>
              <a:t>© 2014 OnCourse Learning. All Rights Reserved.</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4907030A-1EB5-436E-B90F-A229859BAA4E}" type="slidenum">
              <a:rPr lang="en-US" smtClean="0">
                <a:solidFill>
                  <a:srgbClr val="000000"/>
                </a:solidFill>
              </a:rPr>
              <a:pPr/>
              <a:t>56</a:t>
            </a:fld>
            <a:endParaRPr lang="en-US">
              <a:solidFill>
                <a:srgbClr val="000000"/>
              </a:solidFill>
            </a:endParaRPr>
          </a:p>
        </p:txBody>
      </p:sp>
      <p:grpSp>
        <p:nvGrpSpPr>
          <p:cNvPr id="3" name="Group 2"/>
          <p:cNvGrpSpPr/>
          <p:nvPr/>
        </p:nvGrpSpPr>
        <p:grpSpPr>
          <a:xfrm>
            <a:off x="1295400" y="1295400"/>
            <a:ext cx="2362200" cy="1219200"/>
            <a:chOff x="2362200" y="3810000"/>
            <a:chExt cx="3962399" cy="2229466"/>
          </a:xfrm>
        </p:grpSpPr>
        <p:sp>
          <p:nvSpPr>
            <p:cNvPr id="4"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 name="Oval 5"/>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7" name="Group 73"/>
            <p:cNvGrpSpPr/>
            <p:nvPr/>
          </p:nvGrpSpPr>
          <p:grpSpPr>
            <a:xfrm>
              <a:off x="2362200" y="3810000"/>
              <a:ext cx="3962399" cy="2229466"/>
              <a:chOff x="1447800" y="3810000"/>
              <a:chExt cx="3962399" cy="2229466"/>
            </a:xfrm>
          </p:grpSpPr>
          <p:grpSp>
            <p:nvGrpSpPr>
              <p:cNvPr id="8" name="Group 16"/>
              <p:cNvGrpSpPr/>
              <p:nvPr/>
            </p:nvGrpSpPr>
            <p:grpSpPr>
              <a:xfrm>
                <a:off x="1447800" y="4724395"/>
                <a:ext cx="1219198" cy="685799"/>
                <a:chOff x="533400" y="3429000"/>
                <a:chExt cx="3581400" cy="2362200"/>
              </a:xfrm>
            </p:grpSpPr>
            <p:sp>
              <p:nvSpPr>
                <p:cNvPr id="44"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45" name="Group 33"/>
                <p:cNvGrpSpPr/>
                <p:nvPr/>
              </p:nvGrpSpPr>
              <p:grpSpPr>
                <a:xfrm>
                  <a:off x="533400" y="3886200"/>
                  <a:ext cx="3581400" cy="1905000"/>
                  <a:chOff x="533400" y="3886200"/>
                  <a:chExt cx="3581400" cy="1905000"/>
                </a:xfrm>
              </p:grpSpPr>
              <p:sp>
                <p:nvSpPr>
                  <p:cNvPr id="46"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47"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8"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9" name="Oval 48"/>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9" name="Group 35"/>
              <p:cNvGrpSpPr/>
              <p:nvPr/>
            </p:nvGrpSpPr>
            <p:grpSpPr>
              <a:xfrm>
                <a:off x="2667000" y="4419600"/>
                <a:ext cx="914399" cy="685800"/>
                <a:chOff x="3657600" y="4724400"/>
                <a:chExt cx="914399" cy="685800"/>
              </a:xfrm>
            </p:grpSpPr>
            <p:sp>
              <p:nvSpPr>
                <p:cNvPr id="4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4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43" name="Oval 4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 name="Group 42"/>
              <p:cNvGrpSpPr/>
              <p:nvPr/>
            </p:nvGrpSpPr>
            <p:grpSpPr>
              <a:xfrm>
                <a:off x="3581400" y="4114800"/>
                <a:ext cx="914399" cy="685800"/>
                <a:chOff x="3657600" y="4724400"/>
                <a:chExt cx="914399" cy="685800"/>
              </a:xfrm>
            </p:grpSpPr>
            <p:sp>
              <p:nvSpPr>
                <p:cNvPr id="36"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37"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8"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9" name="Oval 38"/>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1" name="Group 48"/>
              <p:cNvGrpSpPr/>
              <p:nvPr/>
            </p:nvGrpSpPr>
            <p:grpSpPr>
              <a:xfrm>
                <a:off x="3581400" y="4648200"/>
                <a:ext cx="914399" cy="629266"/>
                <a:chOff x="2667000" y="5029200"/>
                <a:chExt cx="914399" cy="629266"/>
              </a:xfrm>
            </p:grpSpPr>
            <p:sp>
              <p:nvSpPr>
                <p:cNvPr id="33"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4"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5" name="Oval 34"/>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2" name="Group 52"/>
              <p:cNvGrpSpPr/>
              <p:nvPr/>
            </p:nvGrpSpPr>
            <p:grpSpPr>
              <a:xfrm>
                <a:off x="3581400" y="5181600"/>
                <a:ext cx="914399" cy="629266"/>
                <a:chOff x="2667000" y="5029200"/>
                <a:chExt cx="914399" cy="629266"/>
              </a:xfrm>
            </p:grpSpPr>
            <p:sp>
              <p:nvSpPr>
                <p:cNvPr id="3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32" name="Oval 3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3" name="Group 56"/>
              <p:cNvGrpSpPr/>
              <p:nvPr/>
            </p:nvGrpSpPr>
            <p:grpSpPr>
              <a:xfrm>
                <a:off x="4495800" y="3810000"/>
                <a:ext cx="914399" cy="685800"/>
                <a:chOff x="3657600" y="4724400"/>
                <a:chExt cx="914399" cy="685800"/>
              </a:xfrm>
            </p:grpSpPr>
            <p:sp>
              <p:nvSpPr>
                <p:cNvPr id="26"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27"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8"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9" name="Oval 28"/>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4" name="Group 61"/>
              <p:cNvGrpSpPr/>
              <p:nvPr/>
            </p:nvGrpSpPr>
            <p:grpSpPr>
              <a:xfrm>
                <a:off x="4495800" y="4419600"/>
                <a:ext cx="914399" cy="629266"/>
                <a:chOff x="2667000" y="5029200"/>
                <a:chExt cx="914399" cy="629266"/>
              </a:xfrm>
            </p:grpSpPr>
            <p:sp>
              <p:nvSpPr>
                <p:cNvPr id="23"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4"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5" name="Oval 24"/>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5" name="Group 65"/>
              <p:cNvGrpSpPr/>
              <p:nvPr/>
            </p:nvGrpSpPr>
            <p:grpSpPr>
              <a:xfrm>
                <a:off x="4495800" y="4953000"/>
                <a:ext cx="914399" cy="629266"/>
                <a:chOff x="2667000" y="5029200"/>
                <a:chExt cx="914399" cy="629266"/>
              </a:xfrm>
            </p:grpSpPr>
            <p:sp>
              <p:nvSpPr>
                <p:cNvPr id="2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22" name="Oval 2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6" name="Group 69"/>
              <p:cNvGrpSpPr/>
              <p:nvPr/>
            </p:nvGrpSpPr>
            <p:grpSpPr>
              <a:xfrm>
                <a:off x="4495800" y="5410200"/>
                <a:ext cx="914399" cy="629266"/>
                <a:chOff x="2667000" y="5029200"/>
                <a:chExt cx="914399" cy="629266"/>
              </a:xfrm>
            </p:grpSpPr>
            <p:sp>
              <p:nvSpPr>
                <p:cNvPr id="1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9" name="Oval 1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grpSp>
        <p:nvGrpSpPr>
          <p:cNvPr id="50" name="Group 49"/>
          <p:cNvGrpSpPr/>
          <p:nvPr/>
        </p:nvGrpSpPr>
        <p:grpSpPr>
          <a:xfrm>
            <a:off x="1295400" y="2819400"/>
            <a:ext cx="2362200" cy="1219200"/>
            <a:chOff x="2362200" y="3810000"/>
            <a:chExt cx="3962399" cy="2229466"/>
          </a:xfrm>
        </p:grpSpPr>
        <p:sp>
          <p:nvSpPr>
            <p:cNvPr id="51"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2"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53" name="Oval 52"/>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54" name="Group 73"/>
            <p:cNvGrpSpPr/>
            <p:nvPr/>
          </p:nvGrpSpPr>
          <p:grpSpPr>
            <a:xfrm>
              <a:off x="2362200" y="3810000"/>
              <a:ext cx="3962399" cy="2229466"/>
              <a:chOff x="1447800" y="3810000"/>
              <a:chExt cx="3962399" cy="2229466"/>
            </a:xfrm>
          </p:grpSpPr>
          <p:grpSp>
            <p:nvGrpSpPr>
              <p:cNvPr id="55" name="Group 16"/>
              <p:cNvGrpSpPr/>
              <p:nvPr/>
            </p:nvGrpSpPr>
            <p:grpSpPr>
              <a:xfrm>
                <a:off x="1447800" y="4724393"/>
                <a:ext cx="1219198" cy="685799"/>
                <a:chOff x="533400" y="3429000"/>
                <a:chExt cx="3581400" cy="2362200"/>
              </a:xfrm>
            </p:grpSpPr>
            <p:sp>
              <p:nvSpPr>
                <p:cNvPr id="91"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92" name="Group 33"/>
                <p:cNvGrpSpPr/>
                <p:nvPr/>
              </p:nvGrpSpPr>
              <p:grpSpPr>
                <a:xfrm>
                  <a:off x="533400" y="3886200"/>
                  <a:ext cx="3581400" cy="1905000"/>
                  <a:chOff x="533400" y="3886200"/>
                  <a:chExt cx="3581400" cy="1905000"/>
                </a:xfrm>
              </p:grpSpPr>
              <p:sp>
                <p:nvSpPr>
                  <p:cNvPr id="93"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94"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5"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6" name="Oval 95"/>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56" name="Group 35"/>
              <p:cNvGrpSpPr/>
              <p:nvPr/>
            </p:nvGrpSpPr>
            <p:grpSpPr>
              <a:xfrm>
                <a:off x="2667000" y="4419600"/>
                <a:ext cx="914399" cy="685800"/>
                <a:chOff x="3657600" y="4724400"/>
                <a:chExt cx="914399" cy="685800"/>
              </a:xfrm>
            </p:grpSpPr>
            <p:sp>
              <p:nvSpPr>
                <p:cNvPr id="87"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8"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9"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0" name="Oval 89"/>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7" name="Group 42"/>
              <p:cNvGrpSpPr/>
              <p:nvPr/>
            </p:nvGrpSpPr>
            <p:grpSpPr>
              <a:xfrm>
                <a:off x="3581400" y="4114800"/>
                <a:ext cx="914399" cy="685800"/>
                <a:chOff x="3657600" y="4724400"/>
                <a:chExt cx="914399" cy="685800"/>
              </a:xfrm>
            </p:grpSpPr>
            <p:sp>
              <p:nvSpPr>
                <p:cNvPr id="83"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84"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5"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6" name="Oval 85"/>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8" name="Group 48"/>
              <p:cNvGrpSpPr/>
              <p:nvPr/>
            </p:nvGrpSpPr>
            <p:grpSpPr>
              <a:xfrm>
                <a:off x="3581400" y="4648200"/>
                <a:ext cx="914399" cy="629266"/>
                <a:chOff x="2667000" y="5029200"/>
                <a:chExt cx="914399" cy="629266"/>
              </a:xfrm>
            </p:grpSpPr>
            <p:sp>
              <p:nvSpPr>
                <p:cNvPr id="8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82" name="Oval 8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59" name="Group 52"/>
              <p:cNvGrpSpPr/>
              <p:nvPr/>
            </p:nvGrpSpPr>
            <p:grpSpPr>
              <a:xfrm>
                <a:off x="3581400" y="5181600"/>
                <a:ext cx="914399" cy="629266"/>
                <a:chOff x="2667000" y="5029200"/>
                <a:chExt cx="914399" cy="629266"/>
              </a:xfrm>
            </p:grpSpPr>
            <p:sp>
              <p:nvSpPr>
                <p:cNvPr id="7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9" name="Oval 7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0" name="Group 56"/>
              <p:cNvGrpSpPr/>
              <p:nvPr/>
            </p:nvGrpSpPr>
            <p:grpSpPr>
              <a:xfrm>
                <a:off x="4495800" y="3810000"/>
                <a:ext cx="914399" cy="685800"/>
                <a:chOff x="3657600" y="4724400"/>
                <a:chExt cx="914399" cy="685800"/>
              </a:xfrm>
            </p:grpSpPr>
            <p:sp>
              <p:nvSpPr>
                <p:cNvPr id="73"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74"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5"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6" name="Oval 75"/>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1" name="Group 61"/>
              <p:cNvGrpSpPr/>
              <p:nvPr/>
            </p:nvGrpSpPr>
            <p:grpSpPr>
              <a:xfrm>
                <a:off x="4495800" y="4419600"/>
                <a:ext cx="914399" cy="629266"/>
                <a:chOff x="2667000" y="5029200"/>
                <a:chExt cx="914399" cy="629266"/>
              </a:xfrm>
            </p:grpSpPr>
            <p:sp>
              <p:nvSpPr>
                <p:cNvPr id="70"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1"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72" name="Oval 71"/>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2" name="Group 65"/>
              <p:cNvGrpSpPr/>
              <p:nvPr/>
            </p:nvGrpSpPr>
            <p:grpSpPr>
              <a:xfrm>
                <a:off x="4495800" y="4953000"/>
                <a:ext cx="914399" cy="629266"/>
                <a:chOff x="2667000" y="5029200"/>
                <a:chExt cx="914399" cy="629266"/>
              </a:xfrm>
            </p:grpSpPr>
            <p:sp>
              <p:nvSpPr>
                <p:cNvPr id="6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9" name="Oval 6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63" name="Group 69"/>
              <p:cNvGrpSpPr/>
              <p:nvPr/>
            </p:nvGrpSpPr>
            <p:grpSpPr>
              <a:xfrm>
                <a:off x="4495800" y="5410200"/>
                <a:ext cx="914399" cy="629266"/>
                <a:chOff x="2667000" y="5029200"/>
                <a:chExt cx="914399" cy="629266"/>
              </a:xfrm>
            </p:grpSpPr>
            <p:sp>
              <p:nvSpPr>
                <p:cNvPr id="6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66" name="Oval 6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grpSp>
        <p:nvGrpSpPr>
          <p:cNvPr id="97" name="Group 96"/>
          <p:cNvGrpSpPr/>
          <p:nvPr/>
        </p:nvGrpSpPr>
        <p:grpSpPr>
          <a:xfrm>
            <a:off x="1295400" y="4343400"/>
            <a:ext cx="2362200" cy="1219200"/>
            <a:chOff x="2362200" y="3810000"/>
            <a:chExt cx="3962399" cy="2229466"/>
          </a:xfrm>
        </p:grpSpPr>
        <p:sp>
          <p:nvSpPr>
            <p:cNvPr id="98" name="Line 20"/>
            <p:cNvSpPr>
              <a:spLocks noChangeShapeType="1"/>
            </p:cNvSpPr>
            <p:nvPr/>
          </p:nvSpPr>
          <p:spPr bwMode="auto">
            <a:xfrm flipV="1">
              <a:off x="3581400" y="5056237"/>
              <a:ext cx="642026" cy="277763"/>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99" name="Line 23"/>
            <p:cNvSpPr>
              <a:spLocks noChangeShapeType="1"/>
            </p:cNvSpPr>
            <p:nvPr/>
          </p:nvSpPr>
          <p:spPr bwMode="auto">
            <a:xfrm>
              <a:off x="3581400" y="5334000"/>
              <a:ext cx="609600" cy="228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00" name="Oval 99"/>
            <p:cNvSpPr>
              <a:spLocks noChangeArrowheads="1"/>
            </p:cNvSpPr>
            <p:nvPr/>
          </p:nvSpPr>
          <p:spPr bwMode="auto">
            <a:xfrm>
              <a:off x="4191000" y="54102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101" name="Group 73"/>
            <p:cNvGrpSpPr/>
            <p:nvPr/>
          </p:nvGrpSpPr>
          <p:grpSpPr>
            <a:xfrm>
              <a:off x="2362200" y="3810000"/>
              <a:ext cx="3962399" cy="2229466"/>
              <a:chOff x="1447800" y="3810000"/>
              <a:chExt cx="3962399" cy="2229466"/>
            </a:xfrm>
          </p:grpSpPr>
          <p:grpSp>
            <p:nvGrpSpPr>
              <p:cNvPr id="102" name="Group 16"/>
              <p:cNvGrpSpPr/>
              <p:nvPr/>
            </p:nvGrpSpPr>
            <p:grpSpPr>
              <a:xfrm>
                <a:off x="1447800" y="4724393"/>
                <a:ext cx="1219198" cy="685799"/>
                <a:chOff x="533400" y="3429000"/>
                <a:chExt cx="3581400" cy="2362200"/>
              </a:xfrm>
            </p:grpSpPr>
            <p:sp>
              <p:nvSpPr>
                <p:cNvPr id="138" name="Oval 22"/>
                <p:cNvSpPr>
                  <a:spLocks noChangeArrowheads="1"/>
                </p:cNvSpPr>
                <p:nvPr/>
              </p:nvSpPr>
              <p:spPr bwMode="auto">
                <a:xfrm>
                  <a:off x="3124200" y="34290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nvGrpSpPr>
                <p:cNvPr id="139" name="Group 33"/>
                <p:cNvGrpSpPr/>
                <p:nvPr/>
              </p:nvGrpSpPr>
              <p:grpSpPr>
                <a:xfrm>
                  <a:off x="533400" y="3886200"/>
                  <a:ext cx="3581400" cy="1905000"/>
                  <a:chOff x="533400" y="3886200"/>
                  <a:chExt cx="3581400" cy="1905000"/>
                </a:xfrm>
              </p:grpSpPr>
              <p:sp>
                <p:nvSpPr>
                  <p:cNvPr id="140" name="Oval 19"/>
                  <p:cNvSpPr>
                    <a:spLocks noChangeArrowheads="1"/>
                  </p:cNvSpPr>
                  <p:nvPr/>
                </p:nvSpPr>
                <p:spPr bwMode="auto">
                  <a:xfrm>
                    <a:off x="533400" y="4267200"/>
                    <a:ext cx="11430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41" name="Line 20"/>
                  <p:cNvSpPr>
                    <a:spLocks noChangeShapeType="1"/>
                  </p:cNvSpPr>
                  <p:nvPr/>
                </p:nvSpPr>
                <p:spPr bwMode="auto">
                  <a:xfrm flipV="1">
                    <a:off x="1676400" y="3886200"/>
                    <a:ext cx="14478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42" name="Line 23"/>
                  <p:cNvSpPr>
                    <a:spLocks noChangeShapeType="1"/>
                  </p:cNvSpPr>
                  <p:nvPr/>
                </p:nvSpPr>
                <p:spPr bwMode="auto">
                  <a:xfrm>
                    <a:off x="1600200" y="4800600"/>
                    <a:ext cx="1524000" cy="609600"/>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43" name="Oval 142"/>
                  <p:cNvSpPr>
                    <a:spLocks noChangeArrowheads="1"/>
                  </p:cNvSpPr>
                  <p:nvPr/>
                </p:nvSpPr>
                <p:spPr bwMode="auto">
                  <a:xfrm>
                    <a:off x="3124200" y="5105400"/>
                    <a:ext cx="990600" cy="685800"/>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nvGrpSpPr>
              <p:cNvPr id="103" name="Group 35"/>
              <p:cNvGrpSpPr/>
              <p:nvPr/>
            </p:nvGrpSpPr>
            <p:grpSpPr>
              <a:xfrm>
                <a:off x="2667000" y="4419600"/>
                <a:ext cx="914399" cy="685800"/>
                <a:chOff x="3657600" y="4724400"/>
                <a:chExt cx="914399" cy="685800"/>
              </a:xfrm>
            </p:grpSpPr>
            <p:sp>
              <p:nvSpPr>
                <p:cNvPr id="134"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35"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6"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7" name="Oval 136"/>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4" name="Group 42"/>
              <p:cNvGrpSpPr/>
              <p:nvPr/>
            </p:nvGrpSpPr>
            <p:grpSpPr>
              <a:xfrm>
                <a:off x="3581400" y="4114800"/>
                <a:ext cx="914399" cy="685800"/>
                <a:chOff x="3657600" y="4724400"/>
                <a:chExt cx="914399" cy="685800"/>
              </a:xfrm>
            </p:grpSpPr>
            <p:sp>
              <p:nvSpPr>
                <p:cNvPr id="13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3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33" name="Oval 13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5" name="Group 48"/>
              <p:cNvGrpSpPr/>
              <p:nvPr/>
            </p:nvGrpSpPr>
            <p:grpSpPr>
              <a:xfrm>
                <a:off x="3581400" y="4648200"/>
                <a:ext cx="914399" cy="629266"/>
                <a:chOff x="2667000" y="5029200"/>
                <a:chExt cx="914399" cy="629266"/>
              </a:xfrm>
            </p:grpSpPr>
            <p:sp>
              <p:nvSpPr>
                <p:cNvPr id="12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9" name="Oval 12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6" name="Group 52"/>
              <p:cNvGrpSpPr/>
              <p:nvPr/>
            </p:nvGrpSpPr>
            <p:grpSpPr>
              <a:xfrm>
                <a:off x="3581400" y="5181600"/>
                <a:ext cx="914399" cy="629266"/>
                <a:chOff x="2667000" y="5029200"/>
                <a:chExt cx="914399" cy="629266"/>
              </a:xfrm>
            </p:grpSpPr>
            <p:sp>
              <p:nvSpPr>
                <p:cNvPr id="12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6" name="Oval 12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7" name="Group 56"/>
              <p:cNvGrpSpPr/>
              <p:nvPr/>
            </p:nvGrpSpPr>
            <p:grpSpPr>
              <a:xfrm>
                <a:off x="4495800" y="3810000"/>
                <a:ext cx="914399" cy="685800"/>
                <a:chOff x="3657600" y="4724400"/>
                <a:chExt cx="914399" cy="685800"/>
              </a:xfrm>
            </p:grpSpPr>
            <p:sp>
              <p:nvSpPr>
                <p:cNvPr id="120" name="Oval 22"/>
                <p:cNvSpPr>
                  <a:spLocks noChangeArrowheads="1"/>
                </p:cNvSpPr>
                <p:nvPr/>
              </p:nvSpPr>
              <p:spPr bwMode="auto">
                <a:xfrm>
                  <a:off x="4234774" y="4724400"/>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sp>
              <p:nvSpPr>
                <p:cNvPr id="121" name="Line 20"/>
                <p:cNvSpPr>
                  <a:spLocks noChangeShapeType="1"/>
                </p:cNvSpPr>
                <p:nvPr/>
              </p:nvSpPr>
              <p:spPr bwMode="auto">
                <a:xfrm flipV="1">
                  <a:off x="3657600" y="4857134"/>
                  <a:ext cx="577174" cy="248265"/>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2" name="Line 23"/>
                <p:cNvSpPr>
                  <a:spLocks noChangeShapeType="1"/>
                </p:cNvSpPr>
                <p:nvPr/>
              </p:nvSpPr>
              <p:spPr bwMode="auto">
                <a:xfrm>
                  <a:off x="3657600" y="5105400"/>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23" name="Oval 122"/>
                <p:cNvSpPr>
                  <a:spLocks noChangeArrowheads="1"/>
                </p:cNvSpPr>
                <p:nvPr/>
              </p:nvSpPr>
              <p:spPr bwMode="auto">
                <a:xfrm>
                  <a:off x="4234774" y="5211097"/>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8" name="Group 61"/>
              <p:cNvGrpSpPr/>
              <p:nvPr/>
            </p:nvGrpSpPr>
            <p:grpSpPr>
              <a:xfrm>
                <a:off x="4495800" y="4419600"/>
                <a:ext cx="914399" cy="629266"/>
                <a:chOff x="2667000" y="5029200"/>
                <a:chExt cx="914399" cy="629266"/>
              </a:xfrm>
            </p:grpSpPr>
            <p:sp>
              <p:nvSpPr>
                <p:cNvPr id="117"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8"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9" name="Oval 118"/>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09" name="Group 65"/>
              <p:cNvGrpSpPr/>
              <p:nvPr/>
            </p:nvGrpSpPr>
            <p:grpSpPr>
              <a:xfrm>
                <a:off x="4495800" y="4953000"/>
                <a:ext cx="914399" cy="629266"/>
                <a:chOff x="2667000" y="5029200"/>
                <a:chExt cx="914399" cy="629266"/>
              </a:xfrm>
            </p:grpSpPr>
            <p:sp>
              <p:nvSpPr>
                <p:cNvPr id="114"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5"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6" name="Oval 115"/>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nvGrpSpPr>
              <p:cNvPr id="110" name="Group 69"/>
              <p:cNvGrpSpPr/>
              <p:nvPr/>
            </p:nvGrpSpPr>
            <p:grpSpPr>
              <a:xfrm>
                <a:off x="4495800" y="5410200"/>
                <a:ext cx="914399" cy="629266"/>
                <a:chOff x="2667000" y="5029200"/>
                <a:chExt cx="914399" cy="629266"/>
              </a:xfrm>
            </p:grpSpPr>
            <p:sp>
              <p:nvSpPr>
                <p:cNvPr id="111" name="Line 20"/>
                <p:cNvSpPr>
                  <a:spLocks noChangeShapeType="1"/>
                </p:cNvSpPr>
                <p:nvPr/>
              </p:nvSpPr>
              <p:spPr bwMode="auto">
                <a:xfrm flipV="1">
                  <a:off x="2667000" y="5029200"/>
                  <a:ext cx="609600" cy="324464"/>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2" name="Line 23"/>
                <p:cNvSpPr>
                  <a:spLocks noChangeShapeType="1"/>
                </p:cNvSpPr>
                <p:nvPr/>
              </p:nvSpPr>
              <p:spPr bwMode="auto">
                <a:xfrm>
                  <a:off x="2667000" y="5353666"/>
                  <a:ext cx="577174" cy="194187"/>
                </a:xfrm>
                <a:prstGeom prst="line">
                  <a:avLst/>
                </a:prstGeom>
                <a:noFill/>
                <a:ln w="9525">
                  <a:solidFill>
                    <a:schemeClr val="tx1"/>
                  </a:solidFill>
                  <a:round/>
                  <a:headEnd/>
                  <a:tailEnd/>
                </a:ln>
                <a:effectLst/>
              </p:spPr>
              <p:txBody>
                <a:bodyPr/>
                <a:lstStyle/>
                <a:p>
                  <a:endParaRPr lang="en-US" sz="2400" baseline="0">
                    <a:solidFill>
                      <a:srgbClr val="000000"/>
                    </a:solidFill>
                    <a:effectLst/>
                  </a:endParaRPr>
                </a:p>
              </p:txBody>
            </p:sp>
            <p:sp>
              <p:nvSpPr>
                <p:cNvPr id="113" name="Oval 112"/>
                <p:cNvSpPr>
                  <a:spLocks noChangeArrowheads="1"/>
                </p:cNvSpPr>
                <p:nvPr/>
              </p:nvSpPr>
              <p:spPr bwMode="auto">
                <a:xfrm>
                  <a:off x="3244174" y="5459363"/>
                  <a:ext cx="337225" cy="199103"/>
                </a:xfrm>
                <a:prstGeom prst="ellipse">
                  <a:avLst/>
                </a:prstGeom>
                <a:noFill/>
                <a:ln w="9525">
                  <a:solidFill>
                    <a:schemeClr val="tx1"/>
                  </a:solidFill>
                  <a:round/>
                  <a:headEnd/>
                  <a:tailEnd/>
                </a:ln>
                <a:effectLst/>
              </p:spPr>
              <p:txBody>
                <a:bodyPr wrap="none" anchor="ctr"/>
                <a:lstStyle/>
                <a:p>
                  <a:endParaRPr lang="en-US" sz="2400" baseline="0">
                    <a:solidFill>
                      <a:srgbClr val="000000"/>
                    </a:solidFill>
                    <a:effectLst/>
                  </a:endParaRPr>
                </a:p>
              </p:txBody>
            </p:sp>
          </p:grpSp>
        </p:grpSp>
      </p:grpSp>
      <p:sp>
        <p:nvSpPr>
          <p:cNvPr id="144" name="TextBox 143"/>
          <p:cNvSpPr txBox="1"/>
          <p:nvPr/>
        </p:nvSpPr>
        <p:spPr>
          <a:xfrm>
            <a:off x="457200" y="533400"/>
            <a:ext cx="609600" cy="461665"/>
          </a:xfrm>
          <a:prstGeom prst="rect">
            <a:avLst/>
          </a:prstGeom>
          <a:noFill/>
        </p:spPr>
        <p:txBody>
          <a:bodyPr wrap="square" rtlCol="0">
            <a:spAutoFit/>
          </a:bodyPr>
          <a:lstStyle/>
          <a:p>
            <a:r>
              <a:rPr lang="en-US" sz="2400" i="1" baseline="0" dirty="0" smtClean="0">
                <a:solidFill>
                  <a:srgbClr val="000000"/>
                </a:solidFill>
                <a:effectLst/>
              </a:rPr>
              <a:t>t</a:t>
            </a:r>
            <a:r>
              <a:rPr lang="en-US" sz="2400" baseline="0" dirty="0" smtClean="0">
                <a:solidFill>
                  <a:srgbClr val="000000"/>
                </a:solidFill>
                <a:effectLst/>
              </a:rPr>
              <a:t> </a:t>
            </a:r>
            <a:r>
              <a:rPr lang="en-US" sz="1800" baseline="0" dirty="0" smtClean="0">
                <a:solidFill>
                  <a:srgbClr val="000000"/>
                </a:solidFill>
                <a:effectLst/>
              </a:rPr>
              <a:t>=</a:t>
            </a:r>
            <a:endParaRPr lang="en-US" sz="1800" i="1" baseline="0" dirty="0">
              <a:solidFill>
                <a:srgbClr val="000000"/>
              </a:solidFill>
              <a:effectLst/>
            </a:endParaRPr>
          </a:p>
        </p:txBody>
      </p:sp>
      <p:sp>
        <p:nvSpPr>
          <p:cNvPr id="145" name="TextBox 144"/>
          <p:cNvSpPr txBox="1"/>
          <p:nvPr/>
        </p:nvSpPr>
        <p:spPr>
          <a:xfrm>
            <a:off x="12192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0</a:t>
            </a:r>
            <a:endParaRPr lang="en-US" sz="1800" baseline="0" dirty="0">
              <a:solidFill>
                <a:srgbClr val="000000"/>
              </a:solidFill>
              <a:effectLst/>
            </a:endParaRPr>
          </a:p>
        </p:txBody>
      </p:sp>
      <p:sp>
        <p:nvSpPr>
          <p:cNvPr id="146" name="TextBox 145"/>
          <p:cNvSpPr txBox="1"/>
          <p:nvPr/>
        </p:nvSpPr>
        <p:spPr>
          <a:xfrm>
            <a:off x="16764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1</a:t>
            </a:r>
            <a:endParaRPr lang="en-US" sz="1800" baseline="0" dirty="0">
              <a:solidFill>
                <a:srgbClr val="000000"/>
              </a:solidFill>
              <a:effectLst/>
            </a:endParaRPr>
          </a:p>
        </p:txBody>
      </p:sp>
      <p:sp>
        <p:nvSpPr>
          <p:cNvPr id="147" name="TextBox 146"/>
          <p:cNvSpPr txBox="1"/>
          <p:nvPr/>
        </p:nvSpPr>
        <p:spPr>
          <a:xfrm>
            <a:off x="22860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2</a:t>
            </a:r>
            <a:endParaRPr lang="en-US" sz="1800" baseline="0" dirty="0">
              <a:solidFill>
                <a:srgbClr val="000000"/>
              </a:solidFill>
              <a:effectLst/>
            </a:endParaRPr>
          </a:p>
        </p:txBody>
      </p:sp>
      <p:sp>
        <p:nvSpPr>
          <p:cNvPr id="148" name="TextBox 147"/>
          <p:cNvSpPr txBox="1"/>
          <p:nvPr/>
        </p:nvSpPr>
        <p:spPr>
          <a:xfrm>
            <a:off x="2743200" y="685800"/>
            <a:ext cx="304800" cy="369332"/>
          </a:xfrm>
          <a:prstGeom prst="rect">
            <a:avLst/>
          </a:prstGeom>
          <a:noFill/>
        </p:spPr>
        <p:txBody>
          <a:bodyPr wrap="square" rtlCol="0">
            <a:spAutoFit/>
          </a:bodyPr>
          <a:lstStyle/>
          <a:p>
            <a:pPr algn="ctr"/>
            <a:r>
              <a:rPr lang="en-US" sz="1800" baseline="0" dirty="0" smtClean="0">
                <a:solidFill>
                  <a:srgbClr val="000000"/>
                </a:solidFill>
                <a:effectLst/>
              </a:rPr>
              <a:t>3</a:t>
            </a:r>
            <a:endParaRPr lang="en-US" sz="1800" baseline="0" dirty="0">
              <a:solidFill>
                <a:srgbClr val="000000"/>
              </a:solidFill>
              <a:effectLst/>
            </a:endParaRPr>
          </a:p>
        </p:txBody>
      </p:sp>
      <p:sp>
        <p:nvSpPr>
          <p:cNvPr id="149" name="TextBox 148"/>
          <p:cNvSpPr txBox="1"/>
          <p:nvPr/>
        </p:nvSpPr>
        <p:spPr>
          <a:xfrm>
            <a:off x="3276600" y="685800"/>
            <a:ext cx="609600" cy="369332"/>
          </a:xfrm>
          <a:prstGeom prst="rect">
            <a:avLst/>
          </a:prstGeom>
          <a:noFill/>
        </p:spPr>
        <p:txBody>
          <a:bodyPr wrap="square" rtlCol="0">
            <a:spAutoFit/>
          </a:bodyPr>
          <a:lstStyle/>
          <a:p>
            <a:pPr algn="ctr"/>
            <a:r>
              <a:rPr lang="en-US" sz="1800" baseline="0" dirty="0" smtClean="0">
                <a:solidFill>
                  <a:srgbClr val="000000"/>
                </a:solidFill>
                <a:effectLst/>
              </a:rPr>
              <a:t>4…</a:t>
            </a:r>
            <a:endParaRPr lang="en-US" sz="1800" baseline="0" dirty="0">
              <a:solidFill>
                <a:srgbClr val="000000"/>
              </a:solidFill>
              <a:effectLst/>
            </a:endParaRPr>
          </a:p>
        </p:txBody>
      </p:sp>
      <p:cxnSp>
        <p:nvCxnSpPr>
          <p:cNvPr id="151" name="Straight Connector 150"/>
          <p:cNvCxnSpPr/>
          <p:nvPr/>
        </p:nvCxnSpPr>
        <p:spPr bwMode="auto">
          <a:xfrm rot="5400000">
            <a:off x="-12192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2" name="Straight Connector 151"/>
          <p:cNvCxnSpPr/>
          <p:nvPr/>
        </p:nvCxnSpPr>
        <p:spPr bwMode="auto">
          <a:xfrm rot="5400000">
            <a:off x="-7620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3" name="Straight Connector 152"/>
          <p:cNvCxnSpPr/>
          <p:nvPr/>
        </p:nvCxnSpPr>
        <p:spPr bwMode="auto">
          <a:xfrm rot="5400000">
            <a:off x="-2286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4" name="Straight Connector 153"/>
          <p:cNvCxnSpPr/>
          <p:nvPr/>
        </p:nvCxnSpPr>
        <p:spPr bwMode="auto">
          <a:xfrm rot="5400000">
            <a:off x="3048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5" name="Straight Connector 154"/>
          <p:cNvCxnSpPr/>
          <p:nvPr/>
        </p:nvCxnSpPr>
        <p:spPr bwMode="auto">
          <a:xfrm rot="5400000">
            <a:off x="914400" y="3200400"/>
            <a:ext cx="47244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56" name="Text Box 3"/>
          <p:cNvSpPr txBox="1">
            <a:spLocks noChangeArrowheads="1"/>
          </p:cNvSpPr>
          <p:nvPr/>
        </p:nvSpPr>
        <p:spPr bwMode="auto">
          <a:xfrm>
            <a:off x="533400" y="0"/>
            <a:ext cx="3505200" cy="400110"/>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Make three such trees:</a:t>
            </a:r>
            <a:endParaRPr lang="en-US" baseline="0" dirty="0">
              <a:solidFill>
                <a:srgbClr val="000000"/>
              </a:solidFill>
              <a:effectLst/>
              <a:latin typeface="Arial" charset="0"/>
            </a:endParaRPr>
          </a:p>
        </p:txBody>
      </p:sp>
      <p:sp>
        <p:nvSpPr>
          <p:cNvPr id="157" name="Text Box 3"/>
          <p:cNvSpPr txBox="1">
            <a:spLocks noChangeArrowheads="1"/>
          </p:cNvSpPr>
          <p:nvPr/>
        </p:nvSpPr>
        <p:spPr bwMode="auto">
          <a:xfrm>
            <a:off x="4191000" y="1219200"/>
            <a:ext cx="1752600" cy="1015663"/>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“V” value of underlying asset (bldg)</a:t>
            </a:r>
            <a:endParaRPr lang="en-US" baseline="0" dirty="0">
              <a:solidFill>
                <a:srgbClr val="000000"/>
              </a:solidFill>
              <a:effectLst/>
              <a:latin typeface="Arial" charset="0"/>
            </a:endParaRPr>
          </a:p>
        </p:txBody>
      </p:sp>
      <p:sp>
        <p:nvSpPr>
          <p:cNvPr id="158" name="Text Box 3"/>
          <p:cNvSpPr txBox="1">
            <a:spLocks noChangeArrowheads="1"/>
          </p:cNvSpPr>
          <p:nvPr/>
        </p:nvSpPr>
        <p:spPr bwMode="auto">
          <a:xfrm>
            <a:off x="4114800" y="2819400"/>
            <a:ext cx="1752600" cy="1015663"/>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“K” value of construction cost</a:t>
            </a:r>
            <a:endParaRPr lang="en-US" baseline="0" dirty="0">
              <a:solidFill>
                <a:srgbClr val="000000"/>
              </a:solidFill>
              <a:effectLst/>
              <a:latin typeface="Arial" charset="0"/>
            </a:endParaRPr>
          </a:p>
        </p:txBody>
      </p:sp>
      <p:sp>
        <p:nvSpPr>
          <p:cNvPr id="159" name="Text Box 3"/>
          <p:cNvSpPr txBox="1">
            <a:spLocks noChangeArrowheads="1"/>
          </p:cNvSpPr>
          <p:nvPr/>
        </p:nvSpPr>
        <p:spPr bwMode="auto">
          <a:xfrm>
            <a:off x="4191000" y="4114800"/>
            <a:ext cx="1752600" cy="1631216"/>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“C” value of option to get “V” by paying “K”: (V-K now, or wait…)</a:t>
            </a:r>
            <a:endParaRPr lang="en-US" baseline="0" dirty="0">
              <a:solidFill>
                <a:srgbClr val="000000"/>
              </a:solidFill>
              <a:effectLst/>
              <a:latin typeface="Arial" charset="0"/>
            </a:endParaRPr>
          </a:p>
        </p:txBody>
      </p:sp>
      <p:sp>
        <p:nvSpPr>
          <p:cNvPr id="160" name="Down Arrow 159"/>
          <p:cNvSpPr/>
          <p:nvPr/>
        </p:nvSpPr>
        <p:spPr bwMode="auto">
          <a:xfrm>
            <a:off x="4724400" y="2209800"/>
            <a:ext cx="304800" cy="4572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1" name="Down Arrow 160"/>
          <p:cNvSpPr/>
          <p:nvPr/>
        </p:nvSpPr>
        <p:spPr bwMode="auto">
          <a:xfrm>
            <a:off x="4724400" y="3657600"/>
            <a:ext cx="304800" cy="45720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2" name="Text Box 3"/>
          <p:cNvSpPr txBox="1">
            <a:spLocks noChangeArrowheads="1"/>
          </p:cNvSpPr>
          <p:nvPr/>
        </p:nvSpPr>
        <p:spPr bwMode="auto">
          <a:xfrm>
            <a:off x="6553200" y="3886200"/>
            <a:ext cx="2286000" cy="1938992"/>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Base the “C” value on CEQ method:</a:t>
            </a:r>
          </a:p>
          <a:p>
            <a:r>
              <a:rPr lang="en-US" baseline="0" dirty="0" smtClean="0">
                <a:solidFill>
                  <a:srgbClr val="000000"/>
                </a:solidFill>
                <a:effectLst/>
                <a:latin typeface="Arial" charset="0"/>
              </a:rPr>
              <a:t>MAX[V-K,C]. Compute C lattice </a:t>
            </a:r>
            <a:r>
              <a:rPr lang="en-US" b="1" i="1" baseline="0" dirty="0" smtClean="0">
                <a:solidFill>
                  <a:srgbClr val="000000"/>
                </a:solidFill>
                <a:effectLst/>
                <a:latin typeface="Arial" charset="0"/>
              </a:rPr>
              <a:t>backward</a:t>
            </a:r>
            <a:r>
              <a:rPr lang="en-US" baseline="0" dirty="0" smtClean="0">
                <a:solidFill>
                  <a:srgbClr val="000000"/>
                </a:solidFill>
                <a:effectLst/>
                <a:latin typeface="Arial" charset="0"/>
              </a:rPr>
              <a:t> from right to left.</a:t>
            </a:r>
            <a:endParaRPr lang="en-US" baseline="0" dirty="0">
              <a:solidFill>
                <a:srgbClr val="000000"/>
              </a:solidFill>
              <a:effectLst/>
              <a:latin typeface="Arial" charset="0"/>
            </a:endParaRPr>
          </a:p>
        </p:txBody>
      </p:sp>
      <p:sp>
        <p:nvSpPr>
          <p:cNvPr id="163" name="Right Arrow 162"/>
          <p:cNvSpPr/>
          <p:nvPr/>
        </p:nvSpPr>
        <p:spPr bwMode="auto">
          <a:xfrm rot="10800000">
            <a:off x="5943600" y="4191000"/>
            <a:ext cx="609600" cy="13716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4" name="Text Box 3"/>
          <p:cNvSpPr txBox="1">
            <a:spLocks noChangeArrowheads="1"/>
          </p:cNvSpPr>
          <p:nvPr/>
        </p:nvSpPr>
        <p:spPr bwMode="auto">
          <a:xfrm>
            <a:off x="6553200" y="1371600"/>
            <a:ext cx="2286000" cy="2246769"/>
          </a:xfrm>
          <a:prstGeom prst="rect">
            <a:avLst/>
          </a:prstGeom>
          <a:noFill/>
          <a:ln w="9525">
            <a:noFill/>
            <a:miter lim="800000"/>
            <a:headEnd/>
            <a:tailEnd/>
          </a:ln>
          <a:effectLst/>
        </p:spPr>
        <p:txBody>
          <a:bodyPr wrap="square">
            <a:spAutoFit/>
          </a:bodyPr>
          <a:lstStyle/>
          <a:p>
            <a:r>
              <a:rPr lang="en-US" baseline="0" dirty="0" smtClean="0">
                <a:solidFill>
                  <a:srgbClr val="000000"/>
                </a:solidFill>
                <a:effectLst/>
                <a:latin typeface="Arial" charset="0"/>
              </a:rPr>
              <a:t>“Evolve” (compute) these lattices </a:t>
            </a:r>
            <a:r>
              <a:rPr lang="en-US" b="1" i="1" baseline="0" dirty="0" smtClean="0">
                <a:solidFill>
                  <a:srgbClr val="000000"/>
                </a:solidFill>
                <a:effectLst/>
                <a:latin typeface="Arial" charset="0"/>
              </a:rPr>
              <a:t>forward</a:t>
            </a:r>
            <a:r>
              <a:rPr lang="en-US" baseline="0" dirty="0" smtClean="0">
                <a:solidFill>
                  <a:srgbClr val="000000"/>
                </a:solidFill>
                <a:effectLst/>
                <a:latin typeface="Arial" charset="0"/>
              </a:rPr>
              <a:t> to reflect expected growth &amp; volatility, enumerate future V &amp; K values…</a:t>
            </a:r>
            <a:endParaRPr lang="en-US" baseline="0" dirty="0">
              <a:solidFill>
                <a:srgbClr val="000000"/>
              </a:solidFill>
              <a:effectLst/>
              <a:latin typeface="Arial" charset="0"/>
            </a:endParaRPr>
          </a:p>
        </p:txBody>
      </p:sp>
      <p:sp>
        <p:nvSpPr>
          <p:cNvPr id="165" name="Right Arrow 164"/>
          <p:cNvSpPr/>
          <p:nvPr/>
        </p:nvSpPr>
        <p:spPr bwMode="auto">
          <a:xfrm rot="10800000">
            <a:off x="5943600" y="1905000"/>
            <a:ext cx="609600" cy="13716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6" name="Right Brace 165"/>
          <p:cNvSpPr/>
          <p:nvPr/>
        </p:nvSpPr>
        <p:spPr bwMode="auto">
          <a:xfrm>
            <a:off x="5410200" y="1143000"/>
            <a:ext cx="457200" cy="2819400"/>
          </a:xfrm>
          <a:prstGeom prst="rightBrace">
            <a:avLst>
              <a:gd name="adj1" fmla="val 29385"/>
              <a:gd name="adj2" fmla="val 51232"/>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baseline="0" smtClean="0">
              <a:solidFill>
                <a:srgbClr val="000000"/>
              </a:solidFill>
              <a:effectLst/>
            </a:endParaRPr>
          </a:p>
        </p:txBody>
      </p:sp>
      <p:sp>
        <p:nvSpPr>
          <p:cNvPr id="167" name="TextBox 166"/>
          <p:cNvSpPr txBox="1"/>
          <p:nvPr/>
        </p:nvSpPr>
        <p:spPr>
          <a:xfrm>
            <a:off x="4572000" y="6027003"/>
            <a:ext cx="2590800" cy="830997"/>
          </a:xfrm>
          <a:prstGeom prst="rect">
            <a:avLst/>
          </a:prstGeom>
          <a:noFill/>
          <a:ln>
            <a:solidFill>
              <a:schemeClr val="tx1"/>
            </a:solidFill>
          </a:ln>
        </p:spPr>
        <p:txBody>
          <a:bodyPr wrap="square" rtlCol="0">
            <a:spAutoFit/>
          </a:bodyPr>
          <a:lstStyle/>
          <a:p>
            <a:r>
              <a:rPr lang="en-US" sz="1600" baseline="0" dirty="0" smtClean="0">
                <a:solidFill>
                  <a:srgbClr val="000000"/>
                </a:solidFill>
                <a:effectLst/>
              </a:rPr>
              <a:t>V-K today, or hold C today based on binomial possibilities of C next period.</a:t>
            </a:r>
            <a:endParaRPr lang="en-US" sz="1600" baseline="0" dirty="0">
              <a:solidFill>
                <a:srgbClr val="000000"/>
              </a:solidFill>
              <a:effectLst/>
            </a:endParaRPr>
          </a:p>
        </p:txBody>
      </p:sp>
      <p:cxnSp>
        <p:nvCxnSpPr>
          <p:cNvPr id="169" name="Straight Arrow Connector 168"/>
          <p:cNvCxnSpPr>
            <a:stCxn id="167" idx="0"/>
          </p:cNvCxnSpPr>
          <p:nvPr/>
        </p:nvCxnSpPr>
        <p:spPr bwMode="auto">
          <a:xfrm rot="5400000" flipH="1" flipV="1">
            <a:off x="5981700" y="5455503"/>
            <a:ext cx="4572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4255918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ooter Placeholder 4"/>
          <p:cNvSpPr>
            <a:spLocks noGrp="1"/>
          </p:cNvSpPr>
          <p:nvPr>
            <p:ph type="ftr" sz="quarter" idx="11"/>
          </p:nvPr>
        </p:nvSpPr>
        <p:spPr/>
        <p:txBody>
          <a:bodyPr/>
          <a:lstStyle/>
          <a:p>
            <a:r>
              <a:rPr lang="en-US" smtClean="0"/>
              <a:t>© 2014 OnCourse Learning. All Rights Reserved.</a:t>
            </a:r>
            <a:endParaRPr lang="en-US"/>
          </a:p>
        </p:txBody>
      </p:sp>
      <p:sp>
        <p:nvSpPr>
          <p:cNvPr id="114690" name="Rectangle 2"/>
          <p:cNvSpPr>
            <a:spLocks noChangeArrowheads="1"/>
          </p:cNvSpPr>
          <p:nvPr/>
        </p:nvSpPr>
        <p:spPr bwMode="auto">
          <a:xfrm>
            <a:off x="0" y="2590800"/>
            <a:ext cx="9144000" cy="4267200"/>
          </a:xfrm>
          <a:prstGeom prst="rect">
            <a:avLst/>
          </a:prstGeom>
          <a:solidFill>
            <a:srgbClr val="FFFF99"/>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114692" name="Rectangle 4"/>
          <p:cNvSpPr>
            <a:spLocks noGrp="1" noChangeArrowheads="1"/>
          </p:cNvSpPr>
          <p:nvPr>
            <p:ph type="body" idx="1"/>
          </p:nvPr>
        </p:nvSpPr>
        <p:spPr>
          <a:xfrm>
            <a:off x="533400" y="533400"/>
            <a:ext cx="8229600" cy="1600200"/>
          </a:xfrm>
        </p:spPr>
        <p:txBody>
          <a:bodyPr/>
          <a:lstStyle/>
          <a:p>
            <a:r>
              <a:rPr lang="en-US" sz="2000">
                <a:latin typeface="Times New Roman" panose="02020603050405020304" pitchFamily="18" charset="0"/>
              </a:rPr>
              <a:t>Color-code:</a:t>
            </a:r>
          </a:p>
          <a:p>
            <a:pPr lvl="1"/>
            <a:r>
              <a:rPr lang="en-US" sz="2000">
                <a:latin typeface="Times New Roman" panose="02020603050405020304" pitchFamily="18" charset="0"/>
              </a:rPr>
              <a:t>Evolution of value of underlying asset (developed property)</a:t>
            </a:r>
          </a:p>
          <a:p>
            <a:pPr lvl="1"/>
            <a:r>
              <a:rPr lang="en-US" sz="2000">
                <a:solidFill>
                  <a:srgbClr val="0000FF"/>
                </a:solidFill>
                <a:latin typeface="Times New Roman" panose="02020603050405020304" pitchFamily="18" charset="0"/>
              </a:rPr>
              <a:t>Value of the option to develop (i.e., the land) at each node</a:t>
            </a:r>
          </a:p>
          <a:p>
            <a:pPr lvl="1"/>
            <a:r>
              <a:rPr lang="en-US" sz="2000">
                <a:solidFill>
                  <a:srgbClr val="FF0000"/>
                </a:solidFill>
                <a:latin typeface="Times New Roman" panose="02020603050405020304" pitchFamily="18" charset="0"/>
              </a:rPr>
              <a:t>Rational (optimal) decision at each node (e.g., to develop or to wait)</a:t>
            </a:r>
          </a:p>
          <a:p>
            <a:pPr lvl="1"/>
            <a:endParaRPr lang="en-US" sz="2000">
              <a:solidFill>
                <a:srgbClr val="0000FF"/>
              </a:solidFill>
              <a:latin typeface="Times New Roman" panose="02020603050405020304" pitchFamily="18" charset="0"/>
            </a:endParaRPr>
          </a:p>
          <a:p>
            <a:endParaRPr lang="en-US" sz="2000">
              <a:latin typeface="Times New Roman" panose="02020603050405020304" pitchFamily="18" charset="0"/>
            </a:endParaRPr>
          </a:p>
        </p:txBody>
      </p:sp>
      <p:grpSp>
        <p:nvGrpSpPr>
          <p:cNvPr id="114693" name="Group 5"/>
          <p:cNvGrpSpPr>
            <a:grpSpLocks/>
          </p:cNvGrpSpPr>
          <p:nvPr/>
        </p:nvGrpSpPr>
        <p:grpSpPr bwMode="auto">
          <a:xfrm>
            <a:off x="4495800" y="2895600"/>
            <a:ext cx="1041400" cy="2768600"/>
            <a:chOff x="2448" y="1104"/>
            <a:chExt cx="1008" cy="768"/>
          </a:xfrm>
        </p:grpSpPr>
        <p:sp>
          <p:nvSpPr>
            <p:cNvPr id="114694" name="Line 6"/>
            <p:cNvSpPr>
              <a:spLocks noChangeShapeType="1"/>
            </p:cNvSpPr>
            <p:nvPr/>
          </p:nvSpPr>
          <p:spPr bwMode="auto">
            <a:xfrm>
              <a:off x="2448" y="1488"/>
              <a:ext cx="1008"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114695" name="Line 7"/>
            <p:cNvSpPr>
              <a:spLocks noChangeShapeType="1"/>
            </p:cNvSpPr>
            <p:nvPr/>
          </p:nvSpPr>
          <p:spPr bwMode="auto">
            <a:xfrm flipV="1">
              <a:off x="2448" y="1104"/>
              <a:ext cx="1008"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graphicFrame>
        <p:nvGraphicFramePr>
          <p:cNvPr id="114696" name="Object 8"/>
          <p:cNvGraphicFramePr>
            <a:graphicFrameLocks noChangeAspect="1"/>
          </p:cNvGraphicFramePr>
          <p:nvPr/>
        </p:nvGraphicFramePr>
        <p:xfrm>
          <a:off x="5334000" y="6400800"/>
          <a:ext cx="381000" cy="187325"/>
        </p:xfrm>
        <a:graphic>
          <a:graphicData uri="http://schemas.openxmlformats.org/presentationml/2006/ole">
            <p:oleObj spid="_x0000_s114844" name="Equation" r:id="rId3" imgW="494870" imgH="253780" progId="">
              <p:embed/>
            </p:oleObj>
          </a:graphicData>
        </a:graphic>
      </p:graphicFrame>
      <p:graphicFrame>
        <p:nvGraphicFramePr>
          <p:cNvPr id="114697" name="Object 9"/>
          <p:cNvGraphicFramePr>
            <a:graphicFrameLocks noChangeAspect="1"/>
          </p:cNvGraphicFramePr>
          <p:nvPr/>
        </p:nvGraphicFramePr>
        <p:xfrm>
          <a:off x="3200400" y="6400800"/>
          <a:ext cx="420688" cy="187325"/>
        </p:xfrm>
        <a:graphic>
          <a:graphicData uri="http://schemas.openxmlformats.org/presentationml/2006/ole">
            <p:oleObj spid="_x0000_s114845" name="Equation" r:id="rId4" imgW="545626" imgH="253780" progId="">
              <p:embed/>
            </p:oleObj>
          </a:graphicData>
        </a:graphic>
      </p:graphicFrame>
      <p:sp>
        <p:nvSpPr>
          <p:cNvPr id="114705" name="AutoShape 17"/>
          <p:cNvSpPr>
            <a:spLocks noChangeAspect="1" noChangeArrowheads="1" noTextEdit="1"/>
          </p:cNvSpPr>
          <p:nvPr/>
        </p:nvSpPr>
        <p:spPr bwMode="auto">
          <a:xfrm>
            <a:off x="304800" y="3352800"/>
            <a:ext cx="4038600" cy="1971675"/>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14707" name="Line 19"/>
          <p:cNvSpPr>
            <a:spLocks noChangeShapeType="1"/>
          </p:cNvSpPr>
          <p:nvPr/>
        </p:nvSpPr>
        <p:spPr bwMode="auto">
          <a:xfrm>
            <a:off x="1676400" y="4191000"/>
            <a:ext cx="1714500" cy="1588"/>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708" name="Rectangle 20"/>
          <p:cNvSpPr>
            <a:spLocks noChangeArrowheads="1"/>
          </p:cNvSpPr>
          <p:nvPr/>
        </p:nvSpPr>
        <p:spPr bwMode="auto">
          <a:xfrm>
            <a:off x="725488" y="3787775"/>
            <a:ext cx="77787"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FF"/>
                </a:solidFill>
                <a:effectLst/>
                <a:latin typeface="Arial" panose="020B0604020202090204" pitchFamily="34" charset="0"/>
              </a:rPr>
              <a:t>0</a:t>
            </a:r>
            <a:endParaRPr lang="en-US" b="1" baseline="0">
              <a:effectLst>
                <a:outerShdw blurRad="38100" dist="38100" dir="2700000" algn="tl">
                  <a:srgbClr val="FFFFFF"/>
                </a:outerShdw>
              </a:effectLst>
            </a:endParaRPr>
          </a:p>
        </p:txBody>
      </p:sp>
      <p:sp>
        <p:nvSpPr>
          <p:cNvPr id="114709" name="Rectangle 21"/>
          <p:cNvSpPr>
            <a:spLocks noChangeArrowheads="1"/>
          </p:cNvSpPr>
          <p:nvPr/>
        </p:nvSpPr>
        <p:spPr bwMode="auto">
          <a:xfrm>
            <a:off x="1927225" y="5181600"/>
            <a:ext cx="77788"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FF0000"/>
                </a:solidFill>
                <a:effectLst/>
                <a:latin typeface="Arial" panose="020B0604020202090204" pitchFamily="34" charset="0"/>
              </a:rPr>
              <a:t>0</a:t>
            </a:r>
            <a:endParaRPr lang="en-US" b="1" baseline="0">
              <a:effectLst>
                <a:outerShdw blurRad="38100" dist="38100" dir="2700000" algn="tl">
                  <a:srgbClr val="FFFFFF"/>
                </a:outerShdw>
              </a:effectLst>
            </a:endParaRPr>
          </a:p>
        </p:txBody>
      </p:sp>
      <p:sp>
        <p:nvSpPr>
          <p:cNvPr id="114710" name="Rectangle 22"/>
          <p:cNvSpPr>
            <a:spLocks noChangeArrowheads="1"/>
          </p:cNvSpPr>
          <p:nvPr/>
        </p:nvSpPr>
        <p:spPr bwMode="auto">
          <a:xfrm>
            <a:off x="457200" y="3200400"/>
            <a:ext cx="77788"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baseline="0">
                <a:solidFill>
                  <a:srgbClr val="000000"/>
                </a:solidFill>
                <a:effectLst/>
                <a:latin typeface="Arial" panose="020B0604020202090204" pitchFamily="34" charset="0"/>
              </a:rPr>
              <a:t>0</a:t>
            </a:r>
            <a:endParaRPr lang="en-US" b="1" baseline="0">
              <a:effectLst>
                <a:outerShdw blurRad="38100" dist="38100" dir="2700000" algn="tl">
                  <a:srgbClr val="FFFFFF"/>
                </a:outerShdw>
              </a:effectLst>
            </a:endParaRPr>
          </a:p>
        </p:txBody>
      </p:sp>
      <p:sp>
        <p:nvSpPr>
          <p:cNvPr id="114713" name="Rectangle 25"/>
          <p:cNvSpPr>
            <a:spLocks noChangeArrowheads="1"/>
          </p:cNvSpPr>
          <p:nvPr/>
        </p:nvSpPr>
        <p:spPr bwMode="auto">
          <a:xfrm>
            <a:off x="1295400" y="3657600"/>
            <a:ext cx="19431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FF"/>
                </a:solidFill>
                <a:effectLst/>
                <a:latin typeface="Arial" panose="020B0604020202090204" pitchFamily="34" charset="0"/>
              </a:rPr>
              <a:t>=100.00-88.24=11.76</a:t>
            </a:r>
            <a:endParaRPr lang="en-US" b="1" baseline="0">
              <a:effectLst>
                <a:outerShdw blurRad="38100" dist="38100" dir="2700000" algn="tl">
                  <a:srgbClr val="FFFFFF"/>
                </a:outerShdw>
              </a:effectLst>
            </a:endParaRPr>
          </a:p>
        </p:txBody>
      </p:sp>
      <p:sp>
        <p:nvSpPr>
          <p:cNvPr id="114714" name="Rectangle 26"/>
          <p:cNvSpPr>
            <a:spLocks noChangeArrowheads="1"/>
          </p:cNvSpPr>
          <p:nvPr/>
        </p:nvSpPr>
        <p:spPr bwMode="auto">
          <a:xfrm>
            <a:off x="1676400" y="3962400"/>
            <a:ext cx="15779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FF"/>
                </a:solidFill>
                <a:effectLst/>
                <a:latin typeface="Arial" panose="020B0604020202090204" pitchFamily="34" charset="0"/>
              </a:rPr>
              <a:t>0.7(23.21)+0.3(0)</a:t>
            </a:r>
            <a:endParaRPr lang="en-US" b="1" baseline="0">
              <a:effectLst>
                <a:outerShdw blurRad="38100" dist="38100" dir="2700000" algn="tl">
                  <a:srgbClr val="FFFFFF"/>
                </a:outerShdw>
              </a:effectLst>
            </a:endParaRPr>
          </a:p>
        </p:txBody>
      </p:sp>
      <p:sp>
        <p:nvSpPr>
          <p:cNvPr id="114716" name="Rectangle 28"/>
          <p:cNvSpPr>
            <a:spLocks noChangeArrowheads="1"/>
          </p:cNvSpPr>
          <p:nvPr/>
        </p:nvSpPr>
        <p:spPr bwMode="auto">
          <a:xfrm>
            <a:off x="1219200" y="4495800"/>
            <a:ext cx="3841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FF"/>
                </a:solidFill>
                <a:effectLst/>
                <a:latin typeface="Arial" panose="020B0604020202090204" pitchFamily="34" charset="0"/>
              </a:rPr>
              <a:t>max</a:t>
            </a:r>
            <a:endParaRPr lang="en-US" b="1" baseline="0">
              <a:effectLst>
                <a:outerShdw blurRad="38100" dist="38100" dir="2700000" algn="tl">
                  <a:srgbClr val="FFFFFF"/>
                </a:outerShdw>
              </a:effectLst>
            </a:endParaRPr>
          </a:p>
        </p:txBody>
      </p:sp>
      <p:sp>
        <p:nvSpPr>
          <p:cNvPr id="114717" name="Rectangle 29"/>
          <p:cNvSpPr>
            <a:spLocks noChangeArrowheads="1"/>
          </p:cNvSpPr>
          <p:nvPr/>
        </p:nvSpPr>
        <p:spPr bwMode="auto">
          <a:xfrm>
            <a:off x="309563" y="4783138"/>
            <a:ext cx="18224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FF0000"/>
                </a:solidFill>
                <a:effectLst/>
                <a:latin typeface="Arial" panose="020B0604020202090204" pitchFamily="34" charset="0"/>
              </a:rPr>
              <a:t>Don't develop; wait, </a:t>
            </a:r>
            <a:endParaRPr lang="en-US" b="1" baseline="0">
              <a:effectLst>
                <a:outerShdw blurRad="38100" dist="38100" dir="2700000" algn="tl">
                  <a:srgbClr val="FFFFFF"/>
                </a:outerShdw>
              </a:effectLst>
            </a:endParaRPr>
          </a:p>
        </p:txBody>
      </p:sp>
      <p:sp>
        <p:nvSpPr>
          <p:cNvPr id="114718" name="Rectangle 30"/>
          <p:cNvSpPr>
            <a:spLocks noChangeArrowheads="1"/>
          </p:cNvSpPr>
          <p:nvPr/>
        </p:nvSpPr>
        <p:spPr bwMode="auto">
          <a:xfrm>
            <a:off x="319088" y="5064125"/>
            <a:ext cx="31861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600" baseline="0">
                <a:solidFill>
                  <a:srgbClr val="FF0000"/>
                </a:solidFill>
                <a:effectLst/>
                <a:latin typeface="Arial" panose="020B0604020202090204" pitchFamily="34" charset="0"/>
              </a:rPr>
              <a:t>even though </a:t>
            </a:r>
            <a:r>
              <a:rPr lang="en-US" sz="1600" i="1" baseline="0">
                <a:solidFill>
                  <a:srgbClr val="FF0000"/>
                </a:solidFill>
                <a:effectLst/>
                <a:latin typeface="Arial" panose="020B0604020202090204" pitchFamily="34" charset="0"/>
              </a:rPr>
              <a:t>NPV</a:t>
            </a:r>
            <a:r>
              <a:rPr lang="en-US" sz="1600" i="1">
                <a:solidFill>
                  <a:srgbClr val="FF0000"/>
                </a:solidFill>
                <a:effectLst/>
                <a:latin typeface="Arial" panose="020B0604020202090204" pitchFamily="34" charset="0"/>
              </a:rPr>
              <a:t>develop</a:t>
            </a:r>
            <a:r>
              <a:rPr lang="en-US" sz="1600" i="1" baseline="0">
                <a:solidFill>
                  <a:srgbClr val="FF0000"/>
                </a:solidFill>
                <a:effectLst/>
                <a:latin typeface="Arial" panose="020B0604020202090204" pitchFamily="34" charset="0"/>
              </a:rPr>
              <a:t>=11.76 &gt; 0</a:t>
            </a:r>
          </a:p>
        </p:txBody>
      </p:sp>
      <p:sp>
        <p:nvSpPr>
          <p:cNvPr id="114719" name="Rectangle 31"/>
          <p:cNvSpPr>
            <a:spLocks noChangeArrowheads="1"/>
          </p:cNvSpPr>
          <p:nvPr/>
        </p:nvSpPr>
        <p:spPr bwMode="auto">
          <a:xfrm>
            <a:off x="1600200" y="4495800"/>
            <a:ext cx="1981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600" baseline="0">
                <a:solidFill>
                  <a:srgbClr val="0000FF"/>
                </a:solidFill>
                <a:effectLst/>
                <a:latin typeface="Arial" panose="020B0604020202090204" pitchFamily="34" charset="0"/>
              </a:rPr>
              <a:t>[11.76,12.09] =12.09</a:t>
            </a:r>
            <a:endParaRPr lang="en-US" b="1" baseline="0">
              <a:effectLst>
                <a:outerShdw blurRad="38100" dist="38100" dir="2700000" algn="tl">
                  <a:srgbClr val="FFFFFF"/>
                </a:outerShdw>
              </a:effectLst>
            </a:endParaRPr>
          </a:p>
        </p:txBody>
      </p:sp>
      <p:sp>
        <p:nvSpPr>
          <p:cNvPr id="114720" name="Rectangle 32"/>
          <p:cNvSpPr>
            <a:spLocks noChangeArrowheads="1"/>
          </p:cNvSpPr>
          <p:nvPr/>
        </p:nvSpPr>
        <p:spPr bwMode="auto">
          <a:xfrm>
            <a:off x="762000" y="3048000"/>
            <a:ext cx="7350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00"/>
                </a:solidFill>
                <a:effectLst/>
                <a:latin typeface="Arial" panose="020B0604020202090204" pitchFamily="34" charset="0"/>
              </a:rPr>
              <a:t>100.00, </a:t>
            </a:r>
            <a:endParaRPr lang="en-US" b="1" baseline="0">
              <a:effectLst>
                <a:outerShdw blurRad="38100" dist="38100" dir="2700000" algn="tl">
                  <a:srgbClr val="FFFFFF"/>
                </a:outerShdw>
              </a:effectLst>
            </a:endParaRPr>
          </a:p>
        </p:txBody>
      </p:sp>
      <p:sp>
        <p:nvSpPr>
          <p:cNvPr id="114721" name="Rectangle 33"/>
          <p:cNvSpPr>
            <a:spLocks noChangeArrowheads="1"/>
          </p:cNvSpPr>
          <p:nvPr/>
        </p:nvSpPr>
        <p:spPr bwMode="auto">
          <a:xfrm>
            <a:off x="766763" y="3641725"/>
            <a:ext cx="490537"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i="1" baseline="0">
                <a:solidFill>
                  <a:srgbClr val="0000FF"/>
                </a:solidFill>
                <a:effectLst/>
                <a:latin typeface="Arial" panose="020B0604020202090204" pitchFamily="34" charset="0"/>
              </a:rPr>
              <a:t>develop</a:t>
            </a:r>
            <a:endParaRPr lang="en-US" b="1" baseline="0">
              <a:effectLst>
                <a:outerShdw blurRad="38100" dist="38100" dir="2700000" algn="tl">
                  <a:srgbClr val="FFFFFF"/>
                </a:outerShdw>
              </a:effectLst>
            </a:endParaRPr>
          </a:p>
        </p:txBody>
      </p:sp>
      <p:sp>
        <p:nvSpPr>
          <p:cNvPr id="114723" name="Rectangle 35"/>
          <p:cNvSpPr>
            <a:spLocks noChangeArrowheads="1"/>
          </p:cNvSpPr>
          <p:nvPr/>
        </p:nvSpPr>
        <p:spPr bwMode="auto">
          <a:xfrm>
            <a:off x="762000" y="4038600"/>
            <a:ext cx="684213"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i="1" baseline="0">
                <a:solidFill>
                  <a:srgbClr val="0000FF"/>
                </a:solidFill>
                <a:effectLst/>
                <a:latin typeface="Arial" panose="020B0604020202090204" pitchFamily="34" charset="0"/>
              </a:rPr>
              <a:t>notdevelop</a:t>
            </a:r>
            <a:endParaRPr lang="en-US" b="1" baseline="0">
              <a:effectLst>
                <a:outerShdw blurRad="38100" dist="38100" dir="2700000" algn="tl">
                  <a:srgbClr val="FFFFFF"/>
                </a:outerShdw>
              </a:effectLst>
            </a:endParaRPr>
          </a:p>
        </p:txBody>
      </p:sp>
      <p:sp>
        <p:nvSpPr>
          <p:cNvPr id="114727" name="Rectangle 39"/>
          <p:cNvSpPr>
            <a:spLocks noChangeArrowheads="1"/>
          </p:cNvSpPr>
          <p:nvPr/>
        </p:nvSpPr>
        <p:spPr bwMode="auto">
          <a:xfrm>
            <a:off x="315913" y="3670300"/>
            <a:ext cx="4159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728" name="Rectangle 40"/>
          <p:cNvSpPr>
            <a:spLocks noChangeArrowheads="1"/>
          </p:cNvSpPr>
          <p:nvPr/>
        </p:nvSpPr>
        <p:spPr bwMode="auto">
          <a:xfrm>
            <a:off x="304800" y="4038600"/>
            <a:ext cx="12366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i="1" baseline="0">
                <a:solidFill>
                  <a:srgbClr val="0000FF"/>
                </a:solidFill>
                <a:effectLst/>
                <a:latin typeface="Arial" panose="020B0604020202090204" pitchFamily="34" charset="0"/>
              </a:rPr>
              <a:t>NPV</a:t>
            </a:r>
            <a:r>
              <a:rPr lang="en-US" sz="1600" baseline="-25000">
                <a:solidFill>
                  <a:srgbClr val="0000FF"/>
                </a:solidFill>
                <a:effectLst/>
                <a:latin typeface="Arial" panose="020B0604020202090204" pitchFamily="34" charset="0"/>
              </a:rPr>
              <a:t>0</a:t>
            </a:r>
            <a:r>
              <a:rPr lang="en-US" sz="1600" i="1" baseline="0">
                <a:solidFill>
                  <a:srgbClr val="0000FF"/>
                </a:solidFill>
                <a:effectLst/>
                <a:latin typeface="Arial" panose="020B0604020202090204" pitchFamily="34" charset="0"/>
              </a:rPr>
              <a:t>             </a:t>
            </a:r>
            <a:endParaRPr lang="en-US" b="1" baseline="0">
              <a:effectLst>
                <a:outerShdw blurRad="38100" dist="38100" dir="2700000" algn="tl">
                  <a:srgbClr val="FFFFFF"/>
                </a:outerShdw>
              </a:effectLst>
            </a:endParaRPr>
          </a:p>
        </p:txBody>
      </p:sp>
      <p:sp>
        <p:nvSpPr>
          <p:cNvPr id="114729" name="Rectangle 41"/>
          <p:cNvSpPr>
            <a:spLocks noChangeArrowheads="1"/>
          </p:cNvSpPr>
          <p:nvPr/>
        </p:nvSpPr>
        <p:spPr bwMode="auto">
          <a:xfrm>
            <a:off x="2209800" y="4191000"/>
            <a:ext cx="3698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i="1" baseline="0">
                <a:solidFill>
                  <a:srgbClr val="0000FF"/>
                </a:solidFill>
                <a:effectLst/>
                <a:latin typeface="Arial" panose="020B0604020202090204" pitchFamily="34" charset="0"/>
              </a:rPr>
              <a:t>1+r</a:t>
            </a:r>
            <a:r>
              <a:rPr lang="en-US" sz="1600" i="1" baseline="-25000">
                <a:solidFill>
                  <a:srgbClr val="0000FF"/>
                </a:solidFill>
                <a:effectLst/>
                <a:latin typeface="Arial" panose="020B0604020202090204" pitchFamily="34" charset="0"/>
              </a:rPr>
              <a:t>c</a:t>
            </a:r>
            <a:endParaRPr lang="en-US" b="1" baseline="0">
              <a:effectLst>
                <a:outerShdw blurRad="38100" dist="38100" dir="2700000" algn="tl">
                  <a:srgbClr val="FFFFFF"/>
                </a:outerShdw>
              </a:effectLst>
            </a:endParaRPr>
          </a:p>
        </p:txBody>
      </p:sp>
      <p:sp>
        <p:nvSpPr>
          <p:cNvPr id="114730" name="Rectangle 42"/>
          <p:cNvSpPr>
            <a:spLocks noChangeArrowheads="1"/>
          </p:cNvSpPr>
          <p:nvPr/>
        </p:nvSpPr>
        <p:spPr bwMode="auto">
          <a:xfrm>
            <a:off x="533400" y="4495800"/>
            <a:ext cx="5715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i="1" baseline="0">
                <a:solidFill>
                  <a:srgbClr val="0000FF"/>
                </a:solidFill>
                <a:effectLst/>
                <a:latin typeface="Arial" panose="020B0604020202090204" pitchFamily="34" charset="0"/>
              </a:rPr>
              <a:t>C(0) =</a:t>
            </a:r>
          </a:p>
        </p:txBody>
      </p:sp>
      <p:sp>
        <p:nvSpPr>
          <p:cNvPr id="114732" name="Rectangle 44"/>
          <p:cNvSpPr>
            <a:spLocks noChangeArrowheads="1"/>
          </p:cNvSpPr>
          <p:nvPr/>
        </p:nvSpPr>
        <p:spPr bwMode="auto">
          <a:xfrm>
            <a:off x="304800" y="3048000"/>
            <a:ext cx="1349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i="1" baseline="0">
                <a:solidFill>
                  <a:srgbClr val="000000"/>
                </a:solidFill>
                <a:effectLst/>
                <a:latin typeface="Arial" panose="020B0604020202090204" pitchFamily="34" charset="0"/>
              </a:rPr>
              <a:t>V</a:t>
            </a:r>
            <a:endParaRPr lang="en-US" b="1" baseline="0">
              <a:effectLst>
                <a:outerShdw blurRad="38100" dist="38100" dir="2700000" algn="tl">
                  <a:srgbClr val="FFFFFF"/>
                </a:outerShdw>
              </a:effectLst>
            </a:endParaRPr>
          </a:p>
        </p:txBody>
      </p:sp>
      <p:sp>
        <p:nvSpPr>
          <p:cNvPr id="114740" name="Rectangle 52"/>
          <p:cNvSpPr>
            <a:spLocks noChangeArrowheads="1"/>
          </p:cNvSpPr>
          <p:nvPr/>
        </p:nvSpPr>
        <p:spPr bwMode="auto">
          <a:xfrm>
            <a:off x="1524000" y="4038600"/>
            <a:ext cx="1873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6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43" name="Rectangle 55"/>
          <p:cNvSpPr>
            <a:spLocks noChangeArrowheads="1"/>
          </p:cNvSpPr>
          <p:nvPr/>
        </p:nvSpPr>
        <p:spPr bwMode="auto">
          <a:xfrm>
            <a:off x="304800" y="4419600"/>
            <a:ext cx="2000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744" name="Rectangle 56"/>
          <p:cNvSpPr>
            <a:spLocks noChangeArrowheads="1"/>
          </p:cNvSpPr>
          <p:nvPr/>
        </p:nvSpPr>
        <p:spPr bwMode="auto">
          <a:xfrm>
            <a:off x="609600" y="3048000"/>
            <a:ext cx="1111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00"/>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45" name="Text Box 57"/>
          <p:cNvSpPr txBox="1">
            <a:spLocks noChangeArrowheads="1"/>
          </p:cNvSpPr>
          <p:nvPr/>
        </p:nvSpPr>
        <p:spPr bwMode="auto">
          <a:xfrm>
            <a:off x="228600" y="3352800"/>
            <a:ext cx="3581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baseline="0">
                <a:solidFill>
                  <a:srgbClr val="0000FF"/>
                </a:solidFill>
                <a:effectLst/>
                <a:latin typeface="Arial" panose="020B0604020202090204" pitchFamily="34" charset="0"/>
              </a:rPr>
              <a:t>V(0)</a:t>
            </a:r>
            <a:r>
              <a:rPr lang="en-US" sz="1400" baseline="0">
                <a:solidFill>
                  <a:srgbClr val="0000FF"/>
                </a:solidFill>
                <a:effectLst/>
                <a:latin typeface="Arial" panose="020B0604020202090204" pitchFamily="34" charset="0"/>
              </a:rPr>
              <a:t> = (.7(113.21)+.3(78.62))/1.09 = 94.34</a:t>
            </a:r>
          </a:p>
        </p:txBody>
      </p:sp>
      <p:sp>
        <p:nvSpPr>
          <p:cNvPr id="114754" name="Text Box 66"/>
          <p:cNvSpPr txBox="1">
            <a:spLocks noChangeArrowheads="1"/>
          </p:cNvSpPr>
          <p:nvPr/>
        </p:nvSpPr>
        <p:spPr bwMode="auto">
          <a:xfrm>
            <a:off x="4495800" y="4724400"/>
            <a:ext cx="1066800" cy="304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baseline="0">
                <a:effectLst/>
                <a:latin typeface="Arial" panose="020B0604020202090204" pitchFamily="34" charset="0"/>
              </a:rPr>
              <a:t>1-p </a:t>
            </a:r>
            <a:r>
              <a:rPr lang="en-US" sz="1400" baseline="0">
                <a:effectLst/>
                <a:latin typeface="Arial" panose="020B0604020202090204" pitchFamily="34" charset="0"/>
              </a:rPr>
              <a:t>= 0.3</a:t>
            </a:r>
          </a:p>
        </p:txBody>
      </p:sp>
      <p:sp>
        <p:nvSpPr>
          <p:cNvPr id="114755" name="AutoShape 67"/>
          <p:cNvSpPr>
            <a:spLocks noChangeAspect="1" noChangeArrowheads="1" noTextEdit="1"/>
          </p:cNvSpPr>
          <p:nvPr/>
        </p:nvSpPr>
        <p:spPr bwMode="auto">
          <a:xfrm>
            <a:off x="5715000" y="2286000"/>
            <a:ext cx="2895600"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14757" name="Rectangle 69"/>
          <p:cNvSpPr>
            <a:spLocks noChangeArrowheads="1"/>
          </p:cNvSpPr>
          <p:nvPr/>
        </p:nvSpPr>
        <p:spPr bwMode="auto">
          <a:xfrm>
            <a:off x="6099175" y="2717800"/>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58" name="Rectangle 70"/>
          <p:cNvSpPr>
            <a:spLocks noChangeArrowheads="1"/>
          </p:cNvSpPr>
          <p:nvPr/>
        </p:nvSpPr>
        <p:spPr bwMode="auto">
          <a:xfrm>
            <a:off x="6099175" y="2989263"/>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60" name="Rectangle 72"/>
          <p:cNvSpPr>
            <a:spLocks noChangeArrowheads="1"/>
          </p:cNvSpPr>
          <p:nvPr/>
        </p:nvSpPr>
        <p:spPr bwMode="auto">
          <a:xfrm>
            <a:off x="6335713" y="3276600"/>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61" name="Rectangle 73"/>
          <p:cNvSpPr>
            <a:spLocks noChangeArrowheads="1"/>
          </p:cNvSpPr>
          <p:nvPr/>
        </p:nvSpPr>
        <p:spPr bwMode="auto">
          <a:xfrm>
            <a:off x="5719763" y="3403600"/>
            <a:ext cx="13811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FF0000"/>
                </a:solidFill>
                <a:effectLst/>
                <a:latin typeface="Arial" panose="020B0604020202090204" pitchFamily="34" charset="0"/>
              </a:rPr>
              <a:t>D</a:t>
            </a:r>
            <a:endParaRPr lang="en-US" b="1" baseline="0">
              <a:effectLst>
                <a:outerShdw blurRad="38100" dist="38100" dir="2700000" algn="tl">
                  <a:srgbClr val="FFFFFF"/>
                </a:outerShdw>
              </a:effectLst>
            </a:endParaRPr>
          </a:p>
        </p:txBody>
      </p:sp>
      <p:sp>
        <p:nvSpPr>
          <p:cNvPr id="114762" name="Rectangle 74"/>
          <p:cNvSpPr>
            <a:spLocks noChangeArrowheads="1"/>
          </p:cNvSpPr>
          <p:nvPr/>
        </p:nvSpPr>
        <p:spPr bwMode="auto">
          <a:xfrm>
            <a:off x="6804025" y="2606675"/>
            <a:ext cx="14493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113.21-90=23.21</a:t>
            </a:r>
            <a:endParaRPr lang="en-US" b="1" baseline="0">
              <a:effectLst>
                <a:outerShdw blurRad="38100" dist="38100" dir="2700000" algn="tl">
                  <a:srgbClr val="FFFFFF"/>
                </a:outerShdw>
              </a:effectLst>
            </a:endParaRPr>
          </a:p>
        </p:txBody>
      </p:sp>
      <p:sp>
        <p:nvSpPr>
          <p:cNvPr id="114763" name="Rectangle 75"/>
          <p:cNvSpPr>
            <a:spLocks noChangeArrowheads="1"/>
          </p:cNvSpPr>
          <p:nvPr/>
        </p:nvSpPr>
        <p:spPr bwMode="auto">
          <a:xfrm>
            <a:off x="6991350" y="2878138"/>
            <a:ext cx="1063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0</a:t>
            </a:r>
            <a:endParaRPr lang="en-US" b="1" baseline="0">
              <a:effectLst>
                <a:outerShdw blurRad="38100" dist="38100" dir="2700000" algn="tl">
                  <a:srgbClr val="FFFFFF"/>
                </a:outerShdw>
              </a:effectLst>
            </a:endParaRPr>
          </a:p>
        </p:txBody>
      </p:sp>
      <p:sp>
        <p:nvSpPr>
          <p:cNvPr id="114764" name="Rectangle 76"/>
          <p:cNvSpPr>
            <a:spLocks noChangeArrowheads="1"/>
          </p:cNvSpPr>
          <p:nvPr/>
        </p:nvSpPr>
        <p:spPr bwMode="auto">
          <a:xfrm>
            <a:off x="6683375" y="3165475"/>
            <a:ext cx="17954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max[23.21,0] = 23.21</a:t>
            </a:r>
            <a:endParaRPr lang="en-US" b="1" baseline="0">
              <a:effectLst>
                <a:outerShdw blurRad="38100" dist="38100" dir="2700000" algn="tl">
                  <a:srgbClr val="FFFFFF"/>
                </a:outerShdw>
              </a:effectLst>
            </a:endParaRPr>
          </a:p>
        </p:txBody>
      </p:sp>
      <p:sp>
        <p:nvSpPr>
          <p:cNvPr id="114765" name="Rectangle 77"/>
          <p:cNvSpPr>
            <a:spLocks noChangeArrowheads="1"/>
          </p:cNvSpPr>
          <p:nvPr/>
        </p:nvSpPr>
        <p:spPr bwMode="auto">
          <a:xfrm>
            <a:off x="5856288" y="3403600"/>
            <a:ext cx="6159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FF0000"/>
                </a:solidFill>
                <a:effectLst/>
                <a:latin typeface="Arial" panose="020B0604020202090204" pitchFamily="34" charset="0"/>
              </a:rPr>
              <a:t>evelop!</a:t>
            </a:r>
            <a:endParaRPr lang="en-US" b="1" baseline="0">
              <a:effectLst>
                <a:outerShdw blurRad="38100" dist="38100" dir="2700000" algn="tl">
                  <a:srgbClr val="FFFFFF"/>
                </a:outerShdw>
              </a:effectLst>
            </a:endParaRPr>
          </a:p>
        </p:txBody>
      </p:sp>
      <p:sp>
        <p:nvSpPr>
          <p:cNvPr id="114766" name="Rectangle 78"/>
          <p:cNvSpPr>
            <a:spLocks noChangeArrowheads="1"/>
          </p:cNvSpPr>
          <p:nvPr/>
        </p:nvSpPr>
        <p:spPr bwMode="auto">
          <a:xfrm>
            <a:off x="6330950" y="2319338"/>
            <a:ext cx="5842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00"/>
                </a:solidFill>
                <a:effectLst/>
                <a:latin typeface="Arial" panose="020B0604020202090204" pitchFamily="34" charset="0"/>
              </a:rPr>
              <a:t>113.21</a:t>
            </a:r>
            <a:endParaRPr lang="en-US" b="1" baseline="0">
              <a:effectLst>
                <a:outerShdw blurRad="38100" dist="38100" dir="2700000" algn="tl">
                  <a:srgbClr val="FFFFFF"/>
                </a:outerShdw>
              </a:effectLst>
            </a:endParaRPr>
          </a:p>
        </p:txBody>
      </p:sp>
      <p:sp>
        <p:nvSpPr>
          <p:cNvPr id="114769" name="Rectangle 81"/>
          <p:cNvSpPr>
            <a:spLocks noChangeArrowheads="1"/>
          </p:cNvSpPr>
          <p:nvPr/>
        </p:nvSpPr>
        <p:spPr bwMode="auto">
          <a:xfrm>
            <a:off x="6145213" y="2581275"/>
            <a:ext cx="4413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develop</a:t>
            </a:r>
            <a:endParaRPr lang="en-US" b="1" baseline="0">
              <a:effectLst>
                <a:outerShdw blurRad="38100" dist="38100" dir="2700000" algn="tl">
                  <a:srgbClr val="FFFFFF"/>
                </a:outerShdw>
              </a:effectLst>
            </a:endParaRPr>
          </a:p>
        </p:txBody>
      </p:sp>
      <p:sp>
        <p:nvSpPr>
          <p:cNvPr id="114770" name="Rectangle 82"/>
          <p:cNvSpPr>
            <a:spLocks noChangeArrowheads="1"/>
          </p:cNvSpPr>
          <p:nvPr/>
        </p:nvSpPr>
        <p:spPr bwMode="auto">
          <a:xfrm>
            <a:off x="6146800" y="2852738"/>
            <a:ext cx="6159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notdevelop</a:t>
            </a:r>
            <a:endParaRPr lang="en-US" b="1" baseline="0">
              <a:effectLst>
                <a:outerShdw blurRad="38100" dist="38100" dir="2700000" algn="tl">
                  <a:srgbClr val="FFFFFF"/>
                </a:outerShdw>
              </a:effectLst>
            </a:endParaRPr>
          </a:p>
        </p:txBody>
      </p:sp>
      <p:sp>
        <p:nvSpPr>
          <p:cNvPr id="114772" name="Rectangle 84"/>
          <p:cNvSpPr>
            <a:spLocks noChangeArrowheads="1"/>
          </p:cNvSpPr>
          <p:nvPr/>
        </p:nvSpPr>
        <p:spPr bwMode="auto">
          <a:xfrm>
            <a:off x="6380163" y="3140075"/>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u</a:t>
            </a:r>
            <a:endParaRPr lang="en-US" b="1" baseline="0">
              <a:effectLst>
                <a:outerShdw blurRad="38100" dist="38100" dir="2700000" algn="tl">
                  <a:srgbClr val="FFFFFF"/>
                </a:outerShdw>
              </a:effectLst>
            </a:endParaRPr>
          </a:p>
        </p:txBody>
      </p:sp>
      <p:sp>
        <p:nvSpPr>
          <p:cNvPr id="114773" name="Rectangle 85"/>
          <p:cNvSpPr>
            <a:spLocks noChangeArrowheads="1"/>
          </p:cNvSpPr>
          <p:nvPr/>
        </p:nvSpPr>
        <p:spPr bwMode="auto">
          <a:xfrm>
            <a:off x="5724525" y="2606675"/>
            <a:ext cx="3921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774" name="Rectangle 86"/>
          <p:cNvSpPr>
            <a:spLocks noChangeArrowheads="1"/>
          </p:cNvSpPr>
          <p:nvPr/>
        </p:nvSpPr>
        <p:spPr bwMode="auto">
          <a:xfrm>
            <a:off x="5724525" y="2878138"/>
            <a:ext cx="3921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775" name="Rectangle 87"/>
          <p:cNvSpPr>
            <a:spLocks noChangeArrowheads="1"/>
          </p:cNvSpPr>
          <p:nvPr/>
        </p:nvSpPr>
        <p:spPr bwMode="auto">
          <a:xfrm>
            <a:off x="5962650" y="3165475"/>
            <a:ext cx="2651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a:t>
            </a:r>
            <a:endParaRPr lang="en-US" b="1" baseline="0">
              <a:effectLst>
                <a:outerShdw blurRad="38100" dist="38100" dir="2700000" algn="tl">
                  <a:srgbClr val="FFFFFF"/>
                </a:outerShdw>
              </a:effectLst>
            </a:endParaRPr>
          </a:p>
        </p:txBody>
      </p:sp>
      <p:sp>
        <p:nvSpPr>
          <p:cNvPr id="114776" name="Rectangle 88"/>
          <p:cNvSpPr>
            <a:spLocks noChangeArrowheads="1"/>
          </p:cNvSpPr>
          <p:nvPr/>
        </p:nvSpPr>
        <p:spPr bwMode="auto">
          <a:xfrm>
            <a:off x="5724525" y="2319338"/>
            <a:ext cx="3016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00"/>
                </a:solidFill>
                <a:effectLst/>
                <a:latin typeface="Arial" panose="020B0604020202090204" pitchFamily="34" charset="0"/>
              </a:rPr>
              <a:t>  V</a:t>
            </a:r>
            <a:r>
              <a:rPr lang="en-US" sz="1500" i="1" baseline="-25000">
                <a:solidFill>
                  <a:srgbClr val="000000"/>
                </a:solidFill>
                <a:effectLst/>
                <a:latin typeface="Arial" panose="020B0604020202090204" pitchFamily="34" charset="0"/>
              </a:rPr>
              <a:t>u</a:t>
            </a:r>
            <a:endParaRPr lang="en-US" b="1" baseline="0">
              <a:effectLst>
                <a:outerShdw blurRad="38100" dist="38100" dir="2700000" algn="tl">
                  <a:srgbClr val="FFFFFF"/>
                </a:outerShdw>
              </a:effectLst>
            </a:endParaRPr>
          </a:p>
        </p:txBody>
      </p:sp>
      <p:sp>
        <p:nvSpPr>
          <p:cNvPr id="114777" name="Rectangle 89"/>
          <p:cNvSpPr>
            <a:spLocks noChangeArrowheads="1"/>
          </p:cNvSpPr>
          <p:nvPr/>
        </p:nvSpPr>
        <p:spPr bwMode="auto">
          <a:xfrm>
            <a:off x="6227763" y="3165475"/>
            <a:ext cx="127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V</a:t>
            </a:r>
            <a:endParaRPr lang="en-US" b="1" baseline="0">
              <a:effectLst>
                <a:outerShdw blurRad="38100" dist="38100" dir="2700000" algn="tl">
                  <a:srgbClr val="FFFFFF"/>
                </a:outerShdw>
              </a:effectLst>
            </a:endParaRPr>
          </a:p>
        </p:txBody>
      </p:sp>
      <p:sp>
        <p:nvSpPr>
          <p:cNvPr id="114779" name="Rectangle 91"/>
          <p:cNvSpPr>
            <a:spLocks noChangeArrowheads="1"/>
          </p:cNvSpPr>
          <p:nvPr/>
        </p:nvSpPr>
        <p:spPr bwMode="auto">
          <a:xfrm>
            <a:off x="6661150" y="2587625"/>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80" name="Rectangle 92"/>
          <p:cNvSpPr>
            <a:spLocks noChangeArrowheads="1"/>
          </p:cNvSpPr>
          <p:nvPr/>
        </p:nvSpPr>
        <p:spPr bwMode="auto">
          <a:xfrm>
            <a:off x="8686800" y="3124200"/>
            <a:ext cx="1873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782" name="Rectangle 94"/>
          <p:cNvSpPr>
            <a:spLocks noChangeArrowheads="1"/>
          </p:cNvSpPr>
          <p:nvPr/>
        </p:nvSpPr>
        <p:spPr bwMode="auto">
          <a:xfrm>
            <a:off x="6837363" y="2859088"/>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83" name="Rectangle 95"/>
          <p:cNvSpPr>
            <a:spLocks noChangeArrowheads="1"/>
          </p:cNvSpPr>
          <p:nvPr/>
        </p:nvSpPr>
        <p:spPr bwMode="auto">
          <a:xfrm>
            <a:off x="5724525" y="3146425"/>
            <a:ext cx="1873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784" name="Rectangle 96"/>
          <p:cNvSpPr>
            <a:spLocks noChangeArrowheads="1"/>
          </p:cNvSpPr>
          <p:nvPr/>
        </p:nvSpPr>
        <p:spPr bwMode="auto">
          <a:xfrm>
            <a:off x="6188075" y="2300288"/>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00"/>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86" name="Rectangle 98"/>
          <p:cNvSpPr>
            <a:spLocks noChangeArrowheads="1"/>
          </p:cNvSpPr>
          <p:nvPr/>
        </p:nvSpPr>
        <p:spPr bwMode="auto">
          <a:xfrm>
            <a:off x="6532563" y="3146425"/>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787" name="AutoShape 99"/>
          <p:cNvSpPr>
            <a:spLocks noChangeAspect="1" noChangeArrowheads="1" noTextEdit="1"/>
          </p:cNvSpPr>
          <p:nvPr/>
        </p:nvSpPr>
        <p:spPr bwMode="auto">
          <a:xfrm>
            <a:off x="5726113" y="4910138"/>
            <a:ext cx="2960687" cy="137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14789" name="Rectangle 101"/>
          <p:cNvSpPr>
            <a:spLocks noChangeArrowheads="1"/>
          </p:cNvSpPr>
          <p:nvPr/>
        </p:nvSpPr>
        <p:spPr bwMode="auto">
          <a:xfrm>
            <a:off x="6116638" y="5348288"/>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90" name="Rectangle 102"/>
          <p:cNvSpPr>
            <a:spLocks noChangeArrowheads="1"/>
          </p:cNvSpPr>
          <p:nvPr/>
        </p:nvSpPr>
        <p:spPr bwMode="auto">
          <a:xfrm>
            <a:off x="6356350" y="5916613"/>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92" name="Rectangle 104"/>
          <p:cNvSpPr>
            <a:spLocks noChangeArrowheads="1"/>
          </p:cNvSpPr>
          <p:nvPr/>
        </p:nvSpPr>
        <p:spPr bwMode="auto">
          <a:xfrm>
            <a:off x="6116638" y="5624513"/>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aseline="0">
                <a:solidFill>
                  <a:srgbClr val="0000FF"/>
                </a:solidFill>
                <a:effectLst/>
                <a:latin typeface="Arial" panose="020B0604020202090204" pitchFamily="34" charset="0"/>
              </a:rPr>
              <a:t>1</a:t>
            </a:r>
            <a:endParaRPr lang="en-US" b="1" baseline="0">
              <a:effectLst>
                <a:outerShdw blurRad="38100" dist="38100" dir="2700000" algn="tl">
                  <a:srgbClr val="FFFFFF"/>
                </a:outerShdw>
              </a:effectLst>
            </a:endParaRPr>
          </a:p>
        </p:txBody>
      </p:sp>
      <p:sp>
        <p:nvSpPr>
          <p:cNvPr id="114793" name="Rectangle 105"/>
          <p:cNvSpPr>
            <a:spLocks noChangeArrowheads="1"/>
          </p:cNvSpPr>
          <p:nvPr/>
        </p:nvSpPr>
        <p:spPr bwMode="auto">
          <a:xfrm>
            <a:off x="5730875" y="6045200"/>
            <a:ext cx="43973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FF0000"/>
                </a:solidFill>
                <a:effectLst/>
                <a:latin typeface="Arial" panose="020B0604020202090204" pitchFamily="34" charset="0"/>
              </a:rPr>
              <a:t>Don't</a:t>
            </a:r>
            <a:endParaRPr lang="en-US" b="1" baseline="0">
              <a:effectLst>
                <a:outerShdw blurRad="38100" dist="38100" dir="2700000" algn="tl">
                  <a:srgbClr val="FFFFFF"/>
                </a:outerShdw>
              </a:effectLst>
            </a:endParaRPr>
          </a:p>
        </p:txBody>
      </p:sp>
      <p:sp>
        <p:nvSpPr>
          <p:cNvPr id="114795" name="Rectangle 107"/>
          <p:cNvSpPr>
            <a:spLocks noChangeArrowheads="1"/>
          </p:cNvSpPr>
          <p:nvPr/>
        </p:nvSpPr>
        <p:spPr bwMode="auto">
          <a:xfrm>
            <a:off x="6178550" y="6045200"/>
            <a:ext cx="7223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FF0000"/>
                </a:solidFill>
                <a:effectLst/>
                <a:latin typeface="Arial" panose="020B0604020202090204" pitchFamily="34" charset="0"/>
              </a:rPr>
              <a:t> develop</a:t>
            </a:r>
            <a:endParaRPr lang="en-US" b="1" baseline="0">
              <a:effectLst>
                <a:outerShdw blurRad="38100" dist="38100" dir="2700000" algn="tl">
                  <a:srgbClr val="FFFFFF"/>
                </a:outerShdw>
              </a:effectLst>
            </a:endParaRPr>
          </a:p>
        </p:txBody>
      </p:sp>
      <p:sp>
        <p:nvSpPr>
          <p:cNvPr id="114796" name="Rectangle 108"/>
          <p:cNvSpPr>
            <a:spLocks noChangeArrowheads="1"/>
          </p:cNvSpPr>
          <p:nvPr/>
        </p:nvSpPr>
        <p:spPr bwMode="auto">
          <a:xfrm>
            <a:off x="6846888" y="5235575"/>
            <a:ext cx="155416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78.62–90 = -11.38</a:t>
            </a:r>
            <a:endParaRPr lang="en-US" b="1" baseline="0">
              <a:effectLst>
                <a:outerShdw blurRad="38100" dist="38100" dir="2700000" algn="tl">
                  <a:srgbClr val="FFFFFF"/>
                </a:outerShdw>
              </a:effectLst>
            </a:endParaRPr>
          </a:p>
        </p:txBody>
      </p:sp>
      <p:sp>
        <p:nvSpPr>
          <p:cNvPr id="114797" name="Rectangle 109"/>
          <p:cNvSpPr>
            <a:spLocks noChangeArrowheads="1"/>
          </p:cNvSpPr>
          <p:nvPr/>
        </p:nvSpPr>
        <p:spPr bwMode="auto">
          <a:xfrm>
            <a:off x="7023100" y="5511800"/>
            <a:ext cx="1063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0</a:t>
            </a:r>
            <a:endParaRPr lang="en-US" b="1" baseline="0">
              <a:effectLst>
                <a:outerShdw blurRad="38100" dist="38100" dir="2700000" algn="tl">
                  <a:srgbClr val="FFFFFF"/>
                </a:outerShdw>
              </a:effectLst>
            </a:endParaRPr>
          </a:p>
        </p:txBody>
      </p:sp>
      <p:sp>
        <p:nvSpPr>
          <p:cNvPr id="114798" name="Rectangle 110"/>
          <p:cNvSpPr>
            <a:spLocks noChangeArrowheads="1"/>
          </p:cNvSpPr>
          <p:nvPr/>
        </p:nvSpPr>
        <p:spPr bwMode="auto">
          <a:xfrm>
            <a:off x="6629400" y="5791200"/>
            <a:ext cx="132873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 max[-11.38.0]</a:t>
            </a:r>
            <a:endParaRPr lang="en-US" b="1" baseline="0">
              <a:effectLst>
                <a:outerShdw blurRad="38100" dist="38100" dir="2700000" algn="tl">
                  <a:srgbClr val="FFFFFF"/>
                </a:outerShdw>
              </a:effectLst>
            </a:endParaRPr>
          </a:p>
        </p:txBody>
      </p:sp>
      <p:sp>
        <p:nvSpPr>
          <p:cNvPr id="114799" name="Rectangle 111"/>
          <p:cNvSpPr>
            <a:spLocks noChangeArrowheads="1"/>
          </p:cNvSpPr>
          <p:nvPr/>
        </p:nvSpPr>
        <p:spPr bwMode="auto">
          <a:xfrm>
            <a:off x="6918325" y="6045200"/>
            <a:ext cx="523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FF0000"/>
                </a:solidFill>
                <a:effectLst/>
                <a:latin typeface="Arial" panose="020B0604020202090204" pitchFamily="34" charset="0"/>
              </a:rPr>
              <a:t>!</a:t>
            </a:r>
            <a:endParaRPr lang="en-US" b="1" baseline="0">
              <a:effectLst>
                <a:outerShdw blurRad="38100" dist="38100" dir="2700000" algn="tl">
                  <a:srgbClr val="FFFFFF"/>
                </a:outerShdw>
              </a:effectLst>
            </a:endParaRPr>
          </a:p>
        </p:txBody>
      </p:sp>
      <p:sp>
        <p:nvSpPr>
          <p:cNvPr id="114802" name="Rectangle 114"/>
          <p:cNvSpPr>
            <a:spLocks noChangeArrowheads="1"/>
          </p:cNvSpPr>
          <p:nvPr/>
        </p:nvSpPr>
        <p:spPr bwMode="auto">
          <a:xfrm>
            <a:off x="8001000" y="5803900"/>
            <a:ext cx="32226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Arial" panose="020B0604020202090204" pitchFamily="34" charset="0"/>
              </a:rPr>
              <a:t> = 0</a:t>
            </a:r>
            <a:endParaRPr lang="en-US" b="1" baseline="0">
              <a:effectLst>
                <a:outerShdw blurRad="38100" dist="38100" dir="2700000" algn="tl">
                  <a:srgbClr val="FFFFFF"/>
                </a:outerShdw>
              </a:effectLst>
            </a:endParaRPr>
          </a:p>
        </p:txBody>
      </p:sp>
      <p:sp>
        <p:nvSpPr>
          <p:cNvPr id="114803" name="Rectangle 115"/>
          <p:cNvSpPr>
            <a:spLocks noChangeArrowheads="1"/>
          </p:cNvSpPr>
          <p:nvPr/>
        </p:nvSpPr>
        <p:spPr bwMode="auto">
          <a:xfrm>
            <a:off x="6162675" y="5208588"/>
            <a:ext cx="4413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develop</a:t>
            </a:r>
            <a:endParaRPr lang="en-US" b="1" baseline="0">
              <a:effectLst>
                <a:outerShdw blurRad="38100" dist="38100" dir="2700000" algn="tl">
                  <a:srgbClr val="FFFFFF"/>
                </a:outerShdw>
              </a:effectLst>
            </a:endParaRPr>
          </a:p>
        </p:txBody>
      </p:sp>
      <p:sp>
        <p:nvSpPr>
          <p:cNvPr id="114804" name="Rectangle 116"/>
          <p:cNvSpPr>
            <a:spLocks noChangeArrowheads="1"/>
          </p:cNvSpPr>
          <p:nvPr/>
        </p:nvSpPr>
        <p:spPr bwMode="auto">
          <a:xfrm>
            <a:off x="6165850" y="5484813"/>
            <a:ext cx="6159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notdevelop</a:t>
            </a:r>
            <a:endParaRPr lang="en-US" b="1" baseline="0">
              <a:effectLst>
                <a:outerShdw blurRad="38100" dist="38100" dir="2700000" algn="tl">
                  <a:srgbClr val="FFFFFF"/>
                </a:outerShdw>
              </a:effectLst>
            </a:endParaRPr>
          </a:p>
        </p:txBody>
      </p:sp>
      <p:sp>
        <p:nvSpPr>
          <p:cNvPr id="114806" name="Rectangle 118"/>
          <p:cNvSpPr>
            <a:spLocks noChangeArrowheads="1"/>
          </p:cNvSpPr>
          <p:nvPr/>
        </p:nvSpPr>
        <p:spPr bwMode="auto">
          <a:xfrm>
            <a:off x="6403975" y="5776913"/>
            <a:ext cx="698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i="1" baseline="0">
                <a:solidFill>
                  <a:srgbClr val="0000FF"/>
                </a:solidFill>
                <a:effectLst/>
                <a:latin typeface="Arial" panose="020B0604020202090204" pitchFamily="34" charset="0"/>
              </a:rPr>
              <a:t>d</a:t>
            </a:r>
            <a:endParaRPr lang="en-US" b="1" baseline="0">
              <a:effectLst>
                <a:outerShdw blurRad="38100" dist="38100" dir="2700000" algn="tl">
                  <a:srgbClr val="FFFFFF"/>
                </a:outerShdw>
              </a:effectLst>
            </a:endParaRPr>
          </a:p>
        </p:txBody>
      </p:sp>
      <p:sp>
        <p:nvSpPr>
          <p:cNvPr id="114808" name="Rectangle 120"/>
          <p:cNvSpPr>
            <a:spLocks noChangeArrowheads="1"/>
          </p:cNvSpPr>
          <p:nvPr/>
        </p:nvSpPr>
        <p:spPr bwMode="auto">
          <a:xfrm>
            <a:off x="5735638" y="5235575"/>
            <a:ext cx="39211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809" name="Rectangle 121"/>
          <p:cNvSpPr>
            <a:spLocks noChangeArrowheads="1"/>
          </p:cNvSpPr>
          <p:nvPr/>
        </p:nvSpPr>
        <p:spPr bwMode="auto">
          <a:xfrm>
            <a:off x="5735638" y="5511800"/>
            <a:ext cx="39211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810" name="Rectangle 122"/>
          <p:cNvSpPr>
            <a:spLocks noChangeArrowheads="1"/>
          </p:cNvSpPr>
          <p:nvPr/>
        </p:nvSpPr>
        <p:spPr bwMode="auto">
          <a:xfrm>
            <a:off x="5976938" y="5803900"/>
            <a:ext cx="39211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FF"/>
                </a:solidFill>
                <a:effectLst/>
                <a:latin typeface="Arial" panose="020B0604020202090204" pitchFamily="34" charset="0"/>
              </a:rPr>
              <a:t>NPV</a:t>
            </a:r>
            <a:endParaRPr lang="en-US" b="1" baseline="0">
              <a:effectLst>
                <a:outerShdw blurRad="38100" dist="38100" dir="2700000" algn="tl">
                  <a:srgbClr val="FFFFFF"/>
                </a:outerShdw>
              </a:effectLst>
            </a:endParaRPr>
          </a:p>
        </p:txBody>
      </p:sp>
      <p:sp>
        <p:nvSpPr>
          <p:cNvPr id="114811" name="Rectangle 123"/>
          <p:cNvSpPr>
            <a:spLocks noChangeArrowheads="1"/>
          </p:cNvSpPr>
          <p:nvPr/>
        </p:nvSpPr>
        <p:spPr bwMode="auto">
          <a:xfrm>
            <a:off x="5895975" y="4945063"/>
            <a:ext cx="1968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baseline="0">
                <a:solidFill>
                  <a:srgbClr val="000000"/>
                </a:solidFill>
                <a:effectLst/>
                <a:latin typeface="Arial" panose="020B0604020202090204" pitchFamily="34" charset="0"/>
              </a:rPr>
              <a:t>V</a:t>
            </a:r>
            <a:r>
              <a:rPr lang="en-US" sz="1500" i="1" baseline="-25000">
                <a:solidFill>
                  <a:srgbClr val="000000"/>
                </a:solidFill>
                <a:effectLst/>
                <a:latin typeface="Arial" panose="020B0604020202090204" pitchFamily="34" charset="0"/>
              </a:rPr>
              <a:t>d</a:t>
            </a:r>
            <a:endParaRPr lang="en-US" b="1" baseline="0">
              <a:effectLst>
                <a:outerShdw blurRad="38100" dist="38100" dir="2700000" algn="tl">
                  <a:srgbClr val="FFFFFF"/>
                </a:outerShdw>
              </a:effectLst>
            </a:endParaRPr>
          </a:p>
        </p:txBody>
      </p:sp>
      <p:sp>
        <p:nvSpPr>
          <p:cNvPr id="114813" name="Rectangle 125"/>
          <p:cNvSpPr>
            <a:spLocks noChangeArrowheads="1"/>
          </p:cNvSpPr>
          <p:nvPr/>
        </p:nvSpPr>
        <p:spPr bwMode="auto">
          <a:xfrm>
            <a:off x="6688138" y="5216525"/>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814" name="Rectangle 126"/>
          <p:cNvSpPr>
            <a:spLocks noChangeArrowheads="1"/>
          </p:cNvSpPr>
          <p:nvPr/>
        </p:nvSpPr>
        <p:spPr bwMode="auto">
          <a:xfrm>
            <a:off x="8686800" y="5791200"/>
            <a:ext cx="1873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817" name="Rectangle 129"/>
          <p:cNvSpPr>
            <a:spLocks noChangeArrowheads="1"/>
          </p:cNvSpPr>
          <p:nvPr/>
        </p:nvSpPr>
        <p:spPr bwMode="auto">
          <a:xfrm>
            <a:off x="5735638" y="5784850"/>
            <a:ext cx="1873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818" name="Rectangle 130"/>
          <p:cNvSpPr>
            <a:spLocks noChangeArrowheads="1"/>
          </p:cNvSpPr>
          <p:nvPr/>
        </p:nvSpPr>
        <p:spPr bwMode="auto">
          <a:xfrm>
            <a:off x="6215063" y="4926013"/>
            <a:ext cx="5810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00"/>
                </a:solidFill>
                <a:effectLst/>
                <a:latin typeface="Symbol" panose="05050102010706020507" pitchFamily="18" charset="2"/>
              </a:rPr>
              <a:t>= 78.62</a:t>
            </a:r>
            <a:endParaRPr lang="en-US" b="1" baseline="0">
              <a:effectLst>
                <a:outerShdw blurRad="38100" dist="38100" dir="2700000" algn="tl">
                  <a:srgbClr val="FFFFFF"/>
                </a:outerShdw>
              </a:effectLst>
            </a:endParaRPr>
          </a:p>
        </p:txBody>
      </p:sp>
      <p:sp>
        <p:nvSpPr>
          <p:cNvPr id="114819" name="Rectangle 131"/>
          <p:cNvSpPr>
            <a:spLocks noChangeArrowheads="1"/>
          </p:cNvSpPr>
          <p:nvPr/>
        </p:nvSpPr>
        <p:spPr bwMode="auto">
          <a:xfrm>
            <a:off x="6865938" y="5492750"/>
            <a:ext cx="1047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a:t>
            </a:r>
            <a:endParaRPr lang="en-US" b="1" baseline="0">
              <a:effectLst>
                <a:outerShdw blurRad="38100" dist="38100" dir="2700000" algn="tl">
                  <a:srgbClr val="FFFFFF"/>
                </a:outerShdw>
              </a:effectLst>
            </a:endParaRPr>
          </a:p>
        </p:txBody>
      </p:sp>
      <p:sp>
        <p:nvSpPr>
          <p:cNvPr id="114821" name="Text Box 133"/>
          <p:cNvSpPr txBox="1">
            <a:spLocks noChangeArrowheads="1"/>
          </p:cNvSpPr>
          <p:nvPr/>
        </p:nvSpPr>
        <p:spPr bwMode="auto">
          <a:xfrm>
            <a:off x="96838" y="75347"/>
            <a:ext cx="879792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i="1" baseline="0" dirty="0">
                <a:effectLst>
                  <a:outerShdw blurRad="38100" dist="38100" dir="2700000" algn="tl">
                    <a:srgbClr val="FFFFFF"/>
                  </a:outerShdw>
                </a:effectLst>
              </a:rPr>
              <a:t>Here is a 1-period binomial representation of our </a:t>
            </a:r>
            <a:r>
              <a:rPr lang="en-US" b="1" i="1" baseline="0" dirty="0" smtClean="0">
                <a:effectLst>
                  <a:outerShdw blurRad="38100" dist="38100" dir="2700000" algn="tl">
                    <a:srgbClr val="FFFFFF"/>
                  </a:outerShdw>
                </a:effectLst>
              </a:rPr>
              <a:t>previous numerical </a:t>
            </a:r>
            <a:r>
              <a:rPr lang="en-US" b="1" i="1" baseline="0" dirty="0">
                <a:effectLst>
                  <a:outerShdw blurRad="38100" dist="38100" dir="2700000" algn="tl">
                    <a:srgbClr val="FFFFFF"/>
                  </a:outerShdw>
                </a:effectLst>
              </a:rPr>
              <a:t>example:</a:t>
            </a:r>
          </a:p>
        </p:txBody>
      </p:sp>
      <p:sp>
        <p:nvSpPr>
          <p:cNvPr id="114823" name="Rectangle 135"/>
          <p:cNvSpPr>
            <a:spLocks noChangeArrowheads="1"/>
          </p:cNvSpPr>
          <p:nvPr/>
        </p:nvSpPr>
        <p:spPr bwMode="auto">
          <a:xfrm>
            <a:off x="533400" y="4038600"/>
            <a:ext cx="34607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aseline="0">
                <a:solidFill>
                  <a:srgbClr val="0000FF"/>
                </a:solidFill>
                <a:effectLst/>
                <a:latin typeface="Arial" panose="020B0604020202090204" pitchFamily="34" charset="0"/>
              </a:rPr>
              <a:t>                                                   </a:t>
            </a:r>
            <a:r>
              <a:rPr lang="en-US" sz="1400" baseline="0">
                <a:solidFill>
                  <a:srgbClr val="0000FF"/>
                </a:solidFill>
                <a:effectLst/>
                <a:latin typeface="Arial" panose="020B0604020202090204" pitchFamily="34" charset="0"/>
              </a:rPr>
              <a:t>=12.09</a:t>
            </a:r>
            <a:endParaRPr lang="en-US" sz="1400" b="1" baseline="0">
              <a:effectLst>
                <a:outerShdw blurRad="38100" dist="38100" dir="2700000" algn="tl">
                  <a:srgbClr val="FFFFFF"/>
                </a:outerShdw>
              </a:effectLst>
            </a:endParaRPr>
          </a:p>
        </p:txBody>
      </p:sp>
      <p:sp>
        <p:nvSpPr>
          <p:cNvPr id="114825" name="Text Box 137"/>
          <p:cNvSpPr txBox="1">
            <a:spLocks noChangeArrowheads="1"/>
          </p:cNvSpPr>
          <p:nvPr/>
        </p:nvSpPr>
        <p:spPr bwMode="auto">
          <a:xfrm>
            <a:off x="4495800" y="3352800"/>
            <a:ext cx="1066800" cy="304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baseline="0">
                <a:effectLst/>
                <a:latin typeface="Arial" panose="020B0604020202090204" pitchFamily="34" charset="0"/>
              </a:rPr>
              <a:t>1-p </a:t>
            </a:r>
            <a:r>
              <a:rPr lang="en-US" sz="1400" baseline="0">
                <a:effectLst/>
                <a:latin typeface="Arial" panose="020B0604020202090204" pitchFamily="34" charset="0"/>
              </a:rPr>
              <a:t>= 0.7</a:t>
            </a:r>
          </a:p>
        </p:txBody>
      </p:sp>
      <p:sp>
        <p:nvSpPr>
          <p:cNvPr id="114826" name="AutoShape 138"/>
          <p:cNvSpPr>
            <a:spLocks/>
          </p:cNvSpPr>
          <p:nvPr/>
        </p:nvSpPr>
        <p:spPr bwMode="auto">
          <a:xfrm>
            <a:off x="3733800" y="3276600"/>
            <a:ext cx="533400" cy="1524000"/>
          </a:xfrm>
          <a:prstGeom prst="rightBrace">
            <a:avLst>
              <a:gd name="adj1" fmla="val 23810"/>
              <a:gd name="adj2" fmla="val 50000"/>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27" name="Rectangle 139"/>
          <p:cNvSpPr>
            <a:spLocks noChangeArrowheads="1"/>
          </p:cNvSpPr>
          <p:nvPr/>
        </p:nvSpPr>
        <p:spPr bwMode="auto">
          <a:xfrm>
            <a:off x="4343400" y="3886200"/>
            <a:ext cx="1873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aseline="0">
                <a:solidFill>
                  <a:srgbClr val="0000FF"/>
                </a:solidFill>
                <a:effectLst/>
                <a:latin typeface="Symbol" panose="05050102010706020507" pitchFamily="18" charset="2"/>
              </a:rPr>
              <a:t>Þ</a:t>
            </a:r>
            <a:endParaRPr lang="en-US" b="1" baseline="0">
              <a:effectLst>
                <a:outerShdw blurRad="38100" dist="38100" dir="2700000" algn="tl">
                  <a:srgbClr val="FFFFFF"/>
                </a:outerShdw>
              </a:effectLst>
            </a:endParaRPr>
          </a:p>
        </p:txBody>
      </p:sp>
      <p:sp>
        <p:nvSpPr>
          <p:cNvPr id="114828" name="AutoShape 140"/>
          <p:cNvSpPr>
            <a:spLocks/>
          </p:cNvSpPr>
          <p:nvPr/>
        </p:nvSpPr>
        <p:spPr bwMode="auto">
          <a:xfrm>
            <a:off x="8229600" y="2514600"/>
            <a:ext cx="609600" cy="914400"/>
          </a:xfrm>
          <a:prstGeom prst="rightBrace">
            <a:avLst>
              <a:gd name="adj1" fmla="val 12500"/>
              <a:gd name="adj2" fmla="val 50000"/>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29" name="AutoShape 141"/>
          <p:cNvSpPr>
            <a:spLocks/>
          </p:cNvSpPr>
          <p:nvPr/>
        </p:nvSpPr>
        <p:spPr bwMode="auto">
          <a:xfrm>
            <a:off x="8229600" y="5105400"/>
            <a:ext cx="609600" cy="914400"/>
          </a:xfrm>
          <a:prstGeom prst="rightBrace">
            <a:avLst>
              <a:gd name="adj1" fmla="val 12500"/>
              <a:gd name="adj2" fmla="val 50000"/>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Slide Number Placeholder 88"/>
          <p:cNvSpPr>
            <a:spLocks noGrp="1"/>
          </p:cNvSpPr>
          <p:nvPr>
            <p:ph type="sldNum" sz="quarter" idx="12"/>
          </p:nvPr>
        </p:nvSpPr>
        <p:spPr/>
        <p:txBody>
          <a:bodyPr/>
          <a:lstStyle/>
          <a:p>
            <a:fld id="{EBD1397A-037A-4E93-B590-DCDB6E863947}"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 2014 OnCourse Learning. All Rights Reserved.</a:t>
            </a:r>
            <a:endParaRPr lang="en-US"/>
          </a:p>
        </p:txBody>
      </p:sp>
      <p:pic>
        <p:nvPicPr>
          <p:cNvPr id="1167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824" t="1649" r="3922"/>
          <a:stretch>
            <a:fillRect/>
          </a:stretch>
        </p:blipFill>
        <p:spPr bwMode="auto">
          <a:xfrm>
            <a:off x="1981200" y="838200"/>
            <a:ext cx="6324600" cy="4235450"/>
          </a:xfrm>
          <a:prstGeom prst="rect">
            <a:avLst/>
          </a:prstGeom>
          <a:solidFill>
            <a:srgbClr val="FFFFCC"/>
          </a:solidFill>
          <a:ln>
            <a:noFill/>
          </a:ln>
          <a:effectLst/>
        </p:spPr>
      </p:pic>
      <p:sp>
        <p:nvSpPr>
          <p:cNvPr id="116740" name="Rectangle 4"/>
          <p:cNvSpPr>
            <a:spLocks noGrp="1" noChangeArrowheads="1"/>
          </p:cNvSpPr>
          <p:nvPr>
            <p:ph type="body" idx="1"/>
          </p:nvPr>
        </p:nvSpPr>
        <p:spPr>
          <a:xfrm>
            <a:off x="457200" y="4464050"/>
            <a:ext cx="8229600" cy="1662113"/>
          </a:xfrm>
        </p:spPr>
        <p:txBody>
          <a:bodyPr/>
          <a:lstStyle/>
          <a:p>
            <a:r>
              <a:rPr lang="en-US" sz="1800" dirty="0">
                <a:latin typeface="Times New Roman" panose="02020603050405020304" pitchFamily="18" charset="0"/>
              </a:rPr>
              <a:t>Start from the end</a:t>
            </a:r>
          </a:p>
          <a:p>
            <a:r>
              <a:rPr lang="en-US" sz="1800" dirty="0">
                <a:latin typeface="Times New Roman" panose="02020603050405020304" pitchFamily="18" charset="0"/>
              </a:rPr>
              <a:t>Just repeat the same two-node tree at every node</a:t>
            </a:r>
          </a:p>
          <a:p>
            <a:r>
              <a:rPr lang="en-US" sz="1800" dirty="0">
                <a:latin typeface="Times New Roman" panose="02020603050405020304" pitchFamily="18" charset="0"/>
              </a:rPr>
              <a:t>At each node, take the NPV-maximizing decision, looking only 1 period ahead!</a:t>
            </a:r>
          </a:p>
          <a:p>
            <a:r>
              <a:rPr lang="en-US" sz="1800" dirty="0">
                <a:latin typeface="Times New Roman" panose="02020603050405020304" pitchFamily="18" charset="0"/>
              </a:rPr>
              <a:t>If             then the tree </a:t>
            </a:r>
            <a:r>
              <a:rPr lang="en-US" sz="1800" i="1" dirty="0">
                <a:latin typeface="Times New Roman" panose="02020603050405020304" pitchFamily="18" charset="0"/>
              </a:rPr>
              <a:t>recombines</a:t>
            </a:r>
            <a:r>
              <a:rPr lang="en-US" sz="1800" dirty="0">
                <a:latin typeface="Times New Roman" panose="02020603050405020304" pitchFamily="18" charset="0"/>
              </a:rPr>
              <a:t>: </a:t>
            </a:r>
            <a:r>
              <a:rPr lang="en-US" sz="1800" dirty="0" err="1">
                <a:latin typeface="Times New Roman" panose="02020603050405020304" pitchFamily="18" charset="0"/>
              </a:rPr>
              <a:t>up</a:t>
            </a:r>
            <a:r>
              <a:rPr lang="en-US" sz="1800" dirty="0" err="1">
                <a:latin typeface="Times New Roman" panose="02020603050405020304" pitchFamily="18" charset="0"/>
                <a:sym typeface="Wingdings" panose="05000000000000000000" pitchFamily="2" charset="2"/>
              </a:rPr>
              <a:t>down</a:t>
            </a:r>
            <a:r>
              <a:rPr lang="en-US" sz="1800" dirty="0">
                <a:latin typeface="Times New Roman" panose="02020603050405020304" pitchFamily="18" charset="0"/>
                <a:sym typeface="Wingdings" panose="05000000000000000000" pitchFamily="2" charset="2"/>
              </a:rPr>
              <a:t> = </a:t>
            </a:r>
            <a:r>
              <a:rPr lang="en-US" sz="1800" dirty="0" err="1">
                <a:latin typeface="Times New Roman" panose="02020603050405020304" pitchFamily="18" charset="0"/>
                <a:sym typeface="Wingdings" panose="05000000000000000000" pitchFamily="2" charset="2"/>
              </a:rPr>
              <a:t>downup</a:t>
            </a:r>
            <a:r>
              <a:rPr lang="en-US" sz="1800" dirty="0">
                <a:latin typeface="Times New Roman" panose="02020603050405020304" pitchFamily="18" charset="0"/>
                <a:sym typeface="Wingdings" panose="05000000000000000000" pitchFamily="2" charset="2"/>
              </a:rPr>
              <a:t> </a:t>
            </a:r>
          </a:p>
          <a:p>
            <a:r>
              <a:rPr lang="en-US" sz="1800" dirty="0">
                <a:latin typeface="Times New Roman" panose="02020603050405020304" pitchFamily="18" charset="0"/>
              </a:rPr>
              <a:t>Do you see a function </a:t>
            </a:r>
            <a:r>
              <a:rPr lang="en-US" sz="1800" i="1" dirty="0">
                <a:latin typeface="Times New Roman" panose="02020603050405020304" pitchFamily="18" charset="0"/>
              </a:rPr>
              <a:t>f </a:t>
            </a:r>
            <a:r>
              <a:rPr lang="en-US" sz="1800" dirty="0">
                <a:latin typeface="Times New Roman" panose="02020603050405020304" pitchFamily="18" charset="0"/>
              </a:rPr>
              <a:t>(</a:t>
            </a:r>
            <a:r>
              <a:rPr lang="en-US" sz="1800" i="1" dirty="0" err="1">
                <a:latin typeface="Times New Roman" panose="02020603050405020304" pitchFamily="18" charset="0"/>
              </a:rPr>
              <a:t>MV,t</a:t>
            </a:r>
            <a:r>
              <a:rPr lang="en-US" sz="1800" dirty="0">
                <a:latin typeface="Times New Roman" panose="02020603050405020304" pitchFamily="18" charset="0"/>
              </a:rPr>
              <a:t>), “above” which you develop immediately? </a:t>
            </a:r>
          </a:p>
        </p:txBody>
      </p:sp>
      <p:graphicFrame>
        <p:nvGraphicFramePr>
          <p:cNvPr id="116741" name="Object 5"/>
          <p:cNvGraphicFramePr>
            <a:graphicFrameLocks noChangeAspect="1"/>
          </p:cNvGraphicFramePr>
          <p:nvPr/>
        </p:nvGraphicFramePr>
        <p:xfrm>
          <a:off x="1143000" y="5410200"/>
          <a:ext cx="482600" cy="463550"/>
        </p:xfrm>
        <a:graphic>
          <a:graphicData uri="http://schemas.openxmlformats.org/presentationml/2006/ole">
            <p:oleObj spid="_x0000_s116778" name="Equation" r:id="rId4" imgW="660113" imgH="634725" progId="">
              <p:embed/>
            </p:oleObj>
          </a:graphicData>
        </a:graphic>
      </p:graphicFrame>
      <p:grpSp>
        <p:nvGrpSpPr>
          <p:cNvPr id="116743" name="Group 7"/>
          <p:cNvGrpSpPr>
            <a:grpSpLocks/>
          </p:cNvGrpSpPr>
          <p:nvPr/>
        </p:nvGrpSpPr>
        <p:grpSpPr bwMode="auto">
          <a:xfrm>
            <a:off x="2895600" y="3632200"/>
            <a:ext cx="1295400" cy="254000"/>
            <a:chOff x="1824" y="2612"/>
            <a:chExt cx="816" cy="160"/>
          </a:xfrm>
        </p:grpSpPr>
        <p:sp>
          <p:nvSpPr>
            <p:cNvPr id="116744" name="Line 8"/>
            <p:cNvSpPr>
              <a:spLocks noChangeShapeType="1"/>
            </p:cNvSpPr>
            <p:nvPr/>
          </p:nvSpPr>
          <p:spPr bwMode="auto">
            <a:xfrm>
              <a:off x="1824" y="2688"/>
              <a:ext cx="816" cy="0"/>
            </a:xfrm>
            <a:prstGeom prst="line">
              <a:avLst/>
            </a:prstGeom>
            <a:noFill/>
            <a:ln w="9525">
              <a:solidFill>
                <a:schemeClr val="tx1"/>
              </a:solidFill>
              <a:round/>
              <a:headEnd type="arrow" w="lg" len="med"/>
              <a:tailEnd type="arrow"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aphicFrame>
          <p:nvGraphicFramePr>
            <p:cNvPr id="116745" name="Object 9"/>
            <p:cNvGraphicFramePr>
              <a:graphicFrameLocks noChangeAspect="1"/>
            </p:cNvGraphicFramePr>
            <p:nvPr/>
          </p:nvGraphicFramePr>
          <p:xfrm>
            <a:off x="2138" y="2612"/>
            <a:ext cx="176" cy="160"/>
          </p:xfrm>
          <a:graphic>
            <a:graphicData uri="http://schemas.openxmlformats.org/presentationml/2006/ole">
              <p:oleObj spid="_x0000_s116779" name="Equation" r:id="rId5" imgW="279279" imgH="253890" progId="">
                <p:embed/>
              </p:oleObj>
            </a:graphicData>
          </a:graphic>
        </p:graphicFrame>
      </p:grpSp>
      <p:grpSp>
        <p:nvGrpSpPr>
          <p:cNvPr id="116746" name="Group 10"/>
          <p:cNvGrpSpPr>
            <a:grpSpLocks/>
          </p:cNvGrpSpPr>
          <p:nvPr/>
        </p:nvGrpSpPr>
        <p:grpSpPr bwMode="auto">
          <a:xfrm>
            <a:off x="4191000" y="4089400"/>
            <a:ext cx="1295400" cy="254000"/>
            <a:chOff x="1824" y="2612"/>
            <a:chExt cx="816" cy="160"/>
          </a:xfrm>
        </p:grpSpPr>
        <p:sp>
          <p:nvSpPr>
            <p:cNvPr id="116747" name="Line 11"/>
            <p:cNvSpPr>
              <a:spLocks noChangeShapeType="1"/>
            </p:cNvSpPr>
            <p:nvPr/>
          </p:nvSpPr>
          <p:spPr bwMode="auto">
            <a:xfrm>
              <a:off x="1824" y="2688"/>
              <a:ext cx="816" cy="0"/>
            </a:xfrm>
            <a:prstGeom prst="line">
              <a:avLst/>
            </a:prstGeom>
            <a:noFill/>
            <a:ln w="9525">
              <a:solidFill>
                <a:schemeClr val="tx1"/>
              </a:solidFill>
              <a:round/>
              <a:headEnd type="arrow" w="lg" len="med"/>
              <a:tailEnd type="arrow"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aphicFrame>
          <p:nvGraphicFramePr>
            <p:cNvPr id="116748" name="Object 12"/>
            <p:cNvGraphicFramePr>
              <a:graphicFrameLocks noChangeAspect="1"/>
            </p:cNvGraphicFramePr>
            <p:nvPr/>
          </p:nvGraphicFramePr>
          <p:xfrm>
            <a:off x="2138" y="2612"/>
            <a:ext cx="176" cy="160"/>
          </p:xfrm>
          <a:graphic>
            <a:graphicData uri="http://schemas.openxmlformats.org/presentationml/2006/ole">
              <p:oleObj spid="_x0000_s116780" name="Equation" r:id="rId6" imgW="279279" imgH="253890" progId="">
                <p:embed/>
              </p:oleObj>
            </a:graphicData>
          </a:graphic>
        </p:graphicFrame>
      </p:grpSp>
      <p:grpSp>
        <p:nvGrpSpPr>
          <p:cNvPr id="116749" name="Group 13"/>
          <p:cNvGrpSpPr>
            <a:grpSpLocks/>
          </p:cNvGrpSpPr>
          <p:nvPr/>
        </p:nvGrpSpPr>
        <p:grpSpPr bwMode="auto">
          <a:xfrm>
            <a:off x="5486400" y="4470400"/>
            <a:ext cx="1295400" cy="254000"/>
            <a:chOff x="1824" y="2612"/>
            <a:chExt cx="816" cy="160"/>
          </a:xfrm>
        </p:grpSpPr>
        <p:sp>
          <p:nvSpPr>
            <p:cNvPr id="116750" name="Line 14"/>
            <p:cNvSpPr>
              <a:spLocks noChangeShapeType="1"/>
            </p:cNvSpPr>
            <p:nvPr/>
          </p:nvSpPr>
          <p:spPr bwMode="auto">
            <a:xfrm>
              <a:off x="1824" y="2688"/>
              <a:ext cx="816" cy="0"/>
            </a:xfrm>
            <a:prstGeom prst="line">
              <a:avLst/>
            </a:prstGeom>
            <a:noFill/>
            <a:ln w="9525">
              <a:solidFill>
                <a:schemeClr val="tx1"/>
              </a:solidFill>
              <a:round/>
              <a:headEnd type="arrow" w="lg" len="med"/>
              <a:tailEnd type="arrow"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aphicFrame>
          <p:nvGraphicFramePr>
            <p:cNvPr id="116751" name="Object 15"/>
            <p:cNvGraphicFramePr>
              <a:graphicFrameLocks noChangeAspect="1"/>
            </p:cNvGraphicFramePr>
            <p:nvPr/>
          </p:nvGraphicFramePr>
          <p:xfrm>
            <a:off x="2138" y="2612"/>
            <a:ext cx="176" cy="160"/>
          </p:xfrm>
          <a:graphic>
            <a:graphicData uri="http://schemas.openxmlformats.org/presentationml/2006/ole">
              <p:oleObj spid="_x0000_s116781" name="Equation" r:id="rId7" imgW="279279" imgH="253890" progId="">
                <p:embed/>
              </p:oleObj>
            </a:graphicData>
          </a:graphic>
        </p:graphicFrame>
      </p:grpSp>
      <p:sp>
        <p:nvSpPr>
          <p:cNvPr id="116753" name="Text Box 17"/>
          <p:cNvSpPr txBox="1">
            <a:spLocks noChangeArrowheads="1"/>
          </p:cNvSpPr>
          <p:nvPr/>
        </p:nvSpPr>
        <p:spPr bwMode="auto">
          <a:xfrm>
            <a:off x="1066800" y="152400"/>
            <a:ext cx="7010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Extension to multiple periods: Build a binomial tree </a:t>
            </a:r>
          </a:p>
        </p:txBody>
      </p:sp>
      <p:sp>
        <p:nvSpPr>
          <p:cNvPr id="17" name="Slide Number Placeholder 16"/>
          <p:cNvSpPr>
            <a:spLocks noGrp="1"/>
          </p:cNvSpPr>
          <p:nvPr>
            <p:ph type="sldNum" sz="quarter" idx="12"/>
          </p:nvPr>
        </p:nvSpPr>
        <p:spPr/>
        <p:txBody>
          <a:bodyPr/>
          <a:lstStyle/>
          <a:p>
            <a:fld id="{EBD1397A-037A-4E93-B590-DCDB6E863947}"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3668"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dirty="0" smtClean="0">
                <a:effectLst>
                  <a:outerShdw blurRad="38100" dist="38100" dir="2700000" algn="tl">
                    <a:srgbClr val="FFFFFF"/>
                  </a:outerShdw>
                </a:effectLst>
              </a:rPr>
              <a:t>27.4: The </a:t>
            </a:r>
            <a:r>
              <a:rPr lang="en-US" b="1" baseline="0" dirty="0">
                <a:effectLst>
                  <a:outerShdw blurRad="38100" dist="38100" dir="2700000" algn="tl">
                    <a:srgbClr val="FFFFFF"/>
                  </a:outerShdw>
                </a:effectLst>
              </a:rPr>
              <a:t>Binomial Option Value Model</a:t>
            </a:r>
          </a:p>
        </p:txBody>
      </p:sp>
      <p:sp>
        <p:nvSpPr>
          <p:cNvPr id="113669" name="Text Box 5"/>
          <p:cNvSpPr txBox="1">
            <a:spLocks noChangeArrowheads="1"/>
          </p:cNvSpPr>
          <p:nvPr/>
        </p:nvSpPr>
        <p:spPr bwMode="auto">
          <a:xfrm>
            <a:off x="838200" y="990600"/>
            <a:ext cx="7696200" cy="466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aseline="0">
                <a:effectLst/>
              </a:rPr>
              <a:t>Think of an individual binomial element (1 period, either “up” or “down”) as like a financial economic “molecule”: the smallest, simplest representation of the essential characteristics dealt with by financial economics: value over </a:t>
            </a:r>
            <a:r>
              <a:rPr lang="en-US" i="1" u="sng" baseline="0">
                <a:effectLst/>
              </a:rPr>
              <a:t>time</a:t>
            </a:r>
            <a:r>
              <a:rPr lang="en-US" baseline="0">
                <a:effectLst/>
              </a:rPr>
              <a:t> with </a:t>
            </a:r>
            <a:r>
              <a:rPr lang="en-US" i="1" u="sng" baseline="0">
                <a:effectLst/>
              </a:rPr>
              <a:t>risk</a:t>
            </a:r>
            <a:r>
              <a:rPr lang="en-US" baseline="0">
                <a:effectLst/>
              </a:rPr>
              <a:t>.</a:t>
            </a:r>
          </a:p>
          <a:p>
            <a:endParaRPr lang="en-US" baseline="0">
              <a:effectLst/>
            </a:endParaRPr>
          </a:p>
          <a:p>
            <a:r>
              <a:rPr lang="en-US" baseline="0">
                <a:effectLst/>
              </a:rPr>
              <a:t>We can have as many periods of time as we want (individual “molecules” stitched together as in a “crystal”: as layers or rows &amp; columns in a table, or nodes &amp; branches in a “tree).</a:t>
            </a:r>
          </a:p>
          <a:p>
            <a:endParaRPr lang="en-US" baseline="0">
              <a:effectLst/>
            </a:endParaRPr>
          </a:p>
          <a:p>
            <a:r>
              <a:rPr lang="en-US" baseline="0">
                <a:effectLst/>
              </a:rPr>
              <a:t>Each period can represent as short a span of calendar time as we want.</a:t>
            </a:r>
          </a:p>
          <a:p>
            <a:r>
              <a:rPr lang="en-US" baseline="0">
                <a:effectLst/>
              </a:rPr>
              <a:t>We can have as many periods as we want.</a:t>
            </a:r>
          </a:p>
          <a:p>
            <a:endParaRPr lang="en-US" baseline="0">
              <a:effectLst/>
            </a:endParaRPr>
          </a:p>
          <a:p>
            <a:pPr algn="ctr"/>
            <a:r>
              <a:rPr lang="en-US" b="1" baseline="0">
                <a:effectLst>
                  <a:outerShdw blurRad="38100" dist="38100" dir="2700000" algn="tl">
                    <a:srgbClr val="FFFFFF"/>
                  </a:outerShdw>
                </a:effectLst>
              </a:rPr>
              <a:t>Result:</a:t>
            </a:r>
            <a:r>
              <a:rPr lang="en-US" baseline="0">
                <a:effectLst/>
              </a:rPr>
              <a:t> </a:t>
            </a:r>
          </a:p>
          <a:p>
            <a:pPr algn="ctr"/>
            <a:r>
              <a:rPr lang="en-US" baseline="0">
                <a:effectLst/>
              </a:rPr>
              <a:t>Binomial “tree” can very realistically model actual evolution of values over time.</a:t>
            </a:r>
          </a:p>
        </p:txBody>
      </p:sp>
      <p:sp>
        <p:nvSpPr>
          <p:cNvPr id="6" name="Slide Number Placeholder 5"/>
          <p:cNvSpPr>
            <a:spLocks noGrp="1"/>
          </p:cNvSpPr>
          <p:nvPr>
            <p:ph type="sldNum" sz="quarter" idx="12"/>
          </p:nvPr>
        </p:nvSpPr>
        <p:spPr/>
        <p:txBody>
          <a:bodyPr/>
          <a:lstStyle/>
          <a:p>
            <a:fld id="{4832FC03-9143-45FF-9B73-D7E84BF988EF}"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3826" name="Text Box 2"/>
          <p:cNvSpPr txBox="1">
            <a:spLocks noChangeArrowheads="1"/>
          </p:cNvSpPr>
          <p:nvPr/>
        </p:nvSpPr>
        <p:spPr bwMode="auto">
          <a:xfrm>
            <a:off x="304800" y="228600"/>
            <a:ext cx="830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baseline="0">
                <a:effectLst>
                  <a:outerShdw blurRad="38100" dist="38100" dir="2700000" algn="tl">
                    <a:srgbClr val="FFFFFF"/>
                  </a:outerShdw>
                </a:effectLst>
              </a:rPr>
              <a:t>Different conceptions of “land value” </a:t>
            </a:r>
            <a:r>
              <a:rPr lang="en-US" sz="1200" baseline="0">
                <a:effectLst/>
              </a:rPr>
              <a:t>(Recall Property Life Cycle theory from Ch.5)</a:t>
            </a:r>
            <a:endParaRPr lang="en-US" sz="2400" b="1" i="1" baseline="0">
              <a:effectLst>
                <a:outerShdw blurRad="38100" dist="38100" dir="2700000" algn="tl">
                  <a:srgbClr val="FFFFFF"/>
                </a:outerShdw>
              </a:effectLst>
            </a:endParaRPr>
          </a:p>
        </p:txBody>
      </p:sp>
      <p:sp>
        <p:nvSpPr>
          <p:cNvPr id="333827" name="Text Box 3"/>
          <p:cNvSpPr txBox="1">
            <a:spLocks noChangeArrowheads="1"/>
          </p:cNvSpPr>
          <p:nvPr/>
        </p:nvSpPr>
        <p:spPr bwMode="auto">
          <a:xfrm>
            <a:off x="1219200" y="685800"/>
            <a:ext cx="6629400" cy="466725"/>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dirty="0">
                <a:effectLst/>
              </a:rPr>
              <a:t>Property Value,  Location Value, &amp; Land Value</a:t>
            </a:r>
          </a:p>
        </p:txBody>
      </p:sp>
      <p:pic>
        <p:nvPicPr>
          <p:cNvPr id="3338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295400"/>
            <a:ext cx="6705600" cy="497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3829" name="Text Box 5"/>
          <p:cNvSpPr txBox="1">
            <a:spLocks noChangeArrowheads="1"/>
          </p:cNvSpPr>
          <p:nvPr/>
        </p:nvSpPr>
        <p:spPr bwMode="auto">
          <a:xfrm>
            <a:off x="7162800" y="4876800"/>
            <a:ext cx="1828800" cy="1209675"/>
          </a:xfrm>
          <a:prstGeom prst="rect">
            <a:avLst/>
          </a:prstGeom>
          <a:noFill/>
          <a:ln w="19050">
            <a:solidFill>
              <a:srgbClr val="00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dirty="0">
                <a:effectLst>
                  <a:outerShdw blurRad="38100" dist="38100" dir="2700000" algn="tl">
                    <a:srgbClr val="FFFFFF"/>
                  </a:outerShdw>
                </a:effectLst>
              </a:rPr>
              <a:t>In </a:t>
            </a:r>
            <a:r>
              <a:rPr lang="en-US" sz="1800" b="1" baseline="0" dirty="0" smtClean="0">
                <a:effectLst>
                  <a:outerShdw blurRad="38100" dist="38100" dir="2700000" algn="tl">
                    <a:srgbClr val="FFFFFF"/>
                  </a:outerShdw>
                </a:effectLst>
              </a:rPr>
              <a:t>Ch.27 </a:t>
            </a:r>
            <a:r>
              <a:rPr lang="en-US" sz="1800" b="1" baseline="0" dirty="0">
                <a:effectLst>
                  <a:outerShdw blurRad="38100" dist="38100" dir="2700000" algn="tl">
                    <a:srgbClr val="FFFFFF"/>
                  </a:outerShdw>
                </a:effectLst>
              </a:rPr>
              <a:t>we focus on the </a:t>
            </a:r>
            <a:r>
              <a:rPr lang="en-US" sz="1800" b="1" baseline="0" dirty="0" err="1">
                <a:effectLst>
                  <a:outerShdw blurRad="38100" dist="38100" dir="2700000" algn="tl">
                    <a:srgbClr val="FFFFFF"/>
                  </a:outerShdw>
                </a:effectLst>
              </a:rPr>
              <a:t>Econ.Defn</a:t>
            </a:r>
            <a:r>
              <a:rPr lang="en-US" sz="1800" b="1" baseline="0" dirty="0">
                <a:effectLst>
                  <a:outerShdw blurRad="38100" dist="38100" dir="2700000" algn="tl">
                    <a:srgbClr val="FFFFFF"/>
                  </a:outerShdw>
                </a:effectLst>
              </a:rPr>
              <a:t>.: “LAND”</a:t>
            </a:r>
          </a:p>
        </p:txBody>
      </p:sp>
      <p:sp>
        <p:nvSpPr>
          <p:cNvPr id="333830" name="Line 6"/>
          <p:cNvSpPr>
            <a:spLocks noChangeShapeType="1"/>
          </p:cNvSpPr>
          <p:nvPr/>
        </p:nvSpPr>
        <p:spPr bwMode="auto">
          <a:xfrm flipH="1">
            <a:off x="6705600" y="5105400"/>
            <a:ext cx="533400"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31" name="Line 7"/>
          <p:cNvSpPr>
            <a:spLocks noChangeShapeType="1"/>
          </p:cNvSpPr>
          <p:nvPr/>
        </p:nvSpPr>
        <p:spPr bwMode="auto">
          <a:xfrm>
            <a:off x="2667000" y="5715000"/>
            <a:ext cx="609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Slide Number Placeholder 9"/>
          <p:cNvSpPr>
            <a:spLocks noGrp="1"/>
          </p:cNvSpPr>
          <p:nvPr>
            <p:ph type="sldNum" sz="quarter" idx="12"/>
          </p:nvPr>
        </p:nvSpPr>
        <p:spPr/>
        <p:txBody>
          <a:bodyPr/>
          <a:lstStyle/>
          <a:p>
            <a:fld id="{4832FC03-9143-45FF-9B73-D7E84BF988E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7764"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117765" name="Text Box 5"/>
          <p:cNvSpPr txBox="1">
            <a:spLocks noChangeArrowheads="1"/>
          </p:cNvSpPr>
          <p:nvPr/>
        </p:nvSpPr>
        <p:spPr bwMode="auto">
          <a:xfrm>
            <a:off x="533400" y="914400"/>
            <a:ext cx="8153400" cy="405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 are the rules for constructing the underlying asset value tree. </a:t>
            </a:r>
          </a:p>
          <a:p>
            <a:pPr>
              <a:spcBef>
                <a:spcPct val="50000"/>
              </a:spcBef>
            </a:pPr>
            <a:r>
              <a:rPr lang="en-US" b="1" i="1" baseline="0">
                <a:effectLst>
                  <a:outerShdw blurRad="38100" dist="38100" dir="2700000" algn="tl">
                    <a:srgbClr val="FFFFFF"/>
                  </a:outerShdw>
                </a:effectLst>
              </a:rPr>
              <a:t>Let:</a:t>
            </a:r>
          </a:p>
          <a:p>
            <a:pPr>
              <a:spcBef>
                <a:spcPct val="50000"/>
              </a:spcBef>
              <a:buFontTx/>
              <a:buChar char="•"/>
            </a:pP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r</a:t>
            </a:r>
            <a:r>
              <a:rPr lang="en-US" b="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Expected total return rate on the underlying asset (built property).</a:t>
            </a:r>
          </a:p>
          <a:p>
            <a:pPr>
              <a:spcBef>
                <a:spcPct val="50000"/>
              </a:spcBef>
              <a:buFontTx/>
              <a:buChar char="•"/>
            </a:pP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y</a:t>
            </a:r>
            <a:r>
              <a:rPr lang="en-US" b="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Payout rate (dividend yield or net rent yield).</a:t>
            </a:r>
          </a:p>
          <a:p>
            <a:pPr>
              <a:spcBef>
                <a:spcPct val="50000"/>
              </a:spcBef>
              <a:buFontTx/>
              <a:buChar char="•"/>
            </a:pP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r</a:t>
            </a:r>
            <a:r>
              <a:rPr lang="en-US" b="1" i="1" baseline="-25000">
                <a:effectLst>
                  <a:outerShdw blurRad="38100" dist="38100" dir="2700000" algn="tl">
                    <a:srgbClr val="FFFFFF"/>
                  </a:outerShdw>
                </a:effectLst>
                <a:cs typeface="Times New Roman" panose="02020603050405020304" pitchFamily="18" charset="0"/>
              </a:rPr>
              <a:t>f</a:t>
            </a:r>
            <a:r>
              <a:rPr lang="en-US" b="1" i="1" baseline="0">
                <a:effectLst>
                  <a:outerShdw blurRad="38100" dist="38100" dir="2700000" algn="tl">
                    <a:srgbClr val="FFFFFF"/>
                  </a:outerShdw>
                </a:effectLst>
                <a:cs typeface="Times New Roman" panose="02020603050405020304" pitchFamily="18" charset="0"/>
              </a:rPr>
              <a:t> </a:t>
            </a:r>
            <a:r>
              <a:rPr lang="en-US" b="1" baseline="0">
                <a:effectLst>
                  <a:outerShdw blurRad="38100" dist="38100" dir="2700000" algn="tl">
                    <a:srgbClr val="FFFFFF"/>
                  </a:outerShdw>
                </a:effectLst>
                <a:cs typeface="Times New Roman" panose="02020603050405020304" pitchFamily="18" charset="0"/>
              </a:rPr>
              <a:t>= Riskfree interest rate</a:t>
            </a:r>
          </a:p>
          <a:p>
            <a:pPr>
              <a:spcBef>
                <a:spcPct val="50000"/>
              </a:spcBef>
              <a:buFontTx/>
              <a:buChar char="•"/>
            </a:pPr>
            <a:r>
              <a:rPr lang="en-US" b="1" baseline="0">
                <a:effectLst>
                  <a:outerShdw blurRad="38100" dist="38100" dir="2700000" algn="tl">
                    <a:srgbClr val="FFFFFF"/>
                  </a:outerShdw>
                </a:effectLst>
              </a:rPr>
              <a:t> </a:t>
            </a:r>
            <a:r>
              <a:rPr lang="el-GR" b="1" baseline="0">
                <a:effectLst>
                  <a:outerShdw blurRad="38100" dist="38100" dir="2700000" algn="tl">
                    <a:srgbClr val="FFFFFF"/>
                  </a:outerShdw>
                </a:effectLst>
              </a:rPr>
              <a:t>σ</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Annual volatility of underlying asset (instantaneous rate)*.</a:t>
            </a:r>
            <a:endParaRPr lang="en-US" b="1" baseline="0">
              <a:effectLst>
                <a:outerShdw blurRad="38100" dist="38100" dir="2700000" algn="tl">
                  <a:srgbClr val="FFFFFF"/>
                </a:outerShdw>
              </a:effectLst>
              <a:cs typeface="Times New Roman" panose="02020603050405020304" pitchFamily="18" charset="0"/>
            </a:endParaRPr>
          </a:p>
          <a:p>
            <a:pPr>
              <a:spcBef>
                <a:spcPct val="50000"/>
              </a:spcBef>
              <a:buFontTx/>
              <a:buChar char="•"/>
            </a:pPr>
            <a:r>
              <a:rPr lang="en-US" b="1" baseline="0">
                <a:effectLst>
                  <a:outerShdw blurRad="38100" dist="38100" dir="2700000" algn="tl">
                    <a:srgbClr val="FFFFFF"/>
                  </a:outerShdw>
                </a:effectLst>
                <a:cs typeface="Times New Roman" panose="02020603050405020304" pitchFamily="18" charset="0"/>
              </a:rPr>
              <a:t> V</a:t>
            </a:r>
            <a:r>
              <a:rPr lang="en-US" b="1" baseline="-25000">
                <a:effectLst>
                  <a:outerShdw blurRad="38100" dist="38100" dir="2700000" algn="tl">
                    <a:srgbClr val="FFFFFF"/>
                  </a:outerShdw>
                </a:effectLst>
                <a:cs typeface="Times New Roman" panose="02020603050405020304" pitchFamily="18" charset="0"/>
              </a:rPr>
              <a:t>t</a:t>
            </a:r>
            <a:r>
              <a:rPr lang="en-US" b="1" baseline="0">
                <a:effectLst>
                  <a:outerShdw blurRad="38100" dist="38100" dir="2700000" algn="tl">
                    <a:srgbClr val="FFFFFF"/>
                  </a:outerShdw>
                </a:effectLst>
                <a:cs typeface="Times New Roman" panose="02020603050405020304" pitchFamily="18" charset="0"/>
              </a:rPr>
              <a:t> = Value of the underlying asset at time (end of period) t, </a:t>
            </a:r>
            <a:r>
              <a:rPr lang="en-US" b="1" i="1" baseline="0">
                <a:effectLst>
                  <a:outerShdw blurRad="38100" dist="38100" dir="2700000" algn="tl">
                    <a:srgbClr val="FFFFFF"/>
                  </a:outerShdw>
                </a:effectLst>
                <a:cs typeface="Times New Roman" panose="02020603050405020304" pitchFamily="18" charset="0"/>
              </a:rPr>
              <a:t>ex dividend</a:t>
            </a:r>
            <a:r>
              <a:rPr lang="en-US" b="1" baseline="0">
                <a:effectLst>
                  <a:outerShdw blurRad="38100" dist="38100" dir="2700000" algn="tl">
                    <a:srgbClr val="FFFFFF"/>
                  </a:outerShdw>
                </a:effectLst>
                <a:cs typeface="Times New Roman" panose="02020603050405020304" pitchFamily="18" charset="0"/>
              </a:rPr>
              <a:t> (i.e., net of current cash payout, i.e., the value of the asset itself based only on forward-looking cash flows beyond time t). The asset is assumed to pay out cash at a rate of </a:t>
            </a:r>
            <a:r>
              <a:rPr lang="en-US" b="1" i="1" baseline="0">
                <a:effectLst>
                  <a:outerShdw blurRad="38100" dist="38100" dir="2700000" algn="tl">
                    <a:srgbClr val="FFFFFF"/>
                  </a:outerShdw>
                </a:effectLst>
                <a:cs typeface="Times New Roman" panose="02020603050405020304" pitchFamily="18" charset="0"/>
              </a:rPr>
              <a:t>y</a:t>
            </a:r>
            <a:r>
              <a:rPr lang="en-US" b="1" baseline="-25000">
                <a:effectLst>
                  <a:outerShdw blurRad="38100" dist="38100" dir="2700000" algn="tl">
                    <a:srgbClr val="FFFFFF"/>
                  </a:outerShdw>
                </a:effectLst>
                <a:cs typeface="Times New Roman" panose="02020603050405020304" pitchFamily="18" charset="0"/>
              </a:rPr>
              <a:t>V</a:t>
            </a:r>
            <a:r>
              <a:rPr lang="en-US" b="1" baseline="0">
                <a:effectLst>
                  <a:outerShdw blurRad="38100" dist="38100" dir="2700000" algn="tl">
                    <a:srgbClr val="FFFFFF"/>
                  </a:outerShdw>
                </a:effectLst>
                <a:cs typeface="Times New Roman" panose="02020603050405020304" pitchFamily="18" charset="0"/>
              </a:rPr>
              <a:t> every period: </a:t>
            </a:r>
            <a:r>
              <a:rPr lang="en-US" b="1" i="1" baseline="0">
                <a:effectLst>
                  <a:outerShdw blurRad="38100" dist="38100" dir="2700000" algn="tl">
                    <a:srgbClr val="FFFFFF"/>
                  </a:outerShdw>
                </a:effectLst>
                <a:cs typeface="Times New Roman" panose="02020603050405020304" pitchFamily="18" charset="0"/>
              </a:rPr>
              <a:t>y</a:t>
            </a:r>
            <a:r>
              <a:rPr lang="en-US" b="1" baseline="-25000">
                <a:effectLst>
                  <a:outerShdw blurRad="38100" dist="38100" dir="2700000" algn="tl">
                    <a:srgbClr val="FFFFFF"/>
                  </a:outerShdw>
                </a:effectLst>
                <a:cs typeface="Times New Roman" panose="02020603050405020304" pitchFamily="18" charset="0"/>
              </a:rPr>
              <a:t>V</a:t>
            </a:r>
            <a:r>
              <a:rPr lang="en-US" b="1" baseline="0">
                <a:effectLst>
                  <a:outerShdw blurRad="38100" dist="38100" dir="2700000" algn="tl">
                    <a:srgbClr val="FFFFFF"/>
                  </a:outerShdw>
                </a:effectLst>
                <a:cs typeface="Times New Roman" panose="02020603050405020304" pitchFamily="18" charset="0"/>
              </a:rPr>
              <a:t> =  CF</a:t>
            </a:r>
            <a:r>
              <a:rPr lang="en-US" b="1" baseline="-25000">
                <a:effectLst>
                  <a:outerShdw blurRad="38100" dist="38100" dir="2700000" algn="tl">
                    <a:srgbClr val="FFFFFF"/>
                  </a:outerShdw>
                </a:effectLst>
                <a:cs typeface="Times New Roman" panose="02020603050405020304" pitchFamily="18" charset="0"/>
              </a:rPr>
              <a:t>t+1</a:t>
            </a:r>
            <a:r>
              <a:rPr lang="en-US" b="1" baseline="0">
                <a:effectLst>
                  <a:outerShdw blurRad="38100" dist="38100" dir="2700000" algn="tl">
                    <a:srgbClr val="FFFFFF"/>
                  </a:outerShdw>
                </a:effectLst>
                <a:cs typeface="Times New Roman" panose="02020603050405020304" pitchFamily="18" charset="0"/>
              </a:rPr>
              <a:t> / V</a:t>
            </a:r>
            <a:r>
              <a:rPr lang="en-US" b="1" baseline="-25000">
                <a:effectLst>
                  <a:outerShdw blurRad="38100" dist="38100" dir="2700000" algn="tl">
                    <a:srgbClr val="FFFFFF"/>
                  </a:outerShdw>
                </a:effectLst>
                <a:cs typeface="Times New Roman" panose="02020603050405020304" pitchFamily="18" charset="0"/>
              </a:rPr>
              <a:t>t+1</a:t>
            </a:r>
            <a:r>
              <a:rPr lang="en-US" b="1" baseline="0">
                <a:effectLst>
                  <a:outerShdw blurRad="38100" dist="38100" dir="2700000" algn="tl">
                    <a:srgbClr val="FFFFFF"/>
                  </a:outerShdw>
                </a:effectLst>
                <a:cs typeface="Times New Roman" panose="02020603050405020304" pitchFamily="18" charset="0"/>
              </a:rPr>
              <a:t>.**</a:t>
            </a:r>
            <a:endParaRPr lang="el-GR" b="1" baseline="0">
              <a:effectLst>
                <a:outerShdw blurRad="38100" dist="38100" dir="2700000" algn="tl">
                  <a:srgbClr val="FFFFFF"/>
                </a:outerShdw>
              </a:effectLst>
              <a:cs typeface="Times New Roman" panose="02020603050405020304" pitchFamily="18" charset="0"/>
            </a:endParaRPr>
          </a:p>
        </p:txBody>
      </p:sp>
      <p:sp>
        <p:nvSpPr>
          <p:cNvPr id="117768" name="Text Box 8"/>
          <p:cNvSpPr txBox="1">
            <a:spLocks noChangeArrowheads="1"/>
          </p:cNvSpPr>
          <p:nvPr/>
        </p:nvSpPr>
        <p:spPr bwMode="auto">
          <a:xfrm>
            <a:off x="1524000" y="5105400"/>
            <a:ext cx="6477000" cy="12271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outerShdw blurRad="38100" dist="38100" dir="2700000" algn="tl">
                    <a:srgbClr val="FFFFFF"/>
                  </a:outerShdw>
                </a:effectLst>
              </a:rPr>
              <a:t>All rates are simple periodic rates: </a:t>
            </a:r>
          </a:p>
          <a:p>
            <a:pPr algn="ctr">
              <a:spcBef>
                <a:spcPct val="10000"/>
              </a:spcBef>
            </a:pPr>
            <a:r>
              <a:rPr lang="en-US" sz="1800" i="1" baseline="0">
                <a:effectLst>
                  <a:outerShdw blurRad="38100" dist="38100" dir="2700000" algn="tl">
                    <a:srgbClr val="FFFFFF"/>
                  </a:outerShdw>
                </a:effectLst>
              </a:rPr>
              <a:t>r</a:t>
            </a:r>
            <a:r>
              <a:rPr lang="en-US" sz="1800" baseline="0">
                <a:effectLst>
                  <a:outerShdw blurRad="38100" dist="38100" dir="2700000" algn="tl">
                    <a:srgbClr val="FFFFFF"/>
                  </a:outerShdw>
                </a:effectLst>
              </a:rPr>
              <a:t> = </a:t>
            </a:r>
            <a:r>
              <a:rPr lang="en-US" sz="1800" i="1" baseline="0">
                <a:effectLst>
                  <a:outerShdw blurRad="38100" dist="38100" dir="2700000" algn="tl">
                    <a:srgbClr val="FFFFFF"/>
                  </a:outerShdw>
                </a:effectLst>
              </a:rPr>
              <a:t>i/m</a:t>
            </a:r>
            <a:r>
              <a:rPr lang="en-US" sz="1800" baseline="0">
                <a:effectLst>
                  <a:outerShdw blurRad="38100" dist="38100" dir="2700000" algn="tl">
                    <a:srgbClr val="FFFFFF"/>
                  </a:outerShdw>
                </a:effectLst>
              </a:rPr>
              <a:t>, where </a:t>
            </a:r>
            <a:r>
              <a:rPr lang="en-US" sz="1800" i="1" baseline="0">
                <a:effectLst>
                  <a:outerShdw blurRad="38100" dist="38100" dir="2700000" algn="tl">
                    <a:srgbClr val="FFFFFF"/>
                  </a:outerShdw>
                </a:effectLst>
              </a:rPr>
              <a:t>r</a:t>
            </a:r>
            <a:r>
              <a:rPr lang="en-US" sz="1800" baseline="0">
                <a:effectLst>
                  <a:outerShdw blurRad="38100" dist="38100" dir="2700000" algn="tl">
                    <a:srgbClr val="FFFFFF"/>
                  </a:outerShdw>
                </a:effectLst>
              </a:rPr>
              <a:t> is the simple periodic rate, </a:t>
            </a:r>
            <a:r>
              <a:rPr lang="en-US" sz="1800" i="1" baseline="0">
                <a:effectLst>
                  <a:outerShdw blurRad="38100" dist="38100" dir="2700000" algn="tl">
                    <a:srgbClr val="FFFFFF"/>
                  </a:outerShdw>
                </a:effectLst>
              </a:rPr>
              <a:t>i</a:t>
            </a:r>
            <a:r>
              <a:rPr lang="en-US" sz="1800" baseline="0">
                <a:effectLst>
                  <a:outerShdw blurRad="38100" dist="38100" dir="2700000" algn="tl">
                    <a:srgbClr val="FFFFFF"/>
                  </a:outerShdw>
                </a:effectLst>
              </a:rPr>
              <a:t> is the nominal annual rate, and </a:t>
            </a:r>
            <a:r>
              <a:rPr lang="en-US" sz="1800" i="1" baseline="0">
                <a:effectLst>
                  <a:outerShdw blurRad="38100" dist="38100" dir="2700000" algn="tl">
                    <a:srgbClr val="FFFFFF"/>
                  </a:outerShdw>
                </a:effectLst>
              </a:rPr>
              <a:t>m</a:t>
            </a:r>
            <a:r>
              <a:rPr lang="en-US" sz="1800" baseline="0">
                <a:effectLst>
                  <a:outerShdw blurRad="38100" dist="38100" dir="2700000" algn="tl">
                    <a:srgbClr val="FFFFFF"/>
                  </a:outerShdw>
                </a:effectLst>
              </a:rPr>
              <a:t> is the number of periods per year</a:t>
            </a:r>
            <a:r>
              <a:rPr lang="en-US" sz="1800" i="1" baseline="0">
                <a:effectLst>
                  <a:outerShdw blurRad="38100" dist="38100" dir="2700000" algn="tl">
                    <a:srgbClr val="FFFFFF"/>
                  </a:outerShdw>
                </a:effectLst>
              </a:rPr>
              <a:t>. </a:t>
            </a:r>
            <a:r>
              <a:rPr lang="en-US" sz="1800" baseline="0">
                <a:effectLst>
                  <a:outerShdw blurRad="38100" dist="38100" dir="2700000" algn="tl">
                    <a:srgbClr val="FFFFFF"/>
                  </a:outerShdw>
                </a:effectLst>
              </a:rPr>
              <a:t>The implied effective annual rate (EAR) is thus given by: 1+EAR = (1+</a:t>
            </a:r>
            <a:r>
              <a:rPr lang="en-US" sz="1800" i="1" baseline="0">
                <a:effectLst>
                  <a:outerShdw blurRad="38100" dist="38100" dir="2700000" algn="tl">
                    <a:srgbClr val="FFFFFF"/>
                  </a:outerShdw>
                </a:effectLst>
              </a:rPr>
              <a:t>r</a:t>
            </a:r>
            <a:r>
              <a:rPr lang="en-US" sz="1800" baseline="0">
                <a:effectLst>
                  <a:outerShdw blurRad="38100" dist="38100" dir="2700000" algn="tl">
                    <a:srgbClr val="FFFFFF"/>
                  </a:outerShdw>
                </a:effectLst>
              </a:rPr>
              <a:t>)</a:t>
            </a:r>
            <a:r>
              <a:rPr lang="en-US" sz="1800" i="1">
                <a:effectLst>
                  <a:outerShdw blurRad="38100" dist="38100" dir="2700000" algn="tl">
                    <a:srgbClr val="FFFFFF"/>
                  </a:outerShdw>
                </a:effectLst>
              </a:rPr>
              <a:t>m</a:t>
            </a:r>
            <a:endParaRPr lang="en-US" sz="1800" i="1" baseline="0">
              <a:effectLst>
                <a:outerShdw blurRad="38100" dist="38100" dir="2700000" algn="tl">
                  <a:srgbClr val="FFFFFF"/>
                </a:outerShdw>
              </a:effectLst>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r>
              <a:rPr lang="en-US" smtClean="0"/>
              <a:t>© 2014 OnCourse Learning. All Rights Reserved.</a:t>
            </a:r>
            <a:endParaRPr lang="en-US"/>
          </a:p>
        </p:txBody>
      </p:sp>
      <p:sp>
        <p:nvSpPr>
          <p:cNvPr id="319491" name="Text Box 3"/>
          <p:cNvSpPr txBox="1">
            <a:spLocks noChangeArrowheads="1"/>
          </p:cNvSpPr>
          <p:nvPr/>
        </p:nvSpPr>
        <p:spPr bwMode="auto">
          <a:xfrm>
            <a:off x="533400" y="914400"/>
            <a:ext cx="8153400" cy="268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For example, in our previous illustration…</a:t>
            </a:r>
          </a:p>
          <a:p>
            <a:pPr>
              <a:spcBef>
                <a:spcPct val="50000"/>
              </a:spcBef>
              <a:buFontTx/>
              <a:buChar char="•"/>
            </a:pP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r</a:t>
            </a:r>
            <a:r>
              <a:rPr lang="en-US" b="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9%</a:t>
            </a:r>
          </a:p>
          <a:p>
            <a:pPr>
              <a:spcBef>
                <a:spcPct val="50000"/>
              </a:spcBef>
              <a:buFontTx/>
              <a:buChar char="•"/>
            </a:pP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y</a:t>
            </a:r>
            <a:r>
              <a:rPr lang="en-US" b="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6%</a:t>
            </a:r>
          </a:p>
          <a:p>
            <a:pPr>
              <a:spcBef>
                <a:spcPct val="50000"/>
              </a:spcBef>
              <a:buFontTx/>
              <a:buChar char="•"/>
            </a:pP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r</a:t>
            </a:r>
            <a:r>
              <a:rPr lang="en-US" b="1" i="1" baseline="-25000">
                <a:effectLst>
                  <a:outerShdw blurRad="38100" dist="38100" dir="2700000" algn="tl">
                    <a:srgbClr val="FFFFFF"/>
                  </a:outerShdw>
                </a:effectLst>
                <a:cs typeface="Times New Roman" panose="02020603050405020304" pitchFamily="18" charset="0"/>
              </a:rPr>
              <a:t>f</a:t>
            </a:r>
            <a:r>
              <a:rPr lang="en-US" b="1" i="1" baseline="0">
                <a:effectLst>
                  <a:outerShdw blurRad="38100" dist="38100" dir="2700000" algn="tl">
                    <a:srgbClr val="FFFFFF"/>
                  </a:outerShdw>
                </a:effectLst>
                <a:cs typeface="Times New Roman" panose="02020603050405020304" pitchFamily="18" charset="0"/>
              </a:rPr>
              <a:t> </a:t>
            </a:r>
            <a:r>
              <a:rPr lang="en-US" b="1" baseline="0">
                <a:effectLst>
                  <a:outerShdw blurRad="38100" dist="38100" dir="2700000" algn="tl">
                    <a:srgbClr val="FFFFFF"/>
                  </a:outerShdw>
                </a:effectLst>
                <a:cs typeface="Times New Roman" panose="02020603050405020304" pitchFamily="18" charset="0"/>
              </a:rPr>
              <a:t>= 3%</a:t>
            </a:r>
          </a:p>
          <a:p>
            <a:pPr>
              <a:spcBef>
                <a:spcPct val="50000"/>
              </a:spcBef>
              <a:buFontTx/>
              <a:buChar char="•"/>
            </a:pPr>
            <a:r>
              <a:rPr lang="en-US" b="1" baseline="0">
                <a:effectLst>
                  <a:outerShdw blurRad="38100" dist="38100" dir="2700000" algn="tl">
                    <a:srgbClr val="FFFFFF"/>
                  </a:outerShdw>
                </a:effectLst>
              </a:rPr>
              <a:t> </a:t>
            </a:r>
            <a:r>
              <a:rPr lang="el-GR" b="1" baseline="0">
                <a:effectLst>
                  <a:outerShdw blurRad="38100" dist="38100" dir="2700000" algn="tl">
                    <a:srgbClr val="FFFFFF"/>
                  </a:outerShdw>
                </a:effectLst>
              </a:rPr>
              <a:t>σ</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Let’s say this is 20%.</a:t>
            </a:r>
            <a:endParaRPr lang="en-US" b="1" baseline="0">
              <a:effectLst>
                <a:outerShdw blurRad="38100" dist="38100" dir="2700000" algn="tl">
                  <a:srgbClr val="FFFFFF"/>
                </a:outerShdw>
              </a:effectLst>
              <a:cs typeface="Times New Roman" panose="02020603050405020304" pitchFamily="18" charset="0"/>
            </a:endParaRPr>
          </a:p>
          <a:p>
            <a:pPr>
              <a:spcBef>
                <a:spcPct val="50000"/>
              </a:spcBef>
              <a:buFontTx/>
              <a:buChar char="•"/>
            </a:pPr>
            <a:r>
              <a:rPr lang="en-US" b="1" baseline="0">
                <a:effectLst>
                  <a:outerShdw blurRad="38100" dist="38100" dir="2700000" algn="tl">
                    <a:srgbClr val="FFFFFF"/>
                  </a:outerShdw>
                </a:effectLst>
                <a:cs typeface="Times New Roman" panose="02020603050405020304" pitchFamily="18" charset="0"/>
              </a:rPr>
              <a:t> V</a:t>
            </a:r>
            <a:r>
              <a:rPr lang="en-US" b="1" baseline="-25000">
                <a:effectLst>
                  <a:outerShdw blurRad="38100" dist="38100" dir="2700000" algn="tl">
                    <a:srgbClr val="FFFFFF"/>
                  </a:outerShdw>
                </a:effectLst>
                <a:cs typeface="Times New Roman" panose="02020603050405020304" pitchFamily="18" charset="0"/>
              </a:rPr>
              <a:t>t</a:t>
            </a:r>
            <a:r>
              <a:rPr lang="en-US" b="1" baseline="0">
                <a:effectLst>
                  <a:outerShdw blurRad="38100" dist="38100" dir="2700000" algn="tl">
                    <a:srgbClr val="FFFFFF"/>
                  </a:outerShdw>
                </a:effectLst>
                <a:cs typeface="Times New Roman" panose="02020603050405020304" pitchFamily="18" charset="0"/>
              </a:rPr>
              <a:t> = $100 at time 0,  E[V</a:t>
            </a:r>
            <a:r>
              <a:rPr lang="en-US" b="1" baseline="-25000">
                <a:effectLst>
                  <a:outerShdw blurRad="38100" dist="38100" dir="2700000" algn="tl">
                    <a:srgbClr val="FFFFFF"/>
                  </a:outerShdw>
                </a:effectLst>
                <a:cs typeface="Times New Roman" panose="02020603050405020304" pitchFamily="18" charset="0"/>
              </a:rPr>
              <a:t>t+1</a:t>
            </a:r>
            <a:r>
              <a:rPr lang="en-US" b="1" baseline="0">
                <a:effectLst>
                  <a:outerShdw blurRad="38100" dist="38100" dir="2700000" algn="tl">
                    <a:srgbClr val="FFFFFF"/>
                  </a:outerShdw>
                </a:effectLst>
                <a:cs typeface="Times New Roman" panose="02020603050405020304" pitchFamily="18" charset="0"/>
              </a:rPr>
              <a:t>] = $102.83 at time 1.</a:t>
            </a:r>
            <a:endParaRPr lang="el-GR" b="1" baseline="0">
              <a:effectLst>
                <a:outerShdw blurRad="38100" dist="38100" dir="2700000" algn="tl">
                  <a:srgbClr val="FFFFFF"/>
                </a:outerShdw>
              </a:effectLst>
              <a:cs typeface="Times New Roman" panose="02020603050405020304" pitchFamily="18" charset="0"/>
            </a:endParaRPr>
          </a:p>
        </p:txBody>
      </p:sp>
      <p:grpSp>
        <p:nvGrpSpPr>
          <p:cNvPr id="319513" name="Group 25"/>
          <p:cNvGrpSpPr>
            <a:grpSpLocks/>
          </p:cNvGrpSpPr>
          <p:nvPr/>
        </p:nvGrpSpPr>
        <p:grpSpPr bwMode="auto">
          <a:xfrm>
            <a:off x="533400" y="4495800"/>
            <a:ext cx="914400" cy="685800"/>
            <a:chOff x="1632" y="2832"/>
            <a:chExt cx="576" cy="432"/>
          </a:xfrm>
        </p:grpSpPr>
        <p:sp>
          <p:nvSpPr>
            <p:cNvPr id="319501" name="Text Box 13"/>
            <p:cNvSpPr txBox="1">
              <a:spLocks noChangeArrowheads="1"/>
            </p:cNvSpPr>
            <p:nvPr/>
          </p:nvSpPr>
          <p:spPr bwMode="auto">
            <a:xfrm>
              <a:off x="1728" y="2880"/>
              <a:ext cx="432"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$100</a:t>
              </a:r>
            </a:p>
          </p:txBody>
        </p:sp>
        <p:sp>
          <p:nvSpPr>
            <p:cNvPr id="319502" name="Oval 14"/>
            <p:cNvSpPr>
              <a:spLocks noChangeArrowheads="1"/>
            </p:cNvSpPr>
            <p:nvPr/>
          </p:nvSpPr>
          <p:spPr bwMode="auto">
            <a:xfrm>
              <a:off x="1632" y="2832"/>
              <a:ext cx="576"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9503" name="Line 15"/>
          <p:cNvSpPr>
            <a:spLocks noChangeShapeType="1"/>
          </p:cNvSpPr>
          <p:nvPr/>
        </p:nvSpPr>
        <p:spPr bwMode="auto">
          <a:xfrm flipV="1">
            <a:off x="1447800" y="4114800"/>
            <a:ext cx="1447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04" name="Text Box 16"/>
          <p:cNvSpPr txBox="1">
            <a:spLocks noChangeArrowheads="1"/>
          </p:cNvSpPr>
          <p:nvPr/>
        </p:nvSpPr>
        <p:spPr bwMode="auto">
          <a:xfrm>
            <a:off x="2590800" y="3657600"/>
            <a:ext cx="1524000" cy="119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$113.21</a:t>
            </a:r>
          </a:p>
          <a:p>
            <a:pPr algn="ctr">
              <a:spcBef>
                <a:spcPct val="50000"/>
              </a:spcBef>
            </a:pPr>
            <a:r>
              <a:rPr lang="en-US" sz="1600" baseline="0">
                <a:effectLst/>
              </a:rPr>
              <a:t>+ CF</a:t>
            </a:r>
            <a:r>
              <a:rPr lang="en-US" sz="1600" baseline="-25000">
                <a:effectLst/>
              </a:rPr>
              <a:t>1</a:t>
            </a:r>
            <a:r>
              <a:rPr lang="en-US" sz="1600" i="1">
                <a:effectLst/>
              </a:rPr>
              <a:t>up</a:t>
            </a:r>
            <a:r>
              <a:rPr lang="en-US" sz="1600" baseline="0">
                <a:effectLst/>
              </a:rPr>
              <a:t> = $6.79</a:t>
            </a:r>
          </a:p>
          <a:p>
            <a:pPr algn="ctr"/>
            <a:r>
              <a:rPr lang="en-US" sz="1600" baseline="0">
                <a:effectLst/>
              </a:rPr>
              <a:t>= (.06)$113.21</a:t>
            </a:r>
          </a:p>
        </p:txBody>
      </p:sp>
      <p:sp>
        <p:nvSpPr>
          <p:cNvPr id="319505" name="Oval 17"/>
          <p:cNvSpPr>
            <a:spLocks noChangeArrowheads="1"/>
          </p:cNvSpPr>
          <p:nvPr/>
        </p:nvSpPr>
        <p:spPr bwMode="auto">
          <a:xfrm>
            <a:off x="2895600" y="36576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7" name="Line 19"/>
          <p:cNvSpPr>
            <a:spLocks noChangeShapeType="1"/>
          </p:cNvSpPr>
          <p:nvPr/>
        </p:nvSpPr>
        <p:spPr bwMode="auto">
          <a:xfrm>
            <a:off x="1371600" y="5029200"/>
            <a:ext cx="1524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06" name="Oval 18"/>
          <p:cNvSpPr>
            <a:spLocks noChangeArrowheads="1"/>
          </p:cNvSpPr>
          <p:nvPr/>
        </p:nvSpPr>
        <p:spPr bwMode="auto">
          <a:xfrm>
            <a:off x="2895600" y="54102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8" name="Text Box 20"/>
          <p:cNvSpPr txBox="1">
            <a:spLocks noChangeArrowheads="1"/>
          </p:cNvSpPr>
          <p:nvPr/>
        </p:nvSpPr>
        <p:spPr bwMode="auto">
          <a:xfrm>
            <a:off x="2590800" y="5410200"/>
            <a:ext cx="1676400" cy="119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$78.62</a:t>
            </a:r>
          </a:p>
          <a:p>
            <a:pPr algn="ctr">
              <a:spcBef>
                <a:spcPct val="50000"/>
              </a:spcBef>
            </a:pPr>
            <a:r>
              <a:rPr lang="en-US" sz="1600" baseline="0">
                <a:effectLst/>
              </a:rPr>
              <a:t>+ CF</a:t>
            </a:r>
            <a:r>
              <a:rPr lang="en-US" sz="1600" baseline="-25000">
                <a:effectLst/>
              </a:rPr>
              <a:t>1</a:t>
            </a:r>
            <a:r>
              <a:rPr lang="en-US" sz="1600" i="1">
                <a:effectLst/>
              </a:rPr>
              <a:t>down</a:t>
            </a:r>
            <a:r>
              <a:rPr lang="en-US" sz="1600" baseline="0">
                <a:effectLst/>
              </a:rPr>
              <a:t> = $4.72</a:t>
            </a:r>
          </a:p>
          <a:p>
            <a:pPr algn="ctr"/>
            <a:r>
              <a:rPr lang="en-US" sz="1600" baseline="0">
                <a:effectLst/>
              </a:rPr>
              <a:t>= (.06)$78.62</a:t>
            </a:r>
          </a:p>
        </p:txBody>
      </p:sp>
      <p:sp>
        <p:nvSpPr>
          <p:cNvPr id="319509" name="Text Box 21"/>
          <p:cNvSpPr txBox="1">
            <a:spLocks noChangeArrowheads="1"/>
          </p:cNvSpPr>
          <p:nvPr/>
        </p:nvSpPr>
        <p:spPr bwMode="auto">
          <a:xfrm>
            <a:off x="1676400" y="4267200"/>
            <a:ext cx="990600" cy="336550"/>
          </a:xfrm>
          <a:prstGeom prst="rect">
            <a:avLst/>
          </a:prstGeom>
          <a:solidFill>
            <a:srgbClr val="FFFFCC"/>
          </a:solidFill>
          <a:ln>
            <a:noFill/>
          </a:ln>
          <a:effectLst/>
        </p:spPr>
        <p:txBody>
          <a:bodyPr>
            <a:spAutoFit/>
          </a:bodyPr>
          <a:lstStyle/>
          <a:p>
            <a:pPr>
              <a:spcBef>
                <a:spcPct val="50000"/>
              </a:spcBef>
            </a:pPr>
            <a:r>
              <a:rPr lang="en-US" sz="1600" i="1" baseline="0" dirty="0">
                <a:effectLst>
                  <a:outerShdw blurRad="38100" dist="38100" dir="2700000" algn="tl">
                    <a:srgbClr val="FFFFFF"/>
                  </a:outerShdw>
                </a:effectLst>
              </a:rPr>
              <a:t>p</a:t>
            </a:r>
            <a:r>
              <a:rPr lang="en-US" sz="1600" baseline="0" dirty="0">
                <a:effectLst>
                  <a:outerShdw blurRad="38100" dist="38100" dir="2700000" algn="tl">
                    <a:srgbClr val="FFFFFF"/>
                  </a:outerShdw>
                </a:effectLst>
              </a:rPr>
              <a:t> = 0.7</a:t>
            </a:r>
            <a:endParaRPr lang="en-US" sz="1600" i="1" baseline="0" dirty="0">
              <a:effectLst>
                <a:outerShdw blurRad="38100" dist="38100" dir="2700000" algn="tl">
                  <a:srgbClr val="FFFFFF"/>
                </a:outerShdw>
              </a:effectLst>
            </a:endParaRPr>
          </a:p>
        </p:txBody>
      </p:sp>
      <p:sp>
        <p:nvSpPr>
          <p:cNvPr id="319510" name="Text Box 22"/>
          <p:cNvSpPr txBox="1">
            <a:spLocks noChangeArrowheads="1"/>
          </p:cNvSpPr>
          <p:nvPr/>
        </p:nvSpPr>
        <p:spPr bwMode="auto">
          <a:xfrm>
            <a:off x="1600200" y="5181600"/>
            <a:ext cx="1143000" cy="336550"/>
          </a:xfrm>
          <a:prstGeom prst="rect">
            <a:avLst/>
          </a:prstGeom>
          <a:solidFill>
            <a:srgbClr val="FFFFCC"/>
          </a:solidFill>
          <a:ln>
            <a:noFill/>
          </a:ln>
          <a:effectLst/>
        </p:spPr>
        <p:txBody>
          <a:bodyPr>
            <a:spAutoFit/>
          </a:bodyPr>
          <a:lstStyle/>
          <a:p>
            <a:pPr>
              <a:spcBef>
                <a:spcPct val="50000"/>
              </a:spcBef>
            </a:pPr>
            <a:r>
              <a:rPr lang="en-US" sz="1600" i="1" baseline="0" dirty="0">
                <a:effectLst>
                  <a:outerShdw blurRad="38100" dist="38100" dir="2700000" algn="tl">
                    <a:srgbClr val="FFFFFF"/>
                  </a:outerShdw>
                </a:effectLst>
              </a:rPr>
              <a:t>1-p</a:t>
            </a:r>
            <a:r>
              <a:rPr lang="en-US" sz="1600" baseline="0" dirty="0">
                <a:effectLst>
                  <a:outerShdw blurRad="38100" dist="38100" dir="2700000" algn="tl">
                    <a:srgbClr val="FFFFFF"/>
                  </a:outerShdw>
                </a:effectLst>
              </a:rPr>
              <a:t> = 0.3</a:t>
            </a:r>
            <a:endParaRPr lang="en-US" sz="1600" i="1" baseline="0" dirty="0">
              <a:effectLst>
                <a:outerShdw blurRad="38100" dist="38100" dir="2700000" algn="tl">
                  <a:srgbClr val="FFFFFF"/>
                </a:outerShdw>
              </a:effectLst>
            </a:endParaRPr>
          </a:p>
        </p:txBody>
      </p:sp>
      <p:sp>
        <p:nvSpPr>
          <p:cNvPr id="319511" name="AutoShape 23"/>
          <p:cNvSpPr>
            <a:spLocks/>
          </p:cNvSpPr>
          <p:nvPr/>
        </p:nvSpPr>
        <p:spPr bwMode="auto">
          <a:xfrm>
            <a:off x="3962400" y="3657600"/>
            <a:ext cx="609600" cy="2438400"/>
          </a:xfrm>
          <a:prstGeom prst="rightBrace">
            <a:avLst>
              <a:gd name="adj1" fmla="val 33333"/>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2" name="Text Box 24"/>
          <p:cNvSpPr txBox="1">
            <a:spLocks noChangeArrowheads="1"/>
          </p:cNvSpPr>
          <p:nvPr/>
        </p:nvSpPr>
        <p:spPr bwMode="auto">
          <a:xfrm>
            <a:off x="4572000" y="3810000"/>
            <a:ext cx="4267200" cy="2414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effectLst/>
              </a:rPr>
              <a:t>E[V</a:t>
            </a:r>
            <a:r>
              <a:rPr lang="en-US" sz="1600" baseline="-25000">
                <a:effectLst/>
              </a:rPr>
              <a:t>1</a:t>
            </a:r>
            <a:r>
              <a:rPr lang="en-US" sz="1600" baseline="0">
                <a:effectLst/>
              </a:rPr>
              <a:t>] = (1.09)$100/(1.06) = $102.83.</a:t>
            </a:r>
          </a:p>
          <a:p>
            <a:pPr>
              <a:spcBef>
                <a:spcPct val="50000"/>
              </a:spcBef>
            </a:pPr>
            <a:r>
              <a:rPr lang="en-US" sz="1600" baseline="0">
                <a:effectLst/>
              </a:rPr>
              <a:t>E[V</a:t>
            </a:r>
            <a:r>
              <a:rPr lang="en-US" sz="1600" baseline="-25000">
                <a:effectLst/>
              </a:rPr>
              <a:t>1</a:t>
            </a:r>
            <a:r>
              <a:rPr lang="en-US" sz="1600" baseline="0">
                <a:effectLst/>
              </a:rPr>
              <a:t>] = (0.7)$113.62 + (0.3)$78.62 = $102.83.</a:t>
            </a:r>
          </a:p>
          <a:p>
            <a:pPr>
              <a:spcBef>
                <a:spcPct val="50000"/>
              </a:spcBef>
            </a:pPr>
            <a:r>
              <a:rPr lang="en-US" sz="1600" baseline="0">
                <a:effectLst/>
              </a:rPr>
              <a:t>E[CF</a:t>
            </a:r>
            <a:r>
              <a:rPr lang="en-US" sz="1600" baseline="-25000">
                <a:effectLst/>
              </a:rPr>
              <a:t>1</a:t>
            </a:r>
            <a:r>
              <a:rPr lang="en-US" sz="1600" baseline="0">
                <a:effectLst/>
              </a:rPr>
              <a:t>] = (0.06)$102.83 = $6.17.</a:t>
            </a:r>
          </a:p>
          <a:p>
            <a:pPr>
              <a:spcBef>
                <a:spcPct val="50000"/>
              </a:spcBef>
            </a:pPr>
            <a:r>
              <a:rPr lang="en-US" sz="1600" baseline="0">
                <a:effectLst/>
              </a:rPr>
              <a:t>E[CF</a:t>
            </a:r>
            <a:r>
              <a:rPr lang="en-US" sz="1600" baseline="-25000">
                <a:effectLst/>
              </a:rPr>
              <a:t>1</a:t>
            </a:r>
            <a:r>
              <a:rPr lang="en-US" sz="1600" baseline="0">
                <a:effectLst/>
              </a:rPr>
              <a:t>] = (0.7)$6.79 + (0.3)$4.72 = $6.17.</a:t>
            </a:r>
          </a:p>
          <a:p>
            <a:pPr>
              <a:spcBef>
                <a:spcPct val="50000"/>
              </a:spcBef>
            </a:pPr>
            <a:r>
              <a:rPr lang="en-US" sz="1600" i="1" baseline="0">
                <a:effectLst/>
              </a:rPr>
              <a:t>“going-in cap rate” </a:t>
            </a:r>
            <a:r>
              <a:rPr lang="en-US" sz="1600" baseline="0">
                <a:effectLst/>
              </a:rPr>
              <a:t>= $6.17 / $100 = 6.17%.</a:t>
            </a:r>
          </a:p>
          <a:p>
            <a:pPr>
              <a:spcBef>
                <a:spcPct val="50000"/>
              </a:spcBef>
            </a:pPr>
            <a:r>
              <a:rPr lang="en-US" sz="1600" baseline="0">
                <a:effectLst/>
              </a:rPr>
              <a:t>E[</a:t>
            </a:r>
            <a:r>
              <a:rPr lang="en-US" sz="1600" i="1" baseline="0">
                <a:effectLst/>
              </a:rPr>
              <a:t>g</a:t>
            </a:r>
            <a:r>
              <a:rPr lang="en-US" sz="1600" baseline="-25000">
                <a:effectLst/>
              </a:rPr>
              <a:t>V</a:t>
            </a:r>
            <a:r>
              <a:rPr lang="en-US" sz="1600" baseline="0">
                <a:effectLst/>
              </a:rPr>
              <a:t>] = (1+</a:t>
            </a:r>
            <a:r>
              <a:rPr lang="en-US" sz="1600" i="1" baseline="0">
                <a:effectLst/>
              </a:rPr>
              <a:t>r</a:t>
            </a:r>
            <a:r>
              <a:rPr lang="en-US" sz="1600" baseline="-25000">
                <a:effectLst/>
              </a:rPr>
              <a:t>V</a:t>
            </a:r>
            <a:r>
              <a:rPr lang="en-US" sz="1600" baseline="0">
                <a:effectLst/>
              </a:rPr>
              <a:t>)/(1+</a:t>
            </a:r>
            <a:r>
              <a:rPr lang="en-US" sz="1600" i="1" baseline="0">
                <a:effectLst/>
              </a:rPr>
              <a:t>y</a:t>
            </a:r>
            <a:r>
              <a:rPr lang="en-US" sz="1600" baseline="-25000">
                <a:effectLst/>
              </a:rPr>
              <a:t>V</a:t>
            </a:r>
            <a:r>
              <a:rPr lang="en-US" sz="1600" baseline="0">
                <a:effectLst/>
              </a:rPr>
              <a:t>) = 1.09/1.06 – 1 = 2.83%</a:t>
            </a:r>
          </a:p>
          <a:p>
            <a:r>
              <a:rPr lang="en-US" sz="1600" baseline="0">
                <a:effectLst/>
              </a:rPr>
              <a:t>          =  </a:t>
            </a:r>
            <a:r>
              <a:rPr lang="en-US" sz="1600" i="1" baseline="0">
                <a:effectLst/>
              </a:rPr>
              <a:t>r</a:t>
            </a:r>
            <a:r>
              <a:rPr lang="en-US" sz="1600" baseline="-25000">
                <a:effectLst/>
              </a:rPr>
              <a:t>V</a:t>
            </a:r>
            <a:r>
              <a:rPr lang="en-US" sz="1600" baseline="0">
                <a:effectLst/>
              </a:rPr>
              <a:t> – (</a:t>
            </a:r>
            <a:r>
              <a:rPr lang="en-US" sz="1600" i="1" baseline="0">
                <a:effectLst/>
              </a:rPr>
              <a:t>going-in cap rate</a:t>
            </a:r>
            <a:r>
              <a:rPr lang="en-US" sz="1600" baseline="0">
                <a:effectLst/>
              </a:rPr>
              <a:t>) = 9% - 6.17%.</a:t>
            </a:r>
          </a:p>
        </p:txBody>
      </p:sp>
      <p:sp>
        <p:nvSpPr>
          <p:cNvPr id="319516" name="Text Box 28"/>
          <p:cNvSpPr txBox="1">
            <a:spLocks noChangeArrowheads="1"/>
          </p:cNvSpPr>
          <p:nvPr/>
        </p:nvSpPr>
        <p:spPr bwMode="auto">
          <a:xfrm>
            <a:off x="304800" y="5638800"/>
            <a:ext cx="20574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aseline="0">
                <a:effectLst/>
              </a:rPr>
              <a:t>$100 = </a:t>
            </a:r>
          </a:p>
          <a:p>
            <a:r>
              <a:rPr lang="en-US" sz="1400" baseline="0">
                <a:effectLst/>
              </a:rPr>
              <a:t>($102.83 + $6.17) / 1.09</a:t>
            </a:r>
          </a:p>
        </p:txBody>
      </p:sp>
      <p:sp>
        <p:nvSpPr>
          <p:cNvPr id="20"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21" name="Slide Number Placeholder 20"/>
          <p:cNvSpPr>
            <a:spLocks noGrp="1"/>
          </p:cNvSpPr>
          <p:nvPr>
            <p:ph type="sldNum" sz="quarter" idx="12"/>
          </p:nvPr>
        </p:nvSpPr>
        <p:spPr/>
        <p:txBody>
          <a:bodyPr/>
          <a:lstStyle/>
          <a:p>
            <a:fld id="{4832FC03-9143-45FF-9B73-D7E84BF988EF}"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8788" name="Text Box 4"/>
          <p:cNvSpPr txBox="1">
            <a:spLocks noChangeArrowheads="1"/>
          </p:cNvSpPr>
          <p:nvPr/>
        </p:nvSpPr>
        <p:spPr bwMode="auto">
          <a:xfrm>
            <a:off x="533400" y="914400"/>
            <a:ext cx="8153400" cy="374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Now define the 1-period “up” movement ratio as:</a:t>
            </a:r>
          </a:p>
          <a:p>
            <a:pPr>
              <a:spcBef>
                <a:spcPct val="50000"/>
              </a:spcBef>
            </a:pPr>
            <a:r>
              <a:rPr lang="en-US" b="1" i="1" baseline="0">
                <a:effectLst>
                  <a:outerShdw blurRad="38100" dist="38100" dir="2700000" algn="tl">
                    <a:srgbClr val="FFFFFF"/>
                  </a:outerShdw>
                </a:effectLst>
              </a:rPr>
              <a:t>u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up</a:t>
            </a:r>
            <a:r>
              <a:rPr lang="en-US" b="1" i="1" baseline="0">
                <a:effectLst>
                  <a:outerShdw blurRad="38100" dist="38100" dir="2700000" algn="tl">
                    <a:srgbClr val="FFFFFF"/>
                  </a:outerShdw>
                </a:effectLst>
              </a:rPr>
              <a:t> / V(0) .</a:t>
            </a:r>
            <a:r>
              <a:rPr lang="en-US" b="1" baseline="0">
                <a:effectLst>
                  <a:outerShdw blurRad="38100" dist="38100" dir="2700000" algn="tl">
                    <a:srgbClr val="FFFFFF"/>
                  </a:outerShdw>
                </a:effectLst>
              </a:rPr>
              <a:t> e.g., in our last example: </a:t>
            </a:r>
            <a:r>
              <a:rPr lang="en-US" b="1" i="1" baseline="0">
                <a:effectLst>
                  <a:outerShdw blurRad="38100" dist="38100" dir="2700000" algn="tl">
                    <a:srgbClr val="FFFFFF"/>
                  </a:outerShdw>
                </a:effectLst>
              </a:rPr>
              <a:t>u</a:t>
            </a:r>
            <a:r>
              <a:rPr lang="en-US" b="1" baseline="0">
                <a:effectLst>
                  <a:outerShdw blurRad="38100" dist="38100" dir="2700000" algn="tl">
                    <a:srgbClr val="FFFFFF"/>
                  </a:outerShdw>
                </a:effectLst>
              </a:rPr>
              <a:t> = $113.21 / $94.34 = 1.20.</a:t>
            </a:r>
          </a:p>
          <a:p>
            <a:pPr>
              <a:spcBef>
                <a:spcPct val="50000"/>
              </a:spcBef>
            </a:pPr>
            <a:r>
              <a:rPr lang="en-US" b="1" baseline="0">
                <a:effectLst>
                  <a:outerShdw blurRad="38100" dist="38100" dir="2700000" algn="tl">
                    <a:srgbClr val="FFFFFF"/>
                  </a:outerShdw>
                </a:effectLst>
              </a:rPr>
              <a:t>For the binomial model to work, the “down” movement ratio must be the </a:t>
            </a:r>
            <a:r>
              <a:rPr lang="en-US" b="1" i="1" u="sng" baseline="0">
                <a:effectLst>
                  <a:outerShdw blurRad="38100" dist="38100" dir="2700000" algn="tl">
                    <a:srgbClr val="FFFFFF"/>
                  </a:outerShdw>
                </a:effectLst>
              </a:rPr>
              <a:t>inverse</a:t>
            </a:r>
            <a:r>
              <a:rPr lang="en-US" b="1" baseline="0">
                <a:effectLst>
                  <a:outerShdw blurRad="38100" dist="38100" dir="2700000" algn="tl">
                    <a:srgbClr val="FFFFFF"/>
                  </a:outerShdw>
                </a:effectLst>
              </a:rPr>
              <a:t> of the “up” movement ratio:</a:t>
            </a:r>
          </a:p>
          <a:p>
            <a:pPr>
              <a:spcBef>
                <a:spcPct val="50000"/>
              </a:spcBef>
            </a:pPr>
            <a:r>
              <a:rPr lang="en-US" b="1" i="1" baseline="0">
                <a:effectLst>
                  <a:outerShdw blurRad="38100" dist="38100" dir="2700000" algn="tl">
                    <a:srgbClr val="FFFFFF"/>
                  </a:outerShdw>
                </a:effectLst>
              </a:rPr>
              <a:t>d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down</a:t>
            </a:r>
            <a:r>
              <a:rPr lang="en-US" b="1" i="1" baseline="0">
                <a:effectLst>
                  <a:outerShdw blurRad="38100" dist="38100" dir="2700000" algn="tl">
                    <a:srgbClr val="FFFFFF"/>
                  </a:outerShdw>
                </a:effectLst>
              </a:rPr>
              <a:t> / V(0)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1 / u</a:t>
            </a:r>
            <a:r>
              <a:rPr lang="en-US" b="1" baseline="0">
                <a:effectLst>
                  <a:outerShdw blurRad="38100" dist="38100" dir="2700000" algn="tl">
                    <a:srgbClr val="FFFFFF"/>
                  </a:outerShdw>
                </a:effectLst>
              </a:rPr>
              <a:t> . e.g., in our last example: </a:t>
            </a:r>
            <a:r>
              <a:rPr lang="en-US" b="1" i="1" baseline="0">
                <a:effectLst>
                  <a:outerShdw blurRad="38100" dist="38100" dir="2700000" algn="tl">
                    <a:srgbClr val="FFFFFF"/>
                  </a:outerShdw>
                </a:effectLst>
              </a:rPr>
              <a:t>d</a:t>
            </a:r>
            <a:r>
              <a:rPr lang="en-US" b="1" baseline="0">
                <a:effectLst>
                  <a:outerShdw blurRad="38100" dist="38100" dir="2700000" algn="tl">
                    <a:srgbClr val="FFFFFF"/>
                  </a:outerShdw>
                </a:effectLst>
              </a:rPr>
              <a:t> = $78.62 / $94.34 = 0.833 = 1/1.20.</a:t>
            </a:r>
          </a:p>
          <a:p>
            <a:pPr>
              <a:spcBef>
                <a:spcPct val="50000"/>
              </a:spcBef>
            </a:pPr>
            <a:r>
              <a:rPr lang="en-US" b="1" baseline="0">
                <a:effectLst>
                  <a:outerShdw blurRad="38100" dist="38100" dir="2700000" algn="tl">
                    <a:srgbClr val="FFFFFF"/>
                  </a:outerShdw>
                </a:effectLst>
              </a:rPr>
              <a:t>The magnitude of the “up” movement is determined so that the binomial tree will converge to a “normal” (Gaussian) distribution of periodic returns with annual volatility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cs typeface="Times New Roman" panose="02020603050405020304" pitchFamily="18" charset="0"/>
              </a:rPr>
              <a:t> as the period lengths approach zero (</a:t>
            </a:r>
            <a:r>
              <a:rPr lang="en-US" b="1" i="1" baseline="0">
                <a:effectLst>
                  <a:outerShdw blurRad="38100" dist="38100" dir="2700000" algn="tl">
                    <a:srgbClr val="FFFFFF"/>
                  </a:outerShdw>
                </a:effectLst>
                <a:cs typeface="Times New Roman" panose="02020603050405020304" pitchFamily="18" charset="0"/>
              </a:rPr>
              <a:t>m</a:t>
            </a:r>
            <a:r>
              <a:rPr lang="en-US" b="1" baseline="0">
                <a:effectLst>
                  <a:outerShdw blurRad="38100" dist="38100" dir="2700000" algn="tl">
                    <a:srgbClr val="FFFFFF"/>
                  </a:outerShdw>
                </a:effectLst>
                <a:cs typeface="Times New Roman" panose="02020603050405020304" pitchFamily="18" charset="0"/>
              </a:rPr>
              <a:t> </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 , or </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T/n</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 0). This requires</a:t>
            </a:r>
            <a:r>
              <a:rPr lang="en-US" b="1" baseline="0">
                <a:effectLst>
                  <a:outerShdw blurRad="38100" dist="38100" dir="2700000" algn="tl">
                    <a:srgbClr val="FFFFFF"/>
                  </a:outerShdw>
                </a:effectLst>
                <a:cs typeface="Times New Roman" panose="02020603050405020304" pitchFamily="18" charset="0"/>
              </a:rPr>
              <a:t>:</a:t>
            </a:r>
            <a:endParaRPr lang="el-GR" b="1" baseline="0">
              <a:effectLst>
                <a:outerShdw blurRad="38100" dist="38100" dir="2700000" algn="tl">
                  <a:srgbClr val="FFFFFF"/>
                </a:outerShdw>
              </a:effectLst>
              <a:cs typeface="Times New Roman" panose="02020603050405020304" pitchFamily="18" charset="0"/>
            </a:endParaRPr>
          </a:p>
        </p:txBody>
      </p:sp>
      <p:graphicFrame>
        <p:nvGraphicFramePr>
          <p:cNvPr id="118789" name="Object 5"/>
          <p:cNvGraphicFramePr>
            <a:graphicFrameLocks noChangeAspect="1"/>
          </p:cNvGraphicFramePr>
          <p:nvPr/>
        </p:nvGraphicFramePr>
        <p:xfrm>
          <a:off x="3505200" y="4724400"/>
          <a:ext cx="2225675" cy="533400"/>
        </p:xfrm>
        <a:graphic>
          <a:graphicData uri="http://schemas.openxmlformats.org/presentationml/2006/ole">
            <p:oleObj spid="_x0000_s118798" name="Equation" r:id="rId4" imgW="952087" imgH="228501" progId="Equation.3">
              <p:embed/>
            </p:oleObj>
          </a:graphicData>
        </a:graphic>
      </p:graphicFrame>
      <p:sp>
        <p:nvSpPr>
          <p:cNvPr id="118790" name="Text Box 6"/>
          <p:cNvSpPr txBox="1">
            <a:spLocks noChangeArrowheads="1"/>
          </p:cNvSpPr>
          <p:nvPr/>
        </p:nvSpPr>
        <p:spPr bwMode="auto">
          <a:xfrm>
            <a:off x="533400" y="5257800"/>
            <a:ext cx="76962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cs typeface="Times New Roman" panose="02020603050405020304" pitchFamily="18" charset="0"/>
              </a:rPr>
              <a:t>where </a:t>
            </a:r>
            <a:r>
              <a:rPr lang="en-US" b="1" i="1" baseline="0">
                <a:effectLst>
                  <a:outerShdw blurRad="38100" dist="38100" dir="2700000" algn="tl">
                    <a:srgbClr val="FFFFFF"/>
                  </a:outerShdw>
                </a:effectLst>
                <a:cs typeface="Times New Roman" panose="02020603050405020304" pitchFamily="18" charset="0"/>
              </a:rPr>
              <a:t>T</a:t>
            </a:r>
            <a:r>
              <a:rPr lang="en-US" b="1" baseline="0">
                <a:effectLst>
                  <a:outerShdw blurRad="38100" dist="38100" dir="2700000" algn="tl">
                    <a:srgbClr val="FFFFFF"/>
                  </a:outerShdw>
                </a:effectLst>
                <a:cs typeface="Times New Roman" panose="02020603050405020304" pitchFamily="18" charset="0"/>
              </a:rPr>
              <a:t> is the total calendar time in the tree (in years) and </a:t>
            </a:r>
            <a:r>
              <a:rPr lang="en-US" b="1" i="1" baseline="0">
                <a:effectLst>
                  <a:outerShdw blurRad="38100" dist="38100" dir="2700000" algn="tl">
                    <a:srgbClr val="FFFFFF"/>
                  </a:outerShdw>
                </a:effectLst>
                <a:cs typeface="Times New Roman" panose="02020603050405020304" pitchFamily="18" charset="0"/>
              </a:rPr>
              <a:t>n</a:t>
            </a:r>
            <a:r>
              <a:rPr lang="en-US" b="1" baseline="0">
                <a:effectLst>
                  <a:outerShdw blurRad="38100" dist="38100" dir="2700000" algn="tl">
                    <a:srgbClr val="FFFFFF"/>
                  </a:outerShdw>
                </a:effectLst>
                <a:cs typeface="Times New Roman" panose="02020603050405020304" pitchFamily="18" charset="0"/>
              </a:rPr>
              <a:t> is the total number of periods (hence, </a:t>
            </a:r>
            <a:r>
              <a:rPr lang="en-US" b="1" i="1" baseline="0">
                <a:effectLst>
                  <a:outerShdw blurRad="38100" dist="38100" dir="2700000" algn="tl">
                    <a:srgbClr val="FFFFFF"/>
                  </a:outerShdw>
                </a:effectLst>
                <a:cs typeface="Times New Roman" panose="02020603050405020304" pitchFamily="18" charset="0"/>
              </a:rPr>
              <a:t>T/n</a:t>
            </a:r>
            <a:r>
              <a:rPr lang="en-US" b="1" baseline="0">
                <a:effectLst>
                  <a:outerShdw blurRad="38100" dist="38100" dir="2700000" algn="tl">
                    <a:srgbClr val="FFFFFF"/>
                  </a:outerShdw>
                </a:effectLst>
                <a:cs typeface="Times New Roman" panose="02020603050405020304" pitchFamily="18" charset="0"/>
              </a:rPr>
              <a:t> is the fraction of a year in any one period, and </a:t>
            </a:r>
            <a:r>
              <a:rPr lang="en-US" b="1" i="1" baseline="0">
                <a:effectLst>
                  <a:outerShdw blurRad="38100" dist="38100" dir="2700000" algn="tl">
                    <a:srgbClr val="FFFFFF"/>
                  </a:outerShdw>
                </a:effectLst>
                <a:cs typeface="Times New Roman" panose="02020603050405020304" pitchFamily="18" charset="0"/>
              </a:rPr>
              <a:t>m</a:t>
            </a:r>
            <a:r>
              <a:rPr lang="en-US" b="1" baseline="0">
                <a:effectLst>
                  <a:outerShdw blurRad="38100" dist="38100" dir="2700000" algn="tl">
                    <a:srgbClr val="FFFFFF"/>
                  </a:outerShdw>
                </a:effectLst>
                <a:cs typeface="Times New Roman" panose="02020603050405020304" pitchFamily="18" charset="0"/>
              </a:rPr>
              <a:t> = </a:t>
            </a:r>
            <a:r>
              <a:rPr lang="en-US" b="1" i="1" baseline="0">
                <a:effectLst>
                  <a:outerShdw blurRad="38100" dist="38100" dir="2700000" algn="tl">
                    <a:srgbClr val="FFFFFF"/>
                  </a:outerShdw>
                </a:effectLst>
                <a:cs typeface="Times New Roman" panose="02020603050405020304" pitchFamily="18" charset="0"/>
              </a:rPr>
              <a:t>n/T</a:t>
            </a:r>
            <a:r>
              <a:rPr lang="en-US" b="1" baseline="0">
                <a:effectLst>
                  <a:outerShdw blurRad="38100" dist="38100" dir="2700000" algn="tl">
                    <a:srgbClr val="FFFFFF"/>
                  </a:outerShdw>
                </a:effectLst>
                <a:cs typeface="Times New Roman" panose="02020603050405020304" pitchFamily="18" charset="0"/>
              </a:rPr>
              <a:t> is the number of periods per year).</a:t>
            </a:r>
          </a:p>
          <a:p>
            <a:pPr algn="ctr">
              <a:spcBef>
                <a:spcPct val="50000"/>
              </a:spcBef>
            </a:pPr>
            <a:r>
              <a:rPr lang="en-US" sz="1600" baseline="0">
                <a:effectLst/>
                <a:cs typeface="Times New Roman" panose="02020603050405020304" pitchFamily="18" charset="0"/>
              </a:rPr>
              <a:t>In our previous example: </a:t>
            </a:r>
            <a:r>
              <a:rPr lang="en-US" sz="1600" i="1" baseline="0">
                <a:effectLst/>
                <a:cs typeface="Times New Roman" panose="02020603050405020304" pitchFamily="18" charset="0"/>
              </a:rPr>
              <a:t>T</a:t>
            </a:r>
            <a:r>
              <a:rPr lang="en-US" sz="1600" baseline="0">
                <a:effectLst/>
                <a:cs typeface="Times New Roman" panose="02020603050405020304" pitchFamily="18" charset="0"/>
              </a:rPr>
              <a:t> = 1, </a:t>
            </a:r>
            <a:r>
              <a:rPr lang="en-US" sz="1600" i="1" baseline="0">
                <a:effectLst/>
                <a:cs typeface="Times New Roman" panose="02020603050405020304" pitchFamily="18" charset="0"/>
              </a:rPr>
              <a:t>n</a:t>
            </a:r>
            <a:r>
              <a:rPr lang="en-US" sz="1600" baseline="0">
                <a:effectLst/>
                <a:cs typeface="Times New Roman" panose="02020603050405020304" pitchFamily="18" charset="0"/>
              </a:rPr>
              <a:t> = 1, and </a:t>
            </a:r>
            <a:r>
              <a:rPr lang="el-GR" sz="1600" baseline="0">
                <a:effectLst/>
                <a:cs typeface="Times New Roman" panose="02020603050405020304" pitchFamily="18" charset="0"/>
              </a:rPr>
              <a:t>σ</a:t>
            </a:r>
            <a:r>
              <a:rPr lang="en-US" sz="1600" baseline="0">
                <a:effectLst/>
                <a:cs typeface="Times New Roman" panose="02020603050405020304" pitchFamily="18" charset="0"/>
              </a:rPr>
              <a:t> = 20%.</a:t>
            </a:r>
            <a:endParaRPr lang="el-GR" sz="1600" baseline="0">
              <a:effectLst/>
              <a:cs typeface="Times New Roman" panose="02020603050405020304" pitchFamily="18" charset="0"/>
            </a:endParaRPr>
          </a:p>
        </p:txBody>
      </p:sp>
      <p:sp>
        <p:nvSpPr>
          <p:cNvPr id="8"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9" name="Slide Number Placeholder 8"/>
          <p:cNvSpPr>
            <a:spLocks noGrp="1"/>
          </p:cNvSpPr>
          <p:nvPr>
            <p:ph type="sldNum" sz="quarter" idx="12"/>
          </p:nvPr>
        </p:nvSpPr>
        <p:spPr/>
        <p:txBody>
          <a:bodyPr/>
          <a:lstStyle/>
          <a:p>
            <a:fld id="{4832FC03-9143-45FF-9B73-D7E84BF988EF}"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9813" name="Text Box 5"/>
          <p:cNvSpPr txBox="1">
            <a:spLocks noChangeArrowheads="1"/>
          </p:cNvSpPr>
          <p:nvPr/>
        </p:nvSpPr>
        <p:spPr bwMode="auto">
          <a:xfrm>
            <a:off x="533400" y="914400"/>
            <a:ext cx="81534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probability of the “up” move, </a:t>
            </a:r>
            <a:r>
              <a:rPr lang="en-US" b="1" i="1" baseline="0">
                <a:effectLst>
                  <a:outerShdw blurRad="38100" dist="38100" dir="2700000" algn="tl">
                    <a:srgbClr val="FFFFFF"/>
                  </a:outerShdw>
                </a:effectLst>
              </a:rPr>
              <a:t>p</a:t>
            </a:r>
            <a:r>
              <a:rPr lang="en-US" b="1" baseline="0">
                <a:effectLst>
                  <a:outerShdw blurRad="38100" dist="38100" dir="2700000" algn="tl">
                    <a:srgbClr val="FFFFFF"/>
                  </a:outerShdw>
                </a:effectLst>
              </a:rPr>
              <a:t>, is determined so that the binomial tree will converge to a normal (Gaussian) distribution of periodic returns with a mean annual total return based on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as the period lengths approach zero (</a:t>
            </a:r>
            <a:r>
              <a:rPr lang="en-US" b="1" i="1" baseline="0">
                <a:effectLst>
                  <a:outerShdw blurRad="38100" dist="38100" dir="2700000" algn="tl">
                    <a:srgbClr val="FFFFFF"/>
                  </a:outerShdw>
                </a:effectLst>
              </a:rPr>
              <a:t>m</a:t>
            </a:r>
            <a:r>
              <a:rPr lang="en-US" b="1" baseline="0">
                <a:effectLst>
                  <a:outerShdw blurRad="38100" dist="38100" dir="2700000" algn="tl">
                    <a:srgbClr val="FFFFFF"/>
                  </a:outerShdw>
                </a:effectLst>
              </a:rPr>
              <a:t> </a:t>
            </a:r>
            <a:r>
              <a:rPr lang="en-US" b="1" baseline="0">
                <a:effectLst>
                  <a:outerShdw blurRad="38100" dist="38100" dir="2700000" algn="tl">
                    <a:srgbClr val="FFFFFF"/>
                  </a:outerShdw>
                </a:effectLst>
                <a:sym typeface="Wingdings" panose="05000000000000000000" pitchFamily="2" charset="2"/>
              </a:rPr>
              <a:t> ∞ , or </a:t>
            </a:r>
            <a:r>
              <a:rPr lang="en-US" b="1" i="1" baseline="0">
                <a:effectLst>
                  <a:outerShdw blurRad="38100" dist="38100" dir="2700000" algn="tl">
                    <a:srgbClr val="FFFFFF"/>
                  </a:outerShdw>
                </a:effectLst>
                <a:sym typeface="Wingdings" panose="05000000000000000000" pitchFamily="2" charset="2"/>
              </a:rPr>
              <a:t>T/n</a:t>
            </a:r>
            <a:r>
              <a:rPr lang="en-US" b="1" baseline="0">
                <a:effectLst>
                  <a:outerShdw blurRad="38100" dist="38100" dir="2700000" algn="tl">
                    <a:srgbClr val="FFFFFF"/>
                  </a:outerShdw>
                </a:effectLst>
                <a:sym typeface="Wingdings" panose="05000000000000000000" pitchFamily="2" charset="2"/>
              </a:rPr>
              <a:t>  0). [Or equivalently, an </a:t>
            </a:r>
            <a:r>
              <a:rPr lang="en-US" b="1" baseline="0">
                <a:effectLst>
                  <a:outerShdw blurRad="38100" dist="38100" dir="2700000" algn="tl">
                    <a:srgbClr val="FFFFFF"/>
                  </a:outerShdw>
                </a:effectLst>
              </a:rPr>
              <a:t>appreciation return of approximately: </a:t>
            </a:r>
            <a:r>
              <a:rPr lang="en-US" b="1" i="1" baseline="0">
                <a:effectLst>
                  <a:outerShdw blurRad="38100" dist="38100" dir="2700000" algn="tl">
                    <a:srgbClr val="FFFFFF"/>
                  </a:outerShdw>
                </a:effectLst>
              </a:rPr>
              <a:t>g</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(1+</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)/(1+</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)-1.] This requires:</a:t>
            </a:r>
          </a:p>
        </p:txBody>
      </p:sp>
      <p:graphicFrame>
        <p:nvGraphicFramePr>
          <p:cNvPr id="119814" name="Object 6"/>
          <p:cNvGraphicFramePr>
            <a:graphicFrameLocks noChangeAspect="1"/>
          </p:cNvGraphicFramePr>
          <p:nvPr/>
        </p:nvGraphicFramePr>
        <p:xfrm>
          <a:off x="1704975" y="2714625"/>
          <a:ext cx="5811838" cy="950913"/>
        </p:xfrm>
        <a:graphic>
          <a:graphicData uri="http://schemas.openxmlformats.org/presentationml/2006/ole">
            <p:oleObj spid="_x0000_s119823" name="Equation" r:id="rId4" imgW="2870200" imgH="469900" progId="Equation.3">
              <p:embed/>
            </p:oleObj>
          </a:graphicData>
        </a:graphic>
      </p:graphicFrame>
      <p:sp>
        <p:nvSpPr>
          <p:cNvPr id="119815" name="Text Box 7"/>
          <p:cNvSpPr txBox="1">
            <a:spLocks noChangeArrowheads="1"/>
          </p:cNvSpPr>
          <p:nvPr/>
        </p:nvSpPr>
        <p:spPr bwMode="auto">
          <a:xfrm>
            <a:off x="533400" y="3810000"/>
            <a:ext cx="815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probability of the “down” movement is of course just </a:t>
            </a:r>
            <a:r>
              <a:rPr lang="en-US" b="1" i="1" baseline="0">
                <a:effectLst>
                  <a:outerShdw blurRad="38100" dist="38100" dir="2700000" algn="tl">
                    <a:srgbClr val="FFFFFF"/>
                  </a:outerShdw>
                </a:effectLst>
              </a:rPr>
              <a:t>1 – p</a:t>
            </a:r>
            <a:r>
              <a:rPr lang="en-US" b="1" baseline="0">
                <a:effectLst>
                  <a:outerShdw blurRad="38100" dist="38100" dir="2700000" algn="tl">
                    <a:srgbClr val="FFFFFF"/>
                  </a:outerShdw>
                </a:effectLst>
              </a:rPr>
              <a:t> .</a:t>
            </a:r>
            <a:endParaRPr lang="el-GR" b="1" i="1" baseline="0">
              <a:effectLst>
                <a:outerShdw blurRad="38100" dist="38100" dir="2700000" algn="tl">
                  <a:srgbClr val="FFFFFF"/>
                </a:outerShdw>
              </a:effectLst>
            </a:endParaRPr>
          </a:p>
        </p:txBody>
      </p:sp>
      <p:sp>
        <p:nvSpPr>
          <p:cNvPr id="119816" name="Text Box 8"/>
          <p:cNvSpPr txBox="1">
            <a:spLocks noChangeArrowheads="1"/>
          </p:cNvSpPr>
          <p:nvPr/>
        </p:nvSpPr>
        <p:spPr bwMode="auto">
          <a:xfrm>
            <a:off x="609600" y="4495800"/>
            <a:ext cx="7848600" cy="7064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i="1" baseline="0">
                <a:effectLst>
                  <a:outerShdw blurRad="38100" dist="38100" dir="2700000" algn="tl">
                    <a:srgbClr val="FFFFFF"/>
                  </a:outerShdw>
                </a:effectLst>
              </a:rPr>
              <a:t>Note: These are </a:t>
            </a:r>
            <a:r>
              <a:rPr lang="en-US" sz="1800" i="1" u="sng" baseline="0">
                <a:effectLst>
                  <a:outerShdw blurRad="38100" dist="38100" dir="2700000" algn="tl">
                    <a:srgbClr val="FFFFFF"/>
                  </a:outerShdw>
                </a:effectLst>
              </a:rPr>
              <a:t>actual</a:t>
            </a:r>
            <a:r>
              <a:rPr lang="en-US" sz="1800" i="1" baseline="0">
                <a:effectLst>
                  <a:outerShdw blurRad="38100" dist="38100" dir="2700000" algn="tl">
                    <a:srgbClr val="FFFFFF"/>
                  </a:outerShdw>
                </a:effectLst>
              </a:rPr>
              <a:t> probabilities, not “risk-neutral” pseudo-probabilities.</a:t>
            </a:r>
          </a:p>
          <a:p>
            <a:pPr algn="ctr">
              <a:spcBef>
                <a:spcPct val="20000"/>
              </a:spcBef>
            </a:pPr>
            <a:r>
              <a:rPr lang="en-US" sz="1800" i="1" baseline="0">
                <a:effectLst>
                  <a:outerShdw blurRad="38100" dist="38100" dir="2700000" algn="tl">
                    <a:srgbClr val="FFFFFF"/>
                  </a:outerShdw>
                </a:effectLst>
              </a:rPr>
              <a:t>They produce a tree that reflects actual real underlying value distributions.</a:t>
            </a:r>
          </a:p>
        </p:txBody>
      </p:sp>
      <p:sp>
        <p:nvSpPr>
          <p:cNvPr id="9"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10" name="Slide Number Placeholder 9"/>
          <p:cNvSpPr>
            <a:spLocks noGrp="1"/>
          </p:cNvSpPr>
          <p:nvPr>
            <p:ph type="sldNum" sz="quarter" idx="12"/>
          </p:nvPr>
        </p:nvSpPr>
        <p:spPr/>
        <p:txBody>
          <a:bodyPr/>
          <a:lstStyle/>
          <a:p>
            <a:fld id="{4832FC03-9143-45FF-9B73-D7E84BF988EF}"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321539" name="Text Box 3"/>
          <p:cNvSpPr txBox="1">
            <a:spLocks noChangeArrowheads="1"/>
          </p:cNvSpPr>
          <p:nvPr/>
        </p:nvSpPr>
        <p:spPr bwMode="auto">
          <a:xfrm>
            <a:off x="533400" y="914400"/>
            <a:ext cx="815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Example based on our previous illustration</a:t>
            </a:r>
          </a:p>
        </p:txBody>
      </p:sp>
      <p:graphicFrame>
        <p:nvGraphicFramePr>
          <p:cNvPr id="321540" name="Object 4"/>
          <p:cNvGraphicFramePr>
            <a:graphicFrameLocks noChangeAspect="1"/>
          </p:cNvGraphicFramePr>
          <p:nvPr/>
        </p:nvGraphicFramePr>
        <p:xfrm>
          <a:off x="1676400" y="1524000"/>
          <a:ext cx="6094413" cy="2312988"/>
        </p:xfrm>
        <a:graphic>
          <a:graphicData uri="http://schemas.openxmlformats.org/presentationml/2006/ole">
            <p:oleObj spid="_x0000_s321549" name="Equation" r:id="rId4" imgW="3009900" imgH="1143000" progId="Equation.3">
              <p:embed/>
            </p:oleObj>
          </a:graphicData>
        </a:graphic>
      </p:graphicFrame>
      <p:sp>
        <p:nvSpPr>
          <p:cNvPr id="321541" name="Text Box 5"/>
          <p:cNvSpPr txBox="1">
            <a:spLocks noChangeArrowheads="1"/>
          </p:cNvSpPr>
          <p:nvPr/>
        </p:nvSpPr>
        <p:spPr bwMode="auto">
          <a:xfrm>
            <a:off x="533400" y="4191000"/>
            <a:ext cx="81534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probability of the “down” movement is of course just:</a:t>
            </a:r>
          </a:p>
          <a:p>
            <a:pPr algn="ctr">
              <a:spcBef>
                <a:spcPct val="50000"/>
              </a:spcBef>
            </a:pPr>
            <a:r>
              <a:rPr lang="en-US" b="1" i="1" baseline="0">
                <a:effectLst>
                  <a:outerShdw blurRad="38100" dist="38100" dir="2700000" algn="tl">
                    <a:srgbClr val="FFFFFF"/>
                  </a:outerShdw>
                </a:effectLst>
              </a:rPr>
              <a:t>1 – p = 1 – 0.7 = 0.3</a:t>
            </a:r>
            <a:r>
              <a:rPr lang="en-US" b="1" baseline="0">
                <a:effectLst>
                  <a:outerShdw blurRad="38100" dist="38100" dir="2700000" algn="tl">
                    <a:srgbClr val="FFFFFF"/>
                  </a:outerShdw>
                </a:effectLst>
              </a:rPr>
              <a:t> .</a:t>
            </a:r>
            <a:endParaRPr lang="el-GR" b="1" i="1" baseline="0">
              <a:effectLst>
                <a:outerShdw blurRad="38100" dist="38100" dir="2700000" algn="tl">
                  <a:srgbClr val="FFFFFF"/>
                </a:outerShdw>
              </a:effectLst>
            </a:endParaRPr>
          </a:p>
        </p:txBody>
      </p:sp>
      <p:sp>
        <p:nvSpPr>
          <p:cNvPr id="8"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9" name="Slide Number Placeholder 8"/>
          <p:cNvSpPr>
            <a:spLocks noGrp="1"/>
          </p:cNvSpPr>
          <p:nvPr>
            <p:ph type="sldNum" sz="quarter" idx="12"/>
          </p:nvPr>
        </p:nvSpPr>
        <p:spPr/>
        <p:txBody>
          <a:bodyPr/>
          <a:lstStyle/>
          <a:p>
            <a:fld id="{4832FC03-9143-45FF-9B73-D7E84BF988EF}"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1861" name="Text Box 5"/>
          <p:cNvSpPr txBox="1">
            <a:spLocks noChangeArrowheads="1"/>
          </p:cNvSpPr>
          <p:nvPr/>
        </p:nvSpPr>
        <p:spPr bwMode="auto">
          <a:xfrm>
            <a:off x="609600" y="914400"/>
            <a:ext cx="7924800" cy="176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binomial tree for the underlying asset ex-dividend values is then constructed as follows.</a:t>
            </a:r>
          </a:p>
          <a:p>
            <a:pPr>
              <a:spcBef>
                <a:spcPct val="50000"/>
              </a:spcBef>
            </a:pPr>
            <a:r>
              <a:rPr lang="en-US" b="1" baseline="0">
                <a:effectLst>
                  <a:outerShdw blurRad="38100" dist="38100" dir="2700000" algn="tl">
                    <a:srgbClr val="FFFFFF"/>
                  </a:outerShdw>
                </a:effectLst>
              </a:rPr>
              <a:t>For any given value node with current (observable) ex-dividend value V</a:t>
            </a:r>
            <a:r>
              <a:rPr lang="en-US" b="1" baseline="-25000">
                <a:effectLst>
                  <a:outerShdw blurRad="38100" dist="38100" dir="2700000" algn="tl">
                    <a:srgbClr val="FFFFFF"/>
                  </a:outerShdw>
                </a:effectLst>
              </a:rPr>
              <a:t>t</a:t>
            </a:r>
            <a:r>
              <a:rPr lang="en-US" b="1" baseline="0">
                <a:effectLst>
                  <a:outerShdw blurRad="38100" dist="38100" dir="2700000" algn="tl">
                    <a:srgbClr val="FFFFFF"/>
                  </a:outerShdw>
                </a:effectLst>
              </a:rPr>
              <a:t>, the subsequent “up” and “down” values in the two possible subsequent value nodes are:</a:t>
            </a:r>
          </a:p>
        </p:txBody>
      </p:sp>
      <p:graphicFrame>
        <p:nvGraphicFramePr>
          <p:cNvPr id="121862" name="Object 6"/>
          <p:cNvGraphicFramePr>
            <a:graphicFrameLocks noChangeAspect="1"/>
          </p:cNvGraphicFramePr>
          <p:nvPr/>
        </p:nvGraphicFramePr>
        <p:xfrm>
          <a:off x="1219200" y="2971800"/>
          <a:ext cx="6629400" cy="1717675"/>
        </p:xfrm>
        <a:graphic>
          <a:graphicData uri="http://schemas.openxmlformats.org/presentationml/2006/ole">
            <p:oleObj spid="_x0000_s121869" name="Equation" r:id="rId3" imgW="2844800" imgH="736600" progId="Equation.3">
              <p:embed/>
            </p:oleObj>
          </a:graphicData>
        </a:graphic>
      </p:graphicFrame>
      <p:sp>
        <p:nvSpPr>
          <p:cNvPr id="7"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8" name="Slide Number Placeholder 7"/>
          <p:cNvSpPr>
            <a:spLocks noGrp="1"/>
          </p:cNvSpPr>
          <p:nvPr>
            <p:ph type="sldNum" sz="quarter" idx="12"/>
          </p:nvPr>
        </p:nvSpPr>
        <p:spPr/>
        <p:txBody>
          <a:bodyPr/>
          <a:lstStyle/>
          <a:p>
            <a:fld id="{4832FC03-9143-45FF-9B73-D7E84BF988EF}"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23587" name="Text Box 3"/>
          <p:cNvSpPr txBox="1">
            <a:spLocks noChangeArrowheads="1"/>
          </p:cNvSpPr>
          <p:nvPr/>
        </p:nvSpPr>
        <p:spPr bwMode="auto">
          <a:xfrm>
            <a:off x="609600" y="914400"/>
            <a:ext cx="79248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binomial tree for the underlying asset ex-dividend values is then constructed as follows.</a:t>
            </a:r>
          </a:p>
          <a:p>
            <a:pPr>
              <a:spcBef>
                <a:spcPct val="50000"/>
              </a:spcBef>
            </a:pPr>
            <a:r>
              <a:rPr lang="en-US" b="1" baseline="0">
                <a:effectLst>
                  <a:outerShdw blurRad="38100" dist="38100" dir="2700000" algn="tl">
                    <a:srgbClr val="FFFFFF"/>
                  </a:outerShdw>
                </a:effectLst>
              </a:rPr>
              <a:t>For example in our previous illustration…</a:t>
            </a:r>
          </a:p>
        </p:txBody>
      </p:sp>
      <p:graphicFrame>
        <p:nvGraphicFramePr>
          <p:cNvPr id="323588" name="Object 4"/>
          <p:cNvGraphicFramePr>
            <a:graphicFrameLocks noChangeAspect="1"/>
          </p:cNvGraphicFramePr>
          <p:nvPr/>
        </p:nvGraphicFramePr>
        <p:xfrm>
          <a:off x="1447800" y="2362200"/>
          <a:ext cx="6629400" cy="3849688"/>
        </p:xfrm>
        <a:graphic>
          <a:graphicData uri="http://schemas.openxmlformats.org/presentationml/2006/ole">
            <p:oleObj spid="_x0000_s323595" name="Equation" r:id="rId3" imgW="2844800" imgH="1651000" progId="Equation.3">
              <p:embed/>
            </p:oleObj>
          </a:graphicData>
        </a:graphic>
      </p:graphicFrame>
      <p:sp>
        <p:nvSpPr>
          <p:cNvPr id="7"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8" name="Slide Number Placeholder 7"/>
          <p:cNvSpPr>
            <a:spLocks noGrp="1"/>
          </p:cNvSpPr>
          <p:nvPr>
            <p:ph type="sldNum" sz="quarter" idx="12"/>
          </p:nvPr>
        </p:nvSpPr>
        <p:spPr/>
        <p:txBody>
          <a:bodyPr/>
          <a:lstStyle/>
          <a:p>
            <a:fld id="{4832FC03-9143-45FF-9B73-D7E84BF988EF}"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2884" name="Text Box 4"/>
          <p:cNvSpPr txBox="1">
            <a:spLocks noChangeArrowheads="1"/>
          </p:cNvSpPr>
          <p:nvPr/>
        </p:nvSpPr>
        <p:spPr bwMode="auto">
          <a:xfrm>
            <a:off x="914400" y="2286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22885" name="Text Box 5"/>
          <p:cNvSpPr txBox="1">
            <a:spLocks noChangeArrowheads="1"/>
          </p:cNvSpPr>
          <p:nvPr/>
        </p:nvSpPr>
        <p:spPr bwMode="auto">
          <a:xfrm>
            <a:off x="533400" y="685800"/>
            <a:ext cx="8153400" cy="3597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Suppose:</a:t>
            </a:r>
          </a:p>
          <a:p>
            <a:r>
              <a:rPr lang="en-US" b="1" baseline="0">
                <a:effectLst>
                  <a:outerShdw blurRad="38100" dist="38100" dir="2700000" algn="tl">
                    <a:srgbClr val="FFFFFF"/>
                  </a:outerShdw>
                </a:effectLst>
              </a:rPr>
              <a:t>Expected </a:t>
            </a:r>
            <a:r>
              <a:rPr lang="en-US" b="1" baseline="0">
                <a:solidFill>
                  <a:srgbClr val="0000FF"/>
                </a:solidFill>
                <a:effectLst>
                  <a:outerShdw blurRad="38100" dist="38100" dir="2700000" algn="tl">
                    <a:srgbClr val="000000"/>
                  </a:outerShdw>
                </a:effectLst>
              </a:rPr>
              <a:t>total return</a:t>
            </a:r>
            <a:r>
              <a:rPr lang="en-US" b="1" baseline="0">
                <a:effectLst>
                  <a:outerShdw blurRad="38100" dist="38100" dir="2700000" algn="tl">
                    <a:srgbClr val="FFFFFF"/>
                  </a:outerShdw>
                </a:effectLst>
              </a:rPr>
              <a:t> on the underlying asset is </a:t>
            </a:r>
            <a:r>
              <a:rPr lang="en-US" b="1" baseline="0">
                <a:solidFill>
                  <a:srgbClr val="0000FF"/>
                </a:solidFill>
                <a:effectLst>
                  <a:outerShdw blurRad="38100" dist="38100" dir="2700000" algn="tl">
                    <a:srgbClr val="000000"/>
                  </a:outerShdw>
                </a:effectLst>
              </a:rPr>
              <a:t>10%</a:t>
            </a:r>
            <a:r>
              <a:rPr lang="en-US" b="1" baseline="0">
                <a:effectLst>
                  <a:outerShdw blurRad="38100" dist="38100" dir="2700000" algn="tl">
                    <a:srgbClr val="FFFFFF"/>
                  </a:outerShdw>
                </a:effectLst>
              </a:rPr>
              <a:t>, with a cash </a:t>
            </a:r>
            <a:r>
              <a:rPr lang="en-US" b="1" baseline="0">
                <a:solidFill>
                  <a:srgbClr val="FF0000"/>
                </a:solidFill>
                <a:effectLst>
                  <a:outerShdw blurRad="38100" dist="38100" dir="2700000" algn="tl">
                    <a:srgbClr val="000000"/>
                  </a:outerShdw>
                </a:effectLst>
              </a:rPr>
              <a:t>payout</a:t>
            </a:r>
            <a:r>
              <a:rPr lang="en-US" b="1" baseline="0">
                <a:effectLst>
                  <a:outerShdw blurRad="38100" dist="38100" dir="2700000" algn="tl">
                    <a:srgbClr val="FFFFFF"/>
                  </a:outerShdw>
                </a:effectLst>
              </a:rPr>
              <a:t> rate of </a:t>
            </a:r>
            <a:r>
              <a:rPr lang="en-US" b="1" baseline="0">
                <a:solidFill>
                  <a:srgbClr val="FF0000"/>
                </a:solidFill>
                <a:effectLst>
                  <a:outerShdw blurRad="38100" dist="38100" dir="2700000" algn="tl">
                    <a:srgbClr val="000000"/>
                  </a:outerShdw>
                </a:effectLst>
              </a:rPr>
              <a:t>6%</a:t>
            </a:r>
            <a:r>
              <a:rPr lang="en-US" b="1" baseline="0">
                <a:effectLst>
                  <a:outerShdw blurRad="38100" dist="38100" dir="2700000" algn="tl">
                    <a:srgbClr val="FFFFFF"/>
                  </a:outerShdw>
                </a:effectLst>
              </a:rPr>
              <a:t>, and a </a:t>
            </a:r>
            <a:r>
              <a:rPr lang="en-US" b="1" baseline="0">
                <a:solidFill>
                  <a:srgbClr val="009900"/>
                </a:solidFill>
                <a:effectLst>
                  <a:outerShdw blurRad="38100" dist="38100" dir="2700000" algn="tl">
                    <a:srgbClr val="000000"/>
                  </a:outerShdw>
                </a:effectLst>
              </a:rPr>
              <a:t>riskfree</a:t>
            </a:r>
            <a:r>
              <a:rPr lang="en-US" b="1" baseline="0">
                <a:effectLst>
                  <a:outerShdw blurRad="38100" dist="38100" dir="2700000" algn="tl">
                    <a:srgbClr val="FFFFFF"/>
                  </a:outerShdw>
                </a:effectLst>
              </a:rPr>
              <a:t> interest rate of </a:t>
            </a:r>
            <a:r>
              <a:rPr lang="en-US" b="1" baseline="0">
                <a:solidFill>
                  <a:srgbClr val="009900"/>
                </a:solidFill>
                <a:effectLst>
                  <a:outerShdw blurRad="38100" dist="38100" dir="2700000" algn="tl">
                    <a:srgbClr val="000000"/>
                  </a:outerShdw>
                </a:effectLst>
              </a:rPr>
              <a:t>3%</a:t>
            </a:r>
            <a:r>
              <a:rPr lang="en-US" b="1" baseline="0">
                <a:effectLst>
                  <a:outerShdw blurRad="38100" dist="38100" dir="2700000" algn="tl">
                    <a:srgbClr val="FFFFFF"/>
                  </a:outerShdw>
                </a:effectLst>
              </a:rPr>
              <a:t> (all nominal annual rates).</a:t>
            </a:r>
          </a:p>
          <a:p>
            <a:pPr>
              <a:spcBef>
                <a:spcPct val="50000"/>
              </a:spcBef>
            </a:pPr>
            <a:r>
              <a:rPr lang="en-US" b="1" baseline="0">
                <a:effectLst>
                  <a:outerShdw blurRad="38100" dist="38100" dir="2700000" algn="tl">
                    <a:srgbClr val="FFFFFF"/>
                  </a:outerShdw>
                </a:effectLst>
              </a:rPr>
              <a:t>Option expires in</a:t>
            </a:r>
            <a:r>
              <a:rPr lang="en-US" b="1" i="1" baseline="0">
                <a:effectLst>
                  <a:outerShdw blurRad="38100" dist="38100" dir="2700000" algn="tl">
                    <a:srgbClr val="FFFFFF"/>
                  </a:outerShdw>
                </a:effectLst>
              </a:rPr>
              <a:t> T</a:t>
            </a:r>
            <a:r>
              <a:rPr lang="en-US" b="1" baseline="0">
                <a:effectLst>
                  <a:outerShdw blurRad="38100" dist="38100" dir="2700000" algn="tl">
                    <a:srgbClr val="FFFFFF"/>
                  </a:outerShdw>
                </a:effectLst>
              </a:rPr>
              <a:t> = 1 year. </a:t>
            </a:r>
            <a:r>
              <a:rPr lang="en-US" b="1" i="1" baseline="0">
                <a:effectLst>
                  <a:outerShdw blurRad="38100" dist="38100" dir="2700000" algn="tl">
                    <a:srgbClr val="FFFFFF"/>
                  </a:outerShdw>
                </a:effectLst>
              </a:rPr>
              <a:t>n</a:t>
            </a:r>
            <a:r>
              <a:rPr lang="en-US" b="1" baseline="0">
                <a:effectLst>
                  <a:outerShdw blurRad="38100" dist="38100" dir="2700000" algn="tl">
                    <a:srgbClr val="FFFFFF"/>
                  </a:outerShdw>
                </a:effectLst>
              </a:rPr>
              <a:t> = 12: There are 12 periods (beyond 0), of one month each (1 year total). Hence:</a:t>
            </a:r>
          </a:p>
          <a:p>
            <a:pPr>
              <a:spcBef>
                <a:spcPct val="50000"/>
              </a:spcBef>
            </a:pPr>
            <a:r>
              <a:rPr lang="en-US" b="1" i="1" baseline="0">
                <a:solidFill>
                  <a:srgbClr val="0000FF"/>
                </a:solidFill>
                <a:effectLst>
                  <a:outerShdw blurRad="38100" dist="38100" dir="2700000" algn="tl">
                    <a:srgbClr val="000000"/>
                  </a:outerShdw>
                </a:effectLst>
              </a:rPr>
              <a:t>r</a:t>
            </a:r>
            <a:r>
              <a:rPr lang="en-US" b="1" i="1" baseline="-25000">
                <a:solidFill>
                  <a:srgbClr val="0000FF"/>
                </a:solidFill>
                <a:effectLst>
                  <a:outerShdw blurRad="38100" dist="38100" dir="2700000" algn="tl">
                    <a:srgbClr val="000000"/>
                  </a:outerShdw>
                </a:effectLst>
              </a:rPr>
              <a:t>V</a:t>
            </a:r>
            <a:r>
              <a:rPr lang="en-US" b="1" i="1" baseline="0">
                <a:solidFill>
                  <a:srgbClr val="0000FF"/>
                </a:solidFill>
                <a:effectLst>
                  <a:outerShdw blurRad="38100" dist="38100" dir="2700000" algn="tl">
                    <a:srgbClr val="000000"/>
                  </a:outerShdw>
                </a:effectLst>
              </a:rPr>
              <a:t> </a:t>
            </a:r>
            <a:r>
              <a:rPr lang="en-US" b="1" baseline="0">
                <a:solidFill>
                  <a:srgbClr val="0000FF"/>
                </a:solidFill>
                <a:effectLst>
                  <a:outerShdw blurRad="38100" dist="38100" dir="2700000" algn="tl">
                    <a:srgbClr val="000000"/>
                  </a:outerShdw>
                </a:effectLst>
              </a:rPr>
              <a:t>= 10%/12 = .833%</a:t>
            </a:r>
            <a:r>
              <a:rPr lang="en-US" b="1" baseline="0">
                <a:effectLst>
                  <a:outerShdw blurRad="38100" dist="38100" dir="2700000" algn="tl">
                    <a:srgbClr val="FFFFFF"/>
                  </a:outerShdw>
                </a:effectLst>
              </a:rPr>
              <a:t> ,  </a:t>
            </a:r>
            <a:r>
              <a:rPr lang="en-US" b="1" i="1" baseline="0">
                <a:solidFill>
                  <a:srgbClr val="FF0000"/>
                </a:solidFill>
                <a:effectLst>
                  <a:outerShdw blurRad="38100" dist="38100" dir="2700000" algn="tl">
                    <a:srgbClr val="000000"/>
                  </a:outerShdw>
                </a:effectLst>
              </a:rPr>
              <a:t>y</a:t>
            </a:r>
            <a:r>
              <a:rPr lang="en-US" b="1" i="1" baseline="-25000">
                <a:solidFill>
                  <a:srgbClr val="FF0000"/>
                </a:solidFill>
                <a:effectLst>
                  <a:outerShdw blurRad="38100" dist="38100" dir="2700000" algn="tl">
                    <a:srgbClr val="000000"/>
                  </a:outerShdw>
                </a:effectLst>
              </a:rPr>
              <a:t>V</a:t>
            </a:r>
            <a:r>
              <a:rPr lang="en-US" b="1" i="1" baseline="0">
                <a:solidFill>
                  <a:srgbClr val="FF0000"/>
                </a:solidFill>
                <a:effectLst>
                  <a:outerShdw blurRad="38100" dist="38100" dir="2700000" algn="tl">
                    <a:srgbClr val="000000"/>
                  </a:outerShdw>
                </a:effectLst>
              </a:rPr>
              <a:t> </a:t>
            </a:r>
            <a:r>
              <a:rPr lang="en-US" b="1" baseline="0">
                <a:solidFill>
                  <a:srgbClr val="FF0000"/>
                </a:solidFill>
                <a:effectLst>
                  <a:outerShdw blurRad="38100" dist="38100" dir="2700000" algn="tl">
                    <a:srgbClr val="000000"/>
                  </a:outerShdw>
                </a:effectLst>
              </a:rPr>
              <a:t>= 6%/12 = 0.5%</a:t>
            </a:r>
            <a:r>
              <a:rPr lang="en-US" b="1" baseline="0">
                <a:effectLst>
                  <a:outerShdw blurRad="38100" dist="38100" dir="2700000" algn="tl">
                    <a:srgbClr val="FFFFFF"/>
                  </a:outerShdw>
                </a:effectLst>
              </a:rPr>
              <a:t> , </a:t>
            </a:r>
            <a:r>
              <a:rPr lang="en-US" b="1" i="1" baseline="0">
                <a:solidFill>
                  <a:srgbClr val="009900"/>
                </a:solidFill>
                <a:effectLst>
                  <a:outerShdw blurRad="38100" dist="38100" dir="2700000" algn="tl">
                    <a:srgbClr val="000000"/>
                  </a:outerShdw>
                </a:effectLst>
                <a:cs typeface="Times New Roman" panose="02020603050405020304" pitchFamily="18" charset="0"/>
              </a:rPr>
              <a:t>r</a:t>
            </a:r>
            <a:r>
              <a:rPr lang="en-US" b="1" i="1" baseline="-25000">
                <a:solidFill>
                  <a:srgbClr val="009900"/>
                </a:solidFill>
                <a:effectLst>
                  <a:outerShdw blurRad="38100" dist="38100" dir="2700000" algn="tl">
                    <a:srgbClr val="000000"/>
                  </a:outerShdw>
                </a:effectLst>
                <a:cs typeface="Times New Roman" panose="02020603050405020304" pitchFamily="18" charset="0"/>
              </a:rPr>
              <a:t>f</a:t>
            </a:r>
            <a:r>
              <a:rPr lang="en-US" b="1" i="1" baseline="0">
                <a:solidFill>
                  <a:srgbClr val="009900"/>
                </a:solidFill>
                <a:effectLst>
                  <a:outerShdw blurRad="38100" dist="38100" dir="2700000" algn="tl">
                    <a:srgbClr val="000000"/>
                  </a:outerShdw>
                </a:effectLst>
                <a:cs typeface="Times New Roman" panose="02020603050405020304" pitchFamily="18" charset="0"/>
              </a:rPr>
              <a:t> </a:t>
            </a:r>
            <a:r>
              <a:rPr lang="en-US" b="1" baseline="0">
                <a:solidFill>
                  <a:srgbClr val="009900"/>
                </a:solidFill>
                <a:effectLst>
                  <a:outerShdw blurRad="38100" dist="38100" dir="2700000" algn="tl">
                    <a:srgbClr val="000000"/>
                  </a:outerShdw>
                </a:effectLst>
                <a:cs typeface="Times New Roman" panose="02020603050405020304" pitchFamily="18" charset="0"/>
              </a:rPr>
              <a:t>= 3%/12 = 0.25%</a:t>
            </a:r>
            <a:r>
              <a:rPr lang="en-US" b="1" baseline="0">
                <a:effectLst>
                  <a:outerShdw blurRad="38100" dist="38100" dir="2700000" algn="tl">
                    <a:srgbClr val="FFFFFF"/>
                  </a:outerShdw>
                </a:effectLst>
                <a:cs typeface="Times New Roman" panose="02020603050405020304" pitchFamily="18" charset="0"/>
              </a:rPr>
              <a:t> ;</a:t>
            </a:r>
          </a:p>
          <a:p>
            <a:pPr>
              <a:spcBef>
                <a:spcPct val="50000"/>
              </a:spcBef>
            </a:pP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a:t>
            </a:r>
            <a:r>
              <a:rPr lang="en-US" b="1" i="1" baseline="0">
                <a:solidFill>
                  <a:srgbClr val="CC0099"/>
                </a:solidFill>
                <a:effectLst>
                  <a:outerShdw blurRad="38100" dist="38100" dir="2700000" algn="tl">
                    <a:srgbClr val="000000"/>
                  </a:outerShdw>
                </a:effectLst>
                <a:cs typeface="Times New Roman" panose="02020603050405020304" pitchFamily="18" charset="0"/>
                <a:sym typeface="Wingdings" panose="05000000000000000000" pitchFamily="2" charset="2"/>
              </a:rPr>
              <a:t>g</a:t>
            </a:r>
            <a:r>
              <a:rPr lang="en-US" b="1" i="1" baseline="-25000">
                <a:solidFill>
                  <a:srgbClr val="CC0099"/>
                </a:solidFill>
                <a:effectLst>
                  <a:outerShdw blurRad="38100" dist="38100" dir="2700000" algn="tl">
                    <a:srgbClr val="000000"/>
                  </a:outerShdw>
                </a:effectLst>
                <a:cs typeface="Times New Roman" panose="02020603050405020304" pitchFamily="18" charset="0"/>
                <a:sym typeface="Wingdings" panose="05000000000000000000" pitchFamily="2" charset="2"/>
              </a:rPr>
              <a:t>V</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 = (1+</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r</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V</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)/(1+</a:t>
            </a:r>
            <a:r>
              <a:rPr lang="en-US" b="1" i="1" baseline="0">
                <a:effectLst>
                  <a:outerShdw blurRad="38100" dist="38100" dir="2700000" algn="tl">
                    <a:srgbClr val="FFFFFF"/>
                  </a:outerShdw>
                </a:effectLst>
                <a:cs typeface="Times New Roman" panose="02020603050405020304" pitchFamily="18" charset="0"/>
                <a:sym typeface="Wingdings" panose="05000000000000000000" pitchFamily="2" charset="2"/>
              </a:rPr>
              <a:t>y</a:t>
            </a:r>
            <a:r>
              <a:rPr lang="en-US" b="1" i="1" baseline="-25000">
                <a:effectLst>
                  <a:outerShdw blurRad="38100" dist="38100" dir="2700000" algn="tl">
                    <a:srgbClr val="FFFFFF"/>
                  </a:outerShdw>
                </a:effectLst>
                <a:cs typeface="Times New Roman" panose="02020603050405020304" pitchFamily="18" charset="0"/>
                <a:sym typeface="Wingdings" panose="05000000000000000000" pitchFamily="2" charset="2"/>
              </a:rPr>
              <a:t>V</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)-1 = 1.00833/1.005 – 1 = 0.0033 = </a:t>
            </a:r>
            <a:r>
              <a:rPr lang="en-US" b="1" baseline="0">
                <a:solidFill>
                  <a:srgbClr val="CC0099"/>
                </a:solidFill>
                <a:effectLst>
                  <a:outerShdw blurRad="38100" dist="38100" dir="2700000" algn="tl">
                    <a:srgbClr val="000000"/>
                  </a:outerShdw>
                </a:effectLst>
                <a:cs typeface="Times New Roman" panose="02020603050405020304" pitchFamily="18" charset="0"/>
                <a:sym typeface="Wingdings" panose="05000000000000000000" pitchFamily="2" charset="2"/>
              </a:rPr>
              <a:t>0.33%</a:t>
            </a:r>
            <a:r>
              <a:rPr lang="en-US" b="1" baseline="0">
                <a:effectLst>
                  <a:outerShdw blurRad="38100" dist="38100" dir="2700000" algn="tl">
                    <a:srgbClr val="FFFFFF"/>
                  </a:outerShdw>
                </a:effectLst>
                <a:cs typeface="Times New Roman" panose="02020603050405020304" pitchFamily="18" charset="0"/>
                <a:sym typeface="Wingdings" panose="05000000000000000000" pitchFamily="2" charset="2"/>
              </a:rPr>
              <a:t>.</a:t>
            </a:r>
            <a:endParaRPr lang="en-US" b="1" baseline="0">
              <a:effectLst>
                <a:outerShdw blurRad="38100" dist="38100" dir="2700000" algn="tl">
                  <a:srgbClr val="FFFFFF"/>
                </a:outerShdw>
              </a:effectLst>
              <a:cs typeface="Times New Roman" panose="02020603050405020304" pitchFamily="18" charset="0"/>
            </a:endParaRPr>
          </a:p>
          <a:p>
            <a:pPr>
              <a:spcBef>
                <a:spcPct val="50000"/>
              </a:spcBef>
            </a:pPr>
            <a:r>
              <a:rPr lang="en-US" b="1" baseline="0">
                <a:effectLst>
                  <a:outerShdw blurRad="38100" dist="38100" dir="2700000" algn="tl">
                    <a:srgbClr val="FFFFFF"/>
                  </a:outerShdw>
                </a:effectLst>
              </a:rPr>
              <a:t>Suppose the volatility of the underlying asset (built property) is </a:t>
            </a:r>
            <a:r>
              <a:rPr lang="el-GR" b="1" baseline="0">
                <a:effectLst>
                  <a:outerShdw blurRad="38100" dist="38100" dir="2700000" algn="tl">
                    <a:srgbClr val="FFFFFF"/>
                  </a:outerShdw>
                </a:effectLst>
              </a:rPr>
              <a:t>σ</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15%.</a:t>
            </a:r>
          </a:p>
          <a:p>
            <a:pPr>
              <a:spcBef>
                <a:spcPct val="50000"/>
              </a:spcBef>
            </a:pPr>
            <a:r>
              <a:rPr lang="en-US" b="1" baseline="0">
                <a:effectLst>
                  <a:outerShdw blurRad="38100" dist="38100" dir="2700000" algn="tl">
                    <a:srgbClr val="FFFFFF"/>
                  </a:outerShdw>
                </a:effectLst>
                <a:cs typeface="Times New Roman" panose="02020603050405020304" pitchFamily="18" charset="0"/>
              </a:rPr>
              <a:t>V</a:t>
            </a:r>
            <a:r>
              <a:rPr lang="en-US" b="1" baseline="-25000">
                <a:effectLst>
                  <a:outerShdw blurRad="38100" dist="38100" dir="2700000" algn="tl">
                    <a:srgbClr val="FFFFFF"/>
                  </a:outerShdw>
                </a:effectLst>
                <a:cs typeface="Times New Roman" panose="02020603050405020304" pitchFamily="18" charset="0"/>
              </a:rPr>
              <a:t>0</a:t>
            </a:r>
            <a:r>
              <a:rPr lang="en-US" b="1" baseline="0">
                <a:effectLst>
                  <a:outerShdw blurRad="38100" dist="38100" dir="2700000" algn="tl">
                    <a:srgbClr val="FFFFFF"/>
                  </a:outerShdw>
                </a:effectLst>
                <a:cs typeface="Times New Roman" panose="02020603050405020304" pitchFamily="18" charset="0"/>
              </a:rPr>
              <a:t> = $100, the time 0 value of the underlying asset (as if pre-existing).</a:t>
            </a:r>
            <a:endParaRPr lang="el-GR" b="1" baseline="0">
              <a:effectLst>
                <a:outerShdw blurRad="38100" dist="38100" dir="2700000" algn="tl">
                  <a:srgbClr val="FFFFFF"/>
                </a:outerShdw>
              </a:effectLst>
              <a:cs typeface="Times New Roman" panose="02020603050405020304" pitchFamily="18" charset="0"/>
            </a:endParaRPr>
          </a:p>
        </p:txBody>
      </p:sp>
      <p:sp>
        <p:nvSpPr>
          <p:cNvPr id="122886" name="Text Box 6"/>
          <p:cNvSpPr txBox="1">
            <a:spLocks noChangeArrowheads="1"/>
          </p:cNvSpPr>
          <p:nvPr/>
        </p:nvSpPr>
        <p:spPr bwMode="auto">
          <a:xfrm>
            <a:off x="533400" y="4419600"/>
            <a:ext cx="8153400" cy="2103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Thus:  </a:t>
            </a:r>
            <a:r>
              <a:rPr lang="en-US" b="1" i="1" baseline="0">
                <a:solidFill>
                  <a:srgbClr val="FF6600"/>
                </a:solidFill>
                <a:effectLst>
                  <a:outerShdw blurRad="38100" dist="38100" dir="2700000" algn="tl">
                    <a:srgbClr val="000000"/>
                  </a:outerShdw>
                </a:effectLst>
              </a:rPr>
              <a:t>u </a:t>
            </a:r>
            <a:r>
              <a:rPr lang="en-US" b="1" baseline="0">
                <a:solidFill>
                  <a:srgbClr val="FF6600"/>
                </a:solidFill>
                <a:effectLst>
                  <a:outerShdw blurRad="38100" dist="38100" dir="2700000" algn="tl">
                    <a:srgbClr val="000000"/>
                  </a:outerShdw>
                </a:effectLst>
              </a:rPr>
              <a:t>= [1+.15*SQRT(1/12)] = 1.0433</a:t>
            </a:r>
            <a:r>
              <a:rPr lang="en-US" b="1" baseline="0">
                <a:effectLst>
                  <a:outerShdw blurRad="38100" dist="38100" dir="2700000" algn="tl">
                    <a:srgbClr val="FFFFFF"/>
                  </a:outerShdw>
                </a:effectLst>
              </a:rPr>
              <a:t>; </a:t>
            </a:r>
            <a:r>
              <a:rPr lang="en-US" b="1" i="1" baseline="0">
                <a:solidFill>
                  <a:srgbClr val="800000"/>
                </a:solidFill>
                <a:effectLst>
                  <a:outerShdw blurRad="38100" dist="38100" dir="2700000" algn="tl">
                    <a:srgbClr val="000000"/>
                  </a:outerShdw>
                </a:effectLst>
              </a:rPr>
              <a:t>d</a:t>
            </a:r>
            <a:r>
              <a:rPr lang="en-US" b="1" baseline="0">
                <a:solidFill>
                  <a:srgbClr val="800000"/>
                </a:solidFill>
                <a:effectLst>
                  <a:outerShdw blurRad="38100" dist="38100" dir="2700000" algn="tl">
                    <a:srgbClr val="000000"/>
                  </a:outerShdw>
                </a:effectLst>
              </a:rPr>
              <a:t> = 1 / </a:t>
            </a:r>
            <a:r>
              <a:rPr lang="en-US" b="1" i="1" baseline="0">
                <a:solidFill>
                  <a:srgbClr val="800000"/>
                </a:solidFill>
                <a:effectLst>
                  <a:outerShdw blurRad="38100" dist="38100" dir="2700000" algn="tl">
                    <a:srgbClr val="000000"/>
                  </a:outerShdw>
                </a:effectLst>
              </a:rPr>
              <a:t>u</a:t>
            </a:r>
            <a:r>
              <a:rPr lang="en-US" b="1" baseline="0">
                <a:solidFill>
                  <a:srgbClr val="800000"/>
                </a:solidFill>
                <a:effectLst>
                  <a:outerShdw blurRad="38100" dist="38100" dir="2700000" algn="tl">
                    <a:srgbClr val="000000"/>
                  </a:outerShdw>
                </a:effectLst>
              </a:rPr>
              <a:t> = 1 / 1.0433 = 0.9585</a:t>
            </a:r>
            <a:r>
              <a:rPr lang="en-US" b="1" baseline="0">
                <a:effectLst>
                  <a:outerShdw blurRad="38100" dist="38100" dir="2700000" algn="tl">
                    <a:srgbClr val="FFFFFF"/>
                  </a:outerShdw>
                </a:effectLst>
              </a:rPr>
              <a:t>.</a:t>
            </a:r>
          </a:p>
          <a:p>
            <a:pPr>
              <a:spcBef>
                <a:spcPct val="50000"/>
              </a:spcBef>
            </a:pPr>
            <a:r>
              <a:rPr lang="en-US" b="1" i="1" baseline="0">
                <a:effectLst>
                  <a:outerShdw blurRad="38100" dist="38100" dir="2700000" algn="tl">
                    <a:srgbClr val="FFFFFF"/>
                  </a:outerShdw>
                </a:effectLst>
              </a:rPr>
              <a:t>V</a:t>
            </a:r>
            <a:r>
              <a:rPr lang="en-US" b="1" i="1">
                <a:effectLst>
                  <a:outerShdw blurRad="38100" dist="38100" dir="2700000" algn="tl">
                    <a:srgbClr val="FFFFFF"/>
                  </a:outerShdw>
                </a:effectLst>
              </a:rPr>
              <a:t>up</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u</a:t>
            </a:r>
            <a:r>
              <a:rPr lang="en-US" b="1" baseline="0">
                <a:effectLst>
                  <a:outerShdw blurRad="38100" dist="38100" dir="2700000" algn="tl">
                    <a:srgbClr val="FFFFFF"/>
                  </a:outerShdw>
                </a:effectLst>
              </a:rPr>
              <a:t>($100)/(1+.005) = $104.33/(1.005) = $103.81.</a:t>
            </a:r>
          </a:p>
          <a:p>
            <a:pPr>
              <a:spcBef>
                <a:spcPct val="50000"/>
              </a:spcBef>
            </a:pPr>
            <a:r>
              <a:rPr lang="en-US" b="1" i="1" baseline="0">
                <a:effectLst>
                  <a:outerShdw blurRad="38100" dist="38100" dir="2700000" algn="tl">
                    <a:srgbClr val="FFFFFF"/>
                  </a:outerShdw>
                </a:effectLst>
              </a:rPr>
              <a:t>V</a:t>
            </a:r>
            <a:r>
              <a:rPr lang="en-US" b="1" i="1">
                <a:effectLst>
                  <a:outerShdw blurRad="38100" dist="38100" dir="2700000" algn="tl">
                    <a:srgbClr val="FFFFFF"/>
                  </a:outerShdw>
                </a:effectLst>
              </a:rPr>
              <a:t>down</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d</a:t>
            </a:r>
            <a:r>
              <a:rPr lang="en-US" b="1" baseline="0">
                <a:effectLst>
                  <a:outerShdw blurRad="38100" dist="38100" dir="2700000" algn="tl">
                    <a:srgbClr val="FFFFFF"/>
                  </a:outerShdw>
                </a:effectLst>
              </a:rPr>
              <a:t>($100)/(1+.005) = $95.85/(1.005) = $95.37.</a:t>
            </a:r>
          </a:p>
          <a:p>
            <a:pPr>
              <a:spcBef>
                <a:spcPct val="50000"/>
              </a:spcBef>
            </a:pPr>
            <a:r>
              <a:rPr lang="en-US" b="1" i="1" baseline="0">
                <a:effectLst>
                  <a:outerShdw blurRad="38100" dist="38100" dir="2700000" algn="tl">
                    <a:srgbClr val="FFFFFF"/>
                  </a:outerShdw>
                </a:effectLst>
              </a:rPr>
              <a:t>p</a:t>
            </a:r>
            <a:r>
              <a:rPr lang="en-US" b="1" baseline="0">
                <a:effectLst>
                  <a:outerShdw blurRad="38100" dist="38100" dir="2700000" algn="tl">
                    <a:srgbClr val="FFFFFF"/>
                  </a:outerShdw>
                </a:effectLst>
              </a:rPr>
              <a:t> = </a:t>
            </a:r>
            <a:r>
              <a:rPr lang="en-US" sz="1600" b="1" baseline="0">
                <a:effectLst>
                  <a:outerShdw blurRad="38100" dist="38100" dir="2700000" algn="tl">
                    <a:srgbClr val="FFFFFF"/>
                  </a:outerShdw>
                </a:effectLst>
              </a:rPr>
              <a:t>((1+.10/12)-1/(1+.15*SQRT(1/12)))/((1+.15*SQRT(1/12))-1/(1+.15*SQRT(1/12)))</a:t>
            </a:r>
          </a:p>
          <a:p>
            <a:pPr>
              <a:spcBef>
                <a:spcPct val="10000"/>
              </a:spcBef>
            </a:pPr>
            <a:r>
              <a:rPr lang="en-US" sz="1600" b="1" baseline="0">
                <a:effectLst>
                  <a:outerShdw blurRad="38100" dist="38100" dir="2700000" algn="tl">
                    <a:srgbClr val="FFFFFF"/>
                  </a:outerShdw>
                </a:effectLst>
              </a:rPr>
              <a:t>    </a:t>
            </a:r>
            <a:r>
              <a:rPr lang="en-US" b="1" baseline="0">
                <a:effectLst>
                  <a:outerShdw blurRad="38100" dist="38100" dir="2700000" algn="tl">
                    <a:srgbClr val="FFFFFF"/>
                  </a:outerShdw>
                </a:effectLst>
              </a:rPr>
              <a:t>=</a:t>
            </a:r>
            <a:r>
              <a:rPr lang="en-US" sz="1600" b="1" baseline="0">
                <a:effectLst>
                  <a:outerShdw blurRad="38100" dist="38100" dir="2700000" algn="tl">
                    <a:srgbClr val="FFFFFF"/>
                  </a:outerShdw>
                </a:effectLst>
              </a:rPr>
              <a:t> (</a:t>
            </a:r>
            <a:r>
              <a:rPr lang="en-US" sz="1600" b="1" baseline="0">
                <a:solidFill>
                  <a:srgbClr val="0000FF"/>
                </a:solidFill>
                <a:effectLst>
                  <a:outerShdw blurRad="38100" dist="38100" dir="2700000" algn="tl">
                    <a:srgbClr val="000000"/>
                  </a:outerShdw>
                </a:effectLst>
              </a:rPr>
              <a:t>1.00833</a:t>
            </a:r>
            <a:r>
              <a:rPr lang="en-US" sz="1600" b="1" baseline="0">
                <a:effectLst>
                  <a:outerShdw blurRad="38100" dist="38100" dir="2700000" algn="tl">
                    <a:srgbClr val="FFFFFF"/>
                  </a:outerShdw>
                </a:effectLst>
              </a:rPr>
              <a:t> – </a:t>
            </a:r>
            <a:r>
              <a:rPr lang="en-US" sz="1600" b="1" baseline="0">
                <a:solidFill>
                  <a:srgbClr val="800000"/>
                </a:solidFill>
                <a:effectLst>
                  <a:outerShdw blurRad="38100" dist="38100" dir="2700000" algn="tl">
                    <a:srgbClr val="000000"/>
                  </a:outerShdw>
                </a:effectLst>
              </a:rPr>
              <a:t>.9585</a:t>
            </a:r>
            <a:r>
              <a:rPr lang="en-US" sz="1600" b="1" baseline="0">
                <a:effectLst>
                  <a:outerShdw blurRad="38100" dist="38100" dir="2700000" algn="tl">
                    <a:srgbClr val="FFFFFF"/>
                  </a:outerShdw>
                </a:effectLst>
              </a:rPr>
              <a:t>)/(</a:t>
            </a:r>
            <a:r>
              <a:rPr lang="en-US" sz="1600" b="1" baseline="0">
                <a:solidFill>
                  <a:srgbClr val="FF6600"/>
                </a:solidFill>
                <a:effectLst>
                  <a:outerShdw blurRad="38100" dist="38100" dir="2700000" algn="tl">
                    <a:srgbClr val="000000"/>
                  </a:outerShdw>
                </a:effectLst>
              </a:rPr>
              <a:t>1.0433</a:t>
            </a:r>
            <a:r>
              <a:rPr lang="en-US" sz="1600" b="1" baseline="0">
                <a:effectLst>
                  <a:outerShdw blurRad="38100" dist="38100" dir="2700000" algn="tl">
                    <a:srgbClr val="FFFFFF"/>
                  </a:outerShdw>
                </a:effectLst>
              </a:rPr>
              <a:t> – </a:t>
            </a:r>
            <a:r>
              <a:rPr lang="en-US" sz="1600" b="1" baseline="0">
                <a:solidFill>
                  <a:srgbClr val="800000"/>
                </a:solidFill>
                <a:effectLst>
                  <a:outerShdw blurRad="38100" dist="38100" dir="2700000" algn="tl">
                    <a:srgbClr val="000000"/>
                  </a:outerShdw>
                </a:effectLst>
              </a:rPr>
              <a:t>.9585</a:t>
            </a:r>
            <a:r>
              <a:rPr lang="en-US" sz="1600" b="1" baseline="0">
                <a:effectLst>
                  <a:outerShdw blurRad="38100" dist="38100" dir="2700000" algn="tl">
                    <a:srgbClr val="FFFFFF"/>
                  </a:outerShdw>
                </a:effectLst>
              </a:rPr>
              <a:t>) </a:t>
            </a:r>
            <a:r>
              <a:rPr lang="en-US" b="1" baseline="0">
                <a:effectLst>
                  <a:outerShdw blurRad="38100" dist="38100" dir="2700000" algn="tl">
                    <a:srgbClr val="FFFFFF"/>
                  </a:outerShdw>
                </a:effectLst>
              </a:rPr>
              <a:t> = 0.5877; </a:t>
            </a:r>
            <a:r>
              <a:rPr lang="en-US" b="1" i="1" baseline="0">
                <a:effectLst>
                  <a:outerShdw blurRad="38100" dist="38100" dir="2700000" algn="tl">
                    <a:srgbClr val="FFFFFF"/>
                  </a:outerShdw>
                </a:effectLst>
              </a:rPr>
              <a:t>hence:</a:t>
            </a:r>
            <a:r>
              <a:rPr lang="en-US" b="1" baseline="0">
                <a:effectLst>
                  <a:outerShdw blurRad="38100" dist="38100" dir="2700000" algn="tl">
                    <a:srgbClr val="FFFFFF"/>
                  </a:outerShdw>
                </a:effectLst>
              </a:rPr>
              <a:t> 1 – </a:t>
            </a:r>
            <a:r>
              <a:rPr lang="en-US" b="1" i="1" baseline="0">
                <a:effectLst>
                  <a:outerShdw blurRad="38100" dist="38100" dir="2700000" algn="tl">
                    <a:srgbClr val="FFFFFF"/>
                  </a:outerShdw>
                </a:effectLst>
              </a:rPr>
              <a:t>p </a:t>
            </a:r>
            <a:r>
              <a:rPr lang="en-US" b="1" baseline="0">
                <a:effectLst>
                  <a:outerShdw blurRad="38100" dist="38100" dir="2700000" algn="tl">
                    <a:srgbClr val="FFFFFF"/>
                  </a:outerShdw>
                </a:effectLst>
              </a:rPr>
              <a:t>= 0.4123.</a:t>
            </a:r>
            <a:endParaRPr lang="el-GR" sz="1600" b="1" baseline="0">
              <a:effectLst>
                <a:outerShdw blurRad="38100" dist="38100" dir="2700000" algn="tl">
                  <a:srgbClr val="FFFFFF"/>
                </a:outerShdw>
              </a:effectLst>
            </a:endParaRPr>
          </a:p>
        </p:txBody>
      </p:sp>
      <p:sp>
        <p:nvSpPr>
          <p:cNvPr id="122887" name="Text Box 7"/>
          <p:cNvSpPr txBox="1">
            <a:spLocks noChangeArrowheads="1"/>
          </p:cNvSpPr>
          <p:nvPr/>
        </p:nvSpPr>
        <p:spPr bwMode="auto">
          <a:xfrm>
            <a:off x="1066800" y="5334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Numerical Example:</a:t>
            </a:r>
          </a:p>
        </p:txBody>
      </p:sp>
      <p:sp>
        <p:nvSpPr>
          <p:cNvPr id="8" name="Slide Number Placeholder 7"/>
          <p:cNvSpPr>
            <a:spLocks noGrp="1"/>
          </p:cNvSpPr>
          <p:nvPr>
            <p:ph type="sldNum" sz="quarter" idx="12"/>
          </p:nvPr>
        </p:nvSpPr>
        <p:spPr/>
        <p:txBody>
          <a:bodyPr/>
          <a:lstStyle/>
          <a:p>
            <a:fld id="{4832FC03-9143-45FF-9B73-D7E84BF988EF}"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3908" name="Text Box 4"/>
          <p:cNvSpPr txBox="1">
            <a:spLocks noChangeArrowheads="1"/>
          </p:cNvSpPr>
          <p:nvPr/>
        </p:nvSpPr>
        <p:spPr bwMode="auto">
          <a:xfrm>
            <a:off x="914400" y="304800"/>
            <a:ext cx="72390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a:p>
            <a:pPr algn="ctr">
              <a:spcBef>
                <a:spcPct val="50000"/>
              </a:spcBef>
            </a:pPr>
            <a:r>
              <a:rPr lang="en-US" b="1" baseline="0">
                <a:effectLst>
                  <a:outerShdw blurRad="38100" dist="38100" dir="2700000" algn="tl">
                    <a:srgbClr val="FFFFFF"/>
                  </a:outerShdw>
                </a:effectLst>
              </a:rPr>
              <a:t>Numerical Example (cont.)</a:t>
            </a:r>
          </a:p>
        </p:txBody>
      </p:sp>
      <p:grpSp>
        <p:nvGrpSpPr>
          <p:cNvPr id="123923" name="Group 19"/>
          <p:cNvGrpSpPr>
            <a:grpSpLocks/>
          </p:cNvGrpSpPr>
          <p:nvPr/>
        </p:nvGrpSpPr>
        <p:grpSpPr bwMode="auto">
          <a:xfrm>
            <a:off x="1295400" y="1905000"/>
            <a:ext cx="3352800" cy="2438400"/>
            <a:chOff x="816" y="1200"/>
            <a:chExt cx="2112" cy="1536"/>
          </a:xfrm>
        </p:grpSpPr>
        <p:sp>
          <p:nvSpPr>
            <p:cNvPr id="123909" name="Text Box 5"/>
            <p:cNvSpPr txBox="1">
              <a:spLocks noChangeArrowheads="1"/>
            </p:cNvSpPr>
            <p:nvPr/>
          </p:nvSpPr>
          <p:spPr bwMode="auto">
            <a:xfrm>
              <a:off x="912" y="1776"/>
              <a:ext cx="432"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$100</a:t>
              </a:r>
            </a:p>
          </p:txBody>
        </p:sp>
        <p:sp>
          <p:nvSpPr>
            <p:cNvPr id="123910" name="Oval 6"/>
            <p:cNvSpPr>
              <a:spLocks noChangeArrowheads="1"/>
            </p:cNvSpPr>
            <p:nvPr/>
          </p:nvSpPr>
          <p:spPr bwMode="auto">
            <a:xfrm>
              <a:off x="816" y="1728"/>
              <a:ext cx="576"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1" name="Line 7"/>
            <p:cNvSpPr>
              <a:spLocks noChangeShapeType="1"/>
            </p:cNvSpPr>
            <p:nvPr/>
          </p:nvSpPr>
          <p:spPr bwMode="auto">
            <a:xfrm flipV="1">
              <a:off x="1392" y="1488"/>
              <a:ext cx="912"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2" name="Text Box 8"/>
            <p:cNvSpPr txBox="1">
              <a:spLocks noChangeArrowheads="1"/>
            </p:cNvSpPr>
            <p:nvPr/>
          </p:nvSpPr>
          <p:spPr bwMode="auto">
            <a:xfrm>
              <a:off x="2352" y="1248"/>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$103.81</a:t>
              </a:r>
            </a:p>
          </p:txBody>
        </p:sp>
        <p:sp>
          <p:nvSpPr>
            <p:cNvPr id="123913" name="Oval 9"/>
            <p:cNvSpPr>
              <a:spLocks noChangeArrowheads="1"/>
            </p:cNvSpPr>
            <p:nvPr/>
          </p:nvSpPr>
          <p:spPr bwMode="auto">
            <a:xfrm>
              <a:off x="2304" y="1200"/>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4" name="Oval 10"/>
            <p:cNvSpPr>
              <a:spLocks noChangeArrowheads="1"/>
            </p:cNvSpPr>
            <p:nvPr/>
          </p:nvSpPr>
          <p:spPr bwMode="auto">
            <a:xfrm>
              <a:off x="2304" y="2304"/>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5" name="Line 11"/>
            <p:cNvSpPr>
              <a:spLocks noChangeShapeType="1"/>
            </p:cNvSpPr>
            <p:nvPr/>
          </p:nvSpPr>
          <p:spPr bwMode="auto">
            <a:xfrm>
              <a:off x="1344" y="2064"/>
              <a:ext cx="960"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6" name="Text Box 12"/>
            <p:cNvSpPr txBox="1">
              <a:spLocks noChangeArrowheads="1"/>
            </p:cNvSpPr>
            <p:nvPr/>
          </p:nvSpPr>
          <p:spPr bwMode="auto">
            <a:xfrm>
              <a:off x="2352" y="2352"/>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$95.37</a:t>
              </a:r>
            </a:p>
          </p:txBody>
        </p:sp>
        <p:sp>
          <p:nvSpPr>
            <p:cNvPr id="123917" name="Text Box 13"/>
            <p:cNvSpPr txBox="1">
              <a:spLocks noChangeArrowheads="1"/>
            </p:cNvSpPr>
            <p:nvPr/>
          </p:nvSpPr>
          <p:spPr bwMode="auto">
            <a:xfrm>
              <a:off x="1536" y="1584"/>
              <a:ext cx="624" cy="212"/>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sp>
          <p:nvSpPr>
            <p:cNvPr id="123918" name="Text Box 14"/>
            <p:cNvSpPr txBox="1">
              <a:spLocks noChangeArrowheads="1"/>
            </p:cNvSpPr>
            <p:nvPr/>
          </p:nvSpPr>
          <p:spPr bwMode="auto">
            <a:xfrm>
              <a:off x="1488" y="2160"/>
              <a:ext cx="720" cy="212"/>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grpSp>
      <p:sp>
        <p:nvSpPr>
          <p:cNvPr id="123919" name="Text Box 15"/>
          <p:cNvSpPr txBox="1">
            <a:spLocks noChangeArrowheads="1"/>
          </p:cNvSpPr>
          <p:nvPr/>
        </p:nvSpPr>
        <p:spPr bwMode="auto">
          <a:xfrm>
            <a:off x="990600" y="5257800"/>
            <a:ext cx="7467600" cy="3460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aseline="0">
                <a:effectLst>
                  <a:outerShdw blurRad="38100" dist="38100" dir="2700000" algn="tl">
                    <a:srgbClr val="FFFFFF"/>
                  </a:outerShdw>
                </a:effectLst>
              </a:rPr>
              <a:t>Note that: </a:t>
            </a:r>
            <a:r>
              <a:rPr lang="en-US" sz="1600" i="1" baseline="0">
                <a:effectLst>
                  <a:outerShdw blurRad="38100" dist="38100" dir="2700000" algn="tl">
                    <a:srgbClr val="FFFFFF"/>
                  </a:outerShdw>
                </a:effectLst>
              </a:rPr>
              <a:t>V(0)</a:t>
            </a:r>
            <a:r>
              <a:rPr lang="en-US" sz="1600" baseline="0">
                <a:effectLst>
                  <a:outerShdw blurRad="38100" dist="38100" dir="2700000" algn="tl">
                    <a:srgbClr val="FFFFFF"/>
                  </a:outerShdw>
                </a:effectLst>
              </a:rPr>
              <a:t> = $100.33 / (1+(.10/12)) = $100.33/1.00833 = $99.50 </a:t>
            </a:r>
            <a:r>
              <a:rPr lang="en-US" sz="1600" baseline="0">
                <a:effectLst>
                  <a:outerShdw blurRad="38100" dist="38100" dir="2700000" algn="tl">
                    <a:srgbClr val="FFFFFF"/>
                  </a:outerShdw>
                </a:effectLst>
                <a:cs typeface="Times New Roman" panose="02020603050405020304" pitchFamily="18" charset="0"/>
              </a:rPr>
              <a:t>≠ $100 = </a:t>
            </a:r>
            <a:r>
              <a:rPr lang="en-US" sz="1600" i="1" baseline="0">
                <a:effectLst>
                  <a:outerShdw blurRad="38100" dist="38100" dir="2700000" algn="tl">
                    <a:srgbClr val="FFFFFF"/>
                  </a:outerShdw>
                </a:effectLst>
                <a:cs typeface="Times New Roman" panose="02020603050405020304" pitchFamily="18" charset="0"/>
              </a:rPr>
              <a:t>V</a:t>
            </a:r>
            <a:r>
              <a:rPr lang="en-US" sz="1600" i="1" baseline="-25000">
                <a:effectLst>
                  <a:outerShdw blurRad="38100" dist="38100" dir="2700000" algn="tl">
                    <a:srgbClr val="FFFFFF"/>
                  </a:outerShdw>
                </a:effectLst>
                <a:cs typeface="Times New Roman" panose="02020603050405020304" pitchFamily="18" charset="0"/>
              </a:rPr>
              <a:t>0</a:t>
            </a:r>
            <a:endParaRPr lang="en-US" sz="1600" baseline="0">
              <a:effectLst>
                <a:outerShdw blurRad="38100" dist="38100" dir="2700000" algn="tl">
                  <a:srgbClr val="FFFFFF"/>
                </a:outerShdw>
              </a:effectLst>
              <a:cs typeface="Times New Roman" panose="02020603050405020304" pitchFamily="18" charset="0"/>
            </a:endParaRPr>
          </a:p>
        </p:txBody>
      </p:sp>
      <p:sp>
        <p:nvSpPr>
          <p:cNvPr id="123920" name="Text Box 16"/>
          <p:cNvSpPr txBox="1">
            <a:spLocks noChangeArrowheads="1"/>
          </p:cNvSpPr>
          <p:nvPr/>
        </p:nvSpPr>
        <p:spPr bwMode="auto">
          <a:xfrm>
            <a:off x="990600" y="4724400"/>
            <a:ext cx="7467600" cy="3460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aseline="0">
                <a:effectLst>
                  <a:outerShdw blurRad="38100" dist="38100" dir="2700000" algn="tl">
                    <a:srgbClr val="FFFFFF"/>
                  </a:outerShdw>
                </a:effectLst>
              </a:rPr>
              <a:t>Note that: E[</a:t>
            </a: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baseline="0">
                <a:effectLst>
                  <a:outerShdw blurRad="38100" dist="38100" dir="2700000" algn="tl">
                    <a:srgbClr val="FFFFFF"/>
                  </a:outerShdw>
                </a:effectLst>
              </a:rPr>
              <a:t>] = .5877(103.81) + .4123(95.37) = $100.33 = (1.0033)</a:t>
            </a:r>
            <a:r>
              <a:rPr lang="en-US" sz="1600" baseline="0">
                <a:effectLst>
                  <a:outerShdw blurRad="38100" dist="38100" dir="2700000" algn="tl">
                    <a:srgbClr val="FFFFFF"/>
                  </a:outerShdw>
                </a:effectLst>
                <a:cs typeface="Times New Roman" panose="02020603050405020304" pitchFamily="18" charset="0"/>
              </a:rPr>
              <a:t>$100 = </a:t>
            </a:r>
            <a:r>
              <a:rPr lang="en-US" sz="1600" baseline="0">
                <a:effectLst>
                  <a:outerShdw blurRad="38100" dist="38100" dir="2700000" algn="tl">
                    <a:srgbClr val="FFFFFF"/>
                  </a:outerShdw>
                </a:effectLst>
              </a:rPr>
              <a:t>(1+</a:t>
            </a:r>
            <a:r>
              <a:rPr lang="en-US" sz="1600" i="1" baseline="0">
                <a:effectLst>
                  <a:outerShdw blurRad="38100" dist="38100" dir="2700000" algn="tl">
                    <a:srgbClr val="FFFFFF"/>
                  </a:outerShdw>
                </a:effectLst>
              </a:rPr>
              <a:t>g</a:t>
            </a:r>
            <a:r>
              <a:rPr lang="en-US" sz="1600" i="1" baseline="-25000">
                <a:effectLst>
                  <a:outerShdw blurRad="38100" dist="38100" dir="2700000" algn="tl">
                    <a:srgbClr val="FFFFFF"/>
                  </a:outerShdw>
                </a:effectLst>
              </a:rPr>
              <a:t>V</a:t>
            </a:r>
            <a:r>
              <a:rPr lang="en-US" sz="1600" baseline="-25000">
                <a:effectLst>
                  <a:outerShdw blurRad="38100" dist="38100" dir="2700000" algn="tl">
                    <a:srgbClr val="FFFFFF"/>
                  </a:outerShdw>
                </a:effectLst>
              </a:rPr>
              <a:t> </a:t>
            </a:r>
            <a:r>
              <a:rPr lang="en-US" sz="1600" baseline="0">
                <a:effectLst>
                  <a:outerShdw blurRad="38100" dist="38100" dir="2700000" algn="tl">
                    <a:srgbClr val="FFFFFF"/>
                  </a:outerShdw>
                </a:effectLst>
              </a:rPr>
              <a:t>)</a:t>
            </a:r>
            <a:r>
              <a:rPr lang="en-US" sz="1600" i="1" baseline="0">
                <a:effectLst>
                  <a:outerShdw blurRad="38100" dist="38100" dir="2700000" algn="tl">
                    <a:srgbClr val="FFFFFF"/>
                  </a:outerShdw>
                </a:effectLst>
                <a:cs typeface="Times New Roman" panose="02020603050405020304" pitchFamily="18" charset="0"/>
              </a:rPr>
              <a:t>V</a:t>
            </a:r>
            <a:r>
              <a:rPr lang="en-US" sz="1600" i="1" baseline="-25000">
                <a:effectLst>
                  <a:outerShdw blurRad="38100" dist="38100" dir="2700000" algn="tl">
                    <a:srgbClr val="FFFFFF"/>
                  </a:outerShdw>
                </a:effectLst>
                <a:cs typeface="Times New Roman" panose="02020603050405020304" pitchFamily="18" charset="0"/>
              </a:rPr>
              <a:t>0</a:t>
            </a:r>
          </a:p>
        </p:txBody>
      </p:sp>
      <p:sp>
        <p:nvSpPr>
          <p:cNvPr id="123921" name="Text Box 17"/>
          <p:cNvSpPr txBox="1">
            <a:spLocks noChangeArrowheads="1"/>
          </p:cNvSpPr>
          <p:nvPr/>
        </p:nvSpPr>
        <p:spPr bwMode="auto">
          <a:xfrm>
            <a:off x="990600" y="5791200"/>
            <a:ext cx="7467600" cy="3460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aseline="0">
                <a:effectLst>
                  <a:outerShdw blurRad="38100" dist="38100" dir="2700000" algn="tl">
                    <a:srgbClr val="FFFFFF"/>
                  </a:outerShdw>
                </a:effectLst>
              </a:rPr>
              <a:t>Equivalently: </a:t>
            </a:r>
            <a:r>
              <a:rPr lang="en-US" sz="1600" i="1" baseline="0">
                <a:effectLst>
                  <a:outerShdw blurRad="38100" dist="38100" dir="2700000" algn="tl">
                    <a:srgbClr val="FFFFFF"/>
                  </a:outerShdw>
                </a:effectLst>
              </a:rPr>
              <a:t>V(0)</a:t>
            </a:r>
            <a:r>
              <a:rPr lang="en-US" sz="1600" baseline="0">
                <a:effectLst>
                  <a:outerShdw blurRad="38100" dist="38100" dir="2700000" algn="tl">
                    <a:srgbClr val="FFFFFF"/>
                  </a:outerShdw>
                </a:effectLst>
              </a:rPr>
              <a:t> = </a:t>
            </a: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baseline="0">
                <a:effectLst>
                  <a:outerShdw blurRad="38100" dist="38100" dir="2700000" algn="tl">
                    <a:srgbClr val="FFFFFF"/>
                  </a:outerShdw>
                </a:effectLst>
              </a:rPr>
              <a:t> / (1+</a:t>
            </a:r>
            <a:r>
              <a:rPr lang="en-US" sz="1600" i="1" baseline="0">
                <a:effectLst>
                  <a:outerShdw blurRad="38100" dist="38100" dir="2700000" algn="tl">
                    <a:srgbClr val="FFFFFF"/>
                  </a:outerShdw>
                </a:effectLst>
              </a:rPr>
              <a:t>y</a:t>
            </a:r>
            <a:r>
              <a:rPr lang="en-US" sz="1600" i="1" baseline="-25000">
                <a:effectLst>
                  <a:outerShdw blurRad="38100" dist="38100" dir="2700000" algn="tl">
                    <a:srgbClr val="FFFFFF"/>
                  </a:outerShdw>
                </a:effectLst>
              </a:rPr>
              <a:t>V</a:t>
            </a:r>
            <a:r>
              <a:rPr lang="en-US" sz="1600" baseline="0">
                <a:effectLst>
                  <a:outerShdw blurRad="38100" dist="38100" dir="2700000" algn="tl">
                    <a:srgbClr val="FFFFFF"/>
                  </a:outerShdw>
                </a:effectLst>
              </a:rPr>
              <a:t>) = $100 / (1+(.06/12)) = $100/1.005 = $99.50.</a:t>
            </a:r>
            <a:endParaRPr lang="en-US" sz="1600" baseline="0">
              <a:effectLst>
                <a:outerShdw blurRad="38100" dist="38100" dir="2700000" algn="tl">
                  <a:srgbClr val="FFFFFF"/>
                </a:outerShdw>
              </a:effectLst>
              <a:cs typeface="Times New Roman" panose="02020603050405020304" pitchFamily="18" charset="0"/>
            </a:endParaRPr>
          </a:p>
        </p:txBody>
      </p:sp>
      <p:sp>
        <p:nvSpPr>
          <p:cNvPr id="19" name="Slide Number Placeholder 18"/>
          <p:cNvSpPr>
            <a:spLocks noGrp="1"/>
          </p:cNvSpPr>
          <p:nvPr>
            <p:ph type="sldNum" sz="quarter" idx="12"/>
          </p:nvPr>
        </p:nvSpPr>
        <p:spPr/>
        <p:txBody>
          <a:bodyPr/>
          <a:lstStyle/>
          <a:p>
            <a:fld id="{4832FC03-9143-45FF-9B73-D7E84BF988EF}"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4932" name="Text Box 4"/>
          <p:cNvSpPr txBox="1">
            <a:spLocks noChangeArrowheads="1"/>
          </p:cNvSpPr>
          <p:nvPr/>
        </p:nvSpPr>
        <p:spPr bwMode="auto">
          <a:xfrm>
            <a:off x="1219200" y="3962400"/>
            <a:ext cx="6858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$100</a:t>
            </a:r>
          </a:p>
        </p:txBody>
      </p:sp>
      <p:sp>
        <p:nvSpPr>
          <p:cNvPr id="124933" name="Oval 5"/>
          <p:cNvSpPr>
            <a:spLocks noChangeArrowheads="1"/>
          </p:cNvSpPr>
          <p:nvPr/>
        </p:nvSpPr>
        <p:spPr bwMode="auto">
          <a:xfrm>
            <a:off x="1066800" y="3886200"/>
            <a:ext cx="9144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Line 6"/>
          <p:cNvSpPr>
            <a:spLocks noChangeShapeType="1"/>
          </p:cNvSpPr>
          <p:nvPr/>
        </p:nvSpPr>
        <p:spPr bwMode="auto">
          <a:xfrm flipV="1">
            <a:off x="1981200" y="3505200"/>
            <a:ext cx="1447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 name="Text Box 7"/>
          <p:cNvSpPr txBox="1">
            <a:spLocks noChangeArrowheads="1"/>
          </p:cNvSpPr>
          <p:nvPr/>
        </p:nvSpPr>
        <p:spPr bwMode="auto">
          <a:xfrm>
            <a:off x="3505200" y="31242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$103.81</a:t>
            </a:r>
          </a:p>
        </p:txBody>
      </p:sp>
      <p:sp>
        <p:nvSpPr>
          <p:cNvPr id="124936" name="Oval 8"/>
          <p:cNvSpPr>
            <a:spLocks noChangeArrowheads="1"/>
          </p:cNvSpPr>
          <p:nvPr/>
        </p:nvSpPr>
        <p:spPr bwMode="auto">
          <a:xfrm>
            <a:off x="3429000" y="30480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7" name="Oval 9"/>
          <p:cNvSpPr>
            <a:spLocks noChangeArrowheads="1"/>
          </p:cNvSpPr>
          <p:nvPr/>
        </p:nvSpPr>
        <p:spPr bwMode="auto">
          <a:xfrm>
            <a:off x="3429000" y="48006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8" name="Line 10"/>
          <p:cNvSpPr>
            <a:spLocks noChangeShapeType="1"/>
          </p:cNvSpPr>
          <p:nvPr/>
        </p:nvSpPr>
        <p:spPr bwMode="auto">
          <a:xfrm>
            <a:off x="1905000" y="4419600"/>
            <a:ext cx="1524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 name="Text Box 11"/>
          <p:cNvSpPr txBox="1">
            <a:spLocks noChangeArrowheads="1"/>
          </p:cNvSpPr>
          <p:nvPr/>
        </p:nvSpPr>
        <p:spPr bwMode="auto">
          <a:xfrm>
            <a:off x="3505200" y="48768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$95.37</a:t>
            </a:r>
          </a:p>
        </p:txBody>
      </p:sp>
      <p:sp>
        <p:nvSpPr>
          <p:cNvPr id="124940" name="Text Box 12"/>
          <p:cNvSpPr txBox="1">
            <a:spLocks noChangeArrowheads="1"/>
          </p:cNvSpPr>
          <p:nvPr/>
        </p:nvSpPr>
        <p:spPr bwMode="auto">
          <a:xfrm>
            <a:off x="2209800" y="3657600"/>
            <a:ext cx="990600" cy="336550"/>
          </a:xfrm>
          <a:prstGeom prst="rect">
            <a:avLst/>
          </a:prstGeom>
          <a:solidFill>
            <a:srgbClr val="FFFFCC"/>
          </a:solidFill>
          <a:ln>
            <a:noFill/>
          </a:ln>
          <a:effectLst/>
        </p:spPr>
        <p:txBody>
          <a:bodyPr>
            <a:spAutoFit/>
          </a:bodyPr>
          <a:lstStyle/>
          <a:p>
            <a:pPr>
              <a:spcBef>
                <a:spcPct val="50000"/>
              </a:spcBef>
            </a:pPr>
            <a:r>
              <a:rPr lang="en-US" sz="1600" i="1" baseline="0" dirty="0">
                <a:effectLst>
                  <a:outerShdw blurRad="38100" dist="38100" dir="2700000" algn="tl">
                    <a:srgbClr val="FFFFFF"/>
                  </a:outerShdw>
                </a:effectLst>
              </a:rPr>
              <a:t>p</a:t>
            </a:r>
            <a:r>
              <a:rPr lang="en-US" sz="1600" baseline="0" dirty="0">
                <a:effectLst>
                  <a:outerShdw blurRad="38100" dist="38100" dir="2700000" algn="tl">
                    <a:srgbClr val="FFFFFF"/>
                  </a:outerShdw>
                </a:effectLst>
              </a:rPr>
              <a:t> = .5877</a:t>
            </a:r>
            <a:endParaRPr lang="en-US" sz="1600" i="1" baseline="0" dirty="0">
              <a:effectLst>
                <a:outerShdw blurRad="38100" dist="38100" dir="2700000" algn="tl">
                  <a:srgbClr val="FFFFFF"/>
                </a:outerShdw>
              </a:effectLst>
            </a:endParaRPr>
          </a:p>
        </p:txBody>
      </p:sp>
      <p:sp>
        <p:nvSpPr>
          <p:cNvPr id="124941" name="Text Box 13"/>
          <p:cNvSpPr txBox="1">
            <a:spLocks noChangeArrowheads="1"/>
          </p:cNvSpPr>
          <p:nvPr/>
        </p:nvSpPr>
        <p:spPr bwMode="auto">
          <a:xfrm>
            <a:off x="2133600" y="4572000"/>
            <a:ext cx="1143000" cy="336550"/>
          </a:xfrm>
          <a:prstGeom prst="rect">
            <a:avLst/>
          </a:prstGeom>
          <a:solidFill>
            <a:srgbClr val="FFFFCC"/>
          </a:solidFill>
          <a:ln>
            <a:noFill/>
          </a:ln>
          <a:effec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24942" name="Text Box 1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dirty="0">
                <a:effectLst>
                  <a:outerShdw blurRad="38100" dist="38100" dir="2700000" algn="tl">
                    <a:srgbClr val="FFFFFF"/>
                  </a:outerShdw>
                </a:effectLst>
              </a:rPr>
              <a:t>The Binomial Option Value Model</a:t>
            </a:r>
          </a:p>
        </p:txBody>
      </p:sp>
      <p:sp>
        <p:nvSpPr>
          <p:cNvPr id="124943" name="Text Box 15"/>
          <p:cNvSpPr txBox="1">
            <a:spLocks noChangeArrowheads="1"/>
          </p:cNvSpPr>
          <p:nvPr/>
        </p:nvSpPr>
        <p:spPr bwMode="auto">
          <a:xfrm>
            <a:off x="685800" y="762000"/>
            <a:ext cx="82296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effectLst>
                  <a:outerShdw blurRad="38100" dist="38100" dir="2700000" algn="tl">
                    <a:srgbClr val="FFFFFF"/>
                  </a:outerShdw>
                </a:effectLst>
              </a:rPr>
              <a:t>Now consider the “down” jump from </a:t>
            </a:r>
            <a:r>
              <a:rPr lang="en-US" sz="1800" b="1" i="1" baseline="0">
                <a:effectLst>
                  <a:outerShdw blurRad="38100" dist="38100" dir="2700000" algn="tl">
                    <a:srgbClr val="FFFFFF"/>
                  </a:outerShdw>
                </a:effectLst>
              </a:rPr>
              <a:t>V</a:t>
            </a:r>
            <a:r>
              <a:rPr lang="en-US" sz="1800" b="1" i="1" baseline="-25000">
                <a:effectLst>
                  <a:outerShdw blurRad="38100" dist="38100" dir="2700000" algn="tl">
                    <a:srgbClr val="FFFFFF"/>
                  </a:outerShdw>
                </a:effectLst>
              </a:rPr>
              <a:t>1</a:t>
            </a:r>
            <a:r>
              <a:rPr lang="en-US" sz="1800" b="1" i="1">
                <a:effectLst>
                  <a:outerShdw blurRad="38100" dist="38100" dir="2700000" algn="tl">
                    <a:srgbClr val="FFFFFF"/>
                  </a:outerShdw>
                </a:effectLst>
              </a:rPr>
              <a:t>up</a:t>
            </a:r>
            <a:r>
              <a:rPr lang="en-US" sz="1800" b="1" i="1" baseline="0">
                <a:effectLst>
                  <a:outerShdw blurRad="38100" dist="38100" dir="2700000" algn="tl">
                    <a:srgbClr val="FFFFFF"/>
                  </a:outerShdw>
                </a:effectLst>
              </a:rPr>
              <a:t> , </a:t>
            </a:r>
            <a:r>
              <a:rPr lang="en-US" sz="1800" b="1" baseline="0">
                <a:effectLst>
                  <a:outerShdw blurRad="38100" dist="38100" dir="2700000" algn="tl">
                    <a:srgbClr val="FFFFFF"/>
                  </a:outerShdw>
                </a:effectLst>
              </a:rPr>
              <a:t>and the “up” jump from</a:t>
            </a:r>
            <a:r>
              <a:rPr lang="en-US" sz="1800" b="1" i="1" baseline="0">
                <a:effectLst>
                  <a:outerShdw blurRad="38100" dist="38100" dir="2700000" algn="tl">
                    <a:srgbClr val="FFFFFF"/>
                  </a:outerShdw>
                </a:effectLst>
              </a:rPr>
              <a:t> V</a:t>
            </a:r>
            <a:r>
              <a:rPr lang="en-US" sz="1800" b="1" i="1" baseline="-25000">
                <a:effectLst>
                  <a:outerShdw blurRad="38100" dist="38100" dir="2700000" algn="tl">
                    <a:srgbClr val="FFFFFF"/>
                  </a:outerShdw>
                </a:effectLst>
              </a:rPr>
              <a:t>1</a:t>
            </a:r>
            <a:r>
              <a:rPr lang="en-US" sz="1800" b="1" i="1">
                <a:effectLst>
                  <a:outerShdw blurRad="38100" dist="38100" dir="2700000" algn="tl">
                    <a:srgbClr val="FFFFFF"/>
                  </a:outerShdw>
                </a:effectLst>
              </a:rPr>
              <a:t>down</a:t>
            </a:r>
            <a:r>
              <a:rPr lang="en-US" sz="1800" b="1" i="1" baseline="0">
                <a:effectLst>
                  <a:outerShdw blurRad="38100" dist="38100" dir="2700000" algn="tl">
                    <a:srgbClr val="FFFFFF"/>
                  </a:outerShdw>
                </a:effectLst>
              </a:rPr>
              <a:t> </a:t>
            </a:r>
            <a:r>
              <a:rPr lang="en-US" sz="1800" b="1" baseline="0">
                <a:effectLst>
                  <a:outerShdw blurRad="38100" dist="38100" dir="2700000" algn="tl">
                    <a:srgbClr val="FFFFFF"/>
                  </a:outerShdw>
                </a:effectLst>
              </a:rPr>
              <a:t>(call this value </a:t>
            </a:r>
            <a:r>
              <a:rPr lang="en-US" sz="1800" b="1" i="1" baseline="0">
                <a:effectLst>
                  <a:outerShdw blurRad="38100" dist="38100" dir="2700000" algn="tl">
                    <a:srgbClr val="FFFFFF"/>
                  </a:outerShdw>
                </a:effectLst>
              </a:rPr>
              <a:t>“V</a:t>
            </a:r>
            <a:r>
              <a:rPr lang="en-US" sz="1800" b="1" i="1" baseline="-25000">
                <a:effectLst>
                  <a:outerShdw blurRad="38100" dist="38100" dir="2700000" algn="tl">
                    <a:srgbClr val="FFFFFF"/>
                  </a:outerShdw>
                </a:effectLst>
              </a:rPr>
              <a:t>1,2</a:t>
            </a:r>
            <a:r>
              <a:rPr lang="en-US" sz="1800" b="1" i="1" baseline="0">
                <a:effectLst>
                  <a:outerShdw blurRad="38100" dist="38100" dir="2700000" algn="tl">
                    <a:srgbClr val="FFFFFF"/>
                  </a:outerShdw>
                </a:effectLst>
              </a:rPr>
              <a:t>”</a:t>
            </a:r>
            <a:r>
              <a:rPr lang="en-US" sz="1800" b="1" baseline="0">
                <a:effectLst>
                  <a:outerShdw blurRad="38100" dist="38100" dir="2700000" algn="tl">
                    <a:srgbClr val="FFFFFF"/>
                  </a:outerShdw>
                </a:effectLst>
              </a:rPr>
              <a:t>, because it is in the 1</a:t>
            </a:r>
            <a:r>
              <a:rPr lang="en-US" sz="1800" b="1">
                <a:effectLst>
                  <a:outerShdw blurRad="38100" dist="38100" dir="2700000" algn="tl">
                    <a:srgbClr val="FFFFFF"/>
                  </a:outerShdw>
                </a:effectLst>
              </a:rPr>
              <a:t>st</a:t>
            </a:r>
            <a:r>
              <a:rPr lang="en-US" sz="1800" b="1" baseline="0">
                <a:effectLst>
                  <a:outerShdw blurRad="38100" dist="38100" dir="2700000" algn="tl">
                    <a:srgbClr val="FFFFFF"/>
                  </a:outerShdw>
                </a:effectLst>
              </a:rPr>
              <a:t> row down from the top, 2</a:t>
            </a:r>
            <a:r>
              <a:rPr lang="en-US" sz="1800" b="1">
                <a:effectLst>
                  <a:outerShdw blurRad="38100" dist="38100" dir="2700000" algn="tl">
                    <a:srgbClr val="FFFFFF"/>
                  </a:outerShdw>
                </a:effectLst>
              </a:rPr>
              <a:t>nd</a:t>
            </a:r>
            <a:r>
              <a:rPr lang="en-US" sz="1800" b="1" baseline="0">
                <a:effectLst>
                  <a:outerShdw blurRad="38100" dist="38100" dir="2700000" algn="tl">
                    <a:srgbClr val="FFFFFF"/>
                  </a:outerShdw>
                </a:effectLst>
              </a:rPr>
              <a:t> column over from the left in the overall binomial tree)</a:t>
            </a:r>
            <a:r>
              <a:rPr lang="en-US" sz="1800" b="1" i="1" baseline="0">
                <a:effectLst>
                  <a:outerShdw blurRad="38100" dist="38100" dir="2700000" algn="tl">
                    <a:srgbClr val="FFFFFF"/>
                  </a:outerShdw>
                </a:effectLst>
              </a:rPr>
              <a:t>.</a:t>
            </a:r>
            <a:r>
              <a:rPr lang="en-US" b="1" baseline="0">
                <a:effectLst>
                  <a:outerShdw blurRad="38100" dist="38100" dir="2700000" algn="tl">
                    <a:srgbClr val="FFFFFF"/>
                  </a:outerShdw>
                </a:effectLst>
              </a:rPr>
              <a:t> </a:t>
            </a:r>
          </a:p>
        </p:txBody>
      </p:sp>
      <p:grpSp>
        <p:nvGrpSpPr>
          <p:cNvPr id="124960" name="Group 32"/>
          <p:cNvGrpSpPr>
            <a:grpSpLocks/>
          </p:cNvGrpSpPr>
          <p:nvPr/>
        </p:nvGrpSpPr>
        <p:grpSpPr bwMode="auto">
          <a:xfrm>
            <a:off x="914400" y="1752600"/>
            <a:ext cx="7848600" cy="4816475"/>
            <a:chOff x="576" y="1104"/>
            <a:chExt cx="4944" cy="3034"/>
          </a:xfrm>
          <a:solidFill>
            <a:srgbClr val="FFFFCC"/>
          </a:solidFill>
        </p:grpSpPr>
        <p:sp>
          <p:nvSpPr>
            <p:cNvPr id="124946" name="Text Box 18"/>
            <p:cNvSpPr txBox="1">
              <a:spLocks noChangeArrowheads="1"/>
            </p:cNvSpPr>
            <p:nvPr/>
          </p:nvSpPr>
          <p:spPr bwMode="auto">
            <a:xfrm>
              <a:off x="576" y="1104"/>
              <a:ext cx="4944" cy="404"/>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i="1" baseline="0">
                  <a:effectLst/>
                </a:rPr>
                <a:t>V</a:t>
              </a:r>
              <a:r>
                <a:rPr lang="en-US" sz="1800" i="1" baseline="-25000">
                  <a:effectLst/>
                </a:rPr>
                <a:t>1,2</a:t>
              </a:r>
              <a:r>
                <a:rPr lang="en-US" sz="1800" i="1" baseline="0">
                  <a:effectLst/>
                </a:rPr>
                <a:t> = up</a:t>
              </a:r>
              <a:r>
                <a:rPr lang="en-US" sz="1800" baseline="0">
                  <a:effectLst/>
                </a:rPr>
                <a:t> from </a:t>
              </a:r>
              <a:r>
                <a:rPr lang="en-US" sz="1800" i="1" baseline="0">
                  <a:effectLst/>
                </a:rPr>
                <a:t>V</a:t>
              </a:r>
              <a:r>
                <a:rPr lang="en-US" sz="1800" i="1" baseline="-25000">
                  <a:effectLst/>
                </a:rPr>
                <a:t>1</a:t>
              </a:r>
              <a:r>
                <a:rPr lang="en-US" sz="1800" i="1">
                  <a:effectLst/>
                </a:rPr>
                <a:t>down</a:t>
              </a:r>
              <a:r>
                <a:rPr lang="en-US" sz="1800" i="1" baseline="0">
                  <a:effectLst/>
                </a:rPr>
                <a:t> </a:t>
              </a:r>
              <a:r>
                <a:rPr lang="en-US" sz="1800" baseline="0">
                  <a:effectLst/>
                </a:rPr>
                <a:t>= </a:t>
              </a:r>
              <a:r>
                <a:rPr lang="en-US" sz="1800" i="1" baseline="0">
                  <a:effectLst/>
                </a:rPr>
                <a:t>u</a:t>
              </a:r>
              <a:r>
                <a:rPr lang="en-US" sz="1800" baseline="0">
                  <a:effectLst/>
                </a:rPr>
                <a:t>($95.37)/(1+.06/12) = 1.0433(95.37)/1.005 = $99.01.</a:t>
              </a:r>
            </a:p>
            <a:p>
              <a:r>
                <a:rPr lang="en-US" sz="1800" i="1" baseline="0">
                  <a:effectLst/>
                </a:rPr>
                <a:t>V</a:t>
              </a:r>
              <a:r>
                <a:rPr lang="en-US" sz="1800" i="1" baseline="-25000">
                  <a:effectLst/>
                </a:rPr>
                <a:t>1,2</a:t>
              </a:r>
              <a:r>
                <a:rPr lang="en-US" sz="1800" i="1" baseline="0">
                  <a:effectLst/>
                </a:rPr>
                <a:t> = down</a:t>
              </a:r>
              <a:r>
                <a:rPr lang="en-US" sz="1800" baseline="0">
                  <a:effectLst/>
                </a:rPr>
                <a:t> from </a:t>
              </a:r>
              <a:r>
                <a:rPr lang="en-US" sz="1800" i="1" baseline="0">
                  <a:effectLst/>
                </a:rPr>
                <a:t>V</a:t>
              </a:r>
              <a:r>
                <a:rPr lang="en-US" sz="1800" i="1" baseline="-25000">
                  <a:effectLst/>
                </a:rPr>
                <a:t>1</a:t>
              </a:r>
              <a:r>
                <a:rPr lang="en-US" sz="1800" i="1">
                  <a:effectLst/>
                </a:rPr>
                <a:t>up</a:t>
              </a:r>
              <a:r>
                <a:rPr lang="en-US" sz="1800" i="1" baseline="0">
                  <a:effectLst/>
                </a:rPr>
                <a:t> </a:t>
              </a:r>
              <a:r>
                <a:rPr lang="en-US" sz="1800" baseline="0">
                  <a:effectLst/>
                </a:rPr>
                <a:t>= </a:t>
              </a:r>
              <a:r>
                <a:rPr lang="en-US" sz="1800" i="1" baseline="0">
                  <a:effectLst/>
                </a:rPr>
                <a:t>d</a:t>
              </a:r>
              <a:r>
                <a:rPr lang="en-US" sz="1800" baseline="0">
                  <a:effectLst/>
                </a:rPr>
                <a:t>($103.81)/(1+.06/12) = .9585(103.81)/1.005 = $99.01.</a:t>
              </a:r>
            </a:p>
          </p:txBody>
        </p:sp>
        <p:grpSp>
          <p:nvGrpSpPr>
            <p:cNvPr id="124959" name="Group 31"/>
            <p:cNvGrpSpPr>
              <a:grpSpLocks/>
            </p:cNvGrpSpPr>
            <p:nvPr/>
          </p:nvGrpSpPr>
          <p:grpSpPr bwMode="auto">
            <a:xfrm>
              <a:off x="1104" y="1536"/>
              <a:ext cx="4320" cy="2602"/>
              <a:chOff x="1104" y="1536"/>
              <a:chExt cx="4320" cy="2602"/>
            </a:xfrm>
            <a:grpFill/>
          </p:grpSpPr>
          <p:sp>
            <p:nvSpPr>
              <p:cNvPr id="124954" name="Text Box 26"/>
              <p:cNvSpPr txBox="1">
                <a:spLocks noChangeArrowheads="1"/>
              </p:cNvSpPr>
              <p:nvPr/>
            </p:nvSpPr>
            <p:spPr bwMode="auto">
              <a:xfrm>
                <a:off x="3120" y="3216"/>
                <a:ext cx="2304" cy="92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This is </a:t>
                </a:r>
                <a:r>
                  <a:rPr lang="en-US" b="1" i="1" u="sng" baseline="0">
                    <a:effectLst>
                      <a:outerShdw blurRad="38100" dist="38100" dir="2700000" algn="tl">
                        <a:srgbClr val="FFFFFF"/>
                      </a:outerShdw>
                    </a:effectLst>
                  </a:rPr>
                  <a:t>not</a:t>
                </a:r>
                <a:r>
                  <a:rPr lang="en-US" b="1" baseline="0">
                    <a:effectLst>
                      <a:outerShdw blurRad="38100" dist="38100" dir="2700000" algn="tl">
                        <a:srgbClr val="FFFFFF"/>
                      </a:outerShdw>
                    </a:effectLst>
                  </a:rPr>
                  <a:t> a coincidence.</a:t>
                </a:r>
              </a:p>
              <a:p>
                <a:pPr>
                  <a:spcBef>
                    <a:spcPct val="50000"/>
                  </a:spcBef>
                </a:pPr>
                <a:r>
                  <a:rPr lang="en-US" b="1" baseline="0">
                    <a:effectLst>
                      <a:outerShdw blurRad="38100" dist="38100" dir="2700000" algn="tl">
                        <a:srgbClr val="FFFFFF"/>
                      </a:outerShdw>
                    </a:effectLst>
                  </a:rPr>
                  <a:t>It is a general property of the way we have constructed the binomial tree. </a:t>
                </a:r>
                <a:r>
                  <a:rPr lang="en-US" sz="1600" baseline="0">
                    <a:effectLst/>
                  </a:rPr>
                  <a:t>(constant </a:t>
                </a:r>
                <a:r>
                  <a:rPr lang="en-US" sz="1600" i="1" baseline="0">
                    <a:effectLst/>
                  </a:rPr>
                  <a:t>u</a:t>
                </a:r>
                <a:r>
                  <a:rPr lang="en-US" sz="1600" baseline="0">
                    <a:effectLst/>
                  </a:rPr>
                  <a:t>, </a:t>
                </a:r>
                <a:r>
                  <a:rPr lang="en-US" sz="1600" i="1" baseline="0">
                    <a:effectLst/>
                  </a:rPr>
                  <a:t>d </a:t>
                </a:r>
                <a:r>
                  <a:rPr lang="en-US" sz="1600" baseline="0">
                    <a:effectLst/>
                  </a:rPr>
                  <a:t>= 1</a:t>
                </a:r>
                <a:r>
                  <a:rPr lang="en-US" sz="1600" i="1" baseline="0">
                    <a:effectLst/>
                  </a:rPr>
                  <a:t>/u</a:t>
                </a:r>
                <a:r>
                  <a:rPr lang="en-US" sz="1600" baseline="0">
                    <a:effectLst/>
                  </a:rPr>
                  <a:t>.)</a:t>
                </a:r>
                <a:endParaRPr lang="en-US" sz="1600" b="1" baseline="0">
                  <a:effectLst>
                    <a:outerShdw blurRad="38100" dist="38100" dir="2700000" algn="tl">
                      <a:srgbClr val="FFFFFF"/>
                    </a:outerShdw>
                  </a:effectLst>
                </a:endParaRPr>
              </a:p>
            </p:txBody>
          </p:sp>
          <p:grpSp>
            <p:nvGrpSpPr>
              <p:cNvPr id="124958" name="Group 30"/>
              <p:cNvGrpSpPr>
                <a:grpSpLocks/>
              </p:cNvGrpSpPr>
              <p:nvPr/>
            </p:nvGrpSpPr>
            <p:grpSpPr bwMode="auto">
              <a:xfrm>
                <a:off x="1104" y="1536"/>
                <a:ext cx="3504" cy="1680"/>
                <a:chOff x="1104" y="1536"/>
                <a:chExt cx="3504" cy="1680"/>
              </a:xfrm>
              <a:grpFill/>
            </p:grpSpPr>
            <p:grpSp>
              <p:nvGrpSpPr>
                <p:cNvPr id="124955" name="Group 27"/>
                <p:cNvGrpSpPr>
                  <a:grpSpLocks/>
                </p:cNvGrpSpPr>
                <p:nvPr/>
              </p:nvGrpSpPr>
              <p:grpSpPr bwMode="auto">
                <a:xfrm>
                  <a:off x="1104" y="1536"/>
                  <a:ext cx="3504" cy="1680"/>
                  <a:chOff x="1104" y="1536"/>
                  <a:chExt cx="3504" cy="1680"/>
                </a:xfrm>
                <a:grpFill/>
              </p:grpSpPr>
              <p:sp>
                <p:nvSpPr>
                  <p:cNvPr id="124947" name="Text Box 19"/>
                  <p:cNvSpPr txBox="1">
                    <a:spLocks noChangeArrowheads="1"/>
                  </p:cNvSpPr>
                  <p:nvPr/>
                </p:nvSpPr>
                <p:spPr bwMode="auto">
                  <a:xfrm>
                    <a:off x="1104" y="1536"/>
                    <a:ext cx="3504" cy="250"/>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baseline="0">
                        <a:effectLst>
                          <a:outerShdw blurRad="38100" dist="38100" dir="2700000" algn="tl">
                            <a:srgbClr val="FFFFFF"/>
                          </a:outerShdw>
                        </a:effectLst>
                      </a:rPr>
                      <a:t>It’s the same value!</a:t>
                    </a:r>
                  </a:p>
                </p:txBody>
              </p:sp>
              <p:sp>
                <p:nvSpPr>
                  <p:cNvPr id="124950" name="Line 22"/>
                  <p:cNvSpPr>
                    <a:spLocks noChangeShapeType="1"/>
                  </p:cNvSpPr>
                  <p:nvPr/>
                </p:nvSpPr>
                <p:spPr bwMode="auto">
                  <a:xfrm flipV="1">
                    <a:off x="2784" y="2832"/>
                    <a:ext cx="912" cy="384"/>
                  </a:xfrm>
                  <a:prstGeom prst="line">
                    <a:avLst/>
                  </a:prstGeom>
                  <a:gr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1" name="Line 23"/>
                  <p:cNvSpPr>
                    <a:spLocks noChangeShapeType="1"/>
                  </p:cNvSpPr>
                  <p:nvPr/>
                </p:nvSpPr>
                <p:spPr bwMode="auto">
                  <a:xfrm>
                    <a:off x="2736" y="2256"/>
                    <a:ext cx="960" cy="384"/>
                  </a:xfrm>
                  <a:prstGeom prst="line">
                    <a:avLst/>
                  </a:prstGeom>
                  <a:gr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52" name="Oval 24"/>
                  <p:cNvSpPr>
                    <a:spLocks noChangeArrowheads="1"/>
                  </p:cNvSpPr>
                  <p:nvPr/>
                </p:nvSpPr>
                <p:spPr bwMode="auto">
                  <a:xfrm>
                    <a:off x="3648" y="2544"/>
                    <a:ext cx="624" cy="432"/>
                  </a:xfrm>
                  <a:prstGeom prst="ellipse">
                    <a:avLst/>
                  </a:prstGeom>
                  <a:gr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3" name="Text Box 25"/>
                  <p:cNvSpPr txBox="1">
                    <a:spLocks noChangeArrowheads="1"/>
                  </p:cNvSpPr>
                  <p:nvPr/>
                </p:nvSpPr>
                <p:spPr bwMode="auto">
                  <a:xfrm>
                    <a:off x="3648" y="2544"/>
                    <a:ext cx="576" cy="366"/>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$99.01</a:t>
                    </a:r>
                  </a:p>
                </p:txBody>
              </p:sp>
            </p:grpSp>
            <p:sp>
              <p:nvSpPr>
                <p:cNvPr id="124956" name="Text Box 28"/>
                <p:cNvSpPr txBox="1">
                  <a:spLocks noChangeArrowheads="1"/>
                </p:cNvSpPr>
                <p:nvPr/>
              </p:nvSpPr>
              <p:spPr bwMode="auto">
                <a:xfrm>
                  <a:off x="2832" y="2304"/>
                  <a:ext cx="720" cy="21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dirty="0">
                      <a:effectLst>
                        <a:outerShdw blurRad="38100" dist="38100" dir="2700000" algn="tl">
                          <a:srgbClr val="FFFFFF"/>
                        </a:outerShdw>
                      </a:effectLst>
                    </a:rPr>
                    <a:t>1-p</a:t>
                  </a:r>
                  <a:r>
                    <a:rPr lang="en-US" sz="1600" baseline="0" dirty="0">
                      <a:effectLst>
                        <a:outerShdw blurRad="38100" dist="38100" dir="2700000" algn="tl">
                          <a:srgbClr val="FFFFFF"/>
                        </a:outerShdw>
                      </a:effectLst>
                    </a:rPr>
                    <a:t> = .4123</a:t>
                  </a:r>
                  <a:endParaRPr lang="en-US" sz="1600" i="1" baseline="0" dirty="0">
                    <a:effectLst>
                      <a:outerShdw blurRad="38100" dist="38100" dir="2700000" algn="tl">
                        <a:srgbClr val="FFFFFF"/>
                      </a:outerShdw>
                    </a:effectLst>
                  </a:endParaRPr>
                </a:p>
              </p:txBody>
            </p:sp>
            <p:sp>
              <p:nvSpPr>
                <p:cNvPr id="124957" name="Text Box 29"/>
                <p:cNvSpPr txBox="1">
                  <a:spLocks noChangeArrowheads="1"/>
                </p:cNvSpPr>
                <p:nvPr/>
              </p:nvSpPr>
              <p:spPr bwMode="auto">
                <a:xfrm>
                  <a:off x="2928" y="2928"/>
                  <a:ext cx="624" cy="21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grpSp>
        </p:grpSp>
      </p:grpSp>
      <p:sp>
        <p:nvSpPr>
          <p:cNvPr id="29" name="Slide Number Placeholder 28"/>
          <p:cNvSpPr>
            <a:spLocks noGrp="1"/>
          </p:cNvSpPr>
          <p:nvPr>
            <p:ph type="sldNum" sz="quarter" idx="12"/>
          </p:nvPr>
        </p:nvSpPr>
        <p:spPr/>
        <p:txBody>
          <a:bodyPr/>
          <a:lstStyle/>
          <a:p>
            <a:fld id="{4832FC03-9143-45FF-9B73-D7E84BF988EF}" type="slidenum">
              <a:rPr lang="en-US" smtClean="0"/>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4960"/>
                                        </p:tgtEl>
                                        <p:attrNameLst>
                                          <p:attrName>style.visibility</p:attrName>
                                        </p:attrNameLst>
                                      </p:cBhvr>
                                      <p:to>
                                        <p:strVal val="visible"/>
                                      </p:to>
                                    </p:set>
                                    <p:anim calcmode="lin" valueType="num">
                                      <p:cBhvr additive="base">
                                        <p:cTn id="7" dur="500" fill="hold"/>
                                        <p:tgtEl>
                                          <p:spTgt spid="124960"/>
                                        </p:tgtEl>
                                        <p:attrNameLst>
                                          <p:attrName>ppt_x</p:attrName>
                                        </p:attrNameLst>
                                      </p:cBhvr>
                                      <p:tavLst>
                                        <p:tav tm="0">
                                          <p:val>
                                            <p:strVal val="1+#ppt_w/2"/>
                                          </p:val>
                                        </p:tav>
                                        <p:tav tm="100000">
                                          <p:val>
                                            <p:strVal val="#ppt_x"/>
                                          </p:val>
                                        </p:tav>
                                      </p:tavLst>
                                    </p:anim>
                                    <p:anim calcmode="lin" valueType="num">
                                      <p:cBhvr additive="base">
                                        <p:cTn id="8" dur="500" fill="hold"/>
                                        <p:tgtEl>
                                          <p:spTgt spid="1249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5874" name="Text Box 2"/>
          <p:cNvSpPr txBox="1">
            <a:spLocks noChangeArrowheads="1"/>
          </p:cNvSpPr>
          <p:nvPr/>
        </p:nvSpPr>
        <p:spPr bwMode="auto">
          <a:xfrm>
            <a:off x="304800" y="228600"/>
            <a:ext cx="830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baseline="0">
                <a:effectLst>
                  <a:outerShdw blurRad="38100" dist="38100" dir="2700000" algn="tl">
                    <a:srgbClr val="FFFFFF"/>
                  </a:outerShdw>
                </a:effectLst>
              </a:rPr>
              <a:t>Different conceptions of “land value”</a:t>
            </a:r>
          </a:p>
        </p:txBody>
      </p:sp>
      <p:sp>
        <p:nvSpPr>
          <p:cNvPr id="335875" name="Text Box 3"/>
          <p:cNvSpPr txBox="1">
            <a:spLocks noChangeArrowheads="1"/>
          </p:cNvSpPr>
          <p:nvPr/>
        </p:nvSpPr>
        <p:spPr bwMode="auto">
          <a:xfrm>
            <a:off x="1219200" y="685800"/>
            <a:ext cx="6629400" cy="466725"/>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Property Value,  Location Value, &amp; Land Value</a:t>
            </a:r>
          </a:p>
        </p:txBody>
      </p:sp>
      <p:pic>
        <p:nvPicPr>
          <p:cNvPr id="3358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295400"/>
            <a:ext cx="6705600" cy="497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5877" name="Text Box 5"/>
          <p:cNvSpPr txBox="1">
            <a:spLocks noChangeArrowheads="1"/>
          </p:cNvSpPr>
          <p:nvPr/>
        </p:nvSpPr>
        <p:spPr bwMode="auto">
          <a:xfrm>
            <a:off x="7162800" y="1371600"/>
            <a:ext cx="1752600" cy="4760913"/>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effectLst>
                  <a:outerShdw blurRad="38100" dist="38100" dir="2700000" algn="tl">
                    <a:srgbClr val="FFFFFF"/>
                  </a:outerShdw>
                </a:effectLst>
              </a:rPr>
              <a:t>Note that there are points in time when three of the four definitions all give the same value, namely, property value = land value defined by either defn at the times of optimal redevelopment (construction) on the site.</a:t>
            </a:r>
          </a:p>
        </p:txBody>
      </p:sp>
      <p:sp>
        <p:nvSpPr>
          <p:cNvPr id="335878" name="Line 6"/>
          <p:cNvSpPr>
            <a:spLocks noChangeShapeType="1"/>
          </p:cNvSpPr>
          <p:nvPr/>
        </p:nvSpPr>
        <p:spPr bwMode="auto">
          <a:xfrm>
            <a:off x="8001000" y="6096000"/>
            <a:ext cx="0" cy="381000"/>
          </a:xfrm>
          <a:prstGeom prst="line">
            <a:avLst/>
          </a:prstGeom>
          <a:noFill/>
          <a:ln w="19050">
            <a:solidFill>
              <a:srgbClr val="00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79" name="Line 7"/>
          <p:cNvSpPr>
            <a:spLocks noChangeShapeType="1"/>
          </p:cNvSpPr>
          <p:nvPr/>
        </p:nvSpPr>
        <p:spPr bwMode="auto">
          <a:xfrm flipH="1">
            <a:off x="1219200" y="6477000"/>
            <a:ext cx="6781800" cy="0"/>
          </a:xfrm>
          <a:prstGeom prst="line">
            <a:avLst/>
          </a:prstGeom>
          <a:noFill/>
          <a:ln w="19050">
            <a:solidFill>
              <a:srgbClr val="00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0" name="Line 8"/>
          <p:cNvSpPr>
            <a:spLocks noChangeShapeType="1"/>
          </p:cNvSpPr>
          <p:nvPr/>
        </p:nvSpPr>
        <p:spPr bwMode="auto">
          <a:xfrm flipV="1">
            <a:off x="1219200" y="5638800"/>
            <a:ext cx="0" cy="838200"/>
          </a:xfrm>
          <a:prstGeom prst="line">
            <a:avLst/>
          </a:prstGeom>
          <a:noFill/>
          <a:ln w="19050">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1" name="Line 9"/>
          <p:cNvSpPr>
            <a:spLocks noChangeShapeType="1"/>
          </p:cNvSpPr>
          <p:nvPr/>
        </p:nvSpPr>
        <p:spPr bwMode="auto">
          <a:xfrm flipV="1">
            <a:off x="2362200" y="5638800"/>
            <a:ext cx="0" cy="838200"/>
          </a:xfrm>
          <a:prstGeom prst="line">
            <a:avLst/>
          </a:prstGeom>
          <a:noFill/>
          <a:ln w="19050">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2" name="Line 10"/>
          <p:cNvSpPr>
            <a:spLocks noChangeShapeType="1"/>
          </p:cNvSpPr>
          <p:nvPr/>
        </p:nvSpPr>
        <p:spPr bwMode="auto">
          <a:xfrm flipV="1">
            <a:off x="3429000" y="5638800"/>
            <a:ext cx="0" cy="838200"/>
          </a:xfrm>
          <a:prstGeom prst="line">
            <a:avLst/>
          </a:prstGeom>
          <a:noFill/>
          <a:ln w="19050">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3" name="Line 11"/>
          <p:cNvSpPr>
            <a:spLocks noChangeShapeType="1"/>
          </p:cNvSpPr>
          <p:nvPr/>
        </p:nvSpPr>
        <p:spPr bwMode="auto">
          <a:xfrm flipV="1">
            <a:off x="4495800" y="5638800"/>
            <a:ext cx="0" cy="838200"/>
          </a:xfrm>
          <a:prstGeom prst="line">
            <a:avLst/>
          </a:prstGeom>
          <a:noFill/>
          <a:ln w="19050">
            <a:solidFill>
              <a:srgbClr val="00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4" name="Oval 12"/>
          <p:cNvSpPr>
            <a:spLocks noChangeArrowheads="1"/>
          </p:cNvSpPr>
          <p:nvPr/>
        </p:nvSpPr>
        <p:spPr bwMode="auto">
          <a:xfrm>
            <a:off x="1143000" y="4876800"/>
            <a:ext cx="304800" cy="304800"/>
          </a:xfrm>
          <a:prstGeom prst="ellipse">
            <a:avLst/>
          </a:prstGeom>
          <a:noFill/>
          <a:ln w="19050">
            <a:solidFill>
              <a:srgbClr val="00FF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5" name="Oval 13"/>
          <p:cNvSpPr>
            <a:spLocks noChangeArrowheads="1"/>
          </p:cNvSpPr>
          <p:nvPr/>
        </p:nvSpPr>
        <p:spPr bwMode="auto">
          <a:xfrm>
            <a:off x="2209800" y="4800600"/>
            <a:ext cx="304800" cy="304800"/>
          </a:xfrm>
          <a:prstGeom prst="ellipse">
            <a:avLst/>
          </a:prstGeom>
          <a:noFill/>
          <a:ln w="19050">
            <a:solidFill>
              <a:srgbClr val="00FF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6" name="Oval 14"/>
          <p:cNvSpPr>
            <a:spLocks noChangeArrowheads="1"/>
          </p:cNvSpPr>
          <p:nvPr/>
        </p:nvSpPr>
        <p:spPr bwMode="auto">
          <a:xfrm>
            <a:off x="3276600" y="4267200"/>
            <a:ext cx="304800" cy="304800"/>
          </a:xfrm>
          <a:prstGeom prst="ellipse">
            <a:avLst/>
          </a:prstGeom>
          <a:noFill/>
          <a:ln w="19050">
            <a:solidFill>
              <a:srgbClr val="00FF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7" name="Oval 15"/>
          <p:cNvSpPr>
            <a:spLocks noChangeArrowheads="1"/>
          </p:cNvSpPr>
          <p:nvPr/>
        </p:nvSpPr>
        <p:spPr bwMode="auto">
          <a:xfrm>
            <a:off x="4343400" y="3962400"/>
            <a:ext cx="304800" cy="304800"/>
          </a:xfrm>
          <a:prstGeom prst="ellipse">
            <a:avLst/>
          </a:prstGeom>
          <a:noFill/>
          <a:ln w="19050">
            <a:solidFill>
              <a:srgbClr val="00FF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8" name="Line 16"/>
          <p:cNvSpPr>
            <a:spLocks noChangeShapeType="1"/>
          </p:cNvSpPr>
          <p:nvPr/>
        </p:nvSpPr>
        <p:spPr bwMode="auto">
          <a:xfrm>
            <a:off x="2667000" y="5715000"/>
            <a:ext cx="609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Slide Number Placeholder 18"/>
          <p:cNvSpPr>
            <a:spLocks noGrp="1"/>
          </p:cNvSpPr>
          <p:nvPr>
            <p:ph type="sldNum" sz="quarter" idx="12"/>
          </p:nvPr>
        </p:nvSpPr>
        <p:spPr/>
        <p:txBody>
          <a:bodyPr/>
          <a:lstStyle/>
          <a:p>
            <a:fld id="{4832FC03-9143-45FF-9B73-D7E84BF988EF}"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8722" name="Text Box 2"/>
          <p:cNvSpPr txBox="1">
            <a:spLocks noChangeArrowheads="1"/>
          </p:cNvSpPr>
          <p:nvPr/>
        </p:nvSpPr>
        <p:spPr bwMode="auto">
          <a:xfrm>
            <a:off x="1219200" y="3962400"/>
            <a:ext cx="6858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$100</a:t>
            </a:r>
          </a:p>
        </p:txBody>
      </p:sp>
      <p:sp>
        <p:nvSpPr>
          <p:cNvPr id="158723" name="Oval 3"/>
          <p:cNvSpPr>
            <a:spLocks noChangeArrowheads="1"/>
          </p:cNvSpPr>
          <p:nvPr/>
        </p:nvSpPr>
        <p:spPr bwMode="auto">
          <a:xfrm>
            <a:off x="1066800" y="3886200"/>
            <a:ext cx="9144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4" name="Line 4"/>
          <p:cNvSpPr>
            <a:spLocks noChangeShapeType="1"/>
          </p:cNvSpPr>
          <p:nvPr/>
        </p:nvSpPr>
        <p:spPr bwMode="auto">
          <a:xfrm flipV="1">
            <a:off x="1981200" y="3505200"/>
            <a:ext cx="1447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5" name="Text Box 5"/>
          <p:cNvSpPr txBox="1">
            <a:spLocks noChangeArrowheads="1"/>
          </p:cNvSpPr>
          <p:nvPr/>
        </p:nvSpPr>
        <p:spPr bwMode="auto">
          <a:xfrm>
            <a:off x="3505200" y="31242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$103.81</a:t>
            </a:r>
          </a:p>
        </p:txBody>
      </p:sp>
      <p:sp>
        <p:nvSpPr>
          <p:cNvPr id="158726" name="Oval 6"/>
          <p:cNvSpPr>
            <a:spLocks noChangeArrowheads="1"/>
          </p:cNvSpPr>
          <p:nvPr/>
        </p:nvSpPr>
        <p:spPr bwMode="auto">
          <a:xfrm>
            <a:off x="3429000" y="30480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7" name="Oval 7"/>
          <p:cNvSpPr>
            <a:spLocks noChangeArrowheads="1"/>
          </p:cNvSpPr>
          <p:nvPr/>
        </p:nvSpPr>
        <p:spPr bwMode="auto">
          <a:xfrm>
            <a:off x="3429000" y="48006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8" name="Line 8"/>
          <p:cNvSpPr>
            <a:spLocks noChangeShapeType="1"/>
          </p:cNvSpPr>
          <p:nvPr/>
        </p:nvSpPr>
        <p:spPr bwMode="auto">
          <a:xfrm>
            <a:off x="1905000" y="4419600"/>
            <a:ext cx="1524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9" name="Text Box 9"/>
          <p:cNvSpPr txBox="1">
            <a:spLocks noChangeArrowheads="1"/>
          </p:cNvSpPr>
          <p:nvPr/>
        </p:nvSpPr>
        <p:spPr bwMode="auto">
          <a:xfrm>
            <a:off x="3505200" y="48768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$95.37</a:t>
            </a:r>
          </a:p>
        </p:txBody>
      </p:sp>
      <p:sp>
        <p:nvSpPr>
          <p:cNvPr id="158730" name="Text Box 10"/>
          <p:cNvSpPr txBox="1">
            <a:spLocks noChangeArrowheads="1"/>
          </p:cNvSpPr>
          <p:nvPr/>
        </p:nvSpPr>
        <p:spPr bwMode="auto">
          <a:xfrm>
            <a:off x="2209800" y="3657600"/>
            <a:ext cx="990600" cy="33655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sp>
        <p:nvSpPr>
          <p:cNvPr id="158731" name="Text Box 11"/>
          <p:cNvSpPr txBox="1">
            <a:spLocks noChangeArrowheads="1"/>
          </p:cNvSpPr>
          <p:nvPr/>
        </p:nvSpPr>
        <p:spPr bwMode="auto">
          <a:xfrm>
            <a:off x="2133600" y="4572000"/>
            <a:ext cx="1143000" cy="33655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58732" name="Text Box 12"/>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58733" name="Text Box 13"/>
          <p:cNvSpPr txBox="1">
            <a:spLocks noChangeArrowheads="1"/>
          </p:cNvSpPr>
          <p:nvPr/>
        </p:nvSpPr>
        <p:spPr bwMode="auto">
          <a:xfrm>
            <a:off x="609600" y="1066800"/>
            <a:ext cx="8229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baseline="0">
                <a:effectLst>
                  <a:outerShdw blurRad="38100" dist="38100" dir="2700000" algn="tl">
                    <a:srgbClr val="FFFFFF"/>
                  </a:outerShdw>
                </a:effectLst>
              </a:rPr>
              <a:t>Here is the tree up through the </a:t>
            </a:r>
            <a:r>
              <a:rPr lang="en-US" sz="1800" b="1" i="1" baseline="0">
                <a:effectLst>
                  <a:outerShdw blurRad="38100" dist="38100" dir="2700000" algn="tl">
                    <a:srgbClr val="FFFFFF"/>
                  </a:outerShdw>
                </a:effectLst>
              </a:rPr>
              <a:t>V</a:t>
            </a:r>
            <a:r>
              <a:rPr lang="en-US" sz="1800" b="1" i="1" baseline="-25000">
                <a:effectLst>
                  <a:outerShdw blurRad="38100" dist="38100" dir="2700000" algn="tl">
                    <a:srgbClr val="FFFFFF"/>
                  </a:outerShdw>
                </a:effectLst>
              </a:rPr>
              <a:t>0,2</a:t>
            </a:r>
            <a:r>
              <a:rPr lang="en-US" sz="1800" b="1" i="1" baseline="0">
                <a:effectLst>
                  <a:outerShdw blurRad="38100" dist="38100" dir="2700000" algn="tl">
                    <a:srgbClr val="FFFFFF"/>
                  </a:outerShdw>
                </a:effectLst>
              </a:rPr>
              <a:t> </a:t>
            </a:r>
            <a:r>
              <a:rPr lang="en-US" sz="1800" b="1" baseline="0">
                <a:effectLst>
                  <a:outerShdw blurRad="38100" dist="38100" dir="2700000" algn="tl">
                    <a:srgbClr val="FFFFFF"/>
                  </a:outerShdw>
                </a:effectLst>
              </a:rPr>
              <a:t>, </a:t>
            </a:r>
            <a:r>
              <a:rPr lang="en-US" sz="1800" b="1" i="1" baseline="0">
                <a:effectLst>
                  <a:outerShdw blurRad="38100" dist="38100" dir="2700000" algn="tl">
                    <a:srgbClr val="FFFFFF"/>
                  </a:outerShdw>
                </a:effectLst>
              </a:rPr>
              <a:t>V</a:t>
            </a:r>
            <a:r>
              <a:rPr lang="en-US" sz="1800" b="1" i="1" baseline="-25000">
                <a:effectLst>
                  <a:outerShdw blurRad="38100" dist="38100" dir="2700000" algn="tl">
                    <a:srgbClr val="FFFFFF"/>
                  </a:outerShdw>
                </a:effectLst>
              </a:rPr>
              <a:t>1,2</a:t>
            </a:r>
            <a:r>
              <a:rPr lang="en-US" sz="1800" b="1" baseline="0">
                <a:effectLst>
                  <a:outerShdw blurRad="38100" dist="38100" dir="2700000" algn="tl">
                    <a:srgbClr val="FFFFFF"/>
                  </a:outerShdw>
                </a:effectLst>
              </a:rPr>
              <a:t> , and </a:t>
            </a:r>
            <a:r>
              <a:rPr lang="en-US" sz="1800" b="1" i="1" baseline="0">
                <a:effectLst>
                  <a:outerShdw blurRad="38100" dist="38100" dir="2700000" algn="tl">
                    <a:srgbClr val="FFFFFF"/>
                  </a:outerShdw>
                </a:effectLst>
              </a:rPr>
              <a:t>V</a:t>
            </a:r>
            <a:r>
              <a:rPr lang="en-US" sz="1800" b="1" i="1" baseline="-25000">
                <a:effectLst>
                  <a:outerShdw blurRad="38100" dist="38100" dir="2700000" algn="tl">
                    <a:srgbClr val="FFFFFF"/>
                  </a:outerShdw>
                </a:effectLst>
              </a:rPr>
              <a:t>2,2</a:t>
            </a:r>
            <a:r>
              <a:rPr lang="en-US" sz="1800" b="1" i="1" baseline="0">
                <a:effectLst>
                  <a:outerShdw blurRad="38100" dist="38100" dir="2700000" algn="tl">
                    <a:srgbClr val="FFFFFF"/>
                  </a:outerShdw>
                </a:effectLst>
              </a:rPr>
              <a:t> </a:t>
            </a:r>
            <a:r>
              <a:rPr lang="en-US" sz="1800" b="1" baseline="0">
                <a:effectLst>
                  <a:outerShdw blurRad="38100" dist="38100" dir="2700000" algn="tl">
                    <a:srgbClr val="FFFFFF"/>
                  </a:outerShdw>
                </a:effectLst>
              </a:rPr>
              <a:t> value nodes .</a:t>
            </a:r>
            <a:r>
              <a:rPr lang="en-US" sz="1800" b="1" i="1" baseline="0">
                <a:effectLst>
                  <a:outerShdw blurRad="38100" dist="38100" dir="2700000" algn="tl">
                    <a:srgbClr val="FFFFFF"/>
                  </a:outerShdw>
                </a:effectLst>
              </a:rPr>
              <a:t> . .</a:t>
            </a:r>
            <a:r>
              <a:rPr lang="en-US" b="1" baseline="0">
                <a:effectLst>
                  <a:outerShdw blurRad="38100" dist="38100" dir="2700000" algn="tl">
                    <a:srgbClr val="FFFFFF"/>
                  </a:outerShdw>
                </a:effectLst>
              </a:rPr>
              <a:t> </a:t>
            </a:r>
          </a:p>
        </p:txBody>
      </p:sp>
      <p:sp>
        <p:nvSpPr>
          <p:cNvPr id="158739" name="Line 19"/>
          <p:cNvSpPr>
            <a:spLocks noChangeShapeType="1"/>
          </p:cNvSpPr>
          <p:nvPr/>
        </p:nvSpPr>
        <p:spPr bwMode="auto">
          <a:xfrm flipV="1">
            <a:off x="4419600" y="4495800"/>
            <a:ext cx="14478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0" name="Line 20"/>
          <p:cNvSpPr>
            <a:spLocks noChangeShapeType="1"/>
          </p:cNvSpPr>
          <p:nvPr/>
        </p:nvSpPr>
        <p:spPr bwMode="auto">
          <a:xfrm>
            <a:off x="4343400" y="3581400"/>
            <a:ext cx="152400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1" name="Oval 21"/>
          <p:cNvSpPr>
            <a:spLocks noChangeArrowheads="1"/>
          </p:cNvSpPr>
          <p:nvPr/>
        </p:nvSpPr>
        <p:spPr bwMode="auto">
          <a:xfrm>
            <a:off x="5791200" y="4038600"/>
            <a:ext cx="9906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42" name="Text Box 22"/>
          <p:cNvSpPr txBox="1">
            <a:spLocks noChangeArrowheads="1"/>
          </p:cNvSpPr>
          <p:nvPr/>
        </p:nvSpPr>
        <p:spPr bwMode="auto">
          <a:xfrm>
            <a:off x="5791200" y="40386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$99.01</a:t>
            </a:r>
          </a:p>
        </p:txBody>
      </p:sp>
      <p:sp>
        <p:nvSpPr>
          <p:cNvPr id="158743" name="Text Box 23"/>
          <p:cNvSpPr txBox="1">
            <a:spLocks noChangeArrowheads="1"/>
          </p:cNvSpPr>
          <p:nvPr/>
        </p:nvSpPr>
        <p:spPr bwMode="auto">
          <a:xfrm>
            <a:off x="4495800" y="3657600"/>
            <a:ext cx="1143000" cy="33655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58744" name="Text Box 24"/>
          <p:cNvSpPr txBox="1">
            <a:spLocks noChangeArrowheads="1"/>
          </p:cNvSpPr>
          <p:nvPr/>
        </p:nvSpPr>
        <p:spPr bwMode="auto">
          <a:xfrm>
            <a:off x="4648200" y="4648200"/>
            <a:ext cx="990600" cy="33655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sp>
        <p:nvSpPr>
          <p:cNvPr id="158745" name="Text Box 25"/>
          <p:cNvSpPr txBox="1">
            <a:spLocks noChangeArrowheads="1"/>
          </p:cNvSpPr>
          <p:nvPr/>
        </p:nvSpPr>
        <p:spPr bwMode="auto">
          <a:xfrm>
            <a:off x="914400" y="685800"/>
            <a:ext cx="7391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build the underlying asset value tree forward in this manner</a:t>
            </a:r>
          </a:p>
        </p:txBody>
      </p:sp>
      <p:grpSp>
        <p:nvGrpSpPr>
          <p:cNvPr id="158757" name="Group 37"/>
          <p:cNvGrpSpPr>
            <a:grpSpLocks/>
          </p:cNvGrpSpPr>
          <p:nvPr/>
        </p:nvGrpSpPr>
        <p:grpSpPr bwMode="auto">
          <a:xfrm>
            <a:off x="685800" y="1524000"/>
            <a:ext cx="7848600" cy="4800600"/>
            <a:chOff x="432" y="960"/>
            <a:chExt cx="4944" cy="3024"/>
          </a:xfrm>
        </p:grpSpPr>
        <p:sp>
          <p:nvSpPr>
            <p:cNvPr id="158746" name="Text Box 26"/>
            <p:cNvSpPr txBox="1">
              <a:spLocks noChangeArrowheads="1"/>
            </p:cNvSpPr>
            <p:nvPr/>
          </p:nvSpPr>
          <p:spPr bwMode="auto">
            <a:xfrm>
              <a:off x="432" y="960"/>
              <a:ext cx="4944" cy="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800" i="1" baseline="0">
                  <a:effectLst/>
                </a:rPr>
                <a:t>V</a:t>
              </a:r>
              <a:r>
                <a:rPr lang="en-US" sz="1800" i="1" baseline="-25000">
                  <a:effectLst/>
                </a:rPr>
                <a:t>0,2</a:t>
              </a:r>
              <a:r>
                <a:rPr lang="en-US" sz="1800" i="1" baseline="0">
                  <a:effectLst/>
                </a:rPr>
                <a:t> = up</a:t>
              </a:r>
              <a:r>
                <a:rPr lang="en-US" sz="1800" baseline="0">
                  <a:effectLst/>
                </a:rPr>
                <a:t> from </a:t>
              </a:r>
              <a:r>
                <a:rPr lang="en-US" sz="1800" i="1" baseline="0">
                  <a:effectLst/>
                </a:rPr>
                <a:t>V</a:t>
              </a:r>
              <a:r>
                <a:rPr lang="en-US" sz="1800" i="1" baseline="-25000">
                  <a:effectLst/>
                </a:rPr>
                <a:t>1</a:t>
              </a:r>
              <a:r>
                <a:rPr lang="en-US" sz="1800" i="1">
                  <a:effectLst/>
                </a:rPr>
                <a:t>up</a:t>
              </a:r>
              <a:r>
                <a:rPr lang="en-US" sz="1800" i="1" baseline="0">
                  <a:effectLst/>
                </a:rPr>
                <a:t> </a:t>
              </a:r>
              <a:r>
                <a:rPr lang="en-US" sz="1800" baseline="0">
                  <a:effectLst/>
                </a:rPr>
                <a:t>= </a:t>
              </a:r>
              <a:r>
                <a:rPr lang="en-US" sz="1800" i="1" baseline="0">
                  <a:effectLst/>
                </a:rPr>
                <a:t>u</a:t>
              </a:r>
              <a:r>
                <a:rPr lang="en-US" sz="1800" baseline="0">
                  <a:effectLst/>
                </a:rPr>
                <a:t>($ 103.81)/(1+.06/12) = 1.0433(103.81)/1.005 = $107.77.</a:t>
              </a:r>
            </a:p>
            <a:p>
              <a:pPr>
                <a:spcBef>
                  <a:spcPct val="25000"/>
                </a:spcBef>
              </a:pPr>
              <a:r>
                <a:rPr lang="en-US" sz="1800" i="1" baseline="0">
                  <a:effectLst/>
                </a:rPr>
                <a:t>V</a:t>
              </a:r>
              <a:r>
                <a:rPr lang="en-US" sz="1800" i="1" baseline="-25000">
                  <a:effectLst/>
                </a:rPr>
                <a:t>2,2</a:t>
              </a:r>
              <a:r>
                <a:rPr lang="en-US" sz="1800" i="1" baseline="0">
                  <a:effectLst/>
                </a:rPr>
                <a:t> = down</a:t>
              </a:r>
              <a:r>
                <a:rPr lang="en-US" sz="1800" baseline="0">
                  <a:effectLst/>
                </a:rPr>
                <a:t> from </a:t>
              </a:r>
              <a:r>
                <a:rPr lang="en-US" sz="1800" i="1" baseline="0">
                  <a:effectLst/>
                </a:rPr>
                <a:t>V</a:t>
              </a:r>
              <a:r>
                <a:rPr lang="en-US" sz="1800" i="1" baseline="-25000">
                  <a:effectLst/>
                </a:rPr>
                <a:t>1</a:t>
              </a:r>
              <a:r>
                <a:rPr lang="en-US" sz="1800" i="1">
                  <a:effectLst/>
                </a:rPr>
                <a:t>up</a:t>
              </a:r>
              <a:r>
                <a:rPr lang="en-US" sz="1800" i="1" baseline="0">
                  <a:effectLst/>
                </a:rPr>
                <a:t> </a:t>
              </a:r>
              <a:r>
                <a:rPr lang="en-US" sz="1800" baseline="0">
                  <a:effectLst/>
                </a:rPr>
                <a:t>= </a:t>
              </a:r>
              <a:r>
                <a:rPr lang="en-US" sz="1800" i="1" baseline="0">
                  <a:effectLst/>
                </a:rPr>
                <a:t>d</a:t>
              </a:r>
              <a:r>
                <a:rPr lang="en-US" sz="1800" baseline="0">
                  <a:effectLst/>
                </a:rPr>
                <a:t>($95.37)/(1+.06/12) = .9585(95.37)/1.005 = $90.96.</a:t>
              </a:r>
            </a:p>
          </p:txBody>
        </p:sp>
        <p:grpSp>
          <p:nvGrpSpPr>
            <p:cNvPr id="158756" name="Group 36"/>
            <p:cNvGrpSpPr>
              <a:grpSpLocks/>
            </p:cNvGrpSpPr>
            <p:nvPr/>
          </p:nvGrpSpPr>
          <p:grpSpPr bwMode="auto">
            <a:xfrm>
              <a:off x="2736" y="1440"/>
              <a:ext cx="1584" cy="2544"/>
              <a:chOff x="2736" y="1440"/>
              <a:chExt cx="1584" cy="2544"/>
            </a:xfrm>
          </p:grpSpPr>
          <p:sp>
            <p:nvSpPr>
              <p:cNvPr id="158747" name="Line 27"/>
              <p:cNvSpPr>
                <a:spLocks noChangeShapeType="1"/>
              </p:cNvSpPr>
              <p:nvPr/>
            </p:nvSpPr>
            <p:spPr bwMode="auto">
              <a:xfrm flipV="1">
                <a:off x="2736" y="1632"/>
                <a:ext cx="912"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8" name="Line 28"/>
              <p:cNvSpPr>
                <a:spLocks noChangeShapeType="1"/>
              </p:cNvSpPr>
              <p:nvPr/>
            </p:nvSpPr>
            <p:spPr bwMode="auto">
              <a:xfrm>
                <a:off x="2736" y="3360"/>
                <a:ext cx="960" cy="3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49" name="Oval 29"/>
              <p:cNvSpPr>
                <a:spLocks noChangeArrowheads="1"/>
              </p:cNvSpPr>
              <p:nvPr/>
            </p:nvSpPr>
            <p:spPr bwMode="auto">
              <a:xfrm>
                <a:off x="3696" y="3552"/>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50" name="Text Box 30"/>
              <p:cNvSpPr txBox="1">
                <a:spLocks noChangeArrowheads="1"/>
              </p:cNvSpPr>
              <p:nvPr/>
            </p:nvSpPr>
            <p:spPr bwMode="auto">
              <a:xfrm>
                <a:off x="3696" y="3552"/>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2,2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$90.96</a:t>
                </a:r>
              </a:p>
            </p:txBody>
          </p:sp>
          <p:sp>
            <p:nvSpPr>
              <p:cNvPr id="158751" name="Oval 31"/>
              <p:cNvSpPr>
                <a:spLocks noChangeArrowheads="1"/>
              </p:cNvSpPr>
              <p:nvPr/>
            </p:nvSpPr>
            <p:spPr bwMode="auto">
              <a:xfrm>
                <a:off x="3648" y="1440"/>
                <a:ext cx="624" cy="432"/>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52" name="Text Box 32"/>
              <p:cNvSpPr txBox="1">
                <a:spLocks noChangeArrowheads="1"/>
              </p:cNvSpPr>
              <p:nvPr/>
            </p:nvSpPr>
            <p:spPr bwMode="auto">
              <a:xfrm>
                <a:off x="3648" y="1440"/>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0,2</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$107.77</a:t>
                </a:r>
              </a:p>
            </p:txBody>
          </p:sp>
          <p:sp>
            <p:nvSpPr>
              <p:cNvPr id="158754" name="Text Box 34"/>
              <p:cNvSpPr txBox="1">
                <a:spLocks noChangeArrowheads="1"/>
              </p:cNvSpPr>
              <p:nvPr/>
            </p:nvSpPr>
            <p:spPr bwMode="auto">
              <a:xfrm>
                <a:off x="2880" y="3456"/>
                <a:ext cx="720" cy="212"/>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1-p</a:t>
                </a:r>
                <a:r>
                  <a:rPr lang="en-US" sz="1600" baseline="0">
                    <a:effectLst>
                      <a:outerShdw blurRad="38100" dist="38100" dir="2700000" algn="tl">
                        <a:srgbClr val="FFFFFF"/>
                      </a:outerShdw>
                    </a:effectLst>
                  </a:rPr>
                  <a:t> = .4123</a:t>
                </a:r>
                <a:endParaRPr lang="en-US" sz="1600" i="1" baseline="0">
                  <a:effectLst>
                    <a:outerShdw blurRad="38100" dist="38100" dir="2700000" algn="tl">
                      <a:srgbClr val="FFFFFF"/>
                    </a:outerShdw>
                  </a:effectLst>
                </a:endParaRPr>
              </a:p>
            </p:txBody>
          </p:sp>
          <p:sp>
            <p:nvSpPr>
              <p:cNvPr id="158755" name="Text Box 35"/>
              <p:cNvSpPr txBox="1">
                <a:spLocks noChangeArrowheads="1"/>
              </p:cNvSpPr>
              <p:nvPr/>
            </p:nvSpPr>
            <p:spPr bwMode="auto">
              <a:xfrm>
                <a:off x="2928" y="1728"/>
                <a:ext cx="624" cy="212"/>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baseline="0">
                    <a:effectLst>
                      <a:outerShdw blurRad="38100" dist="38100" dir="2700000" algn="tl">
                        <a:srgbClr val="FFFFFF"/>
                      </a:outerShdw>
                    </a:effectLst>
                  </a:rPr>
                  <a:t>p</a:t>
                </a:r>
                <a:r>
                  <a:rPr lang="en-US" sz="1600" baseline="0">
                    <a:effectLst>
                      <a:outerShdw blurRad="38100" dist="38100" dir="2700000" algn="tl">
                        <a:srgbClr val="FFFFFF"/>
                      </a:outerShdw>
                    </a:effectLst>
                  </a:rPr>
                  <a:t> = .5877</a:t>
                </a:r>
                <a:endParaRPr lang="en-US" sz="1600" i="1" baseline="0">
                  <a:effectLst>
                    <a:outerShdw blurRad="38100" dist="38100" dir="2700000" algn="tl">
                      <a:srgbClr val="FFFFFF"/>
                    </a:outerShdw>
                  </a:effectLst>
                </a:endParaRPr>
              </a:p>
            </p:txBody>
          </p:sp>
        </p:grpSp>
      </p:grpSp>
      <p:sp>
        <p:nvSpPr>
          <p:cNvPr id="34" name="Slide Number Placeholder 33"/>
          <p:cNvSpPr>
            <a:spLocks noGrp="1"/>
          </p:cNvSpPr>
          <p:nvPr>
            <p:ph type="sldNum" sz="quarter" idx="12"/>
          </p:nvPr>
        </p:nvSpPr>
        <p:spPr/>
        <p:txBody>
          <a:bodyPr/>
          <a:lstStyle/>
          <a:p>
            <a:fld id="{4832FC03-9143-45FF-9B73-D7E84BF988EF}"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8757"/>
                                        </p:tgtEl>
                                        <p:attrNameLst>
                                          <p:attrName>style.visibility</p:attrName>
                                        </p:attrNameLst>
                                      </p:cBhvr>
                                      <p:to>
                                        <p:strVal val="visible"/>
                                      </p:to>
                                    </p:set>
                                    <p:anim calcmode="lin" valueType="num">
                                      <p:cBhvr additive="base">
                                        <p:cTn id="7" dur="500" fill="hold"/>
                                        <p:tgtEl>
                                          <p:spTgt spid="158757"/>
                                        </p:tgtEl>
                                        <p:attrNameLst>
                                          <p:attrName>ppt_x</p:attrName>
                                        </p:attrNameLst>
                                      </p:cBhvr>
                                      <p:tavLst>
                                        <p:tav tm="0">
                                          <p:val>
                                            <p:strVal val="1+#ppt_w/2"/>
                                          </p:val>
                                        </p:tav>
                                        <p:tav tm="100000">
                                          <p:val>
                                            <p:strVal val="#ppt_x"/>
                                          </p:val>
                                        </p:tav>
                                      </p:tavLst>
                                    </p:anim>
                                    <p:anim calcmode="lin" valueType="num">
                                      <p:cBhvr additive="base">
                                        <p:cTn id="8" dur="500" fill="hold"/>
                                        <p:tgtEl>
                                          <p:spTgt spid="158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5957" name="Text Box 5"/>
          <p:cNvSpPr txBox="1">
            <a:spLocks noChangeArrowheads="1"/>
          </p:cNvSpPr>
          <p:nvPr/>
        </p:nvSpPr>
        <p:spPr bwMode="auto">
          <a:xfrm>
            <a:off x="914400" y="990600"/>
            <a:ext cx="7391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build the underlying asset value tree forward in this manner</a:t>
            </a:r>
          </a:p>
        </p:txBody>
      </p:sp>
      <p:pic>
        <p:nvPicPr>
          <p:cNvPr id="125959"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2073275"/>
            <a:ext cx="5715000" cy="267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8" name="Slide Number Placeholder 7"/>
          <p:cNvSpPr>
            <a:spLocks noGrp="1"/>
          </p:cNvSpPr>
          <p:nvPr>
            <p:ph type="sldNum" sz="quarter" idx="12"/>
          </p:nvPr>
        </p:nvSpPr>
        <p:spPr/>
        <p:txBody>
          <a:bodyPr/>
          <a:lstStyle/>
          <a:p>
            <a:fld id="{4832FC03-9143-45FF-9B73-D7E84BF988EF}"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26659" name="Text Box 3"/>
          <p:cNvSpPr txBox="1">
            <a:spLocks noChangeArrowheads="1"/>
          </p:cNvSpPr>
          <p:nvPr/>
        </p:nvSpPr>
        <p:spPr bwMode="auto">
          <a:xfrm>
            <a:off x="914400" y="990600"/>
            <a:ext cx="7391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We build the underlying asset value tree forward in this manner</a:t>
            </a:r>
          </a:p>
        </p:txBody>
      </p:sp>
      <p:pic>
        <p:nvPicPr>
          <p:cNvPr id="32666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447800"/>
            <a:ext cx="8458200" cy="438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952500" y="152400"/>
            <a:ext cx="7239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b="1" baseline="0" dirty="0" smtClean="0">
                <a:effectLst>
                  <a:outerShdw blurRad="38100" dist="38100" dir="2700000" algn="tl">
                    <a:srgbClr val="FFFFFF"/>
                  </a:outerShdw>
                </a:effectLst>
              </a:rPr>
              <a:t>Appendix 27:</a:t>
            </a:r>
          </a:p>
          <a:p>
            <a:pPr algn="ctr">
              <a:spcBef>
                <a:spcPts val="0"/>
              </a:spcBef>
            </a:pPr>
            <a:r>
              <a:rPr lang="en-US" b="1" baseline="0" dirty="0" smtClean="0">
                <a:effectLst>
                  <a:outerShdw blurRad="38100" dist="38100" dir="2700000" algn="tl">
                    <a:srgbClr val="FFFFFF"/>
                  </a:outerShdw>
                </a:effectLst>
              </a:rPr>
              <a:t>27A.1: The </a:t>
            </a:r>
            <a:r>
              <a:rPr lang="en-US" b="1" baseline="0" dirty="0">
                <a:effectLst>
                  <a:outerShdw blurRad="38100" dist="38100" dir="2700000" algn="tl">
                    <a:srgbClr val="FFFFFF"/>
                  </a:outerShdw>
                </a:effectLst>
              </a:rPr>
              <a:t>Binomial Option Value Model</a:t>
            </a:r>
          </a:p>
        </p:txBody>
      </p:sp>
      <p:sp>
        <p:nvSpPr>
          <p:cNvPr id="2" name="TextBox 1"/>
          <p:cNvSpPr txBox="1"/>
          <p:nvPr/>
        </p:nvSpPr>
        <p:spPr>
          <a:xfrm>
            <a:off x="533400" y="1600200"/>
            <a:ext cx="3962400" cy="276999"/>
          </a:xfrm>
          <a:prstGeom prst="rect">
            <a:avLst/>
          </a:prstGeom>
          <a:noFill/>
        </p:spPr>
        <p:txBody>
          <a:bodyPr wrap="square" rtlCol="0">
            <a:spAutoFit/>
          </a:bodyPr>
          <a:lstStyle/>
          <a:p>
            <a:r>
              <a:rPr lang="en-US" sz="1200" baseline="0" dirty="0" smtClean="0">
                <a:effectLst/>
              </a:rPr>
              <a:t>Exhibit 27A-3: Underlying Asset Value Tree for 12</a:t>
            </a:r>
            <a:r>
              <a:rPr lang="en-US" sz="1200" baseline="0" dirty="0">
                <a:effectLst/>
              </a:rPr>
              <a:t> </a:t>
            </a:r>
            <a:r>
              <a:rPr lang="en-US" sz="1200" baseline="0" dirty="0" smtClean="0">
                <a:effectLst/>
              </a:rPr>
              <a:t>Months</a:t>
            </a:r>
            <a:endParaRPr lang="en-US" sz="1200" baseline="0" dirty="0">
              <a:effectLst/>
            </a:endParaRPr>
          </a:p>
        </p:txBody>
      </p:sp>
      <p:sp>
        <p:nvSpPr>
          <p:cNvPr id="8" name="Slide Number Placeholder 7"/>
          <p:cNvSpPr>
            <a:spLocks noGrp="1"/>
          </p:cNvSpPr>
          <p:nvPr>
            <p:ph type="sldNum" sz="quarter" idx="12"/>
          </p:nvPr>
        </p:nvSpPr>
        <p:spPr/>
        <p:txBody>
          <a:bodyPr/>
          <a:lstStyle/>
          <a:p>
            <a:fld id="{4832FC03-9143-45FF-9B73-D7E84BF988EF}"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6980"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26981" name="Text Box 5"/>
          <p:cNvSpPr txBox="1">
            <a:spLocks noChangeArrowheads="1"/>
          </p:cNvSpPr>
          <p:nvPr/>
        </p:nvSpPr>
        <p:spPr bwMode="auto">
          <a:xfrm>
            <a:off x="914400" y="990600"/>
            <a:ext cx="7391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 is the 12-period, monthly periods (1 year) numerical example tree we have been working on (from Excel)</a:t>
            </a:r>
          </a:p>
        </p:txBody>
      </p:sp>
      <p:grpSp>
        <p:nvGrpSpPr>
          <p:cNvPr id="126988" name="Group 12"/>
          <p:cNvGrpSpPr>
            <a:grpSpLocks/>
          </p:cNvGrpSpPr>
          <p:nvPr/>
        </p:nvGrpSpPr>
        <p:grpSpPr bwMode="auto">
          <a:xfrm>
            <a:off x="381000" y="2590800"/>
            <a:ext cx="3352800" cy="1641475"/>
            <a:chOff x="240" y="1632"/>
            <a:chExt cx="2112" cy="1034"/>
          </a:xfrm>
        </p:grpSpPr>
        <p:sp>
          <p:nvSpPr>
            <p:cNvPr id="126983" name="Text Box 7"/>
            <p:cNvSpPr txBox="1">
              <a:spLocks noChangeArrowheads="1"/>
            </p:cNvSpPr>
            <p:nvPr/>
          </p:nvSpPr>
          <p:spPr bwMode="auto">
            <a:xfrm>
              <a:off x="240" y="2256"/>
              <a:ext cx="2112" cy="41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1" baseline="0">
                  <a:solidFill>
                    <a:srgbClr val="FF0000"/>
                  </a:solidFill>
                  <a:effectLst>
                    <a:outerShdw blurRad="38100" dist="38100" dir="2700000" algn="tl">
                      <a:srgbClr val="000000"/>
                    </a:outerShdw>
                  </a:effectLst>
                </a:rPr>
                <a:t>Notice the first element here, as we previously calculated it.</a:t>
              </a:r>
            </a:p>
          </p:txBody>
        </p:sp>
        <p:sp>
          <p:nvSpPr>
            <p:cNvPr id="126984" name="Rectangle 8"/>
            <p:cNvSpPr>
              <a:spLocks noChangeArrowheads="1"/>
            </p:cNvSpPr>
            <p:nvPr/>
          </p:nvSpPr>
          <p:spPr bwMode="auto">
            <a:xfrm>
              <a:off x="480" y="1632"/>
              <a:ext cx="768" cy="24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5" name="Line 9"/>
            <p:cNvSpPr>
              <a:spLocks noChangeShapeType="1"/>
            </p:cNvSpPr>
            <p:nvPr/>
          </p:nvSpPr>
          <p:spPr bwMode="auto">
            <a:xfrm flipH="1" flipV="1">
              <a:off x="864" y="1872"/>
              <a:ext cx="432" cy="384"/>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7" name="Text Box 11"/>
          <p:cNvSpPr txBox="1">
            <a:spLocks noChangeArrowheads="1"/>
          </p:cNvSpPr>
          <p:nvPr/>
        </p:nvSpPr>
        <p:spPr bwMode="auto">
          <a:xfrm>
            <a:off x="762000" y="4495800"/>
            <a:ext cx="73914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Each node in the tree (each row, column cell in the table) represents a possible future “state of the world”, as indicated by a possible value of the underlying asset as of the given future time period (month in this case).</a:t>
            </a:r>
          </a:p>
        </p:txBody>
      </p:sp>
      <p:pic>
        <p:nvPicPr>
          <p:cNvPr id="126989" name="Picture 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752600"/>
            <a:ext cx="8405813" cy="296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4832FC03-9143-45FF-9B73-D7E84BF988E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8005" name="Text Box 5"/>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28006" name="Text Box 6"/>
          <p:cNvSpPr txBox="1">
            <a:spLocks noChangeArrowheads="1"/>
          </p:cNvSpPr>
          <p:nvPr/>
        </p:nvSpPr>
        <p:spPr bwMode="auto">
          <a:xfrm>
            <a:off x="457200" y="685800"/>
            <a:ext cx="83058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effectLst>
                  <a:outerShdw blurRad="38100" dist="38100" dir="2700000" algn="tl">
                    <a:srgbClr val="FFFFFF"/>
                  </a:outerShdw>
                </a:effectLst>
              </a:rPr>
              <a:t>Although the conditional probabilities are </a:t>
            </a:r>
            <a:r>
              <a:rPr lang="en-US" sz="1800" b="1" i="1" baseline="0">
                <a:effectLst>
                  <a:outerShdw blurRad="38100" dist="38100" dir="2700000" algn="tl">
                    <a:srgbClr val="FFFFFF"/>
                  </a:outerShdw>
                </a:effectLst>
              </a:rPr>
              <a:t>p</a:t>
            </a:r>
            <a:r>
              <a:rPr lang="en-US" sz="1800" b="1" baseline="0">
                <a:effectLst>
                  <a:outerShdw blurRad="38100" dist="38100" dir="2700000" algn="tl">
                    <a:srgbClr val="FFFFFF"/>
                  </a:outerShdw>
                </a:effectLst>
              </a:rPr>
              <a:t> = .5877 and </a:t>
            </a:r>
            <a:r>
              <a:rPr lang="en-US" sz="1800" b="1" i="1" baseline="0">
                <a:effectLst>
                  <a:outerShdw blurRad="38100" dist="38100" dir="2700000" algn="tl">
                    <a:srgbClr val="FFFFFF"/>
                  </a:outerShdw>
                </a:effectLst>
              </a:rPr>
              <a:t>1-p</a:t>
            </a:r>
            <a:r>
              <a:rPr lang="en-US" sz="1800" b="1" baseline="0">
                <a:effectLst>
                  <a:outerShdw blurRad="38100" dist="38100" dir="2700000" algn="tl">
                    <a:srgbClr val="FFFFFF"/>
                  </a:outerShdw>
                </a:effectLst>
              </a:rPr>
              <a:t> = .4123 going forward one period (</a:t>
            </a:r>
            <a:r>
              <a:rPr lang="en-US" sz="1800" b="1" i="1" baseline="0">
                <a:effectLst>
                  <a:outerShdw blurRad="38100" dist="38100" dir="2700000" algn="tl">
                    <a:srgbClr val="FFFFFF"/>
                  </a:outerShdw>
                </a:effectLst>
              </a:rPr>
              <a:t>up</a:t>
            </a:r>
            <a:r>
              <a:rPr lang="en-US" sz="1800" b="1" baseline="0">
                <a:effectLst>
                  <a:outerShdw blurRad="38100" dist="38100" dir="2700000" algn="tl">
                    <a:srgbClr val="FFFFFF"/>
                  </a:outerShdw>
                </a:effectLst>
              </a:rPr>
              <a:t> and </a:t>
            </a:r>
            <a:r>
              <a:rPr lang="en-US" sz="1800" b="1" i="1" baseline="0">
                <a:effectLst>
                  <a:outerShdw blurRad="38100" dist="38100" dir="2700000" algn="tl">
                    <a:srgbClr val="FFFFFF"/>
                  </a:outerShdw>
                </a:effectLst>
              </a:rPr>
              <a:t>down</a:t>
            </a:r>
            <a:r>
              <a:rPr lang="en-US" sz="1800" b="1" baseline="0">
                <a:effectLst>
                  <a:outerShdw blurRad="38100" dist="38100" dir="2700000" algn="tl">
                    <a:srgbClr val="FFFFFF"/>
                  </a:outerShdw>
                </a:effectLst>
              </a:rPr>
              <a:t>) from any given node, over multiple periods the unconditional probabilities become bell-shaped over all the possible outcomes</a:t>
            </a:r>
          </a:p>
        </p:txBody>
      </p:sp>
      <p:sp>
        <p:nvSpPr>
          <p:cNvPr id="128009" name="Text Box 9"/>
          <p:cNvSpPr txBox="1">
            <a:spLocks noChangeArrowheads="1"/>
          </p:cNvSpPr>
          <p:nvPr/>
        </p:nvSpPr>
        <p:spPr bwMode="auto">
          <a:xfrm>
            <a:off x="4953000" y="4495800"/>
            <a:ext cx="38862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Actually, although the model converges toward continuously-compounded return probabilities that are normally distributed, the asset value level probabilities are log-normally distributed (skewed bell shape).</a:t>
            </a:r>
          </a:p>
        </p:txBody>
      </p:sp>
      <p:pic>
        <p:nvPicPr>
          <p:cNvPr id="128011"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676400"/>
            <a:ext cx="8610600" cy="268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8014" name="Picture 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3429000"/>
            <a:ext cx="4219575" cy="2995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8015" name="Line 15"/>
          <p:cNvSpPr>
            <a:spLocks noChangeShapeType="1"/>
          </p:cNvSpPr>
          <p:nvPr/>
        </p:nvSpPr>
        <p:spPr bwMode="auto">
          <a:xfrm flipH="1">
            <a:off x="3733800" y="4724400"/>
            <a:ext cx="1219200" cy="0"/>
          </a:xfrm>
          <a:prstGeom prst="line">
            <a:avLst/>
          </a:prstGeom>
          <a:noFill/>
          <a:ln w="19050">
            <a:solidFill>
              <a:srgbClr val="9900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Slide Number Placeholder 9"/>
          <p:cNvSpPr>
            <a:spLocks noGrp="1"/>
          </p:cNvSpPr>
          <p:nvPr>
            <p:ph type="sldNum" sz="quarter" idx="12"/>
          </p:nvPr>
        </p:nvSpPr>
        <p:spPr/>
        <p:txBody>
          <a:bodyPr/>
          <a:lstStyle/>
          <a:p>
            <a:fld id="{4832FC03-9143-45FF-9B73-D7E84BF988E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6195" name="Text Box 3"/>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6196" name="Text Box 4"/>
          <p:cNvSpPr txBox="1">
            <a:spLocks noChangeArrowheads="1"/>
          </p:cNvSpPr>
          <p:nvPr/>
        </p:nvSpPr>
        <p:spPr bwMode="auto">
          <a:xfrm>
            <a:off x="381000" y="685800"/>
            <a:ext cx="8458200"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Define the tree as a table of rows and columns. The </a:t>
            </a:r>
            <a:r>
              <a:rPr lang="en-US" sz="1800" i="1" baseline="0">
                <a:effectLst/>
              </a:rPr>
              <a:t>j</a:t>
            </a:r>
            <a:r>
              <a:rPr lang="en-US" sz="1800" i="1">
                <a:effectLst/>
              </a:rPr>
              <a:t>th</a:t>
            </a:r>
            <a:r>
              <a:rPr lang="en-US" sz="1800" i="1" baseline="0">
                <a:effectLst/>
              </a:rPr>
              <a:t> </a:t>
            </a:r>
            <a:r>
              <a:rPr lang="en-US" sz="1800" baseline="0">
                <a:effectLst/>
              </a:rPr>
              <a:t>column is the number of periods after the present (time 0), where </a:t>
            </a:r>
            <a:r>
              <a:rPr lang="en-US" sz="1800" i="1" baseline="0">
                <a:effectLst/>
              </a:rPr>
              <a:t>j</a:t>
            </a:r>
            <a:r>
              <a:rPr lang="en-US" sz="1800" baseline="0">
                <a:effectLst/>
              </a:rPr>
              <a:t> = 0, 1, 2, …, </a:t>
            </a:r>
            <a:r>
              <a:rPr lang="en-US" sz="1800" i="1" baseline="0">
                <a:effectLst/>
              </a:rPr>
              <a:t>n</a:t>
            </a:r>
            <a:r>
              <a:rPr lang="en-US" sz="1800" baseline="0">
                <a:effectLst/>
              </a:rPr>
              <a:t> (where </a:t>
            </a:r>
            <a:r>
              <a:rPr lang="en-US" sz="1800" i="1" baseline="0">
                <a:effectLst/>
              </a:rPr>
              <a:t>n</a:t>
            </a:r>
            <a:r>
              <a:rPr lang="en-US" sz="1800" baseline="0">
                <a:effectLst/>
              </a:rPr>
              <a:t> is the total number of periods). The </a:t>
            </a:r>
            <a:r>
              <a:rPr lang="en-US" sz="1800" i="1" baseline="0">
                <a:effectLst/>
              </a:rPr>
              <a:t>i</a:t>
            </a:r>
            <a:r>
              <a:rPr lang="en-US" sz="1800" i="1">
                <a:effectLst/>
              </a:rPr>
              <a:t>th</a:t>
            </a:r>
            <a:r>
              <a:rPr lang="en-US" sz="1800" i="1" baseline="0">
                <a:effectLst/>
              </a:rPr>
              <a:t> </a:t>
            </a:r>
            <a:r>
              <a:rPr lang="en-US" sz="1800" baseline="0">
                <a:effectLst/>
              </a:rPr>
              <a:t>row is the number of “down” moves in the asset price since time 0, where </a:t>
            </a:r>
            <a:r>
              <a:rPr lang="en-US" sz="1800" i="1" baseline="0">
                <a:effectLst/>
              </a:rPr>
              <a:t>i</a:t>
            </a:r>
            <a:r>
              <a:rPr lang="en-US" sz="1800" baseline="0">
                <a:effectLst/>
              </a:rPr>
              <a:t> = 0, 1, 2, … , </a:t>
            </a:r>
            <a:r>
              <a:rPr lang="en-US" sz="1800" i="1" baseline="0">
                <a:effectLst/>
              </a:rPr>
              <a:t>j</a:t>
            </a:r>
            <a:r>
              <a:rPr lang="en-US" sz="1800" baseline="0">
                <a:effectLst/>
              </a:rPr>
              <a:t> . Each row, column cell (</a:t>
            </a:r>
            <a:r>
              <a:rPr lang="en-US" sz="1800" i="1" baseline="0">
                <a:effectLst/>
              </a:rPr>
              <a:t>i</a:t>
            </a:r>
            <a:r>
              <a:rPr lang="en-US" sz="1800" baseline="0">
                <a:effectLst/>
              </a:rPr>
              <a:t>, </a:t>
            </a:r>
            <a:r>
              <a:rPr lang="en-US" sz="1800" i="1" baseline="0">
                <a:effectLst/>
              </a:rPr>
              <a:t>j</a:t>
            </a:r>
            <a:r>
              <a:rPr lang="en-US" sz="1800" baseline="0">
                <a:effectLst/>
              </a:rPr>
              <a:t>) defines a “state of the world” </a:t>
            </a:r>
            <a:r>
              <a:rPr lang="en-US" sz="1800" i="1" baseline="0">
                <a:effectLst/>
              </a:rPr>
              <a:t>j</a:t>
            </a:r>
            <a:r>
              <a:rPr lang="en-US" sz="1800" baseline="0">
                <a:effectLst/>
              </a:rPr>
              <a:t> periods in the future. </a:t>
            </a:r>
            <a:r>
              <a:rPr lang="en-US" sz="1800" i="1" baseline="0">
                <a:effectLst/>
              </a:rPr>
              <a:t>V</a:t>
            </a:r>
            <a:r>
              <a:rPr lang="en-US" sz="1800" i="1" baseline="-25000">
                <a:effectLst/>
              </a:rPr>
              <a:t>i,j</a:t>
            </a:r>
            <a:r>
              <a:rPr lang="en-US" sz="1800" baseline="0">
                <a:effectLst/>
              </a:rPr>
              <a:t> is the value of the underlying asset in that state.</a:t>
            </a:r>
          </a:p>
        </p:txBody>
      </p:sp>
      <p:sp>
        <p:nvSpPr>
          <p:cNvPr id="136201" name="Text Box 9"/>
          <p:cNvSpPr txBox="1">
            <a:spLocks noChangeArrowheads="1"/>
          </p:cNvSpPr>
          <p:nvPr/>
        </p:nvSpPr>
        <p:spPr bwMode="auto">
          <a:xfrm>
            <a:off x="685800" y="4876800"/>
            <a:ext cx="800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The ex ante probability (as of time 0) of any given state of the world </a:t>
            </a:r>
            <a:r>
              <a:rPr lang="en-US" sz="1800" i="1" baseline="0">
                <a:effectLst/>
              </a:rPr>
              <a:t>i</a:t>
            </a:r>
            <a:r>
              <a:rPr lang="en-US" sz="1800" baseline="0">
                <a:effectLst/>
              </a:rPr>
              <a:t>,</a:t>
            </a:r>
            <a:r>
              <a:rPr lang="en-US" sz="1800" i="1" baseline="0">
                <a:effectLst/>
              </a:rPr>
              <a:t> j</a:t>
            </a:r>
            <a:r>
              <a:rPr lang="en-US" sz="1800" baseline="0">
                <a:effectLst/>
              </a:rPr>
              <a:t> is given by:</a:t>
            </a:r>
          </a:p>
        </p:txBody>
      </p:sp>
      <p:graphicFrame>
        <p:nvGraphicFramePr>
          <p:cNvPr id="136202" name="Object 10"/>
          <p:cNvGraphicFramePr>
            <a:graphicFrameLocks noChangeAspect="1"/>
          </p:cNvGraphicFramePr>
          <p:nvPr/>
        </p:nvGraphicFramePr>
        <p:xfrm>
          <a:off x="2971800" y="5181600"/>
          <a:ext cx="3124200" cy="657225"/>
        </p:xfrm>
        <a:graphic>
          <a:graphicData uri="http://schemas.openxmlformats.org/presentationml/2006/ole">
            <p:oleObj spid="_x0000_s136210" name="Equation" r:id="rId4" imgW="2171700" imgH="457200" progId="Equation.3">
              <p:embed/>
            </p:oleObj>
          </a:graphicData>
        </a:graphic>
      </p:graphicFrame>
      <p:sp>
        <p:nvSpPr>
          <p:cNvPr id="136203" name="Text Box 11"/>
          <p:cNvSpPr txBox="1">
            <a:spLocks noChangeArrowheads="1"/>
          </p:cNvSpPr>
          <p:nvPr/>
        </p:nvSpPr>
        <p:spPr bwMode="auto">
          <a:xfrm>
            <a:off x="685800" y="5867400"/>
            <a:ext cx="8001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where the symbol “!” indicates the “factorial” product operation: </a:t>
            </a:r>
            <a:r>
              <a:rPr lang="en-US" sz="1800" i="1" baseline="0">
                <a:effectLst/>
              </a:rPr>
              <a:t>x</a:t>
            </a:r>
            <a:r>
              <a:rPr lang="en-US" sz="1800" baseline="0">
                <a:effectLst/>
              </a:rPr>
              <a:t>! = 1*2*3* . . . *</a:t>
            </a:r>
            <a:r>
              <a:rPr lang="en-US" sz="1800" i="1" baseline="0">
                <a:effectLst/>
              </a:rPr>
              <a:t>x</a:t>
            </a:r>
            <a:r>
              <a:rPr lang="en-US" sz="1800" baseline="0">
                <a:effectLst/>
              </a:rPr>
              <a:t>.</a:t>
            </a:r>
          </a:p>
        </p:txBody>
      </p:sp>
      <p:pic>
        <p:nvPicPr>
          <p:cNvPr id="136204"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800" y="2209800"/>
            <a:ext cx="8534400" cy="265906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4832FC03-9143-45FF-9B73-D7E84BF988E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9028"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29029" name="Text Box 5"/>
          <p:cNvSpPr txBox="1">
            <a:spLocks noChangeArrowheads="1"/>
          </p:cNvSpPr>
          <p:nvPr/>
        </p:nvSpPr>
        <p:spPr bwMode="auto">
          <a:xfrm>
            <a:off x="609600" y="914400"/>
            <a:ext cx="8001000" cy="3508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In this numerical example, the Period 12 underlying asset values and probabilities, indicated in the last column on the right in the previous two slides, give:</a:t>
            </a:r>
          </a:p>
          <a:p>
            <a:pPr algn="ctr">
              <a:spcBef>
                <a:spcPct val="50000"/>
              </a:spcBef>
            </a:pPr>
            <a:r>
              <a:rPr lang="en-US" b="1" baseline="0">
                <a:effectLst>
                  <a:outerShdw blurRad="38100" dist="38100" dir="2700000" algn="tl">
                    <a:srgbClr val="FFFFFF"/>
                  </a:outerShdw>
                </a:effectLst>
              </a:rPr>
              <a:t>E</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[V</a:t>
            </a:r>
            <a:r>
              <a:rPr lang="en-US" b="1" baseline="-25000">
                <a:effectLst>
                  <a:outerShdw blurRad="38100" dist="38100" dir="2700000" algn="tl">
                    <a:srgbClr val="FFFFFF"/>
                  </a:outerShdw>
                </a:effectLst>
              </a:rPr>
              <a:t>12</a:t>
            </a:r>
            <a:r>
              <a:rPr lang="en-US" b="1" baseline="0">
                <a:effectLst>
                  <a:outerShdw blurRad="38100" dist="38100" dir="2700000" algn="tl">
                    <a:srgbClr val="FFFFFF"/>
                  </a:outerShdw>
                </a:effectLst>
              </a:rPr>
              <a:t>] = E</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[V(1 yr)] = $104.05</a:t>
            </a:r>
          </a:p>
          <a:p>
            <a:pPr algn="ctr">
              <a:spcBef>
                <a:spcPct val="50000"/>
              </a:spcBef>
            </a:pPr>
            <a:r>
              <a:rPr lang="en-US" sz="1800" b="1" baseline="0">
                <a:effectLst>
                  <a:outerShdw blurRad="38100" dist="38100" dir="2700000" algn="tl">
                    <a:srgbClr val="FFFFFF"/>
                  </a:outerShdw>
                </a:effectLst>
              </a:rPr>
              <a:t>which is identical to: V</a:t>
            </a:r>
            <a:r>
              <a:rPr lang="en-US" sz="1800" b="1" baseline="-25000">
                <a:effectLst>
                  <a:outerShdw blurRad="38100" dist="38100" dir="2700000" algn="tl">
                    <a:srgbClr val="FFFFFF"/>
                  </a:outerShdw>
                </a:effectLst>
              </a:rPr>
              <a:t>0</a:t>
            </a:r>
            <a:r>
              <a:rPr lang="en-US" sz="1800" b="1" baseline="0">
                <a:effectLst>
                  <a:outerShdw blurRad="38100" dist="38100" dir="2700000" algn="tl">
                    <a:srgbClr val="FFFFFF"/>
                  </a:outerShdw>
                </a:effectLst>
              </a:rPr>
              <a:t>((1+</a:t>
            </a:r>
            <a:r>
              <a:rPr lang="en-US" sz="1800" b="1" i="1" baseline="0">
                <a:effectLst>
                  <a:outerShdw blurRad="38100" dist="38100" dir="2700000" algn="tl">
                    <a:srgbClr val="FFFFFF"/>
                  </a:outerShdw>
                </a:effectLst>
              </a:rPr>
              <a:t>r</a:t>
            </a:r>
            <a:r>
              <a:rPr lang="en-US" sz="1800" b="1" i="1" baseline="-25000">
                <a:effectLst>
                  <a:outerShdw blurRad="38100" dist="38100" dir="2700000" algn="tl">
                    <a:srgbClr val="FFFFFF"/>
                  </a:outerShdw>
                </a:effectLst>
              </a:rPr>
              <a:t>V</a:t>
            </a:r>
            <a:r>
              <a:rPr lang="en-US" sz="1800" b="1" baseline="0">
                <a:effectLst>
                  <a:outerShdw blurRad="38100" dist="38100" dir="2700000" algn="tl">
                    <a:srgbClr val="FFFFFF"/>
                  </a:outerShdw>
                </a:effectLst>
              </a:rPr>
              <a:t>)/(1+</a:t>
            </a:r>
            <a:r>
              <a:rPr lang="en-US" sz="1800" b="1" i="1" baseline="0">
                <a:effectLst>
                  <a:outerShdw blurRad="38100" dist="38100" dir="2700000" algn="tl">
                    <a:srgbClr val="FFFFFF"/>
                  </a:outerShdw>
                </a:effectLst>
              </a:rPr>
              <a:t>y</a:t>
            </a:r>
            <a:r>
              <a:rPr lang="en-US" sz="1800" b="1" i="1" baseline="-25000">
                <a:effectLst>
                  <a:outerShdw blurRad="38100" dist="38100" dir="2700000" algn="tl">
                    <a:srgbClr val="FFFFFF"/>
                  </a:outerShdw>
                </a:effectLst>
              </a:rPr>
              <a:t>V</a:t>
            </a:r>
            <a:r>
              <a:rPr lang="en-US" sz="1800" b="1" baseline="0">
                <a:effectLst>
                  <a:outerShdw blurRad="38100" dist="38100" dir="2700000" algn="tl">
                    <a:srgbClr val="FFFFFF"/>
                  </a:outerShdw>
                </a:effectLst>
              </a:rPr>
              <a:t>))</a:t>
            </a:r>
            <a:r>
              <a:rPr lang="en-US" sz="1800" b="1">
                <a:effectLst>
                  <a:outerShdw blurRad="38100" dist="38100" dir="2700000" algn="tl">
                    <a:srgbClr val="FFFFFF"/>
                  </a:outerShdw>
                </a:effectLst>
              </a:rPr>
              <a:t>12</a:t>
            </a:r>
            <a:r>
              <a:rPr lang="en-US" sz="1800" b="1" baseline="0">
                <a:effectLst>
                  <a:outerShdw blurRad="38100" dist="38100" dir="2700000" algn="tl">
                    <a:srgbClr val="FFFFFF"/>
                  </a:outerShdw>
                </a:effectLst>
              </a:rPr>
              <a:t> = V</a:t>
            </a:r>
            <a:r>
              <a:rPr lang="en-US" sz="1800" b="1" baseline="-25000">
                <a:effectLst>
                  <a:outerShdw blurRad="38100" dist="38100" dir="2700000" algn="tl">
                    <a:srgbClr val="FFFFFF"/>
                  </a:outerShdw>
                </a:effectLst>
              </a:rPr>
              <a:t>0</a:t>
            </a:r>
            <a:r>
              <a:rPr lang="en-US" sz="1800" b="1" baseline="0">
                <a:effectLst>
                  <a:outerShdw blurRad="38100" dist="38100" dir="2700000" algn="tl">
                    <a:srgbClr val="FFFFFF"/>
                  </a:outerShdw>
                </a:effectLst>
              </a:rPr>
              <a:t>(1+</a:t>
            </a:r>
            <a:r>
              <a:rPr lang="en-US" sz="1800" b="1" i="1" baseline="0">
                <a:effectLst>
                  <a:outerShdw blurRad="38100" dist="38100" dir="2700000" algn="tl">
                    <a:srgbClr val="FFFFFF"/>
                  </a:outerShdw>
                </a:effectLst>
              </a:rPr>
              <a:t>g</a:t>
            </a:r>
            <a:r>
              <a:rPr lang="en-US" sz="1800" b="1" i="1" baseline="-25000">
                <a:effectLst>
                  <a:outerShdw blurRad="38100" dist="38100" dir="2700000" algn="tl">
                    <a:srgbClr val="FFFFFF"/>
                  </a:outerShdw>
                </a:effectLst>
              </a:rPr>
              <a:t>V</a:t>
            </a:r>
            <a:r>
              <a:rPr lang="en-US" sz="1800" b="1" baseline="0">
                <a:effectLst>
                  <a:outerShdw blurRad="38100" dist="38100" dir="2700000" algn="tl">
                    <a:srgbClr val="FFFFFF"/>
                  </a:outerShdw>
                </a:effectLst>
              </a:rPr>
              <a:t>)</a:t>
            </a:r>
            <a:r>
              <a:rPr lang="en-US" sz="1800" b="1">
                <a:effectLst>
                  <a:outerShdw blurRad="38100" dist="38100" dir="2700000" algn="tl">
                    <a:srgbClr val="FFFFFF"/>
                  </a:outerShdw>
                </a:effectLst>
              </a:rPr>
              <a:t>12</a:t>
            </a:r>
            <a:r>
              <a:rPr lang="en-US" sz="1800" b="1" baseline="0">
                <a:effectLst>
                  <a:outerShdw blurRad="38100" dist="38100" dir="2700000" algn="tl">
                    <a:srgbClr val="FFFFFF"/>
                  </a:outerShdw>
                </a:effectLst>
              </a:rPr>
              <a:t> = $100(1.0033)</a:t>
            </a:r>
            <a:r>
              <a:rPr lang="en-US" sz="1800" b="1">
                <a:effectLst>
                  <a:outerShdw blurRad="38100" dist="38100" dir="2700000" algn="tl">
                    <a:srgbClr val="FFFFFF"/>
                  </a:outerShdw>
                </a:effectLst>
              </a:rPr>
              <a:t>12</a:t>
            </a:r>
            <a:r>
              <a:rPr lang="en-US" b="1" baseline="0">
                <a:effectLst>
                  <a:outerShdw blurRad="38100" dist="38100" dir="2700000" algn="tl">
                    <a:srgbClr val="FFFFFF"/>
                  </a:outerShdw>
                </a:effectLst>
              </a:rPr>
              <a:t> </a:t>
            </a:r>
            <a:r>
              <a:rPr lang="en-US" sz="1800" b="1" baseline="0">
                <a:effectLst>
                  <a:outerShdw blurRad="38100" dist="38100" dir="2700000" algn="tl">
                    <a:srgbClr val="FFFFFF"/>
                  </a:outerShdw>
                </a:effectLst>
              </a:rPr>
              <a:t>= $104.05</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And:</a:t>
            </a:r>
          </a:p>
          <a:p>
            <a:pPr algn="ctr">
              <a:spcBef>
                <a:spcPct val="50000"/>
              </a:spcBef>
            </a:pPr>
            <a:r>
              <a:rPr lang="en-US" b="1" baseline="0">
                <a:effectLst>
                  <a:outerShdw blurRad="38100" dist="38100" dir="2700000" algn="tl">
                    <a:srgbClr val="FFFFFF"/>
                  </a:outerShdw>
                </a:effectLst>
              </a:rPr>
              <a:t>STD[V</a:t>
            </a:r>
            <a:r>
              <a:rPr lang="en-US" b="1" baseline="-25000">
                <a:effectLst>
                  <a:outerShdw blurRad="38100" dist="38100" dir="2700000" algn="tl">
                    <a:srgbClr val="FFFFFF"/>
                  </a:outerShdw>
                </a:effectLst>
              </a:rPr>
              <a:t>12</a:t>
            </a:r>
            <a:r>
              <a:rPr lang="en-US" b="1" baseline="0">
                <a:effectLst>
                  <a:outerShdw blurRad="38100" dist="38100" dir="2700000" algn="tl">
                    <a:srgbClr val="FFFFFF"/>
                  </a:outerShdw>
                </a:effectLst>
              </a:rPr>
              <a:t>]/V</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 = 1 yr Volatility = </a:t>
            </a:r>
            <a:r>
              <a:rPr lang="en-US" b="1" baseline="0">
                <a:effectLst>
                  <a:outerShdw blurRad="38100" dist="38100" dir="2700000" algn="tl">
                    <a:srgbClr val="FFFFFF"/>
                  </a:outerShdw>
                </a:effectLst>
                <a:cs typeface="Times New Roman" panose="02020603050405020304" pitchFamily="18" charset="0"/>
              </a:rPr>
              <a:t>±14.99%</a:t>
            </a:r>
          </a:p>
          <a:p>
            <a:pPr algn="ctr">
              <a:spcBef>
                <a:spcPct val="50000"/>
              </a:spcBef>
            </a:pPr>
            <a:r>
              <a:rPr lang="en-US" sz="1800" b="1" baseline="0">
                <a:effectLst>
                  <a:outerShdw blurRad="38100" dist="38100" dir="2700000" algn="tl">
                    <a:srgbClr val="FFFFFF"/>
                  </a:outerShdw>
                </a:effectLst>
                <a:cs typeface="Times New Roman" panose="02020603050405020304" pitchFamily="18" charset="0"/>
              </a:rPr>
              <a:t>which is very similar to the 15% simple annual volatility assumption.</a:t>
            </a:r>
          </a:p>
          <a:p>
            <a:pPr algn="ctr">
              <a:spcBef>
                <a:spcPct val="50000"/>
              </a:spcBef>
            </a:pPr>
            <a:r>
              <a:rPr lang="en-US" sz="1800" b="1" baseline="0">
                <a:effectLst>
                  <a:outerShdw blurRad="38100" dist="38100" dir="2700000" algn="tl">
                    <a:srgbClr val="FFFFFF"/>
                  </a:outerShdw>
                </a:effectLst>
                <a:cs typeface="Times New Roman" panose="02020603050405020304" pitchFamily="18" charset="0"/>
              </a:rPr>
              <a:t>(If you’re curious, these statistics are found as follows…)</a:t>
            </a:r>
          </a:p>
        </p:txBody>
      </p:sp>
      <p:graphicFrame>
        <p:nvGraphicFramePr>
          <p:cNvPr id="129030" name="Object 6"/>
          <p:cNvGraphicFramePr>
            <a:graphicFrameLocks noChangeAspect="1"/>
          </p:cNvGraphicFramePr>
          <p:nvPr/>
        </p:nvGraphicFramePr>
        <p:xfrm>
          <a:off x="1273175" y="4446588"/>
          <a:ext cx="6853238" cy="1825625"/>
        </p:xfrm>
        <a:graphic>
          <a:graphicData uri="http://schemas.openxmlformats.org/presentationml/2006/ole">
            <p:oleObj spid="_x0000_s129036" name="Equation" r:id="rId4" imgW="4762500" imgH="1270000" progId="Equation.3">
              <p:embed/>
            </p:oleObj>
          </a:graphicData>
        </a:graphic>
      </p:graphicFrame>
      <p:sp>
        <p:nvSpPr>
          <p:cNvPr id="7" name="Slide Number Placeholder 6"/>
          <p:cNvSpPr>
            <a:spLocks noGrp="1"/>
          </p:cNvSpPr>
          <p:nvPr>
            <p:ph type="sldNum" sz="quarter" idx="12"/>
          </p:nvPr>
        </p:nvSpPr>
        <p:spPr/>
        <p:txBody>
          <a:bodyPr/>
          <a:lstStyle/>
          <a:p>
            <a:fld id="{4832FC03-9143-45FF-9B73-D7E84BF988E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268292"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268294" name="Text Box 6"/>
          <p:cNvSpPr txBox="1">
            <a:spLocks noChangeArrowheads="1"/>
          </p:cNvSpPr>
          <p:nvPr/>
        </p:nvSpPr>
        <p:spPr bwMode="auto">
          <a:xfrm>
            <a:off x="685800" y="5257800"/>
            <a:ext cx="80010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E</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[V</a:t>
            </a:r>
            <a:r>
              <a:rPr lang="en-US" b="1" baseline="-25000">
                <a:effectLst>
                  <a:outerShdw blurRad="38100" dist="38100" dir="2700000" algn="tl">
                    <a:srgbClr val="FFFFFF"/>
                  </a:outerShdw>
                </a:effectLst>
              </a:rPr>
              <a:t>12</a:t>
            </a:r>
            <a:r>
              <a:rPr lang="en-US" b="1" baseline="0">
                <a:effectLst>
                  <a:outerShdw blurRad="38100" dist="38100" dir="2700000" algn="tl">
                    <a:srgbClr val="FFFFFF"/>
                  </a:outerShdw>
                </a:effectLst>
              </a:rPr>
              <a:t>] = $104.05 = V</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(1.0033)</a:t>
            </a:r>
            <a:r>
              <a:rPr lang="en-US" b="1">
                <a:effectLst>
                  <a:outerShdw blurRad="38100" dist="38100" dir="2700000" algn="tl">
                    <a:srgbClr val="FFFFFF"/>
                  </a:outerShdw>
                </a:effectLst>
              </a:rPr>
              <a:t>12</a:t>
            </a:r>
            <a:r>
              <a:rPr lang="en-US" b="1" baseline="0">
                <a:effectLst>
                  <a:outerShdw blurRad="38100" dist="38100" dir="2700000" algn="tl">
                    <a:srgbClr val="FFFFFF"/>
                  </a:outerShdw>
                </a:effectLst>
              </a:rPr>
              <a:t> = V</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(1+</a:t>
            </a:r>
            <a:r>
              <a:rPr lang="en-US" b="1" i="1" baseline="0">
                <a:effectLst>
                  <a:outerShdw blurRad="38100" dist="38100" dir="2700000" algn="tl">
                    <a:srgbClr val="FFFFFF"/>
                  </a:outerShdw>
                </a:effectLst>
              </a:rPr>
              <a:t>g</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a:t>
            </a:r>
            <a:r>
              <a:rPr lang="en-US" b="1">
                <a:effectLst>
                  <a:outerShdw blurRad="38100" dist="38100" dir="2700000" algn="tl">
                    <a:srgbClr val="FFFFFF"/>
                  </a:outerShdw>
                </a:effectLst>
              </a:rPr>
              <a:t>12</a:t>
            </a:r>
            <a:r>
              <a:rPr lang="en-US" b="1" baseline="0">
                <a:effectLst>
                  <a:outerShdw blurRad="38100" dist="38100" dir="2700000" algn="tl">
                    <a:srgbClr val="FFFFFF"/>
                  </a:outerShdw>
                </a:effectLst>
              </a:rPr>
              <a:t> .</a:t>
            </a:r>
            <a:r>
              <a:rPr lang="en-US" sz="1800" b="1" baseline="0">
                <a:effectLst>
                  <a:outerShdw blurRad="38100" dist="38100" dir="2700000" algn="tl">
                    <a:srgbClr val="FFFFFF"/>
                  </a:outerShdw>
                </a:effectLst>
              </a:rPr>
              <a:t> </a:t>
            </a:r>
          </a:p>
          <a:p>
            <a:pPr algn="ctr">
              <a:spcBef>
                <a:spcPct val="50000"/>
              </a:spcBef>
            </a:pPr>
            <a:r>
              <a:rPr lang="en-US" b="1" baseline="0">
                <a:effectLst>
                  <a:outerShdw blurRad="38100" dist="38100" dir="2700000" algn="tl">
                    <a:srgbClr val="FFFFFF"/>
                  </a:outerShdw>
                </a:effectLst>
              </a:rPr>
              <a:t>STD[V</a:t>
            </a:r>
            <a:r>
              <a:rPr lang="en-US" b="1" baseline="-25000">
                <a:effectLst>
                  <a:outerShdw blurRad="38100" dist="38100" dir="2700000" algn="tl">
                    <a:srgbClr val="FFFFFF"/>
                  </a:outerShdw>
                </a:effectLst>
              </a:rPr>
              <a:t>12</a:t>
            </a:r>
            <a:r>
              <a:rPr lang="en-US" b="1" baseline="0">
                <a:effectLst>
                  <a:outerShdw blurRad="38100" dist="38100" dir="2700000" algn="tl">
                    <a:srgbClr val="FFFFFF"/>
                  </a:outerShdw>
                </a:effectLst>
              </a:rPr>
              <a:t>]/V</a:t>
            </a:r>
            <a:r>
              <a:rPr lang="en-US" b="1" baseline="-25000">
                <a:effectLst>
                  <a:outerShdw blurRad="38100" dist="38100" dir="2700000" algn="tl">
                    <a:srgbClr val="FFFFFF"/>
                  </a:outerShdw>
                </a:effectLst>
              </a:rPr>
              <a:t>0</a:t>
            </a:r>
            <a:r>
              <a:rPr lang="en-US" b="1" baseline="0">
                <a:effectLst>
                  <a:outerShdw blurRad="38100" dist="38100" dir="2700000" algn="tl">
                    <a:srgbClr val="FFFFFF"/>
                  </a:outerShdw>
                </a:effectLst>
              </a:rPr>
              <a:t> = </a:t>
            </a:r>
            <a:r>
              <a:rPr lang="en-US" b="1" baseline="0">
                <a:effectLst>
                  <a:outerShdw blurRad="38100" dist="38100" dir="2700000" algn="tl">
                    <a:srgbClr val="FFFFFF"/>
                  </a:outerShdw>
                </a:effectLst>
                <a:cs typeface="Times New Roman" panose="02020603050405020304" pitchFamily="18" charset="0"/>
              </a:rPr>
              <a:t>±14.99% ≈ 15% = </a:t>
            </a:r>
            <a:r>
              <a:rPr lang="el-GR" b="1" baseline="0">
                <a:effectLst>
                  <a:outerShdw blurRad="38100" dist="38100" dir="2700000" algn="tl">
                    <a:srgbClr val="FFFFFF"/>
                  </a:outerShdw>
                </a:effectLst>
                <a:cs typeface="Times New Roman" panose="02020603050405020304" pitchFamily="18" charset="0"/>
              </a:rPr>
              <a:t>σ</a:t>
            </a:r>
            <a:endParaRPr lang="el-GR" sz="1800" b="1" baseline="0">
              <a:effectLst>
                <a:outerShdw blurRad="38100" dist="38100" dir="2700000" algn="tl">
                  <a:srgbClr val="FFFFFF"/>
                </a:outerShdw>
              </a:effectLst>
              <a:cs typeface="Times New Roman" panose="02020603050405020304" pitchFamily="18" charset="0"/>
            </a:endParaRPr>
          </a:p>
        </p:txBody>
      </p:sp>
      <p:sp>
        <p:nvSpPr>
          <p:cNvPr id="268295" name="Text Box 7"/>
          <p:cNvSpPr txBox="1">
            <a:spLocks noChangeArrowheads="1"/>
          </p:cNvSpPr>
          <p:nvPr/>
        </p:nvSpPr>
        <p:spPr bwMode="auto">
          <a:xfrm>
            <a:off x="1371600" y="762000"/>
            <a:ext cx="6477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aseline="0">
                <a:effectLst>
                  <a:outerShdw blurRad="38100" dist="38100" dir="2700000" algn="tl">
                    <a:srgbClr val="FFFFFF"/>
                  </a:outerShdw>
                </a:effectLst>
              </a:rPr>
              <a:t>Value probabilities for the underlying asset (V) 12 periods into the future</a:t>
            </a:r>
          </a:p>
        </p:txBody>
      </p:sp>
      <p:pic>
        <p:nvPicPr>
          <p:cNvPr id="26829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1066800"/>
            <a:ext cx="5848350" cy="415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832FC03-9143-45FF-9B73-D7E84BF988E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1012"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pic>
        <p:nvPicPr>
          <p:cNvPr id="17101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927475"/>
            <a:ext cx="8534400" cy="235426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1015" name="Text Box 7"/>
          <p:cNvSpPr txBox="1">
            <a:spLocks noChangeArrowheads="1"/>
          </p:cNvSpPr>
          <p:nvPr/>
        </p:nvSpPr>
        <p:spPr bwMode="auto">
          <a:xfrm>
            <a:off x="609600" y="838200"/>
            <a:ext cx="8001000" cy="283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For each node (cell) in the underlying asset value tree (the </a:t>
            </a:r>
            <a:r>
              <a:rPr lang="en-US" b="1" i="1" baseline="0">
                <a:effectLst>
                  <a:outerShdw blurRad="38100" dist="38100" dir="2700000" algn="tl">
                    <a:srgbClr val="FFFFFF"/>
                  </a:outerShdw>
                </a:effectLst>
              </a:rPr>
              <a:t>“V Tree”</a:t>
            </a:r>
            <a:r>
              <a:rPr lang="en-US" b="1" baseline="0">
                <a:effectLst>
                  <a:outerShdw blurRad="38100" dist="38100" dir="2700000" algn="tl">
                    <a:srgbClr val="FFFFFF"/>
                  </a:outerShdw>
                </a:effectLst>
              </a:rPr>
              <a:t> ) described previously, there will also be associated a projected value of the </a:t>
            </a:r>
            <a:r>
              <a:rPr lang="en-US" b="1" i="1" baseline="0">
                <a:effectLst>
                  <a:outerShdw blurRad="38100" dist="38100" dir="2700000" algn="tl">
                    <a:srgbClr val="FFFFFF"/>
                  </a:outerShdw>
                </a:effectLst>
              </a:rPr>
              <a:t>“exercise price”</a:t>
            </a:r>
            <a:r>
              <a:rPr lang="en-US" b="1" baseline="0">
                <a:effectLst>
                  <a:outerShdw blurRad="38100" dist="38100" dir="2700000" algn="tl">
                    <a:srgbClr val="FFFFFF"/>
                  </a:outerShdw>
                </a:effectLst>
              </a:rPr>
              <a:t> for the option (the </a:t>
            </a:r>
            <a:r>
              <a:rPr lang="en-US" b="1" i="1" baseline="0">
                <a:effectLst>
                  <a:outerShdw blurRad="38100" dist="38100" dir="2700000" algn="tl">
                    <a:srgbClr val="FFFFFF"/>
                  </a:outerShdw>
                </a:effectLst>
              </a:rPr>
              <a:t>construction cost</a:t>
            </a:r>
            <a:r>
              <a:rPr lang="en-US" b="1" baseline="0">
                <a:effectLst>
                  <a:outerShdw blurRad="38100" dist="38100" dir="2700000" algn="tl">
                    <a:srgbClr val="FFFFFF"/>
                  </a:outerShdw>
                </a:effectLst>
              </a:rPr>
              <a:t> of the development project). </a:t>
            </a:r>
          </a:p>
          <a:p>
            <a:pPr>
              <a:spcBef>
                <a:spcPct val="50000"/>
              </a:spcBef>
            </a:pPr>
            <a:r>
              <a:rPr lang="en-US" b="1" baseline="0">
                <a:effectLst>
                  <a:outerShdw blurRad="38100" dist="38100" dir="2700000" algn="tl">
                    <a:srgbClr val="FFFFFF"/>
                  </a:outerShdw>
                </a:effectLst>
              </a:rPr>
              <a:t>We label this cost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Assuming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grows risklessly at 2%/yr nominal (0.1667%/mo), the table of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i, j</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values giving construction costs corresponding to the previous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 j</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values is as follows</a:t>
            </a:r>
            <a:endParaRPr lang="en-US" sz="1800" b="1" baseline="0">
              <a:effectLst>
                <a:outerShdw blurRad="38100" dist="38100" dir="2700000" algn="tl">
                  <a:srgbClr val="FFFFFF"/>
                </a:outerShdw>
              </a:effectLst>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4832FC03-9143-45FF-9B73-D7E84BF988EF}"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0052"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0053" name="Text Box 5"/>
          <p:cNvSpPr txBox="1">
            <a:spLocks noChangeArrowheads="1"/>
          </p:cNvSpPr>
          <p:nvPr/>
        </p:nvSpPr>
        <p:spPr bwMode="auto">
          <a:xfrm>
            <a:off x="914400" y="914400"/>
            <a:ext cx="7391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How to value a call option using the model</a:t>
            </a:r>
          </a:p>
        </p:txBody>
      </p:sp>
      <p:sp>
        <p:nvSpPr>
          <p:cNvPr id="130054" name="Text Box 6"/>
          <p:cNvSpPr txBox="1">
            <a:spLocks noChangeArrowheads="1"/>
          </p:cNvSpPr>
          <p:nvPr/>
        </p:nvSpPr>
        <p:spPr bwMode="auto">
          <a:xfrm>
            <a:off x="609600" y="1524000"/>
            <a:ext cx="7924800" cy="435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While the underlying asset value and exercise price trees are constructed going forward in time as described previously, </a:t>
            </a:r>
          </a:p>
          <a:p>
            <a:pPr>
              <a:spcBef>
                <a:spcPct val="50000"/>
              </a:spcBef>
            </a:pPr>
            <a:r>
              <a:rPr lang="en-US" b="1" baseline="0">
                <a:effectLst>
                  <a:outerShdw blurRad="38100" dist="38100" dir="2700000" algn="tl">
                    <a:srgbClr val="FFFFFF"/>
                  </a:outerShdw>
                </a:effectLst>
              </a:rPr>
              <a:t>An option on the underlying asset is valued by working backward in time, starting at the right-hand edge of the tree (option expiration) and working back to the left.</a:t>
            </a:r>
          </a:p>
          <a:p>
            <a:pPr>
              <a:spcBef>
                <a:spcPct val="50000"/>
              </a:spcBef>
            </a:pPr>
            <a:r>
              <a:rPr lang="en-US" b="1" baseline="0">
                <a:effectLst>
                  <a:outerShdw blurRad="38100" dist="38100" dir="2700000" algn="tl">
                    <a:srgbClr val="FFFFFF"/>
                  </a:outerShdw>
                </a:effectLst>
              </a:rPr>
              <a:t>The option can be valued one period at a time, at each node of the tree, based on the option values in the two subsequent possible nodes.</a:t>
            </a:r>
          </a:p>
          <a:p>
            <a:pPr>
              <a:spcBef>
                <a:spcPct val="50000"/>
              </a:spcBef>
            </a:pPr>
            <a:r>
              <a:rPr lang="en-US" b="1" baseline="0">
                <a:effectLst>
                  <a:outerShdw blurRad="38100" dist="38100" dir="2700000" algn="tl">
                    <a:srgbClr val="FFFFFF"/>
                  </a:outerShdw>
                </a:effectLst>
              </a:rPr>
              <a:t>Starting in the last column (expiration period </a:t>
            </a:r>
            <a:r>
              <a:rPr lang="en-US" b="1" i="1" baseline="0">
                <a:effectLst>
                  <a:outerShdw blurRad="38100" dist="38100" dir="2700000" algn="tl">
                    <a:srgbClr val="FFFFFF"/>
                  </a:outerShdw>
                </a:effectLst>
              </a:rPr>
              <a:t>j </a:t>
            </a: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 n</a:t>
            </a:r>
            <a:r>
              <a:rPr lang="en-US" b="1" baseline="0">
                <a:effectLst>
                  <a:outerShdw blurRad="38100" dist="38100" dir="2700000" algn="tl">
                    <a:srgbClr val="FFFFFF"/>
                  </a:outerShdw>
                </a:effectLst>
              </a:rPr>
              <a:t> ) one works backwards in time ultimately to the present (time 0 at period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0 </a:t>
            </a:r>
            <a:r>
              <a:rPr lang="en-US" b="1" baseline="0">
                <a:effectLst>
                  <a:outerShdw blurRad="38100" dist="38100" dir="2700000" algn="tl">
                    <a:srgbClr val="FFFFFF"/>
                  </a:outerShdw>
                </a:effectLst>
              </a:rPr>
              <a:t>).</a:t>
            </a:r>
          </a:p>
          <a:p>
            <a:pPr>
              <a:spcBef>
                <a:spcPct val="50000"/>
              </a:spcBef>
            </a:pPr>
            <a:r>
              <a:rPr lang="en-US" b="1" baseline="0">
                <a:effectLst>
                  <a:outerShdw blurRad="38100" dist="38100" dir="2700000" algn="tl">
                    <a:srgbClr val="FFFFFF"/>
                  </a:outerShdw>
                </a:effectLst>
              </a:rPr>
              <a:t>Each valuation in each node (</a:t>
            </a:r>
            <a:r>
              <a:rPr lang="en-US" b="1" i="1" baseline="0">
                <a:effectLst>
                  <a:outerShdw blurRad="38100" dist="38100" dir="2700000" algn="tl">
                    <a:srgbClr val="FFFFFF"/>
                  </a:outerShdw>
                </a:effectLst>
              </a:rPr>
              <a:t>i , j </a:t>
            </a:r>
            <a:r>
              <a:rPr lang="en-US" b="1" baseline="0">
                <a:effectLst>
                  <a:outerShdw blurRad="38100" dist="38100" dir="2700000" algn="tl">
                    <a:srgbClr val="FFFFFF"/>
                  </a:outerShdw>
                </a:effectLst>
              </a:rPr>
              <a:t>cell in the table) is a simple 1-period binomial valuation using the certainty-equivalent present value model discussed previously.</a:t>
            </a:r>
          </a:p>
        </p:txBody>
      </p:sp>
      <p:sp>
        <p:nvSpPr>
          <p:cNvPr id="7" name="Slide Number Placeholder 6"/>
          <p:cNvSpPr>
            <a:spLocks noGrp="1"/>
          </p:cNvSpPr>
          <p:nvPr>
            <p:ph type="sldNum" sz="quarter" idx="12"/>
          </p:nvPr>
        </p:nvSpPr>
        <p:spPr/>
        <p:txBody>
          <a:bodyPr/>
          <a:lstStyle/>
          <a:p>
            <a:fld id="{4832FC03-9143-45FF-9B73-D7E84BF988EF}"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36898" name="Text Box 2"/>
          <p:cNvSpPr txBox="1">
            <a:spLocks noChangeArrowheads="1"/>
          </p:cNvSpPr>
          <p:nvPr/>
        </p:nvSpPr>
        <p:spPr bwMode="auto">
          <a:xfrm>
            <a:off x="381000" y="304800"/>
            <a:ext cx="84582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The economic definition of  land value (“LAND”) is based on nothing more or less than the fundamental capability that land ownership gives to the landowner (unencumbered):</a:t>
            </a:r>
            <a:endParaRPr lang="en-US" sz="2400" b="1" i="1" baseline="0">
              <a:solidFill>
                <a:srgbClr val="0000FF"/>
              </a:solidFill>
              <a:effectLst>
                <a:outerShdw blurRad="38100" dist="38100" dir="2700000" algn="tl">
                  <a:srgbClr val="000000"/>
                </a:outerShdw>
              </a:effectLst>
            </a:endParaRPr>
          </a:p>
        </p:txBody>
      </p:sp>
      <p:sp>
        <p:nvSpPr>
          <p:cNvPr id="336899" name="Text Box 3"/>
          <p:cNvSpPr txBox="1">
            <a:spLocks noChangeArrowheads="1"/>
          </p:cNvSpPr>
          <p:nvPr/>
        </p:nvSpPr>
        <p:spPr bwMode="auto">
          <a:xfrm>
            <a:off x="533400" y="1752600"/>
            <a:ext cx="8077200" cy="955675"/>
          </a:xfrm>
          <a:prstGeom prst="rect">
            <a:avLst/>
          </a:prstGeom>
          <a:solidFill>
            <a:srgbClr val="66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baseline="0" dirty="0">
                <a:solidFill>
                  <a:srgbClr val="FF0000"/>
                </a:solidFill>
                <a:effectLst/>
              </a:rPr>
              <a:t>The right without obligation to develop (or redevelop) the property.</a:t>
            </a:r>
          </a:p>
        </p:txBody>
      </p:sp>
      <p:sp>
        <p:nvSpPr>
          <p:cNvPr id="6" name="Slide Number Placeholder 5"/>
          <p:cNvSpPr>
            <a:spLocks noGrp="1"/>
          </p:cNvSpPr>
          <p:nvPr>
            <p:ph type="sldNum" sz="quarter" idx="12"/>
          </p:nvPr>
        </p:nvSpPr>
        <p:spPr/>
        <p:txBody>
          <a:bodyPr/>
          <a:lstStyle/>
          <a:p>
            <a:fld id="{4832FC03-9143-45FF-9B73-D7E84BF988E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1076"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1077" name="Text Box 5"/>
          <p:cNvSpPr txBox="1">
            <a:spLocks noChangeArrowheads="1"/>
          </p:cNvSpPr>
          <p:nvPr/>
        </p:nvSpPr>
        <p:spPr bwMode="auto">
          <a:xfrm>
            <a:off x="914400" y="914400"/>
            <a:ext cx="7391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general formula and procedure for call option valuation is thus as follows</a:t>
            </a:r>
          </a:p>
        </p:txBody>
      </p:sp>
      <p:sp>
        <p:nvSpPr>
          <p:cNvPr id="131078" name="Text Box 6"/>
          <p:cNvSpPr txBox="1">
            <a:spLocks noChangeArrowheads="1"/>
          </p:cNvSpPr>
          <p:nvPr/>
        </p:nvSpPr>
        <p:spPr bwMode="auto">
          <a:xfrm>
            <a:off x="533400" y="1676400"/>
            <a:ext cx="8153400" cy="329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baseline="0">
                <a:effectLst>
                  <a:outerShdw blurRad="38100" dist="38100" dir="2700000" algn="tl">
                    <a:srgbClr val="FFFFFF"/>
                  </a:outerShdw>
                </a:effectLst>
              </a:rPr>
              <a:t>First, </a:t>
            </a:r>
            <a:r>
              <a:rPr lang="en-US" b="1" baseline="0">
                <a:effectLst>
                  <a:outerShdw blurRad="38100" dist="38100" dir="2700000" algn="tl">
                    <a:srgbClr val="FFFFFF"/>
                  </a:outerShdw>
                </a:effectLst>
              </a:rPr>
              <a:t>let:</a:t>
            </a:r>
          </a:p>
          <a:p>
            <a:pPr>
              <a:spcBef>
                <a:spcPct val="50000"/>
              </a:spcBef>
            </a:pP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i,j</a:t>
            </a:r>
            <a:r>
              <a:rPr lang="en-US" b="1" baseline="0">
                <a:effectLst>
                  <a:outerShdw blurRad="38100" dist="38100" dir="2700000" algn="tl">
                    <a:srgbClr val="FFFFFF"/>
                  </a:outerShdw>
                </a:effectLst>
              </a:rPr>
              <a:t> = The ex-dividend underlying asset value in state-of-the-world </a:t>
            </a:r>
            <a:r>
              <a:rPr lang="en-US" b="1" i="1" baseline="0">
                <a:effectLst>
                  <a:outerShdw blurRad="38100" dist="38100" dir="2700000" algn="tl">
                    <a:srgbClr val="FFFFFF"/>
                  </a:outerShdw>
                </a:effectLst>
              </a:rPr>
              <a:t>i </a:t>
            </a:r>
            <a:r>
              <a:rPr lang="en-US" b="1" baseline="0">
                <a:effectLst>
                  <a:outerShdw blurRad="38100" dist="38100" dir="2700000" algn="tl">
                    <a:srgbClr val="FFFFFF"/>
                  </a:outerShdw>
                </a:effectLst>
              </a:rPr>
              <a:t>at time (period)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as enumerated in the binomial value tree described previously (e.g., built property value).</a:t>
            </a:r>
          </a:p>
          <a:p>
            <a:pPr>
              <a:spcBef>
                <a:spcPct val="50000"/>
              </a:spcBef>
            </a:pP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j</a:t>
            </a:r>
            <a:r>
              <a:rPr lang="en-US" b="1" baseline="0">
                <a:effectLst>
                  <a:outerShdw blurRad="38100" dist="38100" dir="2700000" algn="tl">
                    <a:srgbClr val="FFFFFF"/>
                  </a:outerShdw>
                </a:effectLst>
              </a:rPr>
              <a:t> = The exercise price (construction cost) at time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(known for certain in advance). i.e., paying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j</a:t>
            </a:r>
            <a:r>
              <a:rPr lang="en-US" b="1" baseline="0">
                <a:effectLst>
                  <a:outerShdw blurRad="38100" dist="38100" dir="2700000" algn="tl">
                    <a:srgbClr val="FFFFFF"/>
                  </a:outerShdw>
                </a:effectLst>
              </a:rPr>
              <a:t> in period </a:t>
            </a:r>
            <a:r>
              <a:rPr lang="en-US" b="1" i="1" baseline="0">
                <a:effectLst>
                  <a:outerShdw blurRad="38100" dist="38100" dir="2700000" algn="tl">
                    <a:srgbClr val="FFFFFF"/>
                  </a:outerShdw>
                </a:effectLst>
              </a:rPr>
              <a:t>j </a:t>
            </a:r>
            <a:r>
              <a:rPr lang="en-US" b="1" baseline="0">
                <a:effectLst>
                  <a:outerShdw blurRad="38100" dist="38100" dir="2700000" algn="tl">
                    <a:srgbClr val="FFFFFF"/>
                  </a:outerShdw>
                </a:effectLst>
              </a:rPr>
              <a:t>will produce in period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an asset worth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i,j</a:t>
            </a:r>
            <a:r>
              <a:rPr lang="en-US" b="1" baseline="0">
                <a:effectLst>
                  <a:outerShdw blurRad="38100" dist="38100" dir="2700000" algn="tl">
                    <a:srgbClr val="FFFFFF"/>
                  </a:outerShdw>
                </a:effectLst>
              </a:rPr>
              <a:t> at that time (instantaneous construction).</a:t>
            </a:r>
          </a:p>
          <a:p>
            <a:pPr>
              <a:spcBef>
                <a:spcPct val="50000"/>
              </a:spcBef>
            </a:pPr>
            <a:r>
              <a:rPr lang="en-US" b="1" baseline="0">
                <a:effectLst>
                  <a:outerShdw blurRad="38100" dist="38100" dir="2700000" algn="tl">
                    <a:srgbClr val="FFFFFF"/>
                  </a:outerShdw>
                </a:effectLst>
              </a:rPr>
              <a:t>Then in the terminal period </a:t>
            </a:r>
            <a:r>
              <a:rPr lang="en-US" b="1" i="1" baseline="0">
                <a:effectLst>
                  <a:outerShdw blurRad="38100" dist="38100" dir="2700000" algn="tl">
                    <a:srgbClr val="FFFFFF"/>
                  </a:outerShdw>
                </a:effectLst>
              </a:rPr>
              <a:t>j </a:t>
            </a: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 n</a:t>
            </a:r>
            <a:r>
              <a:rPr lang="en-US" b="1" baseline="0">
                <a:effectLst>
                  <a:outerShdw blurRad="38100" dist="38100" dir="2700000" algn="tl">
                    <a:srgbClr val="FFFFFF"/>
                  </a:outerShdw>
                </a:effectLst>
              </a:rPr>
              <a:t> (in which the option expires), the call option is worth, in any given state whose underlying asset value is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i,n</a:t>
            </a:r>
            <a:r>
              <a:rPr lang="en-US" b="1" baseline="0">
                <a:effectLst>
                  <a:outerShdw blurRad="38100" dist="38100" dir="2700000" algn="tl">
                    <a:srgbClr val="FFFFFF"/>
                  </a:outerShdw>
                </a:effectLst>
              </a:rPr>
              <a:t> :</a:t>
            </a:r>
          </a:p>
        </p:txBody>
      </p:sp>
      <p:graphicFrame>
        <p:nvGraphicFramePr>
          <p:cNvPr id="131079" name="Object 7"/>
          <p:cNvGraphicFramePr>
            <a:graphicFrameLocks noChangeAspect="1"/>
          </p:cNvGraphicFramePr>
          <p:nvPr/>
        </p:nvGraphicFramePr>
        <p:xfrm>
          <a:off x="2941638" y="5151438"/>
          <a:ext cx="3413125" cy="577850"/>
        </p:xfrm>
        <a:graphic>
          <a:graphicData uri="http://schemas.openxmlformats.org/presentationml/2006/ole">
            <p:oleObj spid="_x0000_s131085" name="Equation" r:id="rId3" imgW="1422400" imgH="241300" progId="Equation.3">
              <p:embed/>
            </p:oleObj>
          </a:graphicData>
        </a:graphic>
      </p:graphicFrame>
      <p:sp>
        <p:nvSpPr>
          <p:cNvPr id="8" name="Slide Number Placeholder 7"/>
          <p:cNvSpPr>
            <a:spLocks noGrp="1"/>
          </p:cNvSpPr>
          <p:nvPr>
            <p:ph type="sldNum" sz="quarter" idx="12"/>
          </p:nvPr>
        </p:nvSpPr>
        <p:spPr/>
        <p:txBody>
          <a:bodyPr/>
          <a:lstStyle/>
          <a:p>
            <a:fld id="{4832FC03-9143-45FF-9B73-D7E84BF988EF}"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2100"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2101" name="Text Box 5"/>
          <p:cNvSpPr txBox="1">
            <a:spLocks noChangeArrowheads="1"/>
          </p:cNvSpPr>
          <p:nvPr/>
        </p:nvSpPr>
        <p:spPr bwMode="auto">
          <a:xfrm>
            <a:off x="533400" y="990600"/>
            <a:ext cx="8153400" cy="496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For example, look at the top two values in the terminal column </a:t>
            </a:r>
            <a:r>
              <a:rPr lang="en-US" b="1" i="1" baseline="0">
                <a:effectLst>
                  <a:outerShdw blurRad="38100" dist="38100" dir="2700000" algn="tl">
                    <a:srgbClr val="FFFFFF"/>
                  </a:outerShdw>
                </a:effectLst>
              </a:rPr>
              <a:t>j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n</a:t>
            </a:r>
            <a:r>
              <a:rPr lang="en-US" b="1" baseline="0">
                <a:effectLst>
                  <a:outerShdw blurRad="38100" dist="38100" dir="2700000" algn="tl">
                    <a:srgbClr val="FFFFFF"/>
                  </a:outerShdw>
                </a:effectLst>
              </a:rPr>
              <a:t> = 12 of our previous tree,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0,12</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$156.65 and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1,12</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$143.91 respectively.</a:t>
            </a:r>
          </a:p>
          <a:p>
            <a:pPr>
              <a:spcBef>
                <a:spcPct val="50000"/>
              </a:spcBef>
            </a:pPr>
            <a:r>
              <a:rPr lang="en-US" b="1" baseline="0">
                <a:effectLst>
                  <a:outerShdw blurRad="38100" dist="38100" dir="2700000" algn="tl">
                    <a:srgbClr val="FFFFFF"/>
                  </a:outerShdw>
                </a:effectLst>
              </a:rPr>
              <a:t>Label the value of the call option in each of these nodes: </a:t>
            </a: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0,12</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and </a:t>
            </a: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1,12 </a:t>
            </a:r>
            <a:r>
              <a:rPr lang="en-US" b="1" baseline="0">
                <a:effectLst>
                  <a:outerShdw blurRad="38100" dist="38100" dir="2700000" algn="tl">
                    <a:srgbClr val="FFFFFF"/>
                  </a:outerShdw>
                </a:effectLst>
              </a:rPr>
              <a:t>.</a:t>
            </a:r>
          </a:p>
          <a:p>
            <a:pPr>
              <a:spcBef>
                <a:spcPct val="50000"/>
              </a:spcBef>
            </a:pPr>
            <a:r>
              <a:rPr lang="en-US" b="1" baseline="0">
                <a:effectLst>
                  <a:outerShdw blurRad="38100" dist="38100" dir="2700000" algn="tl">
                    <a:srgbClr val="FFFFFF"/>
                  </a:outerShdw>
                </a:effectLst>
              </a:rPr>
              <a:t>Given that construction cost in month 12,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12</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is $81.61 (see previous table), we thus have:</a:t>
            </a:r>
          </a:p>
          <a:p>
            <a:pPr algn="ctr">
              <a:spcBef>
                <a:spcPct val="50000"/>
              </a:spcBef>
            </a:pP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0,12</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Max(</a:t>
            </a:r>
            <a:r>
              <a:rPr lang="en-US" b="1" baseline="0">
                <a:effectLst>
                  <a:outerShdw blurRad="38100" dist="38100" dir="2700000" algn="tl">
                    <a:srgbClr val="FFFFFF"/>
                  </a:outerShdw>
                </a:effectLst>
              </a:rPr>
              <a:t> $156.65 - $81.61, 0 </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$75.04</a:t>
            </a:r>
          </a:p>
          <a:p>
            <a:pPr algn="ctr">
              <a:spcBef>
                <a:spcPct val="50000"/>
              </a:spcBef>
            </a:pP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1,12</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Max(</a:t>
            </a:r>
            <a:r>
              <a:rPr lang="en-US" b="1" baseline="0">
                <a:effectLst>
                  <a:outerShdw blurRad="38100" dist="38100" dir="2700000" algn="tl">
                    <a:srgbClr val="FFFFFF"/>
                  </a:outerShdw>
                </a:effectLst>
              </a:rPr>
              <a:t> $143.91 - $81.61, 0 </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$62.30</a:t>
            </a:r>
          </a:p>
          <a:p>
            <a:pPr>
              <a:spcBef>
                <a:spcPct val="50000"/>
              </a:spcBef>
            </a:pPr>
            <a:r>
              <a:rPr lang="en-US" b="1" baseline="0">
                <a:effectLst>
                  <a:outerShdw blurRad="38100" dist="38100" dir="2700000" algn="tl">
                    <a:srgbClr val="FFFFFF"/>
                  </a:outerShdw>
                </a:effectLst>
              </a:rPr>
              <a:t>Now consider the period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n-1</a:t>
            </a:r>
            <a:r>
              <a:rPr lang="en-US" b="1" baseline="0">
                <a:effectLst>
                  <a:outerShdw blurRad="38100" dist="38100" dir="2700000" algn="tl">
                    <a:srgbClr val="FFFFFF"/>
                  </a:outerShdw>
                </a:effectLst>
              </a:rPr>
              <a:t> state from which these two </a:t>
            </a:r>
            <a:r>
              <a:rPr lang="en-US" b="1" i="1" baseline="0">
                <a:effectLst>
                  <a:outerShdw blurRad="38100" dist="38100" dir="2700000" algn="tl">
                    <a:srgbClr val="FFFFFF"/>
                  </a:outerShdw>
                </a:effectLst>
              </a:rPr>
              <a:t>j </a:t>
            </a: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 n</a:t>
            </a:r>
            <a:r>
              <a:rPr lang="en-US" b="1" baseline="0">
                <a:effectLst>
                  <a:outerShdw blurRad="38100" dist="38100" dir="2700000" algn="tl">
                    <a:srgbClr val="FFFFFF"/>
                  </a:outerShdw>
                </a:effectLst>
              </a:rPr>
              <a:t> value states are each possible, and suppose (for now) that the option cannot be exercised prior to its maturity at period </a:t>
            </a:r>
            <a:r>
              <a:rPr lang="en-US" b="1" i="1" baseline="0">
                <a:effectLst>
                  <a:outerShdw blurRad="38100" dist="38100" dir="2700000" algn="tl">
                    <a:srgbClr val="FFFFFF"/>
                  </a:outerShdw>
                </a:effectLst>
              </a:rPr>
              <a:t>n</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“European Option”</a:t>
            </a:r>
            <a:r>
              <a:rPr lang="en-US" b="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For example, for the $156.65 and $143.91 values in period 12, this would be the state in period 11 in our previous example where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0,11</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is worth $150.90.</a:t>
            </a:r>
          </a:p>
        </p:txBody>
      </p:sp>
      <p:sp>
        <p:nvSpPr>
          <p:cNvPr id="6" name="Slide Number Placeholder 5"/>
          <p:cNvSpPr>
            <a:spLocks noGrp="1"/>
          </p:cNvSpPr>
          <p:nvPr>
            <p:ph type="sldNum" sz="quarter" idx="12"/>
          </p:nvPr>
        </p:nvSpPr>
        <p:spPr/>
        <p:txBody>
          <a:bodyPr/>
          <a:lstStyle/>
          <a:p>
            <a:fld id="{4832FC03-9143-45FF-9B73-D7E84BF988EF}"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2036"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pic>
        <p:nvPicPr>
          <p:cNvPr id="17203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838200"/>
            <a:ext cx="8534400" cy="265906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2038" name="AutoShape 6"/>
          <p:cNvSpPr>
            <a:spLocks noChangeArrowheads="1"/>
          </p:cNvSpPr>
          <p:nvPr/>
        </p:nvSpPr>
        <p:spPr bwMode="auto">
          <a:xfrm rot="10800000">
            <a:off x="7620000" y="1600200"/>
            <a:ext cx="1219200" cy="304800"/>
          </a:xfrm>
          <a:prstGeom prst="rtTriangle">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7" name="Text Box 15"/>
          <p:cNvSpPr txBox="1">
            <a:spLocks noChangeArrowheads="1"/>
          </p:cNvSpPr>
          <p:nvPr/>
        </p:nvSpPr>
        <p:spPr bwMode="auto">
          <a:xfrm>
            <a:off x="5105400" y="45720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0,11</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$150.90</a:t>
            </a:r>
          </a:p>
        </p:txBody>
      </p:sp>
      <p:sp>
        <p:nvSpPr>
          <p:cNvPr id="172048" name="Oval 16"/>
          <p:cNvSpPr>
            <a:spLocks noChangeArrowheads="1"/>
          </p:cNvSpPr>
          <p:nvPr/>
        </p:nvSpPr>
        <p:spPr bwMode="auto">
          <a:xfrm>
            <a:off x="5105400" y="4495800"/>
            <a:ext cx="990600" cy="6858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9" name="Line 17"/>
          <p:cNvSpPr>
            <a:spLocks noChangeShapeType="1"/>
          </p:cNvSpPr>
          <p:nvPr/>
        </p:nvSpPr>
        <p:spPr bwMode="auto">
          <a:xfrm flipV="1">
            <a:off x="6096000" y="4114800"/>
            <a:ext cx="1447800" cy="6096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50" name="Text Box 18"/>
          <p:cNvSpPr txBox="1">
            <a:spLocks noChangeArrowheads="1"/>
          </p:cNvSpPr>
          <p:nvPr/>
        </p:nvSpPr>
        <p:spPr bwMode="auto">
          <a:xfrm>
            <a:off x="7620000" y="37338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$156.65</a:t>
            </a:r>
          </a:p>
        </p:txBody>
      </p:sp>
      <p:sp>
        <p:nvSpPr>
          <p:cNvPr id="172051" name="Oval 19"/>
          <p:cNvSpPr>
            <a:spLocks noChangeArrowheads="1"/>
          </p:cNvSpPr>
          <p:nvPr/>
        </p:nvSpPr>
        <p:spPr bwMode="auto">
          <a:xfrm>
            <a:off x="7543800" y="3657600"/>
            <a:ext cx="990600" cy="6858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2" name="Oval 20"/>
          <p:cNvSpPr>
            <a:spLocks noChangeArrowheads="1"/>
          </p:cNvSpPr>
          <p:nvPr/>
        </p:nvSpPr>
        <p:spPr bwMode="auto">
          <a:xfrm>
            <a:off x="7543800" y="5410200"/>
            <a:ext cx="990600" cy="6858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3" name="Line 21"/>
          <p:cNvSpPr>
            <a:spLocks noChangeShapeType="1"/>
          </p:cNvSpPr>
          <p:nvPr/>
        </p:nvSpPr>
        <p:spPr bwMode="auto">
          <a:xfrm>
            <a:off x="6019800" y="5029200"/>
            <a:ext cx="1524000" cy="6096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54" name="Text Box 22"/>
          <p:cNvSpPr txBox="1">
            <a:spLocks noChangeArrowheads="1"/>
          </p:cNvSpPr>
          <p:nvPr/>
        </p:nvSpPr>
        <p:spPr bwMode="auto">
          <a:xfrm>
            <a:off x="7620000" y="5486400"/>
            <a:ext cx="914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$143.91</a:t>
            </a:r>
          </a:p>
        </p:txBody>
      </p:sp>
      <p:sp>
        <p:nvSpPr>
          <p:cNvPr id="172055" name="Line 23"/>
          <p:cNvSpPr>
            <a:spLocks noChangeShapeType="1"/>
          </p:cNvSpPr>
          <p:nvPr/>
        </p:nvSpPr>
        <p:spPr bwMode="auto">
          <a:xfrm flipH="1">
            <a:off x="6324600" y="1828800"/>
            <a:ext cx="2057400" cy="25908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56" name="Text Box 24"/>
          <p:cNvSpPr txBox="1">
            <a:spLocks noChangeArrowheads="1"/>
          </p:cNvSpPr>
          <p:nvPr/>
        </p:nvSpPr>
        <p:spPr bwMode="auto">
          <a:xfrm>
            <a:off x="533400" y="48006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i="1" baseline="0">
                <a:effectLst>
                  <a:outerShdw blurRad="38100" dist="38100" dir="2700000" algn="tl">
                    <a:srgbClr val="FFFFFF"/>
                  </a:outerShdw>
                </a:effectLst>
              </a:rPr>
              <a:t>C</a:t>
            </a:r>
            <a:r>
              <a:rPr lang="en-US" sz="1800" b="1" i="1" baseline="-25000">
                <a:effectLst>
                  <a:outerShdw blurRad="38100" dist="38100" dir="2700000" algn="tl">
                    <a:srgbClr val="FFFFFF"/>
                  </a:outerShdw>
                </a:effectLst>
              </a:rPr>
              <a:t>0,11 </a:t>
            </a:r>
            <a:r>
              <a:rPr lang="en-US" sz="1800" b="1" i="1" baseline="0">
                <a:effectLst>
                  <a:outerShdw blurRad="38100" dist="38100" dir="2700000" algn="tl">
                    <a:srgbClr val="FFFFFF"/>
                  </a:outerShdw>
                </a:effectLst>
              </a:rPr>
              <a:t>= ?</a:t>
            </a:r>
          </a:p>
        </p:txBody>
      </p:sp>
      <p:sp>
        <p:nvSpPr>
          <p:cNvPr id="172057" name="Oval 25"/>
          <p:cNvSpPr>
            <a:spLocks noChangeArrowheads="1"/>
          </p:cNvSpPr>
          <p:nvPr/>
        </p:nvSpPr>
        <p:spPr bwMode="auto">
          <a:xfrm>
            <a:off x="533400" y="4648200"/>
            <a:ext cx="990600" cy="685800"/>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8" name="Line 26"/>
          <p:cNvSpPr>
            <a:spLocks noChangeShapeType="1"/>
          </p:cNvSpPr>
          <p:nvPr/>
        </p:nvSpPr>
        <p:spPr bwMode="auto">
          <a:xfrm flipV="1">
            <a:off x="1524000" y="4267200"/>
            <a:ext cx="1447800" cy="609600"/>
          </a:xfrm>
          <a:prstGeom prst="line">
            <a:avLst/>
          </a:prstGeom>
          <a:noFill/>
          <a:ln w="9525">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59" name="Text Box 27"/>
          <p:cNvSpPr txBox="1">
            <a:spLocks noChangeArrowheads="1"/>
          </p:cNvSpPr>
          <p:nvPr/>
        </p:nvSpPr>
        <p:spPr bwMode="auto">
          <a:xfrm>
            <a:off x="2971800" y="3886200"/>
            <a:ext cx="11430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i="1" baseline="0">
                <a:effectLst>
                  <a:outerShdw blurRad="38100" dist="38100" dir="2700000" algn="tl">
                    <a:srgbClr val="FFFFFF"/>
                  </a:outerShdw>
                </a:effectLst>
              </a:rPr>
              <a:t>Max(156.65-81.61, 0) = </a:t>
            </a:r>
            <a:r>
              <a:rPr lang="en-US" sz="1200" baseline="0">
                <a:effectLst>
                  <a:outerShdw blurRad="38100" dist="38100" dir="2700000" algn="tl">
                    <a:srgbClr val="FFFFFF"/>
                  </a:outerShdw>
                </a:effectLst>
              </a:rPr>
              <a:t>$</a:t>
            </a:r>
            <a:r>
              <a:rPr lang="en-US" sz="1200" b="1" baseline="0">
                <a:effectLst>
                  <a:outerShdw blurRad="38100" dist="38100" dir="2700000" algn="tl">
                    <a:srgbClr val="FFFFFF"/>
                  </a:outerShdw>
                </a:effectLst>
              </a:rPr>
              <a:t>75.04</a:t>
            </a:r>
            <a:endParaRPr lang="en-US" sz="1200" baseline="0">
              <a:effectLst>
                <a:outerShdw blurRad="38100" dist="38100" dir="2700000" algn="tl">
                  <a:srgbClr val="FFFFFF"/>
                </a:outerShdw>
              </a:effectLst>
            </a:endParaRPr>
          </a:p>
        </p:txBody>
      </p:sp>
      <p:sp>
        <p:nvSpPr>
          <p:cNvPr id="172060" name="Oval 28"/>
          <p:cNvSpPr>
            <a:spLocks noChangeArrowheads="1"/>
          </p:cNvSpPr>
          <p:nvPr/>
        </p:nvSpPr>
        <p:spPr bwMode="auto">
          <a:xfrm>
            <a:off x="2971800" y="3810000"/>
            <a:ext cx="1066800" cy="685800"/>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61" name="Oval 29"/>
          <p:cNvSpPr>
            <a:spLocks noChangeArrowheads="1"/>
          </p:cNvSpPr>
          <p:nvPr/>
        </p:nvSpPr>
        <p:spPr bwMode="auto">
          <a:xfrm>
            <a:off x="2971800" y="5562600"/>
            <a:ext cx="1066800" cy="685800"/>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62" name="Line 30"/>
          <p:cNvSpPr>
            <a:spLocks noChangeShapeType="1"/>
          </p:cNvSpPr>
          <p:nvPr/>
        </p:nvSpPr>
        <p:spPr bwMode="auto">
          <a:xfrm>
            <a:off x="1447800" y="5181600"/>
            <a:ext cx="1524000" cy="609600"/>
          </a:xfrm>
          <a:prstGeom prst="line">
            <a:avLst/>
          </a:prstGeom>
          <a:noFill/>
          <a:ln w="9525">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64" name="Text Box 32"/>
          <p:cNvSpPr txBox="1">
            <a:spLocks noChangeArrowheads="1"/>
          </p:cNvSpPr>
          <p:nvPr/>
        </p:nvSpPr>
        <p:spPr bwMode="auto">
          <a:xfrm>
            <a:off x="2971800" y="5638800"/>
            <a:ext cx="114300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i="1" baseline="0">
                <a:effectLst>
                  <a:outerShdw blurRad="38100" dist="38100" dir="2700000" algn="tl">
                    <a:srgbClr val="FFFFFF"/>
                  </a:outerShdw>
                </a:effectLst>
              </a:rPr>
              <a:t>Max(143.91-81.61, 0) = </a:t>
            </a:r>
            <a:r>
              <a:rPr lang="en-US" sz="1200" baseline="0">
                <a:effectLst>
                  <a:outerShdw blurRad="38100" dist="38100" dir="2700000" algn="tl">
                    <a:srgbClr val="FFFFFF"/>
                  </a:outerShdw>
                </a:effectLst>
              </a:rPr>
              <a:t>$</a:t>
            </a:r>
            <a:r>
              <a:rPr lang="en-US" sz="1200" b="1" baseline="0">
                <a:effectLst>
                  <a:outerShdw blurRad="38100" dist="38100" dir="2700000" algn="tl">
                    <a:srgbClr val="FFFFFF"/>
                  </a:outerShdw>
                </a:effectLst>
              </a:rPr>
              <a:t>62.30</a:t>
            </a:r>
            <a:endParaRPr lang="en-US" sz="1200" baseline="0">
              <a:effectLst>
                <a:outerShdw blurRad="38100" dist="38100" dir="2700000" algn="tl">
                  <a:srgbClr val="FFFFFF"/>
                </a:outerShdw>
              </a:effectLst>
            </a:endParaRPr>
          </a:p>
        </p:txBody>
      </p:sp>
      <p:sp>
        <p:nvSpPr>
          <p:cNvPr id="172065" name="AutoShape 33"/>
          <p:cNvSpPr>
            <a:spLocks/>
          </p:cNvSpPr>
          <p:nvPr/>
        </p:nvSpPr>
        <p:spPr bwMode="auto">
          <a:xfrm>
            <a:off x="4267200" y="3733800"/>
            <a:ext cx="914400" cy="2667000"/>
          </a:xfrm>
          <a:prstGeom prst="leftBrace">
            <a:avLst>
              <a:gd name="adj1" fmla="val 24306"/>
              <a:gd name="adj2" fmla="val 50000"/>
            </a:avLst>
          </a:prstGeom>
          <a:noFill/>
          <a:ln w="1905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Slide Number Placeholder 24"/>
          <p:cNvSpPr>
            <a:spLocks noGrp="1"/>
          </p:cNvSpPr>
          <p:nvPr>
            <p:ph type="sldNum" sz="quarter" idx="12"/>
          </p:nvPr>
        </p:nvSpPr>
        <p:spPr/>
        <p:txBody>
          <a:bodyPr/>
          <a:lstStyle/>
          <a:p>
            <a:fld id="{4832FC03-9143-45FF-9B73-D7E84BF988EF}"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3124"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3125" name="Text Box 5"/>
          <p:cNvSpPr txBox="1">
            <a:spLocks noChangeArrowheads="1"/>
          </p:cNvSpPr>
          <p:nvPr/>
        </p:nvSpPr>
        <p:spPr bwMode="auto">
          <a:xfrm>
            <a:off x="609600" y="762000"/>
            <a:ext cx="8153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value of the call option in any state is a function of its two possible values in the subsequent period. The exact valuation formula is the same certainty-equivalence PV formula we have presented previously:*</a:t>
            </a:r>
          </a:p>
        </p:txBody>
      </p:sp>
      <p:graphicFrame>
        <p:nvGraphicFramePr>
          <p:cNvPr id="133126" name="Object 6"/>
          <p:cNvGraphicFramePr>
            <a:graphicFrameLocks noChangeAspect="1"/>
          </p:cNvGraphicFramePr>
          <p:nvPr/>
        </p:nvGraphicFramePr>
        <p:xfrm>
          <a:off x="2465388" y="1984375"/>
          <a:ext cx="4232275" cy="1390650"/>
        </p:xfrm>
        <a:graphic>
          <a:graphicData uri="http://schemas.openxmlformats.org/presentationml/2006/ole">
            <p:oleObj spid="_x0000_s133151" name="Equation" r:id="rId4" imgW="2933700" imgH="965200" progId="Equation.3">
              <p:embed/>
            </p:oleObj>
          </a:graphicData>
        </a:graphic>
      </p:graphicFrame>
      <p:sp>
        <p:nvSpPr>
          <p:cNvPr id="133132" name="Text Box 12"/>
          <p:cNvSpPr txBox="1">
            <a:spLocks noChangeArrowheads="1"/>
          </p:cNvSpPr>
          <p:nvPr/>
        </p:nvSpPr>
        <p:spPr bwMode="auto">
          <a:xfrm>
            <a:off x="533400" y="3429000"/>
            <a:ext cx="8077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Substituting our previously-described binomial model parameters, this becomes:</a:t>
            </a:r>
          </a:p>
        </p:txBody>
      </p:sp>
      <p:graphicFrame>
        <p:nvGraphicFramePr>
          <p:cNvPr id="133133" name="Object 13"/>
          <p:cNvGraphicFramePr>
            <a:graphicFrameLocks noChangeAspect="1"/>
          </p:cNvGraphicFramePr>
          <p:nvPr/>
        </p:nvGraphicFramePr>
        <p:xfrm>
          <a:off x="3048000" y="5486400"/>
          <a:ext cx="3433763" cy="784225"/>
        </p:xfrm>
        <a:graphic>
          <a:graphicData uri="http://schemas.openxmlformats.org/presentationml/2006/ole">
            <p:oleObj spid="_x0000_s133152" name="Equation" r:id="rId5" imgW="2057400" imgH="469900" progId="Equation.3">
              <p:embed/>
            </p:oleObj>
          </a:graphicData>
        </a:graphic>
      </p:graphicFrame>
      <p:sp>
        <p:nvSpPr>
          <p:cNvPr id="133134" name="Text Box 14"/>
          <p:cNvSpPr txBox="1">
            <a:spLocks noChangeArrowheads="1"/>
          </p:cNvSpPr>
          <p:nvPr/>
        </p:nvSpPr>
        <p:spPr bwMode="auto">
          <a:xfrm>
            <a:off x="609600" y="4953000"/>
            <a:ext cx="792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where the probability </a:t>
            </a:r>
            <a:r>
              <a:rPr lang="en-US" b="1" i="1" baseline="0">
                <a:effectLst>
                  <a:outerShdw blurRad="38100" dist="38100" dir="2700000" algn="tl">
                    <a:srgbClr val="FFFFFF"/>
                  </a:outerShdw>
                </a:effectLst>
              </a:rPr>
              <a:t>p</a:t>
            </a:r>
            <a:r>
              <a:rPr lang="en-US" b="1" baseline="0">
                <a:effectLst>
                  <a:outerShdw blurRad="38100" dist="38100" dir="2700000" algn="tl">
                    <a:srgbClr val="FFFFFF"/>
                  </a:outerShdw>
                </a:effectLst>
              </a:rPr>
              <a:t> is as defined previously:</a:t>
            </a:r>
          </a:p>
        </p:txBody>
      </p:sp>
      <p:graphicFrame>
        <p:nvGraphicFramePr>
          <p:cNvPr id="133135" name="Object 15"/>
          <p:cNvGraphicFramePr>
            <a:graphicFrameLocks noChangeAspect="1"/>
          </p:cNvGraphicFramePr>
          <p:nvPr/>
        </p:nvGraphicFramePr>
        <p:xfrm>
          <a:off x="1524000" y="3886200"/>
          <a:ext cx="6629400" cy="1149350"/>
        </p:xfrm>
        <a:graphic>
          <a:graphicData uri="http://schemas.openxmlformats.org/presentationml/2006/ole">
            <p:oleObj spid="_x0000_s133153" name="Equation" r:id="rId6" imgW="4775200" imgH="723900" progId="Equation.3">
              <p:embed/>
            </p:oleObj>
          </a:graphicData>
        </a:graphic>
      </p:graphicFrame>
      <p:sp>
        <p:nvSpPr>
          <p:cNvPr id="11" name="Slide Number Placeholder 10"/>
          <p:cNvSpPr>
            <a:spLocks noGrp="1"/>
          </p:cNvSpPr>
          <p:nvPr>
            <p:ph type="sldNum" sz="quarter" idx="12"/>
          </p:nvPr>
        </p:nvSpPr>
        <p:spPr/>
        <p:txBody>
          <a:bodyPr/>
          <a:lstStyle/>
          <a:p>
            <a:fld id="{4832FC03-9143-45FF-9B73-D7E84BF988EF}"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3060"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73061" name="Text Box 5"/>
          <p:cNvSpPr txBox="1">
            <a:spLocks noChangeArrowheads="1"/>
          </p:cNvSpPr>
          <p:nvPr/>
        </p:nvSpPr>
        <p:spPr bwMode="auto">
          <a:xfrm>
            <a:off x="609600" y="762000"/>
            <a:ext cx="8153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1" baseline="0">
                <a:effectLst>
                  <a:outerShdw blurRad="38100" dist="38100" dir="2700000" algn="tl">
                    <a:srgbClr val="FFFFFF"/>
                  </a:outerShdw>
                </a:effectLst>
              </a:rPr>
              <a:t>In particular, for </a:t>
            </a: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0,11</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recalling our previous 1-year monthly numerical example input parameters of: </a:t>
            </a:r>
            <a:r>
              <a:rPr lang="en-US" b="1" i="1" baseline="0">
                <a:solidFill>
                  <a:srgbClr val="0000FF"/>
                </a:solidFill>
                <a:effectLst>
                  <a:outerShdw blurRad="38100" dist="38100" dir="2700000" algn="tl">
                    <a:srgbClr val="000000"/>
                  </a:outerShdw>
                </a:effectLst>
              </a:rPr>
              <a:t>r</a:t>
            </a:r>
            <a:r>
              <a:rPr lang="en-US" b="1" i="1" baseline="-25000">
                <a:solidFill>
                  <a:srgbClr val="0000FF"/>
                </a:solidFill>
                <a:effectLst>
                  <a:outerShdw blurRad="38100" dist="38100" dir="2700000" algn="tl">
                    <a:srgbClr val="000000"/>
                  </a:outerShdw>
                </a:effectLst>
              </a:rPr>
              <a:t>V </a:t>
            </a:r>
            <a:r>
              <a:rPr lang="en-US" b="1" baseline="0">
                <a:solidFill>
                  <a:srgbClr val="0000FF"/>
                </a:solidFill>
                <a:effectLst>
                  <a:outerShdw blurRad="38100" dist="38100" dir="2700000" algn="tl">
                    <a:srgbClr val="000000"/>
                  </a:outerShdw>
                </a:effectLst>
              </a:rPr>
              <a:t>= 10%/12 = .833%</a:t>
            </a:r>
            <a:r>
              <a:rPr lang="en-US" b="1" baseline="0">
                <a:effectLst>
                  <a:outerShdw blurRad="38100" dist="38100" dir="2700000" algn="tl">
                    <a:srgbClr val="FFFFFF"/>
                  </a:outerShdw>
                </a:effectLst>
              </a:rPr>
              <a:t> ,  </a:t>
            </a:r>
            <a:r>
              <a:rPr lang="en-US" b="1" i="1" baseline="0">
                <a:solidFill>
                  <a:srgbClr val="FF0000"/>
                </a:solidFill>
                <a:effectLst>
                  <a:outerShdw blurRad="38100" dist="38100" dir="2700000" algn="tl">
                    <a:srgbClr val="000000"/>
                  </a:outerShdw>
                </a:effectLst>
              </a:rPr>
              <a:t>y</a:t>
            </a:r>
            <a:r>
              <a:rPr lang="en-US" b="1" i="1" baseline="-25000">
                <a:solidFill>
                  <a:srgbClr val="FF0000"/>
                </a:solidFill>
                <a:effectLst>
                  <a:outerShdw blurRad="38100" dist="38100" dir="2700000" algn="tl">
                    <a:srgbClr val="000000"/>
                  </a:outerShdw>
                </a:effectLst>
              </a:rPr>
              <a:t>V</a:t>
            </a:r>
            <a:r>
              <a:rPr lang="en-US" b="1" i="1" baseline="0">
                <a:solidFill>
                  <a:srgbClr val="FF0000"/>
                </a:solidFill>
                <a:effectLst>
                  <a:outerShdw blurRad="38100" dist="38100" dir="2700000" algn="tl">
                    <a:srgbClr val="000000"/>
                  </a:outerShdw>
                </a:effectLst>
              </a:rPr>
              <a:t> </a:t>
            </a:r>
            <a:r>
              <a:rPr lang="en-US" b="1" baseline="0">
                <a:solidFill>
                  <a:srgbClr val="FF0000"/>
                </a:solidFill>
                <a:effectLst>
                  <a:outerShdw blurRad="38100" dist="38100" dir="2700000" algn="tl">
                    <a:srgbClr val="000000"/>
                  </a:outerShdw>
                </a:effectLst>
              </a:rPr>
              <a:t>= 6%/12 = 0.5%</a:t>
            </a:r>
            <a:r>
              <a:rPr lang="en-US" b="1" baseline="0">
                <a:effectLst>
                  <a:outerShdw blurRad="38100" dist="38100" dir="2700000" algn="tl">
                    <a:srgbClr val="FFFFFF"/>
                  </a:outerShdw>
                </a:effectLst>
              </a:rPr>
              <a:t> , </a:t>
            </a:r>
            <a:r>
              <a:rPr lang="en-US" b="1" i="1" baseline="0">
                <a:solidFill>
                  <a:srgbClr val="009900"/>
                </a:solidFill>
                <a:effectLst>
                  <a:outerShdw blurRad="38100" dist="38100" dir="2700000" algn="tl">
                    <a:srgbClr val="000000"/>
                  </a:outerShdw>
                </a:effectLst>
              </a:rPr>
              <a:t>r</a:t>
            </a:r>
            <a:r>
              <a:rPr lang="en-US" b="1" i="1" baseline="-25000">
                <a:solidFill>
                  <a:srgbClr val="009900"/>
                </a:solidFill>
                <a:effectLst>
                  <a:outerShdw blurRad="38100" dist="38100" dir="2700000" algn="tl">
                    <a:srgbClr val="000000"/>
                  </a:outerShdw>
                </a:effectLst>
              </a:rPr>
              <a:t>f </a:t>
            </a:r>
            <a:r>
              <a:rPr lang="en-US" b="1" baseline="0">
                <a:solidFill>
                  <a:srgbClr val="009900"/>
                </a:solidFill>
                <a:effectLst>
                  <a:outerShdw blurRad="38100" dist="38100" dir="2700000" algn="tl">
                    <a:srgbClr val="000000"/>
                  </a:outerShdw>
                </a:effectLst>
              </a:rPr>
              <a:t>= 3%/12 = 0.25%</a:t>
            </a:r>
            <a:r>
              <a:rPr lang="en-US" b="1" baseline="0">
                <a:effectLst>
                  <a:outerShdw blurRad="38100" dist="38100" dir="2700000" algn="tl">
                    <a:srgbClr val="FFFFFF"/>
                  </a:outerShdw>
                </a:effectLst>
              </a:rPr>
              <a:t>, and </a:t>
            </a:r>
            <a:r>
              <a:rPr lang="el-GR" b="1" baseline="0">
                <a:solidFill>
                  <a:srgbClr val="800000"/>
                </a:solidFill>
                <a:effectLst>
                  <a:outerShdw blurRad="38100" dist="38100" dir="2700000" algn="tl">
                    <a:srgbClr val="000000"/>
                  </a:outerShdw>
                </a:effectLst>
              </a:rPr>
              <a:t>σ</a:t>
            </a:r>
            <a:r>
              <a:rPr lang="en-US" b="1" i="1" baseline="0">
                <a:solidFill>
                  <a:srgbClr val="800000"/>
                </a:solidFill>
                <a:effectLst>
                  <a:outerShdw blurRad="38100" dist="38100" dir="2700000" algn="tl">
                    <a:srgbClr val="000000"/>
                  </a:outerShdw>
                </a:effectLst>
              </a:rPr>
              <a:t> </a:t>
            </a:r>
            <a:r>
              <a:rPr lang="en-US" b="1" baseline="0">
                <a:solidFill>
                  <a:srgbClr val="800000"/>
                </a:solidFill>
                <a:effectLst>
                  <a:outerShdw blurRad="38100" dist="38100" dir="2700000" algn="tl">
                    <a:srgbClr val="000000"/>
                  </a:outerShdw>
                </a:effectLst>
              </a:rPr>
              <a:t>= 15%</a:t>
            </a:r>
            <a:r>
              <a:rPr lang="en-US" b="1" baseline="0">
                <a:effectLst>
                  <a:outerShdw blurRad="38100" dist="38100" dir="2700000" algn="tl">
                    <a:srgbClr val="FFFFFF"/>
                  </a:outerShdw>
                </a:effectLst>
              </a:rPr>
              <a:t>, we obtain:</a:t>
            </a:r>
          </a:p>
        </p:txBody>
      </p:sp>
      <p:graphicFrame>
        <p:nvGraphicFramePr>
          <p:cNvPr id="173062" name="Object 6"/>
          <p:cNvGraphicFramePr>
            <a:graphicFrameLocks noChangeAspect="1"/>
          </p:cNvGraphicFramePr>
          <p:nvPr/>
        </p:nvGraphicFramePr>
        <p:xfrm>
          <a:off x="552450" y="1905000"/>
          <a:ext cx="8116888" cy="3938588"/>
        </p:xfrm>
        <a:graphic>
          <a:graphicData uri="http://schemas.openxmlformats.org/presentationml/2006/ole">
            <p:oleObj spid="_x0000_s173068" name="Equation" r:id="rId3" imgW="5334000" imgH="2590800" progId="Equation.3">
              <p:embed/>
            </p:oleObj>
          </a:graphicData>
        </a:graphic>
      </p:graphicFrame>
      <p:sp>
        <p:nvSpPr>
          <p:cNvPr id="7" name="Slide Number Placeholder 6"/>
          <p:cNvSpPr>
            <a:spLocks noGrp="1"/>
          </p:cNvSpPr>
          <p:nvPr>
            <p:ph type="sldNum" sz="quarter" idx="12"/>
          </p:nvPr>
        </p:nvSpPr>
        <p:spPr/>
        <p:txBody>
          <a:bodyPr/>
          <a:lstStyle/>
          <a:p>
            <a:fld id="{4832FC03-9143-45FF-9B73-D7E84BF988EF}"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77506" name="Text Box 2"/>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grpSp>
        <p:nvGrpSpPr>
          <p:cNvPr id="277507" name="Group 3"/>
          <p:cNvGrpSpPr>
            <a:grpSpLocks/>
          </p:cNvGrpSpPr>
          <p:nvPr/>
        </p:nvGrpSpPr>
        <p:grpSpPr bwMode="auto">
          <a:xfrm>
            <a:off x="533400" y="609600"/>
            <a:ext cx="7924800" cy="2743200"/>
            <a:chOff x="384" y="2304"/>
            <a:chExt cx="4992" cy="1728"/>
          </a:xfrm>
        </p:grpSpPr>
        <p:sp>
          <p:nvSpPr>
            <p:cNvPr id="277508" name="Text Box 4"/>
            <p:cNvSpPr txBox="1">
              <a:spLocks noChangeArrowheads="1"/>
            </p:cNvSpPr>
            <p:nvPr/>
          </p:nvSpPr>
          <p:spPr bwMode="auto">
            <a:xfrm>
              <a:off x="3216" y="2880"/>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0,11</a:t>
              </a:r>
              <a:r>
                <a:rPr lang="en-US" sz="1600" i="1" baseline="0">
                  <a:effectLst>
                    <a:outerShdw blurRad="38100" dist="38100" dir="2700000" algn="tl">
                      <a:srgbClr val="FFFFFF"/>
                    </a:outerShdw>
                  </a:effectLst>
                </a:rPr>
                <a:t>=</a:t>
              </a:r>
            </a:p>
            <a:p>
              <a:r>
                <a:rPr lang="en-US" sz="1600" baseline="0">
                  <a:effectLst>
                    <a:outerShdw blurRad="38100" dist="38100" dir="2700000" algn="tl">
                      <a:srgbClr val="FFFFFF"/>
                    </a:outerShdw>
                  </a:effectLst>
                </a:rPr>
                <a:t>$150.90</a:t>
              </a:r>
            </a:p>
          </p:txBody>
        </p:sp>
        <p:sp>
          <p:nvSpPr>
            <p:cNvPr id="277509" name="Oval 5"/>
            <p:cNvSpPr>
              <a:spLocks noChangeArrowheads="1"/>
            </p:cNvSpPr>
            <p:nvPr/>
          </p:nvSpPr>
          <p:spPr bwMode="auto">
            <a:xfrm>
              <a:off x="3216" y="2832"/>
              <a:ext cx="624" cy="432"/>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0" name="Line 6"/>
            <p:cNvSpPr>
              <a:spLocks noChangeShapeType="1"/>
            </p:cNvSpPr>
            <p:nvPr/>
          </p:nvSpPr>
          <p:spPr bwMode="auto">
            <a:xfrm flipV="1">
              <a:off x="3840" y="2592"/>
              <a:ext cx="912" cy="384"/>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11" name="Text Box 7"/>
            <p:cNvSpPr txBox="1">
              <a:spLocks noChangeArrowheads="1"/>
            </p:cNvSpPr>
            <p:nvPr/>
          </p:nvSpPr>
          <p:spPr bwMode="auto">
            <a:xfrm>
              <a:off x="4800" y="2352"/>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a:effectLst>
                    <a:outerShdw blurRad="38100" dist="38100" dir="2700000" algn="tl">
                      <a:srgbClr val="FFFFFF"/>
                    </a:outerShdw>
                  </a:effectLst>
                </a:rPr>
                <a:t>up</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$156.65</a:t>
              </a:r>
            </a:p>
          </p:txBody>
        </p:sp>
        <p:sp>
          <p:nvSpPr>
            <p:cNvPr id="277512" name="Oval 8"/>
            <p:cNvSpPr>
              <a:spLocks noChangeArrowheads="1"/>
            </p:cNvSpPr>
            <p:nvPr/>
          </p:nvSpPr>
          <p:spPr bwMode="auto">
            <a:xfrm>
              <a:off x="4752" y="2304"/>
              <a:ext cx="624" cy="432"/>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3" name="Oval 9"/>
            <p:cNvSpPr>
              <a:spLocks noChangeArrowheads="1"/>
            </p:cNvSpPr>
            <p:nvPr/>
          </p:nvSpPr>
          <p:spPr bwMode="auto">
            <a:xfrm>
              <a:off x="4752" y="3408"/>
              <a:ext cx="624" cy="432"/>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4" name="Line 10"/>
            <p:cNvSpPr>
              <a:spLocks noChangeShapeType="1"/>
            </p:cNvSpPr>
            <p:nvPr/>
          </p:nvSpPr>
          <p:spPr bwMode="auto">
            <a:xfrm>
              <a:off x="3792" y="3168"/>
              <a:ext cx="960" cy="384"/>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15" name="Text Box 11"/>
            <p:cNvSpPr txBox="1">
              <a:spLocks noChangeArrowheads="1"/>
            </p:cNvSpPr>
            <p:nvPr/>
          </p:nvSpPr>
          <p:spPr bwMode="auto">
            <a:xfrm>
              <a:off x="4800" y="3456"/>
              <a:ext cx="57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i="1" baseline="0">
                  <a:effectLst>
                    <a:outerShdw blurRad="38100" dist="38100" dir="2700000" algn="tl">
                      <a:srgbClr val="FFFFFF"/>
                    </a:outerShdw>
                  </a:effectLst>
                </a:rPr>
                <a:t>V</a:t>
              </a:r>
              <a:r>
                <a:rPr lang="en-US" sz="1600" i="1" baseline="-25000">
                  <a:effectLst>
                    <a:outerShdw blurRad="38100" dist="38100" dir="2700000" algn="tl">
                      <a:srgbClr val="FFFFFF"/>
                    </a:outerShdw>
                  </a:effectLst>
                </a:rPr>
                <a:t>12</a:t>
              </a:r>
              <a:r>
                <a:rPr lang="en-US" sz="1600" i="1">
                  <a:effectLst>
                    <a:outerShdw blurRad="38100" dist="38100" dir="2700000" algn="tl">
                      <a:srgbClr val="FFFFFF"/>
                    </a:outerShdw>
                  </a:effectLst>
                </a:rPr>
                <a:t>down</a:t>
              </a:r>
              <a:r>
                <a:rPr lang="en-US" sz="1600" i="1" baseline="0">
                  <a:effectLst>
                    <a:outerShdw blurRad="38100" dist="38100" dir="2700000" algn="tl">
                      <a:srgbClr val="FFFFFF"/>
                    </a:outerShdw>
                  </a:effectLst>
                </a:rPr>
                <a:t>=</a:t>
              </a:r>
            </a:p>
            <a:p>
              <a:pPr algn="ctr"/>
              <a:r>
                <a:rPr lang="en-US" sz="1600" baseline="0">
                  <a:effectLst>
                    <a:outerShdw blurRad="38100" dist="38100" dir="2700000" algn="tl">
                      <a:srgbClr val="FFFFFF"/>
                    </a:outerShdw>
                  </a:effectLst>
                </a:rPr>
                <a:t>$143.91</a:t>
              </a:r>
            </a:p>
          </p:txBody>
        </p:sp>
        <p:sp>
          <p:nvSpPr>
            <p:cNvPr id="277516" name="Text Box 12"/>
            <p:cNvSpPr txBox="1">
              <a:spLocks noChangeArrowheads="1"/>
            </p:cNvSpPr>
            <p:nvPr/>
          </p:nvSpPr>
          <p:spPr bwMode="auto">
            <a:xfrm>
              <a:off x="384" y="3024"/>
              <a:ext cx="672"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i="1" baseline="0">
                  <a:effectLst>
                    <a:outerShdw blurRad="38100" dist="38100" dir="2700000" algn="tl">
                      <a:srgbClr val="FFFFFF"/>
                    </a:outerShdw>
                  </a:effectLst>
                </a:rPr>
                <a:t>C</a:t>
              </a:r>
              <a:r>
                <a:rPr lang="en-US" sz="1400" i="1" baseline="-25000">
                  <a:effectLst>
                    <a:outerShdw blurRad="38100" dist="38100" dir="2700000" algn="tl">
                      <a:srgbClr val="FFFFFF"/>
                    </a:outerShdw>
                  </a:effectLst>
                </a:rPr>
                <a:t>0,11 </a:t>
              </a:r>
              <a:r>
                <a:rPr lang="en-US" sz="1400" i="1" baseline="0">
                  <a:effectLst>
                    <a:outerShdw blurRad="38100" dist="38100" dir="2700000" algn="tl">
                      <a:srgbClr val="FFFFFF"/>
                    </a:outerShdw>
                  </a:effectLst>
                </a:rPr>
                <a:t>= $68.73</a:t>
              </a:r>
            </a:p>
          </p:txBody>
        </p:sp>
        <p:sp>
          <p:nvSpPr>
            <p:cNvPr id="277517" name="Oval 13"/>
            <p:cNvSpPr>
              <a:spLocks noChangeArrowheads="1"/>
            </p:cNvSpPr>
            <p:nvPr/>
          </p:nvSpPr>
          <p:spPr bwMode="auto">
            <a:xfrm>
              <a:off x="384" y="2928"/>
              <a:ext cx="624" cy="432"/>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8" name="Line 14"/>
            <p:cNvSpPr>
              <a:spLocks noChangeShapeType="1"/>
            </p:cNvSpPr>
            <p:nvPr/>
          </p:nvSpPr>
          <p:spPr bwMode="auto">
            <a:xfrm flipV="1">
              <a:off x="1008" y="2688"/>
              <a:ext cx="912" cy="384"/>
            </a:xfrm>
            <a:prstGeom prst="line">
              <a:avLst/>
            </a:prstGeom>
            <a:noFill/>
            <a:ln w="9525">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19" name="Text Box 15"/>
            <p:cNvSpPr txBox="1">
              <a:spLocks noChangeArrowheads="1"/>
            </p:cNvSpPr>
            <p:nvPr/>
          </p:nvSpPr>
          <p:spPr bwMode="auto">
            <a:xfrm>
              <a:off x="1920" y="2448"/>
              <a:ext cx="720" cy="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i="1" baseline="0">
                  <a:effectLst>
                    <a:outerShdw blurRad="38100" dist="38100" dir="2700000" algn="tl">
                      <a:srgbClr val="FFFFFF"/>
                    </a:outerShdw>
                  </a:effectLst>
                </a:rPr>
                <a:t>C</a:t>
              </a:r>
              <a:r>
                <a:rPr lang="en-US" sz="1400" i="1" baseline="-25000">
                  <a:effectLst>
                    <a:outerShdw blurRad="38100" dist="38100" dir="2700000" algn="tl">
                      <a:srgbClr val="FFFFFF"/>
                    </a:outerShdw>
                  </a:effectLst>
                </a:rPr>
                <a:t>0,12</a:t>
              </a:r>
              <a:r>
                <a:rPr lang="en-US" sz="1400" baseline="0">
                  <a:effectLst>
                    <a:outerShdw blurRad="38100" dist="38100" dir="2700000" algn="tl">
                      <a:srgbClr val="FFFFFF"/>
                    </a:outerShdw>
                  </a:effectLst>
                </a:rPr>
                <a:t> =</a:t>
              </a:r>
            </a:p>
            <a:p>
              <a:pPr algn="ctr">
                <a:spcBef>
                  <a:spcPct val="50000"/>
                </a:spcBef>
              </a:pPr>
              <a:r>
                <a:rPr lang="en-US" sz="1400" baseline="0">
                  <a:effectLst>
                    <a:outerShdw blurRad="38100" dist="38100" dir="2700000" algn="tl">
                      <a:srgbClr val="FFFFFF"/>
                    </a:outerShdw>
                  </a:effectLst>
                </a:rPr>
                <a:t>$75.03</a:t>
              </a:r>
            </a:p>
          </p:txBody>
        </p:sp>
        <p:sp>
          <p:nvSpPr>
            <p:cNvPr id="277520" name="Oval 16"/>
            <p:cNvSpPr>
              <a:spLocks noChangeArrowheads="1"/>
            </p:cNvSpPr>
            <p:nvPr/>
          </p:nvSpPr>
          <p:spPr bwMode="auto">
            <a:xfrm>
              <a:off x="1920" y="2400"/>
              <a:ext cx="672" cy="432"/>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21" name="Oval 17"/>
            <p:cNvSpPr>
              <a:spLocks noChangeArrowheads="1"/>
            </p:cNvSpPr>
            <p:nvPr/>
          </p:nvSpPr>
          <p:spPr bwMode="auto">
            <a:xfrm>
              <a:off x="1872" y="3504"/>
              <a:ext cx="672" cy="432"/>
            </a:xfrm>
            <a:prstGeom prst="ellipse">
              <a:avLst/>
            </a:prstGeom>
            <a:noFill/>
            <a:ln w="9525">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22" name="Line 18"/>
            <p:cNvSpPr>
              <a:spLocks noChangeShapeType="1"/>
            </p:cNvSpPr>
            <p:nvPr/>
          </p:nvSpPr>
          <p:spPr bwMode="auto">
            <a:xfrm>
              <a:off x="960" y="3264"/>
              <a:ext cx="960" cy="384"/>
            </a:xfrm>
            <a:prstGeom prst="line">
              <a:avLst/>
            </a:prstGeom>
            <a:noFill/>
            <a:ln w="9525">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23" name="Text Box 19"/>
            <p:cNvSpPr txBox="1">
              <a:spLocks noChangeArrowheads="1"/>
            </p:cNvSpPr>
            <p:nvPr/>
          </p:nvSpPr>
          <p:spPr bwMode="auto">
            <a:xfrm>
              <a:off x="1872" y="3552"/>
              <a:ext cx="720" cy="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i="1" baseline="0">
                  <a:effectLst>
                    <a:outerShdw blurRad="38100" dist="38100" dir="2700000" algn="tl">
                      <a:srgbClr val="FFFFFF"/>
                    </a:outerShdw>
                  </a:effectLst>
                </a:rPr>
                <a:t>C</a:t>
              </a:r>
              <a:r>
                <a:rPr lang="en-US" sz="1400" i="1" baseline="-25000">
                  <a:effectLst>
                    <a:outerShdw blurRad="38100" dist="38100" dir="2700000" algn="tl">
                      <a:srgbClr val="FFFFFF"/>
                    </a:outerShdw>
                  </a:effectLst>
                </a:rPr>
                <a:t>1,12</a:t>
              </a:r>
              <a:r>
                <a:rPr lang="en-US" sz="1400" i="1" baseline="0">
                  <a:effectLst>
                    <a:outerShdw blurRad="38100" dist="38100" dir="2700000" algn="tl">
                      <a:srgbClr val="FFFFFF"/>
                    </a:outerShdw>
                  </a:effectLst>
                </a:rPr>
                <a:t> </a:t>
              </a:r>
              <a:r>
                <a:rPr lang="en-US" sz="1400" baseline="0">
                  <a:effectLst>
                    <a:outerShdw blurRad="38100" dist="38100" dir="2700000" algn="tl">
                      <a:srgbClr val="FFFFFF"/>
                    </a:outerShdw>
                  </a:effectLst>
                </a:rPr>
                <a:t>=</a:t>
              </a:r>
            </a:p>
            <a:p>
              <a:pPr algn="ctr">
                <a:spcBef>
                  <a:spcPct val="50000"/>
                </a:spcBef>
              </a:pPr>
              <a:r>
                <a:rPr lang="en-US" sz="1400" baseline="0">
                  <a:effectLst>
                    <a:outerShdw blurRad="38100" dist="38100" dir="2700000" algn="tl">
                      <a:srgbClr val="FFFFFF"/>
                    </a:outerShdw>
                  </a:effectLst>
                </a:rPr>
                <a:t>$62.30</a:t>
              </a:r>
            </a:p>
          </p:txBody>
        </p:sp>
        <p:sp>
          <p:nvSpPr>
            <p:cNvPr id="277524" name="AutoShape 20"/>
            <p:cNvSpPr>
              <a:spLocks/>
            </p:cNvSpPr>
            <p:nvPr/>
          </p:nvSpPr>
          <p:spPr bwMode="auto">
            <a:xfrm>
              <a:off x="2688" y="2352"/>
              <a:ext cx="576" cy="1680"/>
            </a:xfrm>
            <a:prstGeom prst="leftBrace">
              <a:avLst>
                <a:gd name="adj1" fmla="val 24306"/>
                <a:gd name="adj2" fmla="val 50000"/>
              </a:avLst>
            </a:prstGeom>
            <a:noFill/>
            <a:ln w="1905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77525" name="Object 21"/>
          <p:cNvGraphicFramePr>
            <a:graphicFrameLocks noChangeAspect="1"/>
          </p:cNvGraphicFramePr>
          <p:nvPr/>
        </p:nvGraphicFramePr>
        <p:xfrm>
          <a:off x="693738" y="3657600"/>
          <a:ext cx="7999412" cy="2417763"/>
        </p:xfrm>
        <a:graphic>
          <a:graphicData uri="http://schemas.openxmlformats.org/presentationml/2006/ole">
            <p:oleObj spid="_x0000_s277533" name="Equation" r:id="rId4" imgW="6464300" imgH="1955800" progId="Equation.3">
              <p:embed/>
            </p:oleObj>
          </a:graphicData>
        </a:graphic>
      </p:graphicFrame>
      <p:sp>
        <p:nvSpPr>
          <p:cNvPr id="277526" name="Text Box 22"/>
          <p:cNvSpPr txBox="1">
            <a:spLocks noChangeArrowheads="1"/>
          </p:cNvSpPr>
          <p:nvPr/>
        </p:nvSpPr>
        <p:spPr bwMode="auto">
          <a:xfrm>
            <a:off x="7391400" y="1600200"/>
            <a:ext cx="1143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baseline="0">
                <a:effectLst>
                  <a:outerShdw blurRad="38100" dist="38100" dir="2700000" algn="tl">
                    <a:srgbClr val="FFFFFF"/>
                  </a:outerShdw>
                </a:effectLst>
              </a:rPr>
              <a:t>K</a:t>
            </a:r>
            <a:r>
              <a:rPr lang="en-US" sz="1400" i="1" baseline="-25000">
                <a:effectLst>
                  <a:outerShdw blurRad="38100" dist="38100" dir="2700000" algn="tl">
                    <a:srgbClr val="FFFFFF"/>
                  </a:outerShdw>
                </a:effectLst>
              </a:rPr>
              <a:t>12</a:t>
            </a:r>
            <a:r>
              <a:rPr lang="en-US" sz="1400" baseline="0">
                <a:effectLst>
                  <a:outerShdw blurRad="38100" dist="38100" dir="2700000" algn="tl">
                    <a:srgbClr val="FFFFFF"/>
                  </a:outerShdw>
                </a:effectLst>
              </a:rPr>
              <a:t> = $81.61</a:t>
            </a:r>
            <a:endParaRPr lang="en-US" sz="1400" i="1" baseline="0">
              <a:effectLst>
                <a:outerShdw blurRad="38100" dist="38100" dir="2700000" algn="tl">
                  <a:srgbClr val="FFFFFF"/>
                </a:outerShdw>
              </a:effectLst>
            </a:endParaRPr>
          </a:p>
        </p:txBody>
      </p:sp>
      <p:sp>
        <p:nvSpPr>
          <p:cNvPr id="277527" name="Text Box 23"/>
          <p:cNvSpPr txBox="1">
            <a:spLocks noChangeArrowheads="1"/>
          </p:cNvSpPr>
          <p:nvPr/>
        </p:nvSpPr>
        <p:spPr bwMode="auto">
          <a:xfrm>
            <a:off x="4953000" y="2286000"/>
            <a:ext cx="1143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baseline="0">
                <a:effectLst>
                  <a:outerShdw blurRad="38100" dist="38100" dir="2700000" algn="tl">
                    <a:srgbClr val="FFFFFF"/>
                  </a:outerShdw>
                </a:effectLst>
              </a:rPr>
              <a:t>K</a:t>
            </a:r>
            <a:r>
              <a:rPr lang="en-US" sz="1400" i="1" baseline="-25000">
                <a:effectLst>
                  <a:outerShdw blurRad="38100" dist="38100" dir="2700000" algn="tl">
                    <a:srgbClr val="FFFFFF"/>
                  </a:outerShdw>
                </a:effectLst>
              </a:rPr>
              <a:t>11</a:t>
            </a:r>
            <a:r>
              <a:rPr lang="en-US" sz="1400" baseline="0">
                <a:effectLst>
                  <a:outerShdw blurRad="38100" dist="38100" dir="2700000" algn="tl">
                    <a:srgbClr val="FFFFFF"/>
                  </a:outerShdw>
                </a:effectLst>
              </a:rPr>
              <a:t> = $81.48</a:t>
            </a:r>
            <a:endParaRPr lang="en-US" sz="1400" i="1" baseline="0">
              <a:effectLst>
                <a:outerShdw blurRad="38100" dist="38100" dir="2700000" algn="tl">
                  <a:srgbClr val="FFFFFF"/>
                </a:outerShdw>
              </a:effectLst>
            </a:endParaRPr>
          </a:p>
        </p:txBody>
      </p:sp>
      <p:sp>
        <p:nvSpPr>
          <p:cNvPr id="26" name="Slide Number Placeholder 25"/>
          <p:cNvSpPr>
            <a:spLocks noGrp="1"/>
          </p:cNvSpPr>
          <p:nvPr>
            <p:ph type="sldNum" sz="quarter" idx="12"/>
          </p:nvPr>
        </p:nvSpPr>
        <p:spPr/>
        <p:txBody>
          <a:bodyPr/>
          <a:lstStyle/>
          <a:p>
            <a:fld id="{4832FC03-9143-45FF-9B73-D7E84BF988EF}"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4084"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74085" name="Text Box 5"/>
          <p:cNvSpPr txBox="1">
            <a:spLocks noChangeArrowheads="1"/>
          </p:cNvSpPr>
          <p:nvPr/>
        </p:nvSpPr>
        <p:spPr bwMode="auto">
          <a:xfrm>
            <a:off x="533400" y="990600"/>
            <a:ext cx="8153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1" baseline="0">
                <a:effectLst>
                  <a:outerShdw blurRad="38100" dist="38100" dir="2700000" algn="tl">
                    <a:srgbClr val="FFFFFF"/>
                  </a:outerShdw>
                </a:effectLst>
              </a:rPr>
              <a:t>Repeating this process within each column for </a:t>
            </a:r>
            <a:r>
              <a:rPr lang="en-US" b="1" i="1" baseline="0">
                <a:effectLst>
                  <a:outerShdw blurRad="38100" dist="38100" dir="2700000" algn="tl">
                    <a:srgbClr val="FFFFFF"/>
                  </a:outerShdw>
                </a:effectLst>
              </a:rPr>
              <a:t>i</a:t>
            </a:r>
            <a:r>
              <a:rPr lang="en-US" b="1" baseline="0">
                <a:effectLst>
                  <a:outerShdw blurRad="38100" dist="38100" dir="2700000" algn="tl">
                    <a:srgbClr val="FFFFFF"/>
                  </a:outerShdw>
                </a:effectLst>
              </a:rPr>
              <a:t> = 0, 1, 2, …,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 and then across columns from right to left for </a:t>
            </a:r>
            <a:r>
              <a:rPr lang="en-US" b="1" i="1" baseline="0">
                <a:effectLst>
                  <a:outerShdw blurRad="38100" dist="38100" dir="2700000" algn="tl">
                    <a:srgbClr val="FFFFFF"/>
                  </a:outerShdw>
                </a:effectLst>
              </a:rPr>
              <a:t>j</a:t>
            </a:r>
            <a:r>
              <a:rPr lang="en-US" b="1" baseline="0">
                <a:effectLst>
                  <a:outerShdw blurRad="38100" dist="38100" dir="2700000" algn="tl">
                    <a:srgbClr val="FFFFFF"/>
                  </a:outerShdw>
                </a:effectLst>
              </a:rPr>
              <a:t> = 11, 10, 9, …, 0 , we eventually obtain the value of the option as of the present time 0:</a:t>
            </a:r>
          </a:p>
        </p:txBody>
      </p:sp>
      <p:pic>
        <p:nvPicPr>
          <p:cNvPr id="17408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590800"/>
            <a:ext cx="8534400" cy="2419350"/>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4087" name="Text Box 7"/>
          <p:cNvSpPr txBox="1">
            <a:spLocks noChangeArrowheads="1"/>
          </p:cNvSpPr>
          <p:nvPr/>
        </p:nvSpPr>
        <p:spPr bwMode="auto">
          <a:xfrm>
            <a:off x="533400" y="5486400"/>
            <a:ext cx="8153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European option is worth $15.76 in the present time 0.</a:t>
            </a:r>
          </a:p>
        </p:txBody>
      </p:sp>
      <p:grpSp>
        <p:nvGrpSpPr>
          <p:cNvPr id="174091" name="Group 11"/>
          <p:cNvGrpSpPr>
            <a:grpSpLocks/>
          </p:cNvGrpSpPr>
          <p:nvPr/>
        </p:nvGrpSpPr>
        <p:grpSpPr bwMode="auto">
          <a:xfrm>
            <a:off x="6172200" y="1981200"/>
            <a:ext cx="2743200" cy="1447800"/>
            <a:chOff x="3888" y="1248"/>
            <a:chExt cx="1728" cy="912"/>
          </a:xfrm>
        </p:grpSpPr>
        <p:sp>
          <p:nvSpPr>
            <p:cNvPr id="174088" name="AutoShape 8"/>
            <p:cNvSpPr>
              <a:spLocks noChangeArrowheads="1"/>
            </p:cNvSpPr>
            <p:nvPr/>
          </p:nvSpPr>
          <p:spPr bwMode="auto">
            <a:xfrm rot="10800000">
              <a:off x="4848" y="1920"/>
              <a:ext cx="768" cy="240"/>
            </a:xfrm>
            <a:prstGeom prst="rtTriangle">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9" name="Line 9"/>
            <p:cNvSpPr>
              <a:spLocks noChangeShapeType="1"/>
            </p:cNvSpPr>
            <p:nvPr/>
          </p:nvSpPr>
          <p:spPr bwMode="auto">
            <a:xfrm>
              <a:off x="5232" y="1584"/>
              <a:ext cx="96" cy="336"/>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90" name="Text Box 10"/>
            <p:cNvSpPr txBox="1">
              <a:spLocks noChangeArrowheads="1"/>
            </p:cNvSpPr>
            <p:nvPr/>
          </p:nvSpPr>
          <p:spPr bwMode="auto">
            <a:xfrm>
              <a:off x="3888" y="1248"/>
              <a:ext cx="1680" cy="332"/>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aseline="0">
                  <a:solidFill>
                    <a:srgbClr val="0000FF"/>
                  </a:solidFill>
                  <a:effectLst/>
                </a:rPr>
                <a:t>Note here the values we calculated in the previous slides.*</a:t>
              </a:r>
            </a:p>
          </p:txBody>
        </p:sp>
      </p:grpSp>
      <p:sp>
        <p:nvSpPr>
          <p:cNvPr id="174093" name="Rectangle 13"/>
          <p:cNvSpPr>
            <a:spLocks noChangeArrowheads="1"/>
          </p:cNvSpPr>
          <p:nvPr/>
        </p:nvSpPr>
        <p:spPr bwMode="auto">
          <a:xfrm>
            <a:off x="1676400" y="3048000"/>
            <a:ext cx="457200" cy="1524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4" name="Line 14"/>
          <p:cNvSpPr>
            <a:spLocks noChangeShapeType="1"/>
          </p:cNvSpPr>
          <p:nvPr/>
        </p:nvSpPr>
        <p:spPr bwMode="auto">
          <a:xfrm flipH="1" flipV="1">
            <a:off x="1981200" y="3200400"/>
            <a:ext cx="3200400" cy="23622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Slide Number Placeholder 13"/>
          <p:cNvSpPr>
            <a:spLocks noGrp="1"/>
          </p:cNvSpPr>
          <p:nvPr>
            <p:ph type="sldNum" sz="quarter" idx="12"/>
          </p:nvPr>
        </p:nvSpPr>
        <p:spPr/>
        <p:txBody>
          <a:bodyPr/>
          <a:lstStyle/>
          <a:p>
            <a:fld id="{4832FC03-9143-45FF-9B73-D7E84BF988EF}"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9986" name="Text Box 2"/>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69989" name="Text Box 5"/>
          <p:cNvSpPr txBox="1">
            <a:spLocks noChangeArrowheads="1"/>
          </p:cNvSpPr>
          <p:nvPr/>
        </p:nvSpPr>
        <p:spPr bwMode="auto">
          <a:xfrm>
            <a:off x="685800" y="3581400"/>
            <a:ext cx="8153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In our example, given that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0,11</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$81.48, then if the land can be developed immediately at any time, it is worth in state </a:t>
            </a:r>
            <a:r>
              <a:rPr lang="en-US" b="1" i="1" baseline="0">
                <a:effectLst>
                  <a:outerShdw blurRad="38100" dist="38100" dir="2700000" algn="tl">
                    <a:srgbClr val="FFFFFF"/>
                  </a:outerShdw>
                </a:effectLst>
              </a:rPr>
              <a:t>0,11</a:t>
            </a:r>
            <a:r>
              <a:rPr lang="en-US" b="1" baseline="0">
                <a:effectLst>
                  <a:outerShdw blurRad="38100" dist="38100" dir="2700000" algn="tl">
                    <a:srgbClr val="FFFFFF"/>
                  </a:outerShdw>
                </a:effectLst>
              </a:rPr>
              <a:t> :</a:t>
            </a:r>
          </a:p>
        </p:txBody>
      </p:sp>
      <p:graphicFrame>
        <p:nvGraphicFramePr>
          <p:cNvPr id="169990" name="Object 6"/>
          <p:cNvGraphicFramePr>
            <a:graphicFrameLocks noChangeAspect="1"/>
          </p:cNvGraphicFramePr>
          <p:nvPr/>
        </p:nvGraphicFramePr>
        <p:xfrm>
          <a:off x="933450" y="4572000"/>
          <a:ext cx="7264400" cy="401638"/>
        </p:xfrm>
        <a:graphic>
          <a:graphicData uri="http://schemas.openxmlformats.org/presentationml/2006/ole">
            <p:oleObj spid="_x0000_s170004" name="Equation" r:id="rId3" imgW="4356100" imgH="241300" progId="Equation.3">
              <p:embed/>
            </p:oleObj>
          </a:graphicData>
        </a:graphic>
      </p:graphicFrame>
      <p:sp>
        <p:nvSpPr>
          <p:cNvPr id="169991" name="Text Box 7"/>
          <p:cNvSpPr txBox="1">
            <a:spLocks noChangeArrowheads="1"/>
          </p:cNvSpPr>
          <p:nvPr/>
        </p:nvSpPr>
        <p:spPr bwMode="auto">
          <a:xfrm>
            <a:off x="685800" y="838200"/>
            <a:ext cx="8077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If the landowner can begin the development project (exercise the option) at </a:t>
            </a:r>
            <a:r>
              <a:rPr lang="en-US" b="1" i="1" u="sng" baseline="0">
                <a:effectLst>
                  <a:outerShdw blurRad="38100" dist="38100" dir="2700000" algn="tl">
                    <a:srgbClr val="FFFFFF"/>
                  </a:outerShdw>
                </a:effectLst>
              </a:rPr>
              <a:t>any</a:t>
            </a:r>
            <a:r>
              <a:rPr lang="en-US" b="1" baseline="0">
                <a:effectLst>
                  <a:outerShdw blurRad="38100" dist="38100" dir="2700000" algn="tl">
                    <a:srgbClr val="FFFFFF"/>
                  </a:outerShdw>
                </a:effectLst>
              </a:rPr>
              <a:t> time ( </a:t>
            </a:r>
            <a:r>
              <a:rPr lang="en-US" b="1" i="1" baseline="0">
                <a:effectLst>
                  <a:outerShdw blurRad="38100" dist="38100" dir="2700000" algn="tl">
                    <a:srgbClr val="FFFFFF"/>
                  </a:outerShdw>
                </a:effectLst>
              </a:rPr>
              <a:t>“American option”</a:t>
            </a:r>
            <a:r>
              <a:rPr lang="en-US" b="1" baseline="0">
                <a:effectLst>
                  <a:outerShdw blurRad="38100" dist="38100" dir="2700000" algn="tl">
                    <a:srgbClr val="FFFFFF"/>
                  </a:outerShdw>
                </a:effectLst>
              </a:rPr>
              <a:t> ), then the value of the land in any state prior to option expiration is given by:</a:t>
            </a:r>
          </a:p>
        </p:txBody>
      </p:sp>
      <p:graphicFrame>
        <p:nvGraphicFramePr>
          <p:cNvPr id="169992" name="Object 8"/>
          <p:cNvGraphicFramePr>
            <a:graphicFrameLocks noChangeAspect="1"/>
          </p:cNvGraphicFramePr>
          <p:nvPr/>
        </p:nvGraphicFramePr>
        <p:xfrm>
          <a:off x="838200" y="1981200"/>
          <a:ext cx="7807325" cy="1498600"/>
        </p:xfrm>
        <a:graphic>
          <a:graphicData uri="http://schemas.openxmlformats.org/presentationml/2006/ole">
            <p:oleObj spid="_x0000_s170005" name="Equation" r:id="rId4" imgW="5905500" imgH="990600" progId="Equation.3">
              <p:embed/>
            </p:oleObj>
          </a:graphicData>
        </a:graphic>
      </p:graphicFrame>
      <p:sp>
        <p:nvSpPr>
          <p:cNvPr id="169993" name="Text Box 9"/>
          <p:cNvSpPr txBox="1">
            <a:spLocks noChangeArrowheads="1"/>
          </p:cNvSpPr>
          <p:nvPr/>
        </p:nvSpPr>
        <p:spPr bwMode="auto">
          <a:xfrm>
            <a:off x="685800" y="5181600"/>
            <a:ext cx="8153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The flexibility to build the project at </a:t>
            </a:r>
            <a:r>
              <a:rPr lang="en-US" b="1" i="1" u="sng" baseline="0">
                <a:effectLst>
                  <a:outerShdw blurRad="38100" dist="38100" dir="2700000" algn="tl">
                    <a:srgbClr val="FFFFFF"/>
                  </a:outerShdw>
                </a:effectLst>
              </a:rPr>
              <a:t>any time</a:t>
            </a:r>
            <a:r>
              <a:rPr lang="en-US" b="1" baseline="0">
                <a:effectLst>
                  <a:outerShdw blurRad="38100" dist="38100" dir="2700000" algn="tl">
                    <a:srgbClr val="FFFFFF"/>
                  </a:outerShdw>
                </a:effectLst>
              </a:rPr>
              <a:t> prior to the end of the year ( </a:t>
            </a:r>
            <a:r>
              <a:rPr lang="en-US" b="1" i="1" baseline="0">
                <a:effectLst>
                  <a:outerShdw blurRad="38100" dist="38100" dir="2700000" algn="tl">
                    <a:srgbClr val="FFFFFF"/>
                  </a:outerShdw>
                </a:effectLst>
              </a:rPr>
              <a:t>“American Option”</a:t>
            </a:r>
            <a:r>
              <a:rPr lang="en-US" b="1" baseline="0">
                <a:effectLst>
                  <a:outerShdw blurRad="38100" dist="38100" dir="2700000" algn="tl">
                    <a:srgbClr val="FFFFFF"/>
                  </a:outerShdw>
                </a:effectLst>
              </a:rPr>
              <a:t> instead of </a:t>
            </a:r>
            <a:r>
              <a:rPr lang="en-US" b="1" i="1" baseline="0">
                <a:effectLst>
                  <a:outerShdw blurRad="38100" dist="38100" dir="2700000" algn="tl">
                    <a:srgbClr val="FFFFFF"/>
                  </a:outerShdw>
                </a:effectLst>
              </a:rPr>
              <a:t>“European Option”</a:t>
            </a:r>
            <a:r>
              <a:rPr lang="en-US" b="1" baseline="0">
                <a:effectLst>
                  <a:outerShdw blurRad="38100" dist="38100" dir="2700000" algn="tl">
                    <a:srgbClr val="FFFFFF"/>
                  </a:outerShdw>
                </a:effectLst>
              </a:rPr>
              <a:t> ), makes the option worth more, namely, $20 at time 0 (instead of $15.76).</a:t>
            </a:r>
          </a:p>
        </p:txBody>
      </p:sp>
      <p:sp>
        <p:nvSpPr>
          <p:cNvPr id="10" name="Slide Number Placeholder 9"/>
          <p:cNvSpPr>
            <a:spLocks noGrp="1"/>
          </p:cNvSpPr>
          <p:nvPr>
            <p:ph type="sldNum" sz="quarter" idx="12"/>
          </p:nvPr>
        </p:nvSpPr>
        <p:spPr/>
        <p:txBody>
          <a:bodyPr/>
          <a:lstStyle/>
          <a:p>
            <a:fld id="{4832FC03-9143-45FF-9B73-D7E84BF988EF}"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5172"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35173" name="Text Box 5"/>
          <p:cNvSpPr txBox="1">
            <a:spLocks noChangeArrowheads="1"/>
          </p:cNvSpPr>
          <p:nvPr/>
        </p:nvSpPr>
        <p:spPr bwMode="auto">
          <a:xfrm>
            <a:off x="609600" y="762000"/>
            <a:ext cx="80010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Here is the complete </a:t>
            </a:r>
            <a:r>
              <a:rPr lang="en-US" b="1" i="1" baseline="0">
                <a:effectLst>
                  <a:outerShdw blurRad="38100" dist="38100" dir="2700000" algn="tl">
                    <a:srgbClr val="FFFFFF"/>
                  </a:outerShdw>
                </a:effectLst>
              </a:rPr>
              <a:t>American Option</a:t>
            </a:r>
            <a:r>
              <a:rPr lang="en-US" b="1" baseline="0">
                <a:effectLst>
                  <a:outerShdw blurRad="38100" dist="38100" dir="2700000" algn="tl">
                    <a:srgbClr val="FFFFFF"/>
                  </a:outerShdw>
                </a:effectLst>
              </a:rPr>
              <a:t> land value tree, assuming as before initial building value of: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0</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$100, initial construction cost: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0 </a:t>
            </a:r>
            <a:r>
              <a:rPr lang="en-US" b="1" baseline="0">
                <a:effectLst>
                  <a:outerShdw blurRad="38100" dist="38100" dir="2700000" algn="tl">
                    <a:srgbClr val="FFFFFF"/>
                  </a:outerShdw>
                </a:effectLst>
              </a:rPr>
              <a:t> = $80, (deterministic) construction cost growth rate of 2%/yr (0.167%/month), and that the right to ever develop the land expires after 1 year. From Excel:</a:t>
            </a:r>
          </a:p>
        </p:txBody>
      </p:sp>
      <p:sp>
        <p:nvSpPr>
          <p:cNvPr id="135176" name="Text Box 8"/>
          <p:cNvSpPr txBox="1">
            <a:spLocks noChangeArrowheads="1"/>
          </p:cNvSpPr>
          <p:nvPr/>
        </p:nvSpPr>
        <p:spPr bwMode="auto">
          <a:xfrm>
            <a:off x="457200" y="5257800"/>
            <a:ext cx="8077200" cy="6508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outerShdw blurRad="38100" dist="38100" dir="2700000" algn="tl">
                    <a:srgbClr val="FFFFFF"/>
                  </a:outerShdw>
                </a:effectLst>
              </a:rPr>
              <a:t>An example Excel spreadsheet template for this binomial option model example is available for downloading from the course web site.</a:t>
            </a:r>
          </a:p>
        </p:txBody>
      </p:sp>
      <p:pic>
        <p:nvPicPr>
          <p:cNvPr id="135177"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2362200"/>
            <a:ext cx="8610600" cy="237331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5178" name="Text Box 10"/>
          <p:cNvSpPr txBox="1">
            <a:spLocks noChangeArrowheads="1"/>
          </p:cNvSpPr>
          <p:nvPr/>
        </p:nvSpPr>
        <p:spPr bwMode="auto">
          <a:xfrm>
            <a:off x="3657600" y="4343400"/>
            <a:ext cx="2438400" cy="7112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solidFill>
                  <a:srgbClr val="0000FF"/>
                </a:solidFill>
                <a:effectLst/>
              </a:rPr>
              <a:t>Note the value we just calculated, here:</a:t>
            </a:r>
          </a:p>
        </p:txBody>
      </p:sp>
      <p:sp>
        <p:nvSpPr>
          <p:cNvPr id="135179" name="Rectangle 11"/>
          <p:cNvSpPr>
            <a:spLocks noChangeArrowheads="1"/>
          </p:cNvSpPr>
          <p:nvPr/>
        </p:nvSpPr>
        <p:spPr bwMode="auto">
          <a:xfrm>
            <a:off x="7924800" y="2819400"/>
            <a:ext cx="381000" cy="1524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0" name="Line 12"/>
          <p:cNvSpPr>
            <a:spLocks noChangeShapeType="1"/>
          </p:cNvSpPr>
          <p:nvPr/>
        </p:nvSpPr>
        <p:spPr bwMode="auto">
          <a:xfrm flipV="1">
            <a:off x="5867400" y="2971800"/>
            <a:ext cx="2057400" cy="17526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Slide Number Placeholder 10"/>
          <p:cNvSpPr>
            <a:spLocks noGrp="1"/>
          </p:cNvSpPr>
          <p:nvPr>
            <p:ph type="sldNum" sz="quarter" idx="12"/>
          </p:nvPr>
        </p:nvSpPr>
        <p:spPr/>
        <p:txBody>
          <a:bodyPr/>
          <a:lstStyle/>
          <a:p>
            <a:fld id="{4832FC03-9143-45FF-9B73-D7E84BF988EF}"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5107" name="Text Box 3"/>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75108" name="Text Box 4"/>
          <p:cNvSpPr txBox="1">
            <a:spLocks noChangeArrowheads="1"/>
          </p:cNvSpPr>
          <p:nvPr/>
        </p:nvSpPr>
        <p:spPr bwMode="auto">
          <a:xfrm>
            <a:off x="533400" y="762000"/>
            <a:ext cx="8077200" cy="554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Note that, as we have presented it, the option (land) valuation formula appears to be a function of nine variables or parameters*:</a:t>
            </a:r>
          </a:p>
          <a:p>
            <a:pPr algn="ctr">
              <a:spcBef>
                <a:spcPct val="50000"/>
              </a:spcBef>
            </a:pPr>
            <a:r>
              <a:rPr lang="en-US" b="1" i="1" baseline="0">
                <a:effectLst>
                  <a:outerShdw blurRad="38100" dist="38100" dir="2700000" algn="tl">
                    <a:srgbClr val="FFFFFF"/>
                  </a:outerShdw>
                </a:effectLst>
              </a:rPr>
              <a:t>C</a:t>
            </a:r>
            <a:r>
              <a:rPr lang="en-US" b="1" i="1" baseline="-25000">
                <a:effectLst>
                  <a:outerShdw blurRad="38100" dist="38100" dir="2700000" algn="tl">
                    <a:srgbClr val="FFFFFF"/>
                  </a:outerShdw>
                </a:effectLst>
              </a:rPr>
              <a:t>i,j</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C</a:t>
            </a:r>
            <a:r>
              <a:rPr lang="en-US" b="1" baseline="0">
                <a:effectLst>
                  <a:outerShdw blurRad="38100" dist="38100" dir="2700000" algn="tl">
                    <a:srgbClr val="FFFFFF"/>
                  </a:outerShdw>
                </a:effectLst>
              </a:rPr>
              <a:t>(</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i,j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K</a:t>
            </a:r>
            <a:r>
              <a:rPr lang="en-US" b="1" i="1" baseline="-25000">
                <a:effectLst>
                  <a:outerShdw blurRad="38100" dist="38100" dir="2700000" algn="tl">
                    <a:srgbClr val="FFFFFF"/>
                  </a:outerShdw>
                </a:effectLst>
              </a:rPr>
              <a:t>i,j</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V</a:t>
            </a:r>
            <a:r>
              <a:rPr lang="en-US" b="1" baseline="0">
                <a:effectLst>
                  <a:outerShdw blurRad="38100" dist="38100" dir="2700000" algn="tl">
                    <a:srgbClr val="FFFFFF"/>
                  </a:outerShdw>
                </a:effectLst>
              </a:rPr>
              <a:t> , </a:t>
            </a:r>
            <a:r>
              <a:rPr lang="en-US" b="1" i="1" baseline="0">
                <a:effectLst>
                  <a:outerShdw blurRad="38100" dist="38100" dir="2700000" algn="tl">
                    <a:srgbClr val="FFFFFF"/>
                  </a:outerShdw>
                </a:effectLst>
              </a:rPr>
              <a:t>r</a:t>
            </a:r>
            <a:r>
              <a:rPr lang="en-US" b="1" i="1" baseline="-25000">
                <a:effectLst>
                  <a:outerShdw blurRad="38100" dist="38100" dir="2700000" algn="tl">
                    <a:srgbClr val="FFFFFF"/>
                  </a:outerShdw>
                </a:effectLst>
              </a:rPr>
              <a:t>f</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a:t>
            </a:r>
            <a:r>
              <a:rPr lang="en-US" b="1">
                <a:effectLst>
                  <a:outerShdw blurRad="38100" dist="38100" dir="2700000" algn="tl">
                    <a:srgbClr val="FFFFFF"/>
                  </a:outerShdw>
                </a:effectLst>
              </a:rPr>
              <a:t>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n-US" b="1" i="1" baseline="0">
                <a:effectLst>
                  <a:outerShdw blurRad="38100" dist="38100" dir="2700000" algn="tl">
                    <a:srgbClr val="FFFFFF"/>
                  </a:outerShdw>
                </a:effectLst>
              </a:rPr>
              <a:t>g</a:t>
            </a:r>
            <a:r>
              <a:rPr lang="en-US" b="1" i="1" baseline="-25000">
                <a:effectLst>
                  <a:outerShdw blurRad="38100" dist="38100" dir="2700000" algn="tl">
                    <a:srgbClr val="FFFFFF"/>
                  </a:outerShdw>
                </a:effectLst>
              </a:rPr>
              <a:t>K</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T</a:t>
            </a:r>
            <a:r>
              <a:rPr lang="en-US" b="1" baseline="0">
                <a:effectLst>
                  <a:outerShdw blurRad="38100" dist="38100" dir="2700000" algn="tl">
                    <a:srgbClr val="FFFFFF"/>
                  </a:outerShdw>
                </a:effectLst>
                <a:cs typeface="Times New Roman" panose="02020603050405020304" pitchFamily="18" charset="0"/>
              </a:rPr>
              <a:t>, </a:t>
            </a:r>
            <a:r>
              <a:rPr lang="en-US" b="1" i="1" baseline="0">
                <a:effectLst>
                  <a:outerShdw blurRad="38100" dist="38100" dir="2700000" algn="tl">
                    <a:srgbClr val="FFFFFF"/>
                  </a:outerShdw>
                </a:effectLst>
                <a:cs typeface="Times New Roman" panose="02020603050405020304" pitchFamily="18" charset="0"/>
              </a:rPr>
              <a:t>n</a:t>
            </a:r>
            <a:r>
              <a:rPr lang="en-US" b="1" baseline="0">
                <a:effectLst>
                  <a:outerShdw blurRad="38100" dist="38100" dir="2700000" algn="tl">
                    <a:srgbClr val="FFFFFF"/>
                  </a:outerShdw>
                </a:effectLst>
                <a:cs typeface="Times New Roman" panose="02020603050405020304" pitchFamily="18" charset="0"/>
              </a:rPr>
              <a:t>)</a:t>
            </a:r>
          </a:p>
          <a:p>
            <a:pPr>
              <a:spcBef>
                <a:spcPct val="50000"/>
              </a:spcBef>
            </a:pPr>
            <a:r>
              <a:rPr lang="en-US" b="1" baseline="0">
                <a:effectLst>
                  <a:outerShdw blurRad="38100" dist="38100" dir="2700000" algn="tl">
                    <a:srgbClr val="FFFFFF"/>
                  </a:outerShdw>
                </a:effectLst>
                <a:cs typeface="Times New Roman" panose="02020603050405020304" pitchFamily="18" charset="0"/>
              </a:rPr>
              <a:t>In general, </a:t>
            </a:r>
            <a:r>
              <a:rPr lang="en-US" b="1" i="1" baseline="0">
                <a:effectLst>
                  <a:outerShdw blurRad="38100" dist="38100" dir="2700000" algn="tl">
                    <a:srgbClr val="FFFFFF"/>
                  </a:outerShdw>
                </a:effectLst>
                <a:cs typeface="Times New Roman" panose="02020603050405020304" pitchFamily="18" charset="0"/>
              </a:rPr>
              <a:t>ceteris paribus</a:t>
            </a:r>
            <a:r>
              <a:rPr lang="en-US" b="1" baseline="0">
                <a:effectLst>
                  <a:outerShdw blurRad="38100" dist="38100" dir="2700000" algn="tl">
                    <a:srgbClr val="FFFFFF"/>
                  </a:outerShdw>
                </a:effectLst>
                <a:cs typeface="Times New Roman" panose="02020603050405020304" pitchFamily="18" charset="0"/>
              </a:rPr>
              <a:t> (holding all other variables and parameters constant), option value </a:t>
            </a:r>
            <a:r>
              <a:rPr lang="en-US" b="1" i="1" u="sng" baseline="0">
                <a:effectLst>
                  <a:outerShdw blurRad="38100" dist="38100" dir="2700000" algn="tl">
                    <a:srgbClr val="FFFFFF"/>
                  </a:outerShdw>
                </a:effectLst>
                <a:cs typeface="Times New Roman" panose="02020603050405020304" pitchFamily="18" charset="0"/>
              </a:rPr>
              <a:t>increases</a:t>
            </a:r>
            <a:r>
              <a:rPr lang="en-US" b="1" baseline="0">
                <a:effectLst>
                  <a:outerShdw blurRad="38100" dist="38100" dir="2700000" algn="tl">
                    <a:srgbClr val="FFFFFF"/>
                  </a:outerShdw>
                </a:effectLst>
                <a:cs typeface="Times New Roman" panose="02020603050405020304" pitchFamily="18" charset="0"/>
              </a:rPr>
              <a:t> as a function of: </a:t>
            </a:r>
          </a:p>
          <a:p>
            <a:pPr algn="ctr">
              <a:spcBef>
                <a:spcPct val="50000"/>
              </a:spcBef>
            </a:pPr>
            <a:r>
              <a:rPr lang="en-US" b="1" i="1" baseline="0">
                <a:effectLst>
                  <a:outerShdw blurRad="38100" dist="38100" dir="2700000" algn="tl">
                    <a:srgbClr val="FFFFFF"/>
                  </a:outerShdw>
                </a:effectLst>
                <a:cs typeface="Times New Roman" panose="02020603050405020304" pitchFamily="18" charset="0"/>
              </a:rPr>
              <a:t>V , r</a:t>
            </a:r>
            <a:r>
              <a:rPr lang="en-US" b="1" i="1" baseline="-25000">
                <a:effectLst>
                  <a:outerShdw blurRad="38100" dist="38100" dir="2700000" algn="tl">
                    <a:srgbClr val="FFFFFF"/>
                  </a:outerShdw>
                </a:effectLst>
                <a:cs typeface="Times New Roman" panose="02020603050405020304" pitchFamily="18" charset="0"/>
              </a:rPr>
              <a:t>f</a:t>
            </a:r>
            <a:r>
              <a:rPr lang="en-US" b="1" i="1" baseline="0">
                <a:effectLst>
                  <a:outerShdw blurRad="38100" dist="38100" dir="2700000" algn="tl">
                    <a:srgbClr val="FFFFFF"/>
                  </a:outerShdw>
                </a:effectLst>
                <a:cs typeface="Times New Roman" panose="02020603050405020304" pitchFamily="18" charset="0"/>
              </a:rPr>
              <a:t> , </a:t>
            </a:r>
            <a:r>
              <a:rPr lang="el-GR" b="1" i="1" baseline="0">
                <a:effectLst>
                  <a:outerShdw blurRad="38100" dist="38100" dir="2700000" algn="tl">
                    <a:srgbClr val="FFFFFF"/>
                  </a:outerShdw>
                </a:effectLst>
                <a:cs typeface="Times New Roman" panose="02020603050405020304" pitchFamily="18" charset="0"/>
              </a:rPr>
              <a:t>σ</a:t>
            </a:r>
            <a:r>
              <a:rPr lang="en-US" b="1" i="1" baseline="0">
                <a:effectLst>
                  <a:outerShdw blurRad="38100" dist="38100" dir="2700000" algn="tl">
                    <a:srgbClr val="FFFFFF"/>
                  </a:outerShdw>
                </a:effectLst>
                <a:cs typeface="Times New Roman" panose="02020603050405020304" pitchFamily="18" charset="0"/>
              </a:rPr>
              <a:t> , </a:t>
            </a:r>
            <a:r>
              <a:rPr lang="en-US" b="1" baseline="0">
                <a:effectLst>
                  <a:outerShdw blurRad="38100" dist="38100" dir="2700000" algn="tl">
                    <a:srgbClr val="FFFFFF"/>
                  </a:outerShdw>
                </a:effectLst>
                <a:cs typeface="Times New Roman" panose="02020603050405020304" pitchFamily="18" charset="0"/>
              </a:rPr>
              <a:t>and</a:t>
            </a:r>
            <a:r>
              <a:rPr lang="en-US" b="1" i="1" baseline="0">
                <a:effectLst>
                  <a:outerShdw blurRad="38100" dist="38100" dir="2700000" algn="tl">
                    <a:srgbClr val="FFFFFF"/>
                  </a:outerShdw>
                </a:effectLst>
                <a:cs typeface="Times New Roman" panose="02020603050405020304" pitchFamily="18" charset="0"/>
              </a:rPr>
              <a:t> T.</a:t>
            </a:r>
          </a:p>
          <a:p>
            <a:pPr>
              <a:spcBef>
                <a:spcPct val="50000"/>
              </a:spcBef>
            </a:pPr>
            <a:r>
              <a:rPr lang="en-US" b="1" baseline="0">
                <a:effectLst>
                  <a:outerShdw blurRad="38100" dist="38100" dir="2700000" algn="tl">
                    <a:srgbClr val="FFFFFF"/>
                  </a:outerShdw>
                </a:effectLst>
                <a:cs typeface="Times New Roman" panose="02020603050405020304" pitchFamily="18" charset="0"/>
              </a:rPr>
              <a:t>And </a:t>
            </a:r>
            <a:r>
              <a:rPr lang="en-US" b="1" i="1" u="sng" baseline="0">
                <a:effectLst>
                  <a:outerShdw blurRad="38100" dist="38100" dir="2700000" algn="tl">
                    <a:srgbClr val="FFFFFF"/>
                  </a:outerShdw>
                </a:effectLst>
                <a:cs typeface="Times New Roman" panose="02020603050405020304" pitchFamily="18" charset="0"/>
              </a:rPr>
              <a:t>decreases</a:t>
            </a:r>
            <a:r>
              <a:rPr lang="en-US" b="1" baseline="0">
                <a:effectLst>
                  <a:outerShdw blurRad="38100" dist="38100" dir="2700000" algn="tl">
                    <a:srgbClr val="FFFFFF"/>
                  </a:outerShdw>
                </a:effectLst>
                <a:cs typeface="Times New Roman" panose="02020603050405020304" pitchFamily="18" charset="0"/>
              </a:rPr>
              <a:t> as a function of:</a:t>
            </a:r>
          </a:p>
          <a:p>
            <a:pPr algn="ctr">
              <a:spcBef>
                <a:spcPct val="50000"/>
              </a:spcBef>
            </a:pPr>
            <a:r>
              <a:rPr lang="en-US" b="1" i="1" baseline="0">
                <a:effectLst>
                  <a:outerShdw blurRad="38100" dist="38100" dir="2700000" algn="tl">
                    <a:srgbClr val="FFFFFF"/>
                  </a:outerShdw>
                </a:effectLst>
                <a:cs typeface="Times New Roman" panose="02020603050405020304" pitchFamily="18" charset="0"/>
              </a:rPr>
              <a:t>K , </a:t>
            </a:r>
            <a:r>
              <a:rPr lang="en-US" b="1" i="1" baseline="0">
                <a:effectLst>
                  <a:outerShdw blurRad="38100" dist="38100" dir="2700000" algn="tl">
                    <a:srgbClr val="FFFFFF"/>
                  </a:outerShdw>
                </a:effectLst>
              </a:rPr>
              <a:t>y</a:t>
            </a:r>
            <a:r>
              <a:rPr lang="en-US" b="1" i="1" baseline="-25000">
                <a:effectLst>
                  <a:outerShdw blurRad="38100" dist="38100" dir="2700000" algn="tl">
                    <a:srgbClr val="FFFFFF"/>
                  </a:outerShdw>
                </a:effectLst>
              </a:rPr>
              <a:t>V</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and </a:t>
            </a:r>
            <a:r>
              <a:rPr lang="en-US" b="1" i="1" baseline="0">
                <a:effectLst>
                  <a:outerShdw blurRad="38100" dist="38100" dir="2700000" algn="tl">
                    <a:srgbClr val="FFFFFF"/>
                  </a:outerShdw>
                </a:effectLst>
              </a:rPr>
              <a:t>g</a:t>
            </a:r>
            <a:r>
              <a:rPr lang="en-US" b="1" i="1" baseline="-25000">
                <a:effectLst>
                  <a:outerShdw blurRad="38100" dist="38100" dir="2700000" algn="tl">
                    <a:srgbClr val="FFFFFF"/>
                  </a:outerShdw>
                </a:effectLst>
              </a:rPr>
              <a:t>K</a:t>
            </a:r>
            <a:r>
              <a:rPr lang="en-US" b="1" baseline="0">
                <a:effectLst>
                  <a:outerShdw blurRad="38100" dist="38100" dir="2700000" algn="tl">
                    <a:srgbClr val="FFFFFF"/>
                  </a:outerShdw>
                </a:effectLst>
              </a:rPr>
              <a:t> </a:t>
            </a:r>
          </a:p>
          <a:p>
            <a:pPr>
              <a:spcBef>
                <a:spcPct val="50000"/>
              </a:spcBef>
            </a:pPr>
            <a:r>
              <a:rPr lang="en-US" b="1" baseline="0">
                <a:effectLst>
                  <a:outerShdw blurRad="38100" dist="38100" dir="2700000" algn="tl">
                    <a:srgbClr val="FFFFFF"/>
                  </a:outerShdw>
                </a:effectLst>
              </a:rPr>
              <a:t>Importantly (and very interestingly), note that the option value is:</a:t>
            </a:r>
          </a:p>
          <a:p>
            <a:pPr algn="ctr">
              <a:spcBef>
                <a:spcPct val="50000"/>
              </a:spcBef>
            </a:pPr>
            <a:r>
              <a:rPr lang="en-US" sz="2400" b="1" i="1" u="sng" baseline="0">
                <a:effectLst>
                  <a:outerShdw blurRad="38100" dist="38100" dir="2700000" algn="tl">
                    <a:srgbClr val="FFFFFF"/>
                  </a:outerShdw>
                </a:effectLst>
              </a:rPr>
              <a:t>UNAFFECTED BY THE UNDERLYING ASSET REQUIRED RETURN</a:t>
            </a:r>
            <a:r>
              <a:rPr lang="en-US" sz="2400" b="1" i="1" baseline="0">
                <a:effectLst>
                  <a:outerShdw blurRad="38100" dist="38100" dir="2700000" algn="tl">
                    <a:srgbClr val="FFFFFF"/>
                  </a:outerShdw>
                </a:effectLst>
              </a:rPr>
              <a:t> , </a:t>
            </a:r>
            <a:r>
              <a:rPr lang="en-US" sz="2800" b="1" i="1" baseline="0">
                <a:effectLst>
                  <a:outerShdw blurRad="38100" dist="38100" dir="2700000" algn="tl">
                    <a:srgbClr val="FFFFFF"/>
                  </a:outerShdw>
                </a:effectLst>
              </a:rPr>
              <a:t>r</a:t>
            </a:r>
            <a:r>
              <a:rPr lang="en-US" sz="2800" b="1" i="1" baseline="-25000">
                <a:effectLst>
                  <a:outerShdw blurRad="38100" dist="38100" dir="2700000" algn="tl">
                    <a:srgbClr val="FFFFFF"/>
                  </a:outerShdw>
                </a:effectLst>
              </a:rPr>
              <a:t>V</a:t>
            </a:r>
            <a:r>
              <a:rPr lang="en-US" sz="2800" b="1" i="1" baseline="0">
                <a:effectLst>
                  <a:outerShdw blurRad="38100" dist="38100" dir="2700000" algn="tl">
                    <a:srgbClr val="FFFFFF"/>
                  </a:outerShdw>
                </a:effectLst>
              </a:rPr>
              <a:t> </a:t>
            </a:r>
            <a:r>
              <a:rPr lang="en-US" sz="2400" b="1" i="1" u="sng" baseline="0">
                <a:effectLst>
                  <a:outerShdw blurRad="38100" dist="38100" dir="2700000" algn="tl">
                    <a:srgbClr val="FFFFFF"/>
                  </a:outerShdw>
                </a:effectLst>
              </a:rPr>
              <a:t>OR THE GROWTH RATE,</a:t>
            </a:r>
            <a:r>
              <a:rPr lang="en-US" sz="2400" b="1" i="1" baseline="0">
                <a:effectLst>
                  <a:outerShdw blurRad="38100" dist="38100" dir="2700000" algn="tl">
                    <a:srgbClr val="FFFFFF"/>
                  </a:outerShdw>
                </a:effectLst>
              </a:rPr>
              <a:t> </a:t>
            </a:r>
            <a:r>
              <a:rPr lang="en-US" sz="2800" b="1" i="1" baseline="0">
                <a:effectLst>
                  <a:outerShdw blurRad="38100" dist="38100" dir="2700000" algn="tl">
                    <a:srgbClr val="FFFFFF"/>
                  </a:outerShdw>
                </a:effectLst>
              </a:rPr>
              <a:t>g</a:t>
            </a:r>
            <a:r>
              <a:rPr lang="en-US" sz="2800" b="1" i="1" baseline="-25000">
                <a:effectLst>
                  <a:outerShdw blurRad="38100" dist="38100" dir="2700000" algn="tl">
                    <a:srgbClr val="FFFFFF"/>
                  </a:outerShdw>
                </a:effectLst>
              </a:rPr>
              <a:t>V </a:t>
            </a:r>
            <a:endParaRPr lang="en-US" sz="2400" b="1" i="1" baseline="0">
              <a:effectLst>
                <a:outerShdw blurRad="38100" dist="38100" dir="2700000" algn="tl">
                  <a:srgbClr val="FFFFFF"/>
                </a:outerShdw>
              </a:effectLst>
            </a:endParaRPr>
          </a:p>
          <a:p>
            <a:pPr algn="ctr">
              <a:spcBef>
                <a:spcPct val="50000"/>
              </a:spcBef>
            </a:pPr>
            <a:r>
              <a:rPr lang="en-US" b="1" baseline="0">
                <a:effectLst>
                  <a:outerShdw blurRad="38100" dist="38100" dir="2700000" algn="tl">
                    <a:srgbClr val="FFFFFF"/>
                  </a:outerShdw>
                </a:effectLst>
              </a:rPr>
              <a:t>(holding constant the </a:t>
            </a:r>
            <a:r>
              <a:rPr lang="en-US" b="1" i="1" baseline="0">
                <a:effectLst>
                  <a:outerShdw blurRad="38100" dist="38100" dir="2700000" algn="tl">
                    <a:srgbClr val="FFFFFF"/>
                  </a:outerShdw>
                </a:effectLst>
              </a:rPr>
              <a:t>current</a:t>
            </a:r>
            <a:r>
              <a:rPr lang="en-US" b="1" baseline="0">
                <a:effectLst>
                  <a:outerShdw blurRad="38100" dist="38100" dir="2700000" algn="tl">
                    <a:srgbClr val="FFFFFF"/>
                  </a:outerShdw>
                </a:effectLst>
              </a:rPr>
              <a:t> underlying asset VALUE, </a:t>
            </a:r>
            <a:r>
              <a:rPr lang="en-US" b="1" i="1" baseline="0">
                <a:effectLst>
                  <a:outerShdw blurRad="38100" dist="38100" dir="2700000" algn="tl">
                    <a:srgbClr val="FFFFFF"/>
                  </a:outerShdw>
                </a:effectLst>
              </a:rPr>
              <a:t>V</a:t>
            </a:r>
            <a:r>
              <a:rPr lang="en-US" b="1" i="1" baseline="-25000">
                <a:effectLst>
                  <a:outerShdw blurRad="38100" dist="38100" dir="2700000" algn="tl">
                    <a:srgbClr val="FFFFFF"/>
                  </a:outerShdw>
                </a:effectLst>
              </a:rPr>
              <a:t>i,j</a:t>
            </a:r>
            <a:r>
              <a:rPr lang="en-US" b="1" baseline="0">
                <a:effectLst>
                  <a:outerShdw blurRad="38100" dist="38100" dir="2700000" algn="tl">
                    <a:srgbClr val="FFFFFF"/>
                  </a:outerShdw>
                </a:effectLst>
              </a:rPr>
              <a:t> , and the payout rate </a:t>
            </a:r>
            <a:r>
              <a:rPr lang="en-US" sz="2400" b="1" i="1" baseline="0">
                <a:effectLst>
                  <a:outerShdw blurRad="38100" dist="38100" dir="2700000" algn="tl">
                    <a:srgbClr val="FFFFFF"/>
                  </a:outerShdw>
                </a:effectLst>
              </a:rPr>
              <a:t>y</a:t>
            </a:r>
            <a:r>
              <a:rPr lang="en-US" sz="2400" b="1" i="1" baseline="-25000">
                <a:effectLst>
                  <a:outerShdw blurRad="38100" dist="38100" dir="2700000" algn="tl">
                    <a:srgbClr val="FFFFFF"/>
                  </a:outerShdw>
                </a:effectLst>
              </a:rPr>
              <a:t>V </a:t>
            </a:r>
            <a:r>
              <a:rPr lang="en-US" b="1" baseline="0">
                <a:effectLst>
                  <a:outerShdw blurRad="38100" dist="38100" dir="2700000" algn="tl">
                    <a:srgbClr val="FFFFFF"/>
                  </a:outerShdw>
                </a:effectLst>
              </a:rPr>
              <a:t>.)</a:t>
            </a:r>
            <a:endParaRPr lang="el-GR" b="1" baseline="0">
              <a:effectLst>
                <a:outerShdw blurRad="38100" dist="38100" dir="2700000" algn="tl">
                  <a:srgbClr val="FFFFFF"/>
                </a:outerShdw>
              </a:effectLst>
            </a:endParaRPr>
          </a:p>
        </p:txBody>
      </p:sp>
      <p:sp>
        <p:nvSpPr>
          <p:cNvPr id="6" name="Slide Number Placeholder 5"/>
          <p:cNvSpPr>
            <a:spLocks noGrp="1"/>
          </p:cNvSpPr>
          <p:nvPr>
            <p:ph type="sldNum" sz="quarter" idx="12"/>
          </p:nvPr>
        </p:nvSpPr>
        <p:spPr/>
        <p:txBody>
          <a:bodyPr/>
          <a:lstStyle/>
          <a:p>
            <a:fld id="{4832FC03-9143-45FF-9B73-D7E84BF988EF}"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 2014 OnCourse Learning. All Rights Reserved.</a:t>
            </a:r>
            <a:endParaRPr lang="en-US"/>
          </a:p>
        </p:txBody>
      </p:sp>
      <p:pic>
        <p:nvPicPr>
          <p:cNvPr id="3379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838200"/>
            <a:ext cx="5562600" cy="4129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7923" name="Text Box 3"/>
          <p:cNvSpPr txBox="1">
            <a:spLocks noChangeArrowheads="1"/>
          </p:cNvSpPr>
          <p:nvPr/>
        </p:nvSpPr>
        <p:spPr bwMode="auto">
          <a:xfrm>
            <a:off x="533400" y="304800"/>
            <a:ext cx="777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baseline="0">
                <a:effectLst>
                  <a:outerShdw blurRad="38100" dist="38100" dir="2700000" algn="tl">
                    <a:srgbClr val="FFFFFF"/>
                  </a:outerShdw>
                </a:effectLst>
              </a:rPr>
              <a:t>This definition of land value is most relevant</a:t>
            </a:r>
          </a:p>
        </p:txBody>
      </p:sp>
      <p:sp>
        <p:nvSpPr>
          <p:cNvPr id="337924" name="Text Box 4"/>
          <p:cNvSpPr txBox="1">
            <a:spLocks noChangeArrowheads="1"/>
          </p:cNvSpPr>
          <p:nvPr/>
        </p:nvSpPr>
        <p:spPr bwMode="auto">
          <a:xfrm>
            <a:off x="609600" y="5334000"/>
            <a:ext cx="7772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Just prior to the times when development or redevelopment occurs on the site.</a:t>
            </a:r>
          </a:p>
        </p:txBody>
      </p:sp>
      <p:sp>
        <p:nvSpPr>
          <p:cNvPr id="337925" name="Line 5"/>
          <p:cNvSpPr>
            <a:spLocks noChangeShapeType="1"/>
          </p:cNvSpPr>
          <p:nvPr/>
        </p:nvSpPr>
        <p:spPr bwMode="auto">
          <a:xfrm flipH="1" flipV="1">
            <a:off x="3962400" y="4495800"/>
            <a:ext cx="0" cy="8382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6" name="Line 6"/>
          <p:cNvSpPr>
            <a:spLocks noChangeShapeType="1"/>
          </p:cNvSpPr>
          <p:nvPr/>
        </p:nvSpPr>
        <p:spPr bwMode="auto">
          <a:xfrm flipV="1">
            <a:off x="4114800" y="4572000"/>
            <a:ext cx="1219200" cy="7620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7" name="Line 7"/>
          <p:cNvSpPr>
            <a:spLocks noChangeShapeType="1"/>
          </p:cNvSpPr>
          <p:nvPr/>
        </p:nvSpPr>
        <p:spPr bwMode="auto">
          <a:xfrm flipV="1">
            <a:off x="4267200" y="4572000"/>
            <a:ext cx="2438400" cy="7620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8" name="Line 8"/>
          <p:cNvSpPr>
            <a:spLocks noChangeShapeType="1"/>
          </p:cNvSpPr>
          <p:nvPr/>
        </p:nvSpPr>
        <p:spPr bwMode="auto">
          <a:xfrm flipH="1" flipV="1">
            <a:off x="2514600" y="4572000"/>
            <a:ext cx="1295400" cy="7620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Slide Number Placeholder 10"/>
          <p:cNvSpPr>
            <a:spLocks noGrp="1"/>
          </p:cNvSpPr>
          <p:nvPr>
            <p:ph type="sldNum" sz="quarter" idx="12"/>
          </p:nvPr>
        </p:nvSpPr>
        <p:spPr/>
        <p:txBody>
          <a:bodyPr/>
          <a:lstStyle/>
          <a:p>
            <a:fld id="{4832FC03-9143-45FF-9B73-D7E84BF988EF}"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04800" y="6150114"/>
            <a:ext cx="8534400" cy="707886"/>
          </a:xfrm>
          <a:prstGeom prst="rect">
            <a:avLst/>
          </a:prstGeom>
          <a:noFill/>
          <a:ln w="9525">
            <a:solidFill>
              <a:schemeClr val="tx1"/>
            </a:solidFill>
            <a:miter lim="800000"/>
            <a:headEnd/>
            <a:tailEnd/>
          </a:ln>
          <a:effectLst/>
        </p:spPr>
        <p:txBody>
          <a:bodyPr>
            <a:spAutoFit/>
          </a:bodyPr>
          <a:lstStyle/>
          <a:p>
            <a:pPr>
              <a:spcBef>
                <a:spcPct val="50000"/>
              </a:spcBef>
            </a:pPr>
            <a:r>
              <a:rPr lang="en-US" baseline="0" dirty="0" smtClean="0">
                <a:solidFill>
                  <a:srgbClr val="000000"/>
                </a:solidFill>
                <a:effectLst/>
                <a:latin typeface="Arial" charset="0"/>
              </a:rPr>
              <a:t>Also, recall accounting relationship that must hold:</a:t>
            </a:r>
          </a:p>
          <a:p>
            <a:pPr algn="ctr">
              <a:spcBef>
                <a:spcPts val="0"/>
              </a:spcBef>
            </a:pPr>
            <a:r>
              <a:rPr lang="en-US" baseline="0" dirty="0" smtClean="0">
                <a:solidFill>
                  <a:srgbClr val="000000"/>
                </a:solidFill>
                <a:effectLst/>
                <a:latin typeface="Arial" charset="0"/>
              </a:rPr>
              <a:t>(1+</a:t>
            </a:r>
            <a:r>
              <a:rPr lang="en-US" i="1" baseline="0" dirty="0" smtClean="0">
                <a:solidFill>
                  <a:srgbClr val="000000"/>
                </a:solidFill>
                <a:effectLst/>
                <a:latin typeface="Arial" charset="0"/>
              </a:rPr>
              <a:t>r</a:t>
            </a:r>
            <a:r>
              <a:rPr lang="en-US" i="1" baseline="-25000" dirty="0" smtClean="0">
                <a:solidFill>
                  <a:srgbClr val="000000"/>
                </a:solidFill>
                <a:effectLst/>
                <a:latin typeface="Arial" charset="0"/>
              </a:rPr>
              <a:t>V</a:t>
            </a:r>
            <a:r>
              <a:rPr lang="en-US" baseline="0" dirty="0" smtClean="0">
                <a:solidFill>
                  <a:srgbClr val="000000"/>
                </a:solidFill>
                <a:effectLst/>
                <a:latin typeface="Arial" charset="0"/>
              </a:rPr>
              <a:t>) =(1+</a:t>
            </a:r>
            <a:r>
              <a:rPr lang="en-US" i="1" baseline="0" dirty="0" smtClean="0">
                <a:solidFill>
                  <a:srgbClr val="000000"/>
                </a:solidFill>
                <a:effectLst/>
                <a:latin typeface="Arial" charset="0"/>
              </a:rPr>
              <a:t>y</a:t>
            </a:r>
            <a:r>
              <a:rPr lang="en-US" i="1" baseline="-25000" dirty="0" smtClean="0">
                <a:solidFill>
                  <a:srgbClr val="000000"/>
                </a:solidFill>
                <a:effectLst/>
                <a:latin typeface="Arial" charset="0"/>
              </a:rPr>
              <a:t>V</a:t>
            </a:r>
            <a:r>
              <a:rPr lang="en-US" baseline="0" dirty="0" smtClean="0">
                <a:solidFill>
                  <a:srgbClr val="000000"/>
                </a:solidFill>
                <a:effectLst/>
                <a:latin typeface="Arial" charset="0"/>
              </a:rPr>
              <a:t>) (1+</a:t>
            </a:r>
            <a:r>
              <a:rPr lang="en-US" i="1" baseline="0" dirty="0" smtClean="0">
                <a:solidFill>
                  <a:srgbClr val="000000"/>
                </a:solidFill>
                <a:effectLst/>
                <a:latin typeface="Arial" charset="0"/>
              </a:rPr>
              <a:t>g</a:t>
            </a:r>
            <a:r>
              <a:rPr lang="en-US" i="1" baseline="-25000" dirty="0" smtClean="0">
                <a:solidFill>
                  <a:srgbClr val="000000"/>
                </a:solidFill>
                <a:effectLst/>
                <a:latin typeface="Arial" charset="0"/>
              </a:rPr>
              <a:t>V</a:t>
            </a:r>
            <a:r>
              <a:rPr lang="en-US" baseline="0" dirty="0" smtClean="0">
                <a:solidFill>
                  <a:srgbClr val="000000"/>
                </a:solidFill>
                <a:effectLst/>
                <a:latin typeface="Arial" charset="0"/>
              </a:rPr>
              <a:t>), </a:t>
            </a:r>
            <a:r>
              <a:rPr lang="en-US" baseline="0" dirty="0" smtClean="0">
                <a:solidFill>
                  <a:srgbClr val="000000"/>
                </a:solidFill>
                <a:effectLst/>
                <a:latin typeface="Arial" charset="0"/>
                <a:sym typeface="Wingdings" pitchFamily="2" charset="2"/>
              </a:rPr>
              <a:t> </a:t>
            </a:r>
            <a:r>
              <a:rPr lang="en-US" i="1" baseline="0" dirty="0" err="1" smtClean="0">
                <a:solidFill>
                  <a:srgbClr val="000000"/>
                </a:solidFill>
                <a:effectLst/>
                <a:latin typeface="Arial" charset="0"/>
              </a:rPr>
              <a:t>r</a:t>
            </a:r>
            <a:r>
              <a:rPr lang="en-US" i="1" baseline="-25000" dirty="0" err="1" smtClean="0">
                <a:solidFill>
                  <a:srgbClr val="000000"/>
                </a:solidFill>
                <a:effectLst/>
                <a:latin typeface="Arial" charset="0"/>
              </a:rPr>
              <a:t>V</a:t>
            </a:r>
            <a:r>
              <a:rPr lang="en-US" baseline="0" dirty="0" smtClean="0">
                <a:solidFill>
                  <a:srgbClr val="000000"/>
                </a:solidFill>
                <a:effectLst/>
                <a:latin typeface="Arial" charset="0"/>
              </a:rPr>
              <a:t> ≈ </a:t>
            </a:r>
            <a:r>
              <a:rPr lang="en-US" i="1" baseline="0" dirty="0" err="1" smtClean="0">
                <a:solidFill>
                  <a:srgbClr val="000000"/>
                </a:solidFill>
                <a:effectLst/>
                <a:latin typeface="Arial" charset="0"/>
              </a:rPr>
              <a:t>y</a:t>
            </a:r>
            <a:r>
              <a:rPr lang="en-US" i="1" baseline="-25000" dirty="0" err="1" smtClean="0">
                <a:solidFill>
                  <a:srgbClr val="000000"/>
                </a:solidFill>
                <a:effectLst/>
                <a:latin typeface="Arial" charset="0"/>
              </a:rPr>
              <a:t>V</a:t>
            </a:r>
            <a:r>
              <a:rPr lang="en-US" baseline="0" dirty="0" smtClean="0">
                <a:solidFill>
                  <a:srgbClr val="000000"/>
                </a:solidFill>
                <a:effectLst/>
                <a:latin typeface="Arial" charset="0"/>
              </a:rPr>
              <a:t> + </a:t>
            </a:r>
            <a:r>
              <a:rPr lang="en-US" i="1" baseline="0" dirty="0" err="1" smtClean="0">
                <a:solidFill>
                  <a:srgbClr val="000000"/>
                </a:solidFill>
                <a:effectLst/>
                <a:latin typeface="Arial" charset="0"/>
              </a:rPr>
              <a:t>g</a:t>
            </a:r>
            <a:r>
              <a:rPr lang="en-US" i="1" baseline="-25000" dirty="0" err="1" smtClean="0">
                <a:solidFill>
                  <a:srgbClr val="000000"/>
                </a:solidFill>
                <a:effectLst/>
                <a:latin typeface="Arial" charset="0"/>
              </a:rPr>
              <a:t>V</a:t>
            </a:r>
            <a:endParaRPr lang="en-US" baseline="0" dirty="0" smtClean="0">
              <a:solidFill>
                <a:srgbClr val="000000"/>
              </a:solidFill>
              <a:effectLst/>
              <a:latin typeface="Arial" charset="0"/>
            </a:endParaRPr>
          </a:p>
        </p:txBody>
      </p:sp>
      <p:sp>
        <p:nvSpPr>
          <p:cNvPr id="5" name="Slide Number Placeholder 3"/>
          <p:cNvSpPr>
            <a:spLocks noGrp="1"/>
          </p:cNvSpPr>
          <p:nvPr>
            <p:ph type="sldNum" sz="quarter" idx="12"/>
          </p:nvPr>
        </p:nvSpPr>
        <p:spPr/>
        <p:txBody>
          <a:bodyPr/>
          <a:lstStyle/>
          <a:p>
            <a:fld id="{D84A86A5-A00C-45AC-BD8D-CB75B04A1545}" type="slidenum">
              <a:rPr lang="en-US">
                <a:solidFill>
                  <a:srgbClr val="000000"/>
                </a:solidFill>
              </a:rPr>
              <a:pPr/>
              <a:t>90</a:t>
            </a:fld>
            <a:endParaRPr lang="en-US">
              <a:solidFill>
                <a:srgbClr val="000000"/>
              </a:solidFill>
            </a:endParaRPr>
          </a:p>
        </p:txBody>
      </p:sp>
      <p:sp>
        <p:nvSpPr>
          <p:cNvPr id="384002" name="Text Box 2"/>
          <p:cNvSpPr txBox="1">
            <a:spLocks noChangeArrowheads="1"/>
          </p:cNvSpPr>
          <p:nvPr/>
        </p:nvSpPr>
        <p:spPr bwMode="auto">
          <a:xfrm>
            <a:off x="533400" y="0"/>
            <a:ext cx="8077200" cy="2133600"/>
          </a:xfrm>
          <a:prstGeom prst="rect">
            <a:avLst/>
          </a:prstGeom>
          <a:noFill/>
          <a:ln w="9525">
            <a:noFill/>
            <a:miter lim="800000"/>
            <a:headEnd/>
            <a:tailEnd/>
          </a:ln>
          <a:effectLst/>
        </p:spPr>
        <p:txBody>
          <a:bodyPr>
            <a:spAutoFit/>
          </a:bodyPr>
          <a:lstStyle/>
          <a:p>
            <a:pPr>
              <a:spcBef>
                <a:spcPct val="50000"/>
              </a:spcBef>
            </a:pPr>
            <a:r>
              <a:rPr lang="en-US" b="1" baseline="0" dirty="0">
                <a:solidFill>
                  <a:srgbClr val="000000"/>
                </a:solidFill>
                <a:effectLst>
                  <a:outerShdw blurRad="38100" dist="38100" dir="2700000" algn="tl">
                    <a:srgbClr val="FFFFFF"/>
                  </a:outerShdw>
                </a:effectLst>
              </a:rPr>
              <a:t>Option is: </a:t>
            </a:r>
            <a:r>
              <a:rPr lang="en-US" sz="2400" b="1" i="1" u="sng" baseline="0" dirty="0">
                <a:solidFill>
                  <a:srgbClr val="000000"/>
                </a:solidFill>
                <a:effectLst>
                  <a:outerShdw blurRad="38100" dist="38100" dir="2700000" algn="tl">
                    <a:srgbClr val="FFFFFF"/>
                  </a:outerShdw>
                </a:effectLst>
              </a:rPr>
              <a:t>UNAFFECTED BY THE UNDERLYING ASSET REQUIRED RETURN</a:t>
            </a:r>
            <a:r>
              <a:rPr lang="en-US" sz="2400" b="1" i="1" baseline="0" dirty="0">
                <a:solidFill>
                  <a:srgbClr val="000000"/>
                </a:solidFill>
                <a:effectLst>
                  <a:outerShdw blurRad="38100" dist="38100" dir="2700000" algn="tl">
                    <a:srgbClr val="FFFFFF"/>
                  </a:outerShdw>
                </a:effectLst>
              </a:rPr>
              <a:t> , </a:t>
            </a:r>
            <a:r>
              <a:rPr lang="en-US" sz="2800" b="1" i="1" baseline="0" dirty="0" err="1">
                <a:solidFill>
                  <a:srgbClr val="000000"/>
                </a:solidFill>
                <a:effectLst>
                  <a:outerShdw blurRad="38100" dist="38100" dir="2700000" algn="tl">
                    <a:srgbClr val="FFFFFF"/>
                  </a:outerShdw>
                </a:effectLst>
              </a:rPr>
              <a:t>r</a:t>
            </a:r>
            <a:r>
              <a:rPr lang="en-US" sz="2800" b="1" i="1" baseline="-25000" dirty="0" err="1">
                <a:solidFill>
                  <a:srgbClr val="000000"/>
                </a:solidFill>
                <a:effectLst>
                  <a:outerShdw blurRad="38100" dist="38100" dir="2700000" algn="tl">
                    <a:srgbClr val="FFFFFF"/>
                  </a:outerShdw>
                </a:effectLst>
              </a:rPr>
              <a:t>V</a:t>
            </a:r>
            <a:r>
              <a:rPr lang="en-US" sz="2800" b="1" i="1" baseline="0" dirty="0">
                <a:solidFill>
                  <a:srgbClr val="000000"/>
                </a:solidFill>
                <a:effectLst>
                  <a:outerShdw blurRad="38100" dist="38100" dir="2700000" algn="tl">
                    <a:srgbClr val="FFFFFF"/>
                  </a:outerShdw>
                </a:effectLst>
              </a:rPr>
              <a:t> </a:t>
            </a:r>
            <a:r>
              <a:rPr lang="en-US" sz="2400" b="1" i="1" u="sng" baseline="0" dirty="0">
                <a:solidFill>
                  <a:srgbClr val="000000"/>
                </a:solidFill>
                <a:effectLst>
                  <a:outerShdw blurRad="38100" dist="38100" dir="2700000" algn="tl">
                    <a:srgbClr val="FFFFFF"/>
                  </a:outerShdw>
                </a:effectLst>
              </a:rPr>
              <a:t>OR THE GROWTH RATE,</a:t>
            </a:r>
            <a:r>
              <a:rPr lang="en-US" sz="2400" b="1" i="1" baseline="0" dirty="0">
                <a:solidFill>
                  <a:srgbClr val="000000"/>
                </a:solidFill>
                <a:effectLst>
                  <a:outerShdw blurRad="38100" dist="38100" dir="2700000" algn="tl">
                    <a:srgbClr val="FFFFFF"/>
                  </a:outerShdw>
                </a:effectLst>
              </a:rPr>
              <a:t> </a:t>
            </a:r>
            <a:r>
              <a:rPr lang="en-US" sz="2800" b="1" i="1" baseline="0" dirty="0" err="1">
                <a:solidFill>
                  <a:srgbClr val="000000"/>
                </a:solidFill>
                <a:effectLst>
                  <a:outerShdw blurRad="38100" dist="38100" dir="2700000" algn="tl">
                    <a:srgbClr val="FFFFFF"/>
                  </a:outerShdw>
                </a:effectLst>
              </a:rPr>
              <a:t>g</a:t>
            </a:r>
            <a:r>
              <a:rPr lang="en-US" sz="2800" b="1" i="1" baseline="-25000" dirty="0" err="1">
                <a:solidFill>
                  <a:srgbClr val="000000"/>
                </a:solidFill>
                <a:effectLst>
                  <a:outerShdw blurRad="38100" dist="38100" dir="2700000" algn="tl">
                    <a:srgbClr val="FFFFFF"/>
                  </a:outerShdw>
                </a:effectLst>
              </a:rPr>
              <a:t>V</a:t>
            </a:r>
            <a:r>
              <a:rPr lang="en-US" sz="2800" b="1" i="1" baseline="-25000" dirty="0">
                <a:solidFill>
                  <a:srgbClr val="000000"/>
                </a:solidFill>
                <a:effectLst>
                  <a:outerShdw blurRad="38100" dist="38100" dir="2700000" algn="tl">
                    <a:srgbClr val="FFFFFF"/>
                  </a:outerShdw>
                </a:effectLst>
              </a:rPr>
              <a:t> </a:t>
            </a:r>
            <a:endParaRPr lang="en-US" sz="2400" b="1" i="1" baseline="0" dirty="0">
              <a:solidFill>
                <a:srgbClr val="000000"/>
              </a:solidFill>
              <a:effectLst>
                <a:outerShdw blurRad="38100" dist="38100" dir="2700000" algn="tl">
                  <a:srgbClr val="FFFFFF"/>
                </a:outerShdw>
              </a:effectLst>
            </a:endParaRPr>
          </a:p>
          <a:p>
            <a:pPr algn="ctr">
              <a:spcBef>
                <a:spcPct val="50000"/>
              </a:spcBef>
            </a:pPr>
            <a:r>
              <a:rPr lang="en-US" b="1" baseline="0" dirty="0">
                <a:solidFill>
                  <a:srgbClr val="000000"/>
                </a:solidFill>
                <a:effectLst>
                  <a:outerShdw blurRad="38100" dist="38100" dir="2700000" algn="tl">
                    <a:srgbClr val="FFFFFF"/>
                  </a:outerShdw>
                </a:effectLst>
              </a:rPr>
              <a:t>(holding constant the </a:t>
            </a:r>
            <a:r>
              <a:rPr lang="en-US" b="1" i="1" baseline="0" dirty="0">
                <a:solidFill>
                  <a:srgbClr val="000000"/>
                </a:solidFill>
                <a:effectLst>
                  <a:outerShdw blurRad="38100" dist="38100" dir="2700000" algn="tl">
                    <a:srgbClr val="FFFFFF"/>
                  </a:outerShdw>
                </a:effectLst>
              </a:rPr>
              <a:t>current</a:t>
            </a:r>
            <a:r>
              <a:rPr lang="en-US" b="1" baseline="0" dirty="0">
                <a:solidFill>
                  <a:srgbClr val="000000"/>
                </a:solidFill>
                <a:effectLst>
                  <a:outerShdw blurRad="38100" dist="38100" dir="2700000" algn="tl">
                    <a:srgbClr val="FFFFFF"/>
                  </a:outerShdw>
                </a:effectLst>
              </a:rPr>
              <a:t> underlying asset VALUE, </a:t>
            </a:r>
            <a:r>
              <a:rPr lang="en-US" b="1" i="1" baseline="0" dirty="0" err="1">
                <a:solidFill>
                  <a:srgbClr val="000000"/>
                </a:solidFill>
                <a:effectLst>
                  <a:outerShdw blurRad="38100" dist="38100" dir="2700000" algn="tl">
                    <a:srgbClr val="FFFFFF"/>
                  </a:outerShdw>
                </a:effectLst>
              </a:rPr>
              <a:t>V</a:t>
            </a:r>
            <a:r>
              <a:rPr lang="en-US" b="1" i="1" baseline="-25000" dirty="0" err="1">
                <a:solidFill>
                  <a:srgbClr val="000000"/>
                </a:solidFill>
                <a:effectLst>
                  <a:outerShdw blurRad="38100" dist="38100" dir="2700000" algn="tl">
                    <a:srgbClr val="FFFFFF"/>
                  </a:outerShdw>
                </a:effectLst>
              </a:rPr>
              <a:t>i,j</a:t>
            </a:r>
            <a:r>
              <a:rPr lang="en-US" b="1" baseline="0" dirty="0">
                <a:solidFill>
                  <a:srgbClr val="000000"/>
                </a:solidFill>
                <a:effectLst>
                  <a:outerShdw blurRad="38100" dist="38100" dir="2700000" algn="tl">
                    <a:srgbClr val="FFFFFF"/>
                  </a:outerShdw>
                </a:effectLst>
              </a:rPr>
              <a:t> , and the payout rate </a:t>
            </a:r>
            <a:r>
              <a:rPr lang="en-US" sz="2400" b="1" i="1" baseline="0" dirty="0" err="1">
                <a:solidFill>
                  <a:srgbClr val="000000"/>
                </a:solidFill>
                <a:effectLst>
                  <a:outerShdw blurRad="38100" dist="38100" dir="2700000" algn="tl">
                    <a:srgbClr val="FFFFFF"/>
                  </a:outerShdw>
                </a:effectLst>
              </a:rPr>
              <a:t>y</a:t>
            </a:r>
            <a:r>
              <a:rPr lang="en-US" sz="2400" b="1" i="1" baseline="-25000" dirty="0" err="1">
                <a:solidFill>
                  <a:srgbClr val="000000"/>
                </a:solidFill>
                <a:effectLst>
                  <a:outerShdw blurRad="38100" dist="38100" dir="2700000" algn="tl">
                    <a:srgbClr val="FFFFFF"/>
                  </a:outerShdw>
                </a:effectLst>
              </a:rPr>
              <a:t>V</a:t>
            </a:r>
            <a:r>
              <a:rPr lang="en-US" sz="2400" b="1" i="1" baseline="-25000" dirty="0">
                <a:solidFill>
                  <a:srgbClr val="000000"/>
                </a:solidFill>
                <a:effectLst>
                  <a:outerShdw blurRad="38100" dist="38100" dir="2700000" algn="tl">
                    <a:srgbClr val="FFFFFF"/>
                  </a:outerShdw>
                </a:effectLst>
              </a:rPr>
              <a:t> </a:t>
            </a:r>
            <a:r>
              <a:rPr lang="en-US" b="1" baseline="0" dirty="0">
                <a:solidFill>
                  <a:srgbClr val="000000"/>
                </a:solidFill>
                <a:effectLst>
                  <a:outerShdw blurRad="38100" dist="38100" dir="2700000" algn="tl">
                    <a:srgbClr val="FFFFFF"/>
                  </a:outerShdw>
                </a:effectLst>
              </a:rPr>
              <a:t>.)</a:t>
            </a:r>
          </a:p>
          <a:p>
            <a:r>
              <a:rPr lang="en-US" sz="2800" b="1" i="1" baseline="0" dirty="0">
                <a:solidFill>
                  <a:srgbClr val="000000"/>
                </a:solidFill>
                <a:effectLst>
                  <a:outerShdw blurRad="38100" dist="38100" dir="2700000" algn="tl">
                    <a:srgbClr val="FFFFFF"/>
                  </a:outerShdw>
                </a:effectLst>
              </a:rPr>
              <a:t>Why?...	  </a:t>
            </a:r>
            <a:r>
              <a:rPr lang="en-US" sz="2800" baseline="0" dirty="0">
                <a:solidFill>
                  <a:srgbClr val="000000"/>
                </a:solidFill>
                <a:effectLst/>
              </a:rPr>
              <a:t>Here’s one way to see it:</a:t>
            </a:r>
            <a:endParaRPr lang="el-GR" sz="2800" b="1" i="1" baseline="0" dirty="0">
              <a:solidFill>
                <a:srgbClr val="000000"/>
              </a:solidFill>
              <a:effectLst>
                <a:outerShdw blurRad="38100" dist="38100" dir="2700000" algn="tl">
                  <a:srgbClr val="FFFFFF"/>
                </a:outerShdw>
              </a:effectLst>
            </a:endParaRPr>
          </a:p>
        </p:txBody>
      </p:sp>
      <p:sp>
        <p:nvSpPr>
          <p:cNvPr id="384003" name="Text Box 3"/>
          <p:cNvSpPr txBox="1">
            <a:spLocks noChangeArrowheads="1"/>
          </p:cNvSpPr>
          <p:nvPr/>
        </p:nvSpPr>
        <p:spPr bwMode="auto">
          <a:xfrm>
            <a:off x="304800" y="2209800"/>
            <a:ext cx="8610600" cy="3168650"/>
          </a:xfrm>
          <a:prstGeom prst="rect">
            <a:avLst/>
          </a:prstGeom>
          <a:noFill/>
          <a:ln w="9525">
            <a:solidFill>
              <a:schemeClr val="tx1"/>
            </a:solidFill>
            <a:miter lim="800000"/>
            <a:headEnd/>
            <a:tailEnd/>
          </a:ln>
          <a:effectLst/>
        </p:spPr>
        <p:txBody>
          <a:bodyPr>
            <a:spAutoFit/>
          </a:bodyPr>
          <a:lstStyle/>
          <a:p>
            <a:pPr>
              <a:spcBef>
                <a:spcPct val="50000"/>
              </a:spcBef>
            </a:pPr>
            <a:r>
              <a:rPr lang="en-US" sz="2400" baseline="0" dirty="0">
                <a:solidFill>
                  <a:srgbClr val="000000"/>
                </a:solidFill>
                <a:effectLst/>
                <a:latin typeface="Arial" charset="0"/>
              </a:rPr>
              <a:t>Recall: </a:t>
            </a:r>
            <a:r>
              <a:rPr lang="en-US" sz="2400" i="1" baseline="0" dirty="0">
                <a:solidFill>
                  <a:srgbClr val="000000"/>
                </a:solidFill>
                <a:effectLst/>
                <a:latin typeface="Arial" charset="0"/>
              </a:rPr>
              <a:t>“Linear Pricing”</a:t>
            </a:r>
            <a:r>
              <a:rPr lang="en-US" sz="2400" baseline="0" dirty="0">
                <a:solidFill>
                  <a:srgbClr val="000000"/>
                </a:solidFill>
                <a:effectLst/>
                <a:latin typeface="Arial" charset="0"/>
              </a:rPr>
              <a:t> (aka </a:t>
            </a:r>
            <a:r>
              <a:rPr lang="en-US" sz="2400" i="1" baseline="0" dirty="0">
                <a:solidFill>
                  <a:srgbClr val="000000"/>
                </a:solidFill>
                <a:effectLst/>
                <a:latin typeface="Arial" charset="0"/>
              </a:rPr>
              <a:t>“Law of One Price”</a:t>
            </a:r>
            <a:r>
              <a:rPr lang="en-US" sz="2400" baseline="0" dirty="0">
                <a:solidFill>
                  <a:srgbClr val="000000"/>
                </a:solidFill>
                <a:effectLst/>
                <a:latin typeface="Arial" charset="0"/>
              </a:rPr>
              <a:t>…):</a:t>
            </a:r>
          </a:p>
          <a:p>
            <a:pPr>
              <a:spcBef>
                <a:spcPct val="30000"/>
              </a:spcBef>
            </a:pPr>
            <a:r>
              <a:rPr lang="en-US" sz="2400" baseline="0" dirty="0">
                <a:solidFill>
                  <a:srgbClr val="000000"/>
                </a:solidFill>
                <a:effectLst/>
                <a:latin typeface="Arial" charset="0"/>
              </a:rPr>
              <a:t>Arbitrage-based Valuation </a:t>
            </a:r>
            <a:r>
              <a:rPr lang="en-US" sz="2400" baseline="0" dirty="0">
                <a:solidFill>
                  <a:srgbClr val="000000"/>
                </a:solidFill>
                <a:effectLst/>
                <a:latin typeface="Arial" charset="0"/>
                <a:sym typeface="Wingdings" pitchFamily="2" charset="2"/>
              </a:rPr>
              <a:t> Certainty-Equivalence Valuation</a:t>
            </a:r>
          </a:p>
          <a:p>
            <a:pPr>
              <a:spcBef>
                <a:spcPct val="30000"/>
              </a:spcBef>
            </a:pPr>
            <a:r>
              <a:rPr lang="en-US" sz="2400" baseline="0" dirty="0">
                <a:solidFill>
                  <a:srgbClr val="000000"/>
                </a:solidFill>
                <a:effectLst/>
                <a:latin typeface="Arial" charset="0"/>
                <a:sym typeface="Wingdings" pitchFamily="2" charset="2"/>
              </a:rPr>
              <a:t>Certainty-Equivalence Valuation  Arbitrage-based Valuation</a:t>
            </a:r>
          </a:p>
          <a:p>
            <a:pPr algn="ctr">
              <a:spcBef>
                <a:spcPct val="30000"/>
              </a:spcBef>
            </a:pPr>
            <a:r>
              <a:rPr lang="en-US" sz="2400" baseline="0" dirty="0">
                <a:solidFill>
                  <a:srgbClr val="000000"/>
                </a:solidFill>
                <a:effectLst/>
                <a:latin typeface="Arial" charset="0"/>
              </a:rPr>
              <a:t>Mathematically equivalent.</a:t>
            </a:r>
          </a:p>
          <a:p>
            <a:pPr>
              <a:spcBef>
                <a:spcPct val="50000"/>
              </a:spcBef>
            </a:pPr>
            <a:r>
              <a:rPr lang="en-US" sz="2400" baseline="0" dirty="0">
                <a:solidFill>
                  <a:srgbClr val="000000"/>
                </a:solidFill>
                <a:effectLst/>
                <a:latin typeface="Arial" charset="0"/>
              </a:rPr>
              <a:t>Recall that Arbitrage-based Valuation did not require knowledge of </a:t>
            </a:r>
            <a:r>
              <a:rPr lang="en-US" sz="2400" i="1" baseline="0" dirty="0" err="1">
                <a:solidFill>
                  <a:srgbClr val="000000"/>
                </a:solidFill>
                <a:effectLst/>
                <a:latin typeface="Arial" charset="0"/>
              </a:rPr>
              <a:t>r</a:t>
            </a:r>
            <a:r>
              <a:rPr lang="en-US" sz="2400" i="1" baseline="-25000" dirty="0" err="1">
                <a:solidFill>
                  <a:srgbClr val="000000"/>
                </a:solidFill>
                <a:effectLst/>
                <a:latin typeface="Arial" charset="0"/>
              </a:rPr>
              <a:t>V</a:t>
            </a:r>
            <a:r>
              <a:rPr lang="en-US" sz="2400" i="1" baseline="0" dirty="0">
                <a:solidFill>
                  <a:srgbClr val="000000"/>
                </a:solidFill>
                <a:effectLst/>
                <a:latin typeface="Arial" charset="0"/>
              </a:rPr>
              <a:t> </a:t>
            </a:r>
            <a:r>
              <a:rPr lang="en-US" sz="2400" baseline="0" dirty="0">
                <a:solidFill>
                  <a:srgbClr val="000000"/>
                </a:solidFill>
                <a:effectLst/>
                <a:latin typeface="Arial" charset="0"/>
              </a:rPr>
              <a:t>or </a:t>
            </a:r>
            <a:r>
              <a:rPr lang="en-US" sz="2400" i="1" baseline="0" dirty="0" err="1">
                <a:solidFill>
                  <a:srgbClr val="000000"/>
                </a:solidFill>
                <a:effectLst/>
                <a:latin typeface="Arial" charset="0"/>
              </a:rPr>
              <a:t>g</a:t>
            </a:r>
            <a:r>
              <a:rPr lang="en-US" sz="2400" i="1" baseline="-25000" dirty="0" err="1">
                <a:solidFill>
                  <a:srgbClr val="000000"/>
                </a:solidFill>
                <a:effectLst/>
                <a:latin typeface="Arial" charset="0"/>
              </a:rPr>
              <a:t>V</a:t>
            </a:r>
            <a:r>
              <a:rPr lang="en-US" sz="2400" baseline="0" dirty="0">
                <a:solidFill>
                  <a:srgbClr val="000000"/>
                </a:solidFill>
                <a:effectLst/>
                <a:latin typeface="Arial" charset="0"/>
              </a:rPr>
              <a:t> (as long as we could observe </a:t>
            </a:r>
            <a:r>
              <a:rPr lang="en-US" sz="2400" i="1" baseline="0" dirty="0">
                <a:solidFill>
                  <a:srgbClr val="000000"/>
                </a:solidFill>
                <a:effectLst/>
                <a:latin typeface="Arial" charset="0"/>
              </a:rPr>
              <a:t>V(0)</a:t>
            </a:r>
            <a:r>
              <a:rPr lang="en-US" sz="2400" baseline="0" dirty="0">
                <a:solidFill>
                  <a:srgbClr val="000000"/>
                </a:solidFill>
                <a:effectLst/>
                <a:latin typeface="Arial" charset="0"/>
              </a:rPr>
              <a:t>, the current value of the underlying asset).</a:t>
            </a:r>
          </a:p>
        </p:txBody>
      </p:sp>
      <p:sp>
        <p:nvSpPr>
          <p:cNvPr id="384004" name="Text Box 4"/>
          <p:cNvSpPr txBox="1">
            <a:spLocks noChangeArrowheads="1"/>
          </p:cNvSpPr>
          <p:nvPr/>
        </p:nvSpPr>
        <p:spPr bwMode="auto">
          <a:xfrm>
            <a:off x="381000" y="5410200"/>
            <a:ext cx="8534400" cy="701675"/>
          </a:xfrm>
          <a:prstGeom prst="rect">
            <a:avLst/>
          </a:prstGeom>
          <a:noFill/>
          <a:ln w="9525">
            <a:noFill/>
            <a:miter lim="800000"/>
            <a:headEnd/>
            <a:tailEnd/>
          </a:ln>
          <a:effectLst/>
        </p:spPr>
        <p:txBody>
          <a:bodyPr>
            <a:spAutoFit/>
          </a:bodyPr>
          <a:lstStyle/>
          <a:p>
            <a:pPr>
              <a:spcBef>
                <a:spcPct val="50000"/>
              </a:spcBef>
            </a:pPr>
            <a:r>
              <a:rPr lang="en-US" baseline="0" dirty="0">
                <a:solidFill>
                  <a:srgbClr val="000000"/>
                </a:solidFill>
                <a:effectLst/>
                <a:latin typeface="Arial" charset="0"/>
              </a:rPr>
              <a:t>And </a:t>
            </a:r>
            <a:r>
              <a:rPr lang="en-US" i="1" baseline="0" dirty="0">
                <a:solidFill>
                  <a:srgbClr val="000000"/>
                </a:solidFill>
                <a:effectLst/>
                <a:latin typeface="Arial" charset="0"/>
              </a:rPr>
              <a:t>V(0)</a:t>
            </a:r>
            <a:r>
              <a:rPr lang="en-US" baseline="0" dirty="0">
                <a:solidFill>
                  <a:srgbClr val="000000"/>
                </a:solidFill>
                <a:effectLst/>
                <a:latin typeface="Arial" charset="0"/>
              </a:rPr>
              <a:t> can be computed if we can observe </a:t>
            </a:r>
            <a:r>
              <a:rPr lang="en-US" i="1" baseline="0" dirty="0">
                <a:solidFill>
                  <a:srgbClr val="000000"/>
                </a:solidFill>
                <a:effectLst/>
                <a:latin typeface="Arial" charset="0"/>
              </a:rPr>
              <a:t>V</a:t>
            </a:r>
            <a:r>
              <a:rPr lang="en-US" i="1" baseline="-25000" dirty="0">
                <a:solidFill>
                  <a:srgbClr val="000000"/>
                </a:solidFill>
                <a:effectLst/>
                <a:latin typeface="Arial" charset="0"/>
              </a:rPr>
              <a:t>0</a:t>
            </a:r>
            <a:r>
              <a:rPr lang="en-US" baseline="0" dirty="0">
                <a:solidFill>
                  <a:srgbClr val="000000"/>
                </a:solidFill>
                <a:effectLst/>
                <a:latin typeface="Arial" charset="0"/>
              </a:rPr>
              <a:t> the current value of the underlying asset and </a:t>
            </a:r>
            <a:r>
              <a:rPr lang="en-US" i="1" baseline="0" dirty="0" err="1">
                <a:solidFill>
                  <a:srgbClr val="000000"/>
                </a:solidFill>
                <a:effectLst/>
                <a:latin typeface="Arial" charset="0"/>
              </a:rPr>
              <a:t>y</a:t>
            </a:r>
            <a:r>
              <a:rPr lang="en-US" i="1" baseline="-25000" dirty="0" err="1">
                <a:solidFill>
                  <a:srgbClr val="000000"/>
                </a:solidFill>
                <a:effectLst/>
                <a:latin typeface="Arial" charset="0"/>
              </a:rPr>
              <a:t>V</a:t>
            </a:r>
            <a:r>
              <a:rPr lang="en-US" baseline="0" dirty="0">
                <a:solidFill>
                  <a:srgbClr val="000000"/>
                </a:solidFill>
                <a:effectLst/>
                <a:latin typeface="Arial" charset="0"/>
              </a:rPr>
              <a:t> its payout ratio: </a:t>
            </a:r>
            <a:r>
              <a:rPr lang="en-US" i="1" baseline="0" dirty="0">
                <a:solidFill>
                  <a:srgbClr val="000000"/>
                </a:solidFill>
                <a:effectLst/>
                <a:latin typeface="Arial" charset="0"/>
              </a:rPr>
              <a:t>V(0)</a:t>
            </a:r>
            <a:r>
              <a:rPr lang="en-US" baseline="0" dirty="0">
                <a:solidFill>
                  <a:srgbClr val="000000"/>
                </a:solidFill>
                <a:effectLst/>
                <a:latin typeface="Arial" charset="0"/>
              </a:rPr>
              <a:t> = </a:t>
            </a:r>
            <a:r>
              <a:rPr lang="en-US" i="1" baseline="0" dirty="0">
                <a:solidFill>
                  <a:srgbClr val="000000"/>
                </a:solidFill>
                <a:effectLst/>
                <a:latin typeface="Arial" charset="0"/>
              </a:rPr>
              <a:t>V</a:t>
            </a:r>
            <a:r>
              <a:rPr lang="en-US" i="1" baseline="-25000" dirty="0">
                <a:solidFill>
                  <a:srgbClr val="000000"/>
                </a:solidFill>
                <a:effectLst/>
                <a:latin typeface="Arial" charset="0"/>
              </a:rPr>
              <a:t>0</a:t>
            </a:r>
            <a:r>
              <a:rPr lang="en-US" i="1" baseline="0" dirty="0">
                <a:solidFill>
                  <a:srgbClr val="000000"/>
                </a:solidFill>
                <a:effectLst/>
                <a:latin typeface="Arial" charset="0"/>
              </a:rPr>
              <a:t> / </a:t>
            </a:r>
            <a:r>
              <a:rPr lang="en-US" baseline="0" dirty="0">
                <a:solidFill>
                  <a:srgbClr val="000000"/>
                </a:solidFill>
                <a:effectLst/>
                <a:latin typeface="Arial" charset="0"/>
              </a:rPr>
              <a:t>(1+</a:t>
            </a:r>
            <a:r>
              <a:rPr lang="en-US" i="1" baseline="0" dirty="0">
                <a:solidFill>
                  <a:srgbClr val="000000"/>
                </a:solidFill>
                <a:effectLst/>
                <a:latin typeface="Arial" charset="0"/>
              </a:rPr>
              <a:t>y</a:t>
            </a:r>
            <a:r>
              <a:rPr lang="en-US" i="1" baseline="-25000" dirty="0">
                <a:solidFill>
                  <a:srgbClr val="000000"/>
                </a:solidFill>
                <a:effectLst/>
                <a:latin typeface="Arial" charset="0"/>
              </a:rPr>
              <a:t>V</a:t>
            </a:r>
            <a:r>
              <a:rPr lang="en-US" baseline="0" dirty="0">
                <a:solidFill>
                  <a:srgbClr val="000000"/>
                </a:solidFill>
                <a:effectLst/>
                <a:latin typeface="Arial" charset="0"/>
              </a:rPr>
              <a:t>).</a:t>
            </a:r>
          </a:p>
        </p:txBody>
      </p:sp>
      <p:sp>
        <p:nvSpPr>
          <p:cNvPr id="8" name="Footer Placeholder 28"/>
          <p:cNvSpPr txBox="1">
            <a:spLocks/>
          </p:cNvSpPr>
          <p:nvPr/>
        </p:nvSpPr>
        <p:spPr bwMode="auto">
          <a:xfrm rot="16200000">
            <a:off x="5781675" y="2886075"/>
            <a:ext cx="62484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mn-cs"/>
              </a:rPr>
              <a:t>© 2014 OnCourse Learning. All Rights Reserved.</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9614215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0226" name="Text Box 2"/>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0227" name="Text Box 3"/>
          <p:cNvSpPr txBox="1">
            <a:spLocks noChangeArrowheads="1"/>
          </p:cNvSpPr>
          <p:nvPr/>
        </p:nvSpPr>
        <p:spPr bwMode="auto">
          <a:xfrm>
            <a:off x="533400" y="914400"/>
            <a:ext cx="8001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baseline="0">
                <a:effectLst>
                  <a:outerShdw blurRad="38100" dist="38100" dir="2700000" algn="tl">
                    <a:srgbClr val="FFFFFF"/>
                  </a:outerShdw>
                </a:effectLst>
              </a:rPr>
              <a:t>Effect of Underlying Asset Volatility</a:t>
            </a:r>
          </a:p>
          <a:p>
            <a:pPr>
              <a:spcBef>
                <a:spcPct val="50000"/>
              </a:spcBef>
            </a:pPr>
            <a:r>
              <a:rPr lang="en-US" b="1" baseline="0">
                <a:effectLst>
                  <a:outerShdw blurRad="38100" dist="38100" dir="2700000" algn="tl">
                    <a:srgbClr val="FFFFFF"/>
                  </a:outerShdw>
                </a:effectLst>
              </a:rPr>
              <a:t>This is the same option as before only we’ve increased the underlying asset volatility (</a:t>
            </a:r>
            <a:r>
              <a:rPr lang="el-GR" b="1" baseline="0">
                <a:effectLst>
                  <a:outerShdw blurRad="38100" dist="38100" dir="2700000" algn="tl">
                    <a:srgbClr val="FFFFFF"/>
                  </a:outerShdw>
                </a:effectLst>
                <a:cs typeface="Times New Roman" panose="02020603050405020304" pitchFamily="18" charset="0"/>
              </a:rPr>
              <a:t>σ</a:t>
            </a:r>
            <a:r>
              <a:rPr lang="en-US" b="1" baseline="0">
                <a:effectLst>
                  <a:outerShdw blurRad="38100" dist="38100" dir="2700000" algn="tl">
                    <a:srgbClr val="FFFFFF"/>
                  </a:outerShdw>
                </a:effectLst>
              </a:rPr>
              <a:t>) from 15% to 25%.</a:t>
            </a:r>
          </a:p>
        </p:txBody>
      </p:sp>
      <p:pic>
        <p:nvPicPr>
          <p:cNvPr id="180235"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2362200"/>
            <a:ext cx="8610600" cy="2395538"/>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0236" name="Text Box 12"/>
          <p:cNvSpPr txBox="1">
            <a:spLocks noChangeArrowheads="1"/>
          </p:cNvSpPr>
          <p:nvPr/>
        </p:nvSpPr>
        <p:spPr bwMode="auto">
          <a:xfrm>
            <a:off x="1676400" y="3657600"/>
            <a:ext cx="2438400" cy="10160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0">
                <a:solidFill>
                  <a:srgbClr val="0000FF"/>
                </a:solidFill>
                <a:effectLst/>
              </a:rPr>
              <a:t>Note the increase in value from $20.00 to $20.16</a:t>
            </a:r>
          </a:p>
        </p:txBody>
      </p:sp>
      <p:sp>
        <p:nvSpPr>
          <p:cNvPr id="180237" name="Line 13"/>
          <p:cNvSpPr>
            <a:spLocks noChangeShapeType="1"/>
          </p:cNvSpPr>
          <p:nvPr/>
        </p:nvSpPr>
        <p:spPr bwMode="auto">
          <a:xfrm flipH="1" flipV="1">
            <a:off x="1981200" y="2971800"/>
            <a:ext cx="457200" cy="6858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8" name="Rectangle 14"/>
          <p:cNvSpPr>
            <a:spLocks noChangeArrowheads="1"/>
          </p:cNvSpPr>
          <p:nvPr/>
        </p:nvSpPr>
        <p:spPr bwMode="auto">
          <a:xfrm>
            <a:off x="1676400" y="2819400"/>
            <a:ext cx="381000" cy="1524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9" name="Text Box 15"/>
          <p:cNvSpPr txBox="1">
            <a:spLocks noChangeArrowheads="1"/>
          </p:cNvSpPr>
          <p:nvPr/>
        </p:nvSpPr>
        <p:spPr bwMode="auto">
          <a:xfrm>
            <a:off x="1066800" y="5105400"/>
            <a:ext cx="6858000" cy="132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With 15% volatility, the option model called for optimal immediate exercise at time 0.</a:t>
            </a:r>
          </a:p>
          <a:p>
            <a:pPr>
              <a:spcBef>
                <a:spcPct val="50000"/>
              </a:spcBef>
            </a:pPr>
            <a:r>
              <a:rPr lang="en-US" sz="1800" baseline="0">
                <a:effectLst/>
              </a:rPr>
              <a:t>With 25% volatility, the model indicates that the option is more valuable held for speculation at time 0 instead of immediate exercise at that time.</a:t>
            </a:r>
          </a:p>
        </p:txBody>
      </p:sp>
      <p:sp>
        <p:nvSpPr>
          <p:cNvPr id="11" name="Slide Number Placeholder 10"/>
          <p:cNvSpPr>
            <a:spLocks noGrp="1"/>
          </p:cNvSpPr>
          <p:nvPr>
            <p:ph type="sldNum" sz="quarter" idx="12"/>
          </p:nvPr>
        </p:nvSpPr>
        <p:spPr/>
        <p:txBody>
          <a:bodyPr/>
          <a:lstStyle/>
          <a:p>
            <a:fld id="{4832FC03-9143-45FF-9B73-D7E84BF988EF}"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1"/>
          </p:nvPr>
        </p:nvSpPr>
        <p:spPr/>
        <p:txBody>
          <a:bodyPr/>
          <a:lstStyle/>
          <a:p>
            <a:r>
              <a:rPr lang="en-US" smtClean="0"/>
              <a:t>© 2014 OnCourse Learning. All Rights Reserved.</a:t>
            </a:r>
            <a:endParaRPr lang="en-US"/>
          </a:p>
        </p:txBody>
      </p:sp>
      <p:pic>
        <p:nvPicPr>
          <p:cNvPr id="1822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267200"/>
            <a:ext cx="8610600" cy="237331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2277" name="Text Box 5"/>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2278" name="Text Box 6"/>
          <p:cNvSpPr txBox="1">
            <a:spLocks noChangeArrowheads="1"/>
          </p:cNvSpPr>
          <p:nvPr/>
        </p:nvSpPr>
        <p:spPr bwMode="auto">
          <a:xfrm>
            <a:off x="457200" y="609600"/>
            <a:ext cx="83058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Notice that the option value model not only values the option, but also indicates in which states of the world it is </a:t>
            </a:r>
            <a:r>
              <a:rPr lang="en-US" sz="1800" b="1" u="sng" baseline="0">
                <a:effectLst/>
              </a:rPr>
              <a:t>optimal</a:t>
            </a:r>
            <a:r>
              <a:rPr lang="en-US" sz="1800" baseline="0">
                <a:effectLst/>
              </a:rPr>
              <a:t> to </a:t>
            </a:r>
            <a:r>
              <a:rPr lang="en-US" sz="1800" i="1" baseline="0">
                <a:effectLst/>
              </a:rPr>
              <a:t>exercise</a:t>
            </a:r>
            <a:r>
              <a:rPr lang="en-US" sz="1800" baseline="0">
                <a:effectLst/>
              </a:rPr>
              <a:t> the option (build the development project). Here are the valuation and optimal exercise trees for the option with </a:t>
            </a:r>
            <a:r>
              <a:rPr lang="el-GR" sz="1800" b="1" baseline="0">
                <a:solidFill>
                  <a:srgbClr val="FF0000"/>
                </a:solidFill>
                <a:effectLst>
                  <a:outerShdw blurRad="38100" dist="38100" dir="2700000" algn="tl">
                    <a:srgbClr val="000000"/>
                  </a:outerShdw>
                </a:effectLst>
                <a:cs typeface="Times New Roman" panose="02020603050405020304" pitchFamily="18" charset="0"/>
              </a:rPr>
              <a:t>σ</a:t>
            </a:r>
            <a:r>
              <a:rPr lang="en-US" sz="1800" baseline="0">
                <a:effectLst/>
                <a:cs typeface="Times New Roman" panose="02020603050405020304" pitchFamily="18" charset="0"/>
              </a:rPr>
              <a:t> back at the original </a:t>
            </a:r>
            <a:r>
              <a:rPr lang="en-US" sz="1800" b="1" baseline="0">
                <a:solidFill>
                  <a:srgbClr val="FF0000"/>
                </a:solidFill>
                <a:effectLst>
                  <a:outerShdw blurRad="38100" dist="38100" dir="2700000" algn="tl">
                    <a:srgbClr val="000000"/>
                  </a:outerShdw>
                </a:effectLst>
              </a:rPr>
              <a:t>15%</a:t>
            </a:r>
            <a:r>
              <a:rPr lang="en-US" sz="1800" baseline="0">
                <a:effectLst/>
              </a:rPr>
              <a:t> </a:t>
            </a:r>
          </a:p>
        </p:txBody>
      </p:sp>
      <p:pic>
        <p:nvPicPr>
          <p:cNvPr id="182279"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828800"/>
            <a:ext cx="8610600" cy="237331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2281" name="Line 9"/>
          <p:cNvSpPr>
            <a:spLocks noChangeShapeType="1"/>
          </p:cNvSpPr>
          <p:nvPr/>
        </p:nvSpPr>
        <p:spPr bwMode="auto">
          <a:xfrm>
            <a:off x="2895600" y="5181600"/>
            <a:ext cx="914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2" name="Line 10"/>
          <p:cNvSpPr>
            <a:spLocks noChangeShapeType="1"/>
          </p:cNvSpPr>
          <p:nvPr/>
        </p:nvSpPr>
        <p:spPr bwMode="auto">
          <a:xfrm>
            <a:off x="3810000" y="5181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3" name="Line 11"/>
          <p:cNvSpPr>
            <a:spLocks noChangeShapeType="1"/>
          </p:cNvSpPr>
          <p:nvPr/>
        </p:nvSpPr>
        <p:spPr bwMode="auto">
          <a:xfrm>
            <a:off x="3810000" y="5334000"/>
            <a:ext cx="1752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4" name="Line 12"/>
          <p:cNvSpPr>
            <a:spLocks noChangeShapeType="1"/>
          </p:cNvSpPr>
          <p:nvPr/>
        </p:nvSpPr>
        <p:spPr bwMode="auto">
          <a:xfrm>
            <a:off x="5562600" y="5334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5" name="Line 13"/>
          <p:cNvSpPr>
            <a:spLocks noChangeShapeType="1"/>
          </p:cNvSpPr>
          <p:nvPr/>
        </p:nvSpPr>
        <p:spPr bwMode="auto">
          <a:xfrm>
            <a:off x="5562600" y="54864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6" name="Line 14"/>
          <p:cNvSpPr>
            <a:spLocks noChangeShapeType="1"/>
          </p:cNvSpPr>
          <p:nvPr/>
        </p:nvSpPr>
        <p:spPr bwMode="auto">
          <a:xfrm>
            <a:off x="6629400" y="56388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7" name="Line 15"/>
          <p:cNvSpPr>
            <a:spLocks noChangeShapeType="1"/>
          </p:cNvSpPr>
          <p:nvPr/>
        </p:nvSpPr>
        <p:spPr bwMode="auto">
          <a:xfrm>
            <a:off x="6629400" y="5486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8" name="Line 16"/>
          <p:cNvSpPr>
            <a:spLocks noChangeShapeType="1"/>
          </p:cNvSpPr>
          <p:nvPr/>
        </p:nvSpPr>
        <p:spPr bwMode="auto">
          <a:xfrm>
            <a:off x="7772400" y="5638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9" name="Line 17"/>
          <p:cNvSpPr>
            <a:spLocks noChangeShapeType="1"/>
          </p:cNvSpPr>
          <p:nvPr/>
        </p:nvSpPr>
        <p:spPr bwMode="auto">
          <a:xfrm>
            <a:off x="7772400" y="57912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0" name="Line 18"/>
          <p:cNvSpPr>
            <a:spLocks noChangeShapeType="1"/>
          </p:cNvSpPr>
          <p:nvPr/>
        </p:nvSpPr>
        <p:spPr bwMode="auto">
          <a:xfrm>
            <a:off x="8382000" y="5791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1" name="Line 19"/>
          <p:cNvSpPr>
            <a:spLocks noChangeShapeType="1"/>
          </p:cNvSpPr>
          <p:nvPr/>
        </p:nvSpPr>
        <p:spPr bwMode="auto">
          <a:xfrm>
            <a:off x="8382000" y="59436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2" name="Line 20"/>
          <p:cNvSpPr>
            <a:spLocks noChangeShapeType="1"/>
          </p:cNvSpPr>
          <p:nvPr/>
        </p:nvSpPr>
        <p:spPr bwMode="auto">
          <a:xfrm>
            <a:off x="2971800" y="2895600"/>
            <a:ext cx="914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3" name="Line 21"/>
          <p:cNvSpPr>
            <a:spLocks noChangeShapeType="1"/>
          </p:cNvSpPr>
          <p:nvPr/>
        </p:nvSpPr>
        <p:spPr bwMode="auto">
          <a:xfrm>
            <a:off x="3886200" y="2895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4" name="Line 22"/>
          <p:cNvSpPr>
            <a:spLocks noChangeShapeType="1"/>
          </p:cNvSpPr>
          <p:nvPr/>
        </p:nvSpPr>
        <p:spPr bwMode="auto">
          <a:xfrm>
            <a:off x="3886200" y="3048000"/>
            <a:ext cx="1752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5" name="Line 23"/>
          <p:cNvSpPr>
            <a:spLocks noChangeShapeType="1"/>
          </p:cNvSpPr>
          <p:nvPr/>
        </p:nvSpPr>
        <p:spPr bwMode="auto">
          <a:xfrm>
            <a:off x="5638800" y="3048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6" name="Line 24"/>
          <p:cNvSpPr>
            <a:spLocks noChangeShapeType="1"/>
          </p:cNvSpPr>
          <p:nvPr/>
        </p:nvSpPr>
        <p:spPr bwMode="auto">
          <a:xfrm>
            <a:off x="5638800" y="32004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7" name="Line 25"/>
          <p:cNvSpPr>
            <a:spLocks noChangeShapeType="1"/>
          </p:cNvSpPr>
          <p:nvPr/>
        </p:nvSpPr>
        <p:spPr bwMode="auto">
          <a:xfrm>
            <a:off x="6705600" y="33528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8" name="Line 26"/>
          <p:cNvSpPr>
            <a:spLocks noChangeShapeType="1"/>
          </p:cNvSpPr>
          <p:nvPr/>
        </p:nvSpPr>
        <p:spPr bwMode="auto">
          <a:xfrm>
            <a:off x="6705600" y="3200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9" name="Line 27"/>
          <p:cNvSpPr>
            <a:spLocks noChangeShapeType="1"/>
          </p:cNvSpPr>
          <p:nvPr/>
        </p:nvSpPr>
        <p:spPr bwMode="auto">
          <a:xfrm>
            <a:off x="7848600" y="3352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0" name="Line 28"/>
          <p:cNvSpPr>
            <a:spLocks noChangeShapeType="1"/>
          </p:cNvSpPr>
          <p:nvPr/>
        </p:nvSpPr>
        <p:spPr bwMode="auto">
          <a:xfrm>
            <a:off x="7848600" y="35052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1" name="Line 29"/>
          <p:cNvSpPr>
            <a:spLocks noChangeShapeType="1"/>
          </p:cNvSpPr>
          <p:nvPr/>
        </p:nvSpPr>
        <p:spPr bwMode="auto">
          <a:xfrm>
            <a:off x="8458200" y="3505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2" name="Line 30"/>
          <p:cNvSpPr>
            <a:spLocks noChangeShapeType="1"/>
          </p:cNvSpPr>
          <p:nvPr/>
        </p:nvSpPr>
        <p:spPr bwMode="auto">
          <a:xfrm>
            <a:off x="8458200" y="36576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Slide Number Placeholder 29"/>
          <p:cNvSpPr>
            <a:spLocks noGrp="1"/>
          </p:cNvSpPr>
          <p:nvPr>
            <p:ph type="sldNum" sz="quarter" idx="12"/>
          </p:nvPr>
        </p:nvSpPr>
        <p:spPr/>
        <p:txBody>
          <a:bodyPr/>
          <a:lstStyle/>
          <a:p>
            <a:fld id="{4832FC03-9143-45FF-9B73-D7E84BF988EF}"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3299" name="Text Box 3"/>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3300" name="Text Box 4"/>
          <p:cNvSpPr txBox="1">
            <a:spLocks noChangeArrowheads="1"/>
          </p:cNvSpPr>
          <p:nvPr/>
        </p:nvSpPr>
        <p:spPr bwMode="auto">
          <a:xfrm>
            <a:off x="457200" y="685800"/>
            <a:ext cx="830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Here is the same option only with </a:t>
            </a:r>
            <a:r>
              <a:rPr lang="el-GR" sz="1800" b="1" baseline="0">
                <a:solidFill>
                  <a:srgbClr val="FF0000"/>
                </a:solidFill>
                <a:effectLst>
                  <a:outerShdw blurRad="38100" dist="38100" dir="2700000" algn="tl">
                    <a:srgbClr val="000000"/>
                  </a:outerShdw>
                </a:effectLst>
                <a:cs typeface="Times New Roman" panose="02020603050405020304" pitchFamily="18" charset="0"/>
              </a:rPr>
              <a:t>σ</a:t>
            </a:r>
            <a:r>
              <a:rPr lang="en-US" sz="1800" b="1" baseline="0">
                <a:solidFill>
                  <a:srgbClr val="FF0000"/>
                </a:solidFill>
                <a:effectLst>
                  <a:outerShdw blurRad="38100" dist="38100" dir="2700000" algn="tl">
                    <a:srgbClr val="000000"/>
                  </a:outerShdw>
                </a:effectLst>
                <a:cs typeface="Times New Roman" panose="02020603050405020304" pitchFamily="18" charset="0"/>
              </a:rPr>
              <a:t> = 25%</a:t>
            </a:r>
            <a:r>
              <a:rPr lang="en-US" sz="1800" baseline="0">
                <a:effectLst/>
              </a:rPr>
              <a:t> . . .</a:t>
            </a:r>
          </a:p>
        </p:txBody>
      </p:sp>
      <p:pic>
        <p:nvPicPr>
          <p:cNvPr id="183303"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066800"/>
            <a:ext cx="8610600" cy="2395538"/>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3304" name="Text Box 8"/>
          <p:cNvSpPr txBox="1">
            <a:spLocks noChangeArrowheads="1"/>
          </p:cNvSpPr>
          <p:nvPr/>
        </p:nvSpPr>
        <p:spPr bwMode="auto">
          <a:xfrm>
            <a:off x="381000" y="5943600"/>
            <a:ext cx="8382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Notice that with greater underlying asset volatility, option exercise is held back, less likely. </a:t>
            </a:r>
            <a:r>
              <a:rPr lang="en-US" sz="1800" i="1" baseline="0">
                <a:effectLst/>
              </a:rPr>
              <a:t>(Compare the “exer” cells in this table with the previous.)</a:t>
            </a:r>
            <a:endParaRPr lang="en-US" sz="1800" baseline="0">
              <a:effectLst/>
            </a:endParaRPr>
          </a:p>
        </p:txBody>
      </p:sp>
      <p:pic>
        <p:nvPicPr>
          <p:cNvPr id="183307"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505200"/>
            <a:ext cx="8621713" cy="2378075"/>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3308" name="Line 12"/>
          <p:cNvSpPr>
            <a:spLocks noChangeShapeType="1"/>
          </p:cNvSpPr>
          <p:nvPr/>
        </p:nvSpPr>
        <p:spPr bwMode="auto">
          <a:xfrm>
            <a:off x="2209800" y="3962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9" name="Line 13"/>
          <p:cNvSpPr>
            <a:spLocks noChangeShapeType="1"/>
          </p:cNvSpPr>
          <p:nvPr/>
        </p:nvSpPr>
        <p:spPr bwMode="auto">
          <a:xfrm>
            <a:off x="2209800" y="41148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0" name="Line 14"/>
          <p:cNvSpPr>
            <a:spLocks noChangeShapeType="1"/>
          </p:cNvSpPr>
          <p:nvPr/>
        </p:nvSpPr>
        <p:spPr bwMode="auto">
          <a:xfrm>
            <a:off x="3352800" y="4114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1" name="Line 15"/>
          <p:cNvSpPr>
            <a:spLocks noChangeShapeType="1"/>
          </p:cNvSpPr>
          <p:nvPr/>
        </p:nvSpPr>
        <p:spPr bwMode="auto">
          <a:xfrm>
            <a:off x="3352800" y="42672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2" name="Line 16"/>
          <p:cNvSpPr>
            <a:spLocks noChangeShapeType="1"/>
          </p:cNvSpPr>
          <p:nvPr/>
        </p:nvSpPr>
        <p:spPr bwMode="auto">
          <a:xfrm>
            <a:off x="4495800" y="4267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3" name="Line 17"/>
          <p:cNvSpPr>
            <a:spLocks noChangeShapeType="1"/>
          </p:cNvSpPr>
          <p:nvPr/>
        </p:nvSpPr>
        <p:spPr bwMode="auto">
          <a:xfrm>
            <a:off x="4495800" y="44196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4" name="Line 18"/>
          <p:cNvSpPr>
            <a:spLocks noChangeShapeType="1"/>
          </p:cNvSpPr>
          <p:nvPr/>
        </p:nvSpPr>
        <p:spPr bwMode="auto">
          <a:xfrm>
            <a:off x="5562600" y="4419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5" name="Line 19"/>
          <p:cNvSpPr>
            <a:spLocks noChangeShapeType="1"/>
          </p:cNvSpPr>
          <p:nvPr/>
        </p:nvSpPr>
        <p:spPr bwMode="auto">
          <a:xfrm>
            <a:off x="5562600" y="45720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6" name="Line 20"/>
          <p:cNvSpPr>
            <a:spLocks noChangeShapeType="1"/>
          </p:cNvSpPr>
          <p:nvPr/>
        </p:nvSpPr>
        <p:spPr bwMode="auto">
          <a:xfrm>
            <a:off x="6172200" y="4572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7" name="Line 21"/>
          <p:cNvSpPr>
            <a:spLocks noChangeShapeType="1"/>
          </p:cNvSpPr>
          <p:nvPr/>
        </p:nvSpPr>
        <p:spPr bwMode="auto">
          <a:xfrm>
            <a:off x="6172200" y="47244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8" name="Line 22"/>
          <p:cNvSpPr>
            <a:spLocks noChangeShapeType="1"/>
          </p:cNvSpPr>
          <p:nvPr/>
        </p:nvSpPr>
        <p:spPr bwMode="auto">
          <a:xfrm>
            <a:off x="7315200" y="4724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19" name="Line 23"/>
          <p:cNvSpPr>
            <a:spLocks noChangeShapeType="1"/>
          </p:cNvSpPr>
          <p:nvPr/>
        </p:nvSpPr>
        <p:spPr bwMode="auto">
          <a:xfrm>
            <a:off x="7315200" y="48768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0" name="Line 24"/>
          <p:cNvSpPr>
            <a:spLocks noChangeShapeType="1"/>
          </p:cNvSpPr>
          <p:nvPr/>
        </p:nvSpPr>
        <p:spPr bwMode="auto">
          <a:xfrm>
            <a:off x="7924800" y="4876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1" name="Line 25"/>
          <p:cNvSpPr>
            <a:spLocks noChangeShapeType="1"/>
          </p:cNvSpPr>
          <p:nvPr/>
        </p:nvSpPr>
        <p:spPr bwMode="auto">
          <a:xfrm>
            <a:off x="7924800" y="5029200"/>
            <a:ext cx="533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2" name="Line 26"/>
          <p:cNvSpPr>
            <a:spLocks noChangeShapeType="1"/>
          </p:cNvSpPr>
          <p:nvPr/>
        </p:nvSpPr>
        <p:spPr bwMode="auto">
          <a:xfrm>
            <a:off x="8458200" y="5029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23" name="Line 27"/>
          <p:cNvSpPr>
            <a:spLocks noChangeShapeType="1"/>
          </p:cNvSpPr>
          <p:nvPr/>
        </p:nvSpPr>
        <p:spPr bwMode="auto">
          <a:xfrm>
            <a:off x="8458200" y="51816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0" name="Line 44"/>
          <p:cNvSpPr>
            <a:spLocks noChangeShapeType="1"/>
          </p:cNvSpPr>
          <p:nvPr/>
        </p:nvSpPr>
        <p:spPr bwMode="auto">
          <a:xfrm>
            <a:off x="2209800" y="1524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1" name="Line 45"/>
          <p:cNvSpPr>
            <a:spLocks noChangeShapeType="1"/>
          </p:cNvSpPr>
          <p:nvPr/>
        </p:nvSpPr>
        <p:spPr bwMode="auto">
          <a:xfrm>
            <a:off x="2209800" y="16764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2" name="Line 46"/>
          <p:cNvSpPr>
            <a:spLocks noChangeShapeType="1"/>
          </p:cNvSpPr>
          <p:nvPr/>
        </p:nvSpPr>
        <p:spPr bwMode="auto">
          <a:xfrm>
            <a:off x="3352800" y="1676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3" name="Line 47"/>
          <p:cNvSpPr>
            <a:spLocks noChangeShapeType="1"/>
          </p:cNvSpPr>
          <p:nvPr/>
        </p:nvSpPr>
        <p:spPr bwMode="auto">
          <a:xfrm>
            <a:off x="3352800" y="18288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4" name="Line 48"/>
          <p:cNvSpPr>
            <a:spLocks noChangeShapeType="1"/>
          </p:cNvSpPr>
          <p:nvPr/>
        </p:nvSpPr>
        <p:spPr bwMode="auto">
          <a:xfrm>
            <a:off x="4495800" y="1828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5" name="Line 49"/>
          <p:cNvSpPr>
            <a:spLocks noChangeShapeType="1"/>
          </p:cNvSpPr>
          <p:nvPr/>
        </p:nvSpPr>
        <p:spPr bwMode="auto">
          <a:xfrm>
            <a:off x="4495800" y="19812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6" name="Line 50"/>
          <p:cNvSpPr>
            <a:spLocks noChangeShapeType="1"/>
          </p:cNvSpPr>
          <p:nvPr/>
        </p:nvSpPr>
        <p:spPr bwMode="auto">
          <a:xfrm>
            <a:off x="5562600" y="1981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7" name="Line 51"/>
          <p:cNvSpPr>
            <a:spLocks noChangeShapeType="1"/>
          </p:cNvSpPr>
          <p:nvPr/>
        </p:nvSpPr>
        <p:spPr bwMode="auto">
          <a:xfrm>
            <a:off x="5562600" y="21336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8" name="Line 52"/>
          <p:cNvSpPr>
            <a:spLocks noChangeShapeType="1"/>
          </p:cNvSpPr>
          <p:nvPr/>
        </p:nvSpPr>
        <p:spPr bwMode="auto">
          <a:xfrm>
            <a:off x="6172200" y="2133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49" name="Line 53"/>
          <p:cNvSpPr>
            <a:spLocks noChangeShapeType="1"/>
          </p:cNvSpPr>
          <p:nvPr/>
        </p:nvSpPr>
        <p:spPr bwMode="auto">
          <a:xfrm>
            <a:off x="6172200" y="22860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0" name="Line 54"/>
          <p:cNvSpPr>
            <a:spLocks noChangeShapeType="1"/>
          </p:cNvSpPr>
          <p:nvPr/>
        </p:nvSpPr>
        <p:spPr bwMode="auto">
          <a:xfrm>
            <a:off x="7315200" y="2286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1" name="Line 55"/>
          <p:cNvSpPr>
            <a:spLocks noChangeShapeType="1"/>
          </p:cNvSpPr>
          <p:nvPr/>
        </p:nvSpPr>
        <p:spPr bwMode="auto">
          <a:xfrm>
            <a:off x="7315200" y="24384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2" name="Line 56"/>
          <p:cNvSpPr>
            <a:spLocks noChangeShapeType="1"/>
          </p:cNvSpPr>
          <p:nvPr/>
        </p:nvSpPr>
        <p:spPr bwMode="auto">
          <a:xfrm>
            <a:off x="7924800" y="2438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3" name="Line 57"/>
          <p:cNvSpPr>
            <a:spLocks noChangeShapeType="1"/>
          </p:cNvSpPr>
          <p:nvPr/>
        </p:nvSpPr>
        <p:spPr bwMode="auto">
          <a:xfrm>
            <a:off x="7924800" y="2590800"/>
            <a:ext cx="533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4" name="Line 58"/>
          <p:cNvSpPr>
            <a:spLocks noChangeShapeType="1"/>
          </p:cNvSpPr>
          <p:nvPr/>
        </p:nvSpPr>
        <p:spPr bwMode="auto">
          <a:xfrm>
            <a:off x="8458200" y="2590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55" name="Line 59"/>
          <p:cNvSpPr>
            <a:spLocks noChangeShapeType="1"/>
          </p:cNvSpPr>
          <p:nvPr/>
        </p:nvSpPr>
        <p:spPr bwMode="auto">
          <a:xfrm>
            <a:off x="8458200" y="27432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Slide Number Placeholder 40"/>
          <p:cNvSpPr>
            <a:spLocks noGrp="1"/>
          </p:cNvSpPr>
          <p:nvPr>
            <p:ph type="sldNum" sz="quarter" idx="12"/>
          </p:nvPr>
        </p:nvSpPr>
        <p:spPr/>
        <p:txBody>
          <a:bodyPr/>
          <a:lstStyle/>
          <a:p>
            <a:fld id="{4832FC03-9143-45FF-9B73-D7E84BF988EF}"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1"/>
          </p:nvPr>
        </p:nvSpPr>
        <p:spPr/>
        <p:txBody>
          <a:bodyPr/>
          <a:lstStyle/>
          <a:p>
            <a:r>
              <a:rPr lang="en-US" smtClean="0"/>
              <a:t>© 2014 OnCourse Learning. All Rights Reserved.</a:t>
            </a:r>
            <a:endParaRPr lang="en-US"/>
          </a:p>
        </p:txBody>
      </p:sp>
      <p:pic>
        <p:nvPicPr>
          <p:cNvPr id="1843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990600"/>
            <a:ext cx="8610600" cy="237331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4326" name="Text Box 6"/>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grpSp>
        <p:nvGrpSpPr>
          <p:cNvPr id="184367" name="Group 47"/>
          <p:cNvGrpSpPr>
            <a:grpSpLocks/>
          </p:cNvGrpSpPr>
          <p:nvPr/>
        </p:nvGrpSpPr>
        <p:grpSpPr bwMode="auto">
          <a:xfrm>
            <a:off x="1447800" y="1447800"/>
            <a:ext cx="2362200" cy="1489075"/>
            <a:chOff x="912" y="912"/>
            <a:chExt cx="1488" cy="938"/>
          </a:xfrm>
        </p:grpSpPr>
        <p:sp>
          <p:nvSpPr>
            <p:cNvPr id="184327" name="Text Box 7"/>
            <p:cNvSpPr txBox="1">
              <a:spLocks noChangeArrowheads="1"/>
            </p:cNvSpPr>
            <p:nvPr/>
          </p:nvSpPr>
          <p:spPr bwMode="auto">
            <a:xfrm>
              <a:off x="912" y="1440"/>
              <a:ext cx="1488" cy="41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solidFill>
                    <a:srgbClr val="0000FF"/>
                  </a:solidFill>
                  <a:effectLst/>
                </a:rPr>
                <a:t>With 15% volatility, immediate exercise.</a:t>
              </a:r>
            </a:p>
          </p:txBody>
        </p:sp>
        <p:sp>
          <p:nvSpPr>
            <p:cNvPr id="184328" name="Line 8"/>
            <p:cNvSpPr>
              <a:spLocks noChangeShapeType="1"/>
            </p:cNvSpPr>
            <p:nvPr/>
          </p:nvSpPr>
          <p:spPr bwMode="auto">
            <a:xfrm flipH="1" flipV="1">
              <a:off x="1248" y="1056"/>
              <a:ext cx="336" cy="384"/>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9" name="Rectangle 9"/>
            <p:cNvSpPr>
              <a:spLocks noChangeArrowheads="1"/>
            </p:cNvSpPr>
            <p:nvPr/>
          </p:nvSpPr>
          <p:spPr bwMode="auto">
            <a:xfrm>
              <a:off x="1056" y="912"/>
              <a:ext cx="288" cy="144"/>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84334"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505200"/>
            <a:ext cx="8621713" cy="2378075"/>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84335" name="Group 15"/>
          <p:cNvGrpSpPr>
            <a:grpSpLocks/>
          </p:cNvGrpSpPr>
          <p:nvPr/>
        </p:nvGrpSpPr>
        <p:grpSpPr bwMode="auto">
          <a:xfrm>
            <a:off x="1447800" y="3962400"/>
            <a:ext cx="2362200" cy="1489075"/>
            <a:chOff x="912" y="2496"/>
            <a:chExt cx="1488" cy="938"/>
          </a:xfrm>
        </p:grpSpPr>
        <p:sp>
          <p:nvSpPr>
            <p:cNvPr id="184336" name="Text Box 16"/>
            <p:cNvSpPr txBox="1">
              <a:spLocks noChangeArrowheads="1"/>
            </p:cNvSpPr>
            <p:nvPr/>
          </p:nvSpPr>
          <p:spPr bwMode="auto">
            <a:xfrm>
              <a:off x="912" y="3024"/>
              <a:ext cx="1488" cy="41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solidFill>
                    <a:srgbClr val="0000FF"/>
                  </a:solidFill>
                  <a:effectLst/>
                </a:rPr>
                <a:t>With 25% volatility, delay construction.</a:t>
              </a:r>
            </a:p>
          </p:txBody>
        </p:sp>
        <p:sp>
          <p:nvSpPr>
            <p:cNvPr id="184337" name="Line 17"/>
            <p:cNvSpPr>
              <a:spLocks noChangeShapeType="1"/>
            </p:cNvSpPr>
            <p:nvPr/>
          </p:nvSpPr>
          <p:spPr bwMode="auto">
            <a:xfrm flipH="1" flipV="1">
              <a:off x="1248" y="2640"/>
              <a:ext cx="336" cy="384"/>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8" name="Rectangle 18"/>
            <p:cNvSpPr>
              <a:spLocks noChangeArrowheads="1"/>
            </p:cNvSpPr>
            <p:nvPr/>
          </p:nvSpPr>
          <p:spPr bwMode="auto">
            <a:xfrm>
              <a:off x="1056" y="2496"/>
              <a:ext cx="288" cy="144"/>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39" name="Line 19"/>
          <p:cNvSpPr>
            <a:spLocks noChangeShapeType="1"/>
          </p:cNvSpPr>
          <p:nvPr/>
        </p:nvSpPr>
        <p:spPr bwMode="auto">
          <a:xfrm>
            <a:off x="2209800" y="3962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0" name="Line 20"/>
          <p:cNvSpPr>
            <a:spLocks noChangeShapeType="1"/>
          </p:cNvSpPr>
          <p:nvPr/>
        </p:nvSpPr>
        <p:spPr bwMode="auto">
          <a:xfrm>
            <a:off x="2209800" y="41148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1" name="Line 21"/>
          <p:cNvSpPr>
            <a:spLocks noChangeShapeType="1"/>
          </p:cNvSpPr>
          <p:nvPr/>
        </p:nvSpPr>
        <p:spPr bwMode="auto">
          <a:xfrm>
            <a:off x="3352800" y="4114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2" name="Line 22"/>
          <p:cNvSpPr>
            <a:spLocks noChangeShapeType="1"/>
          </p:cNvSpPr>
          <p:nvPr/>
        </p:nvSpPr>
        <p:spPr bwMode="auto">
          <a:xfrm>
            <a:off x="3352800" y="42672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3" name="Line 23"/>
          <p:cNvSpPr>
            <a:spLocks noChangeShapeType="1"/>
          </p:cNvSpPr>
          <p:nvPr/>
        </p:nvSpPr>
        <p:spPr bwMode="auto">
          <a:xfrm>
            <a:off x="4495800" y="4267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4" name="Line 24"/>
          <p:cNvSpPr>
            <a:spLocks noChangeShapeType="1"/>
          </p:cNvSpPr>
          <p:nvPr/>
        </p:nvSpPr>
        <p:spPr bwMode="auto">
          <a:xfrm>
            <a:off x="4495800" y="4419600"/>
            <a:ext cx="10668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562600" y="44196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6" name="Line 26"/>
          <p:cNvSpPr>
            <a:spLocks noChangeShapeType="1"/>
          </p:cNvSpPr>
          <p:nvPr/>
        </p:nvSpPr>
        <p:spPr bwMode="auto">
          <a:xfrm>
            <a:off x="5562600" y="45720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7" name="Line 27"/>
          <p:cNvSpPr>
            <a:spLocks noChangeShapeType="1"/>
          </p:cNvSpPr>
          <p:nvPr/>
        </p:nvSpPr>
        <p:spPr bwMode="auto">
          <a:xfrm>
            <a:off x="6172200" y="45720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8" name="Line 28"/>
          <p:cNvSpPr>
            <a:spLocks noChangeShapeType="1"/>
          </p:cNvSpPr>
          <p:nvPr/>
        </p:nvSpPr>
        <p:spPr bwMode="auto">
          <a:xfrm>
            <a:off x="6172200" y="4724400"/>
            <a:ext cx="1143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9" name="Line 29"/>
          <p:cNvSpPr>
            <a:spLocks noChangeShapeType="1"/>
          </p:cNvSpPr>
          <p:nvPr/>
        </p:nvSpPr>
        <p:spPr bwMode="auto">
          <a:xfrm>
            <a:off x="7315200" y="47244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0" name="Line 30"/>
          <p:cNvSpPr>
            <a:spLocks noChangeShapeType="1"/>
          </p:cNvSpPr>
          <p:nvPr/>
        </p:nvSpPr>
        <p:spPr bwMode="auto">
          <a:xfrm>
            <a:off x="7315200" y="4876800"/>
            <a:ext cx="6096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7924800" y="48768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2" name="Line 32"/>
          <p:cNvSpPr>
            <a:spLocks noChangeShapeType="1"/>
          </p:cNvSpPr>
          <p:nvPr/>
        </p:nvSpPr>
        <p:spPr bwMode="auto">
          <a:xfrm>
            <a:off x="7924800" y="5029200"/>
            <a:ext cx="5334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3" name="Line 33"/>
          <p:cNvSpPr>
            <a:spLocks noChangeShapeType="1"/>
          </p:cNvSpPr>
          <p:nvPr/>
        </p:nvSpPr>
        <p:spPr bwMode="auto">
          <a:xfrm>
            <a:off x="8458200" y="5029200"/>
            <a:ext cx="0" cy="1524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4" name="Line 34"/>
          <p:cNvSpPr>
            <a:spLocks noChangeShapeType="1"/>
          </p:cNvSpPr>
          <p:nvPr/>
        </p:nvSpPr>
        <p:spPr bwMode="auto">
          <a:xfrm>
            <a:off x="8458200" y="5181600"/>
            <a:ext cx="38100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366" name="Group 46"/>
          <p:cNvGrpSpPr>
            <a:grpSpLocks/>
          </p:cNvGrpSpPr>
          <p:nvPr/>
        </p:nvGrpSpPr>
        <p:grpSpPr bwMode="auto">
          <a:xfrm>
            <a:off x="2971800" y="1905000"/>
            <a:ext cx="5867400" cy="762000"/>
            <a:chOff x="1872" y="1200"/>
            <a:chExt cx="3696" cy="480"/>
          </a:xfrm>
        </p:grpSpPr>
        <p:sp>
          <p:nvSpPr>
            <p:cNvPr id="184355" name="Line 35"/>
            <p:cNvSpPr>
              <a:spLocks noChangeShapeType="1"/>
            </p:cNvSpPr>
            <p:nvPr/>
          </p:nvSpPr>
          <p:spPr bwMode="auto">
            <a:xfrm>
              <a:off x="1872" y="1200"/>
              <a:ext cx="576"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6" name="Line 36"/>
            <p:cNvSpPr>
              <a:spLocks noChangeShapeType="1"/>
            </p:cNvSpPr>
            <p:nvPr/>
          </p:nvSpPr>
          <p:spPr bwMode="auto">
            <a:xfrm>
              <a:off x="2448" y="1200"/>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7" name="Line 37"/>
            <p:cNvSpPr>
              <a:spLocks noChangeShapeType="1"/>
            </p:cNvSpPr>
            <p:nvPr/>
          </p:nvSpPr>
          <p:spPr bwMode="auto">
            <a:xfrm>
              <a:off x="2448" y="1296"/>
              <a:ext cx="1104"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8" name="Line 38"/>
            <p:cNvSpPr>
              <a:spLocks noChangeShapeType="1"/>
            </p:cNvSpPr>
            <p:nvPr/>
          </p:nvSpPr>
          <p:spPr bwMode="auto">
            <a:xfrm>
              <a:off x="3552" y="1296"/>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9" name="Line 39"/>
            <p:cNvSpPr>
              <a:spLocks noChangeShapeType="1"/>
            </p:cNvSpPr>
            <p:nvPr/>
          </p:nvSpPr>
          <p:spPr bwMode="auto">
            <a:xfrm>
              <a:off x="3552" y="1392"/>
              <a:ext cx="672"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Line 40"/>
            <p:cNvSpPr>
              <a:spLocks noChangeShapeType="1"/>
            </p:cNvSpPr>
            <p:nvPr/>
          </p:nvSpPr>
          <p:spPr bwMode="auto">
            <a:xfrm>
              <a:off x="4224" y="1488"/>
              <a:ext cx="72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1" name="Line 41"/>
            <p:cNvSpPr>
              <a:spLocks noChangeShapeType="1"/>
            </p:cNvSpPr>
            <p:nvPr/>
          </p:nvSpPr>
          <p:spPr bwMode="auto">
            <a:xfrm>
              <a:off x="4224" y="1392"/>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2" name="Line 42"/>
            <p:cNvSpPr>
              <a:spLocks noChangeShapeType="1"/>
            </p:cNvSpPr>
            <p:nvPr/>
          </p:nvSpPr>
          <p:spPr bwMode="auto">
            <a:xfrm>
              <a:off x="4944" y="1488"/>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3" name="Line 43"/>
            <p:cNvSpPr>
              <a:spLocks noChangeShapeType="1"/>
            </p:cNvSpPr>
            <p:nvPr/>
          </p:nvSpPr>
          <p:spPr bwMode="auto">
            <a:xfrm>
              <a:off x="4944" y="1584"/>
              <a:ext cx="384"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4" name="Line 44"/>
            <p:cNvSpPr>
              <a:spLocks noChangeShapeType="1"/>
            </p:cNvSpPr>
            <p:nvPr/>
          </p:nvSpPr>
          <p:spPr bwMode="auto">
            <a:xfrm>
              <a:off x="5328" y="1584"/>
              <a:ext cx="0" cy="96"/>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5" name="Line 45"/>
            <p:cNvSpPr>
              <a:spLocks noChangeShapeType="1"/>
            </p:cNvSpPr>
            <p:nvPr/>
          </p:nvSpPr>
          <p:spPr bwMode="auto">
            <a:xfrm>
              <a:off x="5328" y="1680"/>
              <a:ext cx="240" cy="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 name="Slide Number Placeholder 42"/>
          <p:cNvSpPr>
            <a:spLocks noGrp="1"/>
          </p:cNvSpPr>
          <p:nvPr>
            <p:ph type="sldNum" sz="quarter" idx="12"/>
          </p:nvPr>
        </p:nvSpPr>
        <p:spPr/>
        <p:txBody>
          <a:bodyPr/>
          <a:lstStyle/>
          <a:p>
            <a:fld id="{4832FC03-9143-45FF-9B73-D7E84BF988EF}"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5348" name="Text Box 4"/>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5349" name="Text Box 5"/>
          <p:cNvSpPr txBox="1">
            <a:spLocks noChangeArrowheads="1"/>
          </p:cNvSpPr>
          <p:nvPr/>
        </p:nvSpPr>
        <p:spPr bwMode="auto">
          <a:xfrm>
            <a:off x="381000" y="762000"/>
            <a:ext cx="8382000" cy="140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Risk &amp; the OCC</a:t>
            </a:r>
          </a:p>
          <a:p>
            <a:pPr>
              <a:spcBef>
                <a:spcPct val="10000"/>
              </a:spcBef>
            </a:pPr>
            <a:r>
              <a:rPr lang="en-US" b="1" baseline="0">
                <a:effectLst>
                  <a:outerShdw blurRad="38100" dist="38100" dir="2700000" algn="tl">
                    <a:srgbClr val="FFFFFF"/>
                  </a:outerShdw>
                </a:effectLst>
              </a:rPr>
              <a:t>What are the implications of the option model for the amount of investment risk, and the corresponding risk-adjusted discount rate (OCC ) applicable to the land? </a:t>
            </a:r>
          </a:p>
        </p:txBody>
      </p:sp>
      <p:sp>
        <p:nvSpPr>
          <p:cNvPr id="185350" name="Text Box 6"/>
          <p:cNvSpPr txBox="1">
            <a:spLocks noChangeArrowheads="1"/>
          </p:cNvSpPr>
          <p:nvPr/>
        </p:nvSpPr>
        <p:spPr bwMode="auto">
          <a:xfrm>
            <a:off x="381000" y="2286000"/>
            <a:ext cx="83820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baseline="0">
                <a:effectLst>
                  <a:outerShdw blurRad="38100" dist="38100" dir="2700000" algn="tl">
                    <a:srgbClr val="FFFFFF"/>
                  </a:outerShdw>
                </a:effectLst>
              </a:rPr>
              <a:t>For a finite-lived option, the risk and OCC will differ according to the “state-of-the-world” (the </a:t>
            </a:r>
            <a:r>
              <a:rPr lang="en-US" b="1" i="1" baseline="0">
                <a:effectLst>
                  <a:outerShdw blurRad="38100" dist="38100" dir="2700000" algn="tl">
                    <a:srgbClr val="FFFFFF"/>
                  </a:outerShdw>
                </a:effectLst>
              </a:rPr>
              <a:t>V</a:t>
            </a:r>
            <a:r>
              <a:rPr lang="en-US" b="1" baseline="0">
                <a:effectLst>
                  <a:outerShdw blurRad="38100" dist="38100" dir="2700000" algn="tl">
                    <a:srgbClr val="FFFFFF"/>
                  </a:outerShdw>
                </a:effectLst>
              </a:rPr>
              <a:t>, and </a:t>
            </a:r>
            <a:r>
              <a:rPr lang="en-US" b="1" i="1" baseline="0">
                <a:effectLst>
                  <a:outerShdw blurRad="38100" dist="38100" dir="2700000" algn="tl">
                    <a:srgbClr val="FFFFFF"/>
                  </a:outerShdw>
                </a:effectLst>
              </a:rPr>
              <a:t>K</a:t>
            </a:r>
            <a:r>
              <a:rPr lang="en-US" b="1" baseline="0">
                <a:effectLst>
                  <a:outerShdw blurRad="38100" dist="38100" dir="2700000" algn="tl">
                    <a:srgbClr val="FFFFFF"/>
                  </a:outerShdw>
                </a:effectLst>
              </a:rPr>
              <a:t> values, and the time until option expiration). </a:t>
            </a:r>
          </a:p>
          <a:p>
            <a:pPr>
              <a:spcBef>
                <a:spcPct val="50000"/>
              </a:spcBef>
            </a:pPr>
            <a:r>
              <a:rPr lang="en-US" b="1" baseline="0">
                <a:effectLst>
                  <a:outerShdw blurRad="38100" dist="38100" dir="2700000" algn="tl">
                    <a:srgbClr val="FFFFFF"/>
                  </a:outerShdw>
                </a:effectLst>
              </a:rPr>
              <a:t>But recall that the certainty-equivalence valuation we are employing here allows us to </a:t>
            </a:r>
            <a:r>
              <a:rPr lang="en-US" b="1" i="1" baseline="0">
                <a:effectLst>
                  <a:outerShdw blurRad="38100" dist="38100" dir="2700000" algn="tl">
                    <a:srgbClr val="FFFFFF"/>
                  </a:outerShdw>
                </a:effectLst>
              </a:rPr>
              <a:t>“back out”</a:t>
            </a:r>
            <a:r>
              <a:rPr lang="en-US" b="1" baseline="0">
                <a:effectLst>
                  <a:outerShdw blurRad="38100" dist="38100" dir="2700000" algn="tl">
                    <a:srgbClr val="FFFFFF"/>
                  </a:outerShdw>
                </a:effectLst>
              </a:rPr>
              <a:t> what is the OCC once we have computed the option value. The formula to do this is obtained as follows:</a:t>
            </a:r>
          </a:p>
        </p:txBody>
      </p:sp>
      <p:graphicFrame>
        <p:nvGraphicFramePr>
          <p:cNvPr id="185352" name="Object 8"/>
          <p:cNvGraphicFramePr>
            <a:graphicFrameLocks noChangeAspect="1"/>
          </p:cNvGraphicFramePr>
          <p:nvPr/>
        </p:nvGraphicFramePr>
        <p:xfrm>
          <a:off x="2514600" y="4495800"/>
          <a:ext cx="4419600" cy="1687513"/>
        </p:xfrm>
        <a:graphic>
          <a:graphicData uri="http://schemas.openxmlformats.org/presentationml/2006/ole">
            <p:oleObj spid="_x0000_s185358" name="Equation" r:id="rId3" imgW="3124200" imgH="1193800" progId="Equation.3">
              <p:embed/>
            </p:oleObj>
          </a:graphicData>
        </a:graphic>
      </p:graphicFrame>
      <p:sp>
        <p:nvSpPr>
          <p:cNvPr id="8" name="Slide Number Placeholder 7"/>
          <p:cNvSpPr>
            <a:spLocks noGrp="1"/>
          </p:cNvSpPr>
          <p:nvPr>
            <p:ph type="sldNum" sz="quarter" idx="12"/>
          </p:nvPr>
        </p:nvSpPr>
        <p:spPr/>
        <p:txBody>
          <a:bodyPr/>
          <a:lstStyle/>
          <a:p>
            <a:fld id="{4832FC03-9143-45FF-9B73-D7E84BF988EF}"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6372" name="Text Box 4"/>
          <p:cNvSpPr txBox="1">
            <a:spLocks noChangeArrowheads="1"/>
          </p:cNvSpPr>
          <p:nvPr/>
        </p:nvSpPr>
        <p:spPr bwMode="auto">
          <a:xfrm>
            <a:off x="685800" y="838200"/>
            <a:ext cx="7924800" cy="216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Risk &amp; the OCC</a:t>
            </a:r>
          </a:p>
          <a:p>
            <a:pPr>
              <a:spcBef>
                <a:spcPct val="10000"/>
              </a:spcBef>
            </a:pPr>
            <a:r>
              <a:rPr lang="en-US" b="1" baseline="0">
                <a:effectLst>
                  <a:outerShdw blurRad="38100" dist="38100" dir="2700000" algn="tl">
                    <a:srgbClr val="FFFFFF"/>
                  </a:outerShdw>
                </a:effectLst>
              </a:rPr>
              <a:t>Thus, for any </a:t>
            </a:r>
            <a:r>
              <a:rPr lang="en-US" b="1" i="1" baseline="0">
                <a:effectLst>
                  <a:outerShdw blurRad="38100" dist="38100" dir="2700000" algn="tl">
                    <a:srgbClr val="FFFFFF"/>
                  </a:outerShdw>
                </a:effectLst>
              </a:rPr>
              <a:t>i, j </a:t>
            </a:r>
            <a:r>
              <a:rPr lang="en-US" b="1" baseline="0">
                <a:effectLst>
                  <a:outerShdw blurRad="38100" dist="38100" dir="2700000" algn="tl">
                    <a:srgbClr val="FFFFFF"/>
                  </a:outerShdw>
                </a:effectLst>
              </a:rPr>
              <a:t> state of the world in the binomial tree, we can compute the OCC (and the implied amount of investment risk indicated by the corresponding risk premium in the OCC). </a:t>
            </a:r>
          </a:p>
          <a:p>
            <a:pPr>
              <a:spcBef>
                <a:spcPct val="50000"/>
              </a:spcBef>
            </a:pPr>
            <a:r>
              <a:rPr lang="en-US" b="1" baseline="0">
                <a:effectLst>
                  <a:outerShdw blurRad="38100" dist="38100" dir="2700000" algn="tl">
                    <a:srgbClr val="FFFFFF"/>
                  </a:outerShdw>
                </a:effectLst>
              </a:rPr>
              <a:t>Here is are the 1-period (monthly) OCCs for our previous numerical example </a:t>
            </a:r>
            <a:r>
              <a:rPr lang="en-US" sz="1800" baseline="0">
                <a:effectLst/>
              </a:rPr>
              <a:t>(1-yr finite option with </a:t>
            </a:r>
            <a:r>
              <a:rPr lang="el-GR" sz="1800" baseline="0">
                <a:effectLst/>
                <a:cs typeface="Times New Roman" panose="02020603050405020304" pitchFamily="18" charset="0"/>
              </a:rPr>
              <a:t>σ</a:t>
            </a:r>
            <a:r>
              <a:rPr lang="en-US" sz="1800" baseline="0">
                <a:effectLst/>
                <a:cs typeface="Times New Roman" panose="02020603050405020304" pitchFamily="18" charset="0"/>
              </a:rPr>
              <a:t> = 15% and the other parameters as before)</a:t>
            </a:r>
            <a:endParaRPr lang="el-GR" b="1" baseline="0">
              <a:effectLst>
                <a:outerShdw blurRad="38100" dist="38100" dir="2700000" algn="tl">
                  <a:srgbClr val="FFFFFF"/>
                </a:outerShdw>
              </a:effectLst>
              <a:cs typeface="Times New Roman" panose="02020603050405020304" pitchFamily="18" charset="0"/>
            </a:endParaRPr>
          </a:p>
        </p:txBody>
      </p:sp>
      <p:sp>
        <p:nvSpPr>
          <p:cNvPr id="186373" name="Text Box 5"/>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pic>
        <p:nvPicPr>
          <p:cNvPr id="18637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200400"/>
            <a:ext cx="8458200" cy="2497138"/>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6375" name="Text Box 7"/>
          <p:cNvSpPr txBox="1">
            <a:spLocks noChangeArrowheads="1"/>
          </p:cNvSpPr>
          <p:nvPr/>
        </p:nvSpPr>
        <p:spPr bwMode="auto">
          <a:xfrm>
            <a:off x="381000" y="5791200"/>
            <a:ext cx="83820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aseline="0">
                <a:effectLst/>
              </a:rPr>
              <a:t>Note that the OCC is mathematically indeterminate in states of the world where the option has a certain value of zero (in all future possible states of the world and hence in the current state).*</a:t>
            </a:r>
          </a:p>
        </p:txBody>
      </p:sp>
      <p:sp>
        <p:nvSpPr>
          <p:cNvPr id="8" name="Slide Number Placeholder 7"/>
          <p:cNvSpPr>
            <a:spLocks noGrp="1"/>
          </p:cNvSpPr>
          <p:nvPr>
            <p:ph type="sldNum" sz="quarter" idx="12"/>
          </p:nvPr>
        </p:nvSpPr>
        <p:spPr/>
        <p:txBody>
          <a:bodyPr/>
          <a:lstStyle/>
          <a:p>
            <a:fld id="{4832FC03-9143-45FF-9B73-D7E84BF988EF}"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pic>
        <p:nvPicPr>
          <p:cNvPr id="18739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209800"/>
            <a:ext cx="8458200" cy="2341563"/>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7397" name="Text Box 5"/>
          <p:cNvSpPr txBox="1">
            <a:spLocks noChangeArrowheads="1"/>
          </p:cNvSpPr>
          <p:nvPr/>
        </p:nvSpPr>
        <p:spPr bwMode="auto">
          <a:xfrm>
            <a:off x="685800" y="838200"/>
            <a:ext cx="7924800"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Risk &amp; the OCC</a:t>
            </a:r>
          </a:p>
          <a:p>
            <a:pPr>
              <a:spcBef>
                <a:spcPct val="10000"/>
              </a:spcBef>
            </a:pPr>
            <a:r>
              <a:rPr lang="en-US" b="1" baseline="0">
                <a:effectLst>
                  <a:outerShdw blurRad="38100" dist="38100" dir="2700000" algn="tl">
                    <a:srgbClr val="FFFFFF"/>
                  </a:outerShdw>
                </a:effectLst>
              </a:rPr>
              <a:t>Here are the per annum (effective annual rates) expected returns implied by the preceding periodic OCCs</a:t>
            </a:r>
            <a:endParaRPr lang="el-GR" b="1" baseline="0">
              <a:effectLst>
                <a:outerShdw blurRad="38100" dist="38100" dir="2700000" algn="tl">
                  <a:srgbClr val="FFFFFF"/>
                </a:outerShdw>
              </a:effectLst>
              <a:cs typeface="Times New Roman" panose="02020603050405020304" pitchFamily="18" charset="0"/>
            </a:endParaRPr>
          </a:p>
        </p:txBody>
      </p:sp>
      <p:sp>
        <p:nvSpPr>
          <p:cNvPr id="187398" name="Text Box 6"/>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7399" name="Text Box 7"/>
          <p:cNvSpPr txBox="1">
            <a:spLocks noChangeArrowheads="1"/>
          </p:cNvSpPr>
          <p:nvPr/>
        </p:nvSpPr>
        <p:spPr bwMode="auto">
          <a:xfrm>
            <a:off x="685800" y="4876800"/>
            <a:ext cx="7924800" cy="12001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aseline="0">
                <a:effectLst/>
              </a:rPr>
              <a:t>Note: These OCCs are probably not very realistic (too high) for actual land investment, because of our assumption here of a 1-year finite life of the development option. In reality, land development rights typically do not expire at the end of a year. </a:t>
            </a:r>
            <a:r>
              <a:rPr lang="en-US" sz="1800" i="1" baseline="0">
                <a:effectLst/>
              </a:rPr>
              <a:t>(More on this shortly.)</a:t>
            </a:r>
          </a:p>
        </p:txBody>
      </p:sp>
      <p:sp>
        <p:nvSpPr>
          <p:cNvPr id="8" name="Slide Number Placeholder 7"/>
          <p:cNvSpPr>
            <a:spLocks noGrp="1"/>
          </p:cNvSpPr>
          <p:nvPr>
            <p:ph type="sldNum" sz="quarter" idx="12"/>
          </p:nvPr>
        </p:nvSpPr>
        <p:spPr/>
        <p:txBody>
          <a:bodyPr/>
          <a:lstStyle/>
          <a:p>
            <a:fld id="{4832FC03-9143-45FF-9B73-D7E84BF988EF}"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9445" name="Text Box 5"/>
          <p:cNvSpPr txBox="1">
            <a:spLocks noChangeArrowheads="1"/>
          </p:cNvSpPr>
          <p:nvPr/>
        </p:nvSpPr>
        <p:spPr bwMode="auto">
          <a:xfrm>
            <a:off x="685800" y="838200"/>
            <a:ext cx="7924800" cy="140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baseline="0">
                <a:effectLst>
                  <a:outerShdw blurRad="38100" dist="38100" dir="2700000" algn="tl">
                    <a:srgbClr val="FFFFFF"/>
                  </a:outerShdw>
                </a:effectLst>
              </a:rPr>
              <a:t>Risk &amp; the OCC</a:t>
            </a:r>
          </a:p>
          <a:p>
            <a:pPr>
              <a:spcBef>
                <a:spcPct val="10000"/>
              </a:spcBef>
            </a:pPr>
            <a:r>
              <a:rPr lang="en-US" b="1" baseline="0">
                <a:effectLst>
                  <a:outerShdw blurRad="38100" dist="38100" dir="2700000" algn="tl">
                    <a:srgbClr val="FFFFFF"/>
                  </a:outerShdw>
                </a:effectLst>
              </a:rPr>
              <a:t>How do these option OCCs compare to the </a:t>
            </a:r>
            <a:r>
              <a:rPr lang="en-US" b="1" i="1" baseline="0">
                <a:effectLst>
                  <a:outerShdw blurRad="38100" dist="38100" dir="2700000" algn="tl">
                    <a:srgbClr val="FFFFFF"/>
                  </a:outerShdw>
                </a:effectLst>
              </a:rPr>
              <a:t>“Method 1” </a:t>
            </a:r>
            <a:r>
              <a:rPr lang="en-US" b="1" baseline="0">
                <a:effectLst>
                  <a:outerShdw blurRad="38100" dist="38100" dir="2700000" algn="tl">
                    <a:srgbClr val="FFFFFF"/>
                  </a:outerShdw>
                </a:effectLst>
              </a:rPr>
              <a:t>(“canonical”) Formula for the OCC of a development project, introduced in the Chapter 29 lecture notes? </a:t>
            </a:r>
            <a:endParaRPr lang="el-GR" b="1" i="1" baseline="0">
              <a:effectLst>
                <a:outerShdw blurRad="38100" dist="38100" dir="2700000" algn="tl">
                  <a:srgbClr val="FFFFFF"/>
                </a:outerShdw>
              </a:effectLst>
              <a:cs typeface="Times New Roman" panose="02020603050405020304" pitchFamily="18" charset="0"/>
            </a:endParaRPr>
          </a:p>
        </p:txBody>
      </p:sp>
      <p:sp>
        <p:nvSpPr>
          <p:cNvPr id="189446" name="Text Box 6"/>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sp>
        <p:nvSpPr>
          <p:cNvPr id="189448" name="Text Box 8"/>
          <p:cNvSpPr txBox="1">
            <a:spLocks noChangeArrowheads="1"/>
          </p:cNvSpPr>
          <p:nvPr/>
        </p:nvSpPr>
        <p:spPr bwMode="auto">
          <a:xfrm>
            <a:off x="685800" y="23622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baseline="0">
                <a:effectLst>
                  <a:outerShdw blurRad="38100" dist="38100" dir="2700000" algn="tl">
                    <a:srgbClr val="FFFFFF"/>
                  </a:outerShdw>
                </a:effectLst>
              </a:rPr>
              <a:t>Recall that the Method 1 Formula is as follows (where </a:t>
            </a:r>
            <a:r>
              <a:rPr lang="en-US" b="1" i="1" baseline="0">
                <a:effectLst>
                  <a:outerShdw blurRad="38100" dist="38100" dir="2700000" algn="tl">
                    <a:srgbClr val="FFFFFF"/>
                  </a:outerShdw>
                </a:effectLst>
              </a:rPr>
              <a:t>T</a:t>
            </a:r>
            <a:r>
              <a:rPr lang="en-US" b="1" i="1" baseline="-25000">
                <a:effectLst>
                  <a:outerShdw blurRad="38100" dist="38100" dir="2700000" algn="tl">
                    <a:srgbClr val="FFFFFF"/>
                  </a:outerShdw>
                </a:effectLst>
              </a:rPr>
              <a:t>C</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is the time required for construction):</a:t>
            </a:r>
            <a:endParaRPr lang="el-GR" b="1" i="1" baseline="0">
              <a:effectLst>
                <a:outerShdw blurRad="38100" dist="38100" dir="2700000" algn="tl">
                  <a:srgbClr val="FFFFFF"/>
                </a:outerShdw>
              </a:effectLst>
              <a:cs typeface="Times New Roman" panose="02020603050405020304" pitchFamily="18" charset="0"/>
            </a:endParaRPr>
          </a:p>
        </p:txBody>
      </p:sp>
      <p:sp>
        <p:nvSpPr>
          <p:cNvPr id="189449" name="Text Box 9"/>
          <p:cNvSpPr txBox="1">
            <a:spLocks noChangeArrowheads="1"/>
          </p:cNvSpPr>
          <p:nvPr/>
        </p:nvSpPr>
        <p:spPr bwMode="auto">
          <a:xfrm>
            <a:off x="685800" y="3810000"/>
            <a:ext cx="7924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baseline="0">
                <a:effectLst>
                  <a:outerShdw blurRad="38100" dist="38100" dir="2700000" algn="tl">
                    <a:srgbClr val="FFFFFF"/>
                  </a:outerShdw>
                </a:effectLst>
              </a:rPr>
              <a:t>Recasting this in our current nomenclature with </a:t>
            </a:r>
            <a:r>
              <a:rPr lang="en-US" b="1" i="1" baseline="0">
                <a:effectLst>
                  <a:outerShdw blurRad="38100" dist="38100" dir="2700000" algn="tl">
                    <a:srgbClr val="FFFFFF"/>
                  </a:outerShdw>
                </a:effectLst>
              </a:rPr>
              <a:t>T</a:t>
            </a:r>
            <a:r>
              <a:rPr lang="en-US" b="1" i="1" baseline="-25000">
                <a:effectLst>
                  <a:outerShdw blurRad="38100" dist="38100" dir="2700000" algn="tl">
                    <a:srgbClr val="FFFFFF"/>
                  </a:outerShdw>
                </a:effectLst>
              </a:rPr>
              <a:t>C</a:t>
            </a:r>
            <a:r>
              <a:rPr lang="en-US" b="1" i="1" baseline="0">
                <a:effectLst>
                  <a:outerShdw blurRad="38100" dist="38100" dir="2700000" algn="tl">
                    <a:srgbClr val="FFFFFF"/>
                  </a:outerShdw>
                </a:effectLst>
              </a:rPr>
              <a:t> </a:t>
            </a:r>
            <a:r>
              <a:rPr lang="en-US" b="1" baseline="0">
                <a:effectLst>
                  <a:outerShdw blurRad="38100" dist="38100" dir="2700000" algn="tl">
                    <a:srgbClr val="FFFFFF"/>
                  </a:outerShdw>
                </a:effectLst>
              </a:rPr>
              <a:t>= 1 yr , this formula is:</a:t>
            </a:r>
            <a:endParaRPr lang="el-GR" b="1" i="1" baseline="0">
              <a:effectLst>
                <a:outerShdw blurRad="38100" dist="38100" dir="2700000" algn="tl">
                  <a:srgbClr val="FFFFFF"/>
                </a:outerShdw>
              </a:effectLst>
              <a:cs typeface="Times New Roman" panose="02020603050405020304" pitchFamily="18" charset="0"/>
            </a:endParaRPr>
          </a:p>
        </p:txBody>
      </p:sp>
      <p:graphicFrame>
        <p:nvGraphicFramePr>
          <p:cNvPr id="189450" name="Object 10"/>
          <p:cNvGraphicFramePr>
            <a:graphicFrameLocks noChangeAspect="1"/>
          </p:cNvGraphicFramePr>
          <p:nvPr/>
        </p:nvGraphicFramePr>
        <p:xfrm>
          <a:off x="2590800" y="4267200"/>
          <a:ext cx="4419600" cy="909638"/>
        </p:xfrm>
        <a:graphic>
          <a:graphicData uri="http://schemas.openxmlformats.org/presentationml/2006/ole">
            <p:oleObj spid="_x0000_s189463" name="Equation" r:id="rId3" imgW="2476500" imgH="508000" progId="Equation.3">
              <p:embed/>
            </p:oleObj>
          </a:graphicData>
        </a:graphic>
      </p:graphicFrame>
      <p:sp>
        <p:nvSpPr>
          <p:cNvPr id="189451" name="Text Box 11"/>
          <p:cNvSpPr txBox="1">
            <a:spLocks noChangeArrowheads="1"/>
          </p:cNvSpPr>
          <p:nvPr/>
        </p:nvSpPr>
        <p:spPr bwMode="auto">
          <a:xfrm>
            <a:off x="685800" y="5181600"/>
            <a:ext cx="7924800" cy="1281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baseline="0">
                <a:effectLst>
                  <a:outerShdw blurRad="38100" dist="38100" dir="2700000" algn="tl">
                    <a:srgbClr val="FFFFFF"/>
                  </a:outerShdw>
                </a:effectLst>
              </a:rPr>
              <a:t>This formula will in fact be equivalent to the option OCC previously computed in any state of the world where the option will definitely be exercised in the next period. </a:t>
            </a:r>
            <a:r>
              <a:rPr lang="en-US" sz="1800" i="1" baseline="0">
                <a:effectLst/>
              </a:rPr>
              <a:t>(Recall that the canonical formula assumes a definite commitment to go forward with the development project.)</a:t>
            </a:r>
            <a:endParaRPr lang="el-GR" b="1" i="1" baseline="0">
              <a:effectLst>
                <a:outerShdw blurRad="38100" dist="38100" dir="2700000" algn="tl">
                  <a:srgbClr val="FFFFFF"/>
                </a:outerShdw>
              </a:effectLst>
              <a:cs typeface="Times New Roman" panose="02020603050405020304" pitchFamily="18" charset="0"/>
            </a:endParaRPr>
          </a:p>
        </p:txBody>
      </p:sp>
      <p:graphicFrame>
        <p:nvGraphicFramePr>
          <p:cNvPr id="189452" name="Object 12"/>
          <p:cNvGraphicFramePr>
            <a:graphicFrameLocks noChangeAspect="1"/>
          </p:cNvGraphicFramePr>
          <p:nvPr/>
        </p:nvGraphicFramePr>
        <p:xfrm>
          <a:off x="2362200" y="2971800"/>
          <a:ext cx="5137150" cy="890588"/>
        </p:xfrm>
        <a:graphic>
          <a:graphicData uri="http://schemas.openxmlformats.org/presentationml/2006/ole">
            <p:oleObj spid="_x0000_s189464" name="Equation" r:id="rId4" imgW="3086100" imgH="533400" progId="Equation.3">
              <p:embed/>
            </p:oleObj>
          </a:graphicData>
        </a:graphic>
      </p:graphicFrame>
      <p:sp>
        <p:nvSpPr>
          <p:cNvPr id="11" name="Slide Number Placeholder 10"/>
          <p:cNvSpPr>
            <a:spLocks noGrp="1"/>
          </p:cNvSpPr>
          <p:nvPr>
            <p:ph type="sldNum" sz="quarter" idx="12"/>
          </p:nvPr>
        </p:nvSpPr>
        <p:spPr/>
        <p:txBody>
          <a:bodyPr/>
          <a:lstStyle/>
          <a:p>
            <a:fld id="{4832FC03-9143-45FF-9B73-D7E84BF988EF}"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90468" name="Text Box 4"/>
          <p:cNvSpPr txBox="1">
            <a:spLocks noChangeArrowheads="1"/>
          </p:cNvSpPr>
          <p:nvPr/>
        </p:nvSpPr>
        <p:spPr bwMode="auto">
          <a:xfrm>
            <a:off x="685800" y="838200"/>
            <a:ext cx="7924800" cy="67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b="1" baseline="0">
                <a:effectLst>
                  <a:outerShdw blurRad="38100" dist="38100" dir="2700000" algn="tl">
                    <a:srgbClr val="FFFFFF"/>
                  </a:outerShdw>
                </a:effectLst>
              </a:rPr>
              <a:t>Comparison of “canonical” OCC versus actual option OCC </a:t>
            </a:r>
            <a:r>
              <a:rPr lang="en-US" sz="1800" i="1" baseline="0">
                <a:effectLst/>
              </a:rPr>
              <a:t>(previous numerical example, 1</a:t>
            </a:r>
            <a:r>
              <a:rPr lang="en-US" sz="1800" i="1">
                <a:effectLst/>
              </a:rPr>
              <a:t>st</a:t>
            </a:r>
            <a:r>
              <a:rPr lang="en-US" sz="1800" i="1" baseline="0">
                <a:effectLst/>
              </a:rPr>
              <a:t> 4 periods only)</a:t>
            </a:r>
            <a:endParaRPr lang="el-GR" b="1" i="1" baseline="0">
              <a:effectLst>
                <a:outerShdw blurRad="38100" dist="38100" dir="2700000" algn="tl">
                  <a:srgbClr val="FFFFFF"/>
                </a:outerShdw>
              </a:effectLst>
              <a:cs typeface="Times New Roman" panose="02020603050405020304" pitchFamily="18" charset="0"/>
            </a:endParaRPr>
          </a:p>
        </p:txBody>
      </p:sp>
      <p:sp>
        <p:nvSpPr>
          <p:cNvPr id="190469" name="Text Box 5"/>
          <p:cNvSpPr txBox="1">
            <a:spLocks noChangeArrowheads="1"/>
          </p:cNvSpPr>
          <p:nvPr/>
        </p:nvSpPr>
        <p:spPr bwMode="auto">
          <a:xfrm>
            <a:off x="914400" y="304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a:effectLst>
                  <a:outerShdw blurRad="38100" dist="38100" dir="2700000" algn="tl">
                    <a:srgbClr val="FFFFFF"/>
                  </a:outerShdw>
                </a:effectLst>
              </a:rPr>
              <a:t>The Binomial Option Value Model</a:t>
            </a:r>
          </a:p>
        </p:txBody>
      </p:sp>
      <p:pic>
        <p:nvPicPr>
          <p:cNvPr id="19047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3276600"/>
            <a:ext cx="5381625" cy="1584325"/>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047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1600200"/>
            <a:ext cx="5381625" cy="1584325"/>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047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3600" y="4953000"/>
            <a:ext cx="5381625" cy="1584325"/>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4832FC03-9143-45FF-9B73-D7E84BF988EF}"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3000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3000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7799</TotalTime>
  <Words>33125</Words>
  <Application>Microsoft Office PowerPoint</Application>
  <PresentationFormat>On-screen Show (4:3)</PresentationFormat>
  <Paragraphs>2314</Paragraphs>
  <Slides>162</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162</vt:i4>
      </vt:variant>
    </vt:vector>
  </HeadingPairs>
  <TitlesOfParts>
    <vt:vector size="164" baseType="lpstr">
      <vt:lpstr>Default Design</vt:lpstr>
      <vt:lpstr>Equation</vt:lpstr>
      <vt:lpstr>Slide 1</vt:lpstr>
      <vt:lpstr>Exhibit 2-2: The “Real Estate System”: Interaction of the Space Market, Asset Market, &amp; Development Industry </vt:lpstr>
      <vt:lpstr>Slide 3</vt:lpstr>
      <vt:lpstr>Effect of Urban Growth &amp; Uncertainty on Land Rents &amp; Land Values Just Beyond the Urban Boundary</vt:lpstr>
      <vt:lpstr>Effect of Urban Growth &amp; Uncertainty on Land Rents &amp; Land Values Just Beyond the Urban Boundary</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Appendix 10C:  Certainty Equivalence Discounting</vt:lpstr>
      <vt:lpstr>THE CLASSICAL (and most widely used) RADR METHOD OF DCF</vt:lpstr>
      <vt:lpstr>Slide 133</vt:lpstr>
      <vt:lpstr>Match the discount rate to the risk. . .</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vector>
  </TitlesOfParts>
  <Company>Center for Real Estate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Massachusetts Institute of Technology</dc:creator>
  <cp:lastModifiedBy>McLaughlin</cp:lastModifiedBy>
  <cp:revision>979</cp:revision>
  <dcterms:created xsi:type="dcterms:W3CDTF">2003-01-05T12:40:37Z</dcterms:created>
  <dcterms:modified xsi:type="dcterms:W3CDTF">2013-03-02T03:47:51Z</dcterms:modified>
</cp:coreProperties>
</file>