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169.xml" ContentType="application/vnd.openxmlformats-officedocument.presentationml.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slides/slide147.xml" ContentType="application/vnd.openxmlformats-officedocument.presentationml.slide+xml"/>
  <Override PartName="/ppt/slides/slide158.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Default Extension="emf" ContentType="image/x-emf"/>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65.xml" ContentType="application/vnd.openxmlformats-officedocument.presentationml.notesSlide+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notesSlides/notesSlide37.xml" ContentType="application/vnd.openxmlformats-officedocument.presentationml.notesSlide+xml"/>
  <Override PartName="/ppt/notesSlides/notesSlide55.xml" ContentType="application/vnd.openxmlformats-officedocument.presentationml.notes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notesSlides/notesSlide42.xml" ContentType="application/vnd.openxmlformats-officedocument.presentationml.notesSlide+xml"/>
  <Override PartName="/ppt/slides/slide148.xml" ContentType="application/vnd.openxmlformats-officedocument.presentationml.slide+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Default Extension="xls" ContentType="application/vnd.ms-exce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9"/>
  </p:notesMasterIdLst>
  <p:handoutMasterIdLst>
    <p:handoutMasterId r:id="rId190"/>
  </p:handoutMasterIdLst>
  <p:sldIdLst>
    <p:sldId id="256" r:id="rId3"/>
    <p:sldId id="535" r:id="rId4"/>
    <p:sldId id="536" r:id="rId5"/>
    <p:sldId id="511"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519" r:id="rId41"/>
    <p:sldId id="302" r:id="rId42"/>
    <p:sldId id="303" r:id="rId43"/>
    <p:sldId id="537" r:id="rId44"/>
    <p:sldId id="521" r:id="rId45"/>
    <p:sldId id="304" r:id="rId46"/>
    <p:sldId id="305" r:id="rId47"/>
    <p:sldId id="306" r:id="rId48"/>
    <p:sldId id="307" r:id="rId49"/>
    <p:sldId id="308" r:id="rId50"/>
    <p:sldId id="309" r:id="rId51"/>
    <p:sldId id="310" r:id="rId52"/>
    <p:sldId id="311" r:id="rId53"/>
    <p:sldId id="312" r:id="rId54"/>
    <p:sldId id="313" r:id="rId55"/>
    <p:sldId id="315" r:id="rId56"/>
    <p:sldId id="522" r:id="rId57"/>
    <p:sldId id="523" r:id="rId58"/>
    <p:sldId id="524" r:id="rId59"/>
    <p:sldId id="525" r:id="rId60"/>
    <p:sldId id="526" r:id="rId61"/>
    <p:sldId id="527" r:id="rId62"/>
    <p:sldId id="528" r:id="rId63"/>
    <p:sldId id="529" r:id="rId64"/>
    <p:sldId id="530" r:id="rId65"/>
    <p:sldId id="531" r:id="rId66"/>
    <p:sldId id="532" r:id="rId67"/>
    <p:sldId id="533" r:id="rId68"/>
    <p:sldId id="534" r:id="rId69"/>
    <p:sldId id="515" r:id="rId70"/>
    <p:sldId id="516" r:id="rId71"/>
    <p:sldId id="517" r:id="rId72"/>
    <p:sldId id="518" r:id="rId73"/>
    <p:sldId id="361" r:id="rId74"/>
    <p:sldId id="362" r:id="rId75"/>
    <p:sldId id="363" r:id="rId76"/>
    <p:sldId id="364" r:id="rId77"/>
    <p:sldId id="365" r:id="rId78"/>
    <p:sldId id="366" r:id="rId79"/>
    <p:sldId id="367" r:id="rId80"/>
    <p:sldId id="368" r:id="rId81"/>
    <p:sldId id="369" r:id="rId82"/>
    <p:sldId id="370" r:id="rId83"/>
    <p:sldId id="372" r:id="rId84"/>
    <p:sldId id="373" r:id="rId85"/>
    <p:sldId id="374" r:id="rId86"/>
    <p:sldId id="375" r:id="rId87"/>
    <p:sldId id="376" r:id="rId88"/>
    <p:sldId id="377" r:id="rId89"/>
    <p:sldId id="378" r:id="rId90"/>
    <p:sldId id="379" r:id="rId91"/>
    <p:sldId id="380" r:id="rId92"/>
    <p:sldId id="381" r:id="rId93"/>
    <p:sldId id="382" r:id="rId94"/>
    <p:sldId id="383" r:id="rId95"/>
    <p:sldId id="384" r:id="rId96"/>
    <p:sldId id="394" r:id="rId97"/>
    <p:sldId id="395" r:id="rId98"/>
    <p:sldId id="396" r:id="rId99"/>
    <p:sldId id="397" r:id="rId100"/>
    <p:sldId id="398" r:id="rId101"/>
    <p:sldId id="399" r:id="rId102"/>
    <p:sldId id="400" r:id="rId103"/>
    <p:sldId id="401" r:id="rId104"/>
    <p:sldId id="402" r:id="rId105"/>
    <p:sldId id="403" r:id="rId106"/>
    <p:sldId id="404" r:id="rId107"/>
    <p:sldId id="405" r:id="rId108"/>
    <p:sldId id="406" r:id="rId109"/>
    <p:sldId id="407" r:id="rId110"/>
    <p:sldId id="408" r:id="rId111"/>
    <p:sldId id="409" r:id="rId112"/>
    <p:sldId id="410" r:id="rId113"/>
    <p:sldId id="411" r:id="rId114"/>
    <p:sldId id="412" r:id="rId115"/>
    <p:sldId id="413" r:id="rId116"/>
    <p:sldId id="414" r:id="rId117"/>
    <p:sldId id="415" r:id="rId118"/>
    <p:sldId id="416" r:id="rId119"/>
    <p:sldId id="417" r:id="rId120"/>
    <p:sldId id="418" r:id="rId121"/>
    <p:sldId id="419" r:id="rId122"/>
    <p:sldId id="420" r:id="rId123"/>
    <p:sldId id="421" r:id="rId124"/>
    <p:sldId id="422" r:id="rId125"/>
    <p:sldId id="423" r:id="rId126"/>
    <p:sldId id="424" r:id="rId127"/>
    <p:sldId id="425" r:id="rId128"/>
    <p:sldId id="426" r:id="rId129"/>
    <p:sldId id="427" r:id="rId130"/>
    <p:sldId id="428" r:id="rId131"/>
    <p:sldId id="429" r:id="rId132"/>
    <p:sldId id="430" r:id="rId133"/>
    <p:sldId id="431" r:id="rId134"/>
    <p:sldId id="432" r:id="rId135"/>
    <p:sldId id="433" r:id="rId136"/>
    <p:sldId id="434" r:id="rId137"/>
    <p:sldId id="435" r:id="rId138"/>
    <p:sldId id="436" r:id="rId139"/>
    <p:sldId id="437" r:id="rId140"/>
    <p:sldId id="438" r:id="rId141"/>
    <p:sldId id="439" r:id="rId142"/>
    <p:sldId id="440" r:id="rId143"/>
    <p:sldId id="441" r:id="rId144"/>
    <p:sldId id="442" r:id="rId145"/>
    <p:sldId id="443" r:id="rId146"/>
    <p:sldId id="444" r:id="rId147"/>
    <p:sldId id="445" r:id="rId148"/>
    <p:sldId id="446" r:id="rId149"/>
    <p:sldId id="447" r:id="rId150"/>
    <p:sldId id="448" r:id="rId151"/>
    <p:sldId id="449" r:id="rId152"/>
    <p:sldId id="450" r:id="rId153"/>
    <p:sldId id="451" r:id="rId154"/>
    <p:sldId id="452" r:id="rId155"/>
    <p:sldId id="453" r:id="rId156"/>
    <p:sldId id="454" r:id="rId157"/>
    <p:sldId id="455" r:id="rId158"/>
    <p:sldId id="456" r:id="rId159"/>
    <p:sldId id="457" r:id="rId160"/>
    <p:sldId id="458" r:id="rId161"/>
    <p:sldId id="459" r:id="rId162"/>
    <p:sldId id="460" r:id="rId163"/>
    <p:sldId id="473" r:id="rId164"/>
    <p:sldId id="474" r:id="rId165"/>
    <p:sldId id="475" r:id="rId166"/>
    <p:sldId id="476" r:id="rId167"/>
    <p:sldId id="477" r:id="rId168"/>
    <p:sldId id="478" r:id="rId169"/>
    <p:sldId id="479" r:id="rId170"/>
    <p:sldId id="480" r:id="rId171"/>
    <p:sldId id="481" r:id="rId172"/>
    <p:sldId id="482" r:id="rId173"/>
    <p:sldId id="483" r:id="rId174"/>
    <p:sldId id="484" r:id="rId175"/>
    <p:sldId id="485" r:id="rId176"/>
    <p:sldId id="486" r:id="rId177"/>
    <p:sldId id="492" r:id="rId178"/>
    <p:sldId id="493" r:id="rId179"/>
    <p:sldId id="494" r:id="rId180"/>
    <p:sldId id="495" r:id="rId181"/>
    <p:sldId id="496" r:id="rId182"/>
    <p:sldId id="497" r:id="rId183"/>
    <p:sldId id="498" r:id="rId184"/>
    <p:sldId id="499" r:id="rId185"/>
    <p:sldId id="500" r:id="rId186"/>
    <p:sldId id="501" r:id="rId187"/>
    <p:sldId id="502" r:id="rId188"/>
  </p:sldIdLst>
  <p:sldSz cx="9144000" cy="6858000" type="screen4x3"/>
  <p:notesSz cx="7315200" cy="9601200"/>
  <p:defaultTextStyle>
    <a:defPPr>
      <a:defRPr lang="en-US"/>
    </a:defPPr>
    <a:lvl1pPr algn="l" rtl="0" fontAlgn="base">
      <a:spcBef>
        <a:spcPct val="0"/>
      </a:spcBef>
      <a:spcAft>
        <a:spcPct val="0"/>
      </a:spcAft>
      <a:defRPr sz="2000" b="1"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1pPr>
    <a:lvl2pPr marL="457200" algn="l" rtl="0" fontAlgn="base">
      <a:spcBef>
        <a:spcPct val="0"/>
      </a:spcBef>
      <a:spcAft>
        <a:spcPct val="0"/>
      </a:spcAft>
      <a:defRPr sz="2000" b="1"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2pPr>
    <a:lvl3pPr marL="914400" algn="l" rtl="0" fontAlgn="base">
      <a:spcBef>
        <a:spcPct val="0"/>
      </a:spcBef>
      <a:spcAft>
        <a:spcPct val="0"/>
      </a:spcAft>
      <a:defRPr sz="2000" b="1"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3pPr>
    <a:lvl4pPr marL="1371600" algn="l" rtl="0" fontAlgn="base">
      <a:spcBef>
        <a:spcPct val="0"/>
      </a:spcBef>
      <a:spcAft>
        <a:spcPct val="0"/>
      </a:spcAft>
      <a:defRPr sz="2000" b="1"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4pPr>
    <a:lvl5pPr marL="1828800" algn="l" rtl="0" fontAlgn="base">
      <a:spcBef>
        <a:spcPct val="0"/>
      </a:spcBef>
      <a:spcAft>
        <a:spcPct val="0"/>
      </a:spcAft>
      <a:defRPr sz="2000" b="1"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5pPr>
    <a:lvl6pPr marL="2286000" algn="l" defTabSz="914400" rtl="0" eaLnBrk="1" latinLnBrk="0" hangingPunct="1">
      <a:defRPr sz="2000" b="1"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6pPr>
    <a:lvl7pPr marL="2743200" algn="l" defTabSz="914400" rtl="0" eaLnBrk="1" latinLnBrk="0" hangingPunct="1">
      <a:defRPr sz="2000" b="1"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7pPr>
    <a:lvl8pPr marL="3200400" algn="l" defTabSz="914400" rtl="0" eaLnBrk="1" latinLnBrk="0" hangingPunct="1">
      <a:defRPr sz="2000" b="1"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8pPr>
    <a:lvl9pPr marL="3657600" algn="l" defTabSz="914400" rtl="0" eaLnBrk="1" latinLnBrk="0" hangingPunct="1">
      <a:defRPr sz="2000" b="1" kern="120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A50021"/>
    <a:srgbClr val="FFFFCC"/>
    <a:srgbClr val="3399FF"/>
    <a:srgbClr val="FF3399"/>
    <a:srgbClr val="FF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459" autoAdjust="0"/>
    <p:restoredTop sz="92077" autoAdjust="0"/>
  </p:normalViewPr>
  <p:slideViewPr>
    <p:cSldViewPr>
      <p:cViewPr varScale="1">
        <p:scale>
          <a:sx n="85" d="100"/>
          <a:sy n="85" d="100"/>
        </p:scale>
        <p:origin x="-2021" y="-77"/>
      </p:cViewPr>
      <p:guideLst>
        <p:guide orient="horz" pos="2160"/>
        <p:guide pos="2880"/>
      </p:guideLst>
    </p:cSldViewPr>
  </p:slideViewPr>
  <p:outlineViewPr>
    <p:cViewPr>
      <p:scale>
        <a:sx n="33" d="100"/>
        <a:sy n="33" d="100"/>
      </p:scale>
      <p:origin x="0" y="-5026"/>
    </p:cViewPr>
  </p:outlineViewPr>
  <p:notesTextViewPr>
    <p:cViewPr>
      <p:scale>
        <a:sx n="100" d="100"/>
        <a:sy n="100" d="100"/>
      </p:scale>
      <p:origin x="0" y="0"/>
    </p:cViewPr>
  </p:notesTextViewPr>
  <p:sorterViewPr>
    <p:cViewPr varScale="1">
      <p:scale>
        <a:sx n="1" d="1"/>
        <a:sy n="1" d="1"/>
      </p:scale>
      <p:origin x="0" y="23616"/>
    </p:cViewPr>
  </p:sorterViewPr>
  <p:notesViewPr>
    <p:cSldViewPr>
      <p:cViewPr varScale="1">
        <p:scale>
          <a:sx n="60" d="100"/>
          <a:sy n="60" d="100"/>
        </p:scale>
        <p:origin x="-3058" y="-72"/>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slide" Target="slides/slide152.xml"/><Relationship Id="rId159" Type="http://schemas.openxmlformats.org/officeDocument/2006/relationships/slide" Target="slides/slide157.xml"/><Relationship Id="rId175" Type="http://schemas.openxmlformats.org/officeDocument/2006/relationships/slide" Target="slides/slide173.xml"/><Relationship Id="rId170" Type="http://schemas.openxmlformats.org/officeDocument/2006/relationships/slide" Target="slides/slide168.xml"/><Relationship Id="rId191" Type="http://schemas.openxmlformats.org/officeDocument/2006/relationships/presProps" Target="presProp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slide" Target="slides/slide158.xml"/><Relationship Id="rId165" Type="http://schemas.openxmlformats.org/officeDocument/2006/relationships/slide" Target="slides/slide163.xml"/><Relationship Id="rId181" Type="http://schemas.openxmlformats.org/officeDocument/2006/relationships/slide" Target="slides/slide179.xml"/><Relationship Id="rId186" Type="http://schemas.openxmlformats.org/officeDocument/2006/relationships/slide" Target="slides/slide184.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71" Type="http://schemas.openxmlformats.org/officeDocument/2006/relationships/slide" Target="slides/slide169.xml"/><Relationship Id="rId176" Type="http://schemas.openxmlformats.org/officeDocument/2006/relationships/slide" Target="slides/slide174.xml"/><Relationship Id="rId192" Type="http://schemas.openxmlformats.org/officeDocument/2006/relationships/viewProps" Target="viewProps.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slide" Target="slides/slide164.xml"/><Relationship Id="rId182" Type="http://schemas.openxmlformats.org/officeDocument/2006/relationships/slide" Target="slides/slide180.xml"/><Relationship Id="rId187" Type="http://schemas.openxmlformats.org/officeDocument/2006/relationships/slide" Target="slides/slide185.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7" Type="http://schemas.openxmlformats.org/officeDocument/2006/relationships/slide" Target="slides/slide175.xml"/><Relationship Id="rId172" Type="http://schemas.openxmlformats.org/officeDocument/2006/relationships/slide" Target="slides/slide170.xml"/><Relationship Id="rId193" Type="http://schemas.openxmlformats.org/officeDocument/2006/relationships/theme" Target="theme/theme1.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slide" Target="slides/slide18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notesMaster" Target="notesMasters/notesMaster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0" Type="http://schemas.openxmlformats.org/officeDocument/2006/relationships/handoutMaster" Target="handoutMasters/handoutMaster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6" Type="http://schemas.openxmlformats.org/officeDocument/2006/relationships/slide" Target="slides/slide24.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6"/>
  <c:chart>
    <c:plotArea>
      <c:layout/>
      <c:pieChart>
        <c:varyColors val="1"/>
        <c:ser>
          <c:idx val="0"/>
          <c:order val="0"/>
          <c:dLbls>
            <c:dLbl>
              <c:idx val="3"/>
              <c:layout/>
              <c:tx>
                <c:rich>
                  <a:bodyPr/>
                  <a:lstStyle/>
                  <a:p>
                    <a:r>
                      <a:rPr lang="en-US">
                        <a:solidFill>
                          <a:schemeClr val="bg1"/>
                        </a:solidFill>
                      </a:rPr>
                      <a:t>H</a:t>
                    </a:r>
                    <a:r>
                      <a:rPr lang="en-US"/>
                      <a:t>ouses, 16</a:t>
                    </a:r>
                  </a:p>
                </c:rich>
              </c:tx>
              <c:showVal val="1"/>
              <c:showCatName val="1"/>
              <c:extLst>
                <c:ext xmlns:c15="http://schemas.microsoft.com/office/drawing/2012/chart" uri="{CE6537A1-D6FC-4f65-9D91-7224C49458BB}"/>
              </c:extLst>
            </c:dLbl>
            <c:txPr>
              <a:bodyPr/>
              <a:lstStyle/>
              <a:p>
                <a:pPr>
                  <a:defRPr>
                    <a:solidFill>
                      <a:schemeClr val="bg1"/>
                    </a:solidFill>
                  </a:defRPr>
                </a:pPr>
                <a:endParaRPr lang="en-US"/>
              </a:p>
            </c:txPr>
            <c:showVal val="1"/>
            <c:showCatName val="1"/>
            <c:showLeaderLines val="1"/>
            <c:extLst>
              <c:ext xmlns:c15="http://schemas.microsoft.com/office/drawing/2012/chart" uri="{CE6537A1-D6FC-4f65-9D91-7224C49458BB}"/>
            </c:extLst>
          </c:dLbls>
          <c:cat>
            <c:strRef>
              <c:f>Sheet1!$A$2:$A$5</c:f>
              <c:strCache>
                <c:ptCount val="4"/>
                <c:pt idx="0">
                  <c:v>Bonds</c:v>
                </c:pt>
                <c:pt idx="1">
                  <c:v>Stocks</c:v>
                </c:pt>
                <c:pt idx="2">
                  <c:v>CRE</c:v>
                </c:pt>
                <c:pt idx="3">
                  <c:v>Houses</c:v>
                </c:pt>
              </c:strCache>
            </c:strRef>
          </c:cat>
          <c:val>
            <c:numRef>
              <c:f>Sheet1!$B$2:$B$5</c:f>
              <c:numCache>
                <c:formatCode>General</c:formatCode>
                <c:ptCount val="4"/>
                <c:pt idx="0">
                  <c:v>38</c:v>
                </c:pt>
                <c:pt idx="1">
                  <c:v>15</c:v>
                </c:pt>
                <c:pt idx="2">
                  <c:v>9</c:v>
                </c:pt>
                <c:pt idx="3">
                  <c:v>20</c:v>
                </c:pt>
              </c:numCache>
            </c:numRef>
          </c:val>
        </c:ser>
        <c:firstSliceAng val="0"/>
      </c:pieChart>
    </c:plotArea>
    <c:plotVisOnly val="1"/>
    <c:dispBlanksAs val="zero"/>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69.wmf"/><Relationship Id="rId1" Type="http://schemas.openxmlformats.org/officeDocument/2006/relationships/image" Target="../media/image71.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image" Target="../media/image7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image" Target="../media/image74.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76.wmf"/><Relationship Id="rId1" Type="http://schemas.openxmlformats.org/officeDocument/2006/relationships/image" Target="../media/image75.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7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20AE6505-6A65-4AB0-A6DC-20EBFD7C6945}" type="datetimeFigureOut">
              <a:rPr lang="en-US" smtClean="0"/>
              <a:pPr/>
              <a:t>3/3/2013</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4262EB32-EFEC-4C84-AA3D-74123432D54D}"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a:defRPr sz="1300" b="0">
                <a:effectLst/>
                <a:latin typeface="Arial" panose="020B0604020202090204" pitchFamily="34" charset="0"/>
              </a:defRPr>
            </a:lvl1pPr>
          </a:lstStyle>
          <a:p>
            <a:endParaRPr lang="en-US"/>
          </a:p>
        </p:txBody>
      </p:sp>
      <p:sp>
        <p:nvSpPr>
          <p:cNvPr id="12291" name="Rectangle 3"/>
          <p:cNvSpPr>
            <a:spLocks noGrp="1" noChangeArrowheads="1"/>
          </p:cNvSpPr>
          <p:nvPr>
            <p:ph type="dt" idx="1"/>
          </p:nvPr>
        </p:nvSpPr>
        <p:spPr bwMode="auto">
          <a:xfrm>
            <a:off x="4143375" y="0"/>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a:defRPr sz="1300" b="0">
                <a:effectLst/>
                <a:latin typeface="Arial" panose="020B0604020202090204" pitchFamily="34" charset="0"/>
              </a:defRPr>
            </a:lvl1pPr>
          </a:lstStyle>
          <a:p>
            <a:endParaRPr lang="en-US"/>
          </a:p>
        </p:txBody>
      </p:sp>
      <p:sp>
        <p:nvSpPr>
          <p:cNvPr id="1229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12293" name="Rectangle 5"/>
          <p:cNvSpPr>
            <a:spLocks noGrp="1" noChangeArrowheads="1"/>
          </p:cNvSpPr>
          <p:nvPr>
            <p:ph type="body" sz="quarter" idx="3"/>
          </p:nvPr>
        </p:nvSpPr>
        <p:spPr bwMode="auto">
          <a:xfrm>
            <a:off x="731838" y="4560888"/>
            <a:ext cx="5851525" cy="43195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4" name="Rectangle 6"/>
          <p:cNvSpPr>
            <a:spLocks noGrp="1" noChangeArrowheads="1"/>
          </p:cNvSpPr>
          <p:nvPr>
            <p:ph type="ftr" sz="quarter" idx="4"/>
          </p:nvPr>
        </p:nvSpPr>
        <p:spPr bwMode="auto">
          <a:xfrm>
            <a:off x="0" y="9120188"/>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a:defRPr sz="1300" b="0">
                <a:effectLst/>
                <a:latin typeface="Arial" panose="020B0604020202090204" pitchFamily="34" charset="0"/>
              </a:defRPr>
            </a:lvl1pPr>
          </a:lstStyle>
          <a:p>
            <a:endParaRPr lang="en-US"/>
          </a:p>
        </p:txBody>
      </p:sp>
      <p:sp>
        <p:nvSpPr>
          <p:cNvPr id="12295" name="Rectangle 7"/>
          <p:cNvSpPr>
            <a:spLocks noGrp="1" noChangeArrowheads="1"/>
          </p:cNvSpPr>
          <p:nvPr>
            <p:ph type="sldNum" sz="quarter" idx="5"/>
          </p:nvPr>
        </p:nvSpPr>
        <p:spPr bwMode="auto">
          <a:xfrm>
            <a:off x="4143375" y="9120188"/>
            <a:ext cx="3170238"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a:defRPr sz="1300" b="0">
                <a:effectLst/>
                <a:latin typeface="Arial" panose="020B0604020202090204" pitchFamily="34" charset="0"/>
              </a:defRPr>
            </a:lvl1pPr>
          </a:lstStyle>
          <a:p>
            <a:fld id="{6614200F-8912-4C76-95A0-CAC71DF1653F}" type="slidenum">
              <a:rPr lang="en-US"/>
              <a:pPr/>
              <a:t>‹#›</a:t>
            </a:fld>
            <a:endParaRPr lang="en-US"/>
          </a:p>
        </p:txBody>
      </p:sp>
    </p:spTree>
    <p:extLst>
      <p:ext uri="{BB962C8B-B14F-4D97-AF65-F5344CB8AC3E}">
        <p14:creationId xmlns:p14="http://schemas.microsoft.com/office/powerpoint/2010/main" xmlns="" val="2831967902"/>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panose="020B060402020209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9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9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9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9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202E20-3FFC-4B2E-BB87-BB688883C2C3}" type="slidenum">
              <a:rPr lang="en-US"/>
              <a:pPr/>
              <a:t>5</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r>
              <a:rPr lang="en-US"/>
              <a:t>And, of course, Chapters 23, 24 &amp; 25 (macro-level valuation &amp; return data issues) are basic to the underlying quantitative analysis of all three of these macro-level investment policy analysis functions.</a:t>
            </a:r>
          </a:p>
        </p:txBody>
      </p:sp>
    </p:spTree>
    <p:extLst>
      <p:ext uri="{BB962C8B-B14F-4D97-AF65-F5344CB8AC3E}">
        <p14:creationId xmlns:p14="http://schemas.microsoft.com/office/powerpoint/2010/main" xmlns="" val="4064861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B5BC3F-003D-4F73-BDFA-34A5177F19C7}" type="slidenum">
              <a:rPr lang="en-US"/>
              <a:pPr/>
              <a:t>14</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xfrm>
            <a:off x="974725" y="4560888"/>
            <a:ext cx="5365750" cy="4319587"/>
          </a:xfrm>
        </p:spPr>
        <p:txBody>
          <a:bodyPr/>
          <a:lstStyle/>
          <a:p>
            <a:r>
              <a:rPr lang="en-US"/>
              <a:t>If the data is available, it is conceptually possible to “drill down” deeper into the sources of property-level performance. In particular, the initial yield and cash flow growth components can be attributed to gross revenue generation, operating expense management, and/or capital expenditures management (the latter can also affect the yield-change component). However, at these deeper levels, it probably typically makes more sense to compare relevant performance measures directly with the benchmark on a dollars per square foot basis rather than to attempt to quantify them as components of a multi-period total return percent measure. For example, compare rental revenue per square foot, and operating expenses per square foot, (and multi-year average annual capital expenditures per square foot, or per dollar of net operating income), between the subject property or portfolio and the benchmark (inception date cohort) portfolio of properties.</a:t>
            </a:r>
          </a:p>
        </p:txBody>
      </p:sp>
    </p:spTree>
    <p:extLst>
      <p:ext uri="{BB962C8B-B14F-4D97-AF65-F5344CB8AC3E}">
        <p14:creationId xmlns:p14="http://schemas.microsoft.com/office/powerpoint/2010/main" xmlns="" val="930782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108F9D-6C0F-4B81-ACEC-2310CF1E2477}" type="slidenum">
              <a:rPr lang="en-US"/>
              <a:pPr/>
              <a:t>15</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xfrm>
            <a:off x="974725" y="4560888"/>
            <a:ext cx="5365750" cy="4319587"/>
          </a:xfrm>
        </p:spPr>
        <p:txBody>
          <a:bodyPr/>
          <a:lstStyle/>
          <a:p>
            <a:r>
              <a:rPr lang="en-US" dirty="0"/>
              <a:t>Note that the “selection” attribute at the portfolio level for private real estate, as distinct from public equities, inherently includes not only the “asset picking” function as it is understood in the equity industry (picking properties that are “</a:t>
            </a:r>
            <a:r>
              <a:rPr lang="en-US" dirty="0" smtClean="0"/>
              <a:t>bargains,” or </a:t>
            </a:r>
            <a:r>
              <a:rPr lang="en-US" dirty="0"/>
              <a:t>that will tend to do particularly well in the future, from an investment perspective), but also involves the function of </a:t>
            </a:r>
            <a:r>
              <a:rPr lang="en-US" i="1" dirty="0"/>
              <a:t>operational management</a:t>
            </a:r>
            <a:r>
              <a:rPr lang="en-US" dirty="0"/>
              <a:t> of the properties that are invested in, as the private real estate investor has direct responsibility for and control over operational management of the assets invested in. It is impossible to distinguish the “asset picking” performance (per se, as it is understood in the equities industry) from the “operational management” performance at the portfolio attribution level. However, by going to the next level, to property-level performance attribution, some insight can be gained on the manager’s operational management performance.</a:t>
            </a:r>
          </a:p>
          <a:p>
            <a:endParaRPr lang="en-US" dirty="0"/>
          </a:p>
        </p:txBody>
      </p:sp>
    </p:spTree>
    <p:extLst>
      <p:ext uri="{BB962C8B-B14F-4D97-AF65-F5344CB8AC3E}">
        <p14:creationId xmlns:p14="http://schemas.microsoft.com/office/powerpoint/2010/main" xmlns="" val="2004587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5D0274-AC0A-46B7-B91D-171D1EB79535}" type="slidenum">
              <a:rPr lang="en-US"/>
              <a:pPr/>
              <a:t>16</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xfrm>
            <a:off x="974725" y="4560888"/>
            <a:ext cx="5365750" cy="4319587"/>
          </a:xfrm>
        </p:spPr>
        <p:txBody>
          <a:bodyPr/>
          <a:lstStyle/>
          <a:p>
            <a:r>
              <a:rPr lang="en-US"/>
              <a:t>The relationship between the three performance attributes identified here and the corresponding management functions is always a bit fuzzy and ambiguous in practice. </a:t>
            </a:r>
          </a:p>
        </p:txBody>
      </p:sp>
    </p:spTree>
    <p:extLst>
      <p:ext uri="{BB962C8B-B14F-4D97-AF65-F5344CB8AC3E}">
        <p14:creationId xmlns:p14="http://schemas.microsoft.com/office/powerpoint/2010/main" xmlns="" val="538431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B951DB-0536-485F-8434-2A229549C7F0}" type="slidenum">
              <a:rPr lang="en-US"/>
              <a:pPr/>
              <a:t>17</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xfrm>
            <a:off x="974725" y="4560888"/>
            <a:ext cx="5365750" cy="4319587"/>
          </a:xfrm>
        </p:spPr>
        <p:txBody>
          <a:bodyPr/>
          <a:lstStyle/>
          <a:p>
            <a:r>
              <a:rPr lang="en-US" sz="800"/>
              <a:t>For example:</a:t>
            </a:r>
          </a:p>
          <a:p>
            <a:pPr>
              <a:buFontTx/>
              <a:buChar char="•"/>
            </a:pPr>
            <a:r>
              <a:rPr lang="en-US" sz="800"/>
              <a:t>The selection component at the portfolio level includes also the effect of asset operational management, and does not include the synergistic “interaction” component that reflects the combined effects of allocation and selection.</a:t>
            </a:r>
          </a:p>
          <a:p>
            <a:pPr>
              <a:buFontTx/>
              <a:buChar char="•"/>
            </a:pPr>
            <a:r>
              <a:rPr lang="en-US" sz="800"/>
              <a:t>The allocation component at the portfolio level is “incomplete” in the sense that it does not include allocation’s role in the synergy between allocation and selection, as represented by the “interaction” component.</a:t>
            </a:r>
          </a:p>
          <a:p>
            <a:pPr>
              <a:buFontTx/>
              <a:buChar char="•"/>
            </a:pPr>
            <a:r>
              <a:rPr lang="en-US" sz="800"/>
              <a:t>The interaction component at the portfolio level is difficult to interpret in terms of specific portfolio-level investment management functions, because it is a combination resulting from all functions interacting together.</a:t>
            </a:r>
          </a:p>
          <a:p>
            <a:pPr>
              <a:buFontTx/>
              <a:buChar char="•"/>
            </a:pPr>
            <a:r>
              <a:rPr lang="en-US" sz="800"/>
              <a:t>The property-level IRR-based performance does not aggregate up exactly to the selection component of the TWRR-based portfolio-level performance.</a:t>
            </a:r>
          </a:p>
          <a:p>
            <a:pPr>
              <a:buFontTx/>
              <a:buChar char="•"/>
            </a:pPr>
            <a:r>
              <a:rPr lang="en-US" sz="800"/>
              <a:t>The property-level yield-change component may be due to any or a combination of: (i) asset operational management performance, (ii) acquisition and/or disposition asset selection performance, or (iii) changes beyond the manager’s control in the micro-level market for the specific subject type of property.</a:t>
            </a:r>
          </a:p>
          <a:p>
            <a:pPr>
              <a:buFontTx/>
              <a:buChar char="•"/>
            </a:pPr>
            <a:r>
              <a:rPr lang="en-US" sz="800"/>
              <a:t>The property-level initial yield component may reflect asset acquisition selection performance, or simply the relative quality of the property and its existing leases (e.g., the presence of over-market leases that are about to expire could cause a high initial yield without implying any sort of “bargain” purchase.</a:t>
            </a:r>
          </a:p>
          <a:p>
            <a:pPr>
              <a:buFontTx/>
              <a:buChar char="•"/>
            </a:pPr>
            <a:r>
              <a:rPr lang="en-US" sz="800"/>
              <a:t>The property-level cash flow change component may reflect asset operational management performance, or simply the effect of the pre-existing lease expirations (e.g., expiration of pre-existing below-market leases would naturally lead to a jump in cash flow).</a:t>
            </a:r>
          </a:p>
          <a:p>
            <a:endParaRPr lang="en-US" sz="800"/>
          </a:p>
          <a:p>
            <a:r>
              <a:rPr lang="en-US" sz="800"/>
              <a:t>In summary, be careful in interpreting the </a:t>
            </a:r>
            <a:r>
              <a:rPr lang="en-US" sz="800" i="1"/>
              <a:t>meaning</a:t>
            </a:r>
            <a:r>
              <a:rPr lang="en-US" sz="800"/>
              <a:t> of performance attribution measures. By themselves, these measures may be more useful for </a:t>
            </a:r>
            <a:r>
              <a:rPr lang="en-US" sz="800" i="1"/>
              <a:t>raising questions</a:t>
            </a:r>
            <a:r>
              <a:rPr lang="en-US" sz="800"/>
              <a:t> than providing answers. Simply by trying to answer the questions raised by such analysis, managers may be stimulated to think about and discover things about how they are performing their jobs.</a:t>
            </a:r>
          </a:p>
        </p:txBody>
      </p:sp>
    </p:spTree>
    <p:extLst>
      <p:ext uri="{BB962C8B-B14F-4D97-AF65-F5344CB8AC3E}">
        <p14:creationId xmlns:p14="http://schemas.microsoft.com/office/powerpoint/2010/main" xmlns="" val="1062487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FBE024-B914-498B-89CC-ED97716056BB}" type="slidenum">
              <a:rPr lang="en-US"/>
              <a:pPr/>
              <a:t>19</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xfrm>
            <a:off x="974725" y="4560888"/>
            <a:ext cx="5365750" cy="4319587"/>
          </a:xfrm>
        </p:spPr>
        <p:txBody>
          <a:bodyPr/>
          <a:lstStyle/>
          <a:p>
            <a:r>
              <a:rPr lang="en-US"/>
              <a:t>This example is taken from Geltner-Miller (1/e), Chapter 27,pp.721-726, where it is described in more depth.</a:t>
            </a:r>
          </a:p>
        </p:txBody>
      </p:sp>
    </p:spTree>
    <p:extLst>
      <p:ext uri="{BB962C8B-B14F-4D97-AF65-F5344CB8AC3E}">
        <p14:creationId xmlns:p14="http://schemas.microsoft.com/office/powerpoint/2010/main" xmlns="" val="3443539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075D02-C1FD-4A28-9902-A293D7D9D66A}" type="slidenum">
              <a:rPr lang="en-US"/>
              <a:pPr/>
              <a:t>26</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xfrm>
            <a:off x="974725" y="4560888"/>
            <a:ext cx="5365750" cy="4319587"/>
          </a:xfrm>
        </p:spPr>
        <p:txBody>
          <a:bodyPr/>
          <a:lstStyle/>
          <a:p>
            <a:r>
              <a:rPr lang="en-US" dirty="0"/>
              <a:t>This attempt at giving a separate and substantive management functional interpretation to the interaction component seems to me to be a bit “</a:t>
            </a:r>
            <a:r>
              <a:rPr lang="en-US" dirty="0" smtClean="0"/>
              <a:t>heroic.” </a:t>
            </a:r>
            <a:r>
              <a:rPr lang="en-US" dirty="0"/>
              <a:t>I just can’t quite see it, personally.</a:t>
            </a:r>
          </a:p>
        </p:txBody>
      </p:sp>
    </p:spTree>
    <p:extLst>
      <p:ext uri="{BB962C8B-B14F-4D97-AF65-F5344CB8AC3E}">
        <p14:creationId xmlns:p14="http://schemas.microsoft.com/office/powerpoint/2010/main" xmlns="" val="4139296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831106-138D-4402-B950-2889F0D6AEDD}" type="slidenum">
              <a:rPr lang="en-US"/>
              <a:pPr/>
              <a:t>27</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xfrm>
            <a:off x="974725" y="4560888"/>
            <a:ext cx="5365750" cy="4319587"/>
          </a:xfrm>
        </p:spPr>
        <p:txBody>
          <a:bodyPr/>
          <a:lstStyle/>
          <a:p>
            <a:r>
              <a:rPr lang="en-US" dirty="0"/>
              <a:t>Or, more completely: call it the “Selection Plus Synergy Between Allocation &amp; Selection </a:t>
            </a:r>
            <a:r>
              <a:rPr lang="en-US" dirty="0" smtClean="0"/>
              <a:t>Effect.”</a:t>
            </a:r>
            <a:endParaRPr lang="en-US" dirty="0"/>
          </a:p>
        </p:txBody>
      </p:sp>
    </p:spTree>
    <p:extLst>
      <p:ext uri="{BB962C8B-B14F-4D97-AF65-F5344CB8AC3E}">
        <p14:creationId xmlns:p14="http://schemas.microsoft.com/office/powerpoint/2010/main" xmlns="" val="2552800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5AEDFD-4CED-4F9B-BCEA-87B67123FE9C}" type="slidenum">
              <a:rPr lang="en-US"/>
              <a:pPr/>
              <a:t>28</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xfrm>
            <a:off x="974725" y="4560888"/>
            <a:ext cx="5365750" cy="4319587"/>
          </a:xfrm>
        </p:spPr>
        <p:txBody>
          <a:bodyPr/>
          <a:lstStyle/>
          <a:p>
            <a:r>
              <a:rPr lang="en-US"/>
              <a:t>(See notes to earlier slides, describing this second point in more depth.)</a:t>
            </a:r>
          </a:p>
        </p:txBody>
      </p:sp>
    </p:spTree>
    <p:extLst>
      <p:ext uri="{BB962C8B-B14F-4D97-AF65-F5344CB8AC3E}">
        <p14:creationId xmlns:p14="http://schemas.microsoft.com/office/powerpoint/2010/main" xmlns="" val="305691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833508-7F70-424B-B110-964BA9D3B436}" type="slidenum">
              <a:rPr lang="en-US"/>
              <a:pPr/>
              <a:t>31</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r>
              <a:rPr lang="en-US"/>
              <a:t>Three equations, and four unknown variables. </a:t>
            </a:r>
            <a:r>
              <a:rPr lang="en-US" i="1"/>
              <a:t>(Darn!)</a:t>
            </a:r>
            <a:endParaRPr lang="en-US"/>
          </a:p>
        </p:txBody>
      </p:sp>
    </p:spTree>
    <p:extLst>
      <p:ext uri="{BB962C8B-B14F-4D97-AF65-F5344CB8AC3E}">
        <p14:creationId xmlns:p14="http://schemas.microsoft.com/office/powerpoint/2010/main" xmlns="" val="27893793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4FDC20-E253-41BD-B53A-3CC79F7EF80D}" type="slidenum">
              <a:rPr lang="en-US"/>
              <a:pPr/>
              <a:t>33</a:t>
            </a:fld>
            <a:endParaRPr 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r>
              <a:rPr lang="en-US"/>
              <a:t>Also, to quantify asset selection and acquisition transaction execution performance, the initial yield at the time of acquisition must be considered, which requires use of since-acquisition IRR. (See subsequent slides for further elaboration.)</a:t>
            </a:r>
          </a:p>
        </p:txBody>
      </p:sp>
    </p:spTree>
    <p:extLst>
      <p:ext uri="{BB962C8B-B14F-4D97-AF65-F5344CB8AC3E}">
        <p14:creationId xmlns:p14="http://schemas.microsoft.com/office/powerpoint/2010/main" xmlns="" val="2737002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0080FB-96F9-4556-AC6C-67E5CE2D4D7E}" type="slidenum">
              <a:rPr lang="en-US"/>
              <a:pPr/>
              <a:t>6</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xfrm>
            <a:off x="974725" y="4560888"/>
            <a:ext cx="5365750" cy="4319587"/>
          </a:xfrm>
        </p:spPr>
        <p:txBody>
          <a:bodyPr/>
          <a:lstStyle/>
          <a:p>
            <a:r>
              <a:rPr lang="en-US">
                <a:solidFill>
                  <a:srgbClr val="000000"/>
                </a:solidFill>
              </a:rPr>
              <a:t>Same idea in real estate…</a:t>
            </a:r>
          </a:p>
          <a:p>
            <a:endParaRPr lang="en-US">
              <a:solidFill>
                <a:srgbClr val="000000"/>
              </a:solidFill>
            </a:endParaRPr>
          </a:p>
          <a:p>
            <a:r>
              <a:rPr lang="en-US">
                <a:solidFill>
                  <a:srgbClr val="000000"/>
                </a:solidFill>
              </a:rPr>
              <a:t>An “institutional core” manager might be benchmarked against the NCREIF Index, similar to a large-cap stock manager being benchmarked against the S&amp;P500.</a:t>
            </a:r>
          </a:p>
        </p:txBody>
      </p:sp>
    </p:spTree>
    <p:extLst>
      <p:ext uri="{BB962C8B-B14F-4D97-AF65-F5344CB8AC3E}">
        <p14:creationId xmlns:p14="http://schemas.microsoft.com/office/powerpoint/2010/main" xmlns="" val="32549917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18FEC1-059C-4C8A-9887-FFDA60D5B9C0}" type="slidenum">
              <a:rPr lang="en-US"/>
              <a:pPr/>
              <a:t>34</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xfrm>
            <a:off x="974725" y="4560888"/>
            <a:ext cx="5365750" cy="4319587"/>
          </a:xfrm>
        </p:spPr>
        <p:txBody>
          <a:bodyPr/>
          <a:lstStyle/>
          <a:p>
            <a:r>
              <a:rPr lang="en-US"/>
              <a:t>This example is taken from </a:t>
            </a:r>
            <a:r>
              <a:rPr lang="en-US" dirty="0" err="1"/>
              <a:t>Geltner</a:t>
            </a:r>
            <a:r>
              <a:rPr lang="en-US" dirty="0"/>
              <a:t>-Miller 1/e, Chapter 10 Appendix (pp.232-235). There is also a Study Question (10.24) at the end of that chapter, with solution on p.858.</a:t>
            </a:r>
          </a:p>
          <a:p>
            <a:endParaRPr lang="en-US" dirty="0"/>
          </a:p>
          <a:p>
            <a:endParaRPr lang="en-US" dirty="0"/>
          </a:p>
          <a:p>
            <a:endParaRPr lang="en-US" dirty="0"/>
          </a:p>
        </p:txBody>
      </p:sp>
    </p:spTree>
    <p:extLst>
      <p:ext uri="{BB962C8B-B14F-4D97-AF65-F5344CB8AC3E}">
        <p14:creationId xmlns:p14="http://schemas.microsoft.com/office/powerpoint/2010/main" xmlns="" val="1397306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4C03CA-A819-4CA7-9B34-7BDFCE5453C6}" type="slidenum">
              <a:rPr lang="en-US"/>
              <a:pPr/>
              <a:t>35</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xfrm>
            <a:off x="974725" y="4560888"/>
            <a:ext cx="5365750" cy="4319587"/>
          </a:xfrm>
        </p:spPr>
        <p:txBody>
          <a:bodyPr/>
          <a:lstStyle/>
          <a:p>
            <a:r>
              <a:rPr lang="en-US"/>
              <a:t>Other ways to define the break-down of the three components would be, for example, to define the components on the basis of the actual or the terminal cash flows rather than the initial cash flow as done here. No one method of basing the break-down is theoretically uniquely correct. I think basing the break-down on the initial cash flow as done here gives results that are the most intuitive for identifying the substantive property-level management functions of acquisition and operational management, and potentially on the disposition function as well (this last if the terminal value is based on a disposition price) .</a:t>
            </a:r>
          </a:p>
        </p:txBody>
      </p:sp>
    </p:spTree>
    <p:extLst>
      <p:ext uri="{BB962C8B-B14F-4D97-AF65-F5344CB8AC3E}">
        <p14:creationId xmlns:p14="http://schemas.microsoft.com/office/powerpoint/2010/main" xmlns="" val="7337485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FF8409-ECEB-4EA1-AEC1-50626C63C256}" type="slidenum">
              <a:rPr lang="en-US"/>
              <a:pPr/>
              <a:t>36</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xfrm>
            <a:off x="974725" y="4560888"/>
            <a:ext cx="5365750" cy="4319587"/>
          </a:xfrm>
        </p:spPr>
        <p:txBody>
          <a:bodyPr/>
          <a:lstStyle/>
          <a:p>
            <a:endParaRPr lang="en-US">
              <a:solidFill>
                <a:srgbClr val="000000"/>
              </a:solidFill>
            </a:endParaRPr>
          </a:p>
        </p:txBody>
      </p:sp>
    </p:spTree>
    <p:extLst>
      <p:ext uri="{BB962C8B-B14F-4D97-AF65-F5344CB8AC3E}">
        <p14:creationId xmlns:p14="http://schemas.microsoft.com/office/powerpoint/2010/main" xmlns="" val="22674845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512D46-F291-43B7-A7D4-29A20A91D528}" type="slidenum">
              <a:rPr lang="en-US"/>
              <a:pPr/>
              <a:t>37</a:t>
            </a:fld>
            <a:endParaRPr 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xfrm>
            <a:off x="974725" y="4560888"/>
            <a:ext cx="5365750" cy="4319587"/>
          </a:xfrm>
        </p:spPr>
        <p:txBody>
          <a:bodyPr/>
          <a:lstStyle/>
          <a:p>
            <a:r>
              <a:rPr lang="en-US" dirty="0">
                <a:solidFill>
                  <a:srgbClr val="000000"/>
                </a:solidFill>
              </a:rPr>
              <a:t>The </a:t>
            </a:r>
            <a:r>
              <a:rPr lang="en-US" dirty="0" err="1">
                <a:solidFill>
                  <a:srgbClr val="000000"/>
                </a:solidFill>
              </a:rPr>
              <a:t>NCREIF</a:t>
            </a:r>
            <a:r>
              <a:rPr lang="en-US" dirty="0">
                <a:solidFill>
                  <a:srgbClr val="000000"/>
                </a:solidFill>
              </a:rPr>
              <a:t> Index (or any sub-index thereof) can be converted from periodic returns to an </a:t>
            </a:r>
            <a:r>
              <a:rPr lang="en-US" dirty="0" err="1">
                <a:solidFill>
                  <a:srgbClr val="000000"/>
                </a:solidFill>
              </a:rPr>
              <a:t>IRR</a:t>
            </a:r>
            <a:r>
              <a:rPr lang="en-US" dirty="0">
                <a:solidFill>
                  <a:srgbClr val="000000"/>
                </a:solidFill>
              </a:rPr>
              <a:t> over any specified holding period, using the income and appreciation return components given in the index. (To do this properly, the index components should be defined based on removing the capital expenditures from the income return component and not removing them from the appreciation return component, the “cash flow based” version of the </a:t>
            </a:r>
            <a:r>
              <a:rPr lang="en-US" dirty="0" err="1">
                <a:solidFill>
                  <a:srgbClr val="000000"/>
                </a:solidFill>
              </a:rPr>
              <a:t>NPI</a:t>
            </a:r>
            <a:r>
              <a:rPr lang="en-US" dirty="0">
                <a:solidFill>
                  <a:srgbClr val="000000"/>
                </a:solidFill>
              </a:rPr>
              <a:t> that can be downloaded from the </a:t>
            </a:r>
            <a:r>
              <a:rPr lang="en-US" dirty="0" err="1">
                <a:solidFill>
                  <a:srgbClr val="000000"/>
                </a:solidFill>
              </a:rPr>
              <a:t>NCREIF</a:t>
            </a:r>
            <a:r>
              <a:rPr lang="en-US" dirty="0">
                <a:solidFill>
                  <a:srgbClr val="000000"/>
                </a:solidFill>
              </a:rPr>
              <a:t> web site.)</a:t>
            </a:r>
          </a:p>
          <a:p>
            <a:r>
              <a:rPr lang="en-US" dirty="0">
                <a:solidFill>
                  <a:srgbClr val="000000"/>
                </a:solidFill>
              </a:rPr>
              <a:t>Set the value of the investment outflow at the beginning of the holding period equal to negative unity (-1) at time zero = “</a:t>
            </a:r>
            <a:r>
              <a:rPr lang="en-US" dirty="0" smtClean="0">
                <a:solidFill>
                  <a:srgbClr val="000000"/>
                </a:solidFill>
              </a:rPr>
              <a:t>t-1.”</a:t>
            </a:r>
            <a:endParaRPr lang="en-US" dirty="0">
              <a:solidFill>
                <a:srgbClr val="000000"/>
              </a:solidFill>
            </a:endParaRPr>
          </a:p>
          <a:p>
            <a:r>
              <a:rPr lang="en-US" dirty="0">
                <a:solidFill>
                  <a:srgbClr val="000000"/>
                </a:solidFill>
              </a:rPr>
              <a:t>Then the value of the net cash flow in the first period (“t”) of the holding period is given by the periodic income return that period: y(t) = CF(t)/V(t-1).</a:t>
            </a:r>
          </a:p>
          <a:p>
            <a:r>
              <a:rPr lang="en-US" dirty="0">
                <a:solidFill>
                  <a:srgbClr val="000000"/>
                </a:solidFill>
              </a:rPr>
              <a:t>In general, the periodic income return in any period “t” is: y[t] = CF[t]/V[t-1]. </a:t>
            </a:r>
          </a:p>
          <a:p>
            <a:r>
              <a:rPr lang="en-US" dirty="0">
                <a:solidFill>
                  <a:srgbClr val="000000"/>
                </a:solidFill>
              </a:rPr>
              <a:t>The periodic appreciation return asset value multiple in period “t” is: (1+g[t]) = V[t]/V[t-1], where g[t] is the appreciation return.</a:t>
            </a:r>
          </a:p>
          <a:p>
            <a:r>
              <a:rPr lang="en-US" dirty="0">
                <a:solidFill>
                  <a:srgbClr val="000000"/>
                </a:solidFill>
              </a:rPr>
              <a:t>Thus: (y[t]/y[t-1])(1+g[t-1]) = (CF[t]/V[t-1])/(CF[t-1]/V[t-2])(V[t-1]/V[t-2]) = CF[t]/CF[t-]).</a:t>
            </a:r>
          </a:p>
          <a:p>
            <a:r>
              <a:rPr lang="en-US" dirty="0">
                <a:solidFill>
                  <a:srgbClr val="000000"/>
                </a:solidFill>
              </a:rPr>
              <a:t>Use the constructed CF[t]/CF[t-1] series to construct the periodic net cash flow series as a fraction of the initial time zero investment, throughout the holding period.</a:t>
            </a:r>
          </a:p>
          <a:p>
            <a:r>
              <a:rPr lang="en-US" dirty="0">
                <a:solidFill>
                  <a:srgbClr val="000000"/>
                </a:solidFill>
              </a:rPr>
              <a:t>Compute the terminal asset value at the end of the holding period (period “T”), per dollar of initial investment, by compounding the appreciation returns: </a:t>
            </a:r>
          </a:p>
          <a:p>
            <a:r>
              <a:rPr lang="en-US" dirty="0">
                <a:solidFill>
                  <a:srgbClr val="000000"/>
                </a:solidFill>
              </a:rPr>
              <a:t>V[T] = V[t-1](1+g[t])(1+g[t+1])(1+g[t+2])…(1+g[T]).</a:t>
            </a:r>
          </a:p>
          <a:p>
            <a:r>
              <a:rPr lang="en-US" dirty="0">
                <a:solidFill>
                  <a:srgbClr val="000000"/>
                </a:solidFill>
              </a:rPr>
              <a:t>Given the initial cash outflow of -1, the subsequent stream of: CF[t], CF[t+1],…,CF[T-1],(CF[T]+V[T]), the </a:t>
            </a:r>
            <a:r>
              <a:rPr lang="en-US" dirty="0" err="1">
                <a:solidFill>
                  <a:srgbClr val="000000"/>
                </a:solidFill>
              </a:rPr>
              <a:t>IRR</a:t>
            </a:r>
            <a:r>
              <a:rPr lang="en-US" dirty="0">
                <a:solidFill>
                  <a:srgbClr val="000000"/>
                </a:solidFill>
              </a:rPr>
              <a:t> for an implicit investment buying the </a:t>
            </a:r>
            <a:r>
              <a:rPr lang="en-US" dirty="0" err="1">
                <a:solidFill>
                  <a:srgbClr val="000000"/>
                </a:solidFill>
              </a:rPr>
              <a:t>NCREIF</a:t>
            </a:r>
            <a:r>
              <a:rPr lang="en-US" dirty="0">
                <a:solidFill>
                  <a:srgbClr val="000000"/>
                </a:solidFill>
              </a:rPr>
              <a:t> Index at time t-1 and selling it at time T can be computed. This can serve as the benchmark cohort </a:t>
            </a:r>
            <a:r>
              <a:rPr lang="en-US" dirty="0" err="1">
                <a:solidFill>
                  <a:srgbClr val="000000"/>
                </a:solidFill>
              </a:rPr>
              <a:t>IRR</a:t>
            </a:r>
            <a:r>
              <a:rPr lang="en-US" dirty="0">
                <a:solidFill>
                  <a:srgbClr val="000000"/>
                </a:solidFill>
              </a:rPr>
              <a:t>.</a:t>
            </a:r>
          </a:p>
        </p:txBody>
      </p:sp>
    </p:spTree>
    <p:extLst>
      <p:ext uri="{BB962C8B-B14F-4D97-AF65-F5344CB8AC3E}">
        <p14:creationId xmlns:p14="http://schemas.microsoft.com/office/powerpoint/2010/main" xmlns="" val="35979758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DA58F9-A417-4D74-89D7-CD1DD09B7B17}" type="slidenum">
              <a:rPr lang="en-US"/>
              <a:pPr/>
              <a:t>38</a:t>
            </a:fld>
            <a:endParaRPr 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xfrm>
            <a:off x="974725" y="4560888"/>
            <a:ext cx="5365750" cy="4319587"/>
          </a:xfrm>
        </p:spPr>
        <p:txBody>
          <a:bodyPr/>
          <a:lstStyle/>
          <a:p>
            <a:endParaRPr lang="en-US">
              <a:solidFill>
                <a:srgbClr val="000000"/>
              </a:solidFill>
            </a:endParaRPr>
          </a:p>
        </p:txBody>
      </p:sp>
    </p:spTree>
    <p:extLst>
      <p:ext uri="{BB962C8B-B14F-4D97-AF65-F5344CB8AC3E}">
        <p14:creationId xmlns:p14="http://schemas.microsoft.com/office/powerpoint/2010/main" xmlns="" val="36466135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D1C932-A819-48C2-8892-1E5966BC272B}" type="slidenum">
              <a:rPr lang="en-US">
                <a:solidFill>
                  <a:srgbClr val="000000"/>
                </a:solidFill>
              </a:rPr>
              <a:pPr/>
              <a:t>39</a:t>
            </a:fld>
            <a:endParaRPr lang="en-US">
              <a:solidFill>
                <a:srgbClr val="000000"/>
              </a:solidFill>
            </a:endParaRPr>
          </a:p>
        </p:txBody>
      </p:sp>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p:txBody>
          <a:bodyPr/>
          <a:lstStyle/>
          <a:p>
            <a:r>
              <a:rPr lang="en-US" dirty="0"/>
              <a:t>The above refers to use of property-level performance attribution in an ex post (“look back”) approach, to help diagnose investment management performance. But alternatively the performance attribution can be used in an ex ante (“going-in” or forward-looking) perspective based on the projected investment pro-forma. When used in this ex ante way, performance attribution is usually less about diagnosing management strengths than about understanding where is the projected return expected to come from. This can be helpful in at least two ways: (</a:t>
            </a:r>
            <a:r>
              <a:rPr lang="en-US" dirty="0" err="1"/>
              <a:t>i</a:t>
            </a:r>
            <a:r>
              <a:rPr lang="en-US" dirty="0"/>
              <a:t>) to help judge the reliability in the expected return (e.g., CFC or YC components may be viewed as less reliable than the IY component in many cases); (ii) to help relate the investment to the investor’s return component preferences (e.g., does the investor prefer short-term and continuing income yield as presented by the IY attribute, or longer-term growth in the income yield as presented by the CFC component, or even longer-term growth in capital value without intermediate payback as presented by the YC component?). This can help to match investor preferences to investment alternatives, when all investment alternatives appear to present an equal NPV (given that typically NPV=0 measured on a market value basis).</a:t>
            </a:r>
          </a:p>
          <a:p>
            <a:endParaRPr lang="en-US" dirty="0"/>
          </a:p>
        </p:txBody>
      </p:sp>
    </p:spTree>
    <p:extLst>
      <p:ext uri="{BB962C8B-B14F-4D97-AF65-F5344CB8AC3E}">
        <p14:creationId xmlns:p14="http://schemas.microsoft.com/office/powerpoint/2010/main" xmlns="" val="24878682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A442D4-D0E9-4E6A-BC45-928C782B0A80}" type="slidenum">
              <a:rPr lang="en-US"/>
              <a:pPr/>
              <a:t>40</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xfrm>
            <a:off x="974725" y="4560888"/>
            <a:ext cx="5365750" cy="4319587"/>
          </a:xfrm>
        </p:spPr>
        <p:txBody>
          <a:bodyPr/>
          <a:lstStyle/>
          <a:p>
            <a:endParaRPr lang="en-US">
              <a:solidFill>
                <a:srgbClr val="000000"/>
              </a:solidFill>
            </a:endParaRPr>
          </a:p>
        </p:txBody>
      </p:sp>
    </p:spTree>
    <p:extLst>
      <p:ext uri="{BB962C8B-B14F-4D97-AF65-F5344CB8AC3E}">
        <p14:creationId xmlns:p14="http://schemas.microsoft.com/office/powerpoint/2010/main" xmlns="" val="27500166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20334A-CAA8-43F3-BD50-B4906F39C6F8}" type="slidenum">
              <a:rPr lang="en-US"/>
              <a:pPr/>
              <a:t>41</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xfrm>
            <a:off x="974725" y="4560888"/>
            <a:ext cx="5365750" cy="4319587"/>
          </a:xfrm>
        </p:spPr>
        <p:txBody>
          <a:bodyPr/>
          <a:lstStyle/>
          <a:p>
            <a:r>
              <a:rPr lang="en-US" dirty="0">
                <a:solidFill>
                  <a:srgbClr val="000000"/>
                </a:solidFill>
              </a:rPr>
              <a:t>Such comparisons of </a:t>
            </a:r>
            <a:r>
              <a:rPr lang="en-US" i="1" dirty="0">
                <a:solidFill>
                  <a:srgbClr val="000000"/>
                </a:solidFill>
              </a:rPr>
              <a:t>relative</a:t>
            </a:r>
            <a:r>
              <a:rPr lang="en-US" dirty="0">
                <a:solidFill>
                  <a:srgbClr val="000000"/>
                </a:solidFill>
              </a:rPr>
              <a:t> performance across properties can sometimes be useful even if the properties have different acquisition dates. (Of course, the </a:t>
            </a:r>
            <a:r>
              <a:rPr lang="en-US" dirty="0" err="1">
                <a:solidFill>
                  <a:srgbClr val="000000"/>
                </a:solidFill>
              </a:rPr>
              <a:t>IRR</a:t>
            </a:r>
            <a:r>
              <a:rPr lang="en-US" dirty="0">
                <a:solidFill>
                  <a:srgbClr val="000000"/>
                </a:solidFill>
              </a:rPr>
              <a:t>-cohort benchmark against which the relative performance is computed must be “custom” for each property, corresponding to the holding period for each property.) All such formal quantitative exercises must be “taken with a grain of </a:t>
            </a:r>
            <a:r>
              <a:rPr lang="en-US" dirty="0" smtClean="0">
                <a:solidFill>
                  <a:srgbClr val="000000"/>
                </a:solidFill>
              </a:rPr>
              <a:t>salt,” applied </a:t>
            </a:r>
            <a:r>
              <a:rPr lang="en-US" dirty="0">
                <a:solidFill>
                  <a:srgbClr val="000000"/>
                </a:solidFill>
              </a:rPr>
              <a:t>in an “investigative” spirit. They often bring insights by the questions they raise rather than by providing any definitive answers. They get property and asset managers thinking about how they did and what they did in specific cases, and what impact their actions had in the overall performance. These types of results should never be used mechanistically, without broader and more qualitative analysis, and they should generally not be used for </a:t>
            </a:r>
            <a:r>
              <a:rPr lang="en-US" i="1" dirty="0">
                <a:solidFill>
                  <a:srgbClr val="000000"/>
                </a:solidFill>
              </a:rPr>
              <a:t>evaluative</a:t>
            </a:r>
            <a:r>
              <a:rPr lang="en-US" dirty="0">
                <a:solidFill>
                  <a:srgbClr val="000000"/>
                </a:solidFill>
              </a:rPr>
              <a:t> purposes (in my opinion), but rather for </a:t>
            </a:r>
            <a:r>
              <a:rPr lang="en-US" i="1" dirty="0">
                <a:solidFill>
                  <a:srgbClr val="000000"/>
                </a:solidFill>
              </a:rPr>
              <a:t>diagnostic</a:t>
            </a:r>
            <a:r>
              <a:rPr lang="en-US" dirty="0">
                <a:solidFill>
                  <a:srgbClr val="000000"/>
                </a:solidFill>
              </a:rPr>
              <a:t> (I.e., “learning”) purposes.</a:t>
            </a:r>
          </a:p>
          <a:p>
            <a:endParaRPr lang="en-US" dirty="0">
              <a:solidFill>
                <a:srgbClr val="000000"/>
              </a:solidFill>
            </a:endParaRPr>
          </a:p>
        </p:txBody>
      </p:sp>
    </p:spTree>
    <p:extLst>
      <p:ext uri="{BB962C8B-B14F-4D97-AF65-F5344CB8AC3E}">
        <p14:creationId xmlns:p14="http://schemas.microsoft.com/office/powerpoint/2010/main" xmlns="" val="5361642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FF1897-CEF4-42BA-8F1C-57EB3C71D8AC}" type="slidenum">
              <a:rPr lang="en-US"/>
              <a:pPr/>
              <a:t>45</a:t>
            </a:fld>
            <a:endParaRPr 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xfrm>
            <a:off x="974725" y="4560888"/>
            <a:ext cx="5365750" cy="4319587"/>
          </a:xfrm>
        </p:spPr>
        <p:txBody>
          <a:bodyPr/>
          <a:lstStyle/>
          <a:p>
            <a:r>
              <a:rPr lang="en-US"/>
              <a:t>As noted before, an investment style in the equities industry typically refers to size and value vs growth characteristics, e.g., small-cap growth, large-cap value, etc. Benchmarking may also consider specialization, such as if the portfolio manager specializes in public utility stocks, REITs, international stocks, and so forth.</a:t>
            </a:r>
          </a:p>
        </p:txBody>
      </p:sp>
    </p:spTree>
    <p:extLst>
      <p:ext uri="{BB962C8B-B14F-4D97-AF65-F5344CB8AC3E}">
        <p14:creationId xmlns:p14="http://schemas.microsoft.com/office/powerpoint/2010/main" xmlns="" val="8072265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8A62A9-9D9A-4B49-B380-8D8F760EF511}" type="slidenum">
              <a:rPr lang="en-US"/>
              <a:pPr/>
              <a:t>46</a:t>
            </a:fld>
            <a:endParaRPr 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xfrm>
            <a:off x="974725" y="4560888"/>
            <a:ext cx="5365750" cy="4319587"/>
          </a:xfrm>
        </p:spPr>
        <p:txBody>
          <a:bodyPr/>
          <a:lstStyle/>
          <a:p>
            <a:r>
              <a:rPr lang="en-US"/>
              <a:t>Box indicates TWRR of 25</a:t>
            </a:r>
            <a:r>
              <a:rPr lang="en-US" baseline="30000"/>
              <a:t>th</a:t>
            </a:r>
            <a:r>
              <a:rPr lang="en-US"/>
              <a:t> and 75</a:t>
            </a:r>
            <a:r>
              <a:rPr lang="en-US" baseline="30000"/>
              <a:t>th</a:t>
            </a:r>
            <a:r>
              <a:rPr lang="en-US"/>
              <a:t> percentile active manager in peer universe, over the common historical time period of the analysis.</a:t>
            </a:r>
          </a:p>
        </p:txBody>
      </p:sp>
    </p:spTree>
    <p:extLst>
      <p:ext uri="{BB962C8B-B14F-4D97-AF65-F5344CB8AC3E}">
        <p14:creationId xmlns:p14="http://schemas.microsoft.com/office/powerpoint/2010/main" xmlns="" val="360649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141E40-314E-496C-8E3E-217A6B367507}" type="slidenum">
              <a:rPr lang="en-US"/>
              <a:pPr/>
              <a:t>7</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xfrm>
            <a:off x="974725" y="4560888"/>
            <a:ext cx="5365750" cy="4319587"/>
          </a:xfrm>
        </p:spPr>
        <p:txBody>
          <a:bodyPr/>
          <a:lstStyle/>
          <a:p>
            <a:r>
              <a:rPr lang="en-US">
                <a:solidFill>
                  <a:srgbClr val="000000"/>
                </a:solidFill>
              </a:rPr>
              <a:t>Performance attribution is a useful extension and complement to simple benchmarking of the total return performance. </a:t>
            </a:r>
          </a:p>
          <a:p>
            <a:endParaRPr lang="en-US">
              <a:solidFill>
                <a:srgbClr val="000000"/>
              </a:solidFill>
            </a:endParaRPr>
          </a:p>
          <a:p>
            <a:r>
              <a:rPr lang="en-US">
                <a:solidFill>
                  <a:srgbClr val="000000"/>
                </a:solidFill>
              </a:rPr>
              <a:t>Performance attribution can help </a:t>
            </a:r>
            <a:r>
              <a:rPr lang="en-US" i="1">
                <a:solidFill>
                  <a:srgbClr val="000000"/>
                </a:solidFill>
              </a:rPr>
              <a:t>diagnose</a:t>
            </a:r>
            <a:r>
              <a:rPr lang="en-US">
                <a:solidFill>
                  <a:srgbClr val="000000"/>
                </a:solidFill>
              </a:rPr>
              <a:t> the source or cause of the relative performance differential between the subject manager and his benchmark.</a:t>
            </a:r>
          </a:p>
        </p:txBody>
      </p:sp>
    </p:spTree>
    <p:extLst>
      <p:ext uri="{BB962C8B-B14F-4D97-AF65-F5344CB8AC3E}">
        <p14:creationId xmlns:p14="http://schemas.microsoft.com/office/powerpoint/2010/main" xmlns="" val="7514285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299A38-FF7C-4230-972B-92BAF502AF61}" type="slidenum">
              <a:rPr lang="en-US"/>
              <a:pPr/>
              <a:t>48</a:t>
            </a:fld>
            <a:endParaRPr 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xfrm>
            <a:off x="974725" y="4560888"/>
            <a:ext cx="5365750" cy="4319587"/>
          </a:xfrm>
        </p:spPr>
        <p:txBody>
          <a:bodyPr/>
          <a:lstStyle/>
          <a:p>
            <a:r>
              <a:rPr lang="en-US"/>
              <a:t>A “</a:t>
            </a:r>
            <a:r>
              <a:rPr lang="en-US" i="1"/>
              <a:t>passive index</a:t>
            </a:r>
            <a:r>
              <a:rPr lang="en-US"/>
              <a:t>” in this context refers to an index that has relatively static allocation across assets, and is broadly representative of the entire market of assets of reflective of the manager’s style and specialization. For example, for the large-cap stock manager style, the S&amp;P500 is a widely used representative passive index. For a REIT manager, the NAREIT Index or the Morgan-Stanley or Wilshire Indices are widely used.</a:t>
            </a:r>
          </a:p>
        </p:txBody>
      </p:sp>
    </p:spTree>
    <p:extLst>
      <p:ext uri="{BB962C8B-B14F-4D97-AF65-F5344CB8AC3E}">
        <p14:creationId xmlns:p14="http://schemas.microsoft.com/office/powerpoint/2010/main" xmlns="" val="34383576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8ED591-3F4E-45AC-BFDD-667BB56BA053}" type="slidenum">
              <a:rPr lang="en-US"/>
              <a:pPr/>
              <a:t>50</a:t>
            </a:fld>
            <a:endParaRPr 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xfrm>
            <a:off x="974725" y="4560888"/>
            <a:ext cx="5365750" cy="4319587"/>
          </a:xfrm>
        </p:spPr>
        <p:txBody>
          <a:bodyPr/>
          <a:lstStyle/>
          <a:p>
            <a:r>
              <a:rPr lang="en-US"/>
              <a:t>This is the focal point of the benchmarking exercise. The subject manager’s performance is compared either to that of the representative passive index, or to the median (and distribution) of his peer universe, or both, as appropriate. The comparison may be done using a risk-adjusted return measure, but often more attention is focused simply on the unadjusted time-wtd average of the total returns. As noted, risk-adjustments are imperfect, and if the comparison is limited to a common style &amp; specialization (i.e., carefully defined peer universe and appropriately selected passive market index), then there may be little difference in risk across the comparison. (However, differences in use of leverage may need to be considered and controlled for.)</a:t>
            </a:r>
          </a:p>
        </p:txBody>
      </p:sp>
    </p:spTree>
    <p:extLst>
      <p:ext uri="{BB962C8B-B14F-4D97-AF65-F5344CB8AC3E}">
        <p14:creationId xmlns:p14="http://schemas.microsoft.com/office/powerpoint/2010/main" xmlns="" val="15928812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EFD063-7C29-4136-B515-6AF33F206FCC}" type="slidenum">
              <a:rPr lang="en-US"/>
              <a:pPr/>
              <a:t>55</a:t>
            </a:fld>
            <a:endParaRPr 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r>
              <a:rPr lang="en-US"/>
              <a:t>There might be an argument that source 1 (property heterogeneity) is an aspect of performance the manager is hired for, and so is not “noise” in performance measurement. But it is unreasonable to expect a manager to completely forecast future idiosyncratic returns of any asset.</a:t>
            </a:r>
          </a:p>
        </p:txBody>
      </p:sp>
    </p:spTree>
    <p:extLst>
      <p:ext uri="{BB962C8B-B14F-4D97-AF65-F5344CB8AC3E}">
        <p14:creationId xmlns:p14="http://schemas.microsoft.com/office/powerpoint/2010/main" xmlns="" val="24816835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ADF01E-CDC8-4D3C-8A15-652758D62B96}" type="slidenum">
              <a:rPr lang="en-US"/>
              <a:pPr/>
              <a:t>57</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xfrm>
            <a:off x="974725" y="4560888"/>
            <a:ext cx="5365750" cy="4319587"/>
          </a:xfrm>
        </p:spPr>
        <p:txBody>
          <a:bodyPr/>
          <a:lstStyle/>
          <a:p>
            <a:r>
              <a:rPr lang="en-US"/>
              <a:t>This example assumes </a:t>
            </a:r>
            <a:r>
              <a:rPr lang="en-US" i="1"/>
              <a:t>independent</a:t>
            </a:r>
            <a:r>
              <a:rPr lang="en-US"/>
              <a:t> periodic returns (I.e., zero serial correlation), as if there were no </a:t>
            </a:r>
            <a:r>
              <a:rPr lang="en-US" i="1"/>
              <a:t>inertia</a:t>
            </a:r>
            <a:r>
              <a:rPr lang="en-US"/>
              <a:t> in real estate returns. With inertia, the std.err of the avg difference would be larger than indicated here (i.e., effectively less than 12 </a:t>
            </a:r>
            <a:r>
              <a:rPr lang="en-US" i="1"/>
              <a:t>independent</a:t>
            </a:r>
            <a:r>
              <a:rPr lang="en-US"/>
              <a:t> observations of the difference). On the other hand, inertia probably causes the quarterly volatility to be smaller than the 5% used in this example.</a:t>
            </a:r>
          </a:p>
        </p:txBody>
      </p:sp>
    </p:spTree>
    <p:extLst>
      <p:ext uri="{BB962C8B-B14F-4D97-AF65-F5344CB8AC3E}">
        <p14:creationId xmlns:p14="http://schemas.microsoft.com/office/powerpoint/2010/main" xmlns="" val="21713299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98527F-3EF0-46FC-93E2-08D993103708}" type="slidenum">
              <a:rPr lang="en-US"/>
              <a:pPr/>
              <a:t>60</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r>
              <a:rPr lang="en-US"/>
              <a:t>Skipped here through slides 58-62 Spring 2003.</a:t>
            </a:r>
          </a:p>
        </p:txBody>
      </p:sp>
    </p:spTree>
    <p:extLst>
      <p:ext uri="{BB962C8B-B14F-4D97-AF65-F5344CB8AC3E}">
        <p14:creationId xmlns:p14="http://schemas.microsoft.com/office/powerpoint/2010/main" xmlns="" val="16753297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98527F-3EF0-46FC-93E2-08D993103708}" type="slidenum">
              <a:rPr lang="en-US"/>
              <a:pPr/>
              <a:t>67</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r>
              <a:rPr lang="en-US"/>
              <a:t>Skipped here through slides 58-62 Spring 2003.</a:t>
            </a:r>
          </a:p>
        </p:txBody>
      </p:sp>
    </p:spTree>
    <p:extLst>
      <p:ext uri="{BB962C8B-B14F-4D97-AF65-F5344CB8AC3E}">
        <p14:creationId xmlns:p14="http://schemas.microsoft.com/office/powerpoint/2010/main" xmlns="" val="23007075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DF3396-2852-4147-B93E-D0FB6F82AD39}" type="slidenum">
              <a:rPr lang="en-US">
                <a:solidFill>
                  <a:srgbClr val="000000"/>
                </a:solidFill>
              </a:rPr>
              <a:pPr/>
              <a:t>73</a:t>
            </a:fld>
            <a:endParaRPr lang="en-US">
              <a:solidFill>
                <a:srgbClr val="000000"/>
              </a:solidFill>
            </a:endParaRPr>
          </a:p>
        </p:txBody>
      </p:sp>
      <p:sp>
        <p:nvSpPr>
          <p:cNvPr id="551938" name="Rectangle 2"/>
          <p:cNvSpPr>
            <a:spLocks noGrp="1" noRot="1" noChangeAspect="1" noChangeArrowheads="1" noTextEdit="1"/>
          </p:cNvSpPr>
          <p:nvPr>
            <p:ph type="sldImg"/>
          </p:nvPr>
        </p:nvSpPr>
        <p:spPr>
          <a:ln/>
        </p:spPr>
      </p:sp>
      <p:sp>
        <p:nvSpPr>
          <p:cNvPr id="551939" name="Rectangle 3"/>
          <p:cNvSpPr>
            <a:spLocks noGrp="1" noChangeArrowheads="1"/>
          </p:cNvSpPr>
          <p:nvPr>
            <p:ph type="body" idx="1"/>
          </p:nvPr>
        </p:nvSpPr>
        <p:spPr/>
        <p:txBody>
          <a:bodyPr/>
          <a:lstStyle/>
          <a:p>
            <a:r>
              <a:rPr lang="en-US"/>
              <a:t>Ingredients of a real estate derivative:</a:t>
            </a:r>
          </a:p>
          <a:p>
            <a:pPr>
              <a:buFontTx/>
              <a:buChar char="•"/>
            </a:pPr>
            <a:r>
              <a:rPr lang="en-US"/>
              <a:t>Start with a real estate index, that tracks some relevant movement in some relevant real estate market;</a:t>
            </a:r>
          </a:p>
          <a:p>
            <a:pPr>
              <a:buFontTx/>
              <a:buChar char="•"/>
            </a:pPr>
            <a:r>
              <a:rPr lang="en-US"/>
              <a:t>Develop a contract by which one party pledges to pay another party a payoff that is a function of the real estate index, in return for some specified consideration;</a:t>
            </a:r>
          </a:p>
          <a:p>
            <a:pPr>
              <a:buFontTx/>
              <a:buChar char="•"/>
            </a:pPr>
            <a:r>
              <a:rPr lang="en-US"/>
              <a:t>Voila: you’ve got a real estate derivative!</a:t>
            </a:r>
          </a:p>
        </p:txBody>
      </p:sp>
    </p:spTree>
    <p:extLst>
      <p:ext uri="{BB962C8B-B14F-4D97-AF65-F5344CB8AC3E}">
        <p14:creationId xmlns:p14="http://schemas.microsoft.com/office/powerpoint/2010/main" xmlns="" val="28899043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BAE858-D51E-4B75-AE14-2047DEC6C66B}" type="slidenum">
              <a:rPr lang="en-US">
                <a:solidFill>
                  <a:srgbClr val="000000"/>
                </a:solidFill>
              </a:rPr>
              <a:pPr/>
              <a:t>74</a:t>
            </a:fld>
            <a:endParaRPr lang="en-US">
              <a:solidFill>
                <a:srgbClr val="000000"/>
              </a:solidFill>
            </a:endParaRPr>
          </a:p>
        </p:txBody>
      </p:sp>
      <p:sp>
        <p:nvSpPr>
          <p:cNvPr id="553986" name="Rectangle 2"/>
          <p:cNvSpPr>
            <a:spLocks noGrp="1" noRot="1" noChangeAspect="1" noChangeArrowheads="1" noTextEdit="1"/>
          </p:cNvSpPr>
          <p:nvPr>
            <p:ph type="sldImg"/>
          </p:nvPr>
        </p:nvSpPr>
        <p:spPr>
          <a:ln/>
        </p:spPr>
      </p:sp>
      <p:sp>
        <p:nvSpPr>
          <p:cNvPr id="553987" name="Rectangle 3"/>
          <p:cNvSpPr>
            <a:spLocks noGrp="1" noChangeArrowheads="1"/>
          </p:cNvSpPr>
          <p:nvPr>
            <p:ph type="body" idx="1"/>
          </p:nvPr>
        </p:nvSpPr>
        <p:spPr/>
        <p:txBody>
          <a:bodyPr/>
          <a:lstStyle/>
          <a:p>
            <a:r>
              <a:rPr lang="en-US"/>
              <a:t>We’ll focus just on forwards and swaps in this course.</a:t>
            </a:r>
          </a:p>
        </p:txBody>
      </p:sp>
    </p:spTree>
    <p:extLst>
      <p:ext uri="{BB962C8B-B14F-4D97-AF65-F5344CB8AC3E}">
        <p14:creationId xmlns:p14="http://schemas.microsoft.com/office/powerpoint/2010/main" xmlns="" val="31193635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2757B5-7909-424F-9634-3EDFC5E16D9A}" type="slidenum">
              <a:rPr lang="en-US">
                <a:solidFill>
                  <a:srgbClr val="000000"/>
                </a:solidFill>
              </a:rPr>
              <a:pPr/>
              <a:t>75</a:t>
            </a:fld>
            <a:endParaRPr lang="en-US">
              <a:solidFill>
                <a:srgbClr val="000000"/>
              </a:solidFill>
            </a:endParaRPr>
          </a:p>
        </p:txBody>
      </p:sp>
      <p:sp>
        <p:nvSpPr>
          <p:cNvPr id="505858" name="Rectangle 2"/>
          <p:cNvSpPr>
            <a:spLocks noGrp="1" noRot="1" noChangeAspect="1" noChangeArrowheads="1" noTextEdit="1"/>
          </p:cNvSpPr>
          <p:nvPr>
            <p:ph type="sldImg"/>
          </p:nvPr>
        </p:nvSpPr>
        <p:spPr>
          <a:ln/>
        </p:spPr>
      </p:sp>
      <p:sp>
        <p:nvSpPr>
          <p:cNvPr id="505859" name="Rectangle 3"/>
          <p:cNvSpPr>
            <a:spLocks noGrp="1" noChangeArrowheads="1"/>
          </p:cNvSpPr>
          <p:nvPr>
            <p:ph type="body" idx="1"/>
          </p:nvPr>
        </p:nvSpPr>
        <p:spPr/>
        <p:txBody>
          <a:bodyPr/>
          <a:lstStyle/>
          <a:p>
            <a:r>
              <a:rPr lang="en-US"/>
              <a:t>$1.40 = LIBOR + 60 bps / 4 qtrs/yr  =  5.60%*$100 / 4.</a:t>
            </a:r>
          </a:p>
        </p:txBody>
      </p:sp>
    </p:spTree>
    <p:extLst>
      <p:ext uri="{BB962C8B-B14F-4D97-AF65-F5344CB8AC3E}">
        <p14:creationId xmlns:p14="http://schemas.microsoft.com/office/powerpoint/2010/main" xmlns="" val="2840033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D7A4F5-8E9B-48C1-AD88-CE9FDBF8830B}" type="slidenum">
              <a:rPr lang="en-US">
                <a:solidFill>
                  <a:srgbClr val="000000"/>
                </a:solidFill>
              </a:rPr>
              <a:pPr/>
              <a:t>77</a:t>
            </a:fld>
            <a:endParaRPr lang="en-US">
              <a:solidFill>
                <a:srgbClr val="000000"/>
              </a:solidFill>
            </a:endParaRPr>
          </a:p>
        </p:txBody>
      </p:sp>
      <p:sp>
        <p:nvSpPr>
          <p:cNvPr id="531458" name="Rectangle 2"/>
          <p:cNvSpPr>
            <a:spLocks noGrp="1" noRot="1" noChangeAspect="1" noChangeArrowheads="1" noTextEdit="1"/>
          </p:cNvSpPr>
          <p:nvPr>
            <p:ph type="sldImg"/>
          </p:nvPr>
        </p:nvSpPr>
        <p:spPr>
          <a:ln/>
        </p:spPr>
      </p:sp>
      <p:sp>
        <p:nvSpPr>
          <p:cNvPr id="531459" name="Rectangle 3"/>
          <p:cNvSpPr>
            <a:spLocks noGrp="1" noChangeArrowheads="1"/>
          </p:cNvSpPr>
          <p:nvPr>
            <p:ph type="body" idx="1"/>
          </p:nvPr>
        </p:nvSpPr>
        <p:spPr/>
        <p:txBody>
          <a:bodyPr/>
          <a:lstStyle/>
          <a:p>
            <a:r>
              <a:rPr lang="en-US"/>
              <a:t>In addition to IPD-based derivatives in England and NCREIF-based in the U.S., trading started started in 2006 on the CMBX Index, a CMBS credit default index based on a market-basket of CMBS, as well as on the Case-Shiller home price index on the CME.</a:t>
            </a:r>
          </a:p>
          <a:p>
            <a:r>
              <a:rPr lang="en-US"/>
              <a:t>(Technically, a mortgage is a derivative, including a “put option” as its ability to default.)</a:t>
            </a:r>
          </a:p>
        </p:txBody>
      </p:sp>
    </p:spTree>
    <p:extLst>
      <p:ext uri="{BB962C8B-B14F-4D97-AF65-F5344CB8AC3E}">
        <p14:creationId xmlns:p14="http://schemas.microsoft.com/office/powerpoint/2010/main" xmlns="" val="74130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F065A0-3F3C-4C5F-AD56-F35CBFF93285}" type="slidenum">
              <a:rPr lang="en-US"/>
              <a:pPr/>
              <a:t>8</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xfrm>
            <a:off x="487363" y="4400550"/>
            <a:ext cx="6502400" cy="4960938"/>
          </a:xfrm>
        </p:spPr>
        <p:txBody>
          <a:bodyPr/>
          <a:lstStyle/>
          <a:p>
            <a:r>
              <a:rPr lang="en-US" sz="800" dirty="0"/>
              <a:t>Modern finance really begins with Markowitz Portfolio Theory (aka “Mean-Variance Portfolio </a:t>
            </a:r>
            <a:r>
              <a:rPr lang="en-US" sz="800" dirty="0" smtClean="0"/>
              <a:t>Theory,” or </a:t>
            </a:r>
            <a:r>
              <a:rPr lang="en-US" sz="800" dirty="0"/>
              <a:t>“Modern Portfolio Theory” – </a:t>
            </a:r>
            <a:r>
              <a:rPr lang="en-US" sz="800" dirty="0" err="1"/>
              <a:t>MPT</a:t>
            </a:r>
            <a:r>
              <a:rPr lang="en-US" sz="800" dirty="0"/>
              <a:t> for short). Developed in the 1950s, spread to widespread application during the 1960s.</a:t>
            </a:r>
          </a:p>
          <a:p>
            <a:endParaRPr lang="en-US" sz="800" dirty="0"/>
          </a:p>
          <a:p>
            <a:r>
              <a:rPr lang="en-US" sz="800" dirty="0"/>
              <a:t>The need for a more practical method for applying </a:t>
            </a:r>
            <a:r>
              <a:rPr lang="en-US" sz="800" dirty="0" err="1"/>
              <a:t>MPT</a:t>
            </a:r>
            <a:r>
              <a:rPr lang="en-US" sz="800" dirty="0"/>
              <a:t> within the stock market led to the development of the Sharpe-</a:t>
            </a:r>
            <a:r>
              <a:rPr lang="en-US" sz="800" dirty="0" err="1"/>
              <a:t>Lintner</a:t>
            </a:r>
            <a:r>
              <a:rPr lang="en-US" sz="800" dirty="0"/>
              <a:t> “Capital Asset Pricing Model” (</a:t>
            </a:r>
            <a:r>
              <a:rPr lang="en-US" sz="800" dirty="0" err="1"/>
              <a:t>CAPM</a:t>
            </a:r>
            <a:r>
              <a:rPr lang="en-US" sz="800" dirty="0"/>
              <a:t>), by simplifying </a:t>
            </a:r>
            <a:r>
              <a:rPr lang="en-US" sz="800" dirty="0" err="1"/>
              <a:t>MPT</a:t>
            </a:r>
            <a:r>
              <a:rPr lang="en-US" sz="800" dirty="0"/>
              <a:t> and embedding it within the broader and more rigorous economic framework of asset market equilibrium pricing theory. Initially developed in the 1960s, the </a:t>
            </a:r>
            <a:r>
              <a:rPr lang="en-US" sz="800" dirty="0" err="1"/>
              <a:t>CAPM</a:t>
            </a:r>
            <a:r>
              <a:rPr lang="en-US" sz="800" dirty="0"/>
              <a:t> was widely applied in practice during the 1970s. Helped to stimulate the development of the mutual fund industry, especially the advent of passive “index” funds.</a:t>
            </a:r>
          </a:p>
          <a:p>
            <a:endParaRPr lang="en-US" sz="800" dirty="0"/>
          </a:p>
          <a:p>
            <a:r>
              <a:rPr lang="en-US" sz="800" dirty="0" err="1"/>
              <a:t>CAPM</a:t>
            </a:r>
            <a:r>
              <a:rPr lang="en-US" sz="800" dirty="0"/>
              <a:t> carried implications for quantitative investment performance evaluation. A money manager’s total return performance could be </a:t>
            </a:r>
            <a:r>
              <a:rPr lang="en-US" sz="800" b="1" i="1" dirty="0"/>
              <a:t>adjusted for risk</a:t>
            </a:r>
            <a:r>
              <a:rPr lang="en-US" sz="800" dirty="0"/>
              <a:t>, using “beta” as the risk measure that determines the capital market’s expected returns. E.g., compare managers or portfolios on the basis of their “</a:t>
            </a:r>
            <a:r>
              <a:rPr lang="en-US" sz="800" dirty="0" err="1"/>
              <a:t>Treynor</a:t>
            </a:r>
            <a:r>
              <a:rPr lang="en-US" sz="800" dirty="0"/>
              <a:t> Ratios” rather than simple unadjusted total returns.</a:t>
            </a:r>
          </a:p>
          <a:p>
            <a:endParaRPr lang="en-US" sz="800" dirty="0"/>
          </a:p>
          <a:p>
            <a:r>
              <a:rPr lang="en-US" sz="800" dirty="0"/>
              <a:t>But, while helpful, the </a:t>
            </a:r>
            <a:r>
              <a:rPr lang="en-US" sz="800" dirty="0" err="1"/>
              <a:t>CAPM</a:t>
            </a:r>
            <a:r>
              <a:rPr lang="en-US" sz="800" dirty="0"/>
              <a:t> turned out to be too simplistic, too “blunt” a tool for practical investment manager performance evaluation. From an academic perspective, other asset characteristics besides beta were found to be important in explaining expected returns, most prominently </a:t>
            </a:r>
            <a:r>
              <a:rPr lang="en-US" sz="800" b="1" i="1" dirty="0"/>
              <a:t>size</a:t>
            </a:r>
            <a:r>
              <a:rPr lang="en-US" sz="800" dirty="0"/>
              <a:t> and </a:t>
            </a:r>
            <a:r>
              <a:rPr lang="en-US" sz="800" b="1" i="1" dirty="0"/>
              <a:t>book/market ratio</a:t>
            </a:r>
            <a:r>
              <a:rPr lang="en-US" sz="800" dirty="0"/>
              <a:t> (e.g., </a:t>
            </a:r>
            <a:r>
              <a:rPr lang="en-US" sz="800" dirty="0" err="1"/>
              <a:t>Fama</a:t>
            </a:r>
            <a:r>
              <a:rPr lang="en-US" sz="800" dirty="0"/>
              <a:t>-French studies), and </a:t>
            </a:r>
            <a:r>
              <a:rPr lang="en-US" sz="800" b="1" i="1" dirty="0"/>
              <a:t>current yield</a:t>
            </a:r>
            <a:r>
              <a:rPr lang="en-US" sz="800" dirty="0"/>
              <a:t> (e.g., Campbell, </a:t>
            </a:r>
            <a:r>
              <a:rPr lang="en-US" sz="800" dirty="0" err="1"/>
              <a:t>Shiller</a:t>
            </a:r>
            <a:r>
              <a:rPr lang="en-US" sz="800" dirty="0"/>
              <a:t> studies). From a practical industry perspective, risk-adjusted returns never really gained dominance over unadjusted returns as a widely-applied performance evaluation metric.</a:t>
            </a:r>
          </a:p>
          <a:p>
            <a:endParaRPr lang="en-US" sz="800" dirty="0"/>
          </a:p>
          <a:p>
            <a:r>
              <a:rPr lang="en-US" sz="800" dirty="0"/>
              <a:t>Practical investment strategy in the equity industry evolved toward a “</a:t>
            </a:r>
            <a:r>
              <a:rPr lang="en-US" sz="800" b="1" i="1" dirty="0"/>
              <a:t>Style</a:t>
            </a:r>
            <a:r>
              <a:rPr lang="en-US" sz="800" dirty="0"/>
              <a:t>” oriented perspective, with the styles largely reflecting different risk and return characteristics, such as size and value-</a:t>
            </a:r>
            <a:r>
              <a:rPr lang="en-US" sz="800" dirty="0" err="1"/>
              <a:t>vs</a:t>
            </a:r>
            <a:r>
              <a:rPr lang="en-US" sz="800" dirty="0"/>
              <a:t>-growth characteristics (e.g., </a:t>
            </a:r>
            <a:r>
              <a:rPr lang="en-US" sz="800" dirty="0" err="1"/>
              <a:t>large,mid,&amp;small</a:t>
            </a:r>
            <a:r>
              <a:rPr lang="en-US" sz="800" dirty="0"/>
              <a:t> cap;  </a:t>
            </a:r>
            <a:r>
              <a:rPr lang="en-US" sz="800" dirty="0" err="1"/>
              <a:t>value,growth,&amp;neutral</a:t>
            </a:r>
            <a:r>
              <a:rPr lang="en-US" sz="800" dirty="0"/>
              <a:t> orientation – the latter often related to B/M ratio &amp;/or yield). This development occurred in the 1980s.</a:t>
            </a:r>
          </a:p>
          <a:p>
            <a:endParaRPr lang="en-US" sz="800" dirty="0"/>
          </a:p>
          <a:p>
            <a:r>
              <a:rPr lang="en-US" sz="800" dirty="0"/>
              <a:t>The greater practicality of style-based investment strategy made formal, quantitative </a:t>
            </a:r>
            <a:r>
              <a:rPr lang="en-US" sz="800" b="1" i="1" dirty="0"/>
              <a:t>benchmarking</a:t>
            </a:r>
            <a:r>
              <a:rPr lang="en-US" sz="800" dirty="0"/>
              <a:t> a more useful investment performance evaluation and management tool. Equity managers with a common style and specialization could be logically compared with each other and with a common benchmark reflective of their style and specialization. Growth in the use &amp; importance of benchmarking in the equities industry took off in the 1980s &amp; 90s. Style-based benchmarking tends to be a less “academic” exercise than earlier risk-adjusted return oriented techniques, based more on common sense than on highly sophisticated academic theory. (No one is likely to win a Nobel Prize for developing benchmarking theory.) But this is part of the reason why benchmarking has become such a widely-used tool.</a:t>
            </a:r>
          </a:p>
          <a:p>
            <a:endParaRPr lang="en-US" sz="800" dirty="0"/>
          </a:p>
          <a:p>
            <a:r>
              <a:rPr lang="en-US" sz="800" dirty="0"/>
              <a:t>Professional portfolio management in the private (direct) real estate investment industry really only began in a big way in the 1970s. At first (in the 70s &amp; 80s), there was an attempt to fit real estate investment strategy and management into the </a:t>
            </a:r>
            <a:r>
              <a:rPr lang="en-US" sz="800" dirty="0" err="1"/>
              <a:t>MPT</a:t>
            </a:r>
            <a:r>
              <a:rPr lang="en-US" sz="800" dirty="0"/>
              <a:t>/</a:t>
            </a:r>
            <a:r>
              <a:rPr lang="en-US" sz="800" dirty="0" err="1"/>
              <a:t>CAPM</a:t>
            </a:r>
            <a:r>
              <a:rPr lang="en-US" sz="800" dirty="0"/>
              <a:t> mold. But this didn’t work very well, even as the equity industry was evolving toward the style-based benchmarking model of investment strategy and mgt. The property “crash” of the early 1990s increased the need for credibility and accountability in the </a:t>
            </a:r>
            <a:r>
              <a:rPr lang="en-US" sz="800" dirty="0" err="1"/>
              <a:t>R.E.</a:t>
            </a:r>
            <a:r>
              <a:rPr lang="en-US" sz="800" dirty="0"/>
              <a:t> investment management industry, and led to the growth of incentive contracting and formal benchmarking in the private </a:t>
            </a:r>
            <a:r>
              <a:rPr lang="en-US" sz="800" dirty="0" err="1"/>
              <a:t>R.E.</a:t>
            </a:r>
            <a:r>
              <a:rPr lang="en-US" sz="800" dirty="0"/>
              <a:t> investment industry during the 1990s.</a:t>
            </a:r>
          </a:p>
        </p:txBody>
      </p:sp>
    </p:spTree>
    <p:extLst>
      <p:ext uri="{BB962C8B-B14F-4D97-AF65-F5344CB8AC3E}">
        <p14:creationId xmlns:p14="http://schemas.microsoft.com/office/powerpoint/2010/main" xmlns="" val="29701654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B30876-4AFE-4C41-871D-6E94DC318F1A}" type="slidenum">
              <a:rPr lang="en-US">
                <a:solidFill>
                  <a:srgbClr val="000000"/>
                </a:solidFill>
              </a:rPr>
              <a:pPr/>
              <a:t>78</a:t>
            </a:fld>
            <a:endParaRPr lang="en-US">
              <a:solidFill>
                <a:srgbClr val="000000"/>
              </a:solidFill>
            </a:endParaRPr>
          </a:p>
        </p:txBody>
      </p:sp>
      <p:sp>
        <p:nvSpPr>
          <p:cNvPr id="533506" name="Rectangle 2"/>
          <p:cNvSpPr>
            <a:spLocks noGrp="1" noRot="1" noChangeAspect="1" noChangeArrowheads="1" noTextEdit="1"/>
          </p:cNvSpPr>
          <p:nvPr>
            <p:ph type="sldImg"/>
          </p:nvPr>
        </p:nvSpPr>
        <p:spPr>
          <a:ln/>
        </p:spPr>
      </p:sp>
      <p:sp>
        <p:nvSpPr>
          <p:cNvPr id="533507" name="Rectangle 3"/>
          <p:cNvSpPr>
            <a:spLocks noGrp="1" noChangeArrowheads="1"/>
          </p:cNvSpPr>
          <p:nvPr>
            <p:ph type="body" idx="1"/>
          </p:nvPr>
        </p:nvSpPr>
        <p:spPr/>
        <p:txBody>
          <a:bodyPr/>
          <a:lstStyle/>
          <a:p>
            <a:r>
              <a:rPr lang="en-US"/>
              <a:t>Derivatives can address major concerns of institutional investors who would like to increase their portfolio allocations to real estate. These are the responses from a recent study of U.S. pension and endowment fund managers. Concerns about real estate investment such as lack of liquidity, lack of reliable valuation data, and lack of specific asset or manager expertise, can be addressed by the presence of a well-functioning futures market.</a:t>
            </a:r>
          </a:p>
          <a:p>
            <a:r>
              <a:rPr lang="en-US"/>
              <a:t>For example, liquidity risk is reduced by the lack of up-front cash requirement and the short-to-medium term nature of the futures contracts, as well as potentially by the existence of a secondary market in the futures contracts, if the market becomes well developed.</a:t>
            </a:r>
          </a:p>
          <a:p>
            <a:r>
              <a:rPr lang="en-US"/>
              <a:t>The issue of valuation reliability becomes secondary if the investor knows that their return will be based completely on the published index return. (Of course the accuracy of the index in portraying true real estate returns is still very important, especially for parties on the short side of the swap transaction, as they will be covering their position with actual real estate holdings.)</a:t>
            </a:r>
          </a:p>
        </p:txBody>
      </p:sp>
    </p:spTree>
    <p:extLst>
      <p:ext uri="{BB962C8B-B14F-4D97-AF65-F5344CB8AC3E}">
        <p14:creationId xmlns:p14="http://schemas.microsoft.com/office/powerpoint/2010/main" xmlns="" val="42884020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B2837E-8379-4BA8-AD74-A0A041152240}" type="slidenum">
              <a:rPr lang="en-US">
                <a:solidFill>
                  <a:srgbClr val="000000"/>
                </a:solidFill>
              </a:rPr>
              <a:pPr/>
              <a:t>83</a:t>
            </a:fld>
            <a:endParaRPr lang="en-US">
              <a:solidFill>
                <a:srgbClr val="000000"/>
              </a:solidFill>
            </a:endParaRPr>
          </a:p>
        </p:txBody>
      </p:sp>
      <p:sp>
        <p:nvSpPr>
          <p:cNvPr id="559106" name="Rectangle 2"/>
          <p:cNvSpPr>
            <a:spLocks noGrp="1" noRot="1" noChangeAspect="1" noChangeArrowheads="1" noTextEdit="1"/>
          </p:cNvSpPr>
          <p:nvPr>
            <p:ph type="sldImg"/>
          </p:nvPr>
        </p:nvSpPr>
        <p:spPr>
          <a:ln/>
        </p:spPr>
      </p:sp>
      <p:sp>
        <p:nvSpPr>
          <p:cNvPr id="559107" name="Rectangle 3"/>
          <p:cNvSpPr>
            <a:spLocks noGrp="1" noChangeArrowheads="1"/>
          </p:cNvSpPr>
          <p:nvPr>
            <p:ph type="body" idx="1"/>
          </p:nvPr>
        </p:nvSpPr>
        <p:spPr/>
        <p:txBody>
          <a:bodyPr/>
          <a:lstStyle/>
          <a:p>
            <a:r>
              <a:rPr lang="en-US"/>
              <a:t>The spread over (or conceivably under) LIBOR in the swap price will vary with supply and demand and as a function of intermediaries willingness to take the trade. The 50 bps number used here is just an example. In early swap trading in the U.S. and UK the spreads were often higher than this. On the other hand, in other derivatives product markets the spreads are usually lower than this. (The spread will or should also be influenced by the effect of any lag in the underlying index, behind actual property markets, as is discussed in later slides.)</a:t>
            </a:r>
          </a:p>
        </p:txBody>
      </p:sp>
    </p:spTree>
    <p:extLst>
      <p:ext uri="{BB962C8B-B14F-4D97-AF65-F5344CB8AC3E}">
        <p14:creationId xmlns:p14="http://schemas.microsoft.com/office/powerpoint/2010/main" xmlns="" val="17669726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073163-06C9-40A5-9583-34FB70071C52}" type="slidenum">
              <a:rPr lang="en-US">
                <a:solidFill>
                  <a:srgbClr val="000000"/>
                </a:solidFill>
              </a:rPr>
              <a:pPr/>
              <a:t>84</a:t>
            </a:fld>
            <a:endParaRPr lang="en-US">
              <a:solidFill>
                <a:srgbClr val="000000"/>
              </a:solidFill>
            </a:endParaRPr>
          </a:p>
        </p:txBody>
      </p:sp>
      <p:sp>
        <p:nvSpPr>
          <p:cNvPr id="561154" name="Rectangle 2"/>
          <p:cNvSpPr>
            <a:spLocks noGrp="1" noRot="1" noChangeAspect="1" noChangeArrowheads="1" noTextEdit="1"/>
          </p:cNvSpPr>
          <p:nvPr>
            <p:ph type="sldImg"/>
          </p:nvPr>
        </p:nvSpPr>
        <p:spPr>
          <a:ln/>
        </p:spPr>
      </p:sp>
      <p:sp>
        <p:nvSpPr>
          <p:cNvPr id="561155" name="Rectangle 3"/>
          <p:cNvSpPr>
            <a:spLocks noGrp="1" noChangeArrowheads="1"/>
          </p:cNvSpPr>
          <p:nvPr>
            <p:ph type="body" idx="1"/>
          </p:nvPr>
        </p:nvSpPr>
        <p:spPr/>
        <p:txBody>
          <a:bodyPr/>
          <a:lstStyle/>
          <a:p>
            <a:r>
              <a:rPr lang="en-US"/>
              <a:t>The spread over (or conceivably under) LIBOR in the swap price will vary with supply and demand and as a function of intermediaries willingness to take the trade. The 50 bps number used here is just an example. In early swap trading in the U.S. and UK the spreads were often higher than this. On the other hand, in other derivatives product markets the spreads are usually lower than this. (The spread will or should also be influenced by the effect of any lag in the underlying index, behind actual property markets, as is discussed in later slides.)</a:t>
            </a:r>
          </a:p>
        </p:txBody>
      </p:sp>
    </p:spTree>
    <p:extLst>
      <p:ext uri="{BB962C8B-B14F-4D97-AF65-F5344CB8AC3E}">
        <p14:creationId xmlns:p14="http://schemas.microsoft.com/office/powerpoint/2010/main" xmlns="" val="37046452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E49FFB-2158-4641-B1DD-562970B841BE}" type="slidenum">
              <a:rPr lang="en-US">
                <a:solidFill>
                  <a:srgbClr val="000000"/>
                </a:solidFill>
              </a:rPr>
              <a:pPr/>
              <a:t>85</a:t>
            </a:fld>
            <a:endParaRPr lang="en-US">
              <a:solidFill>
                <a:srgbClr val="000000"/>
              </a:solidFill>
            </a:endParaRPr>
          </a:p>
        </p:txBody>
      </p:sp>
      <p:sp>
        <p:nvSpPr>
          <p:cNvPr id="542722" name="Rectangle 2"/>
          <p:cNvSpPr>
            <a:spLocks noGrp="1" noRot="1" noChangeAspect="1" noChangeArrowheads="1" noTextEdit="1"/>
          </p:cNvSpPr>
          <p:nvPr>
            <p:ph type="sldImg"/>
          </p:nvPr>
        </p:nvSpPr>
        <p:spPr>
          <a:ln/>
        </p:spPr>
      </p:sp>
      <p:sp>
        <p:nvSpPr>
          <p:cNvPr id="542723" name="Rectangle 3"/>
          <p:cNvSpPr>
            <a:spLocks noGrp="1" noChangeArrowheads="1"/>
          </p:cNvSpPr>
          <p:nvPr>
            <p:ph type="body" idx="1"/>
          </p:nvPr>
        </p:nvSpPr>
        <p:spPr/>
        <p:txBody>
          <a:bodyPr/>
          <a:lstStyle/>
          <a:p>
            <a:r>
              <a:rPr lang="en-US"/>
              <a:t>Note: You will obtain the </a:t>
            </a:r>
            <a:r>
              <a:rPr lang="el-GR">
                <a:cs typeface="Arial" charset="0"/>
              </a:rPr>
              <a:t>Δ</a:t>
            </a:r>
            <a:r>
              <a:rPr lang="en-US">
                <a:cs typeface="Arial" charset="0"/>
              </a:rPr>
              <a:t> from the index (hence risk) and ex ante you will receive the </a:t>
            </a:r>
            <a:r>
              <a:rPr lang="en-US" i="1" u="sng">
                <a:cs typeface="Arial" charset="0"/>
              </a:rPr>
              <a:t>equilibrium</a:t>
            </a:r>
            <a:r>
              <a:rPr lang="en-US">
                <a:cs typeface="Arial" charset="0"/>
              </a:rPr>
              <a:t> expected total return of the </a:t>
            </a:r>
            <a:r>
              <a:rPr lang="en-US" i="1" u="sng">
                <a:cs typeface="Arial" charset="0"/>
              </a:rPr>
              <a:t>index</a:t>
            </a:r>
            <a:r>
              <a:rPr lang="en-US">
                <a:cs typeface="Arial" charset="0"/>
              </a:rPr>
              <a:t>. Ex post, the total return you receive will therefore only exactly equal the index reported return if the index is in equilibrium (no lag).</a:t>
            </a:r>
            <a:endParaRPr lang="el-GR">
              <a:cs typeface="Arial" charset="0"/>
            </a:endParaRPr>
          </a:p>
        </p:txBody>
      </p:sp>
    </p:spTree>
    <p:extLst>
      <p:ext uri="{BB962C8B-B14F-4D97-AF65-F5344CB8AC3E}">
        <p14:creationId xmlns:p14="http://schemas.microsoft.com/office/powerpoint/2010/main" xmlns="" val="40269388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C917B3-8B06-49BB-A7C8-19CD44D97B9E}" type="slidenum">
              <a:rPr lang="en-US">
                <a:solidFill>
                  <a:srgbClr val="000000"/>
                </a:solidFill>
              </a:rPr>
              <a:pPr/>
              <a:t>86</a:t>
            </a:fld>
            <a:endParaRPr lang="en-US">
              <a:solidFill>
                <a:srgbClr val="000000"/>
              </a:solidFill>
            </a:endParaRPr>
          </a:p>
        </p:txBody>
      </p:sp>
      <p:sp>
        <p:nvSpPr>
          <p:cNvPr id="565250" name="Rectangle 2"/>
          <p:cNvSpPr>
            <a:spLocks noGrp="1" noRot="1" noChangeAspect="1" noChangeArrowheads="1" noTextEdit="1"/>
          </p:cNvSpPr>
          <p:nvPr>
            <p:ph type="sldImg"/>
          </p:nvPr>
        </p:nvSpPr>
        <p:spPr>
          <a:ln/>
        </p:spPr>
      </p:sp>
      <p:sp>
        <p:nvSpPr>
          <p:cNvPr id="565251" name="Rectangle 3"/>
          <p:cNvSpPr>
            <a:spLocks noGrp="1" noChangeArrowheads="1"/>
          </p:cNvSpPr>
          <p:nvPr>
            <p:ph type="body" idx="1"/>
          </p:nvPr>
        </p:nvSpPr>
        <p:spPr/>
        <p:txBody>
          <a:bodyPr/>
          <a:lstStyle/>
          <a:p>
            <a:r>
              <a:rPr lang="en-US"/>
              <a:t>Again, the 50 bps Ask spread is just an example number.</a:t>
            </a:r>
          </a:p>
        </p:txBody>
      </p:sp>
    </p:spTree>
    <p:extLst>
      <p:ext uri="{BB962C8B-B14F-4D97-AF65-F5344CB8AC3E}">
        <p14:creationId xmlns:p14="http://schemas.microsoft.com/office/powerpoint/2010/main" xmlns="" val="5834550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C3DB49-8238-4628-A4BE-08A62ABA247D}" type="slidenum">
              <a:rPr lang="en-US">
                <a:solidFill>
                  <a:srgbClr val="000000"/>
                </a:solidFill>
              </a:rPr>
              <a:pPr/>
              <a:t>87</a:t>
            </a:fld>
            <a:endParaRPr lang="en-US">
              <a:solidFill>
                <a:srgbClr val="000000"/>
              </a:solidFill>
            </a:endParaRPr>
          </a:p>
        </p:txBody>
      </p:sp>
      <p:sp>
        <p:nvSpPr>
          <p:cNvPr id="567298" name="Rectangle 2"/>
          <p:cNvSpPr>
            <a:spLocks noGrp="1" noRot="1" noChangeAspect="1" noChangeArrowheads="1" noTextEdit="1"/>
          </p:cNvSpPr>
          <p:nvPr>
            <p:ph type="sldImg"/>
          </p:nvPr>
        </p:nvSpPr>
        <p:spPr>
          <a:ln/>
        </p:spPr>
      </p:sp>
      <p:sp>
        <p:nvSpPr>
          <p:cNvPr id="567299" name="Rectangle 3"/>
          <p:cNvSpPr>
            <a:spLocks noGrp="1" noChangeArrowheads="1"/>
          </p:cNvSpPr>
          <p:nvPr>
            <p:ph type="body" idx="1"/>
          </p:nvPr>
        </p:nvSpPr>
        <p:spPr/>
        <p:txBody>
          <a:bodyPr/>
          <a:lstStyle/>
          <a:p>
            <a:r>
              <a:rPr lang="en-US"/>
              <a:t>Mechanics referred to (Exmpl 1) revealed that combination of notional investment in total return swap + equal cash invstmt in LIBOR bonds provides very close to actual index total return on cash investmt equal to notional amt.</a:t>
            </a:r>
          </a:p>
          <a:p>
            <a:r>
              <a:rPr lang="en-US"/>
              <a:t>Again, the 50 bps Ask spread is just an example number.</a:t>
            </a:r>
          </a:p>
        </p:txBody>
      </p:sp>
    </p:spTree>
    <p:extLst>
      <p:ext uri="{BB962C8B-B14F-4D97-AF65-F5344CB8AC3E}">
        <p14:creationId xmlns:p14="http://schemas.microsoft.com/office/powerpoint/2010/main" xmlns="" val="10227435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375A38-4609-4652-A64B-AC8D0CADB2FD}" type="slidenum">
              <a:rPr lang="en-US">
                <a:solidFill>
                  <a:srgbClr val="000000"/>
                </a:solidFill>
              </a:rPr>
              <a:pPr/>
              <a:t>89</a:t>
            </a:fld>
            <a:endParaRPr lang="en-US">
              <a:solidFill>
                <a:srgbClr val="000000"/>
              </a:solidFill>
            </a:endParaRPr>
          </a:p>
        </p:txBody>
      </p:sp>
      <p:sp>
        <p:nvSpPr>
          <p:cNvPr id="572418" name="Rectangle 2"/>
          <p:cNvSpPr>
            <a:spLocks noGrp="1" noRot="1" noChangeAspect="1" noChangeArrowheads="1" noTextEdit="1"/>
          </p:cNvSpPr>
          <p:nvPr>
            <p:ph type="sldImg"/>
          </p:nvPr>
        </p:nvSpPr>
        <p:spPr>
          <a:ln/>
        </p:spPr>
      </p:sp>
      <p:sp>
        <p:nvSpPr>
          <p:cNvPr id="572419" name="Rectangle 3"/>
          <p:cNvSpPr>
            <a:spLocks noGrp="1" noChangeArrowheads="1"/>
          </p:cNvSpPr>
          <p:nvPr>
            <p:ph type="body" idx="1"/>
          </p:nvPr>
        </p:nvSpPr>
        <p:spPr/>
        <p:txBody>
          <a:bodyPr/>
          <a:lstStyle/>
          <a:p>
            <a:r>
              <a:rPr lang="en-US"/>
              <a:t>Alpha harvest is for alpha earned (created) going forward, during period of swap contract. Retroactive alpha harvest of alpha earned in the past without use of derivative can only be obtained by sale of the physical assets (or continued holding of the assets for realizing alpha in income yield, but that would be priced in the current mkt value of the assets, so it is actually alpha already earned, not created going forward).</a:t>
            </a:r>
          </a:p>
        </p:txBody>
      </p:sp>
    </p:spTree>
    <p:extLst>
      <p:ext uri="{BB962C8B-B14F-4D97-AF65-F5344CB8AC3E}">
        <p14:creationId xmlns:p14="http://schemas.microsoft.com/office/powerpoint/2010/main" xmlns="" val="14401932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35A3CD-EA72-475B-8FF7-5C10AE2F0D93}" type="slidenum">
              <a:rPr lang="en-US">
                <a:solidFill>
                  <a:srgbClr val="000000"/>
                </a:solidFill>
              </a:rPr>
              <a:pPr/>
              <a:t>90</a:t>
            </a:fld>
            <a:endParaRPr lang="en-US">
              <a:solidFill>
                <a:srgbClr val="000000"/>
              </a:solidFill>
            </a:endParaRPr>
          </a:p>
        </p:txBody>
      </p:sp>
      <p:sp>
        <p:nvSpPr>
          <p:cNvPr id="574466" name="Rectangle 2"/>
          <p:cNvSpPr>
            <a:spLocks noGrp="1" noRot="1" noChangeAspect="1" noChangeArrowheads="1" noTextEdit="1"/>
          </p:cNvSpPr>
          <p:nvPr>
            <p:ph type="sldImg"/>
          </p:nvPr>
        </p:nvSpPr>
        <p:spPr>
          <a:ln/>
        </p:spPr>
      </p:sp>
      <p:sp>
        <p:nvSpPr>
          <p:cNvPr id="574467" name="Rectangle 3"/>
          <p:cNvSpPr>
            <a:spLocks noGrp="1" noChangeArrowheads="1"/>
          </p:cNvSpPr>
          <p:nvPr>
            <p:ph type="body" idx="1"/>
          </p:nvPr>
        </p:nvSpPr>
        <p:spPr/>
        <p:txBody>
          <a:bodyPr/>
          <a:lstStyle/>
          <a:p>
            <a:r>
              <a:rPr lang="en-US"/>
              <a:t>The risk comes from “basis risk” – any difference between the way the developer’s particular portfolio performs and the way the index performs, in the given period of time.</a:t>
            </a:r>
          </a:p>
        </p:txBody>
      </p:sp>
    </p:spTree>
    <p:extLst>
      <p:ext uri="{BB962C8B-B14F-4D97-AF65-F5344CB8AC3E}">
        <p14:creationId xmlns:p14="http://schemas.microsoft.com/office/powerpoint/2010/main" xmlns="" val="10469330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D2A5BD-1F9D-4715-B49C-EB9EAC30A982}" type="slidenum">
              <a:rPr lang="en-US">
                <a:solidFill>
                  <a:srgbClr val="000000"/>
                </a:solidFill>
              </a:rPr>
              <a:pPr/>
              <a:t>91</a:t>
            </a:fld>
            <a:endParaRPr lang="en-US">
              <a:solidFill>
                <a:srgbClr val="000000"/>
              </a:solidFill>
            </a:endParaRPr>
          </a:p>
        </p:txBody>
      </p:sp>
      <p:sp>
        <p:nvSpPr>
          <p:cNvPr id="576514" name="Rectangle 2"/>
          <p:cNvSpPr>
            <a:spLocks noGrp="1" noRot="1" noChangeAspect="1" noChangeArrowheads="1" noTextEdit="1"/>
          </p:cNvSpPr>
          <p:nvPr>
            <p:ph type="sldImg"/>
          </p:nvPr>
        </p:nvSpPr>
        <p:spPr>
          <a:ln/>
        </p:spPr>
      </p:sp>
      <p:sp>
        <p:nvSpPr>
          <p:cNvPr id="576515" name="Rectangle 3"/>
          <p:cNvSpPr>
            <a:spLocks noGrp="1" noChangeArrowheads="1"/>
          </p:cNvSpPr>
          <p:nvPr>
            <p:ph type="body" idx="1"/>
          </p:nvPr>
        </p:nvSpPr>
        <p:spPr/>
        <p:txBody>
          <a:bodyPr/>
          <a:lstStyle/>
          <a:p>
            <a:r>
              <a:rPr lang="en-US"/>
              <a:t>The risk comes from “basis risk” – any difference between the way the developer’s particular portfolio performs and the way the index performs, in the given period of time.</a:t>
            </a:r>
          </a:p>
        </p:txBody>
      </p:sp>
    </p:spTree>
    <p:extLst>
      <p:ext uri="{BB962C8B-B14F-4D97-AF65-F5344CB8AC3E}">
        <p14:creationId xmlns:p14="http://schemas.microsoft.com/office/powerpoint/2010/main" xmlns="" val="37757014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227DBB-9E9D-4E5C-ABB6-8A1175B5DA2E}" type="slidenum">
              <a:rPr lang="en-US">
                <a:solidFill>
                  <a:srgbClr val="000000"/>
                </a:solidFill>
              </a:rPr>
              <a:pPr/>
              <a:t>92</a:t>
            </a:fld>
            <a:endParaRPr lang="en-US">
              <a:solidFill>
                <a:srgbClr val="000000"/>
              </a:solidFill>
            </a:endParaRPr>
          </a:p>
        </p:txBody>
      </p:sp>
      <p:sp>
        <p:nvSpPr>
          <p:cNvPr id="578562" name="Rectangle 2"/>
          <p:cNvSpPr>
            <a:spLocks noGrp="1" noRot="1" noChangeAspect="1" noChangeArrowheads="1" noTextEdit="1"/>
          </p:cNvSpPr>
          <p:nvPr>
            <p:ph type="sldImg"/>
          </p:nvPr>
        </p:nvSpPr>
        <p:spPr>
          <a:ln/>
        </p:spPr>
      </p:sp>
      <p:sp>
        <p:nvSpPr>
          <p:cNvPr id="578563" name="Rectangle 3"/>
          <p:cNvSpPr>
            <a:spLocks noGrp="1" noChangeArrowheads="1"/>
          </p:cNvSpPr>
          <p:nvPr>
            <p:ph type="body" idx="1"/>
          </p:nvPr>
        </p:nvSpPr>
        <p:spPr/>
        <p:txBody>
          <a:bodyPr/>
          <a:lstStyle/>
          <a:p>
            <a:r>
              <a:rPr lang="en-US" dirty="0"/>
              <a:t>Examples (1) &amp; (2) represent the classical use of derivatives for synthetic investment, and won’t be any more risky than classical direct investment in the cash market, if the derivative position is fully covered (maybe less risky because of the greater diversification and lower transaction cost).</a:t>
            </a:r>
          </a:p>
          <a:p>
            <a:r>
              <a:rPr lang="en-US" dirty="0"/>
              <a:t>Example (3) represents how derivatives can be used as a risk management tool, to reduce risk exposure, by taking the short position (fully covered).</a:t>
            </a:r>
          </a:p>
          <a:p>
            <a:r>
              <a:rPr lang="en-US" dirty="0"/>
              <a:t>Example (4) shows how the short position can be used to harvest alpha.</a:t>
            </a:r>
          </a:p>
          <a:p>
            <a:r>
              <a:rPr lang="en-US" dirty="0"/>
              <a:t>Example (5) shows how this can be levered.</a:t>
            </a:r>
          </a:p>
          <a:p>
            <a:r>
              <a:rPr lang="en-US" dirty="0"/>
              <a:t>Example (6) shows how derivative can be used to synthetically create leverage, possibly at lower cost and higher leverage ratio than traditional debt, and off the balance sheet (although not out of the financial statement: it’s in the footnotes!).</a:t>
            </a:r>
          </a:p>
          <a:p>
            <a:r>
              <a:rPr lang="en-US" dirty="0"/>
              <a:t>Example (7) shows how a combination of two swaps (one long and one short) can be used to rebalance a RE portfolio.</a:t>
            </a:r>
          </a:p>
          <a:p>
            <a:r>
              <a:rPr lang="en-US" dirty="0"/>
              <a:t>Examples (8) &amp; (9) show how the short position can be used to place “bets” (effectively leveraged positions) on relative movements across sectors or on a general down-movement in the index.</a:t>
            </a:r>
          </a:p>
          <a:p>
            <a:r>
              <a:rPr lang="en-US" dirty="0"/>
              <a:t>Example (10) shows how tax and accounting </a:t>
            </a:r>
            <a:r>
              <a:rPr lang="en-US" dirty="0" err="1"/>
              <a:t>idiosyncracies</a:t>
            </a:r>
            <a:r>
              <a:rPr lang="en-US" dirty="0"/>
              <a:t> between property and derivatives may provide “tax arbitrage” opportunities (ability to earn “super-normal” after-tax risk-adjusted returns).</a:t>
            </a:r>
          </a:p>
          <a:p>
            <a:r>
              <a:rPr lang="en-US" dirty="0"/>
              <a:t>CAVEAT: (5),(6),(8)&amp;(9) can be highly risky (depending on how levered)!</a:t>
            </a:r>
          </a:p>
          <a:p>
            <a:endParaRPr lang="en-US" dirty="0"/>
          </a:p>
        </p:txBody>
      </p:sp>
    </p:spTree>
    <p:extLst>
      <p:ext uri="{BB962C8B-B14F-4D97-AF65-F5344CB8AC3E}">
        <p14:creationId xmlns:p14="http://schemas.microsoft.com/office/powerpoint/2010/main" xmlns="" val="4171603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E3BCD5-A9BE-478A-B019-A344B6816886}" type="slidenum">
              <a:rPr lang="en-US"/>
              <a:pPr/>
              <a:t>9</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xfrm>
            <a:off x="974725" y="4560888"/>
            <a:ext cx="5365750" cy="4319587"/>
          </a:xfrm>
        </p:spPr>
        <p:txBody>
          <a:bodyPr/>
          <a:lstStyle/>
          <a:p>
            <a:endParaRPr lang="en-US"/>
          </a:p>
        </p:txBody>
      </p:sp>
    </p:spTree>
    <p:extLst>
      <p:ext uri="{BB962C8B-B14F-4D97-AF65-F5344CB8AC3E}">
        <p14:creationId xmlns:p14="http://schemas.microsoft.com/office/powerpoint/2010/main" xmlns="" val="2307529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249102-F62E-4776-BE40-E3C4467498E0}" type="slidenum">
              <a:rPr lang="en-US">
                <a:solidFill>
                  <a:srgbClr val="000000"/>
                </a:solidFill>
              </a:rPr>
              <a:pPr/>
              <a:t>95</a:t>
            </a:fld>
            <a:endParaRPr lang="en-US">
              <a:solidFill>
                <a:srgbClr val="000000"/>
              </a:solidFill>
            </a:endParaRPr>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r>
              <a:rPr lang="en-US" sz="700">
                <a:sym typeface="Wingdings" pitchFamily="2" charset="2"/>
              </a:rPr>
              <a:t>I have updated this numerical example with swap prices approx equal to Markit quotes of NCREIF total return swaps (1-yr or 2-yr have about same price) prevailing during 08Q1.</a:t>
            </a:r>
          </a:p>
          <a:p>
            <a:r>
              <a:rPr lang="en-US" sz="700">
                <a:sym typeface="Wingdings" pitchFamily="2" charset="2"/>
              </a:rPr>
              <a:t>Note: If the index were itself directly tradable (“complete markets”), then the “lag” described here could not exist, and arbitrage would drive the equilibrium price to exactly the riskfree rate (or LIBOR).</a:t>
            </a:r>
          </a:p>
          <a:p>
            <a:r>
              <a:rPr lang="en-US" sz="700">
                <a:sym typeface="Wingdings" pitchFamily="2" charset="2"/>
              </a:rPr>
              <a:t>Note that the </a:t>
            </a:r>
            <a:r>
              <a:rPr lang="en-US" sz="700" i="1">
                <a:sym typeface="Wingdings" pitchFamily="2" charset="2"/>
              </a:rPr>
              <a:t>“lag”</a:t>
            </a:r>
            <a:r>
              <a:rPr lang="en-US" sz="700">
                <a:sym typeface="Wingdings" pitchFamily="2" charset="2"/>
              </a:rPr>
              <a:t>  term here </a:t>
            </a:r>
            <a:r>
              <a:rPr lang="en-US"/>
              <a:t>reflects not only lag (momentum) in index (which will vary from positive to negative over the cycle), but also any other reasons why </a:t>
            </a:r>
            <a:r>
              <a:rPr lang="en-US" i="1"/>
              <a:t>E</a:t>
            </a:r>
            <a:r>
              <a:rPr lang="en-US"/>
              <a:t>[r</a:t>
            </a:r>
            <a:r>
              <a:rPr lang="en-US" baseline="-25000"/>
              <a:t>S</a:t>
            </a:r>
            <a:r>
              <a:rPr lang="en-US"/>
              <a:t>] differs from equilibrium r</a:t>
            </a:r>
            <a:r>
              <a:rPr lang="en-US" baseline="-25000"/>
              <a:t>f</a:t>
            </a:r>
            <a:r>
              <a:rPr lang="en-US"/>
              <a:t>+RP</a:t>
            </a:r>
            <a:r>
              <a:rPr lang="en-US" baseline="-25000"/>
              <a:t>S</a:t>
            </a:r>
            <a:r>
              <a:rPr lang="en-US"/>
              <a:t> expectations, including: seasonality in index; index risk different from risk of underlying properties in the index (e.g., lagging &amp; smoothing can cause index risk to be less than property risk); etc.</a:t>
            </a:r>
          </a:p>
          <a:p>
            <a:endParaRPr lang="en-US"/>
          </a:p>
          <a:p>
            <a:r>
              <a:rPr lang="en-US" sz="700">
                <a:sym typeface="Wingdings" pitchFamily="2" charset="2"/>
              </a:rPr>
              <a:t>This assumes the lag component (the -7%) is riskless, which it is, because it is an </a:t>
            </a:r>
            <a:r>
              <a:rPr lang="en-US" sz="700" i="1">
                <a:sym typeface="Wingdings" pitchFamily="2" charset="2"/>
              </a:rPr>
              <a:t>ex ante</a:t>
            </a:r>
            <a:r>
              <a:rPr lang="en-US" sz="700">
                <a:sym typeface="Wingdings" pitchFamily="2" charset="2"/>
              </a:rPr>
              <a:t> expectation, known at the time of the trade. If the long position wants to literally cover the entire r</a:t>
            </a:r>
            <a:r>
              <a:rPr lang="en-US" sz="700" baseline="-25000">
                <a:sym typeface="Wingdings" pitchFamily="2" charset="2"/>
              </a:rPr>
              <a:t>f</a:t>
            </a:r>
            <a:r>
              <a:rPr lang="en-US" sz="700">
                <a:sym typeface="Wingdings" pitchFamily="2" charset="2"/>
              </a:rPr>
              <a:t>+</a:t>
            </a:r>
            <a:r>
              <a:rPr lang="en-US" sz="700" i="1">
                <a:sym typeface="Wingdings" pitchFamily="2" charset="2"/>
              </a:rPr>
              <a:t>L</a:t>
            </a:r>
            <a:r>
              <a:rPr lang="en-US" sz="700">
                <a:sym typeface="Wingdings" pitchFamily="2" charset="2"/>
              </a:rPr>
              <a:t> obligation it can over-cover (or under-cover in the event of negative lag): invest ((r</a:t>
            </a:r>
            <a:r>
              <a:rPr lang="en-US" sz="700" baseline="-25000">
                <a:sym typeface="Wingdings" pitchFamily="2" charset="2"/>
              </a:rPr>
              <a:t>f</a:t>
            </a:r>
            <a:r>
              <a:rPr lang="en-US" sz="700">
                <a:sym typeface="Wingdings" pitchFamily="2" charset="2"/>
              </a:rPr>
              <a:t> + </a:t>
            </a:r>
            <a:r>
              <a:rPr lang="en-US" sz="700" i="1">
                <a:sym typeface="Wingdings" pitchFamily="2" charset="2"/>
              </a:rPr>
              <a:t>L</a:t>
            </a:r>
            <a:r>
              <a:rPr lang="en-US" sz="700">
                <a:sym typeface="Wingdings" pitchFamily="2" charset="2"/>
              </a:rPr>
              <a:t>)/r</a:t>
            </a:r>
            <a:r>
              <a:rPr lang="en-US" sz="700" baseline="-25000">
                <a:sym typeface="Wingdings" pitchFamily="2" charset="2"/>
              </a:rPr>
              <a:t>f</a:t>
            </a:r>
            <a:r>
              <a:rPr lang="en-US" sz="700">
                <a:sym typeface="Wingdings" pitchFamily="2" charset="2"/>
              </a:rPr>
              <a:t>)*(Notional Amt) into riskfree bonds, to cover the full r</a:t>
            </a:r>
            <a:r>
              <a:rPr lang="en-US" sz="700" baseline="-25000">
                <a:sym typeface="Wingdings" pitchFamily="2" charset="2"/>
              </a:rPr>
              <a:t>f</a:t>
            </a:r>
            <a:r>
              <a:rPr lang="en-US" sz="700">
                <a:sym typeface="Wingdings" pitchFamily="2" charset="2"/>
              </a:rPr>
              <a:t>+</a:t>
            </a:r>
            <a:r>
              <a:rPr lang="en-US" sz="700" i="1">
                <a:sym typeface="Wingdings" pitchFamily="2" charset="2"/>
              </a:rPr>
              <a:t>L</a:t>
            </a:r>
            <a:r>
              <a:rPr lang="en-US" sz="700">
                <a:sym typeface="Wingdings" pitchFamily="2" charset="2"/>
              </a:rPr>
              <a:t> (here the -3% obligation), eliminating all risk in the fixed leg. But this will reduce the risk in the overall position below that of a pure unlevered investment in the index (or increase the risk if the </a:t>
            </a:r>
            <a:r>
              <a:rPr lang="en-US" sz="700" i="1">
                <a:sym typeface="Wingdings" pitchFamily="2" charset="2"/>
              </a:rPr>
              <a:t>L</a:t>
            </a:r>
            <a:r>
              <a:rPr lang="en-US" sz="700">
                <a:sym typeface="Wingdings" pitchFamily="2" charset="2"/>
              </a:rPr>
              <a:t> term is negative). The resulting risk on the overall investment of an over-covered amt will be equal to (notional amt / cover)*IndexRisk. For example if the lag were positive 4% and the riskfree rate were 5% (with 2% risk premium on the index), we would have +9% as the maximum swap price with full coverage requiring a risk premium on the (9/5)*(Notional Amt) equal to (LIBOR/(LIBOR+L))*RP</a:t>
            </a:r>
            <a:r>
              <a:rPr lang="en-US" sz="700" baseline="-25000">
                <a:sym typeface="Wingdings" pitchFamily="2" charset="2"/>
              </a:rPr>
              <a:t>S</a:t>
            </a:r>
            <a:r>
              <a:rPr lang="en-US" sz="700">
                <a:sym typeface="Wingdings" pitchFamily="2" charset="2"/>
              </a:rPr>
              <a:t> = (5/9)*2% = 1.11%, which is exactly what they will get </a:t>
            </a:r>
            <a:r>
              <a:rPr lang="en-US" sz="700" i="1">
                <a:sym typeface="Wingdings" pitchFamily="2" charset="2"/>
              </a:rPr>
              <a:t>ex ante</a:t>
            </a:r>
            <a:r>
              <a:rPr lang="en-US" sz="700">
                <a:sym typeface="Wingdings" pitchFamily="2" charset="2"/>
              </a:rPr>
              <a:t> thusly over-covered with the equilibr price described here.</a:t>
            </a:r>
          </a:p>
          <a:p>
            <a:endParaRPr lang="en-US" sz="700">
              <a:sym typeface="Wingdings" pitchFamily="2" charset="2"/>
            </a:endParaRPr>
          </a:p>
          <a:p>
            <a:r>
              <a:rPr lang="en-US" altLang="ja-JP">
                <a:sym typeface="Wingdings" pitchFamily="2" charset="2"/>
              </a:rPr>
              <a:t>Note that in the pricing formula </a:t>
            </a:r>
            <a:r>
              <a:rPr lang="en-US" altLang="ja-JP" i="1">
                <a:sym typeface="Wingdings" pitchFamily="2" charset="2"/>
              </a:rPr>
              <a:t>L</a:t>
            </a:r>
            <a:r>
              <a:rPr lang="en-US" altLang="ja-JP">
                <a:sym typeface="Wingdings" pitchFamily="2" charset="2"/>
              </a:rPr>
              <a:t> is an expectation as of the time of contract signing, and hence is riskless by definition. All that is required in the equilibrium price derivation is that the index equilibrium risk premium, </a:t>
            </a:r>
            <a:r>
              <a:rPr lang="en-US" altLang="ja-JP" i="1">
                <a:sym typeface="Wingdings" pitchFamily="2" charset="2"/>
              </a:rPr>
              <a:t>RP</a:t>
            </a:r>
            <a:r>
              <a:rPr lang="en-US" altLang="ja-JP" i="1" baseline="-25000">
                <a:sym typeface="Wingdings" pitchFamily="2" charset="2"/>
              </a:rPr>
              <a:t>S</a:t>
            </a:r>
            <a:r>
              <a:rPr lang="en-US" altLang="ja-JP">
                <a:sym typeface="Wingdings" pitchFamily="2" charset="2"/>
              </a:rPr>
              <a:t> , reflects the risk of the index, including considering the fact that the index has some predictability (and that that predictability of course is not perfect). Risk is in 2</a:t>
            </a:r>
            <a:r>
              <a:rPr lang="en-US" altLang="ja-JP" baseline="30000">
                <a:sym typeface="Wingdings" pitchFamily="2" charset="2"/>
              </a:rPr>
              <a:t>nd</a:t>
            </a:r>
            <a:r>
              <a:rPr lang="en-US" altLang="ja-JP">
                <a:sym typeface="Wingdings" pitchFamily="2" charset="2"/>
              </a:rPr>
              <a:t> moments, not in </a:t>
            </a:r>
            <a:r>
              <a:rPr lang="en-US" altLang="ja-JP" i="1">
                <a:sym typeface="Wingdings" pitchFamily="2" charset="2"/>
              </a:rPr>
              <a:t>ex ante</a:t>
            </a:r>
            <a:r>
              <a:rPr lang="en-US" altLang="ja-JP">
                <a:sym typeface="Wingdings" pitchFamily="2" charset="2"/>
              </a:rPr>
              <a:t> first moments, and </a:t>
            </a:r>
            <a:r>
              <a:rPr lang="en-US" altLang="ja-JP" i="1">
                <a:sym typeface="Wingdings" pitchFamily="2" charset="2"/>
              </a:rPr>
              <a:t>L</a:t>
            </a:r>
            <a:r>
              <a:rPr lang="en-US" altLang="ja-JP">
                <a:sym typeface="Wingdings" pitchFamily="2" charset="2"/>
              </a:rPr>
              <a:t> is an </a:t>
            </a:r>
            <a:r>
              <a:rPr lang="en-US" altLang="ja-JP" i="1">
                <a:sym typeface="Wingdings" pitchFamily="2" charset="2"/>
              </a:rPr>
              <a:t>ex ante</a:t>
            </a:r>
            <a:r>
              <a:rPr lang="en-US" altLang="ja-JP">
                <a:sym typeface="Wingdings" pitchFamily="2" charset="2"/>
              </a:rPr>
              <a:t> 1</a:t>
            </a:r>
            <a:r>
              <a:rPr lang="en-US" altLang="ja-JP" baseline="30000">
                <a:sym typeface="Wingdings" pitchFamily="2" charset="2"/>
              </a:rPr>
              <a:t>st</a:t>
            </a:r>
            <a:r>
              <a:rPr lang="en-US" altLang="ja-JP">
                <a:sym typeface="Wingdings" pitchFamily="2" charset="2"/>
              </a:rPr>
              <a:t> moment. Or to put it another way, any risk in the </a:t>
            </a:r>
            <a:r>
              <a:rPr lang="en-US" altLang="ja-JP" i="1">
                <a:sym typeface="Wingdings" pitchFamily="2" charset="2"/>
              </a:rPr>
              <a:t>ex post</a:t>
            </a:r>
            <a:r>
              <a:rPr lang="en-US" altLang="ja-JP">
                <a:sym typeface="Wingdings" pitchFamily="2" charset="2"/>
              </a:rPr>
              <a:t>  realization of what was previously expected in </a:t>
            </a:r>
            <a:r>
              <a:rPr lang="en-US" altLang="ja-JP" i="1">
                <a:sym typeface="Wingdings" pitchFamily="2" charset="2"/>
              </a:rPr>
              <a:t>L</a:t>
            </a:r>
            <a:r>
              <a:rPr lang="en-US" altLang="ja-JP">
                <a:sym typeface="Wingdings" pitchFamily="2" charset="2"/>
              </a:rPr>
              <a:t> would be reflected in the </a:t>
            </a:r>
            <a:r>
              <a:rPr lang="en-US" altLang="ja-JP" i="1">
                <a:sym typeface="Wingdings" pitchFamily="2" charset="2"/>
              </a:rPr>
              <a:t>RP</a:t>
            </a:r>
            <a:r>
              <a:rPr lang="en-US" altLang="ja-JP" i="1" baseline="-25000">
                <a:sym typeface="Wingdings" pitchFamily="2" charset="2"/>
              </a:rPr>
              <a:t>S</a:t>
            </a:r>
            <a:r>
              <a:rPr lang="en-US" altLang="ja-JP">
                <a:sym typeface="Wingdings" pitchFamily="2" charset="2"/>
              </a:rPr>
              <a:t>  equilibrium risk premium (more accurately, the effect of index predictability &amp; momentum will probably reduce the risk of the index below that of the avg property even after considering that the index is not perfectly predictable, and this risk difference is fully reflected in </a:t>
            </a:r>
            <a:r>
              <a:rPr lang="en-US" altLang="ja-JP" i="1">
                <a:sym typeface="Wingdings" pitchFamily="2" charset="2"/>
              </a:rPr>
              <a:t>RP</a:t>
            </a:r>
            <a:r>
              <a:rPr lang="en-US" altLang="ja-JP" i="1" baseline="-25000">
                <a:sym typeface="Wingdings" pitchFamily="2" charset="2"/>
              </a:rPr>
              <a:t>S</a:t>
            </a:r>
            <a:r>
              <a:rPr lang="en-US" altLang="ja-JP">
                <a:sym typeface="Wingdings" pitchFamily="2" charset="2"/>
              </a:rPr>
              <a:t> ). So, there is no double-counting in considering both </a:t>
            </a:r>
            <a:r>
              <a:rPr lang="en-US" altLang="ja-JP" i="1">
                <a:sym typeface="Wingdings" pitchFamily="2" charset="2"/>
              </a:rPr>
              <a:t>L</a:t>
            </a:r>
            <a:r>
              <a:rPr lang="en-US" altLang="ja-JP">
                <a:sym typeface="Wingdings" pitchFamily="2" charset="2"/>
              </a:rPr>
              <a:t> as well as the fact that </a:t>
            </a:r>
            <a:r>
              <a:rPr lang="en-US" altLang="ja-JP" i="1">
                <a:sym typeface="Wingdings" pitchFamily="2" charset="2"/>
              </a:rPr>
              <a:t>RP</a:t>
            </a:r>
            <a:r>
              <a:rPr lang="en-US" altLang="ja-JP" i="1" baseline="-25000">
                <a:sym typeface="Wingdings" pitchFamily="2" charset="2"/>
              </a:rPr>
              <a:t>S</a:t>
            </a:r>
            <a:r>
              <a:rPr lang="en-US" altLang="ja-JP">
                <a:sym typeface="Wingdings" pitchFamily="2" charset="2"/>
              </a:rPr>
              <a:t> is different from </a:t>
            </a:r>
            <a:r>
              <a:rPr lang="en-US" altLang="ja-JP" i="1">
                <a:sym typeface="Wingdings" pitchFamily="2" charset="2"/>
              </a:rPr>
              <a:t>RP</a:t>
            </a:r>
            <a:r>
              <a:rPr lang="en-US" altLang="ja-JP" i="1" baseline="-25000">
                <a:sym typeface="Wingdings" pitchFamily="2" charset="2"/>
              </a:rPr>
              <a:t>P</a:t>
            </a:r>
            <a:r>
              <a:rPr lang="en-US" altLang="ja-JP">
                <a:sym typeface="Wingdings" pitchFamily="2" charset="2"/>
              </a:rPr>
              <a:t> . One is a 1</a:t>
            </a:r>
            <a:r>
              <a:rPr lang="en-US" altLang="ja-JP" baseline="30000">
                <a:sym typeface="Wingdings" pitchFamily="2" charset="2"/>
              </a:rPr>
              <a:t>st</a:t>
            </a:r>
            <a:r>
              <a:rPr lang="en-US" altLang="ja-JP">
                <a:sym typeface="Wingdings" pitchFamily="2" charset="2"/>
              </a:rPr>
              <a:t> moment and the other has to do with 2</a:t>
            </a:r>
            <a:r>
              <a:rPr lang="en-US" altLang="ja-JP" baseline="30000">
                <a:sym typeface="Wingdings" pitchFamily="2" charset="2"/>
              </a:rPr>
              <a:t>nd</a:t>
            </a:r>
            <a:r>
              <a:rPr lang="en-US" altLang="ja-JP">
                <a:sym typeface="Wingdings" pitchFamily="2" charset="2"/>
              </a:rPr>
              <a:t> moments.</a:t>
            </a:r>
            <a:endParaRPr lang="en-US" sz="700">
              <a:sym typeface="Wingdings" pitchFamily="2" charset="2"/>
            </a:endParaRPr>
          </a:p>
          <a:p>
            <a:endParaRPr lang="en-US"/>
          </a:p>
          <a:p>
            <a:endParaRPr lang="en-US"/>
          </a:p>
        </p:txBody>
      </p:sp>
    </p:spTree>
    <p:extLst>
      <p:ext uri="{BB962C8B-B14F-4D97-AF65-F5344CB8AC3E}">
        <p14:creationId xmlns:p14="http://schemas.microsoft.com/office/powerpoint/2010/main" xmlns="" val="118160200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CAC667-9A68-49B7-8476-FCF1042F519A}" type="slidenum">
              <a:rPr lang="en-US">
                <a:solidFill>
                  <a:srgbClr val="000000"/>
                </a:solidFill>
              </a:rPr>
              <a:pPr/>
              <a:t>96</a:t>
            </a:fld>
            <a:endParaRPr lang="en-US">
              <a:solidFill>
                <a:srgbClr val="000000"/>
              </a:solidFill>
            </a:endParaRPr>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sz="1000"/>
          </a:p>
        </p:txBody>
      </p:sp>
    </p:spTree>
    <p:extLst>
      <p:ext uri="{BB962C8B-B14F-4D97-AF65-F5344CB8AC3E}">
        <p14:creationId xmlns:p14="http://schemas.microsoft.com/office/powerpoint/2010/main" xmlns="" val="36367323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2A61C8-A7CD-4EB0-90AF-D45E0EBA9D0E}" type="slidenum">
              <a:rPr lang="en-US">
                <a:solidFill>
                  <a:srgbClr val="000000"/>
                </a:solidFill>
              </a:rPr>
              <a:pPr/>
              <a:t>97</a:t>
            </a:fld>
            <a:endParaRPr lang="en-US">
              <a:solidFill>
                <a:srgbClr val="000000"/>
              </a:solidFill>
            </a:endParaRPr>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sz="700">
              <a:sym typeface="Wingdings" pitchFamily="2" charset="2"/>
            </a:endParaRPr>
          </a:p>
        </p:txBody>
      </p:sp>
    </p:spTree>
    <p:extLst>
      <p:ext uri="{BB962C8B-B14F-4D97-AF65-F5344CB8AC3E}">
        <p14:creationId xmlns:p14="http://schemas.microsoft.com/office/powerpoint/2010/main" xmlns="" val="7330485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46F104-F879-4AB8-88E4-E13086B95218}" type="slidenum">
              <a:rPr lang="en-US">
                <a:solidFill>
                  <a:srgbClr val="000000"/>
                </a:solidFill>
              </a:rPr>
              <a:pPr/>
              <a:t>98</a:t>
            </a:fld>
            <a:endParaRPr lang="en-US">
              <a:solidFill>
                <a:srgbClr val="000000"/>
              </a:solidFill>
            </a:endParaRPr>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r>
              <a:rPr lang="en-US" sz="700" dirty="0">
                <a:sym typeface="Wingdings" pitchFamily="2" charset="2"/>
              </a:rPr>
              <a:t>Covered short position has eliminated systematic risk (“beta”) exposure in the asset class (as represented by the index), to the extent their property holdings are covered. (This is how “hedging” is accomplished, and how “alpha” is “</a:t>
            </a:r>
            <a:r>
              <a:rPr lang="en-US" sz="700" dirty="0" smtClean="0">
                <a:sym typeface="Wingdings" pitchFamily="2" charset="2"/>
              </a:rPr>
              <a:t>ported.”)</a:t>
            </a:r>
            <a:endParaRPr lang="en-US" sz="700" dirty="0">
              <a:sym typeface="Wingdings" pitchFamily="2" charset="2"/>
            </a:endParaRPr>
          </a:p>
          <a:p>
            <a:endParaRPr lang="en-US" sz="700" dirty="0">
              <a:sym typeface="Wingdings" pitchFamily="2" charset="2"/>
            </a:endParaRPr>
          </a:p>
          <a:p>
            <a:r>
              <a:rPr lang="en-US" sz="700" dirty="0">
                <a:sym typeface="Wingdings" pitchFamily="2" charset="2"/>
              </a:rPr>
              <a:t>The covering real estate has equilibrium expected return of 7% because as property owner we care about the “true” expected return, that is, based on the price we could likely actually sell the property for today, which, by definition, is the price that provides the equilibrium expected return going forward. In other words, the assumption in this example is that while the index is lagged, the actual property market is not lagged (to the extent it is really “</a:t>
            </a:r>
            <a:r>
              <a:rPr lang="en-US" sz="700" dirty="0" smtClean="0">
                <a:sym typeface="Wingdings" pitchFamily="2" charset="2"/>
              </a:rPr>
              <a:t>liquid,” and </a:t>
            </a:r>
            <a:r>
              <a:rPr lang="en-US" sz="700" dirty="0">
                <a:sym typeface="Wingdings" pitchFamily="2" charset="2"/>
              </a:rPr>
              <a:t>if it is not liquid, then how should you define your opportunity value of your holdings as a property-owner?...). It really makes most sense (from a realistic economic perspective) to assume your properties are already marked down (or up) so as to reflect “liquid market” values, i.e., values that present the equilibrium total return expectation going forward.</a:t>
            </a:r>
          </a:p>
        </p:txBody>
      </p:sp>
    </p:spTree>
    <p:extLst>
      <p:ext uri="{BB962C8B-B14F-4D97-AF65-F5344CB8AC3E}">
        <p14:creationId xmlns:p14="http://schemas.microsoft.com/office/powerpoint/2010/main" xmlns="" val="23501797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F1B952-8F03-44C4-ADD1-F99EDBD7C322}" type="slidenum">
              <a:rPr lang="en-US">
                <a:solidFill>
                  <a:srgbClr val="000000"/>
                </a:solidFill>
              </a:rPr>
              <a:pPr/>
              <a:t>99</a:t>
            </a:fld>
            <a:endParaRPr lang="en-US">
              <a:solidFill>
                <a:srgbClr val="000000"/>
              </a:solidFill>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r>
              <a:rPr lang="en-US" dirty="0" smtClean="0"/>
              <a:t>If the </a:t>
            </a:r>
            <a:r>
              <a:rPr lang="en-US" baseline="0" dirty="0" smtClean="0"/>
              <a:t>swap contract is based on an appraisal-based index such as NCREIF Property Index (NPI), </a:t>
            </a:r>
            <a:r>
              <a:rPr lang="en-US" dirty="0" smtClean="0"/>
              <a:t>I </a:t>
            </a:r>
            <a:r>
              <a:rPr lang="en-US" dirty="0"/>
              <a:t>would say that </a:t>
            </a:r>
            <a:r>
              <a:rPr lang="en-US" i="1" dirty="0"/>
              <a:t>RP</a:t>
            </a:r>
            <a:r>
              <a:rPr lang="en-US" i="1" baseline="-25000" dirty="0"/>
              <a:t>S</a:t>
            </a:r>
            <a:r>
              <a:rPr lang="en-US" dirty="0"/>
              <a:t> </a:t>
            </a:r>
            <a:r>
              <a:rPr lang="en-US" dirty="0">
                <a:cs typeface="Arial" charset="0"/>
              </a:rPr>
              <a:t>≈ 100-300 bps is what makes sense rationally if you look at how much risk (2</a:t>
            </a:r>
            <a:r>
              <a:rPr lang="en-US" baseline="30000" dirty="0">
                <a:cs typeface="Arial" charset="0"/>
              </a:rPr>
              <a:t>nd</a:t>
            </a:r>
            <a:r>
              <a:rPr lang="en-US" dirty="0">
                <a:cs typeface="Arial" charset="0"/>
              </a:rPr>
              <a:t>-moments) is realistically in the index (probably less risk than in property itself, and we know property risk </a:t>
            </a:r>
            <a:r>
              <a:rPr lang="en-US" dirty="0" err="1">
                <a:cs typeface="Arial" charset="0"/>
              </a:rPr>
              <a:t>premia</a:t>
            </a:r>
            <a:r>
              <a:rPr lang="en-US" dirty="0">
                <a:cs typeface="Arial" charset="0"/>
              </a:rPr>
              <a:t> are in the 250-400 bps range (for institutional RE), based on CAPM-type equilibrium analysis as well as stated expectations and long-run empirical evidence.</a:t>
            </a:r>
          </a:p>
          <a:p>
            <a:endParaRPr lang="en-US" dirty="0">
              <a:cs typeface="Arial" charset="0"/>
            </a:endParaRPr>
          </a:p>
          <a:p>
            <a:r>
              <a:rPr lang="en-US" dirty="0">
                <a:cs typeface="Arial" charset="0"/>
              </a:rPr>
              <a:t>If current derivative price seems to imply an abnormally large or small risk premium, I would suggest that such price more deeply or accurately actually reflects current sentiment about the expected return to the index (the </a:t>
            </a:r>
            <a:r>
              <a:rPr lang="en-US" i="1" dirty="0">
                <a:cs typeface="Arial" charset="0"/>
              </a:rPr>
              <a:t>E</a:t>
            </a:r>
            <a:r>
              <a:rPr lang="en-US" dirty="0">
                <a:cs typeface="Arial" charset="0"/>
              </a:rPr>
              <a:t>[</a:t>
            </a:r>
            <a:r>
              <a:rPr lang="en-US" i="1" dirty="0" err="1">
                <a:cs typeface="Arial" charset="0"/>
              </a:rPr>
              <a:t>r</a:t>
            </a:r>
            <a:r>
              <a:rPr lang="en-US" i="1" baseline="-25000" dirty="0" err="1">
                <a:cs typeface="Arial" charset="0"/>
              </a:rPr>
              <a:t>S</a:t>
            </a:r>
            <a:r>
              <a:rPr lang="en-US" dirty="0">
                <a:cs typeface="Arial" charset="0"/>
              </a:rPr>
              <a:t>] or </a:t>
            </a:r>
            <a:r>
              <a:rPr lang="en-US" i="1" dirty="0">
                <a:cs typeface="Arial" charset="0"/>
              </a:rPr>
              <a:t>E</a:t>
            </a:r>
            <a:r>
              <a:rPr lang="en-US" dirty="0">
                <a:cs typeface="Arial" charset="0"/>
              </a:rPr>
              <a:t>[</a:t>
            </a:r>
            <a:r>
              <a:rPr lang="en-US" i="1" dirty="0" err="1">
                <a:cs typeface="Arial" charset="0"/>
              </a:rPr>
              <a:t>g</a:t>
            </a:r>
            <a:r>
              <a:rPr lang="en-US" i="1" baseline="-25000" dirty="0" err="1">
                <a:cs typeface="Arial" charset="0"/>
              </a:rPr>
              <a:t>S</a:t>
            </a:r>
            <a:r>
              <a:rPr lang="en-US" dirty="0">
                <a:cs typeface="Arial" charset="0"/>
              </a:rPr>
              <a:t>] component of </a:t>
            </a:r>
            <a:r>
              <a:rPr lang="en-US" i="1" dirty="0">
                <a:cs typeface="Arial" charset="0"/>
              </a:rPr>
              <a:t>F</a:t>
            </a:r>
            <a:r>
              <a:rPr lang="en-US" dirty="0">
                <a:cs typeface="Arial" charset="0"/>
              </a:rPr>
              <a:t> ) rather than a change in risk premium (rationally-based). The implied index return expectation may reflect a large dose of sentiment or hype or herd behavior, as the liquidity in the derivatives market relative to the direct cash property market (ability to easily take either the short or long position with little covering) facilitates the derivative market being very sensitive to sentiment. This can make it the venue for “price discovery” even with relatively little trading in the derivative market (this is unique to real estate), although it also makes the derivatives market arguably overly sensitive to sentiment (especially movements on the demand side of the property market), possibly leading to derivatives prices that are out of line with realistic values for either the expected returns or any sort of rational risk </a:t>
            </a:r>
            <a:r>
              <a:rPr lang="en-US" dirty="0" smtClean="0">
                <a:cs typeface="Arial" charset="0"/>
              </a:rPr>
              <a:t>premium.</a:t>
            </a:r>
            <a:endParaRPr lang="en-US" dirty="0">
              <a:cs typeface="Arial" charset="0"/>
            </a:endParaRPr>
          </a:p>
        </p:txBody>
      </p:sp>
    </p:spTree>
    <p:extLst>
      <p:ext uri="{BB962C8B-B14F-4D97-AF65-F5344CB8AC3E}">
        <p14:creationId xmlns:p14="http://schemas.microsoft.com/office/powerpoint/2010/main" xmlns="" val="300092179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Slide Number Placeholder 4"/>
          <p:cNvSpPr>
            <a:spLocks noGrp="1"/>
          </p:cNvSpPr>
          <p:nvPr>
            <p:ph type="sldNum" sz="quarter" idx="11"/>
          </p:nvPr>
        </p:nvSpPr>
        <p:spPr/>
        <p:txBody>
          <a:bodyPr/>
          <a:lstStyle/>
          <a:p>
            <a:fld id="{1B4F6374-F79A-45F5-B0AE-D217B19BB71E}" type="slidenum">
              <a:rPr lang="en-GB" smtClean="0"/>
              <a:pPr/>
              <a:t>100</a:t>
            </a:fld>
            <a:endParaRPr lang="en-GB"/>
          </a:p>
        </p:txBody>
      </p:sp>
    </p:spTree>
    <p:extLst>
      <p:ext uri="{BB962C8B-B14F-4D97-AF65-F5344CB8AC3E}">
        <p14:creationId xmlns:p14="http://schemas.microsoft.com/office/powerpoint/2010/main" xmlns="" val="26031357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Slide Number Placeholder 4"/>
          <p:cNvSpPr>
            <a:spLocks noGrp="1"/>
          </p:cNvSpPr>
          <p:nvPr>
            <p:ph type="sldNum" sz="quarter" idx="11"/>
          </p:nvPr>
        </p:nvSpPr>
        <p:spPr/>
        <p:txBody>
          <a:bodyPr/>
          <a:lstStyle/>
          <a:p>
            <a:fld id="{1B4F6374-F79A-45F5-B0AE-D217B19BB71E}" type="slidenum">
              <a:rPr lang="en-GB" smtClean="0"/>
              <a:pPr/>
              <a:t>101</a:t>
            </a:fld>
            <a:endParaRPr lang="en-GB"/>
          </a:p>
        </p:txBody>
      </p:sp>
    </p:spTree>
    <p:extLst>
      <p:ext uri="{BB962C8B-B14F-4D97-AF65-F5344CB8AC3E}">
        <p14:creationId xmlns:p14="http://schemas.microsoft.com/office/powerpoint/2010/main" xmlns="" val="75863673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1B4F6374-F79A-45F5-B0AE-D217B19BB71E}" type="slidenum">
              <a:rPr lang="en-GB" smtClean="0"/>
              <a:pPr/>
              <a:t>107</a:t>
            </a:fld>
            <a:endParaRPr lang="en-GB"/>
          </a:p>
        </p:txBody>
      </p:sp>
    </p:spTree>
    <p:extLst>
      <p:ext uri="{BB962C8B-B14F-4D97-AF65-F5344CB8AC3E}">
        <p14:creationId xmlns:p14="http://schemas.microsoft.com/office/powerpoint/2010/main" xmlns="" val="205139768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1B4F6374-F79A-45F5-B0AE-D217B19BB71E}" type="slidenum">
              <a:rPr lang="en-GB" smtClean="0"/>
              <a:pPr/>
              <a:t>113</a:t>
            </a:fld>
            <a:endParaRPr lang="en-GB"/>
          </a:p>
        </p:txBody>
      </p:sp>
    </p:spTree>
    <p:extLst>
      <p:ext uri="{BB962C8B-B14F-4D97-AF65-F5344CB8AC3E}">
        <p14:creationId xmlns:p14="http://schemas.microsoft.com/office/powerpoint/2010/main" xmlns="" val="294132312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1B4F6374-F79A-45F5-B0AE-D217B19BB71E}" type="slidenum">
              <a:rPr lang="en-GB" smtClean="0"/>
              <a:pPr/>
              <a:t>114</a:t>
            </a:fld>
            <a:endParaRPr lang="en-GB"/>
          </a:p>
        </p:txBody>
      </p:sp>
    </p:spTree>
    <p:extLst>
      <p:ext uri="{BB962C8B-B14F-4D97-AF65-F5344CB8AC3E}">
        <p14:creationId xmlns:p14="http://schemas.microsoft.com/office/powerpoint/2010/main" xmlns="" val="3390431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6F8F0C-07EA-449F-B578-31E866DC880A}" type="slidenum">
              <a:rPr lang="en-US"/>
              <a:pPr/>
              <a:t>10</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xfrm>
            <a:off x="974725" y="4560888"/>
            <a:ext cx="5365750" cy="4319587"/>
          </a:xfrm>
        </p:spPr>
        <p:txBody>
          <a:bodyPr/>
          <a:lstStyle/>
          <a:p>
            <a:endParaRPr lang="en-US"/>
          </a:p>
        </p:txBody>
      </p:sp>
    </p:spTree>
    <p:extLst>
      <p:ext uri="{BB962C8B-B14F-4D97-AF65-F5344CB8AC3E}">
        <p14:creationId xmlns:p14="http://schemas.microsoft.com/office/powerpoint/2010/main" xmlns="" val="194488821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1B4F6374-F79A-45F5-B0AE-D217B19BB71E}" type="slidenum">
              <a:rPr lang="en-GB" smtClean="0"/>
              <a:pPr/>
              <a:t>127</a:t>
            </a:fld>
            <a:endParaRPr lang="en-GB"/>
          </a:p>
        </p:txBody>
      </p:sp>
    </p:spTree>
    <p:extLst>
      <p:ext uri="{BB962C8B-B14F-4D97-AF65-F5344CB8AC3E}">
        <p14:creationId xmlns:p14="http://schemas.microsoft.com/office/powerpoint/2010/main" xmlns="" val="24513647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1B4F6374-F79A-45F5-B0AE-D217B19BB71E}" type="slidenum">
              <a:rPr lang="en-GB" smtClean="0"/>
              <a:pPr/>
              <a:t>128</a:t>
            </a:fld>
            <a:endParaRPr lang="en-GB"/>
          </a:p>
        </p:txBody>
      </p:sp>
    </p:spTree>
    <p:extLst>
      <p:ext uri="{BB962C8B-B14F-4D97-AF65-F5344CB8AC3E}">
        <p14:creationId xmlns:p14="http://schemas.microsoft.com/office/powerpoint/2010/main" xmlns="" val="241642191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1B4F6374-F79A-45F5-B0AE-D217B19BB71E}" type="slidenum">
              <a:rPr lang="en-GB" smtClean="0"/>
              <a:pPr/>
              <a:t>141</a:t>
            </a:fld>
            <a:endParaRPr lang="en-GB"/>
          </a:p>
        </p:txBody>
      </p:sp>
    </p:spTree>
    <p:extLst>
      <p:ext uri="{BB962C8B-B14F-4D97-AF65-F5344CB8AC3E}">
        <p14:creationId xmlns:p14="http://schemas.microsoft.com/office/powerpoint/2010/main" xmlns="" val="104430534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2C68A6-CEDF-4D17-9AE0-ACFD8D5195D3}" type="slidenum">
              <a:rPr lang="en-US"/>
              <a:pPr/>
              <a:t>162</a:t>
            </a:fld>
            <a:endParaRPr lang="en-US"/>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xfrm>
            <a:off x="974725" y="4560888"/>
            <a:ext cx="5365750" cy="4319587"/>
          </a:xfrm>
        </p:spPr>
        <p:txBody>
          <a:bodyPr/>
          <a:lstStyle/>
          <a:p>
            <a:endParaRPr lang="en-US"/>
          </a:p>
        </p:txBody>
      </p:sp>
    </p:spTree>
    <p:extLst>
      <p:ext uri="{BB962C8B-B14F-4D97-AF65-F5344CB8AC3E}">
        <p14:creationId xmlns:p14="http://schemas.microsoft.com/office/powerpoint/2010/main" xmlns="" val="399222155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CC2799-67B6-4692-8177-FE6A22F7C8E9}" type="slidenum">
              <a:rPr lang="en-US"/>
              <a:pPr/>
              <a:t>163</a:t>
            </a:fld>
            <a:endParaRPr lang="en-US"/>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xfrm>
            <a:off x="974725" y="4560888"/>
            <a:ext cx="5365750" cy="4319587"/>
          </a:xfrm>
        </p:spPr>
        <p:txBody>
          <a:bodyPr/>
          <a:lstStyle/>
          <a:p>
            <a:r>
              <a:rPr lang="en-US" dirty="0"/>
              <a:t>The first issue, the question of whether the benchmark index is ideally a “population” or a “</a:t>
            </a:r>
            <a:r>
              <a:rPr lang="en-US" dirty="0" smtClean="0"/>
              <a:t>sample,” we </a:t>
            </a:r>
            <a:r>
              <a:rPr lang="en-US" dirty="0"/>
              <a:t>have really already broached. We said that the real estate benchmark index is inevitably a “peer universe </a:t>
            </a:r>
            <a:r>
              <a:rPr lang="en-US" dirty="0" smtClean="0"/>
              <a:t>index.” </a:t>
            </a:r>
            <a:r>
              <a:rPr lang="en-US" dirty="0"/>
              <a:t>In fact, this has implications for the population </a:t>
            </a:r>
            <a:r>
              <a:rPr lang="en-US" dirty="0" err="1"/>
              <a:t>vs</a:t>
            </a:r>
            <a:r>
              <a:rPr lang="en-US" dirty="0"/>
              <a:t> sample question. But what is the difference between a population and a sample, and why does this distinction matter?…</a:t>
            </a:r>
          </a:p>
        </p:txBody>
      </p:sp>
    </p:spTree>
    <p:extLst>
      <p:ext uri="{BB962C8B-B14F-4D97-AF65-F5344CB8AC3E}">
        <p14:creationId xmlns:p14="http://schemas.microsoft.com/office/powerpoint/2010/main" xmlns="" val="42122446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386A00-AA4B-44E0-85B0-E3C836A64F3E}" type="slidenum">
              <a:rPr lang="en-US"/>
              <a:pPr/>
              <a:t>164</a:t>
            </a:fld>
            <a:endParaRPr lang="en-US"/>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xfrm>
            <a:off x="974725" y="4560888"/>
            <a:ext cx="5365750" cy="4319587"/>
          </a:xfrm>
        </p:spPr>
        <p:txBody>
          <a:bodyPr/>
          <a:lstStyle/>
          <a:p>
            <a:r>
              <a:rPr lang="en-US"/>
              <a:t>The sample vs population issue carries a very basic implication regarding the appropriate way to construct the index as a cross-sectional aggregation of individual asset returns each period.</a:t>
            </a:r>
          </a:p>
          <a:p>
            <a:endParaRPr lang="en-US"/>
          </a:p>
          <a:p>
            <a:r>
              <a:rPr lang="en-US"/>
              <a:t>The value-wtd index, which is appropriate for the index viewed as a population, gives the return which would have been earned each period by all of the constituent assets in the index as if they were a single portfolio. The VW index tells you what your return would have been each period if you owned all the properties in the index. Each individual property’s return is weighted by its share in the total aggregate value as of the beginning of the period. Larger assets will have a bigger impact on the index return. Most securities benchmarks are value-weighted, such as the S&amp;P500 Index and the NAREIT Index.</a:t>
            </a:r>
          </a:p>
          <a:p>
            <a:endParaRPr lang="en-US"/>
          </a:p>
          <a:p>
            <a:r>
              <a:rPr lang="en-US"/>
              <a:t>The equal-wtd index, which is more appropriate for the index viewed as a sample, gives the best estimate of the true underlying population return if each asset in the index is viewed as an equally valid representative of that population. Each individual property’s return is weighted equally in computing the index return, each period. EW indices are often used in academic studies where the index is used as a sample for inference purposes. In principle (viewed as a sample), an EW index will have less random error or “noise” than a VW index.</a:t>
            </a:r>
          </a:p>
          <a:p>
            <a:endParaRPr lang="en-US"/>
          </a:p>
        </p:txBody>
      </p:sp>
    </p:spTree>
    <p:extLst>
      <p:ext uri="{BB962C8B-B14F-4D97-AF65-F5344CB8AC3E}">
        <p14:creationId xmlns:p14="http://schemas.microsoft.com/office/powerpoint/2010/main" xmlns="" val="75408788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DF2C0C-AD00-45E0-9A8A-A1F0AC6019F9}" type="slidenum">
              <a:rPr lang="en-US"/>
              <a:pPr/>
              <a:t>165</a:t>
            </a:fld>
            <a:endParaRPr 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xfrm>
            <a:off x="974725" y="4560888"/>
            <a:ext cx="5365750" cy="4319587"/>
          </a:xfrm>
        </p:spPr>
        <p:txBody>
          <a:bodyPr/>
          <a:lstStyle/>
          <a:p>
            <a:r>
              <a:rPr lang="en-US"/>
              <a:t>Controlling for risk is a crucial part of good benchmarking.</a:t>
            </a:r>
          </a:p>
          <a:p>
            <a:endParaRPr lang="en-US"/>
          </a:p>
          <a:p>
            <a:r>
              <a:rPr lang="en-US"/>
              <a:t>The fundamental ex ante purposes of benchmarking (the communication and incentive alignment role) would be under-cut if managers could beat their bogeys (ex ante) </a:t>
            </a:r>
            <a:r>
              <a:rPr lang="en-US" b="1"/>
              <a:t>simply</a:t>
            </a:r>
            <a:r>
              <a:rPr lang="en-US"/>
              <a:t> by investing in </a:t>
            </a:r>
            <a:r>
              <a:rPr lang="en-US" b="1"/>
              <a:t>more risky</a:t>
            </a:r>
            <a:r>
              <a:rPr lang="en-US"/>
              <a:t> assets.</a:t>
            </a:r>
          </a:p>
          <a:p>
            <a:endParaRPr lang="en-US"/>
          </a:p>
          <a:p>
            <a:r>
              <a:rPr lang="en-US"/>
              <a:t>More broadly, in evaluating the performance of investment managers, the concept of “good” or “superior” performance is not meant to include </a:t>
            </a:r>
            <a:r>
              <a:rPr lang="en-US" b="1"/>
              <a:t>simply taking on more risk</a:t>
            </a:r>
            <a:r>
              <a:rPr lang="en-US"/>
              <a:t>.. (At least not without controlling for timing.)</a:t>
            </a:r>
          </a:p>
          <a:p>
            <a:endParaRPr lang="en-US"/>
          </a:p>
          <a:p>
            <a:r>
              <a:rPr lang="en-US"/>
              <a:t>Therefore, we need to be able to </a:t>
            </a:r>
            <a:r>
              <a:rPr lang="en-US" b="1"/>
              <a:t>control for risk</a:t>
            </a:r>
            <a:r>
              <a:rPr lang="en-US"/>
              <a:t> in performance evaluation.</a:t>
            </a:r>
          </a:p>
          <a:p>
            <a:endParaRPr lang="en-US"/>
          </a:p>
        </p:txBody>
      </p:sp>
    </p:spTree>
    <p:extLst>
      <p:ext uri="{BB962C8B-B14F-4D97-AF65-F5344CB8AC3E}">
        <p14:creationId xmlns:p14="http://schemas.microsoft.com/office/powerpoint/2010/main" xmlns="" val="314995573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326669-7BAC-4654-B146-54C5E9D0CA2F}" type="slidenum">
              <a:rPr lang="en-US"/>
              <a:pPr/>
              <a:t>166</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xfrm>
            <a:off x="974725" y="4560888"/>
            <a:ext cx="5365750" cy="4319587"/>
          </a:xfrm>
        </p:spPr>
        <p:txBody>
          <a:bodyPr/>
          <a:lstStyle/>
          <a:p>
            <a:r>
              <a:rPr lang="en-US" dirty="0"/>
              <a:t>There are two ways to control for risk, in principle: </a:t>
            </a:r>
          </a:p>
          <a:p>
            <a:endParaRPr lang="en-US" dirty="0"/>
          </a:p>
          <a:p>
            <a:r>
              <a:rPr lang="en-US" dirty="0"/>
              <a:t>1) We can try to </a:t>
            </a:r>
            <a:r>
              <a:rPr lang="en-US" b="1" dirty="0"/>
              <a:t>adjust the manager’s return for the amount of risk</a:t>
            </a:r>
            <a:r>
              <a:rPr lang="en-US" dirty="0"/>
              <a:t> in his portfolio. This involves using “</a:t>
            </a:r>
            <a:r>
              <a:rPr lang="en-US" b="1" i="1" dirty="0"/>
              <a:t>risk-adjusted return </a:t>
            </a:r>
            <a:r>
              <a:rPr lang="en-US" b="1" i="1" dirty="0" smtClean="0"/>
              <a:t>measures</a:t>
            </a:r>
            <a:r>
              <a:rPr lang="en-US" dirty="0" smtClean="0"/>
              <a:t>.” </a:t>
            </a:r>
            <a:r>
              <a:rPr lang="en-US" dirty="0"/>
              <a:t>If we can do this well enough, then the manager’s benchmark need not have exactly the same risk as the manager’s own portfolio. We might call this “</a:t>
            </a:r>
            <a:r>
              <a:rPr lang="en-US" b="1" dirty="0"/>
              <a:t>quantitative</a:t>
            </a:r>
            <a:r>
              <a:rPr lang="en-US" dirty="0"/>
              <a:t>” control for risk. </a:t>
            </a:r>
          </a:p>
          <a:p>
            <a:endParaRPr lang="en-US" dirty="0"/>
          </a:p>
          <a:p>
            <a:r>
              <a:rPr lang="en-US" dirty="0"/>
              <a:t>2) The second way is we could constrain the manager to investing only in assets that are of essentially </a:t>
            </a:r>
            <a:r>
              <a:rPr lang="en-US" b="1" dirty="0"/>
              <a:t>equal risk</a:t>
            </a:r>
            <a:r>
              <a:rPr lang="en-US" dirty="0"/>
              <a:t>, which is </a:t>
            </a:r>
            <a:r>
              <a:rPr lang="en-US" b="1" dirty="0"/>
              <a:t>also the risk of his custom benchmark</a:t>
            </a:r>
            <a:r>
              <a:rPr lang="en-US" dirty="0"/>
              <a:t>. Then we do not need to quantitatively adjust for risk. We can directly compare the unadjusted returns. This might be referred to as “</a:t>
            </a:r>
            <a:r>
              <a:rPr lang="en-US" b="1" dirty="0"/>
              <a:t>non-quantitative</a:t>
            </a:r>
            <a:r>
              <a:rPr lang="en-US" dirty="0"/>
              <a:t>” risk adjustment, and it is the basic idea behind “</a:t>
            </a:r>
            <a:r>
              <a:rPr lang="en-US" b="1" dirty="0"/>
              <a:t>style-based </a:t>
            </a:r>
            <a:r>
              <a:rPr lang="en-US" b="1" dirty="0" smtClean="0"/>
              <a:t>benchmarking</a:t>
            </a:r>
            <a:r>
              <a:rPr lang="en-US" dirty="0" smtClean="0"/>
              <a:t>,” a </a:t>
            </a:r>
            <a:r>
              <a:rPr lang="en-US" dirty="0"/>
              <a:t>key aspect of the way benchmarking is applied today.</a:t>
            </a:r>
          </a:p>
          <a:p>
            <a:endParaRPr lang="en-US" dirty="0"/>
          </a:p>
        </p:txBody>
      </p:sp>
    </p:spTree>
    <p:extLst>
      <p:ext uri="{BB962C8B-B14F-4D97-AF65-F5344CB8AC3E}">
        <p14:creationId xmlns:p14="http://schemas.microsoft.com/office/powerpoint/2010/main" xmlns="" val="67104580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E25FD4-E1B3-4C65-9E84-0269A3364183}" type="slidenum">
              <a:rPr lang="en-US"/>
              <a:pPr/>
              <a:t>167</a:t>
            </a:fld>
            <a:endParaRPr lang="en-US"/>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xfrm>
            <a:off x="974725" y="4560888"/>
            <a:ext cx="5365750" cy="4319587"/>
          </a:xfrm>
        </p:spPr>
        <p:txBody>
          <a:bodyPr/>
          <a:lstStyle/>
          <a:p>
            <a:r>
              <a:rPr lang="en-US" dirty="0"/>
              <a:t>First consider the “quantitative” or </a:t>
            </a:r>
            <a:r>
              <a:rPr lang="en-US" i="1" dirty="0"/>
              <a:t>risk-adjusted return</a:t>
            </a:r>
            <a:r>
              <a:rPr lang="en-US" dirty="0"/>
              <a:t> method of controlling for risk.</a:t>
            </a:r>
          </a:p>
          <a:p>
            <a:endParaRPr lang="en-US" dirty="0"/>
          </a:p>
          <a:p>
            <a:r>
              <a:rPr lang="en-US" dirty="0"/>
              <a:t>There are several measures spoken of in investments textbooks, and used to some extent in practice in the securities investments industry. These include the “Sharpe </a:t>
            </a:r>
            <a:r>
              <a:rPr lang="en-US" dirty="0" smtClean="0"/>
              <a:t>Ratio,” the </a:t>
            </a:r>
            <a:r>
              <a:rPr lang="en-US" dirty="0"/>
              <a:t>“M-squared” (or Modigliani &amp; Modigliani – father &amp;daughter) Measure, the “Jensen’s </a:t>
            </a:r>
            <a:r>
              <a:rPr lang="en-US" dirty="0" smtClean="0"/>
              <a:t>Alpha,” and </a:t>
            </a:r>
            <a:r>
              <a:rPr lang="en-US" dirty="0"/>
              <a:t>the </a:t>
            </a:r>
            <a:r>
              <a:rPr lang="en-US" dirty="0" err="1"/>
              <a:t>Treynor</a:t>
            </a:r>
            <a:r>
              <a:rPr lang="en-US" dirty="0"/>
              <a:t> Ratio. The </a:t>
            </a:r>
            <a:r>
              <a:rPr lang="en-US" dirty="0" err="1"/>
              <a:t>Treynor</a:t>
            </a:r>
            <a:r>
              <a:rPr lang="en-US" dirty="0"/>
              <a:t> Ratio would make the most sense for real estate, in theory, because real estate investment managers are generally not responsible for the investor’s entire wealth portfolio (as it does not make sense to allocate the entire portfolio just to the private real estate asset class).</a:t>
            </a:r>
          </a:p>
          <a:p>
            <a:endParaRPr lang="en-US" dirty="0"/>
          </a:p>
          <a:p>
            <a:r>
              <a:rPr lang="en-US" dirty="0"/>
              <a:t>But in applying the </a:t>
            </a:r>
            <a:r>
              <a:rPr lang="en-US" dirty="0" err="1"/>
              <a:t>Treynor</a:t>
            </a:r>
            <a:r>
              <a:rPr lang="en-US" dirty="0"/>
              <a:t> Ratio, it is crucial that the “beta” </a:t>
            </a:r>
            <a:r>
              <a:rPr lang="en-US" b="1" dirty="0"/>
              <a:t>must reflect the amount of risk </a:t>
            </a:r>
            <a:r>
              <a:rPr lang="en-US" b="1" i="1" u="sng" dirty="0"/>
              <a:t>as it matters to the capital market</a:t>
            </a:r>
            <a:r>
              <a:rPr lang="en-US" dirty="0"/>
              <a:t>.</a:t>
            </a:r>
          </a:p>
          <a:p>
            <a:endParaRPr lang="en-US" dirty="0"/>
          </a:p>
          <a:p>
            <a:r>
              <a:rPr lang="en-US" dirty="0"/>
              <a:t>Only in this way can we estimate the </a:t>
            </a:r>
            <a:r>
              <a:rPr lang="en-US" b="1" dirty="0"/>
              <a:t>market’s price of risk</a:t>
            </a:r>
            <a:r>
              <a:rPr lang="en-US" dirty="0"/>
              <a:t>, that is, the way the market would adjust the expected return risk premium, to reflect the amount of risk in the portfolio.</a:t>
            </a:r>
          </a:p>
          <a:p>
            <a:endParaRPr lang="en-US" dirty="0"/>
          </a:p>
        </p:txBody>
      </p:sp>
    </p:spTree>
    <p:extLst>
      <p:ext uri="{BB962C8B-B14F-4D97-AF65-F5344CB8AC3E}">
        <p14:creationId xmlns:p14="http://schemas.microsoft.com/office/powerpoint/2010/main" xmlns="" val="104577545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E03932-0425-49C7-BC69-BBFFDE7603C8}" type="slidenum">
              <a:rPr lang="en-US"/>
              <a:pPr/>
              <a:t>168</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xfrm>
            <a:off x="974725" y="4560888"/>
            <a:ext cx="5365750" cy="4319587"/>
          </a:xfrm>
        </p:spPr>
        <p:txBody>
          <a:bodyPr/>
          <a:lstStyle/>
          <a:p>
            <a:r>
              <a:rPr lang="en-US" dirty="0"/>
              <a:t>Here is a “picture” of the “</a:t>
            </a:r>
            <a:r>
              <a:rPr lang="en-US" b="1" dirty="0" err="1"/>
              <a:t>Treynor</a:t>
            </a:r>
            <a:r>
              <a:rPr lang="en-US" b="1" dirty="0"/>
              <a:t> </a:t>
            </a:r>
            <a:r>
              <a:rPr lang="en-US" dirty="0"/>
              <a:t>Ratio” method of controlling for risk by use of this risk-adjusted return measure. </a:t>
            </a:r>
          </a:p>
          <a:p>
            <a:endParaRPr lang="en-US" dirty="0"/>
          </a:p>
          <a:p>
            <a:r>
              <a:rPr lang="en-US" dirty="0"/>
              <a:t>A manager’s or portfolio’s </a:t>
            </a:r>
            <a:r>
              <a:rPr lang="en-US" dirty="0" err="1"/>
              <a:t>Treynor</a:t>
            </a:r>
            <a:r>
              <a:rPr lang="en-US" dirty="0"/>
              <a:t> Ratio is its excess return over T-bills divided by its “</a:t>
            </a:r>
            <a:r>
              <a:rPr lang="en-US" b="1" dirty="0" smtClean="0"/>
              <a:t>beta</a:t>
            </a:r>
            <a:r>
              <a:rPr lang="en-US" b="0" dirty="0" smtClean="0"/>
              <a:t>.</a:t>
            </a:r>
            <a:r>
              <a:rPr lang="en-US" dirty="0" smtClean="0"/>
              <a:t>”</a:t>
            </a:r>
            <a:endParaRPr lang="en-US" dirty="0"/>
          </a:p>
          <a:p>
            <a:endParaRPr lang="en-US" dirty="0"/>
          </a:p>
          <a:p>
            <a:r>
              <a:rPr lang="en-US" dirty="0"/>
              <a:t>In the example pictured here, the manager’s excess return (</a:t>
            </a:r>
            <a:r>
              <a:rPr lang="en-US" dirty="0" err="1"/>
              <a:t>r</a:t>
            </a:r>
            <a:r>
              <a:rPr lang="en-US" baseline="-25000" dirty="0" err="1"/>
              <a:t>i</a:t>
            </a:r>
            <a:r>
              <a:rPr lang="en-US" dirty="0" err="1"/>
              <a:t>-r</a:t>
            </a:r>
            <a:r>
              <a:rPr lang="en-US" baseline="-25000" dirty="0" err="1"/>
              <a:t>f</a:t>
            </a:r>
            <a:r>
              <a:rPr lang="en-US" dirty="0"/>
              <a:t>) is adjusted downward to reflect the effect of the manager taking on greater risk.</a:t>
            </a:r>
          </a:p>
          <a:p>
            <a:endParaRPr lang="en-US" dirty="0"/>
          </a:p>
          <a:p>
            <a:r>
              <a:rPr lang="en-US" dirty="0"/>
              <a:t>The manager’s benchmark could be similarly adjusted.</a:t>
            </a:r>
          </a:p>
          <a:p>
            <a:endParaRPr lang="en-US" dirty="0"/>
          </a:p>
          <a:p>
            <a:r>
              <a:rPr lang="en-US" dirty="0"/>
              <a:t>Then the manager and his benchmark could be compared on an </a:t>
            </a:r>
            <a:r>
              <a:rPr lang="en-US" b="1" dirty="0"/>
              <a:t>equal-risk</a:t>
            </a:r>
            <a:r>
              <a:rPr lang="en-US" dirty="0"/>
              <a:t>, “apples-to-apples” basis, using their </a:t>
            </a:r>
            <a:r>
              <a:rPr lang="en-US" dirty="0" err="1"/>
              <a:t>Treynor</a:t>
            </a:r>
            <a:r>
              <a:rPr lang="en-US" dirty="0"/>
              <a:t> Ratios.</a:t>
            </a:r>
          </a:p>
          <a:p>
            <a:endParaRPr lang="en-US" dirty="0"/>
          </a:p>
        </p:txBody>
      </p:sp>
    </p:spTree>
    <p:extLst>
      <p:ext uri="{BB962C8B-B14F-4D97-AF65-F5344CB8AC3E}">
        <p14:creationId xmlns:p14="http://schemas.microsoft.com/office/powerpoint/2010/main" xmlns="" val="3975973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DDEE5B-AE77-455F-9782-7F76BEE7DCD1}" type="slidenum">
              <a:rPr lang="en-US"/>
              <a:pPr/>
              <a:t>11</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xfrm>
            <a:off x="974725" y="4560888"/>
            <a:ext cx="5365750" cy="4319587"/>
          </a:xfrm>
        </p:spPr>
        <p:txBody>
          <a:bodyPr/>
          <a:lstStyle/>
          <a:p>
            <a:endParaRPr lang="en-US">
              <a:solidFill>
                <a:srgbClr val="000000"/>
              </a:solidFill>
            </a:endParaRPr>
          </a:p>
        </p:txBody>
      </p:sp>
    </p:spTree>
    <p:extLst>
      <p:ext uri="{BB962C8B-B14F-4D97-AF65-F5344CB8AC3E}">
        <p14:creationId xmlns:p14="http://schemas.microsoft.com/office/powerpoint/2010/main" xmlns="" val="107587446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7BBDB3-FBA3-468A-8C98-448A18278BCE}" type="slidenum">
              <a:rPr lang="en-US"/>
              <a:pPr/>
              <a:t>169</a:t>
            </a:fld>
            <a:endParaRPr lang="en-US"/>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xfrm>
            <a:off x="974725" y="4560888"/>
            <a:ext cx="5365750" cy="4319587"/>
          </a:xfrm>
        </p:spPr>
        <p:txBody>
          <a:bodyPr/>
          <a:lstStyle/>
          <a:p>
            <a:pPr>
              <a:spcBef>
                <a:spcPct val="50000"/>
              </a:spcBef>
            </a:pPr>
            <a:r>
              <a:rPr lang="en-US"/>
              <a:t>Alas, within the private real estate asset class, we </a:t>
            </a:r>
            <a:r>
              <a:rPr lang="en-US" b="1"/>
              <a:t>cannot use</a:t>
            </a:r>
            <a:r>
              <a:rPr lang="en-US"/>
              <a:t> this </a:t>
            </a:r>
            <a:r>
              <a:rPr lang="en-US" b="1"/>
              <a:t>quantitative</a:t>
            </a:r>
            <a:r>
              <a:rPr lang="en-US"/>
              <a:t> approach. </a:t>
            </a:r>
          </a:p>
          <a:p>
            <a:pPr>
              <a:spcBef>
                <a:spcPct val="50000"/>
              </a:spcBef>
            </a:pPr>
            <a:r>
              <a:rPr lang="en-US"/>
              <a:t>We </a:t>
            </a:r>
            <a:r>
              <a:rPr lang="en-US" b="1"/>
              <a:t>can only use</a:t>
            </a:r>
            <a:r>
              <a:rPr lang="en-US"/>
              <a:t> the “</a:t>
            </a:r>
            <a:r>
              <a:rPr lang="en-US" b="1"/>
              <a:t>Non-Quantitative</a:t>
            </a:r>
            <a:r>
              <a:rPr lang="en-US"/>
              <a:t>” Approach to controlling for risk. </a:t>
            </a:r>
          </a:p>
          <a:p>
            <a:pPr>
              <a:spcBef>
                <a:spcPct val="50000"/>
              </a:spcBef>
            </a:pPr>
            <a:endParaRPr lang="en-US"/>
          </a:p>
          <a:p>
            <a:pPr>
              <a:spcBef>
                <a:spcPct val="50000"/>
              </a:spcBef>
            </a:pPr>
            <a:r>
              <a:rPr lang="en-US" i="1">
                <a:solidFill>
                  <a:srgbClr val="000000"/>
                </a:solidFill>
              </a:rPr>
              <a:t>Why? . . .</a:t>
            </a:r>
          </a:p>
        </p:txBody>
      </p:sp>
    </p:spTree>
    <p:extLst>
      <p:ext uri="{BB962C8B-B14F-4D97-AF65-F5344CB8AC3E}">
        <p14:creationId xmlns:p14="http://schemas.microsoft.com/office/powerpoint/2010/main" xmlns="" val="410036756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12012E-9D69-4B40-B16B-F0E4D64142FF}" type="slidenum">
              <a:rPr lang="en-US"/>
              <a:pPr/>
              <a:t>170</a:t>
            </a:fld>
            <a:endParaRPr 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xfrm>
            <a:off x="974725" y="4560888"/>
            <a:ext cx="5365750" cy="4319587"/>
          </a:xfrm>
        </p:spPr>
        <p:txBody>
          <a:bodyPr/>
          <a:lstStyle/>
          <a:p>
            <a:r>
              <a:rPr lang="en-US" dirty="0"/>
              <a:t>Here’s why:</a:t>
            </a:r>
          </a:p>
          <a:p>
            <a:endParaRPr lang="en-US" dirty="0"/>
          </a:p>
          <a:p>
            <a:r>
              <a:rPr lang="en-US" dirty="0">
                <a:solidFill>
                  <a:srgbClr val="000000"/>
                </a:solidFill>
              </a:rPr>
              <a:t>We don’t have a good “</a:t>
            </a:r>
            <a:r>
              <a:rPr lang="en-US" dirty="0" err="1" smtClean="0">
                <a:solidFill>
                  <a:srgbClr val="000000"/>
                </a:solidFill>
              </a:rPr>
              <a:t>CAPM</a:t>
            </a:r>
            <a:r>
              <a:rPr lang="en-US" dirty="0" smtClean="0">
                <a:solidFill>
                  <a:srgbClr val="000000"/>
                </a:solidFill>
              </a:rPr>
              <a:t>,” a </a:t>
            </a:r>
            <a:r>
              <a:rPr lang="en-US" dirty="0">
                <a:solidFill>
                  <a:srgbClr val="000000"/>
                </a:solidFill>
              </a:rPr>
              <a:t>simple quantitative equilibrium model of the way the capital market perceives and prices risk in expected returns within the private real estate asset market. Part of the problem is that the property market cannot distinguish between the amount of risk in different types or locations of properties (at least so long as they are all “institutional-quality” or “core” properties).</a:t>
            </a:r>
          </a:p>
        </p:txBody>
      </p:sp>
    </p:spTree>
    <p:extLst>
      <p:ext uri="{BB962C8B-B14F-4D97-AF65-F5344CB8AC3E}">
        <p14:creationId xmlns:p14="http://schemas.microsoft.com/office/powerpoint/2010/main" xmlns="" val="296108991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95255B-EB03-4AAF-A12A-7BB503C270B1}" type="slidenum">
              <a:rPr lang="en-US"/>
              <a:pPr/>
              <a:t>171</a:t>
            </a:fld>
            <a:endParaRPr lang="en-US"/>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xfrm>
            <a:off x="974725" y="4560888"/>
            <a:ext cx="5365750" cy="4319587"/>
          </a:xfrm>
        </p:spPr>
        <p:txBody>
          <a:bodyPr/>
          <a:lstStyle/>
          <a:p>
            <a:r>
              <a:rPr lang="en-US" dirty="0"/>
              <a:t>The asset market cannot distinguish between the amount of risk in the different real estate market segments </a:t>
            </a:r>
            <a:r>
              <a:rPr lang="en-US" i="1" dirty="0"/>
              <a:t>within</a:t>
            </a:r>
            <a:r>
              <a:rPr lang="en-US" dirty="0"/>
              <a:t> the institutional real estate asset class. There is no risk/return relationship evident empirically ex post within this asset class, for any reasonable, practical measure of risk (such as volatility or “beta”). (However, see Section 22.3.3: Perhaps more sophisticated models will enable more sophisticated risk analysis in the future.)</a:t>
            </a:r>
          </a:p>
          <a:p>
            <a:endParaRPr lang="en-US" dirty="0"/>
          </a:p>
          <a:p>
            <a:r>
              <a:rPr lang="en-US" dirty="0"/>
              <a:t>In this plot, institutional real estate portfolio returns (actually, </a:t>
            </a:r>
            <a:r>
              <a:rPr lang="en-US" dirty="0" err="1"/>
              <a:t>NCREIF</a:t>
            </a:r>
            <a:r>
              <a:rPr lang="en-US" dirty="0"/>
              <a:t> sub-index returns) are plotted against beta computed with respect to the “National Wealth Portfolio” (which consists stylistically of (1/3) stocks, (1/3) bonds, and (1/3) real estate).</a:t>
            </a:r>
          </a:p>
          <a:p>
            <a:endParaRPr lang="en-US" dirty="0"/>
          </a:p>
          <a:p>
            <a:r>
              <a:rPr lang="en-US" dirty="0"/>
              <a:t>But it does not matter how we compute the “</a:t>
            </a:r>
            <a:r>
              <a:rPr lang="en-US" dirty="0" smtClean="0"/>
              <a:t>beta.” </a:t>
            </a:r>
            <a:r>
              <a:rPr lang="en-US" dirty="0"/>
              <a:t>(For example, we can compute it with respect to the stock market, the </a:t>
            </a:r>
            <a:r>
              <a:rPr lang="en-US" dirty="0" err="1"/>
              <a:t>NCREIF</a:t>
            </a:r>
            <a:r>
              <a:rPr lang="en-US" dirty="0"/>
              <a:t> Index, National Consumption, whatever…) </a:t>
            </a:r>
            <a:r>
              <a:rPr lang="en-US" b="1" dirty="0"/>
              <a:t>There is no ex post relationship between risk and return.</a:t>
            </a:r>
            <a:r>
              <a:rPr lang="en-US" dirty="0"/>
              <a:t> This means that there is </a:t>
            </a:r>
            <a:r>
              <a:rPr lang="en-US" b="1" dirty="0"/>
              <a:t>no significant distinction in </a:t>
            </a:r>
            <a:r>
              <a:rPr lang="en-US" b="1" u="sng" dirty="0"/>
              <a:t>ex ante</a:t>
            </a:r>
            <a:r>
              <a:rPr lang="en-US" b="1" dirty="0"/>
              <a:t> real estate risk </a:t>
            </a:r>
            <a:r>
              <a:rPr lang="en-US" b="1" dirty="0" err="1"/>
              <a:t>premia</a:t>
            </a:r>
            <a:r>
              <a:rPr lang="en-US" dirty="0"/>
              <a:t> for different types or locations of (institutional quality) commercial property, within the private property market.</a:t>
            </a:r>
          </a:p>
          <a:p>
            <a:endParaRPr lang="en-US" dirty="0"/>
          </a:p>
          <a:p>
            <a:r>
              <a:rPr lang="en-US" dirty="0"/>
              <a:t>In other words, the </a:t>
            </a:r>
            <a:r>
              <a:rPr lang="en-US" b="1" dirty="0"/>
              <a:t>cross-section of expected returns across property types &amp; locations is essentially </a:t>
            </a:r>
            <a:r>
              <a:rPr lang="en-US" b="1" i="1" u="sng" dirty="0"/>
              <a:t>FLAT</a:t>
            </a:r>
            <a:r>
              <a:rPr lang="en-US" b="1" dirty="0"/>
              <a:t> </a:t>
            </a:r>
            <a:r>
              <a:rPr lang="en-US" dirty="0"/>
              <a:t>(within the institutional quality asset class). (See </a:t>
            </a:r>
            <a:r>
              <a:rPr lang="en-US" dirty="0" err="1"/>
              <a:t>Geltner</a:t>
            </a:r>
            <a:r>
              <a:rPr lang="en-US" dirty="0"/>
              <a:t>-Miller Chapter 22, section 22.3, pp.573-583.)</a:t>
            </a:r>
          </a:p>
          <a:p>
            <a:endParaRPr lang="en-US" dirty="0"/>
          </a:p>
        </p:txBody>
      </p:sp>
    </p:spTree>
    <p:extLst>
      <p:ext uri="{BB962C8B-B14F-4D97-AF65-F5344CB8AC3E}">
        <p14:creationId xmlns:p14="http://schemas.microsoft.com/office/powerpoint/2010/main" xmlns="" val="223593073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82360C-1A8C-4C8B-B017-B4A9CDCC4BAF}" type="slidenum">
              <a:rPr lang="en-US"/>
              <a:pPr/>
              <a:t>172</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xfrm>
            <a:off x="974725" y="4560888"/>
            <a:ext cx="5365750" cy="4319587"/>
          </a:xfrm>
        </p:spPr>
        <p:txBody>
          <a:bodyPr/>
          <a:lstStyle/>
          <a:p>
            <a:r>
              <a:rPr lang="en-US"/>
              <a:t>Perhaps this lack of a risk/return relationship is because, at this fine level of detail, </a:t>
            </a:r>
            <a:r>
              <a:rPr lang="en-US" i="1" u="sng"/>
              <a:t>within</a:t>
            </a:r>
            <a:r>
              <a:rPr lang="en-US"/>
              <a:t> the institutional property asset class, </a:t>
            </a:r>
            <a:r>
              <a:rPr lang="en-US" b="1"/>
              <a:t>stable</a:t>
            </a:r>
            <a:r>
              <a:rPr lang="en-US"/>
              <a:t> and reliable differences are not perceptible in the risk that matters to the property market. </a:t>
            </a:r>
          </a:p>
        </p:txBody>
      </p:sp>
    </p:spTree>
    <p:extLst>
      <p:ext uri="{BB962C8B-B14F-4D97-AF65-F5344CB8AC3E}">
        <p14:creationId xmlns:p14="http://schemas.microsoft.com/office/powerpoint/2010/main" xmlns="" val="37054446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93DBA6-EA05-4F75-80E2-D37DB2D3FCE4}" type="slidenum">
              <a:rPr lang="en-US"/>
              <a:pPr/>
              <a:t>173</a:t>
            </a:fld>
            <a:endParaRPr lang="en-US"/>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xfrm>
            <a:off x="974725" y="4560888"/>
            <a:ext cx="5365750" cy="4319587"/>
          </a:xfrm>
        </p:spPr>
        <p:txBody>
          <a:bodyPr/>
          <a:lstStyle/>
          <a:p>
            <a:r>
              <a:rPr lang="en-US"/>
              <a:t>Skipped here through slides 76-78 Spring 2003.</a:t>
            </a:r>
          </a:p>
        </p:txBody>
      </p:sp>
    </p:spTree>
    <p:extLst>
      <p:ext uri="{BB962C8B-B14F-4D97-AF65-F5344CB8AC3E}">
        <p14:creationId xmlns:p14="http://schemas.microsoft.com/office/powerpoint/2010/main" xmlns="" val="25324455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F08BB9-75C9-4368-8B63-839428906C80}" type="slidenum">
              <a:rPr lang="en-US"/>
              <a:pPr/>
              <a:t>176</a:t>
            </a:fld>
            <a:endParaRPr lang="en-US"/>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xfrm>
            <a:off x="974725" y="4560888"/>
            <a:ext cx="5365750" cy="4319587"/>
          </a:xfrm>
        </p:spPr>
        <p:txBody>
          <a:bodyPr/>
          <a:lstStyle/>
          <a:p>
            <a:endParaRPr lang="en-US"/>
          </a:p>
          <a:p>
            <a:endParaRPr lang="en-US"/>
          </a:p>
          <a:p>
            <a:endParaRPr lang="en-US"/>
          </a:p>
          <a:p>
            <a:r>
              <a:rPr lang="en-US"/>
              <a:t>Skipped here through slides 87-97 Spring 2003.</a:t>
            </a:r>
          </a:p>
          <a:p>
            <a:r>
              <a:rPr lang="en-US"/>
              <a:t>Getting back to our focus on benchmarking within the private real estate investment industry, another important topic is that of the segment weighting in the benchmark index.</a:t>
            </a:r>
          </a:p>
          <a:p>
            <a:endParaRPr lang="en-US"/>
          </a:p>
          <a:p>
            <a:r>
              <a:rPr lang="en-US"/>
              <a:t>Should the allocation across the different property types and geographic regions in the benchmark be whatever it is in the aggregate NCREIF Property Index (the NPI)? Or should it be some custom-weighting more appropriate for the given subject manager or portfolio being evaluated?…</a:t>
            </a:r>
          </a:p>
        </p:txBody>
      </p:sp>
    </p:spTree>
    <p:extLst>
      <p:ext uri="{BB962C8B-B14F-4D97-AF65-F5344CB8AC3E}">
        <p14:creationId xmlns:p14="http://schemas.microsoft.com/office/powerpoint/2010/main" xmlns="" val="129913115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ADED91-1E00-4C92-BDE9-544C21554476}" type="slidenum">
              <a:rPr lang="en-US"/>
              <a:pPr/>
              <a:t>178</a:t>
            </a:fld>
            <a:endParaRPr lang="en-US"/>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xfrm>
            <a:off x="974725" y="4560888"/>
            <a:ext cx="5365750" cy="4319587"/>
          </a:xfrm>
        </p:spPr>
        <p:txBody>
          <a:bodyPr/>
          <a:lstStyle/>
          <a:p>
            <a:r>
              <a:rPr lang="en-US"/>
              <a:t>Always remember that risk-aversion tends to lead many if not most managers to try to mimic the weights in their benchmark, at least to a considerable extent. An unintended consequence of widespread benchmarking, using the same standard benchmark index, can thus be to exacerbate “herd behavior” in the private real estate investment industry. Such a result would not be beneficial for the industry in the long run.</a:t>
            </a:r>
          </a:p>
        </p:txBody>
      </p:sp>
    </p:spTree>
    <p:extLst>
      <p:ext uri="{BB962C8B-B14F-4D97-AF65-F5344CB8AC3E}">
        <p14:creationId xmlns:p14="http://schemas.microsoft.com/office/powerpoint/2010/main" xmlns="" val="9739257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015B37-1D00-4796-8D14-27883C85472A}" type="slidenum">
              <a:rPr lang="en-US"/>
              <a:pPr/>
              <a:t>179</a:t>
            </a:fld>
            <a:endParaRPr lang="en-US"/>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xfrm>
            <a:off x="974725" y="4560888"/>
            <a:ext cx="5365750" cy="4319587"/>
          </a:xfrm>
        </p:spPr>
        <p:txBody>
          <a:bodyPr/>
          <a:lstStyle/>
          <a:p>
            <a:r>
              <a:rPr lang="en-US"/>
              <a:t>For example, if a manager has discretion to use leverage, then the benchmark might be calculated with a previously agreed upon target leverage ratio. For example, if the idea is to be aggressive (use substantial leverage), a 60% target LTV ratio might be established for the manager (or fund). If otherwise the fund is to invest in all the four NCREIF core property types and regions, then the 16 NCREIF property type/region sub-indices might be used to create the benchmark (either with equal-weighting, or some other appropriate weighting reflecting the client’s expectations and the manager’s expertise), only geared up to a leverage ratio of 2.5 [= 1/(1-0.6)]. If the manager decides to use a different leverage ratio than this target, then his performance differential wrt his benchmark will reflect the ex post effect of his decision in this regard.</a:t>
            </a:r>
          </a:p>
          <a:p>
            <a:endParaRPr lang="en-US"/>
          </a:p>
          <a:p>
            <a:r>
              <a:rPr lang="en-US"/>
              <a:t>The WACC formula and a bond (or mortgage) periodic return (HPR) index can be used to simulate the effect of leverage in the benchmark.</a:t>
            </a:r>
          </a:p>
          <a:p>
            <a:r>
              <a:rPr lang="en-US"/>
              <a:t>WACC formula:</a:t>
            </a:r>
          </a:p>
          <a:p>
            <a:r>
              <a:rPr lang="en-US"/>
              <a:t>r</a:t>
            </a:r>
            <a:r>
              <a:rPr lang="en-US" baseline="-25000"/>
              <a:t>P</a:t>
            </a:r>
            <a:r>
              <a:rPr lang="en-US"/>
              <a:t> = (D/V)r</a:t>
            </a:r>
            <a:r>
              <a:rPr lang="en-US" baseline="-25000"/>
              <a:t>D</a:t>
            </a:r>
            <a:r>
              <a:rPr lang="en-US"/>
              <a:t> + (E/V)r</a:t>
            </a:r>
            <a:r>
              <a:rPr lang="en-US" baseline="-25000"/>
              <a:t>E</a:t>
            </a:r>
            <a:r>
              <a:rPr lang="en-US"/>
              <a:t> , where r</a:t>
            </a:r>
            <a:r>
              <a:rPr lang="en-US" baseline="-25000"/>
              <a:t>P</a:t>
            </a:r>
            <a:r>
              <a:rPr lang="en-US"/>
              <a:t> = Property return (unlevered, as from NCREIF Index), r</a:t>
            </a:r>
            <a:r>
              <a:rPr lang="en-US" baseline="-25000"/>
              <a:t>D</a:t>
            </a:r>
            <a:r>
              <a:rPr lang="en-US"/>
              <a:t> = Debt return (as from an HPR mortgage index, like Giliberto-Levy Mortgage Price Index), r</a:t>
            </a:r>
            <a:r>
              <a:rPr lang="en-US" baseline="-25000"/>
              <a:t>E</a:t>
            </a:r>
            <a:r>
              <a:rPr lang="en-US"/>
              <a:t> = Equity return (levered), (D/V) = Debt value as fraction of underlying asset gross property holdings value (loan/value ratio, LTV), (E/V) = Equity value as fraction of underlying asset gross property holdings value (1 – LTVratio). Just invert the formula and solve it for r</a:t>
            </a:r>
            <a:r>
              <a:rPr lang="en-US" baseline="-25000"/>
              <a:t>E</a:t>
            </a:r>
            <a:r>
              <a:rPr lang="en-US"/>
              <a:t> each period:</a:t>
            </a:r>
          </a:p>
          <a:p>
            <a:r>
              <a:rPr lang="en-US"/>
              <a:t>r</a:t>
            </a:r>
            <a:r>
              <a:rPr lang="en-US" baseline="-25000"/>
              <a:t>E</a:t>
            </a:r>
            <a:r>
              <a:rPr lang="en-US"/>
              <a:t> = [r</a:t>
            </a:r>
            <a:r>
              <a:rPr lang="en-US" baseline="-25000"/>
              <a:t>P</a:t>
            </a:r>
            <a:r>
              <a:rPr lang="en-US"/>
              <a:t> – (D/V)r</a:t>
            </a:r>
            <a:r>
              <a:rPr lang="en-US" baseline="-25000"/>
              <a:t>D</a:t>
            </a:r>
            <a:r>
              <a:rPr lang="en-US"/>
              <a:t>]/(E/V)</a:t>
            </a:r>
          </a:p>
          <a:p>
            <a:endParaRPr lang="en-US"/>
          </a:p>
        </p:txBody>
      </p:sp>
    </p:spTree>
    <p:extLst>
      <p:ext uri="{BB962C8B-B14F-4D97-AF65-F5344CB8AC3E}">
        <p14:creationId xmlns:p14="http://schemas.microsoft.com/office/powerpoint/2010/main" xmlns="" val="89968359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B59680-3D38-412A-9632-8BFCA83C8BAC}" type="slidenum">
              <a:rPr lang="en-US"/>
              <a:pPr/>
              <a:t>182</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xfrm>
            <a:off x="974725" y="4560888"/>
            <a:ext cx="5365750" cy="4319587"/>
          </a:xfrm>
        </p:spPr>
        <p:txBody>
          <a:bodyPr/>
          <a:lstStyle/>
          <a:p>
            <a:r>
              <a:rPr lang="en-US"/>
              <a:t>See Chapter 25.</a:t>
            </a:r>
          </a:p>
        </p:txBody>
      </p:sp>
    </p:spTree>
    <p:extLst>
      <p:ext uri="{BB962C8B-B14F-4D97-AF65-F5344CB8AC3E}">
        <p14:creationId xmlns:p14="http://schemas.microsoft.com/office/powerpoint/2010/main" xmlns="" val="127483223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C5ACA1-9BE5-4B7D-AFEC-2E10C7B19D46}" type="slidenum">
              <a:rPr lang="en-US"/>
              <a:pPr/>
              <a:t>183</a:t>
            </a:fld>
            <a:endParaRPr lang="en-US"/>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xfrm>
            <a:off x="974725" y="4560888"/>
            <a:ext cx="5365750" cy="4319587"/>
          </a:xfrm>
        </p:spPr>
        <p:txBody>
          <a:bodyPr/>
          <a:lstStyle/>
          <a:p>
            <a:r>
              <a:rPr lang="en-US"/>
              <a:t>See Ch.9 &amp; earlier discussion of property-level performance attribution. </a:t>
            </a:r>
          </a:p>
        </p:txBody>
      </p:sp>
    </p:spTree>
    <p:extLst>
      <p:ext uri="{BB962C8B-B14F-4D97-AF65-F5344CB8AC3E}">
        <p14:creationId xmlns:p14="http://schemas.microsoft.com/office/powerpoint/2010/main" xmlns="" val="1496096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D782D4-4F88-48FC-8549-B01838959E0D}" type="slidenum">
              <a:rPr lang="en-US"/>
              <a:pPr/>
              <a:t>12</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xfrm>
            <a:off x="974725" y="4560888"/>
            <a:ext cx="5365750" cy="4319587"/>
          </a:xfrm>
        </p:spPr>
        <p:txBody>
          <a:bodyPr/>
          <a:lstStyle/>
          <a:p>
            <a:r>
              <a:rPr lang="en-US" sz="800" dirty="0"/>
              <a:t>Portfolio level performance attribution was developed in (and for) the public equity investment industry, and is carried into private real estate pretty much as it is applied in that industry. It focuses on the functions of </a:t>
            </a:r>
            <a:r>
              <a:rPr lang="en-US" sz="800" b="1" i="1" dirty="0"/>
              <a:t>active</a:t>
            </a:r>
            <a:r>
              <a:rPr lang="en-US" sz="800" dirty="0"/>
              <a:t> portfolio managers, those who try to “beat the market” essentially by doing one or both of two functions: (i) Allocating (and re-allocating) the overall portfolio among different sectors or segments of the stock market (e.g., energy, technology, services, producer goods, consumer staples, consumer </a:t>
            </a:r>
            <a:r>
              <a:rPr lang="en-US" sz="800" dirty="0" err="1"/>
              <a:t>cyclicals</a:t>
            </a:r>
            <a:r>
              <a:rPr lang="en-US" sz="800" dirty="0"/>
              <a:t>, alcohol &amp; tobacco, health-care, financial services, utilities, REITs, etc.); (ii) Picking individual stocks within each categories (relative “winners” </a:t>
            </a:r>
            <a:r>
              <a:rPr lang="en-US" sz="800" dirty="0" err="1"/>
              <a:t>vs</a:t>
            </a:r>
            <a:r>
              <a:rPr lang="en-US" sz="800" dirty="0"/>
              <a:t> “losers”). Active portfolio management of this type involves relatively high turnover, relatively short average holding periods for individual assets, as compared to “</a:t>
            </a:r>
            <a:r>
              <a:rPr lang="en-US" sz="800" i="1" dirty="0"/>
              <a:t>passive</a:t>
            </a:r>
            <a:r>
              <a:rPr lang="en-US" sz="800" dirty="0"/>
              <a:t>” portfolio management such as </a:t>
            </a:r>
            <a:r>
              <a:rPr lang="en-US" sz="800" i="1" dirty="0"/>
              <a:t>index funds</a:t>
            </a:r>
            <a:r>
              <a:rPr lang="en-US" sz="800" dirty="0"/>
              <a:t>, which simply try to mimic the holdings of a stated market index. Investors pay for active fund management in higher fees. It makes sense to compare active fund manager performance to an </a:t>
            </a:r>
            <a:r>
              <a:rPr lang="en-US" sz="800" i="1" dirty="0"/>
              <a:t>appropriate</a:t>
            </a:r>
            <a:r>
              <a:rPr lang="en-US" sz="800" dirty="0"/>
              <a:t> passive market index, and for diagnostic purposes to break down the sources of the relative performance of the fund manager into allocation and asset-selection components corresponding to these two basic functions of active portfolio management.</a:t>
            </a:r>
          </a:p>
          <a:p>
            <a:endParaRPr lang="en-US" sz="800" dirty="0"/>
          </a:p>
          <a:p>
            <a:r>
              <a:rPr lang="en-US" sz="800" dirty="0"/>
              <a:t>Private real estate investment management is also “</a:t>
            </a:r>
            <a:r>
              <a:rPr lang="en-US" sz="800" i="1" dirty="0" smtClean="0"/>
              <a:t>active</a:t>
            </a:r>
            <a:r>
              <a:rPr lang="en-US" sz="800" dirty="0" smtClean="0"/>
              <a:t>,” in </a:t>
            </a:r>
            <a:r>
              <a:rPr lang="en-US" sz="800" dirty="0"/>
              <a:t>that the investment manager does not simply duplicate the holdings of a passive index, and strives to add value by active management of the investments. Indeed, it is not possible to have truly “passive” management in private real estate investment for at least two reasons: (i) There is currently no passive market index that is investable and broadly representative of the entire relevant asset market (as noted in Lecture 3, such an index would have to be based on a statistical sampling type of procedure, and would still not be truly “investable” at the individual asset level, because whole assets are traded by individual owners at their discretion); and (ii) More fundamentally and importantly, private real estate investment brings with it the </a:t>
            </a:r>
            <a:r>
              <a:rPr lang="en-US" sz="800" dirty="0" err="1"/>
              <a:t>inescabable</a:t>
            </a:r>
            <a:r>
              <a:rPr lang="en-US" sz="800" dirty="0"/>
              <a:t> responsibility (and the important profit-making opportunity) for direct </a:t>
            </a:r>
            <a:r>
              <a:rPr lang="en-US" sz="800" i="1" dirty="0"/>
              <a:t>operational management</a:t>
            </a:r>
            <a:r>
              <a:rPr lang="en-US" sz="800" dirty="0"/>
              <a:t> of the individual assets that are being invested in. This is a different type of “</a:t>
            </a:r>
            <a:r>
              <a:rPr lang="en-US" sz="800" i="1" dirty="0"/>
              <a:t>active</a:t>
            </a:r>
            <a:r>
              <a:rPr lang="en-US" sz="800" dirty="0"/>
              <a:t>” management, not involving rapid turnover of assets held, but very important in affecting long-term total return performance nonetheless. It suggests that portfolio-level performance attribution as it is practiced in the equities industry is less meaningful and less complete, for helping to understand private real estate investment performance, although the portfolio level functions of allocation and selection are still important and of interest in private real estate.</a:t>
            </a:r>
          </a:p>
          <a:p>
            <a:endParaRPr lang="en-US" sz="800" dirty="0"/>
          </a:p>
          <a:p>
            <a:r>
              <a:rPr lang="en-US" sz="800" dirty="0"/>
              <a:t>But direct real estate investment is a long-term, income-oriented type of investment (particularly for “core” investments made in stabilized fully-operational property with little leverage). How well the properties are managed can have a big impact on the investment total return performance.</a:t>
            </a:r>
            <a:r>
              <a:rPr lang="en-US" sz="800" b="1" dirty="0"/>
              <a:t> </a:t>
            </a:r>
            <a:r>
              <a:rPr lang="en-US" sz="800" dirty="0"/>
              <a:t>This suggests the need for “</a:t>
            </a:r>
            <a:r>
              <a:rPr lang="en-US" sz="800" b="1" i="1" dirty="0"/>
              <a:t>property level </a:t>
            </a:r>
            <a:r>
              <a:rPr lang="en-US" sz="800" dirty="0"/>
              <a:t>” performance attribution, a second level of performance attribution that has been developed particularly for the private real estate investment industry, reflecting the fact that direct real estate investment carries with it the need for the investors to actually directly manage or operate the assets they are investing in, something equity money managers do not have to do (indeed, can’t do). </a:t>
            </a:r>
          </a:p>
          <a:p>
            <a:endParaRPr lang="en-US" sz="800" dirty="0"/>
          </a:p>
          <a:p>
            <a:r>
              <a:rPr lang="en-US" sz="800" dirty="0"/>
              <a:t>Property level performance attribution is important because individual assets are typically held for long periods of time (in part due to high transaction costs) Property level performance attribution is a way to try to evaluate and understand the operational management level of real estate investment performance. I believe much of the credit for developing property-level performance attribution as a formal methodology integrated into the pre-existing portfolio-level exercise goes to the real estate investment industry in England in the 1980s, and in particular the Investment Property Databank (</a:t>
            </a:r>
            <a:r>
              <a:rPr lang="en-US" sz="800" dirty="0" err="1"/>
              <a:t>IPD</a:t>
            </a:r>
            <a:r>
              <a:rPr lang="en-US" sz="800" dirty="0"/>
              <a:t>) firm that was established there during that period.</a:t>
            </a:r>
          </a:p>
          <a:p>
            <a:endParaRPr lang="en-US" sz="800" dirty="0"/>
          </a:p>
        </p:txBody>
      </p:sp>
    </p:spTree>
    <p:extLst>
      <p:ext uri="{BB962C8B-B14F-4D97-AF65-F5344CB8AC3E}">
        <p14:creationId xmlns:p14="http://schemas.microsoft.com/office/powerpoint/2010/main" xmlns="" val="223474829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1CCF3D-5512-42D3-B574-EF8BF173685A}" type="slidenum">
              <a:rPr lang="en-US"/>
              <a:pPr/>
              <a:t>186</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r>
              <a:rPr lang="en-US" dirty="0"/>
              <a:t>See: </a:t>
            </a:r>
            <a:r>
              <a:rPr lang="en-US" dirty="0" err="1"/>
              <a:t>J.Fisher</a:t>
            </a:r>
            <a:r>
              <a:rPr lang="en-US" dirty="0"/>
              <a:t> &amp; </a:t>
            </a:r>
            <a:r>
              <a:rPr lang="en-US" dirty="0" err="1"/>
              <a:t>D.Geltner</a:t>
            </a:r>
            <a:r>
              <a:rPr lang="en-US" dirty="0"/>
              <a:t>, “Property Level Benchmarking of Real Estate Development </a:t>
            </a:r>
            <a:r>
              <a:rPr lang="en-US" dirty="0" smtClean="0"/>
              <a:t>Investments,” </a:t>
            </a:r>
            <a:r>
              <a:rPr lang="en-US" i="1" dirty="0" smtClean="0"/>
              <a:t>Real </a:t>
            </a:r>
            <a:r>
              <a:rPr lang="en-US" i="1" dirty="0"/>
              <a:t>Estate Finance</a:t>
            </a:r>
            <a:r>
              <a:rPr lang="en-US" dirty="0"/>
              <a:t> 19(1): 71-87, available in the course Supplemental Reading packet.</a:t>
            </a:r>
          </a:p>
        </p:txBody>
      </p:sp>
    </p:spTree>
    <p:extLst>
      <p:ext uri="{BB962C8B-B14F-4D97-AF65-F5344CB8AC3E}">
        <p14:creationId xmlns:p14="http://schemas.microsoft.com/office/powerpoint/2010/main" xmlns="" val="714601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677028-6766-4E76-828D-7D0AC3ABE34B}" type="slidenum">
              <a:rPr lang="en-US"/>
              <a:pPr/>
              <a:t>13</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xfrm>
            <a:off x="974725" y="4560888"/>
            <a:ext cx="5365750" cy="4319587"/>
          </a:xfrm>
        </p:spPr>
        <p:txBody>
          <a:bodyPr/>
          <a:lstStyle/>
          <a:p>
            <a:r>
              <a:rPr lang="en-US" dirty="0"/>
              <a:t>(Aside: Note that the break-down I am suggesting here at the property level is slightly different than the traditional attribution supplied by </a:t>
            </a:r>
            <a:r>
              <a:rPr lang="en-US" dirty="0" err="1"/>
              <a:t>IPD</a:t>
            </a:r>
            <a:r>
              <a:rPr lang="en-US" dirty="0"/>
              <a:t> and the Australian </a:t>
            </a:r>
            <a:r>
              <a:rPr lang="en-US" dirty="0" err="1"/>
              <a:t>PCA</a:t>
            </a:r>
            <a:r>
              <a:rPr lang="en-US" dirty="0"/>
              <a:t> in their standard performance attribution reports. In particular, I am stressing the identification and distinction of the </a:t>
            </a:r>
            <a:r>
              <a:rPr lang="en-US" b="1" i="1" dirty="0"/>
              <a:t>initial</a:t>
            </a:r>
            <a:r>
              <a:rPr lang="en-US" dirty="0"/>
              <a:t> cash yield, that is, the yield at the time when the property was acquired (the “acquisition cash </a:t>
            </a:r>
            <a:r>
              <a:rPr lang="en-US" dirty="0" smtClean="0"/>
              <a:t>yield,” similar </a:t>
            </a:r>
            <a:r>
              <a:rPr lang="en-US" dirty="0"/>
              <a:t>to the “going-in cap rate”). I feel that, to be useful as a performance diagnostic tool, property-level performance attribution is inherently a multi-period exercise, corresponding to the period over which the (subject) property (or portfolio) has been held by the manager. One of the important functions a professional real estate investment manager is hired to perform is property “</a:t>
            </a:r>
            <a:r>
              <a:rPr lang="en-US" dirty="0" smtClean="0"/>
              <a:t>acquisition,” which </a:t>
            </a:r>
            <a:r>
              <a:rPr lang="en-US" dirty="0"/>
              <a:t>involves more than just what the active stock market money manager does in stock “</a:t>
            </a:r>
            <a:r>
              <a:rPr lang="en-US" dirty="0" smtClean="0"/>
              <a:t>picking.” </a:t>
            </a:r>
            <a:r>
              <a:rPr lang="en-US" dirty="0"/>
              <a:t>The private real estate investment manager does not have a highly liquid and </a:t>
            </a:r>
            <a:r>
              <a:rPr lang="en-US" dirty="0" err="1"/>
              <a:t>informationally</a:t>
            </a:r>
            <a:r>
              <a:rPr lang="en-US" dirty="0"/>
              <a:t> efficient asset market to protect against “over-paying” for an asset. And the private real estate investment manager must </a:t>
            </a:r>
            <a:r>
              <a:rPr lang="en-US" i="1" dirty="0"/>
              <a:t>negotiate</a:t>
            </a:r>
            <a:r>
              <a:rPr lang="en-US" dirty="0"/>
              <a:t> a purchase price in a private deal negotiation that can often be quite complex. Handling this acquisition process can be quite complicated, and requires skill and expertise to execute effectively. It is definitely a source of private real estate investment relative performance among managers, for good or bad. The </a:t>
            </a:r>
            <a:r>
              <a:rPr lang="en-US" i="1" dirty="0"/>
              <a:t>initial</a:t>
            </a:r>
            <a:r>
              <a:rPr lang="en-US" dirty="0"/>
              <a:t> (at acquisition) cash yield (relative to that of a common inception-date cohort of similar properties or managers), can provide some prima facie evidence of how well this function has been performed for the subject property or portfolio.</a:t>
            </a:r>
          </a:p>
        </p:txBody>
      </p:sp>
    </p:spTree>
    <p:extLst>
      <p:ext uri="{BB962C8B-B14F-4D97-AF65-F5344CB8AC3E}">
        <p14:creationId xmlns:p14="http://schemas.microsoft.com/office/powerpoint/2010/main" xmlns="" val="823556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lvl1pPr>
              <a:defRPr/>
            </a:lvl1pPr>
          </a:lstStyle>
          <a:p>
            <a:r>
              <a:rPr lang="en-US" smtClean="0"/>
              <a:t>© 2014 OnCourse Learning. All Rights Reserved.</a:t>
            </a:r>
            <a:endParaRPr lang="en-US"/>
          </a:p>
        </p:txBody>
      </p:sp>
      <p:sp>
        <p:nvSpPr>
          <p:cNvPr id="6" name="Slide Number Placeholder 5"/>
          <p:cNvSpPr>
            <a:spLocks noGrp="1"/>
          </p:cNvSpPr>
          <p:nvPr>
            <p:ph type="sldNum" sz="quarter" idx="12"/>
          </p:nvPr>
        </p:nvSpPr>
        <p:spPr/>
        <p:txBody>
          <a:bodyPr/>
          <a:lstStyle>
            <a:lvl1pPr>
              <a:defRPr/>
            </a:lvl1pPr>
          </a:lstStyle>
          <a:p>
            <a:fld id="{4DB2014D-12E9-4BC3-A8F9-D764F42FA898}" type="slidenum">
              <a:rPr lang="en-US"/>
              <a:pPr/>
              <a:t>‹#›</a:t>
            </a:fld>
            <a:endParaRPr lang="en-US"/>
          </a:p>
        </p:txBody>
      </p:sp>
    </p:spTree>
    <p:extLst>
      <p:ext uri="{BB962C8B-B14F-4D97-AF65-F5344CB8AC3E}">
        <p14:creationId xmlns:p14="http://schemas.microsoft.com/office/powerpoint/2010/main" xmlns="" val="4220420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lvl1pPr>
              <a:defRPr/>
            </a:lvl1pPr>
          </a:lstStyle>
          <a:p>
            <a:r>
              <a:rPr lang="en-US" smtClean="0">
                <a:solidFill>
                  <a:srgbClr val="000000"/>
                </a:solidFill>
              </a:rPr>
              <a:t>© 2014 OnCourse Learning. All Rights Reserved.</a:t>
            </a:r>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9BE3F253-2A64-40C2-9447-4003626B21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2067035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smtClean="0">
                <a:solidFill>
                  <a:srgbClr val="000000"/>
                </a:solidFill>
              </a:rPr>
              <a:t>© 2014 OnCourse Learning. All Rights Reserved.</a:t>
            </a:r>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10BC33F-8C89-4D21-B7F7-41DBAF8525E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78216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lvl1pPr>
          </a:lstStyle>
          <a:p>
            <a:r>
              <a:rPr lang="en-US" smtClean="0"/>
              <a:t>© 2014 OnCourse Learning. All Rights Reserved.</a:t>
            </a:r>
            <a:endParaRPr lang="en-US"/>
          </a:p>
        </p:txBody>
      </p:sp>
      <p:sp>
        <p:nvSpPr>
          <p:cNvPr id="6" name="Slide Number Placeholder 5"/>
          <p:cNvSpPr>
            <a:spLocks noGrp="1"/>
          </p:cNvSpPr>
          <p:nvPr>
            <p:ph type="sldNum" sz="quarter" idx="12"/>
          </p:nvPr>
        </p:nvSpPr>
        <p:spPr/>
        <p:txBody>
          <a:bodyPr/>
          <a:lstStyle>
            <a:lvl1pPr>
              <a:defRPr/>
            </a:lvl1pPr>
          </a:lstStyle>
          <a:p>
            <a:fld id="{A4058CE4-4352-41BF-B519-553B46B5EE62}" type="slidenum">
              <a:rPr lang="en-US"/>
              <a:pPr/>
              <a:t>‹#›</a:t>
            </a:fld>
            <a:endParaRPr lang="en-US"/>
          </a:p>
        </p:txBody>
      </p:sp>
    </p:spTree>
    <p:extLst>
      <p:ext uri="{BB962C8B-B14F-4D97-AF65-F5344CB8AC3E}">
        <p14:creationId xmlns:p14="http://schemas.microsoft.com/office/powerpoint/2010/main" xmlns="" val="3102818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lvl1pPr>
          </a:lstStyle>
          <a:p>
            <a:r>
              <a:rPr lang="en-US" smtClean="0"/>
              <a:t>© 2014 OnCourse Learning. All Rights Reserved.</a:t>
            </a:r>
            <a:endParaRPr lang="en-US"/>
          </a:p>
        </p:txBody>
      </p:sp>
      <p:sp>
        <p:nvSpPr>
          <p:cNvPr id="6" name="Slide Number Placeholder 5"/>
          <p:cNvSpPr>
            <a:spLocks noGrp="1"/>
          </p:cNvSpPr>
          <p:nvPr>
            <p:ph type="sldNum" sz="quarter" idx="12"/>
          </p:nvPr>
        </p:nvSpPr>
        <p:spPr/>
        <p:txBody>
          <a:bodyPr/>
          <a:lstStyle>
            <a:lvl1pPr>
              <a:defRPr/>
            </a:lvl1pPr>
          </a:lstStyle>
          <a:p>
            <a:fld id="{B2920F9F-6FA8-4258-8C1C-B6C0D6FCFD19}" type="slidenum">
              <a:rPr lang="en-US"/>
              <a:pPr/>
              <a:t>‹#›</a:t>
            </a:fld>
            <a:endParaRPr lang="en-US"/>
          </a:p>
        </p:txBody>
      </p:sp>
    </p:spTree>
    <p:extLst>
      <p:ext uri="{BB962C8B-B14F-4D97-AF65-F5344CB8AC3E}">
        <p14:creationId xmlns:p14="http://schemas.microsoft.com/office/powerpoint/2010/main" xmlns="" val="2031489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lvl1pPr>
              <a:defRPr/>
            </a:lvl1pPr>
          </a:lstStyle>
          <a:p>
            <a:r>
              <a:rPr lang="en-US" smtClean="0"/>
              <a:t>© 2014 OnCourse Learning. All Rights Reserved.</a:t>
            </a:r>
            <a:endParaRPr lang="en-US"/>
          </a:p>
        </p:txBody>
      </p:sp>
      <p:sp>
        <p:nvSpPr>
          <p:cNvPr id="7" name="Slide Number Placeholder 6"/>
          <p:cNvSpPr>
            <a:spLocks noGrp="1"/>
          </p:cNvSpPr>
          <p:nvPr>
            <p:ph type="sldNum" sz="quarter" idx="12"/>
          </p:nvPr>
        </p:nvSpPr>
        <p:spPr/>
        <p:txBody>
          <a:bodyPr/>
          <a:lstStyle>
            <a:lvl1pPr>
              <a:defRPr/>
            </a:lvl1pPr>
          </a:lstStyle>
          <a:p>
            <a:fld id="{9D1491F3-F05C-4293-B104-5F2A43EF6CF2}" type="slidenum">
              <a:rPr lang="en-US"/>
              <a:pPr/>
              <a:t>‹#›</a:t>
            </a:fld>
            <a:endParaRPr lang="en-US"/>
          </a:p>
        </p:txBody>
      </p:sp>
    </p:spTree>
    <p:extLst>
      <p:ext uri="{BB962C8B-B14F-4D97-AF65-F5344CB8AC3E}">
        <p14:creationId xmlns:p14="http://schemas.microsoft.com/office/powerpoint/2010/main" xmlns="" val="2198686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lvl1pPr>
              <a:defRPr/>
            </a:lvl1pPr>
          </a:lstStyle>
          <a:p>
            <a:r>
              <a:rPr lang="en-US" smtClean="0"/>
              <a:t>© 2014 OnCourse Learning. All Rights Reserved.</a:t>
            </a:r>
            <a:endParaRPr lang="en-US"/>
          </a:p>
        </p:txBody>
      </p:sp>
      <p:sp>
        <p:nvSpPr>
          <p:cNvPr id="9" name="Slide Number Placeholder 8"/>
          <p:cNvSpPr>
            <a:spLocks noGrp="1"/>
          </p:cNvSpPr>
          <p:nvPr>
            <p:ph type="sldNum" sz="quarter" idx="12"/>
          </p:nvPr>
        </p:nvSpPr>
        <p:spPr/>
        <p:txBody>
          <a:bodyPr/>
          <a:lstStyle>
            <a:lvl1pPr>
              <a:defRPr/>
            </a:lvl1pPr>
          </a:lstStyle>
          <a:p>
            <a:fld id="{C356EA82-F223-46D7-8BCF-52F25A108148}" type="slidenum">
              <a:rPr lang="en-US"/>
              <a:pPr/>
              <a:t>‹#›</a:t>
            </a:fld>
            <a:endParaRPr lang="en-US"/>
          </a:p>
        </p:txBody>
      </p:sp>
    </p:spTree>
    <p:extLst>
      <p:ext uri="{BB962C8B-B14F-4D97-AF65-F5344CB8AC3E}">
        <p14:creationId xmlns:p14="http://schemas.microsoft.com/office/powerpoint/2010/main" xmlns="" val="752860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lvl1pPr>
              <a:defRPr/>
            </a:lvl1pPr>
          </a:lstStyle>
          <a:p>
            <a:r>
              <a:rPr lang="en-US" smtClean="0"/>
              <a:t>© 2014 OnCourse Learning. All Rights Reserved.</a:t>
            </a:r>
            <a:endParaRPr lang="en-US"/>
          </a:p>
        </p:txBody>
      </p:sp>
      <p:sp>
        <p:nvSpPr>
          <p:cNvPr id="5" name="Slide Number Placeholder 4"/>
          <p:cNvSpPr>
            <a:spLocks noGrp="1"/>
          </p:cNvSpPr>
          <p:nvPr>
            <p:ph type="sldNum" sz="quarter" idx="12"/>
          </p:nvPr>
        </p:nvSpPr>
        <p:spPr/>
        <p:txBody>
          <a:bodyPr/>
          <a:lstStyle>
            <a:lvl1pPr>
              <a:defRPr/>
            </a:lvl1pPr>
          </a:lstStyle>
          <a:p>
            <a:fld id="{48763349-2436-42FA-BB35-8B1886CDCF3A}" type="slidenum">
              <a:rPr lang="en-US"/>
              <a:pPr/>
              <a:t>‹#›</a:t>
            </a:fld>
            <a:endParaRPr lang="en-US"/>
          </a:p>
        </p:txBody>
      </p:sp>
    </p:spTree>
    <p:extLst>
      <p:ext uri="{BB962C8B-B14F-4D97-AF65-F5344CB8AC3E}">
        <p14:creationId xmlns:p14="http://schemas.microsoft.com/office/powerpoint/2010/main" xmlns="" val="1293202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lvl1pPr>
          </a:lstStyle>
          <a:p>
            <a:r>
              <a:rPr lang="en-US" smtClean="0"/>
              <a:t>© 2014 OnCourse Learning. All Rights Reserved.</a:t>
            </a:r>
            <a:endParaRPr lang="en-US"/>
          </a:p>
        </p:txBody>
      </p:sp>
      <p:sp>
        <p:nvSpPr>
          <p:cNvPr id="4" name="Slide Number Placeholder 3"/>
          <p:cNvSpPr>
            <a:spLocks noGrp="1"/>
          </p:cNvSpPr>
          <p:nvPr>
            <p:ph type="sldNum" sz="quarter" idx="12"/>
          </p:nvPr>
        </p:nvSpPr>
        <p:spPr/>
        <p:txBody>
          <a:bodyPr/>
          <a:lstStyle>
            <a:lvl1pPr>
              <a:defRPr/>
            </a:lvl1pPr>
          </a:lstStyle>
          <a:p>
            <a:fld id="{A209A336-D58C-464E-9136-F8762DC3422E}" type="slidenum">
              <a:rPr lang="en-US"/>
              <a:pPr/>
              <a:t>‹#›</a:t>
            </a:fld>
            <a:endParaRPr lang="en-US"/>
          </a:p>
        </p:txBody>
      </p:sp>
    </p:spTree>
    <p:extLst>
      <p:ext uri="{BB962C8B-B14F-4D97-AF65-F5344CB8AC3E}">
        <p14:creationId xmlns:p14="http://schemas.microsoft.com/office/powerpoint/2010/main" xmlns="" val="2073876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lvl1pPr>
              <a:defRPr/>
            </a:lvl1pPr>
          </a:lstStyle>
          <a:p>
            <a:r>
              <a:rPr lang="en-US" smtClean="0">
                <a:solidFill>
                  <a:srgbClr val="000000"/>
                </a:solidFill>
              </a:rPr>
              <a:t>© 2014 OnCourse Learning. All Rights Reserved.</a:t>
            </a: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C6AE821-3982-49AD-81BB-65EC01A67E2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714270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a:lvl1pPr>
          </a:lstStyle>
          <a:p>
            <a:r>
              <a:rPr lang="en-US" smtClean="0">
                <a:solidFill>
                  <a:srgbClr val="000000"/>
                </a:solidFill>
              </a:rPr>
              <a:t>© 2014 OnCourse Learning. All Rights Reserved.</a:t>
            </a:r>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A4B6A3B-4DD6-4D5D-BEDC-1D3D11DC873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xmlns="" val="1005520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9" name="Rectangle 5"/>
          <p:cNvSpPr>
            <a:spLocks noGrp="1" noChangeArrowheads="1"/>
          </p:cNvSpPr>
          <p:nvPr>
            <p:ph type="ftr" sz="quarter" idx="3"/>
          </p:nvPr>
        </p:nvSpPr>
        <p:spPr bwMode="auto">
          <a:xfrm>
            <a:off x="1524000" y="6381750"/>
            <a:ext cx="6324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b="0">
                <a:effectLst/>
                <a:latin typeface="Calibri" pitchFamily="34" charset="0"/>
              </a:defRPr>
            </a:lvl1pPr>
          </a:lstStyle>
          <a:p>
            <a:r>
              <a:rPr lang="en-US" dirty="0" smtClean="0"/>
              <a:t>© 2014 OnCourse Learning. All Rights Reserved.</a:t>
            </a:r>
            <a:endParaRPr lang="en-US" dirty="0"/>
          </a:p>
        </p:txBody>
      </p:sp>
      <p:sp>
        <p:nvSpPr>
          <p:cNvPr id="1030" name="Rectangle 6"/>
          <p:cNvSpPr>
            <a:spLocks noGrp="1" noChangeArrowheads="1"/>
          </p:cNvSpPr>
          <p:nvPr>
            <p:ph type="sldNum" sz="quarter" idx="4"/>
          </p:nvPr>
        </p:nvSpPr>
        <p:spPr bwMode="auto">
          <a:xfrm>
            <a:off x="6553200" y="6381750"/>
            <a:ext cx="2590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effectLst/>
                <a:latin typeface="Calibri" pitchFamily="34" charset="0"/>
              </a:defRPr>
            </a:lvl1pPr>
          </a:lstStyle>
          <a:p>
            <a:fld id="{6D91710B-C2D6-4036-A688-B886A1F3F76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dt="0"/>
  <p:txStyles>
    <p:titleStyle>
      <a:lvl1pPr algn="ctr" rtl="0" fontAlgn="base">
        <a:spcBef>
          <a:spcPct val="0"/>
        </a:spcBef>
        <a:spcAft>
          <a:spcPct val="0"/>
        </a:spcAft>
        <a:defRPr sz="3600" b="1" kern="1200">
          <a:solidFill>
            <a:schemeClr val="tx1"/>
          </a:solidFill>
          <a:latin typeface="+mj-lt"/>
          <a:ea typeface="+mj-ea"/>
          <a:cs typeface="+mj-cs"/>
        </a:defRPr>
      </a:lvl1pPr>
      <a:lvl2pPr algn="ctr" rtl="0" fontAlgn="base">
        <a:spcBef>
          <a:spcPct val="0"/>
        </a:spcBef>
        <a:spcAft>
          <a:spcPct val="0"/>
        </a:spcAft>
        <a:defRPr sz="4400">
          <a:solidFill>
            <a:schemeClr val="tx2"/>
          </a:solidFill>
          <a:latin typeface="Arial" panose="020B0604020202090204" pitchFamily="34" charset="0"/>
        </a:defRPr>
      </a:lvl2pPr>
      <a:lvl3pPr algn="ctr" rtl="0" fontAlgn="base">
        <a:spcBef>
          <a:spcPct val="0"/>
        </a:spcBef>
        <a:spcAft>
          <a:spcPct val="0"/>
        </a:spcAft>
        <a:defRPr sz="4400">
          <a:solidFill>
            <a:schemeClr val="tx2"/>
          </a:solidFill>
          <a:latin typeface="Arial" panose="020B0604020202090204" pitchFamily="34" charset="0"/>
        </a:defRPr>
      </a:lvl3pPr>
      <a:lvl4pPr algn="ctr" rtl="0" fontAlgn="base">
        <a:spcBef>
          <a:spcPct val="0"/>
        </a:spcBef>
        <a:spcAft>
          <a:spcPct val="0"/>
        </a:spcAft>
        <a:defRPr sz="4400">
          <a:solidFill>
            <a:schemeClr val="tx2"/>
          </a:solidFill>
          <a:latin typeface="Arial" panose="020B0604020202090204" pitchFamily="34" charset="0"/>
        </a:defRPr>
      </a:lvl4pPr>
      <a:lvl5pPr algn="ctr" rtl="0" fontAlgn="base">
        <a:spcBef>
          <a:spcPct val="0"/>
        </a:spcBef>
        <a:spcAft>
          <a:spcPct val="0"/>
        </a:spcAft>
        <a:defRPr sz="4400">
          <a:solidFill>
            <a:schemeClr val="tx2"/>
          </a:solidFill>
          <a:latin typeface="Arial" panose="020B0604020202090204" pitchFamily="34" charset="0"/>
        </a:defRPr>
      </a:lvl5pPr>
      <a:lvl6pPr marL="457200" algn="ctr" rtl="0" fontAlgn="base">
        <a:spcBef>
          <a:spcPct val="0"/>
        </a:spcBef>
        <a:spcAft>
          <a:spcPct val="0"/>
        </a:spcAft>
        <a:defRPr sz="4400">
          <a:solidFill>
            <a:schemeClr val="tx2"/>
          </a:solidFill>
          <a:latin typeface="Arial" panose="020B0604020202090204" pitchFamily="34" charset="0"/>
        </a:defRPr>
      </a:lvl6pPr>
      <a:lvl7pPr marL="914400" algn="ctr" rtl="0" fontAlgn="base">
        <a:spcBef>
          <a:spcPct val="0"/>
        </a:spcBef>
        <a:spcAft>
          <a:spcPct val="0"/>
        </a:spcAft>
        <a:defRPr sz="4400">
          <a:solidFill>
            <a:schemeClr val="tx2"/>
          </a:solidFill>
          <a:latin typeface="Arial" panose="020B0604020202090204" pitchFamily="34" charset="0"/>
        </a:defRPr>
      </a:lvl7pPr>
      <a:lvl8pPr marL="1371600" algn="ctr" rtl="0" fontAlgn="base">
        <a:spcBef>
          <a:spcPct val="0"/>
        </a:spcBef>
        <a:spcAft>
          <a:spcPct val="0"/>
        </a:spcAft>
        <a:defRPr sz="4400">
          <a:solidFill>
            <a:schemeClr val="tx2"/>
          </a:solidFill>
          <a:latin typeface="Arial" panose="020B0604020202090204" pitchFamily="34" charset="0"/>
        </a:defRPr>
      </a:lvl8pPr>
      <a:lvl9pPr marL="1828800" algn="ctr" rtl="0" fontAlgn="base">
        <a:spcBef>
          <a:spcPct val="0"/>
        </a:spcBef>
        <a:spcAft>
          <a:spcPct val="0"/>
        </a:spcAft>
        <a:defRPr sz="4400">
          <a:solidFill>
            <a:schemeClr val="tx2"/>
          </a:solidFill>
          <a:latin typeface="Arial" panose="020B060402020209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2743200" y="6381750"/>
            <a:ext cx="3657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b="0" i="0">
                <a:effectLst/>
                <a:latin typeface="Calibri" pitchFamily="34" charset="0"/>
              </a:defRPr>
            </a:lvl1pPr>
          </a:lstStyle>
          <a:p>
            <a:r>
              <a:rPr lang="en-US" smtClean="0">
                <a:solidFill>
                  <a:srgbClr val="000000"/>
                </a:solidFill>
              </a:rPr>
              <a:t>© 2014 OnCourse Learning. All Rights Reserved.</a:t>
            </a:r>
            <a:endParaRPr lang="en-US" dirty="0">
              <a:solidFill>
                <a:srgbClr val="000000"/>
              </a:solidFill>
            </a:endParaRPr>
          </a:p>
        </p:txBody>
      </p:sp>
      <p:sp>
        <p:nvSpPr>
          <p:cNvPr id="1030" name="Rectangle 6"/>
          <p:cNvSpPr>
            <a:spLocks noGrp="1" noChangeArrowheads="1"/>
          </p:cNvSpPr>
          <p:nvPr>
            <p:ph type="sldNum" sz="quarter" idx="4"/>
          </p:nvPr>
        </p:nvSpPr>
        <p:spPr bwMode="auto">
          <a:xfrm>
            <a:off x="7315200" y="6381750"/>
            <a:ext cx="1828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i="0">
                <a:effectLst/>
                <a:latin typeface="Calibri" pitchFamily="34" charset="0"/>
              </a:defRPr>
            </a:lvl1pPr>
          </a:lstStyle>
          <a:p>
            <a:fld id="{924EAC1D-EBB7-4D6E-B84B-DC12F83EA507}"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xmlns="" val="12820040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Lst>
  <p:hf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10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10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1.xml"/></Relationships>
</file>

<file path=ppt/slides/_rels/slide10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1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1.xml"/><Relationship Id="rId1" Type="http://schemas.openxmlformats.org/officeDocument/2006/relationships/vmlDrawing" Target="../drawings/vmlDrawing12.vml"/><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9.xml"/><Relationship Id="rId1" Type="http://schemas.openxmlformats.org/officeDocument/2006/relationships/vmlDrawing" Target="../drawings/vmlDrawing13.v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11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1.xml"/></Relationships>
</file>

<file path=ppt/slides/_rels/slide116.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1.xml"/></Relationships>
</file>

<file path=ppt/slides/_rels/slide117.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1.xml"/></Relationships>
</file>

<file path=ppt/slides/_rels/slide118.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1.xml"/></Relationships>
</file>

<file path=ppt/slides/_rels/slide119.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1.xml"/></Relationships>
</file>

<file path=ppt/slides/_rels/slide121.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1.xml"/></Relationships>
</file>

<file path=ppt/slides/_rels/slide122.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11.xml"/></Relationships>
</file>

<file path=ppt/slides/_rels/slide123.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11.xml"/></Relationships>
</file>

<file path=ppt/slides/_rels/slide124.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11.xml"/></Relationships>
</file>

<file path=ppt/slides/_rels/slide125.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11.xml"/></Relationships>
</file>

<file path=ppt/slides/_rels/slide126.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1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129.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11.xml"/></Relationships>
</file>

<file path=ppt/slides/_rels/slide131.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11.xml"/></Relationships>
</file>

<file path=ppt/slides/_rels/slide132.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11.xml"/></Relationships>
</file>

<file path=ppt/slides/_rels/slide133.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11.xml"/></Relationships>
</file>

<file path=ppt/slides/_rels/slide134.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11.xml"/></Relationships>
</file>

<file path=ppt/slides/_rels/slide135.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11.xml"/></Relationships>
</file>

<file path=ppt/slides/_rels/slide136.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11.xml"/></Relationships>
</file>

<file path=ppt/slides/_rels/slide137.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11.xml"/></Relationships>
</file>

<file path=ppt/slides/_rels/slide138.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11.xml"/></Relationships>
</file>

<file path=ppt/slides/_rels/slide139.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1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3.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9.xml"/></Relationships>
</file>

<file path=ppt/slides/_rels/slide144.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7.emf"/><Relationship Id="rId1" Type="http://schemas.openxmlformats.org/officeDocument/2006/relationships/slideLayout" Target="../slideLayouts/slideLayout9.xml"/><Relationship Id="rId4" Type="http://schemas.openxmlformats.org/officeDocument/2006/relationships/image" Target="../media/image55.emf"/></Relationships>
</file>

<file path=ppt/slides/_rels/slide145.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slideLayout" Target="../slideLayouts/slideLayout9.xml"/><Relationship Id="rId1" Type="http://schemas.openxmlformats.org/officeDocument/2006/relationships/vmlDrawing" Target="../drawings/vmlDrawing14.vml"/><Relationship Id="rId5" Type="http://schemas.openxmlformats.org/officeDocument/2006/relationships/oleObject" Target="../embeddings/oleObject6.bin"/><Relationship Id="rId4" Type="http://schemas.openxmlformats.org/officeDocument/2006/relationships/image" Target="../media/image60.emf"/></Relationships>
</file>

<file path=ppt/slides/_rels/slide14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9.xml"/><Relationship Id="rId1" Type="http://schemas.openxmlformats.org/officeDocument/2006/relationships/vmlDrawing" Target="../drawings/vmlDrawing15.vml"/><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147.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slideLayout" Target="../slideLayouts/slideLayout9.xml"/><Relationship Id="rId1" Type="http://schemas.openxmlformats.org/officeDocument/2006/relationships/vmlDrawing" Target="../drawings/vmlDrawing16.vml"/><Relationship Id="rId5" Type="http://schemas.openxmlformats.org/officeDocument/2006/relationships/oleObject" Target="../embeddings/oleObject10.bin"/><Relationship Id="rId4" Type="http://schemas.openxmlformats.org/officeDocument/2006/relationships/image" Target="../media/image66.emf"/></Relationships>
</file>

<file path=ppt/slides/_rels/slide148.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9.xml"/></Relationships>
</file>

<file path=ppt/slides/_rels/slide149.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image" Target="../media/image57.emf"/><Relationship Id="rId1" Type="http://schemas.openxmlformats.org/officeDocument/2006/relationships/slideLayout" Target="../slideLayouts/slideLayout9.xml"/><Relationship Id="rId4" Type="http://schemas.openxmlformats.org/officeDocument/2006/relationships/image" Target="../media/image68.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9.xml"/><Relationship Id="rId1" Type="http://schemas.openxmlformats.org/officeDocument/2006/relationships/vmlDrawing" Target="../drawings/vmlDrawing17.vml"/><Relationship Id="rId4" Type="http://schemas.openxmlformats.org/officeDocument/2006/relationships/image" Target="../media/image70.emf"/></Relationships>
</file>

<file path=ppt/slides/_rels/slide15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9.xml"/><Relationship Id="rId1" Type="http://schemas.openxmlformats.org/officeDocument/2006/relationships/vmlDrawing" Target="../drawings/vmlDrawing18.vml"/><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15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9.xml"/><Relationship Id="rId1" Type="http://schemas.openxmlformats.org/officeDocument/2006/relationships/vmlDrawing" Target="../drawings/vmlDrawing19.vml"/><Relationship Id="rId6" Type="http://schemas.openxmlformats.org/officeDocument/2006/relationships/image" Target="../media/image70.emf"/><Relationship Id="rId5" Type="http://schemas.openxmlformats.org/officeDocument/2006/relationships/oleObject" Target="../embeddings/oleObject16.bin"/><Relationship Id="rId4" Type="http://schemas.openxmlformats.org/officeDocument/2006/relationships/image" Target="../media/image65.emf"/></Relationships>
</file>

<file path=ppt/slides/_rels/slide15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9.xml"/><Relationship Id="rId1" Type="http://schemas.openxmlformats.org/officeDocument/2006/relationships/vmlDrawing" Target="../drawings/vmlDrawing20.vml"/><Relationship Id="rId5" Type="http://schemas.openxmlformats.org/officeDocument/2006/relationships/image" Target="../media/image66.emf"/><Relationship Id="rId4" Type="http://schemas.openxmlformats.org/officeDocument/2006/relationships/image" Target="../media/image65.emf"/></Relationships>
</file>

<file path=ppt/slides/_rels/slide15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9.xml"/><Relationship Id="rId1" Type="http://schemas.openxmlformats.org/officeDocument/2006/relationships/vmlDrawing" Target="../drawings/vmlDrawing21.vml"/><Relationship Id="rId6" Type="http://schemas.openxmlformats.org/officeDocument/2006/relationships/image" Target="../media/image66.emf"/><Relationship Id="rId5" Type="http://schemas.openxmlformats.org/officeDocument/2006/relationships/image" Target="../media/image65.emf"/><Relationship Id="rId4" Type="http://schemas.openxmlformats.org/officeDocument/2006/relationships/oleObject" Target="../embeddings/oleObject19.bin"/></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9.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164.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1.xml"/><Relationship Id="rId1" Type="http://schemas.openxmlformats.org/officeDocument/2006/relationships/vmlDrawing" Target="../drawings/vmlDrawing22.vml"/><Relationship Id="rId5" Type="http://schemas.openxmlformats.org/officeDocument/2006/relationships/oleObject" Target="../embeddings/oleObject21.bin"/><Relationship Id="rId4" Type="http://schemas.openxmlformats.org/officeDocument/2006/relationships/oleObject" Target="../embeddings/oleObject20.bin"/></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9.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9.xml"/></Relationships>
</file>

<file path=ppt/slides/_rels/slide167.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11.xml"/><Relationship Id="rId1" Type="http://schemas.openxmlformats.org/officeDocument/2006/relationships/vmlDrawing" Target="../drawings/vmlDrawing23.vml"/><Relationship Id="rId4" Type="http://schemas.openxmlformats.org/officeDocument/2006/relationships/oleObject" Target="../embeddings/oleObject22.bin"/></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1.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1.xml"/></Relationships>
</file>

<file path=ppt/slides/_rels/slide17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72.xml"/><Relationship Id="rId1" Type="http://schemas.openxmlformats.org/officeDocument/2006/relationships/slideLayout" Target="../slideLayouts/slideLayout1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1.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1.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1.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Microsoft_Office_Excel_97-2003_Worksheet3.xls"/><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oleObject" Target="../embeddings/Microsoft_Office_Excel_97-2003_Worksheet5.xls"/><Relationship Id="rId4" Type="http://schemas.openxmlformats.org/officeDocument/2006/relationships/oleObject" Target="../embeddings/Microsoft_Office_Excel_97-2003_Worksheet4.xls"/></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Microsoft_Office_Excel_97-2003_Worksheet6.xls"/></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oleObject" Target="../embeddings/Microsoft_Office_Excel_97-2003_Worksheet7.xls"/></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oleObject" Target="../embeddings/Microsoft_Office_Excel_97-2003_Worksheet8.xls"/></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oleObject" Target="../embeddings/Microsoft_Office_Excel_97-2003_Worksheet9.xls"/></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oleObject" Target="../embeddings/Microsoft_Office_Excel_97-2003_Worksheet10.xls"/></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oleObject" Target="../embeddings/Microsoft_Office_Excel_97-2003_Worksheet11.xls"/></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smtClean="0"/>
              <a:t>© 2014 OnCourse Learning. All Rights Reserved.</a:t>
            </a:r>
            <a:endParaRPr lang="en-US" dirty="0"/>
          </a:p>
        </p:txBody>
      </p:sp>
      <p:sp>
        <p:nvSpPr>
          <p:cNvPr id="2052" name="Text Box 4"/>
          <p:cNvSpPr txBox="1">
            <a:spLocks noChangeArrowheads="1"/>
          </p:cNvSpPr>
          <p:nvPr/>
        </p:nvSpPr>
        <p:spPr bwMode="auto">
          <a:xfrm>
            <a:off x="838200" y="762000"/>
            <a:ext cx="7391400"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2400" dirty="0">
                <a:effectLst>
                  <a:outerShdw blurRad="38100" dist="38100" dir="2700000" algn="tl">
                    <a:srgbClr val="FFFFFF"/>
                  </a:outerShdw>
                </a:effectLst>
              </a:rPr>
              <a:t>Chapter 26</a:t>
            </a:r>
          </a:p>
          <a:p>
            <a:pPr algn="ctr">
              <a:spcBef>
                <a:spcPct val="50000"/>
              </a:spcBef>
            </a:pPr>
            <a:r>
              <a:rPr lang="en-US" sz="2400" dirty="0">
                <a:effectLst>
                  <a:outerShdw blurRad="38100" dist="38100" dir="2700000" algn="tl">
                    <a:srgbClr val="FFFFFF"/>
                  </a:outerShdw>
                </a:effectLst>
              </a:rPr>
              <a:t>Real Estate Investment </a:t>
            </a:r>
            <a:r>
              <a:rPr lang="en-US" sz="2400" dirty="0" smtClean="0">
                <a:effectLst>
                  <a:outerShdw blurRad="38100" dist="38100" dir="2700000" algn="tl">
                    <a:srgbClr val="FFFFFF"/>
                  </a:outerShdw>
                </a:effectLst>
              </a:rPr>
              <a:t>Management and Derivatives</a:t>
            </a:r>
            <a:endParaRPr lang="en-US" sz="2400" i="1" dirty="0">
              <a:effectLst>
                <a:outerShdw blurRad="38100" dist="38100" dir="2700000" algn="tl">
                  <a:srgbClr val="FFFFFF"/>
                </a:outerShdw>
              </a:effectLst>
            </a:endParaRPr>
          </a:p>
        </p:txBody>
      </p:sp>
      <p:sp>
        <p:nvSpPr>
          <p:cNvPr id="5" name="Slide Number Placeholder 4"/>
          <p:cNvSpPr>
            <a:spLocks noGrp="1"/>
          </p:cNvSpPr>
          <p:nvPr>
            <p:ph type="sldNum" sz="quarter" idx="12"/>
          </p:nvPr>
        </p:nvSpPr>
        <p:spPr/>
        <p:txBody>
          <a:bodyPr/>
          <a:lstStyle/>
          <a:p>
            <a:fld id="{A209A336-D58C-464E-9136-F8762DC3422E}"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mtClean="0"/>
              <a:t>26.1. Macro-level Investment Performance Attribution</a:t>
            </a:r>
            <a:endParaRPr lang="en-US" dirty="0"/>
          </a:p>
        </p:txBody>
      </p:sp>
      <p:sp>
        <p:nvSpPr>
          <p:cNvPr id="12" name="Content Placeholder 11"/>
          <p:cNvSpPr>
            <a:spLocks noGrp="1"/>
          </p:cNvSpPr>
          <p:nvPr>
            <p:ph idx="1"/>
          </p:nvPr>
        </p:nvSpPr>
        <p:spPr/>
        <p:txBody>
          <a:bodyPr/>
          <a:lstStyle/>
          <a:p>
            <a:r>
              <a:rPr lang="en-US" dirty="0" smtClean="0"/>
              <a:t>Definition &amp; Overview</a:t>
            </a:r>
          </a:p>
          <a:p>
            <a:r>
              <a:rPr lang="en-US" dirty="0" smtClean="0"/>
              <a:t>26.1.3. Portfolio-Level Performance Attribution</a:t>
            </a:r>
          </a:p>
          <a:p>
            <a:r>
              <a:rPr lang="en-US" dirty="0" smtClean="0"/>
              <a:t>26.1.2 Property-Level Performance Attribution</a:t>
            </a:r>
          </a:p>
          <a:p>
            <a:endParaRPr lang="en-US" dirty="0"/>
          </a:p>
        </p:txBody>
      </p:sp>
      <p:sp>
        <p:nvSpPr>
          <p:cNvPr id="5" name="Footer Placeholder 2"/>
          <p:cNvSpPr>
            <a:spLocks noGrp="1"/>
          </p:cNvSpPr>
          <p:nvPr>
            <p:ph type="ftr" sz="quarter" idx="11"/>
          </p:nvPr>
        </p:nvSpPr>
        <p:spPr/>
        <p:txBody>
          <a:bodyPr/>
          <a:lstStyle/>
          <a:p>
            <a:r>
              <a:rPr lang="en-US" smtClean="0"/>
              <a:t>© 2014 OnCourse Learning. All Rights Reserved.</a:t>
            </a:r>
            <a:endParaRPr lang="en-US"/>
          </a:p>
        </p:txBody>
      </p:sp>
      <p:sp>
        <p:nvSpPr>
          <p:cNvPr id="6" name="Slide Number Placeholder 5"/>
          <p:cNvSpPr>
            <a:spLocks noGrp="1"/>
          </p:cNvSpPr>
          <p:nvPr>
            <p:ph type="sldNum" sz="quarter" idx="12"/>
          </p:nvPr>
        </p:nvSpPr>
        <p:spPr/>
        <p:txBody>
          <a:bodyPr/>
          <a:lstStyle/>
          <a:p>
            <a:fld id="{A209A336-D58C-464E-9136-F8762DC3422E}" type="slidenum">
              <a:rPr lang="en-US" smtClean="0"/>
              <a:pPr/>
              <a:t>10</a:t>
            </a:fld>
            <a:endParaRPr lang="en-US"/>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1520" y="764704"/>
            <a:ext cx="6021388" cy="503709"/>
          </a:xfrm>
        </p:spPr>
        <p:txBody>
          <a:bodyPr/>
          <a:lstStyle/>
          <a:p>
            <a:r>
              <a:rPr lang="en-US" sz="2400" dirty="0" smtClean="0"/>
              <a:t>Contents of this presentation…</a:t>
            </a:r>
            <a:endParaRPr lang="en-GB" sz="2400" dirty="0"/>
          </a:p>
        </p:txBody>
      </p:sp>
      <p:sp>
        <p:nvSpPr>
          <p:cNvPr id="8" name="TextBox 7"/>
          <p:cNvSpPr txBox="1"/>
          <p:nvPr/>
        </p:nvSpPr>
        <p:spPr>
          <a:xfrm>
            <a:off x="762000" y="1295400"/>
            <a:ext cx="7696200" cy="3067506"/>
          </a:xfrm>
          <a:prstGeom prst="rect">
            <a:avLst/>
          </a:prstGeom>
          <a:noFill/>
        </p:spPr>
        <p:txBody>
          <a:bodyPr wrap="square" rtlCol="0">
            <a:spAutoFit/>
          </a:bodyPr>
          <a:lstStyle/>
          <a:p>
            <a:pPr marL="514350" indent="-514350">
              <a:spcBef>
                <a:spcPts val="1000"/>
              </a:spcBef>
              <a:buFont typeface="+mj-lt"/>
              <a:buAutoNum type="arabicPeriod"/>
            </a:pPr>
            <a:r>
              <a:rPr lang="en-US" sz="2000" b="0" dirty="0" smtClean="0">
                <a:effectLst/>
              </a:rPr>
              <a:t>Introduction</a:t>
            </a:r>
            <a:br>
              <a:rPr lang="en-US" sz="2000" b="0" dirty="0" smtClean="0">
                <a:effectLst/>
              </a:rPr>
            </a:br>
            <a:r>
              <a:rPr lang="en-US" sz="2000" b="0" dirty="0" smtClean="0">
                <a:effectLst/>
              </a:rPr>
              <a:t>	Need &amp; Opportunity for the </a:t>
            </a:r>
            <a:r>
              <a:rPr lang="en-US" sz="2000" b="0" dirty="0" err="1" smtClean="0">
                <a:effectLst/>
              </a:rPr>
              <a:t>PureProperty</a:t>
            </a:r>
            <a:r>
              <a:rPr lang="en-US" sz="2000" b="0" dirty="0" smtClean="0">
                <a:effectLst/>
              </a:rPr>
              <a:t>™ Product</a:t>
            </a:r>
          </a:p>
          <a:p>
            <a:pPr marL="514350" indent="-514350">
              <a:spcBef>
                <a:spcPts val="1000"/>
              </a:spcBef>
              <a:buFont typeface="+mj-lt"/>
              <a:buAutoNum type="arabicPeriod"/>
            </a:pPr>
            <a:r>
              <a:rPr lang="en-US" sz="2000" b="0" dirty="0" smtClean="0">
                <a:effectLst/>
              </a:rPr>
              <a:t>What are </a:t>
            </a:r>
            <a:r>
              <a:rPr lang="en-US" sz="2000" b="0" dirty="0" err="1" smtClean="0">
                <a:effectLst/>
              </a:rPr>
              <a:t>PureProperty</a:t>
            </a:r>
            <a:r>
              <a:rPr lang="en-US" sz="2000" b="0" dirty="0" smtClean="0">
                <a:effectLst/>
              </a:rPr>
              <a:t>™ Indices?</a:t>
            </a:r>
          </a:p>
          <a:p>
            <a:pPr marL="514350" indent="-514350">
              <a:spcBef>
                <a:spcPts val="1000"/>
              </a:spcBef>
              <a:buFont typeface="+mj-lt"/>
              <a:buAutoNum type="arabicPeriod"/>
            </a:pPr>
            <a:r>
              <a:rPr lang="en-US" sz="2000" b="0" dirty="0" err="1" smtClean="0">
                <a:effectLst/>
              </a:rPr>
              <a:t>PureProperty</a:t>
            </a:r>
            <a:r>
              <a:rPr lang="en-US" sz="2000" b="0" dirty="0" smtClean="0">
                <a:effectLst/>
              </a:rPr>
              <a:t>™ Indices as an Information Product</a:t>
            </a:r>
            <a:br>
              <a:rPr lang="en-US" sz="2000" b="0" dirty="0" smtClean="0">
                <a:effectLst/>
              </a:rPr>
            </a:br>
            <a:r>
              <a:rPr lang="en-US" sz="2000" b="0" dirty="0" smtClean="0">
                <a:effectLst/>
              </a:rPr>
              <a:t>	- Comparison of </a:t>
            </a:r>
            <a:r>
              <a:rPr lang="en-US" sz="2000" b="0" dirty="0" err="1" smtClean="0">
                <a:effectLst/>
              </a:rPr>
              <a:t>PureProperty</a:t>
            </a:r>
            <a:r>
              <a:rPr lang="en-US" sz="2000" b="0" dirty="0" smtClean="0">
                <a:effectLst/>
              </a:rPr>
              <a:t>™ &amp; Private CRE Market</a:t>
            </a:r>
          </a:p>
          <a:p>
            <a:pPr marL="514350" indent="-514350">
              <a:spcBef>
                <a:spcPts val="1000"/>
              </a:spcBef>
              <a:buFont typeface="+mj-lt"/>
              <a:buAutoNum type="arabicPeriod"/>
            </a:pPr>
            <a:r>
              <a:rPr lang="en-US" sz="2000" b="0" dirty="0" err="1" smtClean="0">
                <a:effectLst/>
              </a:rPr>
              <a:t>PureProperty</a:t>
            </a:r>
            <a:r>
              <a:rPr lang="en-US" sz="2000" b="0" dirty="0" smtClean="0">
                <a:effectLst/>
              </a:rPr>
              <a:t>™ Indices as an Investment Product</a:t>
            </a:r>
            <a:br>
              <a:rPr lang="en-US" sz="2000" b="0" dirty="0" smtClean="0">
                <a:effectLst/>
              </a:rPr>
            </a:br>
            <a:r>
              <a:rPr lang="en-US" sz="2000" b="0" dirty="0" smtClean="0">
                <a:effectLst/>
              </a:rPr>
              <a:t>	- CRE total return replication.</a:t>
            </a:r>
          </a:p>
          <a:p>
            <a:pPr marL="514350" indent="-514350">
              <a:spcBef>
                <a:spcPts val="1000"/>
              </a:spcBef>
              <a:buFont typeface="+mj-lt"/>
              <a:buAutoNum type="arabicPeriod"/>
            </a:pPr>
            <a:r>
              <a:rPr lang="en-US" sz="2000" b="0" dirty="0" smtClean="0">
                <a:effectLst/>
              </a:rPr>
              <a:t>Technical Appendix</a:t>
            </a:r>
            <a:endParaRPr lang="en-US" sz="2000" b="0" dirty="0">
              <a:effectLst/>
            </a:endParaRPr>
          </a:p>
        </p:txBody>
      </p:sp>
      <p:sp>
        <p:nvSpPr>
          <p:cNvPr id="5" name="TextBox 4"/>
          <p:cNvSpPr txBox="1"/>
          <p:nvPr/>
        </p:nvSpPr>
        <p:spPr>
          <a:xfrm>
            <a:off x="1600200" y="0"/>
            <a:ext cx="5791200" cy="523220"/>
          </a:xfrm>
          <a:prstGeom prst="rect">
            <a:avLst/>
          </a:prstGeom>
          <a:noFill/>
        </p:spPr>
        <p:txBody>
          <a:bodyPr wrap="square" rtlCol="0">
            <a:spAutoFit/>
          </a:bodyPr>
          <a:lstStyle/>
          <a:p>
            <a:pPr algn="ctr"/>
            <a:r>
              <a:rPr lang="en-US" sz="2800" dirty="0" smtClean="0">
                <a:effectLst/>
              </a:rPr>
              <a:t>26.3.3: Solving the Index Problem</a:t>
            </a:r>
            <a:endParaRPr lang="en-US" sz="2800" dirty="0">
              <a:effectLst/>
            </a:endParaRPr>
          </a:p>
        </p:txBody>
      </p:sp>
      <p:sp>
        <p:nvSpPr>
          <p:cNvPr id="6" name="Footer Placeholder 5"/>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7" name="Slide Number Placeholder 6"/>
          <p:cNvSpPr>
            <a:spLocks noGrp="1"/>
          </p:cNvSpPr>
          <p:nvPr>
            <p:ph type="sldNum" sz="quarter" idx="12"/>
          </p:nvPr>
        </p:nvSpPr>
        <p:spPr/>
        <p:txBody>
          <a:bodyPr/>
          <a:lstStyle/>
          <a:p>
            <a:fld id="{C10BC33F-8C89-4D21-B7F7-41DBAF8525E1}" type="slidenum">
              <a:rPr lang="en-US" smtClean="0">
                <a:solidFill>
                  <a:srgbClr val="000000"/>
                </a:solidFill>
              </a:rPr>
              <a:pPr/>
              <a:t>100</a:t>
            </a:fld>
            <a:endParaRPr lang="en-US">
              <a:solidFill>
                <a:srgbClr val="000000"/>
              </a:solidFill>
            </a:endParaRPr>
          </a:p>
        </p:txBody>
      </p:sp>
    </p:spTree>
    <p:extLst>
      <p:ext uri="{BB962C8B-B14F-4D97-AF65-F5344CB8AC3E}">
        <p14:creationId xmlns:p14="http://schemas.microsoft.com/office/powerpoint/2010/main" xmlns="" val="197364813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Commercial real estate (CRE) is a large share of total investable wealth ($Trillions)</a:t>
            </a:r>
            <a:endParaRPr lang="en-GB"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102786409"/>
              </p:ext>
            </p:extLst>
          </p:nvPr>
        </p:nvGraphicFramePr>
        <p:xfrm>
          <a:off x="755576" y="1556792"/>
          <a:ext cx="7543800" cy="4537075"/>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p:cNvSpPr>
          <p:nvPr/>
        </p:nvSpPr>
        <p:spPr bwMode="auto">
          <a:xfrm>
            <a:off x="1619672" y="5733256"/>
            <a:ext cx="6021388" cy="4320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002F5F"/>
                </a:solidFill>
                <a:effectLst/>
                <a:uLnTx/>
                <a:uFillTx/>
                <a:latin typeface="+mj-lt"/>
                <a:ea typeface="+mj-ea"/>
                <a:cs typeface="+mj-cs"/>
              </a:rPr>
              <a:t>12% of total investable wealth</a:t>
            </a:r>
            <a:endParaRPr kumimoji="0" lang="en-GB" sz="2400" b="0" i="0" u="none" strike="noStrike" kern="0" cap="none" spc="0" normalizeH="0" baseline="0" noProof="0" dirty="0">
              <a:ln>
                <a:noFill/>
              </a:ln>
              <a:solidFill>
                <a:srgbClr val="002F5F"/>
              </a:solidFill>
              <a:effectLst/>
              <a:uLnTx/>
              <a:uFillTx/>
              <a:latin typeface="+mj-lt"/>
              <a:ea typeface="+mj-ea"/>
              <a:cs typeface="+mj-cs"/>
            </a:endParaRPr>
          </a:p>
        </p:txBody>
      </p:sp>
      <p:sp>
        <p:nvSpPr>
          <p:cNvPr id="7" name="Footer Placeholder 6"/>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8" name="Slide Number Placeholder 7"/>
          <p:cNvSpPr>
            <a:spLocks noGrp="1"/>
          </p:cNvSpPr>
          <p:nvPr>
            <p:ph type="sldNum" sz="quarter" idx="12"/>
          </p:nvPr>
        </p:nvSpPr>
        <p:spPr/>
        <p:txBody>
          <a:bodyPr/>
          <a:lstStyle/>
          <a:p>
            <a:fld id="{3A4B6A3B-4DD6-4D5D-BEDC-1D3D11DC8731}" type="slidenum">
              <a:rPr lang="en-US" smtClean="0">
                <a:solidFill>
                  <a:srgbClr val="000000"/>
                </a:solidFill>
              </a:rPr>
              <a:pPr/>
              <a:t>101</a:t>
            </a:fld>
            <a:endParaRPr lang="en-US">
              <a:solidFill>
                <a:srgbClr val="000000"/>
              </a:solidFill>
            </a:endParaRPr>
          </a:p>
        </p:txBody>
      </p:sp>
    </p:spTree>
    <p:extLst>
      <p:ext uri="{BB962C8B-B14F-4D97-AF65-F5344CB8AC3E}">
        <p14:creationId xmlns:p14="http://schemas.microsoft.com/office/powerpoint/2010/main" xmlns="" val="294688875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1196752"/>
            <a:ext cx="9144000" cy="432048"/>
          </a:xfrm>
          <a:prstGeom prst="rect">
            <a:avLst/>
          </a:prstGeom>
          <a:solidFill>
            <a:srgbClr val="FFFF99"/>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p:txBody>
      </p:sp>
      <p:sp>
        <p:nvSpPr>
          <p:cNvPr id="8" name="Rectangle 5"/>
          <p:cNvSpPr>
            <a:spLocks noChangeArrowheads="1"/>
          </p:cNvSpPr>
          <p:nvPr/>
        </p:nvSpPr>
        <p:spPr bwMode="auto">
          <a:xfrm>
            <a:off x="107504" y="260648"/>
            <a:ext cx="6480720" cy="864096"/>
          </a:xfrm>
          <a:prstGeom prst="rect">
            <a:avLst/>
          </a:prstGeom>
          <a:noFill/>
          <a:ln w="9525">
            <a:noFill/>
            <a:miter lim="800000"/>
            <a:headEnd/>
            <a:tailEnd/>
          </a:ln>
          <a:effectLst/>
        </p:spPr>
        <p:txBody>
          <a:bodyPr anchor="ctr"/>
          <a:lstStyle/>
          <a:p>
            <a:r>
              <a:rPr lang="en-US" sz="2400" b="1" i="0" dirty="0" smtClean="0">
                <a:effectLst/>
                <a:latin typeface="Arial" charset="0"/>
              </a:rPr>
              <a:t>$15 Trillion U.S. Pension Fund Assets…</a:t>
            </a:r>
            <a:endParaRPr lang="en-US" sz="2400" b="1" i="0" dirty="0">
              <a:effectLst/>
              <a:latin typeface="Arial" charset="0"/>
            </a:endParaRPr>
          </a:p>
        </p:txBody>
      </p:sp>
      <p:pic>
        <p:nvPicPr>
          <p:cNvPr id="22" name="Picture 2"/>
          <p:cNvPicPr>
            <a:picLocks noChangeAspect="1" noChangeArrowheads="1"/>
          </p:cNvPicPr>
          <p:nvPr/>
        </p:nvPicPr>
        <p:blipFill>
          <a:blip r:embed="rId2" cstate="print"/>
          <a:srcRect/>
          <a:stretch>
            <a:fillRect/>
          </a:stretch>
        </p:blipFill>
        <p:spPr bwMode="auto">
          <a:xfrm>
            <a:off x="1143000" y="887966"/>
            <a:ext cx="6822326" cy="5055633"/>
          </a:xfrm>
          <a:prstGeom prst="rect">
            <a:avLst/>
          </a:prstGeom>
          <a:noFill/>
          <a:ln w="9525">
            <a:noFill/>
            <a:miter lim="800000"/>
            <a:headEnd/>
            <a:tailEnd/>
          </a:ln>
          <a:effectLst/>
        </p:spPr>
      </p:pic>
      <p:sp>
        <p:nvSpPr>
          <p:cNvPr id="23" name="Oval 22"/>
          <p:cNvSpPr/>
          <p:nvPr/>
        </p:nvSpPr>
        <p:spPr bwMode="auto">
          <a:xfrm rot="1073356">
            <a:off x="2610345" y="1222813"/>
            <a:ext cx="1823493" cy="3983616"/>
          </a:xfrm>
          <a:prstGeom prst="ellipse">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4" name="TextBox 23"/>
          <p:cNvSpPr txBox="1"/>
          <p:nvPr/>
        </p:nvSpPr>
        <p:spPr>
          <a:xfrm>
            <a:off x="971600" y="1066800"/>
            <a:ext cx="2000200" cy="1015663"/>
          </a:xfrm>
          <a:prstGeom prst="rect">
            <a:avLst/>
          </a:prstGeom>
          <a:noFill/>
        </p:spPr>
        <p:txBody>
          <a:bodyPr wrap="square" rtlCol="0">
            <a:spAutoFit/>
          </a:bodyPr>
          <a:lstStyle/>
          <a:p>
            <a:pPr algn="r"/>
            <a:r>
              <a:rPr lang="en-US" sz="2000" b="1" dirty="0" smtClean="0">
                <a:solidFill>
                  <a:srgbClr val="FF0000"/>
                </a:solidFill>
                <a:effectLst/>
                <a:latin typeface="+mj-lt"/>
              </a:rPr>
              <a:t>Defined Benefit (DB):  $6.6 trillion</a:t>
            </a:r>
            <a:endParaRPr lang="en-US" sz="2000" b="1" dirty="0">
              <a:solidFill>
                <a:srgbClr val="FF0000"/>
              </a:solidFill>
              <a:effectLst/>
              <a:latin typeface="+mj-lt"/>
            </a:endParaRPr>
          </a:p>
        </p:txBody>
      </p:sp>
      <p:sp>
        <p:nvSpPr>
          <p:cNvPr id="25" name="Oval 24"/>
          <p:cNvSpPr/>
          <p:nvPr/>
        </p:nvSpPr>
        <p:spPr bwMode="auto">
          <a:xfrm rot="1073356">
            <a:off x="4682559" y="1783969"/>
            <a:ext cx="1823493" cy="3983616"/>
          </a:xfrm>
          <a:prstGeom prst="ellipse">
            <a:avLst/>
          </a:prstGeom>
          <a:noFill/>
          <a:ln w="38100" cap="flat" cmpd="sng" algn="ctr">
            <a:solidFill>
              <a:srgbClr val="FF9933"/>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6" name="TextBox 25"/>
          <p:cNvSpPr txBox="1"/>
          <p:nvPr/>
        </p:nvSpPr>
        <p:spPr>
          <a:xfrm>
            <a:off x="6444208" y="3933056"/>
            <a:ext cx="2514600" cy="1323439"/>
          </a:xfrm>
          <a:prstGeom prst="rect">
            <a:avLst/>
          </a:prstGeom>
          <a:noFill/>
        </p:spPr>
        <p:txBody>
          <a:bodyPr wrap="square" rtlCol="0">
            <a:spAutoFit/>
          </a:bodyPr>
          <a:lstStyle/>
          <a:p>
            <a:r>
              <a:rPr lang="en-US" sz="2000" b="1" dirty="0" smtClean="0">
                <a:solidFill>
                  <a:srgbClr val="FF9933"/>
                </a:solidFill>
                <a:effectLst/>
                <a:latin typeface="+mj-lt"/>
              </a:rPr>
              <a:t>Defined Contribution (DC):  </a:t>
            </a:r>
          </a:p>
          <a:p>
            <a:r>
              <a:rPr lang="en-US" sz="2000" b="1" dirty="0" smtClean="0">
                <a:solidFill>
                  <a:srgbClr val="FF9933"/>
                </a:solidFill>
                <a:effectLst/>
                <a:latin typeface="+mj-lt"/>
              </a:rPr>
              <a:t>$8.6 trillion</a:t>
            </a:r>
          </a:p>
          <a:p>
            <a:r>
              <a:rPr lang="en-US" sz="2000" b="1" dirty="0" smtClean="0">
                <a:solidFill>
                  <a:srgbClr val="FF9933"/>
                </a:solidFill>
                <a:effectLst/>
                <a:latin typeface="+mj-lt"/>
              </a:rPr>
              <a:t>&amp; growing.</a:t>
            </a:r>
            <a:endParaRPr lang="en-US" sz="2000" b="1" dirty="0">
              <a:solidFill>
                <a:srgbClr val="FF9933"/>
              </a:solidFill>
              <a:effectLst/>
              <a:latin typeface="+mj-lt"/>
            </a:endParaRPr>
          </a:p>
        </p:txBody>
      </p:sp>
      <p:sp>
        <p:nvSpPr>
          <p:cNvPr id="27" name="TextBox 26"/>
          <p:cNvSpPr txBox="1"/>
          <p:nvPr/>
        </p:nvSpPr>
        <p:spPr>
          <a:xfrm>
            <a:off x="395536" y="5949280"/>
            <a:ext cx="4191000" cy="707886"/>
          </a:xfrm>
          <a:prstGeom prst="rect">
            <a:avLst/>
          </a:prstGeom>
          <a:solidFill>
            <a:srgbClr val="FFFF99"/>
          </a:solidFill>
        </p:spPr>
        <p:txBody>
          <a:bodyPr wrap="square" rtlCol="0">
            <a:spAutoFit/>
          </a:bodyPr>
          <a:lstStyle/>
          <a:p>
            <a:r>
              <a:rPr lang="en-US" sz="2000" b="1" dirty="0" smtClean="0">
                <a:solidFill>
                  <a:srgbClr val="FF0000"/>
                </a:solidFill>
                <a:effectLst/>
                <a:latin typeface="+mj-lt"/>
              </a:rPr>
              <a:t>DB</a:t>
            </a:r>
            <a:r>
              <a:rPr lang="en-US" sz="2000" b="1" dirty="0" smtClean="0">
                <a:effectLst/>
                <a:latin typeface="+mj-lt"/>
              </a:rPr>
              <a:t> plans often fall short of their stated CRE targets</a:t>
            </a:r>
          </a:p>
        </p:txBody>
      </p:sp>
      <p:cxnSp>
        <p:nvCxnSpPr>
          <p:cNvPr id="28" name="Straight Arrow Connector 27"/>
          <p:cNvCxnSpPr/>
          <p:nvPr/>
        </p:nvCxnSpPr>
        <p:spPr bwMode="auto">
          <a:xfrm flipV="1">
            <a:off x="1475656" y="5029200"/>
            <a:ext cx="1267544" cy="992088"/>
          </a:xfrm>
          <a:prstGeom prst="straightConnector1">
            <a:avLst/>
          </a:prstGeom>
          <a:solidFill>
            <a:schemeClr val="accent1"/>
          </a:solidFill>
          <a:ln w="19050" cap="flat" cmpd="sng" algn="ctr">
            <a:solidFill>
              <a:srgbClr val="FF0000"/>
            </a:solidFill>
            <a:prstDash val="solid"/>
            <a:round/>
            <a:headEnd type="none" w="med" len="med"/>
            <a:tailEnd type="arrow"/>
          </a:ln>
          <a:effectLst/>
        </p:spPr>
      </p:cxnSp>
      <p:cxnSp>
        <p:nvCxnSpPr>
          <p:cNvPr id="29" name="Straight Arrow Connector 28"/>
          <p:cNvCxnSpPr/>
          <p:nvPr/>
        </p:nvCxnSpPr>
        <p:spPr bwMode="auto">
          <a:xfrm flipV="1">
            <a:off x="4572000" y="5589240"/>
            <a:ext cx="216024" cy="360040"/>
          </a:xfrm>
          <a:prstGeom prst="straightConnector1">
            <a:avLst/>
          </a:prstGeom>
          <a:solidFill>
            <a:schemeClr val="accent1"/>
          </a:solidFill>
          <a:ln w="19050" cap="flat" cmpd="sng" algn="ctr">
            <a:solidFill>
              <a:srgbClr val="FF9900"/>
            </a:solidFill>
            <a:prstDash val="solid"/>
            <a:round/>
            <a:headEnd type="none" w="med" len="med"/>
            <a:tailEnd type="arrow"/>
          </a:ln>
          <a:effectLst/>
        </p:spPr>
      </p:cxnSp>
      <p:sp>
        <p:nvSpPr>
          <p:cNvPr id="13" name="TextBox 12"/>
          <p:cNvSpPr txBox="1"/>
          <p:nvPr/>
        </p:nvSpPr>
        <p:spPr>
          <a:xfrm>
            <a:off x="4355976" y="5949280"/>
            <a:ext cx="4191000" cy="707886"/>
          </a:xfrm>
          <a:prstGeom prst="rect">
            <a:avLst/>
          </a:prstGeom>
          <a:solidFill>
            <a:srgbClr val="FFFF99"/>
          </a:solidFill>
        </p:spPr>
        <p:txBody>
          <a:bodyPr wrap="square" rtlCol="0">
            <a:spAutoFit/>
          </a:bodyPr>
          <a:lstStyle/>
          <a:p>
            <a:r>
              <a:rPr lang="en-US" sz="2000" b="1" dirty="0" smtClean="0">
                <a:solidFill>
                  <a:srgbClr val="FF9900"/>
                </a:solidFill>
                <a:effectLst/>
                <a:latin typeface="+mj-lt"/>
              </a:rPr>
              <a:t>DC</a:t>
            </a:r>
            <a:r>
              <a:rPr lang="en-US" sz="2000" b="1" dirty="0" smtClean="0">
                <a:effectLst/>
                <a:latin typeface="+mj-lt"/>
              </a:rPr>
              <a:t> plans need new vehicles for making CRE investments.</a:t>
            </a:r>
          </a:p>
        </p:txBody>
      </p:sp>
      <p:sp>
        <p:nvSpPr>
          <p:cNvPr id="14" name="Footer Placeholder 13"/>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15" name="Slide Number Placeholder 14"/>
          <p:cNvSpPr>
            <a:spLocks noGrp="1"/>
          </p:cNvSpPr>
          <p:nvPr>
            <p:ph type="sldNum" sz="quarter" idx="12"/>
          </p:nvPr>
        </p:nvSpPr>
        <p:spPr/>
        <p:txBody>
          <a:bodyPr/>
          <a:lstStyle/>
          <a:p>
            <a:fld id="{C10BC33F-8C89-4D21-B7F7-41DBAF8525E1}" type="slidenum">
              <a:rPr lang="en-US" smtClean="0">
                <a:solidFill>
                  <a:srgbClr val="000000"/>
                </a:solidFill>
              </a:rPr>
              <a:pPr/>
              <a:t>102</a:t>
            </a:fld>
            <a:endParaRPr lang="en-US">
              <a:solidFill>
                <a:srgbClr val="000000"/>
              </a:solidFill>
            </a:endParaRPr>
          </a:p>
        </p:txBody>
      </p:sp>
    </p:spTree>
    <p:extLst>
      <p:ext uri="{BB962C8B-B14F-4D97-AF65-F5344CB8AC3E}">
        <p14:creationId xmlns:p14="http://schemas.microsoft.com/office/powerpoint/2010/main" xmlns="" val="371779381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107504" y="260648"/>
            <a:ext cx="6480720" cy="980728"/>
          </a:xfrm>
          <a:prstGeom prst="rect">
            <a:avLst/>
          </a:prstGeom>
          <a:noFill/>
          <a:ln w="9525">
            <a:noFill/>
            <a:miter lim="800000"/>
            <a:headEnd/>
            <a:tailEnd/>
          </a:ln>
          <a:effectLst/>
        </p:spPr>
        <p:txBody>
          <a:bodyPr anchor="ctr"/>
          <a:lstStyle/>
          <a:p>
            <a:r>
              <a:rPr lang="en-US" sz="2000" b="0" i="0" dirty="0" err="1" smtClean="0">
                <a:effectLst/>
                <a:latin typeface="Arial" charset="0"/>
              </a:rPr>
              <a:t>PureProperty</a:t>
            </a:r>
            <a:r>
              <a:rPr lang="en-US" sz="2000" b="0" i="0" dirty="0" smtClean="0">
                <a:effectLst/>
                <a:latin typeface="Arial" charset="0"/>
              </a:rPr>
              <a:t>™ Investment Can Address Long-standing Concerns Institutional Investors Have </a:t>
            </a:r>
            <a:r>
              <a:rPr lang="en-US" sz="2000" b="0" i="0" dirty="0">
                <a:effectLst/>
                <a:latin typeface="Arial" charset="0"/>
              </a:rPr>
              <a:t>About </a:t>
            </a:r>
            <a:r>
              <a:rPr lang="en-US" sz="2000" b="0" i="0" dirty="0" smtClean="0">
                <a:effectLst/>
                <a:latin typeface="Arial" charset="0"/>
              </a:rPr>
              <a:t>CRE</a:t>
            </a:r>
            <a:endParaRPr lang="en-US" sz="2000" b="0" i="0" dirty="0">
              <a:effectLst/>
              <a:latin typeface="Arial" charset="0"/>
            </a:endParaRPr>
          </a:p>
        </p:txBody>
      </p:sp>
      <p:sp>
        <p:nvSpPr>
          <p:cNvPr id="18" name="Footer Placeholder 17"/>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19" name="Slide Number Placeholder 18"/>
          <p:cNvSpPr>
            <a:spLocks noGrp="1"/>
          </p:cNvSpPr>
          <p:nvPr>
            <p:ph type="sldNum" sz="quarter" idx="12"/>
          </p:nvPr>
        </p:nvSpPr>
        <p:spPr/>
        <p:txBody>
          <a:bodyPr/>
          <a:lstStyle/>
          <a:p>
            <a:fld id="{C10BC33F-8C89-4D21-B7F7-41DBAF8525E1}" type="slidenum">
              <a:rPr lang="en-US" smtClean="0">
                <a:solidFill>
                  <a:srgbClr val="000000"/>
                </a:solidFill>
              </a:rPr>
              <a:pPr/>
              <a:t>103</a:t>
            </a:fld>
            <a:endParaRPr lang="en-US">
              <a:solidFill>
                <a:srgbClr val="000000"/>
              </a:solidFill>
            </a:endParaRPr>
          </a:p>
        </p:txBody>
      </p:sp>
      <p:pic>
        <p:nvPicPr>
          <p:cNvPr id="20" name="Picture 2"/>
          <p:cNvPicPr>
            <a:picLocks noChangeAspect="1" noChangeArrowheads="1"/>
          </p:cNvPicPr>
          <p:nvPr/>
        </p:nvPicPr>
        <p:blipFill>
          <a:blip r:embed="rId2" cstate="print"/>
          <a:srcRect/>
          <a:stretch>
            <a:fillRect/>
          </a:stretch>
        </p:blipFill>
        <p:spPr bwMode="auto">
          <a:xfrm>
            <a:off x="91440" y="1371600"/>
            <a:ext cx="8961120" cy="4703469"/>
          </a:xfrm>
          <a:prstGeom prst="rect">
            <a:avLst/>
          </a:prstGeom>
          <a:noFill/>
          <a:ln w="9525">
            <a:noFill/>
            <a:miter lim="800000"/>
            <a:headEnd/>
            <a:tailEnd/>
          </a:ln>
        </p:spPr>
      </p:pic>
      <p:sp>
        <p:nvSpPr>
          <p:cNvPr id="21" name="Text Box 3"/>
          <p:cNvSpPr txBox="1">
            <a:spLocks noChangeArrowheads="1"/>
          </p:cNvSpPr>
          <p:nvPr/>
        </p:nvSpPr>
        <p:spPr bwMode="auto">
          <a:xfrm>
            <a:off x="76200" y="6096000"/>
            <a:ext cx="6821488" cy="304800"/>
          </a:xfrm>
          <a:prstGeom prst="rect">
            <a:avLst/>
          </a:prstGeom>
          <a:noFill/>
          <a:ln w="9525">
            <a:noFill/>
            <a:miter lim="800000"/>
            <a:headEnd/>
            <a:tailEnd/>
          </a:ln>
          <a:effectLst/>
        </p:spPr>
        <p:txBody>
          <a:bodyPr>
            <a:spAutoFit/>
          </a:bodyPr>
          <a:lstStyle/>
          <a:p>
            <a:pPr eaLnBrk="0" hangingPunct="0">
              <a:spcBef>
                <a:spcPct val="50000"/>
              </a:spcBef>
            </a:pPr>
            <a:r>
              <a:rPr lang="en-US" sz="1400" b="0" i="1" dirty="0">
                <a:solidFill>
                  <a:srgbClr val="000000"/>
                </a:solidFill>
                <a:effectLst/>
                <a:latin typeface="Times" pitchFamily="18" charset="0"/>
              </a:rPr>
              <a:t>Source</a:t>
            </a:r>
            <a:r>
              <a:rPr lang="en-US" sz="1400" b="0" dirty="0">
                <a:solidFill>
                  <a:srgbClr val="000000"/>
                </a:solidFill>
                <a:effectLst/>
                <a:latin typeface="Times" pitchFamily="18" charset="0"/>
              </a:rPr>
              <a:t>: </a:t>
            </a:r>
            <a:r>
              <a:rPr lang="en-US" sz="1400" b="0" dirty="0" err="1">
                <a:solidFill>
                  <a:srgbClr val="000000"/>
                </a:solidFill>
                <a:effectLst/>
                <a:latin typeface="Times" pitchFamily="18" charset="0"/>
              </a:rPr>
              <a:t>Dhar</a:t>
            </a:r>
            <a:r>
              <a:rPr lang="en-US" sz="1400" b="0" dirty="0">
                <a:solidFill>
                  <a:srgbClr val="000000"/>
                </a:solidFill>
                <a:effectLst/>
                <a:latin typeface="Times" pitchFamily="18" charset="0"/>
              </a:rPr>
              <a:t> </a:t>
            </a:r>
            <a:r>
              <a:rPr lang="en-US" sz="1400" b="0" dirty="0" smtClean="0">
                <a:solidFill>
                  <a:srgbClr val="000000"/>
                </a:solidFill>
                <a:effectLst/>
                <a:latin typeface="Times" pitchFamily="18" charset="0"/>
              </a:rPr>
              <a:t>and</a:t>
            </a:r>
            <a:r>
              <a:rPr lang="en-US" sz="1400" b="0" dirty="0" smtClean="0">
                <a:solidFill>
                  <a:srgbClr val="000000"/>
                </a:solidFill>
                <a:effectLst/>
                <a:latin typeface="Times" pitchFamily="18" charset="0"/>
              </a:rPr>
              <a:t> </a:t>
            </a:r>
            <a:r>
              <a:rPr lang="en-US" sz="1400" b="0" dirty="0" err="1">
                <a:solidFill>
                  <a:srgbClr val="000000"/>
                </a:solidFill>
                <a:effectLst/>
                <a:latin typeface="Times" pitchFamily="18" charset="0"/>
              </a:rPr>
              <a:t>Goetzmann</a:t>
            </a:r>
            <a:r>
              <a:rPr lang="en-US" sz="1400" b="0" dirty="0">
                <a:solidFill>
                  <a:srgbClr val="000000"/>
                </a:solidFill>
                <a:effectLst/>
                <a:latin typeface="Times" pitchFamily="18" charset="0"/>
              </a:rPr>
              <a:t> 2004 survey of U.S. pension funds for </a:t>
            </a:r>
            <a:r>
              <a:rPr lang="en-US" sz="1400" b="0" dirty="0" err="1">
                <a:solidFill>
                  <a:srgbClr val="000000"/>
                </a:solidFill>
                <a:effectLst/>
                <a:latin typeface="Times" pitchFamily="18" charset="0"/>
              </a:rPr>
              <a:t>PREA</a:t>
            </a:r>
            <a:r>
              <a:rPr lang="en-US" sz="1400" b="0" dirty="0">
                <a:solidFill>
                  <a:srgbClr val="000000"/>
                </a:solidFill>
                <a:effectLst/>
                <a:latin typeface="Times" pitchFamily="18" charset="0"/>
              </a:rPr>
              <a:t>.</a:t>
            </a:r>
            <a:endParaRPr lang="en-US" sz="1400" b="0" i="1" dirty="0">
              <a:solidFill>
                <a:srgbClr val="000000"/>
              </a:solidFill>
              <a:effectLst/>
              <a:latin typeface="Times" pitchFamily="18" charset="0"/>
            </a:endParaRPr>
          </a:p>
        </p:txBody>
      </p:sp>
    </p:spTree>
    <p:extLst>
      <p:ext uri="{BB962C8B-B14F-4D97-AF65-F5344CB8AC3E}">
        <p14:creationId xmlns:p14="http://schemas.microsoft.com/office/powerpoint/2010/main" xmlns="" val="197395356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6712"/>
            <a:ext cx="7647384" cy="431701"/>
          </a:xfrm>
        </p:spPr>
        <p:txBody>
          <a:bodyPr/>
          <a:lstStyle/>
          <a:p>
            <a:r>
              <a:rPr lang="en-US" sz="2400" b="1" dirty="0" smtClean="0"/>
              <a:t>Problems with investing in private real estate…</a:t>
            </a:r>
            <a:endParaRPr lang="en-GB" sz="2400" b="1" dirty="0"/>
          </a:p>
        </p:txBody>
      </p:sp>
      <p:sp>
        <p:nvSpPr>
          <p:cNvPr id="3" name="Content Placeholder 2"/>
          <p:cNvSpPr>
            <a:spLocks noGrp="1"/>
          </p:cNvSpPr>
          <p:nvPr>
            <p:ph idx="1"/>
          </p:nvPr>
        </p:nvSpPr>
        <p:spPr>
          <a:xfrm>
            <a:off x="1979712" y="1412875"/>
            <a:ext cx="5945088" cy="3888333"/>
          </a:xfrm>
        </p:spPr>
        <p:txBody>
          <a:bodyPr/>
          <a:lstStyle/>
          <a:p>
            <a:pPr>
              <a:spcBef>
                <a:spcPts val="1000"/>
              </a:spcBef>
            </a:pPr>
            <a:r>
              <a:rPr lang="en-US" sz="2400" dirty="0" smtClean="0"/>
              <a:t>Illiquidity</a:t>
            </a:r>
          </a:p>
          <a:p>
            <a:pPr>
              <a:spcBef>
                <a:spcPts val="1000"/>
              </a:spcBef>
            </a:pPr>
            <a:r>
              <a:rPr lang="en-US" sz="2400" dirty="0" smtClean="0"/>
              <a:t>Large transactions costs</a:t>
            </a:r>
          </a:p>
          <a:p>
            <a:pPr>
              <a:spcBef>
                <a:spcPts val="1000"/>
              </a:spcBef>
            </a:pPr>
            <a:r>
              <a:rPr lang="en-US" sz="2400" dirty="0" smtClean="0"/>
              <a:t>Large investment management costs</a:t>
            </a:r>
          </a:p>
          <a:p>
            <a:pPr>
              <a:spcBef>
                <a:spcPts val="1000"/>
              </a:spcBef>
            </a:pPr>
            <a:r>
              <a:rPr lang="en-US" sz="2400" dirty="0" smtClean="0"/>
              <a:t>Large capital outlay requirements</a:t>
            </a:r>
          </a:p>
          <a:p>
            <a:pPr>
              <a:spcBef>
                <a:spcPts val="1000"/>
              </a:spcBef>
            </a:pPr>
            <a:r>
              <a:rPr lang="en-US" sz="2400" dirty="0" smtClean="0"/>
              <a:t>Difficulty measuring asset values</a:t>
            </a:r>
          </a:p>
          <a:p>
            <a:pPr>
              <a:spcBef>
                <a:spcPts val="1000"/>
              </a:spcBef>
            </a:pPr>
            <a:r>
              <a:rPr lang="en-US" sz="2400" dirty="0" smtClean="0"/>
              <a:t>Infrequent return measurement</a:t>
            </a:r>
          </a:p>
          <a:p>
            <a:pPr>
              <a:spcBef>
                <a:spcPts val="1000"/>
              </a:spcBef>
            </a:pPr>
            <a:r>
              <a:rPr lang="en-US" sz="2400" dirty="0" smtClean="0"/>
              <a:t>Impossibility of short positions</a:t>
            </a:r>
          </a:p>
          <a:p>
            <a:pPr>
              <a:buNone/>
            </a:pPr>
            <a:endParaRPr lang="en-US" sz="2400" dirty="0" smtClean="0"/>
          </a:p>
          <a:p>
            <a:endParaRPr lang="en-GB" sz="2400" dirty="0"/>
          </a:p>
        </p:txBody>
      </p:sp>
      <p:sp>
        <p:nvSpPr>
          <p:cNvPr id="4" name="Footer Placeholder 3"/>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5" name="Slide Number Placeholder 4"/>
          <p:cNvSpPr>
            <a:spLocks noGrp="1"/>
          </p:cNvSpPr>
          <p:nvPr>
            <p:ph type="sldNum" sz="quarter" idx="12"/>
          </p:nvPr>
        </p:nvSpPr>
        <p:spPr/>
        <p:txBody>
          <a:bodyPr/>
          <a:lstStyle/>
          <a:p>
            <a:fld id="{3A4B6A3B-4DD6-4D5D-BEDC-1D3D11DC8731}" type="slidenum">
              <a:rPr lang="en-US" smtClean="0">
                <a:solidFill>
                  <a:srgbClr val="000000"/>
                </a:solidFill>
              </a:rPr>
              <a:pPr/>
              <a:t>104</a:t>
            </a:fld>
            <a:endParaRPr lang="en-US">
              <a:solidFill>
                <a:srgbClr val="000000"/>
              </a:solidFill>
            </a:endParaRPr>
          </a:p>
        </p:txBody>
      </p:sp>
    </p:spTree>
    <p:extLst>
      <p:ext uri="{BB962C8B-B14F-4D97-AF65-F5344CB8AC3E}">
        <p14:creationId xmlns:p14="http://schemas.microsoft.com/office/powerpoint/2010/main" xmlns="" val="95400307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5536" y="1"/>
            <a:ext cx="8424936" cy="990600"/>
          </a:xfrm>
        </p:spPr>
        <p:txBody>
          <a:bodyPr/>
          <a:lstStyle/>
          <a:p>
            <a:r>
              <a:rPr lang="en-US" sz="2400" b="1" dirty="0" smtClean="0"/>
              <a:t>REITs now own over twice as much CRE assets as are tracked by the </a:t>
            </a:r>
            <a:r>
              <a:rPr lang="en-US" sz="2400" b="1" dirty="0" smtClean="0">
                <a:solidFill>
                  <a:srgbClr val="FF0000"/>
                </a:solidFill>
              </a:rPr>
              <a:t>NCREIF</a:t>
            </a:r>
            <a:r>
              <a:rPr lang="en-US" sz="2400" b="1" dirty="0" smtClean="0"/>
              <a:t> Index…</a:t>
            </a:r>
            <a:endParaRPr lang="en-GB" sz="2400" b="1" dirty="0"/>
          </a:p>
        </p:txBody>
      </p:sp>
      <p:sp>
        <p:nvSpPr>
          <p:cNvPr id="6" name="TextBox 5"/>
          <p:cNvSpPr txBox="1"/>
          <p:nvPr/>
        </p:nvSpPr>
        <p:spPr>
          <a:xfrm>
            <a:off x="395536" y="6320135"/>
            <a:ext cx="8424936" cy="307777"/>
          </a:xfrm>
          <a:prstGeom prst="rect">
            <a:avLst/>
          </a:prstGeom>
          <a:solidFill>
            <a:srgbClr val="FFFF99"/>
          </a:solidFill>
        </p:spPr>
        <p:txBody>
          <a:bodyPr wrap="square" rtlCol="0">
            <a:spAutoFit/>
          </a:bodyPr>
          <a:lstStyle/>
          <a:p>
            <a:pPr algn="ctr"/>
            <a:r>
              <a:rPr lang="en-US" sz="1400" b="0" dirty="0" smtClean="0">
                <a:effectLst/>
                <a:latin typeface="+mj-lt"/>
              </a:rPr>
              <a:t>Generally similar types of properties as NCREIF (large, institutional quality).</a:t>
            </a:r>
          </a:p>
        </p:txBody>
      </p:sp>
      <p:pic>
        <p:nvPicPr>
          <p:cNvPr id="23553" name="Picture 1"/>
          <p:cNvPicPr>
            <a:picLocks noChangeAspect="1" noChangeArrowheads="1"/>
          </p:cNvPicPr>
          <p:nvPr/>
        </p:nvPicPr>
        <p:blipFill>
          <a:blip r:embed="rId2" cstate="print"/>
          <a:srcRect/>
          <a:stretch>
            <a:fillRect/>
          </a:stretch>
        </p:blipFill>
        <p:spPr bwMode="auto">
          <a:xfrm>
            <a:off x="1262930" y="1066800"/>
            <a:ext cx="6618140" cy="4572000"/>
          </a:xfrm>
          <a:prstGeom prst="rect">
            <a:avLst/>
          </a:prstGeom>
          <a:noFill/>
          <a:ln w="9525">
            <a:noFill/>
            <a:miter lim="800000"/>
            <a:headEnd/>
            <a:tailEnd/>
          </a:ln>
          <a:effectLst/>
        </p:spPr>
      </p:pic>
      <p:pic>
        <p:nvPicPr>
          <p:cNvPr id="8" name="Picture 1"/>
          <p:cNvPicPr>
            <a:picLocks noChangeAspect="1" noChangeArrowheads="1"/>
          </p:cNvPicPr>
          <p:nvPr/>
        </p:nvPicPr>
        <p:blipFill>
          <a:blip r:embed="rId3" cstate="print"/>
          <a:srcRect/>
          <a:stretch>
            <a:fillRect/>
          </a:stretch>
        </p:blipFill>
        <p:spPr bwMode="auto">
          <a:xfrm>
            <a:off x="2209800" y="5715000"/>
            <a:ext cx="4162425" cy="581025"/>
          </a:xfrm>
          <a:prstGeom prst="rect">
            <a:avLst/>
          </a:prstGeom>
          <a:solidFill>
            <a:schemeClr val="bg1"/>
          </a:solidFill>
          <a:ln w="9525">
            <a:noFill/>
            <a:miter lim="800000"/>
            <a:headEnd/>
            <a:tailEnd/>
          </a:ln>
          <a:effectLst/>
        </p:spPr>
      </p:pic>
      <p:sp>
        <p:nvSpPr>
          <p:cNvPr id="9" name="Footer Placeholder 8"/>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10" name="Slide Number Placeholder 9"/>
          <p:cNvSpPr>
            <a:spLocks noGrp="1"/>
          </p:cNvSpPr>
          <p:nvPr>
            <p:ph type="sldNum" sz="quarter" idx="12"/>
          </p:nvPr>
        </p:nvSpPr>
        <p:spPr/>
        <p:txBody>
          <a:bodyPr/>
          <a:lstStyle/>
          <a:p>
            <a:fld id="{C10BC33F-8C89-4D21-B7F7-41DBAF8525E1}" type="slidenum">
              <a:rPr lang="en-US" smtClean="0">
                <a:solidFill>
                  <a:srgbClr val="000000"/>
                </a:solidFill>
              </a:rPr>
              <a:pPr/>
              <a:t>105</a:t>
            </a:fld>
            <a:endParaRPr lang="en-US">
              <a:solidFill>
                <a:srgbClr val="000000"/>
              </a:solidFill>
            </a:endParaRPr>
          </a:p>
        </p:txBody>
      </p:sp>
    </p:spTree>
    <p:extLst>
      <p:ext uri="{BB962C8B-B14F-4D97-AF65-F5344CB8AC3E}">
        <p14:creationId xmlns:p14="http://schemas.microsoft.com/office/powerpoint/2010/main" xmlns="" val="17067451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457200" y="836712"/>
            <a:ext cx="8229600" cy="404664"/>
          </a:xfrm>
          <a:prstGeom prst="rect">
            <a:avLst/>
          </a:prstGeom>
          <a:noFill/>
          <a:ln w="9525">
            <a:noFill/>
            <a:miter lim="800000"/>
            <a:headEnd/>
            <a:tailEnd/>
          </a:ln>
          <a:effectLst/>
        </p:spPr>
        <p:txBody>
          <a:bodyPr anchor="ctr"/>
          <a:lstStyle/>
          <a:p>
            <a:r>
              <a:rPr lang="en-US" sz="2400" b="1" i="0" dirty="0" smtClean="0">
                <a:effectLst/>
                <a:latin typeface="Arial" charset="0"/>
              </a:rPr>
              <a:t>Need &amp; Opportunity fo</a:t>
            </a:r>
            <a:r>
              <a:rPr lang="en-US" sz="2400" b="1" dirty="0" smtClean="0">
                <a:effectLst/>
              </a:rPr>
              <a:t>r the </a:t>
            </a:r>
            <a:r>
              <a:rPr lang="en-US" sz="2400" b="1" dirty="0" err="1" smtClean="0">
                <a:effectLst/>
              </a:rPr>
              <a:t>PureProperty</a:t>
            </a:r>
            <a:r>
              <a:rPr lang="en-US" sz="2400" b="1" dirty="0" smtClean="0">
                <a:effectLst/>
              </a:rPr>
              <a:t>™ Product…</a:t>
            </a:r>
            <a:endParaRPr lang="en-US" sz="2400" b="1" i="0" dirty="0">
              <a:effectLst/>
              <a:latin typeface="Arial" charset="0"/>
            </a:endParaRPr>
          </a:p>
        </p:txBody>
      </p:sp>
      <p:sp>
        <p:nvSpPr>
          <p:cNvPr id="19" name="Rectangle 3"/>
          <p:cNvSpPr txBox="1">
            <a:spLocks noChangeArrowheads="1"/>
          </p:cNvSpPr>
          <p:nvPr/>
        </p:nvSpPr>
        <p:spPr>
          <a:xfrm>
            <a:off x="914400" y="1628800"/>
            <a:ext cx="7315200" cy="4536504"/>
          </a:xfrm>
          <a:prstGeom prst="rect">
            <a:avLst/>
          </a:prstGeom>
        </p:spPr>
        <p:txBody>
          <a:bodyPr/>
          <a:lstStyle/>
          <a:p>
            <a:pPr marL="233363" marR="0" lvl="0" indent="-233363" defTabSz="914400" rtl="0" eaLnBrk="1" fontAlgn="auto" latinLnBrk="0" hangingPunct="1">
              <a:spcBef>
                <a:spcPts val="1200"/>
              </a:spcBef>
              <a:spcAft>
                <a:spcPts val="0"/>
              </a:spcAft>
              <a:buClrTx/>
              <a:buSzTx/>
              <a:buFont typeface="Arial" pitchFamily="34" charset="0"/>
              <a:buChar char="•"/>
              <a:tabLst/>
              <a:defRPr/>
            </a:pPr>
            <a:r>
              <a:rPr kumimoji="0" lang="en-US" sz="2400" b="0" u="none" strike="noStrike" kern="1200" cap="none" spc="0" normalizeH="0" baseline="0" noProof="0" dirty="0" smtClean="0">
                <a:ln>
                  <a:noFill/>
                </a:ln>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It </a:t>
            </a:r>
            <a:r>
              <a:rPr lang="en-US" sz="2400" b="0"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has always been a challenge to index CRE investment performance</a:t>
            </a:r>
            <a:r>
              <a:rPr lang="en-US" sz="2400" b="0"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2400" b="0" dirty="0" smtClean="0">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233363" marR="0" lvl="0" indent="-233363" defTabSz="914400" rtl="0" eaLnBrk="1" fontAlgn="auto" latinLnBrk="0" hangingPunct="1">
              <a:spcBef>
                <a:spcPts val="1200"/>
              </a:spcBef>
              <a:spcAft>
                <a:spcPts val="0"/>
              </a:spcAft>
              <a:buClrTx/>
              <a:buSzTx/>
              <a:buFont typeface="Arial" pitchFamily="34" charset="0"/>
              <a:buChar char="•"/>
              <a:tabLst/>
              <a:defRPr/>
            </a:pPr>
            <a:r>
              <a:rPr lang="en-US" sz="2400" b="0"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There </a:t>
            </a:r>
            <a:r>
              <a:rPr lang="en-US" sz="2400" b="0"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is a need for new vehicles to allow investment in, and hedging of, real property assets</a:t>
            </a:r>
            <a:r>
              <a:rPr lang="en-US" sz="2400" b="0"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sz="2400" b="0" dirty="0" smtClean="0">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marL="233363" marR="0" lvl="0" indent="-233363" defTabSz="914400" rtl="0" eaLnBrk="1" fontAlgn="auto" latinLnBrk="0" hangingPunct="1">
              <a:spcBef>
                <a:spcPts val="1200"/>
              </a:spcBef>
              <a:spcAft>
                <a:spcPts val="0"/>
              </a:spcAft>
              <a:buClrTx/>
              <a:buSzTx/>
              <a:buFont typeface="Arial" pitchFamily="34" charset="0"/>
              <a:buChar char="•"/>
              <a:tabLst/>
              <a:defRPr/>
            </a:pPr>
            <a:r>
              <a:rPr lang="en-US" sz="2400" b="0"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The </a:t>
            </a:r>
            <a:r>
              <a:rPr lang="en-US" sz="2400" b="0"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REIT industry provides a way to tap the informational efficiency and liquidity of the stock market to help plug these gaps:</a:t>
            </a:r>
          </a:p>
          <a:p>
            <a:pPr lvl="1" indent="-223838">
              <a:spcBef>
                <a:spcPts val="1200"/>
              </a:spcBef>
              <a:spcAft>
                <a:spcPts val="0"/>
              </a:spcAft>
              <a:buFont typeface="Arial" pitchFamily="34" charset="0"/>
              <a:buChar char="•"/>
              <a:defRPr/>
            </a:pPr>
            <a:r>
              <a:rPr lang="en-US" sz="2400" b="0"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 Information</a:t>
            </a:r>
          </a:p>
          <a:p>
            <a:pPr lvl="1" indent="-223838">
              <a:spcBef>
                <a:spcPts val="1200"/>
              </a:spcBef>
              <a:spcAft>
                <a:spcPts val="0"/>
              </a:spcAft>
              <a:buFont typeface="Arial" pitchFamily="34" charset="0"/>
              <a:buChar char="•"/>
              <a:defRPr/>
            </a:pPr>
            <a:r>
              <a:rPr lang="en-US" sz="2400" b="0" dirty="0" smtClean="0">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2400" b="0" dirty="0" err="1" smtClean="0">
                <a:effectLst/>
                <a:latin typeface="Arial Unicode MS" panose="020B0604020202020204" pitchFamily="34" charset="-128"/>
                <a:ea typeface="Arial Unicode MS" panose="020B0604020202020204" pitchFamily="34" charset="-128"/>
                <a:cs typeface="Arial Unicode MS" panose="020B0604020202020204" pitchFamily="34" charset="-128"/>
              </a:rPr>
              <a:t>Investability</a:t>
            </a:r>
            <a:endParaRPr lang="en-US" sz="2400" b="0" dirty="0" smtClean="0">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Footer Placeholder 3"/>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5" name="Slide Number Placeholder 4"/>
          <p:cNvSpPr>
            <a:spLocks noGrp="1"/>
          </p:cNvSpPr>
          <p:nvPr>
            <p:ph type="sldNum" sz="quarter" idx="12"/>
          </p:nvPr>
        </p:nvSpPr>
        <p:spPr/>
        <p:txBody>
          <a:bodyPr/>
          <a:lstStyle/>
          <a:p>
            <a:fld id="{C10BC33F-8C89-4D21-B7F7-41DBAF8525E1}" type="slidenum">
              <a:rPr lang="en-US" smtClean="0">
                <a:solidFill>
                  <a:srgbClr val="000000"/>
                </a:solidFill>
              </a:rPr>
              <a:pPr/>
              <a:t>106</a:t>
            </a:fld>
            <a:endParaRPr lang="en-US">
              <a:solidFill>
                <a:srgbClr val="000000"/>
              </a:solidFill>
            </a:endParaRPr>
          </a:p>
        </p:txBody>
      </p:sp>
    </p:spTree>
    <p:extLst>
      <p:ext uri="{BB962C8B-B14F-4D97-AF65-F5344CB8AC3E}">
        <p14:creationId xmlns:p14="http://schemas.microsoft.com/office/powerpoint/2010/main" xmlns="" val="346261938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1520" y="764704"/>
            <a:ext cx="6021388" cy="503709"/>
          </a:xfrm>
        </p:spPr>
        <p:txBody>
          <a:bodyPr/>
          <a:lstStyle/>
          <a:p>
            <a:r>
              <a:rPr lang="en-US" sz="2400" dirty="0" smtClean="0"/>
              <a:t>Contents of this presentation…</a:t>
            </a:r>
            <a:endParaRPr lang="en-GB" sz="2400" dirty="0"/>
          </a:p>
        </p:txBody>
      </p:sp>
      <p:sp>
        <p:nvSpPr>
          <p:cNvPr id="8" name="TextBox 7"/>
          <p:cNvSpPr txBox="1"/>
          <p:nvPr/>
        </p:nvSpPr>
        <p:spPr>
          <a:xfrm>
            <a:off x="762000" y="1295400"/>
            <a:ext cx="7696200" cy="3067506"/>
          </a:xfrm>
          <a:prstGeom prst="rect">
            <a:avLst/>
          </a:prstGeom>
          <a:noFill/>
        </p:spPr>
        <p:txBody>
          <a:bodyPr wrap="square" rtlCol="0">
            <a:spAutoFit/>
          </a:bodyPr>
          <a:lstStyle/>
          <a:p>
            <a:pPr marL="514350" indent="-514350">
              <a:spcBef>
                <a:spcPts val="1000"/>
              </a:spcBef>
              <a:buFont typeface="+mj-lt"/>
              <a:buAutoNum type="arabicPeriod"/>
            </a:pPr>
            <a:r>
              <a:rPr lang="en-US" sz="2000" b="0" dirty="0" smtClean="0">
                <a:solidFill>
                  <a:schemeClr val="bg1">
                    <a:lumMod val="65000"/>
                  </a:schemeClr>
                </a:solidFill>
                <a:effectLst/>
              </a:rPr>
              <a:t>Introduction</a:t>
            </a:r>
            <a:br>
              <a:rPr lang="en-US" sz="2000" b="0" dirty="0" smtClean="0">
                <a:solidFill>
                  <a:schemeClr val="bg1">
                    <a:lumMod val="65000"/>
                  </a:schemeClr>
                </a:solidFill>
                <a:effectLst/>
              </a:rPr>
            </a:br>
            <a:r>
              <a:rPr lang="en-US" sz="2000" b="0" dirty="0" smtClean="0">
                <a:solidFill>
                  <a:schemeClr val="bg1">
                    <a:lumMod val="65000"/>
                  </a:schemeClr>
                </a:solidFill>
                <a:effectLst/>
              </a:rPr>
              <a:t>	Need &amp; Opportunity for the </a:t>
            </a:r>
            <a:r>
              <a:rPr lang="en-US" sz="2000" b="0" dirty="0" err="1" smtClean="0">
                <a:solidFill>
                  <a:schemeClr val="bg1">
                    <a:lumMod val="65000"/>
                  </a:schemeClr>
                </a:solidFill>
                <a:effectLst/>
              </a:rPr>
              <a:t>PureProperty</a:t>
            </a:r>
            <a:r>
              <a:rPr lang="en-US" sz="2000" b="0" dirty="0" smtClean="0">
                <a:solidFill>
                  <a:schemeClr val="bg1">
                    <a:lumMod val="65000"/>
                  </a:schemeClr>
                </a:solidFill>
                <a:effectLst/>
              </a:rPr>
              <a:t>™ Product</a:t>
            </a:r>
          </a:p>
          <a:p>
            <a:pPr marL="514350" indent="-514350">
              <a:spcBef>
                <a:spcPts val="1000"/>
              </a:spcBef>
              <a:buFont typeface="+mj-lt"/>
              <a:buAutoNum type="arabicPeriod"/>
            </a:pPr>
            <a:r>
              <a:rPr lang="en-US" sz="2000" dirty="0" smtClean="0">
                <a:effectLst/>
              </a:rPr>
              <a:t>What are </a:t>
            </a:r>
            <a:r>
              <a:rPr lang="en-US" sz="2000" dirty="0" err="1" smtClean="0">
                <a:effectLst/>
              </a:rPr>
              <a:t>PureProperty</a:t>
            </a:r>
            <a:r>
              <a:rPr lang="en-US" sz="2000" dirty="0" smtClean="0">
                <a:effectLst/>
              </a:rPr>
              <a:t>™ Indices?</a:t>
            </a:r>
          </a:p>
          <a:p>
            <a:pPr marL="514350" indent="-514350">
              <a:spcBef>
                <a:spcPts val="1000"/>
              </a:spcBef>
              <a:buFont typeface="+mj-lt"/>
              <a:buAutoNum type="arabicPeriod"/>
            </a:pPr>
            <a:r>
              <a:rPr lang="en-US" sz="2000" b="0" dirty="0" err="1" smtClean="0">
                <a:solidFill>
                  <a:schemeClr val="bg1">
                    <a:lumMod val="65000"/>
                  </a:schemeClr>
                </a:solidFill>
                <a:effectLst/>
              </a:rPr>
              <a:t>PureProperty</a:t>
            </a:r>
            <a:r>
              <a:rPr lang="en-US" sz="2000" b="0" dirty="0" smtClean="0">
                <a:solidFill>
                  <a:schemeClr val="bg1">
                    <a:lumMod val="65000"/>
                  </a:schemeClr>
                </a:solidFill>
                <a:effectLst/>
              </a:rPr>
              <a:t>™ Indices as an Information Product</a:t>
            </a:r>
            <a:br>
              <a:rPr lang="en-US" sz="2000" b="0" dirty="0" smtClean="0">
                <a:solidFill>
                  <a:schemeClr val="bg1">
                    <a:lumMod val="65000"/>
                  </a:schemeClr>
                </a:solidFill>
                <a:effectLst/>
              </a:rPr>
            </a:br>
            <a:r>
              <a:rPr lang="en-US" sz="2000" b="0" dirty="0" smtClean="0">
                <a:solidFill>
                  <a:schemeClr val="bg1">
                    <a:lumMod val="65000"/>
                  </a:schemeClr>
                </a:solidFill>
                <a:effectLst/>
              </a:rPr>
              <a:t>	- Comparison of </a:t>
            </a:r>
            <a:r>
              <a:rPr lang="en-US" sz="2000" b="0" dirty="0" err="1" smtClean="0">
                <a:solidFill>
                  <a:schemeClr val="bg1">
                    <a:lumMod val="65000"/>
                  </a:schemeClr>
                </a:solidFill>
                <a:effectLst/>
              </a:rPr>
              <a:t>PureProperty</a:t>
            </a:r>
            <a:r>
              <a:rPr lang="en-US" sz="2000" b="0" dirty="0" smtClean="0">
                <a:solidFill>
                  <a:schemeClr val="bg1">
                    <a:lumMod val="65000"/>
                  </a:schemeClr>
                </a:solidFill>
                <a:effectLst/>
              </a:rPr>
              <a:t>™ &amp; Private CRE Market</a:t>
            </a:r>
          </a:p>
          <a:p>
            <a:pPr marL="514350" indent="-514350">
              <a:spcBef>
                <a:spcPts val="1000"/>
              </a:spcBef>
              <a:buFont typeface="+mj-lt"/>
              <a:buAutoNum type="arabicPeriod"/>
            </a:pPr>
            <a:r>
              <a:rPr lang="en-US" sz="2000" b="0" dirty="0" err="1" smtClean="0">
                <a:solidFill>
                  <a:schemeClr val="bg1">
                    <a:lumMod val="65000"/>
                  </a:schemeClr>
                </a:solidFill>
                <a:effectLst/>
              </a:rPr>
              <a:t>PureProperty</a:t>
            </a:r>
            <a:r>
              <a:rPr lang="en-US" sz="2000" b="0" dirty="0" smtClean="0">
                <a:solidFill>
                  <a:schemeClr val="bg1">
                    <a:lumMod val="65000"/>
                  </a:schemeClr>
                </a:solidFill>
                <a:effectLst/>
              </a:rPr>
              <a:t>™ Indices as an Investment Product</a:t>
            </a:r>
            <a:br>
              <a:rPr lang="en-US" sz="2000" b="0" dirty="0" smtClean="0">
                <a:solidFill>
                  <a:schemeClr val="bg1">
                    <a:lumMod val="65000"/>
                  </a:schemeClr>
                </a:solidFill>
                <a:effectLst/>
              </a:rPr>
            </a:br>
            <a:r>
              <a:rPr lang="en-US" sz="2000" b="0" dirty="0" smtClean="0">
                <a:solidFill>
                  <a:schemeClr val="bg1">
                    <a:lumMod val="65000"/>
                  </a:schemeClr>
                </a:solidFill>
                <a:effectLst/>
              </a:rPr>
              <a:t>	- CRE total return replication.</a:t>
            </a:r>
          </a:p>
          <a:p>
            <a:pPr marL="514350" indent="-514350">
              <a:spcBef>
                <a:spcPts val="1000"/>
              </a:spcBef>
              <a:buFont typeface="+mj-lt"/>
              <a:buAutoNum type="arabicPeriod"/>
            </a:pPr>
            <a:r>
              <a:rPr lang="en-US" sz="2000" b="0" dirty="0" smtClean="0">
                <a:solidFill>
                  <a:schemeClr val="bg1">
                    <a:lumMod val="65000"/>
                  </a:schemeClr>
                </a:solidFill>
                <a:effectLst/>
              </a:rPr>
              <a:t>Technical Appendix</a:t>
            </a:r>
            <a:endParaRPr lang="en-US" sz="2000" b="0" dirty="0">
              <a:solidFill>
                <a:schemeClr val="bg1">
                  <a:lumMod val="65000"/>
                </a:schemeClr>
              </a:solidFill>
              <a:effectLst/>
            </a:endParaRPr>
          </a:p>
        </p:txBody>
      </p:sp>
      <p:sp>
        <p:nvSpPr>
          <p:cNvPr id="4" name="Footer Placeholder 3"/>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5" name="Slide Number Placeholder 4"/>
          <p:cNvSpPr>
            <a:spLocks noGrp="1"/>
          </p:cNvSpPr>
          <p:nvPr>
            <p:ph type="sldNum" sz="quarter" idx="12"/>
          </p:nvPr>
        </p:nvSpPr>
        <p:spPr/>
        <p:txBody>
          <a:bodyPr/>
          <a:lstStyle/>
          <a:p>
            <a:fld id="{C10BC33F-8C89-4D21-B7F7-41DBAF8525E1}" type="slidenum">
              <a:rPr lang="en-US" smtClean="0">
                <a:solidFill>
                  <a:srgbClr val="000000"/>
                </a:solidFill>
              </a:rPr>
              <a:pPr/>
              <a:t>107</a:t>
            </a:fld>
            <a:endParaRPr lang="en-US">
              <a:solidFill>
                <a:srgbClr val="000000"/>
              </a:solidFill>
            </a:endParaRPr>
          </a:p>
        </p:txBody>
      </p:sp>
    </p:spTree>
    <p:extLst>
      <p:ext uri="{BB962C8B-B14F-4D97-AF65-F5344CB8AC3E}">
        <p14:creationId xmlns:p14="http://schemas.microsoft.com/office/powerpoint/2010/main" xmlns="" val="323654144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323528" y="764704"/>
            <a:ext cx="7200800" cy="531912"/>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effectLst/>
                <a:uLnTx/>
                <a:uFillTx/>
                <a:latin typeface="+mj-lt"/>
                <a:ea typeface="+mj-ea"/>
                <a:cs typeface="+mj-cs"/>
              </a:rPr>
              <a:t>Methodology: De-levered Regression Model…</a:t>
            </a:r>
            <a:endParaRPr kumimoji="0" lang="en-US" sz="2400" b="1" i="0" u="none" strike="noStrike" kern="1200" cap="none" spc="0" normalizeH="0" baseline="0" noProof="0" dirty="0">
              <a:ln>
                <a:noFill/>
              </a:ln>
              <a:effectLst/>
              <a:uLnTx/>
              <a:uFillTx/>
              <a:latin typeface="+mj-lt"/>
              <a:ea typeface="+mj-ea"/>
              <a:cs typeface="+mj-cs"/>
            </a:endParaRPr>
          </a:p>
        </p:txBody>
      </p:sp>
      <p:sp>
        <p:nvSpPr>
          <p:cNvPr id="6" name="Rectangle 3"/>
          <p:cNvSpPr txBox="1">
            <a:spLocks noChangeArrowheads="1"/>
          </p:cNvSpPr>
          <p:nvPr/>
        </p:nvSpPr>
        <p:spPr>
          <a:xfrm>
            <a:off x="467544" y="1484784"/>
            <a:ext cx="8229600" cy="4687416"/>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effectLst/>
                <a:uLnTx/>
                <a:uFillTx/>
                <a:latin typeface="+mn-lt"/>
                <a:ea typeface="+mn-ea"/>
                <a:cs typeface="+mn-cs"/>
              </a:rPr>
              <a:t>REIT returns are de-levered using monthly cost of capital plus each REIT’s capital structure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effectLst/>
                <a:uLnTx/>
                <a:uFillTx/>
                <a:latin typeface="+mn-lt"/>
                <a:ea typeface="+mn-ea"/>
                <a:cs typeface="+mn-cs"/>
              </a:rPr>
              <a:t>Retrieves property asset performance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effectLst/>
                <a:uLnTx/>
                <a:uFillTx/>
                <a:latin typeface="+mn-lt"/>
                <a:ea typeface="+mn-ea"/>
                <a:cs typeface="+mn-cs"/>
              </a:rPr>
              <a:t>Allows for direct comparisons with NCREIF Property Index (NPI) and transactions-based </a:t>
            </a:r>
            <a:r>
              <a:rPr kumimoji="0" lang="en-US" sz="2000" b="0" i="0" u="none" strike="noStrike" kern="1200" cap="none" spc="0" normalizeH="0" baseline="0" noProof="0" dirty="0" smtClean="0">
                <a:ln>
                  <a:noFill/>
                </a:ln>
                <a:effectLst/>
                <a:uLnTx/>
                <a:uFillTx/>
                <a:latin typeface="+mn-lt"/>
                <a:ea typeface="+mn-ea"/>
                <a:cs typeface="+mn-cs"/>
              </a:rPr>
              <a:t>indexes</a:t>
            </a:r>
            <a:endParaRPr kumimoji="0" lang="en-US" sz="2000" b="0"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effectLst/>
                <a:uLnTx/>
                <a:uFillTx/>
                <a:latin typeface="+mn-lt"/>
                <a:ea typeface="+mn-ea"/>
                <a:cs typeface="+mn-cs"/>
              </a:rPr>
              <a:t>Index weights are derived by weighted regression using each REIT’s property holdings by property type (sector), location (region), and sector-region combination</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effectLst/>
                <a:uLnTx/>
                <a:uFillTx/>
                <a:latin typeface="+mn-lt"/>
                <a:ea typeface="+mn-ea"/>
                <a:cs typeface="+mn-cs"/>
              </a:rPr>
              <a:t>Pure exposure to target sector/region, no exposure to</a:t>
            </a:r>
            <a:r>
              <a:rPr kumimoji="0" lang="en-US" sz="2000" b="0" i="0" u="none" strike="noStrike" kern="1200" cap="none" spc="0" normalizeH="0" noProof="0" dirty="0" smtClean="0">
                <a:ln>
                  <a:noFill/>
                </a:ln>
                <a:effectLst/>
                <a:uLnTx/>
                <a:uFillTx/>
                <a:latin typeface="+mn-lt"/>
                <a:ea typeface="+mn-ea"/>
                <a:cs typeface="+mn-cs"/>
              </a:rPr>
              <a:t> others</a:t>
            </a:r>
            <a:endParaRPr kumimoji="0" lang="en-US" sz="2000" b="0" i="0" u="none" strike="noStrike" kern="1200" cap="none" spc="0" normalizeH="0" baseline="0" noProof="0" dirty="0" smtClean="0">
              <a:ln>
                <a:noFill/>
              </a:ln>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effectLst/>
                <a:uLnTx/>
                <a:uFillTx/>
                <a:latin typeface="+mn-lt"/>
                <a:ea typeface="+mn-ea"/>
                <a:cs typeface="+mn-cs"/>
              </a:rPr>
              <a:t>Identifies “best” estimate of actual changes in unlevered property values (optimal diversification via GLS regression</a:t>
            </a:r>
            <a:r>
              <a:rPr kumimoji="0" lang="en-US" sz="2000" b="0" i="0" u="none" strike="noStrike" kern="1200" cap="none" spc="0" normalizeH="0" baseline="0" noProof="0" dirty="0" smtClean="0">
                <a:ln>
                  <a:noFill/>
                </a:ln>
                <a:effectLst/>
                <a:uLnTx/>
                <a:uFillTx/>
                <a:latin typeface="+mn-lt"/>
                <a:ea typeface="+mn-ea"/>
                <a:cs typeface="+mn-cs"/>
              </a:rPr>
              <a:t>)</a:t>
            </a:r>
            <a:endParaRPr kumimoji="0" lang="en-US" sz="2000" b="0" i="0" u="none" strike="noStrike" kern="1200" cap="none" spc="0" normalizeH="0" baseline="0" noProof="0" dirty="0" smtClean="0">
              <a:ln>
                <a:noFill/>
              </a:ln>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effectLst/>
                <a:uLnTx/>
                <a:uFillTx/>
                <a:latin typeface="+mn-lt"/>
                <a:ea typeface="+mn-ea"/>
                <a:cs typeface="+mn-cs"/>
              </a:rPr>
              <a:t>Exact methodology of the FTSE-NAREIT </a:t>
            </a:r>
            <a:r>
              <a:rPr kumimoji="0" lang="en-US" sz="2000" b="0" i="0" u="none" strike="noStrike" kern="1200" cap="none" spc="0" normalizeH="0" baseline="0" noProof="0" dirty="0" err="1" smtClean="0">
                <a:ln>
                  <a:noFill/>
                </a:ln>
                <a:effectLst/>
                <a:uLnTx/>
                <a:uFillTx/>
                <a:latin typeface="+mn-lt"/>
                <a:ea typeface="+mn-ea"/>
                <a:cs typeface="+mn-cs"/>
              </a:rPr>
              <a:t>PureProperty</a:t>
            </a:r>
            <a:r>
              <a:rPr lang="en-US" b="0" dirty="0" smtClean="0">
                <a:effectLst/>
                <a:latin typeface="+mn-lt"/>
              </a:rPr>
              <a:t>™</a:t>
            </a:r>
            <a:r>
              <a:rPr kumimoji="0" lang="en-US" sz="2000" b="0" i="0" u="none" strike="noStrike" kern="1200" cap="none" spc="0" normalizeH="0" baseline="0" noProof="0" dirty="0" smtClean="0">
                <a:ln>
                  <a:noFill/>
                </a:ln>
                <a:effectLst/>
                <a:uLnTx/>
                <a:uFillTx/>
                <a:latin typeface="+mn-lt"/>
                <a:ea typeface="+mn-ea"/>
                <a:cs typeface="+mn-cs"/>
              </a:rPr>
              <a:t> Indices is patented by NAREIT &amp; MIT.</a:t>
            </a:r>
            <a:endParaRPr kumimoji="0" lang="en-US" sz="2000" b="0" i="0" u="none" strike="noStrike" kern="1200" cap="none" spc="0" normalizeH="0" baseline="0" noProof="0" dirty="0">
              <a:ln>
                <a:noFill/>
              </a:ln>
              <a:effectLst/>
              <a:uLnTx/>
              <a:uFillTx/>
              <a:latin typeface="+mn-lt"/>
              <a:ea typeface="+mn-ea"/>
              <a:cs typeface="+mn-cs"/>
            </a:endParaRPr>
          </a:p>
        </p:txBody>
      </p:sp>
      <p:sp>
        <p:nvSpPr>
          <p:cNvPr id="4" name="Footer Placeholder 3"/>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7" name="Slide Number Placeholder 6"/>
          <p:cNvSpPr>
            <a:spLocks noGrp="1"/>
          </p:cNvSpPr>
          <p:nvPr>
            <p:ph type="sldNum" sz="quarter" idx="12"/>
          </p:nvPr>
        </p:nvSpPr>
        <p:spPr/>
        <p:txBody>
          <a:bodyPr/>
          <a:lstStyle/>
          <a:p>
            <a:fld id="{C10BC33F-8C89-4D21-B7F7-41DBAF8525E1}" type="slidenum">
              <a:rPr lang="en-US" smtClean="0">
                <a:solidFill>
                  <a:srgbClr val="000000"/>
                </a:solidFill>
              </a:rPr>
              <a:pPr/>
              <a:t>108</a:t>
            </a:fld>
            <a:endParaRPr lang="en-US">
              <a:solidFill>
                <a:srgbClr val="000000"/>
              </a:solidFill>
            </a:endParaRPr>
          </a:p>
        </p:txBody>
      </p:sp>
    </p:spTree>
    <p:extLst>
      <p:ext uri="{BB962C8B-B14F-4D97-AF65-F5344CB8AC3E}">
        <p14:creationId xmlns:p14="http://schemas.microsoft.com/office/powerpoint/2010/main" xmlns="" val="202838777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7" name="Text Box 5"/>
          <p:cNvSpPr txBox="1">
            <a:spLocks noChangeArrowheads="1"/>
          </p:cNvSpPr>
          <p:nvPr/>
        </p:nvSpPr>
        <p:spPr bwMode="auto">
          <a:xfrm>
            <a:off x="457200" y="3276600"/>
            <a:ext cx="8229600" cy="400110"/>
          </a:xfrm>
          <a:prstGeom prst="rect">
            <a:avLst/>
          </a:prstGeom>
          <a:noFill/>
          <a:ln w="9525">
            <a:noFill/>
            <a:miter lim="800000"/>
            <a:headEnd/>
            <a:tailEnd/>
          </a:ln>
          <a:effectLst/>
        </p:spPr>
        <p:txBody>
          <a:bodyPr>
            <a:spAutoFit/>
          </a:bodyPr>
          <a:lstStyle/>
          <a:p>
            <a:pPr algn="ctr">
              <a:spcBef>
                <a:spcPct val="50000"/>
              </a:spcBef>
            </a:pPr>
            <a:r>
              <a:rPr lang="en-US" b="1" dirty="0">
                <a:solidFill>
                  <a:srgbClr val="0000FF"/>
                </a:solidFill>
                <a:effectLst/>
              </a:rPr>
              <a:t>Office Portfolio Return:</a:t>
            </a:r>
          </a:p>
        </p:txBody>
      </p:sp>
      <p:graphicFrame>
        <p:nvGraphicFramePr>
          <p:cNvPr id="433158" name="Object 6"/>
          <p:cNvGraphicFramePr>
            <a:graphicFrameLocks noChangeAspect="1"/>
          </p:cNvGraphicFramePr>
          <p:nvPr/>
        </p:nvGraphicFramePr>
        <p:xfrm>
          <a:off x="685800" y="3657600"/>
          <a:ext cx="7181850" cy="1479550"/>
        </p:xfrm>
        <a:graphic>
          <a:graphicData uri="http://schemas.openxmlformats.org/presentationml/2006/ole">
            <p:oleObj spid="_x0000_s175140" name="Equation" r:id="rId3" imgW="3454400" imgH="711200" progId="Equation.3">
              <p:embed/>
            </p:oleObj>
          </a:graphicData>
        </a:graphic>
      </p:graphicFrame>
      <p:sp>
        <p:nvSpPr>
          <p:cNvPr id="433159" name="Text Box 7"/>
          <p:cNvSpPr txBox="1">
            <a:spLocks noChangeArrowheads="1"/>
          </p:cNvSpPr>
          <p:nvPr/>
        </p:nvSpPr>
        <p:spPr bwMode="auto">
          <a:xfrm>
            <a:off x="304800" y="5257800"/>
            <a:ext cx="8229600" cy="400110"/>
          </a:xfrm>
          <a:prstGeom prst="rect">
            <a:avLst/>
          </a:prstGeom>
          <a:noFill/>
          <a:ln w="9525">
            <a:noFill/>
            <a:miter lim="800000"/>
            <a:headEnd/>
            <a:tailEnd/>
          </a:ln>
          <a:effectLst/>
        </p:spPr>
        <p:txBody>
          <a:bodyPr>
            <a:spAutoFit/>
          </a:bodyPr>
          <a:lstStyle/>
          <a:p>
            <a:pPr algn="ctr">
              <a:spcBef>
                <a:spcPct val="50000"/>
              </a:spcBef>
            </a:pPr>
            <a:r>
              <a:rPr lang="en-US" b="1" dirty="0">
                <a:solidFill>
                  <a:srgbClr val="FF0000"/>
                </a:solidFill>
                <a:effectLst/>
              </a:rPr>
              <a:t>Industrial Portfolio Return:</a:t>
            </a:r>
          </a:p>
        </p:txBody>
      </p:sp>
      <p:sp>
        <p:nvSpPr>
          <p:cNvPr id="433161" name="Text Box 9"/>
          <p:cNvSpPr txBox="1">
            <a:spLocks noChangeArrowheads="1"/>
          </p:cNvSpPr>
          <p:nvPr/>
        </p:nvSpPr>
        <p:spPr bwMode="auto">
          <a:xfrm>
            <a:off x="7543800" y="4495800"/>
            <a:ext cx="914400" cy="707886"/>
          </a:xfrm>
          <a:prstGeom prst="rect">
            <a:avLst/>
          </a:prstGeom>
          <a:noFill/>
          <a:ln w="9525">
            <a:noFill/>
            <a:miter lim="800000"/>
            <a:headEnd/>
            <a:tailEnd/>
          </a:ln>
          <a:effectLst/>
        </p:spPr>
        <p:txBody>
          <a:bodyPr>
            <a:spAutoFit/>
          </a:bodyPr>
          <a:lstStyle/>
          <a:p>
            <a:r>
              <a:rPr lang="en-US" b="1" dirty="0">
                <a:solidFill>
                  <a:srgbClr val="0000FF"/>
                </a:solidFill>
                <a:effectLst/>
              </a:rPr>
              <a:t>Pure</a:t>
            </a:r>
          </a:p>
          <a:p>
            <a:r>
              <a:rPr lang="en-US" b="1" dirty="0">
                <a:solidFill>
                  <a:srgbClr val="0000FF"/>
                </a:solidFill>
                <a:effectLst/>
              </a:rPr>
              <a:t>Office</a:t>
            </a:r>
          </a:p>
        </p:txBody>
      </p:sp>
      <p:sp>
        <p:nvSpPr>
          <p:cNvPr id="433162" name="Line 10"/>
          <p:cNvSpPr>
            <a:spLocks noChangeShapeType="1"/>
          </p:cNvSpPr>
          <p:nvPr/>
        </p:nvSpPr>
        <p:spPr bwMode="auto">
          <a:xfrm flipH="1">
            <a:off x="7239000" y="4876800"/>
            <a:ext cx="304800" cy="0"/>
          </a:xfrm>
          <a:prstGeom prst="line">
            <a:avLst/>
          </a:prstGeom>
          <a:noFill/>
          <a:ln w="28575">
            <a:solidFill>
              <a:srgbClr val="0000FF"/>
            </a:solidFill>
            <a:round/>
            <a:headEnd/>
            <a:tailEnd type="triangle" w="med" len="med"/>
          </a:ln>
          <a:effectLst/>
        </p:spPr>
        <p:txBody>
          <a:bodyPr/>
          <a:lstStyle/>
          <a:p>
            <a:endParaRPr lang="en-US">
              <a:effectLst/>
            </a:endParaRPr>
          </a:p>
        </p:txBody>
      </p:sp>
      <p:sp>
        <p:nvSpPr>
          <p:cNvPr id="433166" name="Rectangle 14"/>
          <p:cNvSpPr>
            <a:spLocks noChangeArrowheads="1"/>
          </p:cNvSpPr>
          <p:nvPr/>
        </p:nvSpPr>
        <p:spPr bwMode="auto">
          <a:xfrm>
            <a:off x="8458200" y="6324600"/>
            <a:ext cx="228600" cy="228600"/>
          </a:xfrm>
          <a:prstGeom prst="rect">
            <a:avLst/>
          </a:prstGeom>
          <a:solidFill>
            <a:schemeClr val="bg1"/>
          </a:solidFill>
          <a:ln w="9525">
            <a:noFill/>
            <a:miter lim="800000"/>
            <a:headEnd/>
            <a:tailEnd/>
          </a:ln>
          <a:effectLst/>
        </p:spPr>
        <p:txBody>
          <a:bodyPr wrap="none" anchor="ctr"/>
          <a:lstStyle/>
          <a:p>
            <a:endParaRPr lang="en-US">
              <a:effectLst/>
            </a:endParaRPr>
          </a:p>
        </p:txBody>
      </p:sp>
      <p:sp>
        <p:nvSpPr>
          <p:cNvPr id="433168" name="Line 16"/>
          <p:cNvSpPr>
            <a:spLocks noChangeShapeType="1"/>
          </p:cNvSpPr>
          <p:nvPr/>
        </p:nvSpPr>
        <p:spPr bwMode="auto">
          <a:xfrm flipH="1">
            <a:off x="7543800" y="6324600"/>
            <a:ext cx="304800" cy="0"/>
          </a:xfrm>
          <a:prstGeom prst="line">
            <a:avLst/>
          </a:prstGeom>
          <a:noFill/>
          <a:ln w="28575">
            <a:solidFill>
              <a:srgbClr val="FF0000"/>
            </a:solidFill>
            <a:round/>
            <a:headEnd/>
            <a:tailEnd type="triangle" w="med" len="med"/>
          </a:ln>
          <a:effectLst/>
        </p:spPr>
        <p:txBody>
          <a:bodyPr/>
          <a:lstStyle/>
          <a:p>
            <a:endParaRPr lang="en-US">
              <a:solidFill>
                <a:srgbClr val="FF0000"/>
              </a:solidFill>
              <a:effectLst/>
            </a:endParaRPr>
          </a:p>
        </p:txBody>
      </p:sp>
      <p:sp>
        <p:nvSpPr>
          <p:cNvPr id="15" name="Text Box 15"/>
          <p:cNvSpPr txBox="1">
            <a:spLocks noChangeArrowheads="1"/>
          </p:cNvSpPr>
          <p:nvPr/>
        </p:nvSpPr>
        <p:spPr bwMode="auto">
          <a:xfrm>
            <a:off x="7848600" y="6019800"/>
            <a:ext cx="914400" cy="707886"/>
          </a:xfrm>
          <a:prstGeom prst="rect">
            <a:avLst/>
          </a:prstGeom>
          <a:solidFill>
            <a:srgbClr val="FFFF99"/>
          </a:solidFill>
          <a:ln w="9525">
            <a:noFill/>
            <a:miter lim="800000"/>
            <a:headEnd/>
            <a:tailEnd/>
          </a:ln>
          <a:effectLst/>
        </p:spPr>
        <p:txBody>
          <a:bodyPr>
            <a:spAutoFit/>
          </a:bodyPr>
          <a:lstStyle/>
          <a:p>
            <a:r>
              <a:rPr lang="en-US" b="1" dirty="0">
                <a:solidFill>
                  <a:srgbClr val="FF0000"/>
                </a:solidFill>
                <a:effectLst/>
              </a:rPr>
              <a:t>Pure</a:t>
            </a:r>
          </a:p>
          <a:p>
            <a:r>
              <a:rPr lang="en-US" b="1" dirty="0" err="1">
                <a:solidFill>
                  <a:srgbClr val="FF0000"/>
                </a:solidFill>
                <a:effectLst/>
              </a:rPr>
              <a:t>Indust</a:t>
            </a:r>
            <a:endParaRPr lang="en-US" b="1" dirty="0">
              <a:solidFill>
                <a:srgbClr val="FF0000"/>
              </a:solidFill>
              <a:effectLst/>
            </a:endParaRPr>
          </a:p>
        </p:txBody>
      </p:sp>
      <p:sp>
        <p:nvSpPr>
          <p:cNvPr id="16" name="Rectangle 15"/>
          <p:cNvSpPr/>
          <p:nvPr/>
        </p:nvSpPr>
        <p:spPr bwMode="auto">
          <a:xfrm>
            <a:off x="0" y="1124744"/>
            <a:ext cx="9144000" cy="288032"/>
          </a:xfrm>
          <a:prstGeom prst="rect">
            <a:avLst/>
          </a:prstGeom>
          <a:solidFill>
            <a:srgbClr val="FFFF99"/>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p:txBody>
      </p:sp>
      <p:sp>
        <p:nvSpPr>
          <p:cNvPr id="18" name="Rectangle 17"/>
          <p:cNvSpPr/>
          <p:nvPr/>
        </p:nvSpPr>
        <p:spPr bwMode="auto">
          <a:xfrm>
            <a:off x="7884368" y="260648"/>
            <a:ext cx="936104" cy="504056"/>
          </a:xfrm>
          <a:prstGeom prst="rect">
            <a:avLst/>
          </a:prstGeom>
          <a:solidFill>
            <a:srgbClr val="FFFF99"/>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p:txBody>
      </p:sp>
      <p:sp>
        <p:nvSpPr>
          <p:cNvPr id="19" name="Text Box 17"/>
          <p:cNvSpPr txBox="1">
            <a:spLocks noChangeArrowheads="1"/>
          </p:cNvSpPr>
          <p:nvPr/>
        </p:nvSpPr>
        <p:spPr bwMode="auto">
          <a:xfrm>
            <a:off x="4495800" y="0"/>
            <a:ext cx="4267200" cy="457200"/>
          </a:xfrm>
          <a:prstGeom prst="rect">
            <a:avLst/>
          </a:prstGeom>
          <a:noFill/>
          <a:ln w="9525">
            <a:noFill/>
            <a:miter lim="800000"/>
            <a:headEnd/>
            <a:tailEnd/>
          </a:ln>
          <a:effectLst/>
        </p:spPr>
        <p:txBody>
          <a:bodyPr>
            <a:spAutoFit/>
          </a:bodyPr>
          <a:lstStyle/>
          <a:p>
            <a:pPr algn="r">
              <a:spcBef>
                <a:spcPct val="50000"/>
              </a:spcBef>
            </a:pPr>
            <a:r>
              <a:rPr lang="en-US" sz="2400" b="1" dirty="0">
                <a:effectLst/>
              </a:rPr>
              <a:t>The basic idea: </a:t>
            </a:r>
            <a:r>
              <a:rPr lang="en-US" sz="2400" b="1" i="1" dirty="0">
                <a:effectLst/>
              </a:rPr>
              <a:t>Technical…</a:t>
            </a:r>
            <a:endParaRPr lang="en-US" sz="2400" b="1" dirty="0">
              <a:effectLst/>
            </a:endParaRPr>
          </a:p>
        </p:txBody>
      </p:sp>
      <p:sp>
        <p:nvSpPr>
          <p:cNvPr id="21" name="Rectangle 20"/>
          <p:cNvSpPr/>
          <p:nvPr/>
        </p:nvSpPr>
        <p:spPr bwMode="auto">
          <a:xfrm>
            <a:off x="395536" y="6381328"/>
            <a:ext cx="3024336" cy="216024"/>
          </a:xfrm>
          <a:prstGeom prst="rect">
            <a:avLst/>
          </a:prstGeom>
          <a:solidFill>
            <a:srgbClr val="FFFF99"/>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p:txBody>
      </p:sp>
      <p:graphicFrame>
        <p:nvGraphicFramePr>
          <p:cNvPr id="58372" name="Object 4"/>
          <p:cNvGraphicFramePr>
            <a:graphicFrameLocks noChangeAspect="1"/>
          </p:cNvGraphicFramePr>
          <p:nvPr/>
        </p:nvGraphicFramePr>
        <p:xfrm>
          <a:off x="685800" y="5638800"/>
          <a:ext cx="7551738" cy="1003300"/>
        </p:xfrm>
        <a:graphic>
          <a:graphicData uri="http://schemas.openxmlformats.org/presentationml/2006/ole">
            <p:oleObj spid="_x0000_s175141" name="Equation" r:id="rId4" imgW="3632200" imgH="482600" progId="Equation.3">
              <p:embed/>
            </p:oleObj>
          </a:graphicData>
        </a:graphic>
      </p:graphicFrame>
      <p:sp>
        <p:nvSpPr>
          <p:cNvPr id="17" name="Text Box 4"/>
          <p:cNvSpPr txBox="1">
            <a:spLocks noChangeArrowheads="1"/>
          </p:cNvSpPr>
          <p:nvPr/>
        </p:nvSpPr>
        <p:spPr bwMode="auto">
          <a:xfrm>
            <a:off x="609600" y="152400"/>
            <a:ext cx="8229600" cy="3200876"/>
          </a:xfrm>
          <a:prstGeom prst="rect">
            <a:avLst/>
          </a:prstGeom>
          <a:noFill/>
          <a:ln w="9525">
            <a:noFill/>
            <a:miter lim="800000"/>
            <a:headEnd/>
            <a:tailEnd/>
          </a:ln>
          <a:effectLst/>
        </p:spPr>
        <p:txBody>
          <a:bodyPr>
            <a:spAutoFit/>
          </a:bodyPr>
          <a:lstStyle/>
          <a:p>
            <a:pPr>
              <a:spcBef>
                <a:spcPct val="50000"/>
              </a:spcBef>
            </a:pPr>
            <a:r>
              <a:rPr lang="en-US" b="0" i="0" dirty="0">
                <a:effectLst/>
              </a:rPr>
              <a:t>To simplify for illustration, suppose:</a:t>
            </a:r>
          </a:p>
          <a:p>
            <a:pPr lvl="1" indent="-223838">
              <a:spcBef>
                <a:spcPct val="10000"/>
              </a:spcBef>
              <a:buFontTx/>
              <a:buChar char="•"/>
            </a:pPr>
            <a:r>
              <a:rPr lang="en-US" b="0" i="0" dirty="0">
                <a:effectLst/>
              </a:rPr>
              <a:t> 2 market segments: </a:t>
            </a:r>
            <a:r>
              <a:rPr lang="en-US" i="0" dirty="0">
                <a:solidFill>
                  <a:srgbClr val="0000FF"/>
                </a:solidFill>
                <a:effectLst/>
              </a:rPr>
              <a:t>Office</a:t>
            </a:r>
            <a:r>
              <a:rPr lang="en-US" i="0" dirty="0">
                <a:effectLst/>
              </a:rPr>
              <a:t> &amp; </a:t>
            </a:r>
            <a:r>
              <a:rPr lang="en-US" i="0" dirty="0">
                <a:solidFill>
                  <a:srgbClr val="FF0000"/>
                </a:solidFill>
                <a:effectLst/>
              </a:rPr>
              <a:t>Industrial</a:t>
            </a:r>
            <a:r>
              <a:rPr lang="en-US" b="0" i="0" dirty="0">
                <a:effectLst/>
              </a:rPr>
              <a:t>; Returns = “</a:t>
            </a:r>
            <a:r>
              <a:rPr lang="en-US" b="0" i="0" dirty="0" smtClean="0">
                <a:effectLst/>
                <a:latin typeface="Times New Roman" pitchFamily="18" charset="0"/>
              </a:rPr>
              <a:t>RO</a:t>
            </a:r>
            <a:r>
              <a:rPr lang="en-US" b="0" i="0" dirty="0" smtClean="0">
                <a:effectLst/>
              </a:rPr>
              <a:t>,” “</a:t>
            </a:r>
            <a:r>
              <a:rPr lang="en-US" b="0" i="0" dirty="0" smtClean="0">
                <a:effectLst/>
                <a:latin typeface="Times New Roman" pitchFamily="18" charset="0"/>
              </a:rPr>
              <a:t>RI</a:t>
            </a:r>
            <a:r>
              <a:rPr lang="en-US" b="0" i="0" dirty="0" smtClean="0">
                <a:effectLst/>
              </a:rPr>
              <a:t>.”</a:t>
            </a:r>
            <a:endParaRPr lang="en-US" b="0" i="0" dirty="0">
              <a:effectLst/>
            </a:endParaRPr>
          </a:p>
          <a:p>
            <a:pPr lvl="1" indent="-223838">
              <a:spcBef>
                <a:spcPct val="10000"/>
              </a:spcBef>
              <a:buFontTx/>
              <a:buChar char="•"/>
            </a:pPr>
            <a:r>
              <a:rPr lang="en-US" b="0" i="0" dirty="0">
                <a:effectLst/>
              </a:rPr>
              <a:t> 2 firms: Firm 1 &amp; Firm 2; Returns = “</a:t>
            </a:r>
            <a:r>
              <a:rPr lang="en-US" b="0" i="0" dirty="0" smtClean="0">
                <a:effectLst/>
                <a:latin typeface="Times New Roman" pitchFamily="18" charset="0"/>
              </a:rPr>
              <a:t>R1</a:t>
            </a:r>
            <a:r>
              <a:rPr lang="en-US" b="0" i="0" dirty="0" smtClean="0">
                <a:effectLst/>
              </a:rPr>
              <a:t>,” “</a:t>
            </a:r>
            <a:r>
              <a:rPr lang="en-US" b="0" i="0" dirty="0" smtClean="0">
                <a:effectLst/>
                <a:latin typeface="Times New Roman" pitchFamily="18" charset="0"/>
              </a:rPr>
              <a:t>R2</a:t>
            </a:r>
            <a:r>
              <a:rPr lang="en-US" b="0" i="0" dirty="0" smtClean="0">
                <a:effectLst/>
              </a:rPr>
              <a:t>.”</a:t>
            </a:r>
            <a:endParaRPr lang="en-US" b="0" i="0" dirty="0">
              <a:effectLst/>
            </a:endParaRPr>
          </a:p>
          <a:p>
            <a:pPr lvl="1" indent="-223838">
              <a:spcBef>
                <a:spcPct val="10000"/>
              </a:spcBef>
              <a:buFontTx/>
              <a:buChar char="•"/>
            </a:pPr>
            <a:r>
              <a:rPr lang="en-US" b="0" i="0" dirty="0">
                <a:effectLst/>
              </a:rPr>
              <a:t> Both firms with no debt and no investment other than in properties.</a:t>
            </a:r>
          </a:p>
          <a:p>
            <a:pPr>
              <a:spcBef>
                <a:spcPct val="20000"/>
              </a:spcBef>
              <a:tabLst>
                <a:tab pos="1147763" algn="l"/>
              </a:tabLst>
            </a:pPr>
            <a:r>
              <a:rPr lang="en-US" b="0" i="0" dirty="0">
                <a:effectLst/>
              </a:rPr>
              <a:t>Suppose</a:t>
            </a:r>
            <a:r>
              <a:rPr lang="en-US" b="0" i="0" dirty="0" smtClean="0">
                <a:effectLst/>
              </a:rPr>
              <a:t>:	Firm </a:t>
            </a:r>
            <a:r>
              <a:rPr lang="en-US" b="0" i="0" dirty="0">
                <a:effectLst/>
              </a:rPr>
              <a:t>1: </a:t>
            </a:r>
            <a:r>
              <a:rPr lang="en-US" i="0" dirty="0">
                <a:solidFill>
                  <a:srgbClr val="0000FF"/>
                </a:solidFill>
                <a:effectLst/>
              </a:rPr>
              <a:t>75% Office</a:t>
            </a:r>
            <a:r>
              <a:rPr lang="en-US" i="0" dirty="0">
                <a:effectLst/>
              </a:rPr>
              <a:t>, </a:t>
            </a:r>
            <a:r>
              <a:rPr lang="en-US" i="0" dirty="0">
                <a:solidFill>
                  <a:srgbClr val="FF0000"/>
                </a:solidFill>
                <a:effectLst/>
              </a:rPr>
              <a:t>25% Industrial</a:t>
            </a:r>
            <a:r>
              <a:rPr lang="en-US" b="0" i="0" dirty="0">
                <a:effectLst/>
              </a:rPr>
              <a:t>.</a:t>
            </a:r>
          </a:p>
          <a:p>
            <a:pPr marL="0" lvl="1">
              <a:spcBef>
                <a:spcPct val="20000"/>
              </a:spcBef>
              <a:tabLst>
                <a:tab pos="1147763" algn="l"/>
              </a:tabLst>
            </a:pPr>
            <a:r>
              <a:rPr lang="en-US" b="0" i="0" dirty="0" smtClean="0">
                <a:effectLst/>
              </a:rPr>
              <a:t>	Firm </a:t>
            </a:r>
            <a:r>
              <a:rPr lang="en-US" b="0" i="0" dirty="0">
                <a:effectLst/>
              </a:rPr>
              <a:t>2: </a:t>
            </a:r>
            <a:r>
              <a:rPr lang="en-US" i="0" dirty="0">
                <a:solidFill>
                  <a:srgbClr val="0000FF"/>
                </a:solidFill>
                <a:effectLst/>
              </a:rPr>
              <a:t>25% Office</a:t>
            </a:r>
            <a:r>
              <a:rPr lang="en-US" i="0" dirty="0">
                <a:effectLst/>
              </a:rPr>
              <a:t>, </a:t>
            </a:r>
            <a:r>
              <a:rPr lang="en-US" i="0" dirty="0">
                <a:solidFill>
                  <a:srgbClr val="FF0000"/>
                </a:solidFill>
                <a:effectLst/>
              </a:rPr>
              <a:t>75% Industrial</a:t>
            </a:r>
            <a:r>
              <a:rPr lang="en-US" b="0" i="0" dirty="0">
                <a:effectLst/>
              </a:rPr>
              <a:t>.</a:t>
            </a:r>
          </a:p>
          <a:p>
            <a:pPr>
              <a:spcBef>
                <a:spcPct val="20000"/>
              </a:spcBef>
            </a:pPr>
            <a:r>
              <a:rPr lang="en-US" b="0" i="0" dirty="0">
                <a:effectLst/>
              </a:rPr>
              <a:t>Construct two portfolios:</a:t>
            </a:r>
          </a:p>
          <a:p>
            <a:pPr lvl="1" indent="-223838">
              <a:spcBef>
                <a:spcPct val="10000"/>
              </a:spcBef>
              <a:buFontTx/>
              <a:buChar char="•"/>
            </a:pPr>
            <a:r>
              <a:rPr lang="en-US" i="0" dirty="0">
                <a:effectLst/>
              </a:rPr>
              <a:t> </a:t>
            </a:r>
            <a:r>
              <a:rPr lang="en-US" i="0" dirty="0">
                <a:solidFill>
                  <a:srgbClr val="0000FF"/>
                </a:solidFill>
                <a:effectLst/>
              </a:rPr>
              <a:t>Office Portfolio: $150 Long </a:t>
            </a:r>
            <a:r>
              <a:rPr lang="en-US" b="0" i="0" dirty="0">
                <a:effectLst/>
              </a:rPr>
              <a:t>Firm 1 </a:t>
            </a:r>
            <a:r>
              <a:rPr lang="en-US" i="0" dirty="0">
                <a:solidFill>
                  <a:srgbClr val="0000FF"/>
                </a:solidFill>
                <a:effectLst/>
              </a:rPr>
              <a:t>+ </a:t>
            </a:r>
            <a:r>
              <a:rPr lang="en-US" i="0" dirty="0" smtClean="0">
                <a:solidFill>
                  <a:srgbClr val="0000FF"/>
                </a:solidFill>
                <a:effectLst/>
              </a:rPr>
              <a:t>(-$</a:t>
            </a:r>
            <a:r>
              <a:rPr lang="en-US" i="0" dirty="0">
                <a:solidFill>
                  <a:srgbClr val="0000FF"/>
                </a:solidFill>
                <a:effectLst/>
              </a:rPr>
              <a:t>50 </a:t>
            </a:r>
            <a:r>
              <a:rPr lang="en-US" i="0" dirty="0" smtClean="0">
                <a:solidFill>
                  <a:srgbClr val="0000FF"/>
                </a:solidFill>
                <a:effectLst/>
              </a:rPr>
              <a:t>)Short </a:t>
            </a:r>
            <a:r>
              <a:rPr lang="en-US" b="0" i="0" dirty="0">
                <a:effectLst/>
              </a:rPr>
              <a:t>Firm 2.</a:t>
            </a:r>
          </a:p>
          <a:p>
            <a:pPr lvl="1" indent="-223838">
              <a:spcBef>
                <a:spcPct val="10000"/>
              </a:spcBef>
              <a:buFontTx/>
              <a:buChar char="•"/>
            </a:pPr>
            <a:r>
              <a:rPr lang="en-US" i="0" dirty="0">
                <a:effectLst/>
              </a:rPr>
              <a:t> </a:t>
            </a:r>
            <a:r>
              <a:rPr lang="en-US" i="0" dirty="0">
                <a:solidFill>
                  <a:srgbClr val="FF0000"/>
                </a:solidFill>
                <a:effectLst/>
              </a:rPr>
              <a:t>Industrial Portfolio: </a:t>
            </a:r>
            <a:r>
              <a:rPr lang="en-US" i="0" dirty="0" smtClean="0">
                <a:solidFill>
                  <a:srgbClr val="FF0000"/>
                </a:solidFill>
                <a:effectLst/>
              </a:rPr>
              <a:t>(-$50) </a:t>
            </a:r>
            <a:r>
              <a:rPr lang="en-US" i="0" dirty="0">
                <a:solidFill>
                  <a:srgbClr val="FF0000"/>
                </a:solidFill>
                <a:effectLst/>
              </a:rPr>
              <a:t>Short </a:t>
            </a:r>
            <a:r>
              <a:rPr lang="en-US" b="0" i="0" dirty="0">
                <a:effectLst/>
              </a:rPr>
              <a:t>Firm 1 </a:t>
            </a:r>
            <a:r>
              <a:rPr lang="en-US" i="0" dirty="0">
                <a:solidFill>
                  <a:srgbClr val="FF0000"/>
                </a:solidFill>
                <a:effectLst/>
              </a:rPr>
              <a:t>+ $150 Long </a:t>
            </a:r>
            <a:r>
              <a:rPr lang="en-US" b="1" i="1" dirty="0">
                <a:effectLst/>
              </a:rPr>
              <a:t>Firm 2</a:t>
            </a:r>
            <a:r>
              <a:rPr lang="en-US" b="0" dirty="0">
                <a:effectLst/>
              </a:rPr>
              <a:t>.</a:t>
            </a:r>
          </a:p>
        </p:txBody>
      </p:sp>
      <p:sp>
        <p:nvSpPr>
          <p:cNvPr id="20" name="Footer Placeholder 19"/>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22" name="Slide Number Placeholder 21"/>
          <p:cNvSpPr>
            <a:spLocks noGrp="1"/>
          </p:cNvSpPr>
          <p:nvPr>
            <p:ph type="sldNum" sz="quarter" idx="12"/>
          </p:nvPr>
        </p:nvSpPr>
        <p:spPr/>
        <p:txBody>
          <a:bodyPr/>
          <a:lstStyle/>
          <a:p>
            <a:fld id="{C10BC33F-8C89-4D21-B7F7-41DBAF8525E1}" type="slidenum">
              <a:rPr lang="en-US" smtClean="0">
                <a:solidFill>
                  <a:srgbClr val="000000"/>
                </a:solidFill>
              </a:rPr>
              <a:pPr/>
              <a:t>109</a:t>
            </a:fld>
            <a:endParaRPr lang="en-US">
              <a:solidFill>
                <a:srgbClr val="000000"/>
              </a:solidFill>
            </a:endParaRPr>
          </a:p>
        </p:txBody>
      </p:sp>
    </p:spTree>
    <p:extLst>
      <p:ext uri="{BB962C8B-B14F-4D97-AF65-F5344CB8AC3E}">
        <p14:creationId xmlns:p14="http://schemas.microsoft.com/office/powerpoint/2010/main" xmlns="" val="10210593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smtClean="0"/>
              <a:t>© 2014 OnCourse Learning. All Rights Reserved.</a:t>
            </a:r>
            <a:endParaRPr lang="en-US"/>
          </a:p>
        </p:txBody>
      </p:sp>
      <p:sp>
        <p:nvSpPr>
          <p:cNvPr id="28674" name="Text Box 2"/>
          <p:cNvSpPr txBox="1">
            <a:spLocks noChangeArrowheads="1"/>
          </p:cNvSpPr>
          <p:nvPr/>
        </p:nvSpPr>
        <p:spPr bwMode="auto">
          <a:xfrm>
            <a:off x="762000" y="990600"/>
            <a:ext cx="8077200" cy="45243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r>
              <a:rPr lang="en-US" sz="2400" dirty="0">
                <a:effectLst/>
              </a:rPr>
              <a:t>DEFINITION: </a:t>
            </a:r>
          </a:p>
          <a:p>
            <a:pPr eaLnBrk="0" hangingPunct="0"/>
            <a:r>
              <a:rPr lang="en-US" sz="2400" b="0" dirty="0">
                <a:effectLst/>
              </a:rPr>
              <a:t>The </a:t>
            </a:r>
            <a:r>
              <a:rPr lang="en-US" sz="2400" i="1" dirty="0">
                <a:solidFill>
                  <a:srgbClr val="0070C0"/>
                </a:solidFill>
                <a:effectLst/>
              </a:rPr>
              <a:t>decomposition</a:t>
            </a:r>
            <a:r>
              <a:rPr lang="en-US" sz="2400" b="0" dirty="0">
                <a:effectLst/>
              </a:rPr>
              <a:t> (or “breaking </a:t>
            </a:r>
            <a:r>
              <a:rPr lang="en-US" sz="2400" b="0" dirty="0" smtClean="0">
                <a:effectLst/>
              </a:rPr>
              <a:t>down,” or </a:t>
            </a:r>
            <a:r>
              <a:rPr lang="en-US" sz="2400" b="0" dirty="0">
                <a:effectLst/>
              </a:rPr>
              <a:t>“parsing”) of the total investment return of a subject property or portfolio of properties (or an investment manager).</a:t>
            </a:r>
          </a:p>
          <a:p>
            <a:pPr eaLnBrk="0" hangingPunct="0"/>
            <a:endParaRPr lang="en-US" sz="2400" b="0" dirty="0">
              <a:effectLst/>
            </a:endParaRPr>
          </a:p>
          <a:p>
            <a:pPr eaLnBrk="0" hangingPunct="0"/>
            <a:r>
              <a:rPr lang="en-US" sz="2400" dirty="0">
                <a:effectLst/>
              </a:rPr>
              <a:t>PURPOSE:</a:t>
            </a:r>
          </a:p>
          <a:p>
            <a:pPr eaLnBrk="0" hangingPunct="0"/>
            <a:r>
              <a:rPr lang="en-US" sz="2400" b="0" dirty="0">
                <a:effectLst/>
              </a:rPr>
              <a:t>To assist with the </a:t>
            </a:r>
            <a:r>
              <a:rPr lang="en-US" sz="2400" i="1" dirty="0">
                <a:solidFill>
                  <a:srgbClr val="0070C0"/>
                </a:solidFill>
                <a:effectLst/>
              </a:rPr>
              <a:t>diagnosis</a:t>
            </a:r>
            <a:r>
              <a:rPr lang="en-US" sz="2400" b="0" dirty="0">
                <a:effectLst/>
              </a:rPr>
              <a:t> and understanding of what caused the given investment performance.</a:t>
            </a:r>
          </a:p>
          <a:p>
            <a:pPr eaLnBrk="0" hangingPunct="0"/>
            <a:endParaRPr lang="en-US" sz="2400" b="0" dirty="0">
              <a:effectLst/>
            </a:endParaRPr>
          </a:p>
          <a:p>
            <a:pPr eaLnBrk="0" hangingPunct="0"/>
            <a:r>
              <a:rPr lang="en-US" sz="2400" dirty="0">
                <a:effectLst/>
              </a:rPr>
              <a:t>USAGE:</a:t>
            </a:r>
          </a:p>
          <a:p>
            <a:pPr eaLnBrk="0" hangingPunct="0"/>
            <a:r>
              <a:rPr lang="en-US" sz="2400" b="0" dirty="0">
                <a:effectLst/>
              </a:rPr>
              <a:t>By investment managers (agents) and their clients (principals).</a:t>
            </a:r>
          </a:p>
          <a:p>
            <a:pPr eaLnBrk="0" hangingPunct="0"/>
            <a:r>
              <a:rPr lang="en-US" sz="2400" b="0" dirty="0">
                <a:effectLst/>
              </a:rPr>
              <a:t>REIT managers also could use.</a:t>
            </a:r>
          </a:p>
        </p:txBody>
      </p:sp>
      <p:sp>
        <p:nvSpPr>
          <p:cNvPr id="28675" name="Text Box 3"/>
          <p:cNvSpPr txBox="1">
            <a:spLocks noChangeArrowheads="1"/>
          </p:cNvSpPr>
          <p:nvPr/>
        </p:nvSpPr>
        <p:spPr bwMode="auto">
          <a:xfrm>
            <a:off x="457200" y="228600"/>
            <a:ext cx="838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i="1">
                <a:effectLst/>
              </a:rPr>
              <a:t>Performance Attribution Overview</a:t>
            </a:r>
          </a:p>
        </p:txBody>
      </p:sp>
      <p:sp>
        <p:nvSpPr>
          <p:cNvPr id="6" name="Slide Number Placeholder 5"/>
          <p:cNvSpPr>
            <a:spLocks noGrp="1"/>
          </p:cNvSpPr>
          <p:nvPr>
            <p:ph type="sldNum" sz="quarter" idx="12"/>
          </p:nvPr>
        </p:nvSpPr>
        <p:spPr/>
        <p:txBody>
          <a:bodyPr/>
          <a:lstStyle/>
          <a:p>
            <a:fld id="{A209A336-D58C-464E-9136-F8762DC3422E}" type="slidenum">
              <a:rPr lang="en-US" smtClean="0"/>
              <a:pPr/>
              <a:t>11</a:t>
            </a:fld>
            <a:endParaRPr lang="en-US"/>
          </a:p>
        </p:txBody>
      </p:sp>
    </p:spTree>
  </p:cSld>
  <p:clrMapOvr>
    <a:masterClrMapping/>
  </p:clrMapOvr>
  <p:transition spd="slow"/>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20688"/>
            <a:ext cx="8229600" cy="647725"/>
          </a:xfrm>
        </p:spPr>
        <p:txBody>
          <a:bodyPr/>
          <a:lstStyle/>
          <a:p>
            <a:r>
              <a:rPr lang="en-US" sz="2400" b="1" dirty="0" smtClean="0"/>
              <a:t>The De-levered Approach</a:t>
            </a:r>
            <a:endParaRPr lang="en-GB" sz="2400" b="1" dirty="0"/>
          </a:p>
        </p:txBody>
      </p:sp>
      <p:sp>
        <p:nvSpPr>
          <p:cNvPr id="3" name="Content Placeholder 2"/>
          <p:cNvSpPr>
            <a:spLocks noGrp="1"/>
          </p:cNvSpPr>
          <p:nvPr>
            <p:ph idx="1"/>
          </p:nvPr>
        </p:nvSpPr>
        <p:spPr>
          <a:xfrm>
            <a:off x="914400" y="1412776"/>
            <a:ext cx="7315200" cy="4536405"/>
          </a:xfrm>
        </p:spPr>
        <p:txBody>
          <a:bodyPr/>
          <a:lstStyle/>
          <a:p>
            <a:r>
              <a:rPr lang="en-US" sz="2000" dirty="0" smtClean="0"/>
              <a:t>Combine market value of equity and book value of debt to get implied asset value </a:t>
            </a:r>
          </a:p>
          <a:p>
            <a:r>
              <a:rPr lang="en-US" sz="2000" dirty="0" smtClean="0"/>
              <a:t>Exposed to REIT </a:t>
            </a:r>
            <a:r>
              <a:rPr lang="en-US" sz="2000" b="1" dirty="0" smtClean="0"/>
              <a:t>property </a:t>
            </a:r>
            <a:r>
              <a:rPr lang="en-US" sz="2000" b="1" dirty="0" smtClean="0"/>
              <a:t>returns</a:t>
            </a:r>
            <a:endParaRPr lang="en-US" sz="2000" dirty="0" smtClean="0"/>
          </a:p>
          <a:p>
            <a:r>
              <a:rPr lang="en-US" sz="2000" b="1" dirty="0" smtClean="0"/>
              <a:t>Not</a:t>
            </a:r>
            <a:r>
              <a:rPr lang="en-US" sz="2000" dirty="0" smtClean="0"/>
              <a:t> exposed to REIT </a:t>
            </a:r>
            <a:r>
              <a:rPr lang="en-US" sz="2000" b="1" dirty="0" smtClean="0"/>
              <a:t>financing</a:t>
            </a:r>
            <a:r>
              <a:rPr lang="en-US" sz="2000" dirty="0" smtClean="0"/>
              <a:t> </a:t>
            </a:r>
            <a:r>
              <a:rPr lang="en-US" sz="2000" dirty="0" smtClean="0"/>
              <a:t>decisions</a:t>
            </a:r>
            <a:endParaRPr lang="en-US" sz="2000" dirty="0" smtClean="0"/>
          </a:p>
          <a:p>
            <a:r>
              <a:rPr lang="en-US" sz="2000" b="1" dirty="0" smtClean="0"/>
              <a:t>Lower volatility</a:t>
            </a:r>
            <a:r>
              <a:rPr lang="en-US" sz="2000" dirty="0" smtClean="0"/>
              <a:t> than REIT </a:t>
            </a:r>
            <a:r>
              <a:rPr lang="en-US" sz="2000" dirty="0" smtClean="0"/>
              <a:t>equity</a:t>
            </a:r>
            <a:endParaRPr lang="en-US" dirty="0" smtClean="0"/>
          </a:p>
          <a:p>
            <a:r>
              <a:rPr lang="en-US" sz="2000" dirty="0" smtClean="0"/>
              <a:t>Investment is divided between REIT equity and fixed income </a:t>
            </a:r>
            <a:r>
              <a:rPr lang="en-US" sz="2000" dirty="0" smtClean="0"/>
              <a:t>instruments</a:t>
            </a:r>
            <a:endParaRPr lang="en-GB" sz="2000" dirty="0"/>
          </a:p>
        </p:txBody>
      </p:sp>
      <p:sp>
        <p:nvSpPr>
          <p:cNvPr id="4" name="Footer Placeholder 3"/>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5" name="Slide Number Placeholder 4"/>
          <p:cNvSpPr>
            <a:spLocks noGrp="1"/>
          </p:cNvSpPr>
          <p:nvPr>
            <p:ph type="sldNum" sz="quarter" idx="12"/>
          </p:nvPr>
        </p:nvSpPr>
        <p:spPr/>
        <p:txBody>
          <a:bodyPr/>
          <a:lstStyle/>
          <a:p>
            <a:fld id="{3A4B6A3B-4DD6-4D5D-BEDC-1D3D11DC8731}" type="slidenum">
              <a:rPr lang="en-US" smtClean="0">
                <a:solidFill>
                  <a:srgbClr val="000000"/>
                </a:solidFill>
              </a:rPr>
              <a:pPr/>
              <a:t>110</a:t>
            </a:fld>
            <a:endParaRPr lang="en-US">
              <a:solidFill>
                <a:srgbClr val="000000"/>
              </a:solidFill>
            </a:endParaRPr>
          </a:p>
        </p:txBody>
      </p:sp>
    </p:spTree>
    <p:extLst>
      <p:ext uri="{BB962C8B-B14F-4D97-AF65-F5344CB8AC3E}">
        <p14:creationId xmlns:p14="http://schemas.microsoft.com/office/powerpoint/2010/main" xmlns="" val="159432864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3864"/>
            <a:ext cx="8229600" cy="1094095"/>
          </a:xfrm>
        </p:spPr>
        <p:txBody>
          <a:bodyPr/>
          <a:lstStyle/>
          <a:p>
            <a:r>
              <a:rPr lang="en-US" sz="2800" dirty="0" smtClean="0"/>
              <a:t>Total Return Performance Comparison</a:t>
            </a:r>
            <a:br>
              <a:rPr lang="en-US" sz="2800" dirty="0" smtClean="0"/>
            </a:br>
            <a:r>
              <a:rPr lang="en-US" sz="2800" dirty="0" err="1" smtClean="0"/>
              <a:t>PureProperty</a:t>
            </a:r>
            <a:r>
              <a:rPr lang="en-US" sz="2800" dirty="0" smtClean="0"/>
              <a:t> Index </a:t>
            </a:r>
            <a:r>
              <a:rPr lang="en-US" sz="2800" dirty="0" err="1" smtClean="0"/>
              <a:t>vs</a:t>
            </a:r>
            <a:r>
              <a:rPr lang="en-US" sz="2800" dirty="0" smtClean="0"/>
              <a:t> All Equity REIT Index</a:t>
            </a:r>
            <a:endParaRPr lang="en-GB" sz="2800" dirty="0"/>
          </a:p>
        </p:txBody>
      </p:sp>
      <p:graphicFrame>
        <p:nvGraphicFramePr>
          <p:cNvPr id="1026" name="Object 2"/>
          <p:cNvGraphicFramePr>
            <a:graphicFrameLocks noGrp="1" noChangeAspect="1"/>
          </p:cNvGraphicFramePr>
          <p:nvPr>
            <p:ph idx="1"/>
          </p:nvPr>
        </p:nvGraphicFramePr>
        <p:xfrm>
          <a:off x="557212" y="1590675"/>
          <a:ext cx="7191375" cy="4181475"/>
        </p:xfrm>
        <a:graphic>
          <a:graphicData uri="http://schemas.openxmlformats.org/presentationml/2006/ole">
            <p:oleObj spid="_x0000_s176148" name="Chart" r:id="rId3" imgW="7193316" imgH="4183488" progId="MSGraph.Chart.8">
              <p:embed followColorScheme="full"/>
            </p:oleObj>
          </a:graphicData>
        </a:graphic>
      </p:graphicFrame>
      <p:sp>
        <p:nvSpPr>
          <p:cNvPr id="5" name="Rectangle 4"/>
          <p:cNvSpPr/>
          <p:nvPr/>
        </p:nvSpPr>
        <p:spPr>
          <a:xfrm>
            <a:off x="6672651" y="3620244"/>
            <a:ext cx="1075936" cy="369332"/>
          </a:xfrm>
          <a:prstGeom prst="rect">
            <a:avLst/>
          </a:prstGeom>
        </p:spPr>
        <p:txBody>
          <a:bodyPr wrap="none">
            <a:spAutoFit/>
          </a:bodyPr>
          <a:lstStyle/>
          <a:p>
            <a:pPr eaLnBrk="1" hangingPunct="1"/>
            <a:r>
              <a:rPr lang="en-US" b="1" dirty="0" smtClean="0">
                <a:solidFill>
                  <a:schemeClr val="bg1">
                    <a:lumMod val="65000"/>
                  </a:schemeClr>
                </a:solidFill>
                <a:latin typeface="Tahoma" charset="0"/>
              </a:rPr>
              <a:t>-33.2%</a:t>
            </a:r>
            <a:endParaRPr lang="en-US" b="1" dirty="0">
              <a:solidFill>
                <a:schemeClr val="bg1">
                  <a:lumMod val="65000"/>
                </a:schemeClr>
              </a:solidFill>
              <a:latin typeface="Tahoma" charset="0"/>
            </a:endParaRPr>
          </a:p>
        </p:txBody>
      </p:sp>
      <p:sp>
        <p:nvSpPr>
          <p:cNvPr id="6" name="Rectangle 5"/>
          <p:cNvSpPr/>
          <p:nvPr/>
        </p:nvSpPr>
        <p:spPr>
          <a:xfrm>
            <a:off x="5940152" y="4293096"/>
            <a:ext cx="1075936" cy="369332"/>
          </a:xfrm>
          <a:prstGeom prst="rect">
            <a:avLst/>
          </a:prstGeom>
        </p:spPr>
        <p:txBody>
          <a:bodyPr wrap="none">
            <a:spAutoFit/>
          </a:bodyPr>
          <a:lstStyle/>
          <a:p>
            <a:pPr eaLnBrk="1" hangingPunct="1"/>
            <a:r>
              <a:rPr lang="en-US" b="1" dirty="0" smtClean="0">
                <a:solidFill>
                  <a:srgbClr val="002060"/>
                </a:solidFill>
                <a:latin typeface="Tahoma" charset="0"/>
              </a:rPr>
              <a:t>-68.3%</a:t>
            </a:r>
            <a:endParaRPr lang="en-US" b="1" dirty="0">
              <a:solidFill>
                <a:srgbClr val="002060"/>
              </a:solidFill>
              <a:latin typeface="Tahoma" charset="0"/>
            </a:endParaRPr>
          </a:p>
        </p:txBody>
      </p:sp>
      <p:sp>
        <p:nvSpPr>
          <p:cNvPr id="8" name="Title 1"/>
          <p:cNvSpPr txBox="1">
            <a:spLocks/>
          </p:cNvSpPr>
          <p:nvPr/>
        </p:nvSpPr>
        <p:spPr bwMode="auto">
          <a:xfrm>
            <a:off x="381000" y="5638800"/>
            <a:ext cx="8229600" cy="10940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000" b="0" kern="0" dirty="0" smtClean="0">
                <a:effectLst/>
              </a:rPr>
              <a:t>Not exposed to REIT financing decisions.</a:t>
            </a:r>
            <a:endParaRPr lang="en-GB" sz="2000" b="0" kern="0" dirty="0">
              <a:effectLst/>
            </a:endParaRPr>
          </a:p>
        </p:txBody>
      </p:sp>
      <p:sp>
        <p:nvSpPr>
          <p:cNvPr id="7" name="Footer Placeholder 6"/>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9" name="Slide Number Placeholder 8"/>
          <p:cNvSpPr>
            <a:spLocks noGrp="1"/>
          </p:cNvSpPr>
          <p:nvPr>
            <p:ph type="sldNum" sz="quarter" idx="12"/>
          </p:nvPr>
        </p:nvSpPr>
        <p:spPr/>
        <p:txBody>
          <a:bodyPr/>
          <a:lstStyle/>
          <a:p>
            <a:fld id="{3A4B6A3B-4DD6-4D5D-BEDC-1D3D11DC8731}" type="slidenum">
              <a:rPr lang="en-US" smtClean="0">
                <a:solidFill>
                  <a:srgbClr val="000000"/>
                </a:solidFill>
              </a:rPr>
              <a:pPr/>
              <a:t>111</a:t>
            </a:fld>
            <a:endParaRPr lang="en-US">
              <a:solidFill>
                <a:srgbClr val="000000"/>
              </a:solidFill>
            </a:endParaRPr>
          </a:p>
        </p:txBody>
      </p:sp>
    </p:spTree>
    <p:extLst>
      <p:ext uri="{BB962C8B-B14F-4D97-AF65-F5344CB8AC3E}">
        <p14:creationId xmlns:p14="http://schemas.microsoft.com/office/powerpoint/2010/main" xmlns="" val="91531566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914400" y="1484784"/>
            <a:ext cx="7315200" cy="4916016"/>
          </a:xfrm>
          <a:prstGeom prst="rect">
            <a:avLst/>
          </a:prstGeom>
          <a:solidFill>
            <a:schemeClr val="bg1"/>
          </a:solidFill>
          <a:ln>
            <a:solidFill>
              <a:schemeClr val="tx1"/>
            </a:solidFill>
          </a:ln>
        </p:spPr>
        <p:txBody>
          <a:bodyPr vert="horz" lIns="91440" tIns="274320" rIns="91440" bIns="45720" rtlCol="0">
            <a:noAutofit/>
          </a:bodyPr>
          <a:lstStyle/>
          <a:p>
            <a:pPr marL="342900" marR="0" lvl="0" indent="-342900" algn="l" defTabSz="914400" rtl="0" eaLnBrk="1" fontAlgn="auto" latinLnBrk="0" hangingPunct="1">
              <a:lnSpc>
                <a:spcPct val="80000"/>
              </a:lnSpc>
              <a:spcBef>
                <a:spcPts val="1000"/>
              </a:spcBef>
              <a:spcAft>
                <a:spcPts val="0"/>
              </a:spcAft>
              <a:buClrTx/>
              <a:buSzTx/>
              <a:buFont typeface="Arial" pitchFamily="34" charset="0"/>
              <a:buChar char="•"/>
              <a:tabLst/>
              <a:defRPr/>
            </a:pPr>
            <a:r>
              <a:rPr kumimoji="0" lang="en-US" sz="2400" b="0" i="0" u="none" strike="noStrike" kern="1200" cap="none" spc="0" normalizeH="0" baseline="0" noProof="0" dirty="0" err="1" smtClean="0">
                <a:ln>
                  <a:noFill/>
                </a:ln>
                <a:effectLst/>
                <a:uLnTx/>
                <a:uFillTx/>
                <a:latin typeface="+mn-lt"/>
                <a:ea typeface="+mn-ea"/>
                <a:cs typeface="+mn-cs"/>
              </a:rPr>
              <a:t>Natl</a:t>
            </a:r>
            <a:r>
              <a:rPr kumimoji="0" lang="en-US" sz="2400" b="0" i="0" u="none" strike="noStrike" kern="1200" cap="none" spc="0" normalizeH="0" baseline="0" noProof="0" dirty="0" smtClean="0">
                <a:ln>
                  <a:noFill/>
                </a:ln>
                <a:effectLst/>
                <a:uLnTx/>
                <a:uFillTx/>
                <a:latin typeface="+mn-lt"/>
                <a:ea typeface="+mn-ea"/>
                <a:cs typeface="+mn-cs"/>
              </a:rPr>
              <a:t> Composite Headline Index (value-</a:t>
            </a:r>
            <a:r>
              <a:rPr kumimoji="0" lang="en-US" sz="2400" b="0" i="0" u="none" strike="noStrike" kern="1200" cap="none" spc="0" normalizeH="0" baseline="0" noProof="0" dirty="0" err="1" smtClean="0">
                <a:ln>
                  <a:noFill/>
                </a:ln>
                <a:effectLst/>
                <a:uLnTx/>
                <a:uFillTx/>
                <a:latin typeface="+mn-lt"/>
                <a:ea typeface="+mn-ea"/>
                <a:cs typeface="+mn-cs"/>
              </a:rPr>
              <a:t>wtd</a:t>
            </a:r>
            <a:r>
              <a:rPr kumimoji="0" lang="en-US" sz="2400" b="0" i="0" u="none" strike="noStrike" kern="1200" cap="none" spc="0" normalizeH="0" baseline="0" noProof="0" dirty="0" smtClean="0">
                <a:ln>
                  <a:noFill/>
                </a:ln>
                <a:effectLst/>
                <a:uLnTx/>
                <a:uFillTx/>
                <a:latin typeface="+mn-lt"/>
                <a:ea typeface="+mn-ea"/>
                <a:cs typeface="+mn-cs"/>
              </a:rPr>
              <a:t>)*</a:t>
            </a:r>
          </a:p>
          <a:p>
            <a:pPr marL="342900" marR="0" lvl="0" indent="-342900" algn="l" defTabSz="914400" rtl="0" eaLnBrk="1" fontAlgn="auto" latinLnBrk="0" hangingPunct="1">
              <a:lnSpc>
                <a:spcPct val="80000"/>
              </a:lnSpc>
              <a:spcBef>
                <a:spcPts val="1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effectLst/>
                <a:uLnTx/>
                <a:uFillTx/>
                <a:latin typeface="+mn-lt"/>
                <a:ea typeface="+mn-ea"/>
                <a:cs typeface="+mn-cs"/>
              </a:rPr>
              <a:t>6 National Sectors (</a:t>
            </a:r>
            <a:r>
              <a:rPr kumimoji="0" lang="en-US" sz="2400" b="0" i="0" u="none" strike="noStrike" kern="1200" cap="none" spc="0" normalizeH="0" baseline="0" noProof="0" dirty="0" err="1" smtClean="0">
                <a:ln>
                  <a:noFill/>
                </a:ln>
                <a:effectLst/>
                <a:uLnTx/>
                <a:uFillTx/>
                <a:latin typeface="+mn-lt"/>
                <a:ea typeface="+mn-ea"/>
                <a:cs typeface="+mn-cs"/>
              </a:rPr>
              <a:t>Apts,Ind,Off,Ret,HC,Hotel</a:t>
            </a:r>
            <a:r>
              <a:rPr kumimoji="0" lang="en-US" sz="2400" b="0" i="0" u="none" strike="noStrike" kern="1200" cap="none" spc="0" normalizeH="0" baseline="0" noProof="0" dirty="0" smtClean="0">
                <a:ln>
                  <a:noFill/>
                </a:ln>
                <a:effectLst/>
                <a:uLnTx/>
                <a:uFillTx/>
                <a:latin typeface="+mn-lt"/>
                <a:ea typeface="+mn-ea"/>
                <a:cs typeface="+mn-cs"/>
              </a:rPr>
              <a:t>)*</a:t>
            </a:r>
          </a:p>
          <a:p>
            <a:pPr marL="342900" marR="0" lvl="0" indent="-342900" algn="l" defTabSz="914400" rtl="0" eaLnBrk="1" fontAlgn="auto" latinLnBrk="0" hangingPunct="1">
              <a:lnSpc>
                <a:spcPct val="80000"/>
              </a:lnSpc>
              <a:spcBef>
                <a:spcPts val="1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effectLst/>
                <a:uLnTx/>
                <a:uFillTx/>
                <a:latin typeface="+mn-lt"/>
                <a:ea typeface="+mn-ea"/>
                <a:cs typeface="+mn-cs"/>
              </a:rPr>
              <a:t>4 All-sector Regions (E,MW,S,W)*</a:t>
            </a:r>
          </a:p>
          <a:p>
            <a:pPr marL="342900" marR="0" lvl="0" indent="-342900" algn="l" defTabSz="914400" rtl="0" eaLnBrk="1" fontAlgn="auto" latinLnBrk="0" hangingPunct="1">
              <a:lnSpc>
                <a:spcPct val="80000"/>
              </a:lnSpc>
              <a:spcBef>
                <a:spcPts val="1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effectLst/>
                <a:uLnTx/>
                <a:uFillTx/>
                <a:latin typeface="+mn-lt"/>
                <a:ea typeface="+mn-ea"/>
                <a:cs typeface="+mn-cs"/>
              </a:rPr>
              <a:t>Office</a:t>
            </a:r>
          </a:p>
          <a:p>
            <a:pPr marL="742950" marR="0" lvl="1" indent="-285750" algn="l" defTabSz="914400" rtl="0" eaLnBrk="1" fontAlgn="auto" latinLnBrk="0" hangingPunct="1">
              <a:lnSpc>
                <a:spcPct val="80000"/>
              </a:lnSpc>
              <a:spcBef>
                <a:spcPts val="1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effectLst/>
                <a:uLnTx/>
                <a:uFillTx/>
                <a:latin typeface="+mn-lt"/>
                <a:ea typeface="+mn-ea"/>
                <a:cs typeface="+mn-cs"/>
              </a:rPr>
              <a:t>East, </a:t>
            </a:r>
            <a:r>
              <a:rPr kumimoji="0" lang="en-US" sz="2400" b="0" i="0" u="none" strike="noStrike" kern="1200" cap="none" spc="0" normalizeH="0" baseline="0" noProof="0" dirty="0" err="1" smtClean="0">
                <a:ln>
                  <a:noFill/>
                </a:ln>
                <a:effectLst/>
                <a:uLnTx/>
                <a:uFillTx/>
                <a:latin typeface="+mn-lt"/>
                <a:ea typeface="+mn-ea"/>
                <a:cs typeface="+mn-cs"/>
              </a:rPr>
              <a:t>MidWest</a:t>
            </a:r>
            <a:r>
              <a:rPr kumimoji="0" lang="en-US" sz="2400" b="0" i="0" u="none" strike="noStrike" kern="1200" cap="none" spc="0" normalizeH="0" baseline="0" noProof="0" dirty="0" smtClean="0">
                <a:ln>
                  <a:noFill/>
                </a:ln>
                <a:effectLst/>
                <a:uLnTx/>
                <a:uFillTx/>
                <a:latin typeface="+mn-lt"/>
                <a:ea typeface="+mn-ea"/>
                <a:cs typeface="+mn-cs"/>
              </a:rPr>
              <a:t>, South, West</a:t>
            </a:r>
          </a:p>
          <a:p>
            <a:pPr marL="342900" marR="0" lvl="0" indent="-342900" algn="l" defTabSz="914400" rtl="0" eaLnBrk="1" fontAlgn="auto" latinLnBrk="0" hangingPunct="1">
              <a:lnSpc>
                <a:spcPct val="80000"/>
              </a:lnSpc>
              <a:spcBef>
                <a:spcPts val="1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effectLst/>
                <a:uLnTx/>
                <a:uFillTx/>
                <a:latin typeface="+mn-lt"/>
                <a:ea typeface="+mn-ea"/>
                <a:cs typeface="+mn-cs"/>
              </a:rPr>
              <a:t>Apartments</a:t>
            </a:r>
          </a:p>
          <a:p>
            <a:pPr marL="742950" marR="0" lvl="1" indent="-285750" algn="l" defTabSz="914400" rtl="0" eaLnBrk="1" fontAlgn="auto" latinLnBrk="0" hangingPunct="1">
              <a:lnSpc>
                <a:spcPct val="80000"/>
              </a:lnSpc>
              <a:spcBef>
                <a:spcPts val="1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effectLst/>
                <a:uLnTx/>
                <a:uFillTx/>
                <a:latin typeface="+mn-lt"/>
                <a:ea typeface="+mn-ea"/>
                <a:cs typeface="+mn-cs"/>
              </a:rPr>
              <a:t>East, </a:t>
            </a:r>
            <a:r>
              <a:rPr kumimoji="0" lang="en-US" sz="2400" b="0" i="0" u="none" strike="noStrike" kern="1200" cap="none" spc="0" normalizeH="0" baseline="0" noProof="0" dirty="0" err="1" smtClean="0">
                <a:ln>
                  <a:noFill/>
                </a:ln>
                <a:effectLst/>
                <a:uLnTx/>
                <a:uFillTx/>
                <a:latin typeface="+mn-lt"/>
                <a:ea typeface="+mn-ea"/>
                <a:cs typeface="+mn-cs"/>
              </a:rPr>
              <a:t>MidWest</a:t>
            </a:r>
            <a:r>
              <a:rPr kumimoji="0" lang="en-US" sz="2400" b="0" i="0" u="none" strike="noStrike" kern="1200" cap="none" spc="0" normalizeH="0" baseline="0" noProof="0" dirty="0" smtClean="0">
                <a:ln>
                  <a:noFill/>
                </a:ln>
                <a:effectLst/>
                <a:uLnTx/>
                <a:uFillTx/>
                <a:latin typeface="+mn-lt"/>
                <a:ea typeface="+mn-ea"/>
                <a:cs typeface="+mn-cs"/>
              </a:rPr>
              <a:t>, South, West</a:t>
            </a:r>
          </a:p>
          <a:p>
            <a:pPr marL="342900" marR="0" lvl="0" indent="-342900" algn="l" defTabSz="914400" rtl="0" eaLnBrk="1" fontAlgn="auto" latinLnBrk="0" hangingPunct="1">
              <a:lnSpc>
                <a:spcPct val="80000"/>
              </a:lnSpc>
              <a:spcBef>
                <a:spcPts val="1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effectLst/>
                <a:uLnTx/>
                <a:uFillTx/>
                <a:latin typeface="+mn-lt"/>
                <a:ea typeface="+mn-ea"/>
                <a:cs typeface="+mn-cs"/>
              </a:rPr>
              <a:t>Retail</a:t>
            </a:r>
          </a:p>
          <a:p>
            <a:pPr marL="742950" marR="0" lvl="1" indent="-285750" algn="l" defTabSz="914400" rtl="0" eaLnBrk="1" fontAlgn="auto" latinLnBrk="0" hangingPunct="1">
              <a:lnSpc>
                <a:spcPct val="80000"/>
              </a:lnSpc>
              <a:spcBef>
                <a:spcPts val="1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effectLst/>
                <a:uLnTx/>
                <a:uFillTx/>
                <a:latin typeface="+mn-lt"/>
                <a:ea typeface="+mn-ea"/>
                <a:cs typeface="+mn-cs"/>
              </a:rPr>
              <a:t>East, </a:t>
            </a:r>
            <a:r>
              <a:rPr kumimoji="0" lang="en-US" sz="2400" b="0" i="0" u="none" strike="noStrike" kern="1200" cap="none" spc="0" normalizeH="0" baseline="0" noProof="0" dirty="0" err="1" smtClean="0">
                <a:ln>
                  <a:noFill/>
                </a:ln>
                <a:effectLst/>
                <a:uLnTx/>
                <a:uFillTx/>
                <a:latin typeface="+mn-lt"/>
                <a:ea typeface="+mn-ea"/>
                <a:cs typeface="+mn-cs"/>
              </a:rPr>
              <a:t>MidWest</a:t>
            </a:r>
            <a:r>
              <a:rPr kumimoji="0" lang="en-US" sz="2400" b="0" i="0" u="none" strike="noStrike" kern="1200" cap="none" spc="0" normalizeH="0" baseline="0" noProof="0" dirty="0" smtClean="0">
                <a:ln>
                  <a:noFill/>
                </a:ln>
                <a:effectLst/>
                <a:uLnTx/>
                <a:uFillTx/>
                <a:latin typeface="+mn-lt"/>
                <a:ea typeface="+mn-ea"/>
                <a:cs typeface="+mn-cs"/>
              </a:rPr>
              <a:t>, South</a:t>
            </a:r>
          </a:p>
          <a:p>
            <a:pPr marL="742950" marR="0" lvl="1" indent="-285750" algn="l" defTabSz="914400" rtl="0" eaLnBrk="1" fontAlgn="auto" latinLnBrk="0" hangingPunct="1">
              <a:lnSpc>
                <a:spcPct val="80000"/>
              </a:lnSpc>
              <a:spcBef>
                <a:spcPts val="1000"/>
              </a:spcBef>
              <a:spcAft>
                <a:spcPts val="0"/>
              </a:spcAft>
              <a:buClrTx/>
              <a:buSzTx/>
              <a:tabLst/>
              <a:defRPr/>
            </a:pPr>
            <a:endParaRPr lang="en-US" sz="2400" dirty="0" smtClean="0">
              <a:effectLst/>
              <a:latin typeface="+mn-lt"/>
              <a:ea typeface="+mn-ea"/>
              <a:cs typeface="+mn-cs"/>
            </a:endParaRPr>
          </a:p>
          <a:p>
            <a:pPr marL="742950" marR="0" lvl="1" indent="-285750" algn="l" defTabSz="914400" rtl="0" eaLnBrk="1" fontAlgn="auto" latinLnBrk="0" hangingPunct="1">
              <a:lnSpc>
                <a:spcPct val="80000"/>
              </a:lnSpc>
              <a:spcBef>
                <a:spcPts val="1000"/>
              </a:spcBef>
              <a:spcAft>
                <a:spcPts val="0"/>
              </a:spcAft>
              <a:buClrTx/>
              <a:buSzTx/>
              <a:tabLst/>
              <a:defRPr/>
            </a:pPr>
            <a:r>
              <a:rPr kumimoji="0" lang="en-US" sz="2400" b="0" i="0" u="none" strike="noStrike" kern="1200" cap="none" spc="0" normalizeH="0" baseline="0" noProof="0" dirty="0" smtClean="0">
                <a:ln>
                  <a:noFill/>
                </a:ln>
                <a:effectLst/>
                <a:uLnTx/>
                <a:uFillTx/>
                <a:latin typeface="+mn-lt"/>
                <a:ea typeface="+mn-ea"/>
                <a:cs typeface="+mn-cs"/>
              </a:rPr>
              <a:t>					*Investable (11 indices)</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effectLst/>
              <a:uLnTx/>
              <a:uFillTx/>
              <a:latin typeface="+mn-lt"/>
              <a:ea typeface="+mn-ea"/>
              <a:cs typeface="+mn-cs"/>
            </a:endParaRPr>
          </a:p>
          <a:p>
            <a:pPr marL="742950" marR="0" lvl="1" indent="-285750" algn="l" defTabSz="914400" rtl="0" eaLnBrk="1" fontAlgn="auto" latinLnBrk="0" hangingPunct="1">
              <a:lnSpc>
                <a:spcPct val="80000"/>
              </a:lnSpc>
              <a:spcBef>
                <a:spcPct val="20000"/>
              </a:spcBef>
              <a:spcAft>
                <a:spcPts val="0"/>
              </a:spcAft>
              <a:buClrTx/>
              <a:buSzTx/>
              <a:buFontTx/>
              <a:buNone/>
              <a:tabLst/>
              <a:defRPr/>
            </a:pPr>
            <a:endParaRPr kumimoji="0" lang="en-US" sz="2400" b="0" i="0" u="none" strike="noStrike" kern="1200" cap="none" spc="0" normalizeH="0" baseline="0" noProof="0" dirty="0" smtClean="0">
              <a:ln>
                <a:noFill/>
              </a:ln>
              <a:effectLst/>
              <a:uLnTx/>
              <a:uFillTx/>
              <a:latin typeface="+mn-lt"/>
              <a:ea typeface="+mn-ea"/>
              <a:cs typeface="+mn-cs"/>
            </a:endParaRPr>
          </a:p>
          <a:p>
            <a:pPr marL="742950" marR="0" lvl="1" indent="-285750" algn="l" defTabSz="914400" rtl="0" eaLnBrk="1" fontAlgn="auto" latinLnBrk="0" hangingPunct="1">
              <a:lnSpc>
                <a:spcPct val="80000"/>
              </a:lnSpc>
              <a:spcBef>
                <a:spcPct val="20000"/>
              </a:spcBef>
              <a:spcAft>
                <a:spcPts val="0"/>
              </a:spcAft>
              <a:buClrTx/>
              <a:buSzTx/>
              <a:buFontTx/>
              <a:buNone/>
              <a:tabLst/>
              <a:defRPr/>
            </a:pPr>
            <a:r>
              <a:rPr kumimoji="0" lang="en-US" sz="2400" b="0" i="0" u="none" strike="noStrike" kern="1200" cap="none" spc="0" normalizeH="0" baseline="0" noProof="0" dirty="0" smtClean="0">
                <a:ln>
                  <a:noFill/>
                </a:ln>
                <a:effectLst/>
                <a:uLnTx/>
                <a:uFillTx/>
                <a:latin typeface="+mn-lt"/>
                <a:ea typeface="+mn-ea"/>
                <a:cs typeface="+mn-cs"/>
              </a:rPr>
              <a:t> </a:t>
            </a:r>
            <a:endParaRPr kumimoji="0" lang="en-US" sz="2400" b="0" i="0" u="none" strike="noStrike" kern="1200" cap="none" spc="0" normalizeH="0" baseline="0" noProof="0" dirty="0">
              <a:ln>
                <a:noFill/>
              </a:ln>
              <a:effectLst/>
              <a:uLnTx/>
              <a:uFillTx/>
              <a:latin typeface="+mn-lt"/>
              <a:ea typeface="+mn-ea"/>
              <a:cs typeface="+mn-cs"/>
            </a:endParaRPr>
          </a:p>
        </p:txBody>
      </p:sp>
      <p:sp>
        <p:nvSpPr>
          <p:cNvPr id="6" name="Title 1"/>
          <p:cNvSpPr txBox="1">
            <a:spLocks/>
          </p:cNvSpPr>
          <p:nvPr/>
        </p:nvSpPr>
        <p:spPr>
          <a:xfrm>
            <a:off x="457200" y="764704"/>
            <a:ext cx="8229600" cy="503709"/>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002F5F"/>
                </a:solidFill>
                <a:effectLst/>
                <a:uLnTx/>
                <a:uFillTx/>
                <a:latin typeface="+mj-lt"/>
                <a:ea typeface="+mj-ea"/>
                <a:cs typeface="+mj-cs"/>
              </a:rPr>
              <a:t>The initial set of 22 </a:t>
            </a:r>
            <a:r>
              <a:rPr kumimoji="0" lang="en-US" sz="2800" b="1" i="0" u="none" strike="noStrike" kern="0" cap="none" spc="0" normalizeH="0" baseline="0" noProof="0" dirty="0" err="1" smtClean="0">
                <a:ln>
                  <a:noFill/>
                </a:ln>
                <a:solidFill>
                  <a:srgbClr val="002F5F"/>
                </a:solidFill>
                <a:effectLst/>
                <a:uLnTx/>
                <a:uFillTx/>
                <a:latin typeface="+mj-lt"/>
                <a:ea typeface="+mj-ea"/>
                <a:cs typeface="+mj-cs"/>
              </a:rPr>
              <a:t>PureProperty</a:t>
            </a:r>
            <a:r>
              <a:rPr kumimoji="0" lang="en-US" sz="2800" b="1" i="0" u="none" strike="noStrike" kern="0" cap="none" spc="0" normalizeH="0" baseline="0" noProof="0" dirty="0" smtClean="0">
                <a:ln>
                  <a:noFill/>
                </a:ln>
                <a:solidFill>
                  <a:srgbClr val="002F5F"/>
                </a:solidFill>
                <a:effectLst/>
                <a:uLnTx/>
                <a:uFillTx/>
                <a:latin typeface="+mj-lt"/>
                <a:ea typeface="+mj-ea"/>
                <a:cs typeface="+mj-cs"/>
              </a:rPr>
              <a:t>™ Indices…</a:t>
            </a:r>
            <a:endParaRPr kumimoji="0" lang="en-GB" sz="2800" b="1" i="0" u="none" strike="noStrike" kern="0" cap="none" spc="0" normalizeH="0" baseline="0" noProof="0" dirty="0">
              <a:ln>
                <a:noFill/>
              </a:ln>
              <a:solidFill>
                <a:srgbClr val="002F5F"/>
              </a:solidFill>
              <a:effectLst/>
              <a:uLnTx/>
              <a:uFillTx/>
              <a:latin typeface="+mj-lt"/>
              <a:ea typeface="+mj-ea"/>
              <a:cs typeface="+mj-cs"/>
            </a:endParaRPr>
          </a:p>
        </p:txBody>
      </p:sp>
      <p:sp>
        <p:nvSpPr>
          <p:cNvPr id="4" name="Footer Placeholder 3"/>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7" name="Slide Number Placeholder 6"/>
          <p:cNvSpPr>
            <a:spLocks noGrp="1"/>
          </p:cNvSpPr>
          <p:nvPr>
            <p:ph type="sldNum" sz="quarter" idx="12"/>
          </p:nvPr>
        </p:nvSpPr>
        <p:spPr/>
        <p:txBody>
          <a:bodyPr/>
          <a:lstStyle/>
          <a:p>
            <a:fld id="{C10BC33F-8C89-4D21-B7F7-41DBAF8525E1}" type="slidenum">
              <a:rPr lang="en-US" smtClean="0">
                <a:solidFill>
                  <a:srgbClr val="000000"/>
                </a:solidFill>
              </a:rPr>
              <a:pPr/>
              <a:t>112</a:t>
            </a:fld>
            <a:endParaRPr lang="en-US">
              <a:solidFill>
                <a:srgbClr val="000000"/>
              </a:solidFill>
            </a:endParaRPr>
          </a:p>
        </p:txBody>
      </p:sp>
    </p:spTree>
    <p:extLst>
      <p:ext uri="{BB962C8B-B14F-4D97-AF65-F5344CB8AC3E}">
        <p14:creationId xmlns:p14="http://schemas.microsoft.com/office/powerpoint/2010/main" xmlns="" val="244747172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1520" y="764704"/>
            <a:ext cx="6021388" cy="503709"/>
          </a:xfrm>
        </p:spPr>
        <p:txBody>
          <a:bodyPr/>
          <a:lstStyle/>
          <a:p>
            <a:r>
              <a:rPr lang="en-US" sz="2400" dirty="0" smtClean="0"/>
              <a:t>Contents of this presentation…</a:t>
            </a:r>
            <a:endParaRPr lang="en-GB" sz="2400" dirty="0"/>
          </a:p>
        </p:txBody>
      </p:sp>
      <p:sp>
        <p:nvSpPr>
          <p:cNvPr id="8" name="TextBox 7"/>
          <p:cNvSpPr txBox="1"/>
          <p:nvPr/>
        </p:nvSpPr>
        <p:spPr>
          <a:xfrm>
            <a:off x="762000" y="1295400"/>
            <a:ext cx="7696200" cy="3067506"/>
          </a:xfrm>
          <a:prstGeom prst="rect">
            <a:avLst/>
          </a:prstGeom>
          <a:noFill/>
        </p:spPr>
        <p:txBody>
          <a:bodyPr wrap="square" rtlCol="0">
            <a:spAutoFit/>
          </a:bodyPr>
          <a:lstStyle/>
          <a:p>
            <a:pPr marL="514350" indent="-514350">
              <a:spcBef>
                <a:spcPts val="1000"/>
              </a:spcBef>
              <a:buFont typeface="+mj-lt"/>
              <a:buAutoNum type="arabicPeriod"/>
            </a:pPr>
            <a:r>
              <a:rPr lang="en-US" sz="2000" b="0" dirty="0" smtClean="0">
                <a:solidFill>
                  <a:schemeClr val="bg1">
                    <a:lumMod val="65000"/>
                  </a:schemeClr>
                </a:solidFill>
                <a:effectLst/>
              </a:rPr>
              <a:t>Introduction</a:t>
            </a:r>
            <a:br>
              <a:rPr lang="en-US" sz="2000" b="0" dirty="0" smtClean="0">
                <a:solidFill>
                  <a:schemeClr val="bg1">
                    <a:lumMod val="65000"/>
                  </a:schemeClr>
                </a:solidFill>
                <a:effectLst/>
              </a:rPr>
            </a:br>
            <a:r>
              <a:rPr lang="en-US" sz="2000" b="0" dirty="0" smtClean="0">
                <a:solidFill>
                  <a:schemeClr val="bg1">
                    <a:lumMod val="65000"/>
                  </a:schemeClr>
                </a:solidFill>
                <a:effectLst/>
              </a:rPr>
              <a:t>	Need &amp; Opportunity for the </a:t>
            </a:r>
            <a:r>
              <a:rPr lang="en-US" sz="2000" b="0" dirty="0" err="1" smtClean="0">
                <a:solidFill>
                  <a:schemeClr val="bg1">
                    <a:lumMod val="65000"/>
                  </a:schemeClr>
                </a:solidFill>
                <a:effectLst/>
              </a:rPr>
              <a:t>PureProperty</a:t>
            </a:r>
            <a:r>
              <a:rPr lang="en-US" sz="2000" b="0" dirty="0" smtClean="0">
                <a:solidFill>
                  <a:schemeClr val="bg1">
                    <a:lumMod val="65000"/>
                  </a:schemeClr>
                </a:solidFill>
                <a:effectLst/>
              </a:rPr>
              <a:t>™ Product</a:t>
            </a:r>
          </a:p>
          <a:p>
            <a:pPr marL="514350" indent="-514350">
              <a:spcBef>
                <a:spcPts val="1000"/>
              </a:spcBef>
              <a:buFont typeface="+mj-lt"/>
              <a:buAutoNum type="arabicPeriod"/>
            </a:pPr>
            <a:r>
              <a:rPr lang="en-US" sz="2000" b="0" dirty="0" smtClean="0">
                <a:solidFill>
                  <a:schemeClr val="bg1">
                    <a:lumMod val="65000"/>
                  </a:schemeClr>
                </a:solidFill>
                <a:effectLst/>
              </a:rPr>
              <a:t>What are </a:t>
            </a:r>
            <a:r>
              <a:rPr lang="en-US" sz="2000" b="0" dirty="0" err="1" smtClean="0">
                <a:solidFill>
                  <a:schemeClr val="bg1">
                    <a:lumMod val="65000"/>
                  </a:schemeClr>
                </a:solidFill>
                <a:effectLst/>
              </a:rPr>
              <a:t>PureProperty</a:t>
            </a:r>
            <a:r>
              <a:rPr lang="en-US" sz="2000" b="0" dirty="0" smtClean="0">
                <a:solidFill>
                  <a:schemeClr val="bg1">
                    <a:lumMod val="65000"/>
                  </a:schemeClr>
                </a:solidFill>
                <a:effectLst/>
              </a:rPr>
              <a:t>™ Indices?</a:t>
            </a:r>
          </a:p>
          <a:p>
            <a:pPr marL="514350" indent="-514350">
              <a:spcBef>
                <a:spcPts val="1000"/>
              </a:spcBef>
              <a:buFont typeface="+mj-lt"/>
              <a:buAutoNum type="arabicPeriod"/>
            </a:pPr>
            <a:r>
              <a:rPr lang="en-US" sz="2000" dirty="0" err="1" smtClean="0">
                <a:effectLst/>
              </a:rPr>
              <a:t>PureProperty</a:t>
            </a:r>
            <a:r>
              <a:rPr lang="en-US" sz="2000" dirty="0" smtClean="0">
                <a:effectLst/>
              </a:rPr>
              <a:t>™ Indices as an Information Product:</a:t>
            </a:r>
            <a:br>
              <a:rPr lang="en-US" sz="2000" dirty="0" smtClean="0">
                <a:effectLst/>
              </a:rPr>
            </a:br>
            <a:r>
              <a:rPr lang="en-US" sz="2000" dirty="0" smtClean="0">
                <a:effectLst/>
              </a:rPr>
              <a:t>	- Comparison of </a:t>
            </a:r>
            <a:r>
              <a:rPr lang="en-US" sz="2000" dirty="0" err="1" smtClean="0">
                <a:effectLst/>
              </a:rPr>
              <a:t>PureProperty</a:t>
            </a:r>
            <a:r>
              <a:rPr lang="en-US" sz="2000" dirty="0" smtClean="0">
                <a:effectLst/>
              </a:rPr>
              <a:t>™ &amp; Private CRE Market</a:t>
            </a:r>
          </a:p>
          <a:p>
            <a:pPr marL="514350" indent="-514350">
              <a:spcBef>
                <a:spcPts val="1000"/>
              </a:spcBef>
              <a:buFont typeface="+mj-lt"/>
              <a:buAutoNum type="arabicPeriod"/>
            </a:pPr>
            <a:r>
              <a:rPr lang="en-US" sz="2000" b="0" dirty="0" err="1" smtClean="0">
                <a:solidFill>
                  <a:schemeClr val="bg1">
                    <a:lumMod val="65000"/>
                  </a:schemeClr>
                </a:solidFill>
                <a:effectLst/>
              </a:rPr>
              <a:t>PureProperty</a:t>
            </a:r>
            <a:r>
              <a:rPr lang="en-US" sz="2000" b="0" dirty="0" smtClean="0">
                <a:solidFill>
                  <a:schemeClr val="bg1">
                    <a:lumMod val="65000"/>
                  </a:schemeClr>
                </a:solidFill>
                <a:effectLst/>
              </a:rPr>
              <a:t>™ Indices as an Investment Product</a:t>
            </a:r>
            <a:br>
              <a:rPr lang="en-US" sz="2000" b="0" dirty="0" smtClean="0">
                <a:solidFill>
                  <a:schemeClr val="bg1">
                    <a:lumMod val="65000"/>
                  </a:schemeClr>
                </a:solidFill>
                <a:effectLst/>
              </a:rPr>
            </a:br>
            <a:r>
              <a:rPr lang="en-US" sz="2000" b="0" dirty="0" smtClean="0">
                <a:solidFill>
                  <a:schemeClr val="bg1">
                    <a:lumMod val="65000"/>
                  </a:schemeClr>
                </a:solidFill>
                <a:effectLst/>
              </a:rPr>
              <a:t>	- CRE total return replication.</a:t>
            </a:r>
          </a:p>
          <a:p>
            <a:pPr marL="514350" indent="-514350">
              <a:spcBef>
                <a:spcPts val="1000"/>
              </a:spcBef>
              <a:buFont typeface="+mj-lt"/>
              <a:buAutoNum type="arabicPeriod"/>
            </a:pPr>
            <a:r>
              <a:rPr lang="en-US" sz="2000" b="0" dirty="0" smtClean="0">
                <a:solidFill>
                  <a:schemeClr val="bg1">
                    <a:lumMod val="65000"/>
                  </a:schemeClr>
                </a:solidFill>
                <a:effectLst/>
              </a:rPr>
              <a:t>Technical Appendix</a:t>
            </a:r>
            <a:endParaRPr lang="en-US" sz="2000" b="0" dirty="0">
              <a:solidFill>
                <a:schemeClr val="bg1">
                  <a:lumMod val="65000"/>
                </a:schemeClr>
              </a:solidFill>
              <a:effectLst/>
            </a:endParaRPr>
          </a:p>
        </p:txBody>
      </p:sp>
      <p:sp>
        <p:nvSpPr>
          <p:cNvPr id="4" name="Footer Placeholder 3"/>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5" name="Slide Number Placeholder 4"/>
          <p:cNvSpPr>
            <a:spLocks noGrp="1"/>
          </p:cNvSpPr>
          <p:nvPr>
            <p:ph type="sldNum" sz="quarter" idx="12"/>
          </p:nvPr>
        </p:nvSpPr>
        <p:spPr/>
        <p:txBody>
          <a:bodyPr/>
          <a:lstStyle/>
          <a:p>
            <a:fld id="{C10BC33F-8C89-4D21-B7F7-41DBAF8525E1}" type="slidenum">
              <a:rPr lang="en-US" smtClean="0">
                <a:solidFill>
                  <a:srgbClr val="000000"/>
                </a:solidFill>
              </a:rPr>
              <a:pPr/>
              <a:t>113</a:t>
            </a:fld>
            <a:endParaRPr lang="en-US">
              <a:solidFill>
                <a:srgbClr val="000000"/>
              </a:solidFill>
            </a:endParaRPr>
          </a:p>
        </p:txBody>
      </p:sp>
    </p:spTree>
    <p:extLst>
      <p:ext uri="{BB962C8B-B14F-4D97-AF65-F5344CB8AC3E}">
        <p14:creationId xmlns:p14="http://schemas.microsoft.com/office/powerpoint/2010/main" xmlns="" val="58485022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764704"/>
            <a:ext cx="8229600" cy="503709"/>
          </a:xfrm>
        </p:spPr>
        <p:txBody>
          <a:bodyPr/>
          <a:lstStyle/>
          <a:p>
            <a:r>
              <a:rPr lang="en-US" sz="2800" b="1" dirty="0" smtClean="0"/>
              <a:t>The “information product”…</a:t>
            </a:r>
            <a:endParaRPr lang="en-GB" sz="2800" b="1" dirty="0"/>
          </a:p>
        </p:txBody>
      </p:sp>
      <p:sp>
        <p:nvSpPr>
          <p:cNvPr id="5" name="Content Placeholder 2"/>
          <p:cNvSpPr txBox="1">
            <a:spLocks/>
          </p:cNvSpPr>
          <p:nvPr/>
        </p:nvSpPr>
        <p:spPr>
          <a:xfrm>
            <a:off x="914400" y="1600200"/>
            <a:ext cx="7315200" cy="4525963"/>
          </a:xfrm>
          <a:prstGeom prst="rect">
            <a:avLst/>
          </a:prstGeom>
        </p:spPr>
        <p:txBody>
          <a:bodyPr/>
          <a:lstStyle/>
          <a:p>
            <a:pPr marL="233363" marR="0" lvl="0" indent="-233363" algn="l" defTabSz="914400" rtl="0" eaLnBrk="1" fontAlgn="base" latinLnBrk="0" hangingPunct="1">
              <a:lnSpc>
                <a:spcPct val="100000"/>
              </a:lnSpc>
              <a:spcBef>
                <a:spcPts val="1000"/>
              </a:spcBef>
              <a:spcAft>
                <a:spcPct val="0"/>
              </a:spcAft>
              <a:buClrTx/>
              <a:buSzTx/>
              <a:buFontTx/>
              <a:buChar char="•"/>
              <a:tabLst/>
              <a:defRPr/>
            </a:pPr>
            <a:r>
              <a:rPr kumimoji="0" lang="en-US" sz="2400" b="0" i="0" u="none" strike="noStrike" kern="0" cap="none" spc="0" normalizeH="0" baseline="0" noProof="0" dirty="0" smtClean="0">
                <a:ln>
                  <a:noFill/>
                </a:ln>
                <a:effectLst/>
                <a:uLnTx/>
                <a:uFillTx/>
                <a:latin typeface="+mn-lt"/>
                <a:ea typeface="+mn-ea"/>
                <a:cs typeface="+mn-cs"/>
              </a:rPr>
              <a:t>Consider </a:t>
            </a:r>
            <a:r>
              <a:rPr kumimoji="0" lang="en-US" sz="2400" b="0" i="0" u="none" strike="noStrike" kern="0" cap="none" spc="0" normalizeH="0" baseline="0" noProof="0" dirty="0" err="1" smtClean="0">
                <a:ln>
                  <a:noFill/>
                </a:ln>
                <a:effectLst/>
                <a:uLnTx/>
                <a:uFillTx/>
                <a:latin typeface="+mn-lt"/>
                <a:ea typeface="+mn-ea"/>
                <a:cs typeface="+mn-cs"/>
              </a:rPr>
              <a:t>PureProperty</a:t>
            </a:r>
            <a:r>
              <a:rPr kumimoji="0" lang="en-US" sz="2400" b="0" i="0" u="none" strike="noStrike" kern="0" cap="none" spc="0" normalizeH="0" baseline="0" noProof="0" dirty="0" smtClean="0">
                <a:ln>
                  <a:noFill/>
                </a:ln>
                <a:effectLst/>
                <a:uLnTx/>
                <a:uFillTx/>
                <a:latin typeface="+mn-lt"/>
                <a:ea typeface="+mn-ea"/>
                <a:cs typeface="+mn-cs"/>
              </a:rPr>
              <a:t> Indices as an </a:t>
            </a:r>
            <a:r>
              <a:rPr kumimoji="0" lang="en-US" sz="2400" b="0" i="1" u="sng" strike="noStrike" kern="0" cap="none" spc="0" normalizeH="0" baseline="0" noProof="0" dirty="0" smtClean="0">
                <a:ln>
                  <a:noFill/>
                </a:ln>
                <a:effectLst/>
                <a:uLnTx/>
                <a:uFillTx/>
                <a:latin typeface="+mn-lt"/>
                <a:ea typeface="+mn-ea"/>
                <a:cs typeface="+mn-cs"/>
              </a:rPr>
              <a:t>information product</a:t>
            </a:r>
            <a:endParaRPr kumimoji="0" lang="en-US" sz="2400" b="0" i="0" u="none" strike="noStrike" kern="0" cap="none" spc="0" normalizeH="0" baseline="0" noProof="0" dirty="0" smtClean="0">
              <a:ln>
                <a:noFill/>
              </a:ln>
              <a:effectLst/>
              <a:uLnTx/>
              <a:uFillTx/>
              <a:latin typeface="+mn-lt"/>
              <a:ea typeface="+mn-ea"/>
              <a:cs typeface="+mn-cs"/>
            </a:endParaRPr>
          </a:p>
          <a:p>
            <a:pPr marL="233363" marR="0" lvl="0" indent="-233363" algn="l" defTabSz="914400" rtl="0" eaLnBrk="1" fontAlgn="base" latinLnBrk="0" hangingPunct="1">
              <a:lnSpc>
                <a:spcPct val="100000"/>
              </a:lnSpc>
              <a:spcBef>
                <a:spcPts val="1000"/>
              </a:spcBef>
              <a:spcAft>
                <a:spcPct val="0"/>
              </a:spcAft>
              <a:buClrTx/>
              <a:buSzTx/>
              <a:buFontTx/>
              <a:buChar char="•"/>
              <a:tabLst/>
              <a:defRPr/>
            </a:pPr>
            <a:r>
              <a:rPr kumimoji="0" lang="en-US" sz="2400" b="0" i="0" u="none" strike="noStrike" kern="0" cap="none" spc="0" normalizeH="0" baseline="0" noProof="0" dirty="0" smtClean="0">
                <a:ln>
                  <a:noFill/>
                </a:ln>
                <a:effectLst/>
                <a:uLnTx/>
                <a:uFillTx/>
                <a:latin typeface="+mn-lt"/>
                <a:ea typeface="+mn-ea"/>
                <a:cs typeface="+mn-cs"/>
              </a:rPr>
              <a:t>Aimed at helping to </a:t>
            </a:r>
            <a:r>
              <a:rPr kumimoji="0" lang="en-US" sz="2400" b="1" i="0" u="none" strike="noStrike" kern="0" cap="none" spc="0" normalizeH="0" baseline="0" noProof="0" dirty="0" smtClean="0">
                <a:ln>
                  <a:noFill/>
                </a:ln>
                <a:effectLst/>
                <a:uLnTx/>
                <a:uFillTx/>
                <a:latin typeface="+mn-lt"/>
                <a:ea typeface="+mn-ea"/>
                <a:cs typeface="+mn-cs"/>
              </a:rPr>
              <a:t>track</a:t>
            </a:r>
            <a:r>
              <a:rPr kumimoji="0" lang="en-US" sz="2400" b="0" i="0" u="none" strike="noStrike" kern="0" cap="none" spc="0" normalizeH="0" baseline="0" noProof="0" dirty="0" smtClean="0">
                <a:ln>
                  <a:noFill/>
                </a:ln>
                <a:effectLst/>
                <a:uLnTx/>
                <a:uFillTx/>
                <a:latin typeface="+mn-lt"/>
                <a:ea typeface="+mn-ea"/>
                <a:cs typeface="+mn-cs"/>
              </a:rPr>
              <a:t> commercial property </a:t>
            </a:r>
            <a:r>
              <a:rPr kumimoji="0" lang="en-US" sz="2400" b="1" i="0" u="none" strike="noStrike" kern="0" cap="none" spc="0" normalizeH="0" baseline="0" noProof="0" dirty="0" smtClean="0">
                <a:ln>
                  <a:noFill/>
                </a:ln>
                <a:effectLst/>
                <a:uLnTx/>
                <a:uFillTx/>
                <a:latin typeface="+mn-lt"/>
                <a:ea typeface="+mn-ea"/>
                <a:cs typeface="+mn-cs"/>
              </a:rPr>
              <a:t>price</a:t>
            </a:r>
            <a:r>
              <a:rPr kumimoji="0" lang="en-US" sz="2400" b="0" i="0" u="none" strike="noStrike" kern="0" cap="none" spc="0" normalizeH="0" baseline="0" noProof="0" dirty="0" smtClean="0">
                <a:ln>
                  <a:noFill/>
                </a:ln>
                <a:effectLst/>
                <a:uLnTx/>
                <a:uFillTx/>
                <a:latin typeface="+mn-lt"/>
                <a:ea typeface="+mn-ea"/>
                <a:cs typeface="+mn-cs"/>
              </a:rPr>
              <a:t> movements</a:t>
            </a:r>
          </a:p>
          <a:p>
            <a:pPr marL="233363" marR="0" lvl="0" indent="-233363" algn="l" defTabSz="914400" rtl="0" eaLnBrk="1" fontAlgn="base" latinLnBrk="0" hangingPunct="1">
              <a:lnSpc>
                <a:spcPct val="100000"/>
              </a:lnSpc>
              <a:spcBef>
                <a:spcPts val="1000"/>
              </a:spcBef>
              <a:spcAft>
                <a:spcPct val="0"/>
              </a:spcAft>
              <a:buClrTx/>
              <a:buSzTx/>
              <a:buFontTx/>
              <a:buChar char="•"/>
              <a:tabLst/>
              <a:defRPr/>
            </a:pPr>
            <a:r>
              <a:rPr kumimoji="0" lang="en-US" sz="2400" b="0" i="0" u="none" strike="noStrike" kern="0" cap="none" spc="0" normalizeH="0" baseline="0" noProof="0" dirty="0" smtClean="0">
                <a:ln>
                  <a:noFill/>
                </a:ln>
                <a:effectLst/>
                <a:uLnTx/>
                <a:uFillTx/>
                <a:latin typeface="+mn-lt"/>
                <a:ea typeface="+mn-ea"/>
                <a:cs typeface="+mn-cs"/>
              </a:rPr>
              <a:t>Useful for market analysis, industry research, academics,</a:t>
            </a:r>
            <a:r>
              <a:rPr kumimoji="0" lang="en-US" sz="2400" b="0" i="0" u="none" strike="noStrike" kern="0" cap="none" spc="0" normalizeH="0" noProof="0" dirty="0" smtClean="0">
                <a:ln>
                  <a:noFill/>
                </a:ln>
                <a:effectLst/>
                <a:uLnTx/>
                <a:uFillTx/>
                <a:latin typeface="+mn-lt"/>
                <a:ea typeface="+mn-ea"/>
                <a:cs typeface="+mn-cs"/>
              </a:rPr>
              <a:t> </a:t>
            </a:r>
            <a:r>
              <a:rPr kumimoji="0" lang="en-US" sz="2400" b="0" i="0" u="none" strike="noStrike" kern="0" cap="none" spc="0" normalizeH="0" baseline="0" noProof="0" dirty="0" smtClean="0">
                <a:ln>
                  <a:noFill/>
                </a:ln>
                <a:effectLst/>
                <a:uLnTx/>
                <a:uFillTx/>
                <a:latin typeface="+mn-lt"/>
                <a:ea typeface="+mn-ea"/>
                <a:cs typeface="+mn-cs"/>
              </a:rPr>
              <a:t>financial regulators</a:t>
            </a:r>
          </a:p>
          <a:p>
            <a:pPr marL="180975" marR="0" lvl="0" indent="-180975" algn="l" defTabSz="914400" rtl="0" eaLnBrk="1" fontAlgn="base" latinLnBrk="0" hangingPunct="1">
              <a:lnSpc>
                <a:spcPct val="100000"/>
              </a:lnSpc>
              <a:spcBef>
                <a:spcPts val="1000"/>
              </a:spcBef>
              <a:spcAft>
                <a:spcPct val="0"/>
              </a:spcAft>
              <a:buClrTx/>
              <a:buSzTx/>
              <a:buFontTx/>
              <a:buChar char="•"/>
              <a:tabLst/>
              <a:defRPr/>
            </a:pPr>
            <a:endParaRPr lang="en-US" sz="2400" kern="0" dirty="0" smtClean="0">
              <a:effectLst/>
              <a:latin typeface="+mn-lt"/>
              <a:ea typeface="+mn-ea"/>
              <a:cs typeface="+mn-cs"/>
            </a:endParaRPr>
          </a:p>
          <a:p>
            <a:pPr marL="457200" marR="0" lvl="0" indent="-457200" algn="r" defTabSz="914400" rtl="0" eaLnBrk="1" fontAlgn="base" latinLnBrk="0" hangingPunct="1">
              <a:lnSpc>
                <a:spcPct val="100000"/>
              </a:lnSpc>
              <a:spcBef>
                <a:spcPts val="1000"/>
              </a:spcBef>
              <a:spcAft>
                <a:spcPct val="0"/>
              </a:spcAft>
              <a:buClrTx/>
              <a:buSzTx/>
              <a:tabLst/>
              <a:defRPr/>
            </a:pPr>
            <a:r>
              <a:rPr kumimoji="0" lang="en-US" sz="2400" b="0" i="0" u="none" strike="noStrike" kern="0" cap="none" spc="0" normalizeH="0" baseline="0" noProof="0" dirty="0" smtClean="0">
                <a:ln>
                  <a:noFill/>
                </a:ln>
                <a:effectLst/>
                <a:uLnTx/>
                <a:uFillTx/>
                <a:latin typeface="+mn-lt"/>
                <a:ea typeface="+mn-ea"/>
                <a:cs typeface="+mn-cs"/>
              </a:rPr>
              <a:t>		</a:t>
            </a:r>
            <a:r>
              <a:rPr kumimoji="0" lang="en-US" sz="2400" b="0" i="0" u="none" strike="noStrike" kern="0" cap="none" spc="0" normalizeH="0" baseline="0" noProof="0" dirty="0" smtClean="0">
                <a:ln>
                  <a:noFill/>
                </a:ln>
                <a:effectLst/>
                <a:uLnTx/>
                <a:uFillTx/>
                <a:latin typeface="+mn-lt"/>
                <a:ea typeface="+mn-ea"/>
                <a:cs typeface="+mn-cs"/>
              </a:rPr>
              <a:t>Consider</a:t>
            </a:r>
            <a:r>
              <a:rPr kumimoji="0" lang="en-US" sz="2400" b="0" i="0" u="none" strike="noStrike" kern="0" cap="none" spc="0" normalizeH="0" noProof="0" dirty="0" smtClean="0">
                <a:ln>
                  <a:noFill/>
                </a:ln>
                <a:effectLst/>
                <a:uLnTx/>
                <a:uFillTx/>
                <a:latin typeface="+mn-lt"/>
                <a:ea typeface="+mn-ea"/>
                <a:cs typeface="+mn-cs"/>
              </a:rPr>
              <a:t> </a:t>
            </a:r>
            <a:r>
              <a:rPr kumimoji="0" lang="en-US" sz="2400" b="0" i="0" u="none" strike="noStrike" kern="0" cap="none" spc="0" normalizeH="0" noProof="0" dirty="0" smtClean="0">
                <a:ln>
                  <a:noFill/>
                </a:ln>
                <a:effectLst/>
                <a:uLnTx/>
                <a:uFillTx/>
                <a:latin typeface="+mn-lt"/>
                <a:ea typeface="+mn-ea"/>
                <a:cs typeface="+mn-cs"/>
              </a:rPr>
              <a:t>a brief history of </a:t>
            </a:r>
            <a:r>
              <a:rPr lang="en-US" sz="2400" kern="0" noProof="0" dirty="0" smtClean="0">
                <a:effectLst/>
                <a:latin typeface="+mn-lt"/>
                <a:ea typeface="+mn-ea"/>
                <a:cs typeface="+mn-cs"/>
              </a:rPr>
              <a:t>price information indices for U.S. commercial real estate…</a:t>
            </a:r>
            <a:endParaRPr kumimoji="0" lang="en-US" sz="2400" b="0" i="0" u="none" strike="noStrike" kern="0" cap="none" spc="0" normalizeH="0" baseline="0" noProof="0" dirty="0">
              <a:ln>
                <a:noFill/>
              </a:ln>
              <a:effectLst/>
              <a:uLnTx/>
              <a:uFillTx/>
              <a:latin typeface="+mn-lt"/>
              <a:ea typeface="+mn-ea"/>
              <a:cs typeface="+mn-cs"/>
            </a:endParaRPr>
          </a:p>
        </p:txBody>
      </p:sp>
      <p:sp>
        <p:nvSpPr>
          <p:cNvPr id="4" name="Footer Placeholder 3"/>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6" name="Slide Number Placeholder 5"/>
          <p:cNvSpPr>
            <a:spLocks noGrp="1"/>
          </p:cNvSpPr>
          <p:nvPr>
            <p:ph type="sldNum" sz="quarter" idx="12"/>
          </p:nvPr>
        </p:nvSpPr>
        <p:spPr/>
        <p:txBody>
          <a:bodyPr/>
          <a:lstStyle/>
          <a:p>
            <a:fld id="{C10BC33F-8C89-4D21-B7F7-41DBAF8525E1}" type="slidenum">
              <a:rPr lang="en-US" smtClean="0">
                <a:solidFill>
                  <a:srgbClr val="000000"/>
                </a:solidFill>
              </a:rPr>
              <a:pPr/>
              <a:t>114</a:t>
            </a:fld>
            <a:endParaRPr lang="en-US">
              <a:solidFill>
                <a:srgbClr val="000000"/>
              </a:solidFill>
            </a:endParaRPr>
          </a:p>
        </p:txBody>
      </p:sp>
    </p:spTree>
    <p:extLst>
      <p:ext uri="{BB962C8B-B14F-4D97-AF65-F5344CB8AC3E}">
        <p14:creationId xmlns:p14="http://schemas.microsoft.com/office/powerpoint/2010/main" xmlns="" val="424276463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0" y="0"/>
            <a:ext cx="9144000" cy="461665"/>
          </a:xfrm>
          <a:prstGeom prst="rect">
            <a:avLst/>
          </a:prstGeom>
          <a:noFill/>
          <a:ln w="9525">
            <a:noFill/>
            <a:miter lim="800000"/>
            <a:headEnd/>
            <a:tailEnd/>
          </a:ln>
          <a:effectLst/>
        </p:spPr>
        <p:txBody>
          <a:bodyPr wrap="square">
            <a:spAutoFit/>
          </a:bodyPr>
          <a:lstStyle/>
          <a:p>
            <a:pPr algn="ctr">
              <a:spcBef>
                <a:spcPct val="50000"/>
              </a:spcBef>
            </a:pPr>
            <a:r>
              <a:rPr lang="en-US" sz="2400" dirty="0" smtClean="0">
                <a:solidFill>
                  <a:srgbClr val="D60093"/>
                </a:solidFill>
                <a:effectLst/>
                <a:latin typeface="Calibri" pitchFamily="34" charset="0"/>
                <a:cs typeface="Calibri" pitchFamily="34" charset="0"/>
              </a:rPr>
              <a:t>First: NCREIF Property Index (NPI), since 1982, </a:t>
            </a:r>
            <a:r>
              <a:rPr lang="en-US" sz="2400" b="1" dirty="0" smtClean="0">
                <a:solidFill>
                  <a:srgbClr val="D60093"/>
                </a:solidFill>
                <a:effectLst/>
                <a:latin typeface="Calibri" pitchFamily="34" charset="0"/>
                <a:cs typeface="Calibri" pitchFamily="34" charset="0"/>
              </a:rPr>
              <a:t>appraisal-based</a:t>
            </a:r>
          </a:p>
        </p:txBody>
      </p:sp>
      <p:sp>
        <p:nvSpPr>
          <p:cNvPr id="6" name="Text Box 4"/>
          <p:cNvSpPr txBox="1">
            <a:spLocks noChangeArrowheads="1"/>
          </p:cNvSpPr>
          <p:nvPr/>
        </p:nvSpPr>
        <p:spPr bwMode="auto">
          <a:xfrm>
            <a:off x="228600" y="6396335"/>
            <a:ext cx="8610600" cy="461665"/>
          </a:xfrm>
          <a:prstGeom prst="rect">
            <a:avLst/>
          </a:prstGeom>
          <a:solidFill>
            <a:srgbClr val="FFFF99"/>
          </a:solidFill>
          <a:ln w="9525">
            <a:noFill/>
            <a:miter lim="800000"/>
            <a:headEnd/>
            <a:tailEnd/>
          </a:ln>
          <a:effectLst/>
        </p:spPr>
        <p:txBody>
          <a:bodyPr wrap="square">
            <a:spAutoFit/>
          </a:bodyPr>
          <a:lstStyle/>
          <a:p>
            <a:r>
              <a:rPr lang="en-US" sz="1200" b="0" dirty="0" smtClean="0">
                <a:effectLst/>
                <a:latin typeface="Calibri" pitchFamily="34" charset="0"/>
                <a:cs typeface="Calibri" pitchFamily="34" charset="0"/>
              </a:rPr>
              <a:t>Based on small (but important) population (pension funds), law requires regular re-appraisal. (U.S. GAAP does not require appraisals.)</a:t>
            </a:r>
          </a:p>
          <a:p>
            <a:r>
              <a:rPr lang="en-US" sz="1200" b="0" dirty="0" smtClean="0">
                <a:effectLst/>
                <a:latin typeface="Calibri" pitchFamily="34" charset="0"/>
                <a:cs typeface="Calibri" pitchFamily="34" charset="0"/>
              </a:rPr>
              <a:t>Tracks same-property valuations &amp; total returns. Appraisals lag &amp; smooth market values, but widely accepted &amp; used by industry.</a:t>
            </a:r>
          </a:p>
        </p:txBody>
      </p:sp>
      <p:sp>
        <p:nvSpPr>
          <p:cNvPr id="7" name="Rectangle 6"/>
          <p:cNvSpPr/>
          <p:nvPr/>
        </p:nvSpPr>
        <p:spPr bwMode="auto">
          <a:xfrm>
            <a:off x="7884368" y="332656"/>
            <a:ext cx="792088" cy="360040"/>
          </a:xfrm>
          <a:prstGeom prst="rect">
            <a:avLst/>
          </a:prstGeom>
          <a:solidFill>
            <a:srgbClr val="FFFF99"/>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p:txBody>
      </p:sp>
      <p:sp>
        <p:nvSpPr>
          <p:cNvPr id="8" name="Rectangle 7"/>
          <p:cNvSpPr/>
          <p:nvPr/>
        </p:nvSpPr>
        <p:spPr bwMode="auto">
          <a:xfrm>
            <a:off x="0" y="1124744"/>
            <a:ext cx="9144000" cy="216024"/>
          </a:xfrm>
          <a:prstGeom prst="rect">
            <a:avLst/>
          </a:prstGeom>
          <a:solidFill>
            <a:srgbClr val="FFFF99"/>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p:txBody>
      </p:sp>
      <p:pic>
        <p:nvPicPr>
          <p:cNvPr id="9" name="Picture 2"/>
          <p:cNvPicPr>
            <a:picLocks noChangeAspect="1" noChangeArrowheads="1"/>
          </p:cNvPicPr>
          <p:nvPr/>
        </p:nvPicPr>
        <p:blipFill>
          <a:blip r:embed="rId2" cstate="print"/>
          <a:srcRect/>
          <a:stretch>
            <a:fillRect/>
          </a:stretch>
        </p:blipFill>
        <p:spPr bwMode="auto">
          <a:xfrm>
            <a:off x="228600" y="452438"/>
            <a:ext cx="8686800" cy="5953125"/>
          </a:xfrm>
          <a:prstGeom prst="rect">
            <a:avLst/>
          </a:prstGeom>
          <a:noFill/>
          <a:ln w="9525">
            <a:noFill/>
            <a:miter lim="800000"/>
            <a:headEnd/>
            <a:tailEnd/>
          </a:ln>
          <a:effectLst/>
        </p:spPr>
      </p:pic>
      <p:sp>
        <p:nvSpPr>
          <p:cNvPr id="11" name="Slide Number Placeholder 10"/>
          <p:cNvSpPr>
            <a:spLocks noGrp="1"/>
          </p:cNvSpPr>
          <p:nvPr>
            <p:ph type="sldNum" sz="quarter" idx="12"/>
          </p:nvPr>
        </p:nvSpPr>
        <p:spPr/>
        <p:txBody>
          <a:bodyPr/>
          <a:lstStyle/>
          <a:p>
            <a:fld id="{C10BC33F-8C89-4D21-B7F7-41DBAF8525E1}" type="slidenum">
              <a:rPr lang="en-US" smtClean="0">
                <a:solidFill>
                  <a:srgbClr val="000000"/>
                </a:solidFill>
              </a:rPr>
              <a:pPr/>
              <a:t>115</a:t>
            </a:fld>
            <a:endParaRPr lang="en-US" dirty="0">
              <a:solidFill>
                <a:srgbClr val="000000"/>
              </a:solidFill>
            </a:endParaRPr>
          </a:p>
        </p:txBody>
      </p:sp>
    </p:spTree>
    <p:extLst>
      <p:ext uri="{BB962C8B-B14F-4D97-AF65-F5344CB8AC3E}">
        <p14:creationId xmlns:p14="http://schemas.microsoft.com/office/powerpoint/2010/main" xmlns="" val="18978944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0" y="0"/>
            <a:ext cx="9144000" cy="461665"/>
          </a:xfrm>
          <a:prstGeom prst="rect">
            <a:avLst/>
          </a:prstGeom>
          <a:noFill/>
          <a:ln w="9525">
            <a:noFill/>
            <a:miter lim="800000"/>
            <a:headEnd/>
            <a:tailEnd/>
          </a:ln>
          <a:effectLst/>
        </p:spPr>
        <p:txBody>
          <a:bodyPr wrap="square">
            <a:spAutoFit/>
          </a:bodyPr>
          <a:lstStyle/>
          <a:p>
            <a:pPr algn="ctr">
              <a:spcBef>
                <a:spcPct val="50000"/>
              </a:spcBef>
            </a:pPr>
            <a:r>
              <a:rPr lang="en-US" sz="2400" dirty="0" smtClean="0">
                <a:solidFill>
                  <a:srgbClr val="0000FF"/>
                </a:solidFill>
                <a:effectLst/>
                <a:latin typeface="Calibri" pitchFamily="34" charset="0"/>
                <a:cs typeface="Calibri" pitchFamily="34" charset="0"/>
              </a:rPr>
              <a:t>2005: NCREIF-based “</a:t>
            </a:r>
            <a:r>
              <a:rPr lang="en-US" sz="2400" dirty="0" err="1" smtClean="0">
                <a:solidFill>
                  <a:srgbClr val="0000FF"/>
                </a:solidFill>
                <a:effectLst/>
                <a:latin typeface="Calibri" pitchFamily="34" charset="0"/>
                <a:cs typeface="Calibri" pitchFamily="34" charset="0"/>
              </a:rPr>
              <a:t>TBI</a:t>
            </a:r>
            <a:r>
              <a:rPr lang="en-US" sz="2400" dirty="0" smtClean="0">
                <a:solidFill>
                  <a:srgbClr val="0000FF"/>
                </a:solidFill>
                <a:effectLst/>
                <a:latin typeface="Calibri" pitchFamily="34" charset="0"/>
                <a:cs typeface="Calibri" pitchFamily="34" charset="0"/>
              </a:rPr>
              <a:t>,” </a:t>
            </a:r>
            <a:r>
              <a:rPr lang="en-US" sz="2400" b="1" dirty="0" smtClean="0">
                <a:solidFill>
                  <a:srgbClr val="0000FF"/>
                </a:solidFill>
                <a:effectLst/>
                <a:latin typeface="Calibri" pitchFamily="34" charset="0"/>
                <a:cs typeface="Calibri" pitchFamily="34" charset="0"/>
              </a:rPr>
              <a:t>transaction based</a:t>
            </a:r>
          </a:p>
        </p:txBody>
      </p:sp>
      <p:sp>
        <p:nvSpPr>
          <p:cNvPr id="6" name="Text Box 4"/>
          <p:cNvSpPr txBox="1">
            <a:spLocks noChangeArrowheads="1"/>
          </p:cNvSpPr>
          <p:nvPr/>
        </p:nvSpPr>
        <p:spPr bwMode="auto">
          <a:xfrm>
            <a:off x="228600" y="6396335"/>
            <a:ext cx="8077200" cy="461665"/>
          </a:xfrm>
          <a:prstGeom prst="rect">
            <a:avLst/>
          </a:prstGeom>
          <a:solidFill>
            <a:srgbClr val="FFFF99"/>
          </a:solidFill>
          <a:ln w="9525">
            <a:noFill/>
            <a:miter lim="800000"/>
            <a:headEnd/>
            <a:tailEnd/>
          </a:ln>
          <a:effectLst/>
        </p:spPr>
        <p:txBody>
          <a:bodyPr wrap="square">
            <a:spAutoFit/>
          </a:bodyPr>
          <a:lstStyle/>
          <a:p>
            <a:r>
              <a:rPr lang="en-US" sz="1200" b="0" dirty="0" smtClean="0">
                <a:effectLst/>
                <a:latin typeface="Calibri" pitchFamily="34" charset="0"/>
                <a:cs typeface="Calibri" pitchFamily="34" charset="0"/>
              </a:rPr>
              <a:t>Originally developed at MIT Center for Real Estate, now produced by NCREIF, based on same population as NPI, but transaction prices of sold properties. “Hedonic price model” approximated by ratio: TBI(t) = (P(t)/A(t))NPI(t).</a:t>
            </a:r>
          </a:p>
        </p:txBody>
      </p:sp>
      <p:sp>
        <p:nvSpPr>
          <p:cNvPr id="7" name="Rectangle 6"/>
          <p:cNvSpPr/>
          <p:nvPr/>
        </p:nvSpPr>
        <p:spPr bwMode="auto">
          <a:xfrm>
            <a:off x="7884368" y="332656"/>
            <a:ext cx="864096" cy="432048"/>
          </a:xfrm>
          <a:prstGeom prst="rect">
            <a:avLst/>
          </a:prstGeom>
          <a:solidFill>
            <a:srgbClr val="FFFF99"/>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p:txBody>
      </p:sp>
      <p:sp>
        <p:nvSpPr>
          <p:cNvPr id="8" name="Rectangle 7"/>
          <p:cNvSpPr/>
          <p:nvPr/>
        </p:nvSpPr>
        <p:spPr bwMode="auto">
          <a:xfrm>
            <a:off x="0" y="1124744"/>
            <a:ext cx="9144000" cy="2880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p:txBody>
      </p:sp>
      <p:sp>
        <p:nvSpPr>
          <p:cNvPr id="9" name="Rectangle 8"/>
          <p:cNvSpPr/>
          <p:nvPr/>
        </p:nvSpPr>
        <p:spPr bwMode="auto">
          <a:xfrm>
            <a:off x="0" y="1052736"/>
            <a:ext cx="9144000" cy="432048"/>
          </a:xfrm>
          <a:prstGeom prst="rect">
            <a:avLst/>
          </a:prstGeom>
          <a:solidFill>
            <a:srgbClr val="FFFF99"/>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p:txBody>
      </p:sp>
      <p:pic>
        <p:nvPicPr>
          <p:cNvPr id="10" name="Picture 2"/>
          <p:cNvPicPr>
            <a:picLocks noChangeAspect="1" noChangeArrowheads="1"/>
          </p:cNvPicPr>
          <p:nvPr/>
        </p:nvPicPr>
        <p:blipFill>
          <a:blip r:embed="rId2" cstate="print"/>
          <a:srcRect/>
          <a:stretch>
            <a:fillRect/>
          </a:stretch>
        </p:blipFill>
        <p:spPr bwMode="auto">
          <a:xfrm>
            <a:off x="228600" y="452438"/>
            <a:ext cx="8686800" cy="5953125"/>
          </a:xfrm>
          <a:prstGeom prst="rect">
            <a:avLst/>
          </a:prstGeom>
          <a:noFill/>
          <a:ln w="9525">
            <a:noFill/>
            <a:miter lim="800000"/>
            <a:headEnd/>
            <a:tailEnd/>
          </a:ln>
          <a:effectLst/>
        </p:spPr>
      </p:pic>
      <p:sp>
        <p:nvSpPr>
          <p:cNvPr id="12" name="Slide Number Placeholder 11"/>
          <p:cNvSpPr>
            <a:spLocks noGrp="1"/>
          </p:cNvSpPr>
          <p:nvPr>
            <p:ph type="sldNum" sz="quarter" idx="12"/>
          </p:nvPr>
        </p:nvSpPr>
        <p:spPr/>
        <p:txBody>
          <a:bodyPr/>
          <a:lstStyle/>
          <a:p>
            <a:fld id="{C10BC33F-8C89-4D21-B7F7-41DBAF8525E1}" type="slidenum">
              <a:rPr lang="en-US" smtClean="0">
                <a:solidFill>
                  <a:srgbClr val="000000"/>
                </a:solidFill>
              </a:rPr>
              <a:pPr/>
              <a:t>116</a:t>
            </a:fld>
            <a:endParaRPr lang="en-US">
              <a:solidFill>
                <a:srgbClr val="000000"/>
              </a:solidFill>
            </a:endParaRPr>
          </a:p>
        </p:txBody>
      </p:sp>
    </p:spTree>
    <p:extLst>
      <p:ext uri="{BB962C8B-B14F-4D97-AF65-F5344CB8AC3E}">
        <p14:creationId xmlns:p14="http://schemas.microsoft.com/office/powerpoint/2010/main" xmlns="" val="381939837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7884368" y="332656"/>
            <a:ext cx="864096" cy="432048"/>
          </a:xfrm>
          <a:prstGeom prst="rect">
            <a:avLst/>
          </a:prstGeom>
          <a:solidFill>
            <a:srgbClr val="FFFF99"/>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p:txBody>
      </p:sp>
      <p:sp>
        <p:nvSpPr>
          <p:cNvPr id="8" name="Rectangle 7"/>
          <p:cNvSpPr/>
          <p:nvPr/>
        </p:nvSpPr>
        <p:spPr bwMode="auto">
          <a:xfrm>
            <a:off x="0" y="1124744"/>
            <a:ext cx="9144000" cy="288032"/>
          </a:xfrm>
          <a:prstGeom prst="rect">
            <a:avLst/>
          </a:prstGeom>
          <a:solidFill>
            <a:srgbClr val="FFFF99"/>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p:txBody>
      </p:sp>
      <p:sp>
        <p:nvSpPr>
          <p:cNvPr id="9" name="Rectangle 8"/>
          <p:cNvSpPr/>
          <p:nvPr/>
        </p:nvSpPr>
        <p:spPr bwMode="auto">
          <a:xfrm>
            <a:off x="0" y="1052736"/>
            <a:ext cx="9144000" cy="432048"/>
          </a:xfrm>
          <a:prstGeom prst="rect">
            <a:avLst/>
          </a:prstGeom>
          <a:solidFill>
            <a:srgbClr val="FFFF99"/>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p:txBody>
      </p:sp>
      <p:pic>
        <p:nvPicPr>
          <p:cNvPr id="59396" name="Picture 4"/>
          <p:cNvPicPr>
            <a:picLocks noChangeAspect="1" noChangeArrowheads="1"/>
          </p:cNvPicPr>
          <p:nvPr/>
        </p:nvPicPr>
        <p:blipFill>
          <a:blip r:embed="rId2" cstate="print"/>
          <a:srcRect/>
          <a:stretch>
            <a:fillRect/>
          </a:stretch>
        </p:blipFill>
        <p:spPr bwMode="auto">
          <a:xfrm>
            <a:off x="220637" y="476672"/>
            <a:ext cx="8698048" cy="5904655"/>
          </a:xfrm>
          <a:prstGeom prst="rect">
            <a:avLst/>
          </a:prstGeom>
          <a:noFill/>
          <a:ln w="9525">
            <a:noFill/>
            <a:miter lim="800000"/>
            <a:headEnd/>
            <a:tailEnd/>
          </a:ln>
          <a:effectLst/>
        </p:spPr>
      </p:pic>
      <p:sp>
        <p:nvSpPr>
          <p:cNvPr id="14" name="Text Box 4"/>
          <p:cNvSpPr txBox="1">
            <a:spLocks noChangeArrowheads="1"/>
          </p:cNvSpPr>
          <p:nvPr/>
        </p:nvSpPr>
        <p:spPr bwMode="auto">
          <a:xfrm>
            <a:off x="220637" y="6396335"/>
            <a:ext cx="7924800" cy="461665"/>
          </a:xfrm>
          <a:prstGeom prst="rect">
            <a:avLst/>
          </a:prstGeom>
          <a:solidFill>
            <a:srgbClr val="FFFF99"/>
          </a:solidFill>
          <a:ln w="9525">
            <a:noFill/>
            <a:miter lim="800000"/>
            <a:headEnd/>
            <a:tailEnd/>
          </a:ln>
          <a:effectLst/>
        </p:spPr>
        <p:txBody>
          <a:bodyPr wrap="square">
            <a:spAutoFit/>
          </a:bodyPr>
          <a:lstStyle/>
          <a:p>
            <a:r>
              <a:rPr lang="en-US" sz="1200" b="0" dirty="0" smtClean="0">
                <a:effectLst/>
                <a:latin typeface="Calibri" pitchFamily="34" charset="0"/>
                <a:cs typeface="Calibri" pitchFamily="34" charset="0"/>
              </a:rPr>
              <a:t>1</a:t>
            </a:r>
            <a:r>
              <a:rPr lang="en-US" sz="1200" b="0" baseline="30000" dirty="0" smtClean="0">
                <a:effectLst/>
                <a:latin typeface="Calibri" pitchFamily="34" charset="0"/>
                <a:cs typeface="Calibri" pitchFamily="34" charset="0"/>
              </a:rPr>
              <a:t>st</a:t>
            </a:r>
            <a:r>
              <a:rPr lang="en-US" sz="1200" b="0" dirty="0" smtClean="0">
                <a:effectLst/>
                <a:latin typeface="Calibri" pitchFamily="34" charset="0"/>
                <a:cs typeface="Calibri" pitchFamily="34" charset="0"/>
              </a:rPr>
              <a:t> CRE index using repeat-sales methodology. Based on larger population of properties than NCREIF: </a:t>
            </a:r>
            <a:r>
              <a:rPr lang="en-US" sz="1200" b="0" dirty="0" smtClean="0">
                <a:effectLst/>
                <a:latin typeface="Calibri" pitchFamily="34" charset="0"/>
                <a:cs typeface="Calibri" pitchFamily="34" charset="0"/>
              </a:rPr>
              <a:t>Real </a:t>
            </a:r>
            <a:r>
              <a:rPr lang="en-US" sz="1200" b="0" dirty="0" smtClean="0">
                <a:effectLst/>
                <a:latin typeface="Calibri" pitchFamily="34" charset="0"/>
                <a:cs typeface="Calibri" pitchFamily="34" charset="0"/>
              </a:rPr>
              <a:t>Capital Analytics (RCA) database of all sales &gt; $2,500,000. Tracks same-property prices (not total returns). Similar method to Case-</a:t>
            </a:r>
            <a:r>
              <a:rPr lang="en-US" sz="1200" b="0" dirty="0" err="1" smtClean="0">
                <a:effectLst/>
                <a:latin typeface="Calibri" pitchFamily="34" charset="0"/>
                <a:cs typeface="Calibri" pitchFamily="34" charset="0"/>
              </a:rPr>
              <a:t>Shiller</a:t>
            </a:r>
            <a:r>
              <a:rPr lang="en-US" sz="1200" b="0" dirty="0" smtClean="0">
                <a:effectLst/>
                <a:latin typeface="Calibri" pitchFamily="34" charset="0"/>
                <a:cs typeface="Calibri" pitchFamily="34" charset="0"/>
              </a:rPr>
              <a:t>.</a:t>
            </a:r>
          </a:p>
        </p:txBody>
      </p:sp>
      <p:sp>
        <p:nvSpPr>
          <p:cNvPr id="10" name="Text Box 4"/>
          <p:cNvSpPr txBox="1">
            <a:spLocks noChangeArrowheads="1"/>
          </p:cNvSpPr>
          <p:nvPr/>
        </p:nvSpPr>
        <p:spPr bwMode="auto">
          <a:xfrm>
            <a:off x="0" y="0"/>
            <a:ext cx="9144000" cy="461665"/>
          </a:xfrm>
          <a:prstGeom prst="rect">
            <a:avLst/>
          </a:prstGeom>
          <a:noFill/>
          <a:ln w="9525">
            <a:noFill/>
            <a:miter lim="800000"/>
            <a:headEnd/>
            <a:tailEnd/>
          </a:ln>
          <a:effectLst/>
        </p:spPr>
        <p:txBody>
          <a:bodyPr wrap="square">
            <a:spAutoFit/>
          </a:bodyPr>
          <a:lstStyle/>
          <a:p>
            <a:pPr algn="ctr">
              <a:spcBef>
                <a:spcPct val="50000"/>
              </a:spcBef>
            </a:pPr>
            <a:r>
              <a:rPr lang="en-US" sz="2400" dirty="0" smtClean="0">
                <a:solidFill>
                  <a:srgbClr val="FF0000"/>
                </a:solidFill>
                <a:effectLst/>
                <a:latin typeface="Calibri" pitchFamily="34" charset="0"/>
                <a:cs typeface="Calibri" pitchFamily="34" charset="0"/>
              </a:rPr>
              <a:t>2006: RCA-based “</a:t>
            </a:r>
            <a:r>
              <a:rPr lang="en-US" sz="2400" dirty="0" err="1" smtClean="0">
                <a:solidFill>
                  <a:srgbClr val="FF0000"/>
                </a:solidFill>
                <a:effectLst/>
                <a:latin typeface="Calibri" pitchFamily="34" charset="0"/>
                <a:cs typeface="Calibri" pitchFamily="34" charset="0"/>
              </a:rPr>
              <a:t>CPPI</a:t>
            </a:r>
            <a:r>
              <a:rPr lang="en-US" sz="2400" dirty="0" smtClean="0">
                <a:solidFill>
                  <a:srgbClr val="FF0000"/>
                </a:solidFill>
                <a:effectLst/>
                <a:latin typeface="Calibri" pitchFamily="34" charset="0"/>
                <a:cs typeface="Calibri" pitchFamily="34" charset="0"/>
              </a:rPr>
              <a:t>,” </a:t>
            </a:r>
            <a:r>
              <a:rPr lang="en-US" sz="2400" b="1" dirty="0" smtClean="0">
                <a:solidFill>
                  <a:srgbClr val="FF0000"/>
                </a:solidFill>
                <a:effectLst/>
                <a:latin typeface="Calibri" pitchFamily="34" charset="0"/>
                <a:cs typeface="Calibri" pitchFamily="34" charset="0"/>
              </a:rPr>
              <a:t>repeat-sales index </a:t>
            </a:r>
            <a:r>
              <a:rPr lang="en-US" sz="2400" dirty="0" smtClean="0">
                <a:solidFill>
                  <a:srgbClr val="FF0000"/>
                </a:solidFill>
                <a:effectLst/>
                <a:latin typeface="Calibri" pitchFamily="34" charset="0"/>
                <a:cs typeface="Calibri" pitchFamily="34" charset="0"/>
              </a:rPr>
              <a:t>(transactions based)</a:t>
            </a:r>
            <a:endParaRPr lang="en-US" sz="2400" b="1" dirty="0" smtClean="0">
              <a:solidFill>
                <a:srgbClr val="FF0000"/>
              </a:solidFill>
              <a:effectLst/>
              <a:latin typeface="Calibri" pitchFamily="34" charset="0"/>
              <a:cs typeface="Calibri" pitchFamily="34" charset="0"/>
            </a:endParaRPr>
          </a:p>
        </p:txBody>
      </p:sp>
      <p:sp>
        <p:nvSpPr>
          <p:cNvPr id="12" name="Slide Number Placeholder 11"/>
          <p:cNvSpPr>
            <a:spLocks noGrp="1"/>
          </p:cNvSpPr>
          <p:nvPr>
            <p:ph type="sldNum" sz="quarter" idx="12"/>
          </p:nvPr>
        </p:nvSpPr>
        <p:spPr/>
        <p:txBody>
          <a:bodyPr/>
          <a:lstStyle/>
          <a:p>
            <a:fld id="{C10BC33F-8C89-4D21-B7F7-41DBAF8525E1}" type="slidenum">
              <a:rPr lang="en-US" smtClean="0">
                <a:solidFill>
                  <a:srgbClr val="000000"/>
                </a:solidFill>
              </a:rPr>
              <a:pPr/>
              <a:t>117</a:t>
            </a:fld>
            <a:endParaRPr lang="en-US">
              <a:solidFill>
                <a:srgbClr val="000000"/>
              </a:solidFill>
            </a:endParaRPr>
          </a:p>
        </p:txBody>
      </p:sp>
    </p:spTree>
    <p:extLst>
      <p:ext uri="{BB962C8B-B14F-4D97-AF65-F5344CB8AC3E}">
        <p14:creationId xmlns:p14="http://schemas.microsoft.com/office/powerpoint/2010/main" xmlns="" val="111294246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7884368" y="332656"/>
            <a:ext cx="864096" cy="432048"/>
          </a:xfrm>
          <a:prstGeom prst="rect">
            <a:avLst/>
          </a:prstGeom>
          <a:solidFill>
            <a:srgbClr val="FFFF99"/>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p:txBody>
      </p:sp>
      <p:sp>
        <p:nvSpPr>
          <p:cNvPr id="8" name="Rectangle 7"/>
          <p:cNvSpPr/>
          <p:nvPr/>
        </p:nvSpPr>
        <p:spPr bwMode="auto">
          <a:xfrm>
            <a:off x="0" y="1124744"/>
            <a:ext cx="9144000" cy="2880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p:txBody>
      </p:sp>
      <p:sp>
        <p:nvSpPr>
          <p:cNvPr id="9" name="Rectangle 8"/>
          <p:cNvSpPr/>
          <p:nvPr/>
        </p:nvSpPr>
        <p:spPr bwMode="auto">
          <a:xfrm>
            <a:off x="0" y="1052736"/>
            <a:ext cx="9144000" cy="432048"/>
          </a:xfrm>
          <a:prstGeom prst="rect">
            <a:avLst/>
          </a:prstGeom>
          <a:solidFill>
            <a:srgbClr val="FFFF99"/>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p:txBody>
      </p:sp>
      <p:pic>
        <p:nvPicPr>
          <p:cNvPr id="109569" name="Picture 1"/>
          <p:cNvPicPr>
            <a:picLocks noChangeAspect="1" noChangeArrowheads="1"/>
          </p:cNvPicPr>
          <p:nvPr/>
        </p:nvPicPr>
        <p:blipFill>
          <a:blip r:embed="rId2" cstate="print"/>
          <a:srcRect/>
          <a:stretch>
            <a:fillRect/>
          </a:stretch>
        </p:blipFill>
        <p:spPr bwMode="auto">
          <a:xfrm>
            <a:off x="220637" y="476672"/>
            <a:ext cx="8698048" cy="5904655"/>
          </a:xfrm>
          <a:prstGeom prst="rect">
            <a:avLst/>
          </a:prstGeom>
          <a:noFill/>
          <a:ln w="9525">
            <a:noFill/>
            <a:miter lim="800000"/>
            <a:headEnd/>
            <a:tailEnd/>
          </a:ln>
          <a:effectLst/>
        </p:spPr>
      </p:pic>
      <p:sp>
        <p:nvSpPr>
          <p:cNvPr id="10" name="Text Box 4"/>
          <p:cNvSpPr txBox="1">
            <a:spLocks noChangeArrowheads="1"/>
          </p:cNvSpPr>
          <p:nvPr/>
        </p:nvSpPr>
        <p:spPr bwMode="auto">
          <a:xfrm>
            <a:off x="220637" y="6396335"/>
            <a:ext cx="8389963" cy="430887"/>
          </a:xfrm>
          <a:prstGeom prst="rect">
            <a:avLst/>
          </a:prstGeom>
          <a:solidFill>
            <a:srgbClr val="FFFF99"/>
          </a:solidFill>
          <a:ln w="9525">
            <a:noFill/>
            <a:miter lim="800000"/>
            <a:headEnd/>
            <a:tailEnd/>
          </a:ln>
          <a:effectLst/>
        </p:spPr>
        <p:txBody>
          <a:bodyPr wrap="square">
            <a:spAutoFit/>
          </a:bodyPr>
          <a:lstStyle/>
          <a:p>
            <a:r>
              <a:rPr lang="en-US" sz="1100" b="0" dirty="0" smtClean="0">
                <a:effectLst/>
                <a:latin typeface="Calibri" pitchFamily="34" charset="0"/>
                <a:cs typeface="Calibri" pitchFamily="34" charset="0"/>
              </a:rPr>
              <a:t>Daily-updated index, based on de-geared REIT share prices.  REITs are “pure plays” in commercial property. Index statistically infers movements in underlying property assets implied by movements in REIT share prices. Uses information efficiency and liquidity of stock market.</a:t>
            </a:r>
          </a:p>
        </p:txBody>
      </p:sp>
      <p:sp>
        <p:nvSpPr>
          <p:cNvPr id="11" name="Text Box 4"/>
          <p:cNvSpPr txBox="1">
            <a:spLocks noChangeArrowheads="1"/>
          </p:cNvSpPr>
          <p:nvPr/>
        </p:nvSpPr>
        <p:spPr bwMode="auto">
          <a:xfrm>
            <a:off x="0" y="0"/>
            <a:ext cx="9144000" cy="461665"/>
          </a:xfrm>
          <a:prstGeom prst="rect">
            <a:avLst/>
          </a:prstGeom>
          <a:noFill/>
          <a:ln w="9525">
            <a:noFill/>
            <a:miter lim="800000"/>
            <a:headEnd/>
            <a:tailEnd/>
          </a:ln>
          <a:effectLst/>
        </p:spPr>
        <p:txBody>
          <a:bodyPr wrap="square">
            <a:spAutoFit/>
          </a:bodyPr>
          <a:lstStyle/>
          <a:p>
            <a:pPr algn="ctr">
              <a:spcBef>
                <a:spcPct val="50000"/>
              </a:spcBef>
            </a:pPr>
            <a:r>
              <a:rPr lang="en-US" sz="2400" dirty="0" smtClean="0">
                <a:effectLst/>
                <a:latin typeface="Calibri" pitchFamily="34" charset="0"/>
                <a:cs typeface="Calibri" pitchFamily="34" charset="0"/>
              </a:rPr>
              <a:t>2012: FTSE-NAREIT </a:t>
            </a:r>
            <a:r>
              <a:rPr lang="en-US" sz="2400" dirty="0" err="1" smtClean="0">
                <a:effectLst/>
                <a:latin typeface="Calibri" pitchFamily="34" charset="0"/>
                <a:cs typeface="Calibri" pitchFamily="34" charset="0"/>
              </a:rPr>
              <a:t>PureProperty</a:t>
            </a:r>
            <a:r>
              <a:rPr lang="en-US" sz="2400" dirty="0" smtClean="0">
                <a:effectLst/>
                <a:latin typeface="Calibri" pitchFamily="34" charset="0"/>
                <a:cs typeface="Calibri" pitchFamily="34" charset="0"/>
              </a:rPr>
              <a:t>™ Indices, </a:t>
            </a:r>
            <a:r>
              <a:rPr lang="en-US" sz="2400" b="1" dirty="0" smtClean="0">
                <a:effectLst/>
                <a:latin typeface="Calibri" pitchFamily="34" charset="0"/>
                <a:cs typeface="Calibri" pitchFamily="34" charset="0"/>
              </a:rPr>
              <a:t>stock </a:t>
            </a:r>
            <a:r>
              <a:rPr lang="en-US" sz="2400" b="1" dirty="0" err="1" smtClean="0">
                <a:effectLst/>
                <a:latin typeface="Calibri" pitchFamily="34" charset="0"/>
                <a:cs typeface="Calibri" pitchFamily="34" charset="0"/>
              </a:rPr>
              <a:t>mkt</a:t>
            </a:r>
            <a:r>
              <a:rPr lang="en-US" sz="2400" b="1" dirty="0" smtClean="0">
                <a:effectLst/>
                <a:latin typeface="Calibri" pitchFamily="34" charset="0"/>
                <a:cs typeface="Calibri" pitchFamily="34" charset="0"/>
              </a:rPr>
              <a:t> based…</a:t>
            </a:r>
          </a:p>
        </p:txBody>
      </p:sp>
      <p:sp>
        <p:nvSpPr>
          <p:cNvPr id="13" name="Slide Number Placeholder 12"/>
          <p:cNvSpPr>
            <a:spLocks noGrp="1"/>
          </p:cNvSpPr>
          <p:nvPr>
            <p:ph type="sldNum" sz="quarter" idx="12"/>
          </p:nvPr>
        </p:nvSpPr>
        <p:spPr/>
        <p:txBody>
          <a:bodyPr/>
          <a:lstStyle/>
          <a:p>
            <a:fld id="{C10BC33F-8C89-4D21-B7F7-41DBAF8525E1}" type="slidenum">
              <a:rPr lang="en-US" smtClean="0">
                <a:solidFill>
                  <a:srgbClr val="000000"/>
                </a:solidFill>
              </a:rPr>
              <a:pPr/>
              <a:t>118</a:t>
            </a:fld>
            <a:endParaRPr lang="en-US">
              <a:solidFill>
                <a:srgbClr val="000000"/>
              </a:solidFill>
            </a:endParaRPr>
          </a:p>
        </p:txBody>
      </p:sp>
    </p:spTree>
    <p:extLst>
      <p:ext uri="{BB962C8B-B14F-4D97-AF65-F5344CB8AC3E}">
        <p14:creationId xmlns:p14="http://schemas.microsoft.com/office/powerpoint/2010/main" xmlns="" val="205279302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7884368" y="332656"/>
            <a:ext cx="864096" cy="432048"/>
          </a:xfrm>
          <a:prstGeom prst="rect">
            <a:avLst/>
          </a:prstGeom>
          <a:solidFill>
            <a:srgbClr val="FFFF99"/>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p:txBody>
      </p:sp>
      <p:sp>
        <p:nvSpPr>
          <p:cNvPr id="8" name="Rectangle 7"/>
          <p:cNvSpPr/>
          <p:nvPr/>
        </p:nvSpPr>
        <p:spPr bwMode="auto">
          <a:xfrm>
            <a:off x="0" y="1124744"/>
            <a:ext cx="9144000" cy="2880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p:txBody>
      </p:sp>
      <p:sp>
        <p:nvSpPr>
          <p:cNvPr id="9" name="Rectangle 8"/>
          <p:cNvSpPr/>
          <p:nvPr/>
        </p:nvSpPr>
        <p:spPr bwMode="auto">
          <a:xfrm>
            <a:off x="0" y="1052736"/>
            <a:ext cx="9144000" cy="432048"/>
          </a:xfrm>
          <a:prstGeom prst="rect">
            <a:avLst/>
          </a:prstGeom>
          <a:solidFill>
            <a:srgbClr val="FFFF99"/>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p:txBody>
      </p:sp>
      <p:sp>
        <p:nvSpPr>
          <p:cNvPr id="11" name="Text Box 4"/>
          <p:cNvSpPr txBox="1">
            <a:spLocks noChangeArrowheads="1"/>
          </p:cNvSpPr>
          <p:nvPr/>
        </p:nvSpPr>
        <p:spPr bwMode="auto">
          <a:xfrm>
            <a:off x="228600" y="0"/>
            <a:ext cx="8686800" cy="707886"/>
          </a:xfrm>
          <a:prstGeom prst="rect">
            <a:avLst/>
          </a:prstGeom>
          <a:solidFill>
            <a:srgbClr val="FFFF99"/>
          </a:solidFill>
          <a:ln w="9525">
            <a:noFill/>
            <a:miter lim="800000"/>
            <a:headEnd/>
            <a:tailEnd/>
          </a:ln>
          <a:effectLst/>
        </p:spPr>
        <p:txBody>
          <a:bodyPr wrap="square">
            <a:spAutoFit/>
          </a:bodyPr>
          <a:lstStyle/>
          <a:p>
            <a:pPr algn="ctr">
              <a:spcBef>
                <a:spcPct val="50000"/>
              </a:spcBef>
            </a:pPr>
            <a:r>
              <a:rPr lang="en-US" sz="2000" dirty="0" smtClean="0">
                <a:effectLst/>
                <a:latin typeface="Calibri" pitchFamily="34" charset="0"/>
                <a:cs typeface="Calibri" pitchFamily="34" charset="0"/>
              </a:rPr>
              <a:t>Cumulative Total Returns 2000-2012Q2. </a:t>
            </a:r>
            <a:r>
              <a:rPr lang="en-US" sz="2000" dirty="0" err="1" smtClean="0">
                <a:effectLst/>
                <a:latin typeface="Calibri" pitchFamily="34" charset="0"/>
                <a:cs typeface="Calibri" pitchFamily="34" charset="0"/>
              </a:rPr>
              <a:t>PureProperty</a:t>
            </a:r>
            <a:r>
              <a:rPr lang="en-US" sz="2000" dirty="0" smtClean="0">
                <a:effectLst/>
                <a:latin typeface="Calibri" pitchFamily="34" charset="0"/>
                <a:cs typeface="Calibri" pitchFamily="34" charset="0"/>
              </a:rPr>
              <a:t>™ appears more volatile than </a:t>
            </a:r>
            <a:r>
              <a:rPr lang="en-US" sz="2000" dirty="0" smtClean="0">
                <a:solidFill>
                  <a:srgbClr val="0033CC"/>
                </a:solidFill>
                <a:effectLst/>
                <a:latin typeface="Calibri" pitchFamily="34" charset="0"/>
                <a:cs typeface="Calibri" pitchFamily="34" charset="0"/>
              </a:rPr>
              <a:t>NCREIF TBI</a:t>
            </a:r>
            <a:r>
              <a:rPr lang="en-US" sz="2000" dirty="0" smtClean="0">
                <a:effectLst/>
                <a:latin typeface="Calibri" pitchFamily="34" charset="0"/>
                <a:cs typeface="Calibri" pitchFamily="34" charset="0"/>
              </a:rPr>
              <a:t>. But in an important &amp; realistic sense this is misleading…  </a:t>
            </a:r>
            <a:endParaRPr lang="en-US" sz="2000" b="1" dirty="0" smtClean="0">
              <a:effectLst/>
              <a:latin typeface="Calibri" pitchFamily="34" charset="0"/>
              <a:cs typeface="Calibri" pitchFamily="34" charset="0"/>
            </a:endParaRPr>
          </a:p>
        </p:txBody>
      </p:sp>
      <p:pic>
        <p:nvPicPr>
          <p:cNvPr id="120835" name="Picture 3"/>
          <p:cNvPicPr>
            <a:picLocks noChangeAspect="1" noChangeArrowheads="1"/>
          </p:cNvPicPr>
          <p:nvPr/>
        </p:nvPicPr>
        <p:blipFill>
          <a:blip r:embed="rId2" cstate="print"/>
          <a:srcRect/>
          <a:stretch>
            <a:fillRect/>
          </a:stretch>
        </p:blipFill>
        <p:spPr bwMode="auto">
          <a:xfrm>
            <a:off x="179512" y="764704"/>
            <a:ext cx="8820150" cy="5838825"/>
          </a:xfrm>
          <a:prstGeom prst="rect">
            <a:avLst/>
          </a:prstGeom>
          <a:noFill/>
          <a:ln w="9525">
            <a:noFill/>
            <a:miter lim="800000"/>
            <a:headEnd/>
            <a:tailEnd/>
          </a:ln>
          <a:effectLst/>
        </p:spPr>
      </p:pic>
      <p:sp>
        <p:nvSpPr>
          <p:cNvPr id="10" name="Footer Placeholder 9"/>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12" name="Slide Number Placeholder 11"/>
          <p:cNvSpPr>
            <a:spLocks noGrp="1"/>
          </p:cNvSpPr>
          <p:nvPr>
            <p:ph type="sldNum" sz="quarter" idx="12"/>
          </p:nvPr>
        </p:nvSpPr>
        <p:spPr/>
        <p:txBody>
          <a:bodyPr/>
          <a:lstStyle/>
          <a:p>
            <a:fld id="{C10BC33F-8C89-4D21-B7F7-41DBAF8525E1}" type="slidenum">
              <a:rPr lang="en-US" smtClean="0">
                <a:solidFill>
                  <a:srgbClr val="000000"/>
                </a:solidFill>
              </a:rPr>
              <a:pPr/>
              <a:t>119</a:t>
            </a:fld>
            <a:endParaRPr lang="en-US">
              <a:solidFill>
                <a:srgbClr val="000000"/>
              </a:solidFill>
            </a:endParaRPr>
          </a:p>
        </p:txBody>
      </p:sp>
    </p:spTree>
    <p:extLst>
      <p:ext uri="{BB962C8B-B14F-4D97-AF65-F5344CB8AC3E}">
        <p14:creationId xmlns:p14="http://schemas.microsoft.com/office/powerpoint/2010/main" xmlns="" val="25144055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r>
              <a:rPr lang="en-US" smtClean="0"/>
              <a:t>© 2014 OnCourse Learning. All Rights Reserved.</a:t>
            </a:r>
            <a:endParaRPr lang="en-US"/>
          </a:p>
        </p:txBody>
      </p:sp>
      <p:sp>
        <p:nvSpPr>
          <p:cNvPr id="30722" name="Text Box 2"/>
          <p:cNvSpPr txBox="1">
            <a:spLocks noChangeArrowheads="1"/>
          </p:cNvSpPr>
          <p:nvPr/>
        </p:nvSpPr>
        <p:spPr bwMode="auto">
          <a:xfrm>
            <a:off x="762000" y="2057400"/>
            <a:ext cx="7696200" cy="29854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panose="020B0604020202090204" pitchFamily="34" charset="0"/>
              </a:defRPr>
            </a:lvl1pPr>
            <a:lvl2pPr marL="914400" indent="-457200">
              <a:defRPr>
                <a:solidFill>
                  <a:schemeClr val="tx1"/>
                </a:solidFill>
                <a:latin typeface="Arial" panose="020B0604020202090204" pitchFamily="34" charset="0"/>
              </a:defRPr>
            </a:lvl2pPr>
            <a:lvl3pPr marL="1371600" indent="-457200">
              <a:defRPr>
                <a:solidFill>
                  <a:schemeClr val="tx1"/>
                </a:solidFill>
                <a:latin typeface="Arial" panose="020B0604020202090204" pitchFamily="34" charset="0"/>
              </a:defRPr>
            </a:lvl3pPr>
            <a:lvl4pPr marL="1828800" indent="-457200">
              <a:defRPr>
                <a:solidFill>
                  <a:schemeClr val="tx1"/>
                </a:solidFill>
                <a:latin typeface="Arial" panose="020B0604020202090204" pitchFamily="34" charset="0"/>
              </a:defRPr>
            </a:lvl4pPr>
            <a:lvl5pPr marL="2286000" indent="-457200">
              <a:defRPr>
                <a:solidFill>
                  <a:schemeClr val="tx1"/>
                </a:solidFill>
                <a:latin typeface="Arial" panose="020B0604020202090204" pitchFamily="34" charset="0"/>
              </a:defRPr>
            </a:lvl5pPr>
            <a:lvl6pPr marL="2743200" indent="-457200" fontAlgn="base">
              <a:spcBef>
                <a:spcPct val="0"/>
              </a:spcBef>
              <a:spcAft>
                <a:spcPct val="0"/>
              </a:spcAft>
              <a:defRPr>
                <a:solidFill>
                  <a:schemeClr val="tx1"/>
                </a:solidFill>
                <a:latin typeface="Arial" panose="020B0604020202090204" pitchFamily="34" charset="0"/>
              </a:defRPr>
            </a:lvl6pPr>
            <a:lvl7pPr marL="3200400" indent="-457200" fontAlgn="base">
              <a:spcBef>
                <a:spcPct val="0"/>
              </a:spcBef>
              <a:spcAft>
                <a:spcPct val="0"/>
              </a:spcAft>
              <a:defRPr>
                <a:solidFill>
                  <a:schemeClr val="tx1"/>
                </a:solidFill>
                <a:latin typeface="Arial" panose="020B0604020202090204" pitchFamily="34" charset="0"/>
              </a:defRPr>
            </a:lvl7pPr>
            <a:lvl8pPr marL="3657600" indent="-457200" fontAlgn="base">
              <a:spcBef>
                <a:spcPct val="0"/>
              </a:spcBef>
              <a:spcAft>
                <a:spcPct val="0"/>
              </a:spcAft>
              <a:defRPr>
                <a:solidFill>
                  <a:schemeClr val="tx1"/>
                </a:solidFill>
                <a:latin typeface="Arial" panose="020B0604020202090204" pitchFamily="34" charset="0"/>
              </a:defRPr>
            </a:lvl8pPr>
            <a:lvl9pPr marL="4114800" indent="-457200" fontAlgn="base">
              <a:spcBef>
                <a:spcPct val="0"/>
              </a:spcBef>
              <a:spcAft>
                <a:spcPct val="0"/>
              </a:spcAft>
              <a:defRPr>
                <a:solidFill>
                  <a:schemeClr val="tx1"/>
                </a:solidFill>
                <a:latin typeface="Arial" panose="020B0604020202090204" pitchFamily="34" charset="0"/>
              </a:defRPr>
            </a:lvl9pPr>
          </a:lstStyle>
          <a:p>
            <a:pPr eaLnBrk="0" hangingPunct="0"/>
            <a:r>
              <a:rPr lang="en-US" sz="2800" dirty="0" smtClean="0">
                <a:solidFill>
                  <a:srgbClr val="0070C0"/>
                </a:solidFill>
                <a:effectLst/>
                <a:latin typeface="Times New Roman" panose="02020603050405020304" pitchFamily="18" charset="0"/>
              </a:rPr>
              <a:t>Portfolio </a:t>
            </a:r>
            <a:r>
              <a:rPr lang="en-US" sz="2800" dirty="0">
                <a:solidFill>
                  <a:srgbClr val="0070C0"/>
                </a:solidFill>
                <a:effectLst/>
                <a:latin typeface="Times New Roman" panose="02020603050405020304" pitchFamily="18" charset="0"/>
              </a:rPr>
              <a:t>level</a:t>
            </a:r>
          </a:p>
          <a:p>
            <a:pPr eaLnBrk="0" hangingPunct="0"/>
            <a:r>
              <a:rPr lang="en-US" sz="2800" dirty="0">
                <a:effectLst/>
                <a:latin typeface="Times New Roman" panose="02020603050405020304" pitchFamily="18" charset="0"/>
              </a:rPr>
              <a:t>	</a:t>
            </a:r>
            <a:r>
              <a:rPr lang="en-US" sz="2400" b="0" dirty="0">
                <a:effectLst/>
                <a:latin typeface="Times New Roman" panose="02020603050405020304" pitchFamily="18" charset="0"/>
              </a:rPr>
              <a:t>Pertains to dynamic portfolios or investment manager (or fund) level.</a:t>
            </a:r>
            <a:r>
              <a:rPr lang="en-US" sz="2800" b="0" dirty="0">
                <a:effectLst/>
                <a:latin typeface="Times New Roman" panose="02020603050405020304" pitchFamily="18" charset="0"/>
              </a:rPr>
              <a:t> </a:t>
            </a:r>
          </a:p>
          <a:p>
            <a:pPr eaLnBrk="0" hangingPunct="0"/>
            <a:r>
              <a:rPr lang="en-US" sz="2800" dirty="0" smtClean="0">
                <a:solidFill>
                  <a:srgbClr val="0070C0"/>
                </a:solidFill>
                <a:effectLst/>
                <a:latin typeface="Times New Roman" panose="02020603050405020304" pitchFamily="18" charset="0"/>
              </a:rPr>
              <a:t>Property </a:t>
            </a:r>
            <a:r>
              <a:rPr lang="en-US" sz="2800" dirty="0">
                <a:solidFill>
                  <a:srgbClr val="0070C0"/>
                </a:solidFill>
                <a:effectLst/>
                <a:latin typeface="Times New Roman" panose="02020603050405020304" pitchFamily="18" charset="0"/>
              </a:rPr>
              <a:t>level</a:t>
            </a:r>
          </a:p>
          <a:p>
            <a:pPr eaLnBrk="0" hangingPunct="0"/>
            <a:r>
              <a:rPr lang="en-US" sz="2800" dirty="0">
                <a:effectLst/>
                <a:latin typeface="Times New Roman" panose="02020603050405020304" pitchFamily="18" charset="0"/>
              </a:rPr>
              <a:t>	</a:t>
            </a:r>
            <a:r>
              <a:rPr lang="en-US" sz="2400" b="0" dirty="0">
                <a:effectLst/>
                <a:latin typeface="Times New Roman" panose="02020603050405020304" pitchFamily="18" charset="0"/>
              </a:rPr>
              <a:t>Pertains to individual properties or static portfolios of multiple properties.</a:t>
            </a:r>
          </a:p>
          <a:p>
            <a:pPr eaLnBrk="0" hangingPunct="0"/>
            <a:endParaRPr lang="en-US" sz="2400" dirty="0">
              <a:effectLst/>
              <a:latin typeface="Times New Roman" panose="02020603050405020304" pitchFamily="18" charset="0"/>
            </a:endParaRPr>
          </a:p>
        </p:txBody>
      </p:sp>
      <p:sp>
        <p:nvSpPr>
          <p:cNvPr id="30723" name="Text Box 3"/>
          <p:cNvSpPr txBox="1">
            <a:spLocks noChangeArrowheads="1"/>
          </p:cNvSpPr>
          <p:nvPr/>
        </p:nvSpPr>
        <p:spPr bwMode="auto">
          <a:xfrm>
            <a:off x="457200" y="228600"/>
            <a:ext cx="838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i="1">
                <a:effectLst/>
              </a:rPr>
              <a:t>Performance Attribution Overview</a:t>
            </a:r>
          </a:p>
        </p:txBody>
      </p:sp>
      <p:sp>
        <p:nvSpPr>
          <p:cNvPr id="30724" name="Text Box 4"/>
          <p:cNvSpPr txBox="1">
            <a:spLocks noChangeArrowheads="1"/>
          </p:cNvSpPr>
          <p:nvPr/>
        </p:nvSpPr>
        <p:spPr bwMode="auto">
          <a:xfrm>
            <a:off x="609600" y="914400"/>
            <a:ext cx="7924800"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r>
              <a:rPr lang="en-US" sz="2800" dirty="0">
                <a:solidFill>
                  <a:srgbClr val="0070C0"/>
                </a:solidFill>
                <a:effectLst/>
              </a:rPr>
              <a:t>Two levels </a:t>
            </a:r>
          </a:p>
          <a:p>
            <a:pPr algn="ctr" eaLnBrk="0" hangingPunct="0"/>
            <a:r>
              <a:rPr lang="en-US" sz="2800" b="0" dirty="0">
                <a:effectLst/>
              </a:rPr>
              <a:t>at which performance attribution is performed:</a:t>
            </a:r>
          </a:p>
        </p:txBody>
      </p:sp>
      <p:sp>
        <p:nvSpPr>
          <p:cNvPr id="7" name="Slide Number Placeholder 6"/>
          <p:cNvSpPr>
            <a:spLocks noGrp="1"/>
          </p:cNvSpPr>
          <p:nvPr>
            <p:ph type="sldNum" sz="quarter" idx="12"/>
          </p:nvPr>
        </p:nvSpPr>
        <p:spPr/>
        <p:txBody>
          <a:bodyPr/>
          <a:lstStyle/>
          <a:p>
            <a:fld id="{A209A336-D58C-464E-9136-F8762DC3422E}" type="slidenum">
              <a:rPr lang="en-US" smtClean="0"/>
              <a:pPr/>
              <a:t>12</a:t>
            </a:fld>
            <a:endParaRPr lang="en-US"/>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7884368" y="332656"/>
            <a:ext cx="864096" cy="432048"/>
          </a:xfrm>
          <a:prstGeom prst="rect">
            <a:avLst/>
          </a:prstGeom>
          <a:solidFill>
            <a:srgbClr val="FFFF99"/>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p:txBody>
      </p:sp>
      <p:sp>
        <p:nvSpPr>
          <p:cNvPr id="8" name="Rectangle 7"/>
          <p:cNvSpPr/>
          <p:nvPr/>
        </p:nvSpPr>
        <p:spPr bwMode="auto">
          <a:xfrm>
            <a:off x="0" y="1124744"/>
            <a:ext cx="9144000" cy="2880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p:txBody>
      </p:sp>
      <p:sp>
        <p:nvSpPr>
          <p:cNvPr id="9" name="Rectangle 8"/>
          <p:cNvSpPr/>
          <p:nvPr/>
        </p:nvSpPr>
        <p:spPr bwMode="auto">
          <a:xfrm>
            <a:off x="0" y="1052736"/>
            <a:ext cx="9144000" cy="432048"/>
          </a:xfrm>
          <a:prstGeom prst="rect">
            <a:avLst/>
          </a:prstGeom>
          <a:solidFill>
            <a:srgbClr val="FFFF99"/>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p:txBody>
      </p:sp>
      <p:sp>
        <p:nvSpPr>
          <p:cNvPr id="11" name="Text Box 4"/>
          <p:cNvSpPr txBox="1">
            <a:spLocks noChangeArrowheads="1"/>
          </p:cNvSpPr>
          <p:nvPr/>
        </p:nvSpPr>
        <p:spPr bwMode="auto">
          <a:xfrm>
            <a:off x="914400" y="0"/>
            <a:ext cx="7315200" cy="707886"/>
          </a:xfrm>
          <a:prstGeom prst="rect">
            <a:avLst/>
          </a:prstGeom>
          <a:solidFill>
            <a:srgbClr val="FFFF99"/>
          </a:solidFill>
          <a:ln w="9525">
            <a:noFill/>
            <a:miter lim="800000"/>
            <a:headEnd/>
            <a:tailEnd/>
          </a:ln>
          <a:effectLst/>
        </p:spPr>
        <p:txBody>
          <a:bodyPr wrap="square">
            <a:spAutoFit/>
          </a:bodyPr>
          <a:lstStyle/>
          <a:p>
            <a:pPr algn="ctr">
              <a:spcBef>
                <a:spcPct val="50000"/>
              </a:spcBef>
            </a:pPr>
            <a:r>
              <a:rPr lang="en-US" sz="2000" dirty="0" smtClean="0">
                <a:effectLst/>
                <a:latin typeface="Calibri" pitchFamily="34" charset="0"/>
                <a:cs typeface="Calibri" pitchFamily="34" charset="0"/>
              </a:rPr>
              <a:t>Show at same frequency. Both indices evaluated at end of each calendar quarter. Now which index appears “more volatile”?...</a:t>
            </a:r>
            <a:endParaRPr lang="en-US" sz="2000" b="1" dirty="0" smtClean="0">
              <a:effectLst/>
              <a:latin typeface="Calibri" pitchFamily="34" charset="0"/>
              <a:cs typeface="Calibri" pitchFamily="34" charset="0"/>
            </a:endParaRPr>
          </a:p>
        </p:txBody>
      </p:sp>
      <p:pic>
        <p:nvPicPr>
          <p:cNvPr id="121859" name="Picture 3"/>
          <p:cNvPicPr>
            <a:picLocks noChangeAspect="1" noChangeArrowheads="1"/>
          </p:cNvPicPr>
          <p:nvPr/>
        </p:nvPicPr>
        <p:blipFill>
          <a:blip r:embed="rId2" cstate="print"/>
          <a:srcRect/>
          <a:stretch>
            <a:fillRect/>
          </a:stretch>
        </p:blipFill>
        <p:spPr bwMode="auto">
          <a:xfrm>
            <a:off x="179512" y="764704"/>
            <a:ext cx="8820150" cy="5838825"/>
          </a:xfrm>
          <a:prstGeom prst="rect">
            <a:avLst/>
          </a:prstGeom>
          <a:noFill/>
          <a:ln w="9525">
            <a:noFill/>
            <a:miter lim="800000"/>
            <a:headEnd/>
            <a:tailEnd/>
          </a:ln>
          <a:effectLst/>
        </p:spPr>
      </p:pic>
      <p:sp>
        <p:nvSpPr>
          <p:cNvPr id="10" name="TextBox 9"/>
          <p:cNvSpPr txBox="1"/>
          <p:nvPr/>
        </p:nvSpPr>
        <p:spPr>
          <a:xfrm>
            <a:off x="395536" y="6583680"/>
            <a:ext cx="8305800" cy="274320"/>
          </a:xfrm>
          <a:prstGeom prst="rect">
            <a:avLst/>
          </a:prstGeom>
          <a:noFill/>
        </p:spPr>
        <p:txBody>
          <a:bodyPr wrap="square" rtlCol="0">
            <a:spAutoFit/>
          </a:bodyPr>
          <a:lstStyle/>
          <a:p>
            <a:pPr algn="ctr"/>
            <a:r>
              <a:rPr lang="en-US" sz="1600" dirty="0" smtClean="0">
                <a:solidFill>
                  <a:srgbClr val="FF0000"/>
                </a:solidFill>
                <a:effectLst/>
                <a:latin typeface="Calibri" pitchFamily="34" charset="0"/>
                <a:cs typeface="Calibri" pitchFamily="34" charset="0"/>
              </a:rPr>
              <a:t>This is a more fair comparison. Here the </a:t>
            </a:r>
            <a:r>
              <a:rPr lang="en-US" sz="1600" dirty="0" err="1" smtClean="0">
                <a:solidFill>
                  <a:srgbClr val="FF0000"/>
                </a:solidFill>
                <a:effectLst/>
                <a:latin typeface="Calibri" pitchFamily="34" charset="0"/>
                <a:cs typeface="Calibri" pitchFamily="34" charset="0"/>
              </a:rPr>
              <a:t>PureProperty</a:t>
            </a:r>
            <a:r>
              <a:rPr lang="en-US" sz="1600" dirty="0" smtClean="0">
                <a:solidFill>
                  <a:srgbClr val="FF0000"/>
                </a:solidFill>
                <a:effectLst/>
                <a:latin typeface="Calibri" pitchFamily="34" charset="0"/>
                <a:cs typeface="Calibri" pitchFamily="34" charset="0"/>
              </a:rPr>
              <a:t> does not appear more volatile.</a:t>
            </a:r>
            <a:endParaRPr lang="en-US" sz="1600" dirty="0">
              <a:solidFill>
                <a:srgbClr val="FF0000"/>
              </a:solidFill>
              <a:effectLst/>
              <a:latin typeface="Calibri" pitchFamily="34" charset="0"/>
              <a:cs typeface="Calibri" pitchFamily="34" charset="0"/>
            </a:endParaRPr>
          </a:p>
        </p:txBody>
      </p:sp>
      <p:sp>
        <p:nvSpPr>
          <p:cNvPr id="13" name="Slide Number Placeholder 12"/>
          <p:cNvSpPr>
            <a:spLocks noGrp="1"/>
          </p:cNvSpPr>
          <p:nvPr>
            <p:ph type="sldNum" sz="quarter" idx="12"/>
          </p:nvPr>
        </p:nvSpPr>
        <p:spPr/>
        <p:txBody>
          <a:bodyPr/>
          <a:lstStyle/>
          <a:p>
            <a:fld id="{C10BC33F-8C89-4D21-B7F7-41DBAF8525E1}" type="slidenum">
              <a:rPr lang="en-US" smtClean="0">
                <a:solidFill>
                  <a:srgbClr val="000000"/>
                </a:solidFill>
              </a:rPr>
              <a:pPr/>
              <a:t>120</a:t>
            </a:fld>
            <a:endParaRPr lang="en-US">
              <a:solidFill>
                <a:srgbClr val="000000"/>
              </a:solidFill>
            </a:endParaRPr>
          </a:p>
        </p:txBody>
      </p:sp>
    </p:spTree>
    <p:extLst>
      <p:ext uri="{BB962C8B-B14F-4D97-AF65-F5344CB8AC3E}">
        <p14:creationId xmlns:p14="http://schemas.microsoft.com/office/powerpoint/2010/main" xmlns="" val="2324130548"/>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7884368" y="332656"/>
            <a:ext cx="864096" cy="432048"/>
          </a:xfrm>
          <a:prstGeom prst="rect">
            <a:avLst/>
          </a:prstGeom>
          <a:solidFill>
            <a:srgbClr val="FFFF99"/>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p:txBody>
      </p:sp>
      <p:sp>
        <p:nvSpPr>
          <p:cNvPr id="8" name="Rectangle 7"/>
          <p:cNvSpPr/>
          <p:nvPr/>
        </p:nvSpPr>
        <p:spPr bwMode="auto">
          <a:xfrm>
            <a:off x="0" y="1124744"/>
            <a:ext cx="9144000" cy="2880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p:txBody>
      </p:sp>
      <p:sp>
        <p:nvSpPr>
          <p:cNvPr id="9" name="Rectangle 8"/>
          <p:cNvSpPr/>
          <p:nvPr/>
        </p:nvSpPr>
        <p:spPr bwMode="auto">
          <a:xfrm>
            <a:off x="0" y="1052736"/>
            <a:ext cx="9144000" cy="432048"/>
          </a:xfrm>
          <a:prstGeom prst="rect">
            <a:avLst/>
          </a:prstGeom>
          <a:solidFill>
            <a:srgbClr val="FFFF99"/>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p:txBody>
      </p:sp>
      <p:sp>
        <p:nvSpPr>
          <p:cNvPr id="11" name="Text Box 4"/>
          <p:cNvSpPr txBox="1">
            <a:spLocks noChangeArrowheads="1"/>
          </p:cNvSpPr>
          <p:nvPr/>
        </p:nvSpPr>
        <p:spPr bwMode="auto">
          <a:xfrm>
            <a:off x="179512" y="0"/>
            <a:ext cx="8784976" cy="707886"/>
          </a:xfrm>
          <a:prstGeom prst="rect">
            <a:avLst/>
          </a:prstGeom>
          <a:solidFill>
            <a:srgbClr val="FFFF99"/>
          </a:solidFill>
          <a:ln w="9525">
            <a:noFill/>
            <a:miter lim="800000"/>
            <a:headEnd/>
            <a:tailEnd/>
          </a:ln>
          <a:effectLst/>
        </p:spPr>
        <p:txBody>
          <a:bodyPr wrap="square">
            <a:spAutoFit/>
          </a:bodyPr>
          <a:lstStyle/>
          <a:p>
            <a:pPr algn="ctr">
              <a:spcBef>
                <a:spcPct val="50000"/>
              </a:spcBef>
            </a:pPr>
            <a:r>
              <a:rPr lang="en-US" sz="2000" dirty="0" smtClean="0">
                <a:effectLst/>
                <a:latin typeface="Calibri" pitchFamily="34" charset="0"/>
                <a:cs typeface="Calibri" pitchFamily="34" charset="0"/>
              </a:rPr>
              <a:t>Now here is actually a more complete picture of the relationship of the information provided by the </a:t>
            </a:r>
            <a:r>
              <a:rPr lang="en-US" sz="2000" dirty="0" err="1" smtClean="0">
                <a:effectLst/>
                <a:latin typeface="Calibri" pitchFamily="34" charset="0"/>
                <a:cs typeface="Calibri" pitchFamily="34" charset="0"/>
              </a:rPr>
              <a:t>PureProperty</a:t>
            </a:r>
            <a:r>
              <a:rPr lang="en-US" sz="2000" dirty="0" smtClean="0">
                <a:effectLst/>
                <a:latin typeface="Calibri" pitchFamily="34" charset="0"/>
                <a:cs typeface="Calibri" pitchFamily="34" charset="0"/>
              </a:rPr>
              <a:t>™ versus the NCREIF index…</a:t>
            </a:r>
            <a:endParaRPr lang="en-US" sz="2000" b="1" dirty="0" smtClean="0">
              <a:effectLst/>
              <a:latin typeface="Calibri" pitchFamily="34" charset="0"/>
              <a:cs typeface="Calibri" pitchFamily="34" charset="0"/>
            </a:endParaRPr>
          </a:p>
        </p:txBody>
      </p:sp>
      <p:pic>
        <p:nvPicPr>
          <p:cNvPr id="122882" name="Picture 2"/>
          <p:cNvPicPr>
            <a:picLocks noChangeAspect="1" noChangeArrowheads="1"/>
          </p:cNvPicPr>
          <p:nvPr/>
        </p:nvPicPr>
        <p:blipFill>
          <a:blip r:embed="rId2" cstate="print"/>
          <a:srcRect/>
          <a:stretch>
            <a:fillRect/>
          </a:stretch>
        </p:blipFill>
        <p:spPr bwMode="auto">
          <a:xfrm>
            <a:off x="179512" y="764704"/>
            <a:ext cx="8820150" cy="5838825"/>
          </a:xfrm>
          <a:prstGeom prst="rect">
            <a:avLst/>
          </a:prstGeom>
          <a:noFill/>
          <a:ln w="9525">
            <a:noFill/>
            <a:miter lim="800000"/>
            <a:headEnd/>
            <a:tailEnd/>
          </a:ln>
          <a:effectLst/>
        </p:spPr>
      </p:pic>
      <p:sp>
        <p:nvSpPr>
          <p:cNvPr id="12" name="TextBox 11"/>
          <p:cNvSpPr txBox="1"/>
          <p:nvPr/>
        </p:nvSpPr>
        <p:spPr>
          <a:xfrm>
            <a:off x="4876800" y="4876800"/>
            <a:ext cx="4038600" cy="600164"/>
          </a:xfrm>
          <a:prstGeom prst="rect">
            <a:avLst/>
          </a:prstGeom>
          <a:solidFill>
            <a:schemeClr val="bg2"/>
          </a:solidFill>
        </p:spPr>
        <p:txBody>
          <a:bodyPr wrap="square" rtlCol="0">
            <a:spAutoFit/>
          </a:bodyPr>
          <a:lstStyle/>
          <a:p>
            <a:r>
              <a:rPr lang="en-US" sz="1100" dirty="0" err="1" smtClean="0">
                <a:solidFill>
                  <a:srgbClr val="FF0000"/>
                </a:solidFill>
                <a:effectLst/>
                <a:latin typeface="Calibri" pitchFamily="34" charset="0"/>
                <a:cs typeface="Calibri" pitchFamily="34" charset="0"/>
              </a:rPr>
              <a:t>PureProperty</a:t>
            </a:r>
            <a:r>
              <a:rPr lang="en-US" sz="1100" dirty="0" smtClean="0">
                <a:solidFill>
                  <a:srgbClr val="FF0000"/>
                </a:solidFill>
                <a:effectLst/>
                <a:latin typeface="Calibri" pitchFamily="34" charset="0"/>
                <a:cs typeface="Calibri" pitchFamily="34" charset="0"/>
              </a:rPr>
              <a:t>™ doesn’t “sweep under the rug” the daily movements between quarter endpoints. The private market index has gaps in its information provision that the </a:t>
            </a:r>
            <a:r>
              <a:rPr lang="en-US" sz="1100" dirty="0" err="1" smtClean="0">
                <a:solidFill>
                  <a:srgbClr val="FF0000"/>
                </a:solidFill>
                <a:effectLst/>
                <a:latin typeface="Calibri" pitchFamily="34" charset="0"/>
                <a:cs typeface="Calibri" pitchFamily="34" charset="0"/>
              </a:rPr>
              <a:t>PureProperty</a:t>
            </a:r>
            <a:r>
              <a:rPr lang="en-US" sz="1100" dirty="0" smtClean="0">
                <a:solidFill>
                  <a:srgbClr val="FF0000"/>
                </a:solidFill>
                <a:effectLst/>
                <a:latin typeface="Calibri" pitchFamily="34" charset="0"/>
                <a:cs typeface="Calibri" pitchFamily="34" charset="0"/>
              </a:rPr>
              <a:t>™ fills.</a:t>
            </a:r>
            <a:endParaRPr lang="en-US" sz="1100" dirty="0">
              <a:solidFill>
                <a:srgbClr val="FF0000"/>
              </a:solidFill>
              <a:effectLst/>
              <a:latin typeface="Calibri" pitchFamily="34" charset="0"/>
              <a:cs typeface="Calibri" pitchFamily="34" charset="0"/>
            </a:endParaRPr>
          </a:p>
        </p:txBody>
      </p:sp>
      <p:sp>
        <p:nvSpPr>
          <p:cNvPr id="13" name="Slide Number Placeholder 12"/>
          <p:cNvSpPr>
            <a:spLocks noGrp="1"/>
          </p:cNvSpPr>
          <p:nvPr>
            <p:ph type="sldNum" sz="quarter" idx="12"/>
          </p:nvPr>
        </p:nvSpPr>
        <p:spPr/>
        <p:txBody>
          <a:bodyPr/>
          <a:lstStyle/>
          <a:p>
            <a:fld id="{C10BC33F-8C89-4D21-B7F7-41DBAF8525E1}" type="slidenum">
              <a:rPr lang="en-US" smtClean="0">
                <a:solidFill>
                  <a:srgbClr val="000000"/>
                </a:solidFill>
              </a:rPr>
              <a:pPr/>
              <a:t>121</a:t>
            </a:fld>
            <a:endParaRPr lang="en-US">
              <a:solidFill>
                <a:srgbClr val="000000"/>
              </a:solidFill>
            </a:endParaRPr>
          </a:p>
        </p:txBody>
      </p:sp>
    </p:spTree>
    <p:extLst>
      <p:ext uri="{BB962C8B-B14F-4D97-AF65-F5344CB8AC3E}">
        <p14:creationId xmlns:p14="http://schemas.microsoft.com/office/powerpoint/2010/main" xmlns="" val="260045253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8229600" cy="830997"/>
          </a:xfrm>
          <a:prstGeom prst="rect">
            <a:avLst/>
          </a:prstGeom>
          <a:noFill/>
        </p:spPr>
        <p:txBody>
          <a:bodyPr wrap="square" rtlCol="0">
            <a:spAutoFit/>
          </a:bodyPr>
          <a:lstStyle/>
          <a:p>
            <a:r>
              <a:rPr lang="en-US" sz="2400" dirty="0" err="1" smtClean="0">
                <a:effectLst/>
              </a:rPr>
              <a:t>PureProperty</a:t>
            </a:r>
            <a:r>
              <a:rPr lang="en-US" sz="2400" dirty="0" smtClean="0">
                <a:effectLst/>
              </a:rPr>
              <a:t> volatility is comparable to private market indices at annual frequency…</a:t>
            </a:r>
            <a:endParaRPr lang="en-US" sz="2400" dirty="0">
              <a:effectLst/>
            </a:endParaRPr>
          </a:p>
        </p:txBody>
      </p:sp>
      <p:pic>
        <p:nvPicPr>
          <p:cNvPr id="84994" name="Picture 2"/>
          <p:cNvPicPr>
            <a:picLocks noChangeAspect="1" noChangeArrowheads="1"/>
          </p:cNvPicPr>
          <p:nvPr/>
        </p:nvPicPr>
        <p:blipFill>
          <a:blip r:embed="rId2" cstate="print"/>
          <a:srcRect/>
          <a:stretch>
            <a:fillRect/>
          </a:stretch>
        </p:blipFill>
        <p:spPr bwMode="auto">
          <a:xfrm>
            <a:off x="1188720" y="1005840"/>
            <a:ext cx="6776555" cy="4750233"/>
          </a:xfrm>
          <a:prstGeom prst="rect">
            <a:avLst/>
          </a:prstGeom>
          <a:noFill/>
          <a:ln w="9525">
            <a:noFill/>
            <a:miter lim="800000"/>
            <a:headEnd/>
            <a:tailEnd/>
          </a:ln>
          <a:effectLst/>
        </p:spPr>
      </p:pic>
      <p:sp>
        <p:nvSpPr>
          <p:cNvPr id="4" name="Footer Placeholder 3"/>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6" name="Slide Number Placeholder 5"/>
          <p:cNvSpPr>
            <a:spLocks noGrp="1"/>
          </p:cNvSpPr>
          <p:nvPr>
            <p:ph type="sldNum" sz="quarter" idx="12"/>
          </p:nvPr>
        </p:nvSpPr>
        <p:spPr/>
        <p:txBody>
          <a:bodyPr/>
          <a:lstStyle/>
          <a:p>
            <a:fld id="{C10BC33F-8C89-4D21-B7F7-41DBAF8525E1}" type="slidenum">
              <a:rPr lang="en-US" smtClean="0">
                <a:solidFill>
                  <a:srgbClr val="000000"/>
                </a:solidFill>
              </a:rPr>
              <a:pPr/>
              <a:t>122</a:t>
            </a:fld>
            <a:endParaRPr lang="en-US">
              <a:solidFill>
                <a:srgbClr val="000000"/>
              </a:solidFill>
            </a:endParaRPr>
          </a:p>
        </p:txBody>
      </p:sp>
    </p:spTree>
    <p:extLst>
      <p:ext uri="{BB962C8B-B14F-4D97-AF65-F5344CB8AC3E}">
        <p14:creationId xmlns:p14="http://schemas.microsoft.com/office/powerpoint/2010/main" xmlns="" val="126969698"/>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8229600" cy="830997"/>
          </a:xfrm>
          <a:prstGeom prst="rect">
            <a:avLst/>
          </a:prstGeom>
          <a:noFill/>
        </p:spPr>
        <p:txBody>
          <a:bodyPr wrap="square" rtlCol="0">
            <a:spAutoFit/>
          </a:bodyPr>
          <a:lstStyle/>
          <a:p>
            <a:r>
              <a:rPr lang="en-US" sz="2400" dirty="0" err="1" smtClean="0">
                <a:effectLst/>
              </a:rPr>
              <a:t>PureProperty</a:t>
            </a:r>
            <a:r>
              <a:rPr lang="en-US" sz="2400" dirty="0" smtClean="0">
                <a:effectLst/>
              </a:rPr>
              <a:t> volatility is comparable to TBI at quarterly frequency…               </a:t>
            </a:r>
            <a:r>
              <a:rPr lang="en-US" sz="1400" b="0" dirty="0" smtClean="0">
                <a:effectLst/>
              </a:rPr>
              <a:t>(based on 50 </a:t>
            </a:r>
            <a:r>
              <a:rPr lang="en-US" sz="1400" b="0" dirty="0" err="1" smtClean="0">
                <a:effectLst/>
              </a:rPr>
              <a:t>qtrs</a:t>
            </a:r>
            <a:r>
              <a:rPr lang="en-US" sz="1400" b="0" dirty="0" smtClean="0">
                <a:effectLst/>
              </a:rPr>
              <a:t> of data)</a:t>
            </a:r>
            <a:endParaRPr lang="en-US" sz="2400" b="0" dirty="0">
              <a:effectLst/>
            </a:endParaRPr>
          </a:p>
        </p:txBody>
      </p:sp>
      <p:pic>
        <p:nvPicPr>
          <p:cNvPr id="123906" name="Picture 2"/>
          <p:cNvPicPr>
            <a:picLocks noChangeAspect="1" noChangeArrowheads="1"/>
          </p:cNvPicPr>
          <p:nvPr/>
        </p:nvPicPr>
        <p:blipFill>
          <a:blip r:embed="rId2" cstate="print"/>
          <a:srcRect/>
          <a:stretch>
            <a:fillRect/>
          </a:stretch>
        </p:blipFill>
        <p:spPr bwMode="auto">
          <a:xfrm>
            <a:off x="1187624" y="1005840"/>
            <a:ext cx="6779831" cy="4752528"/>
          </a:xfrm>
          <a:prstGeom prst="rect">
            <a:avLst/>
          </a:prstGeom>
          <a:noFill/>
          <a:ln w="9525">
            <a:noFill/>
            <a:miter lim="800000"/>
            <a:headEnd/>
            <a:tailEnd/>
          </a:ln>
          <a:effectLst/>
        </p:spPr>
      </p:pic>
      <p:sp>
        <p:nvSpPr>
          <p:cNvPr id="6" name="TextBox 5"/>
          <p:cNvSpPr txBox="1"/>
          <p:nvPr/>
        </p:nvSpPr>
        <p:spPr>
          <a:xfrm>
            <a:off x="457200" y="5715000"/>
            <a:ext cx="8229600" cy="731520"/>
          </a:xfrm>
          <a:prstGeom prst="rect">
            <a:avLst/>
          </a:prstGeom>
          <a:solidFill>
            <a:srgbClr val="FFFF99"/>
          </a:solidFill>
        </p:spPr>
        <p:txBody>
          <a:bodyPr wrap="square" rtlCol="0">
            <a:spAutoFit/>
          </a:bodyPr>
          <a:lstStyle/>
          <a:p>
            <a:pPr algn="ctr"/>
            <a:r>
              <a:rPr lang="en-US" sz="1800" dirty="0" smtClean="0">
                <a:solidFill>
                  <a:srgbClr val="D60093"/>
                </a:solidFill>
                <a:effectLst/>
                <a:latin typeface="Calibri" pitchFamily="34" charset="0"/>
                <a:cs typeface="Calibri" pitchFamily="34" charset="0"/>
              </a:rPr>
              <a:t>NPI (appraisal-based) volatility is lower at quarterly frequency due to smoothing.</a:t>
            </a:r>
          </a:p>
          <a:p>
            <a:pPr algn="ctr"/>
            <a:r>
              <a:rPr lang="en-US" sz="1800" dirty="0" smtClean="0">
                <a:solidFill>
                  <a:srgbClr val="D60093"/>
                </a:solidFill>
                <a:effectLst/>
                <a:latin typeface="Calibri" pitchFamily="34" charset="0"/>
                <a:cs typeface="Calibri" pitchFamily="34" charset="0"/>
              </a:rPr>
              <a:t>Does not represent liquid volatility.</a:t>
            </a:r>
            <a:endParaRPr lang="en-US" sz="1800" dirty="0">
              <a:solidFill>
                <a:srgbClr val="D60093"/>
              </a:solidFill>
              <a:effectLst/>
              <a:latin typeface="Calibri" pitchFamily="34" charset="0"/>
              <a:cs typeface="Calibri" pitchFamily="34" charset="0"/>
            </a:endParaRPr>
          </a:p>
        </p:txBody>
      </p:sp>
      <p:sp>
        <p:nvSpPr>
          <p:cNvPr id="7" name="Footer Placeholder 6"/>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8" name="Slide Number Placeholder 7"/>
          <p:cNvSpPr>
            <a:spLocks noGrp="1"/>
          </p:cNvSpPr>
          <p:nvPr>
            <p:ph type="sldNum" sz="quarter" idx="12"/>
          </p:nvPr>
        </p:nvSpPr>
        <p:spPr/>
        <p:txBody>
          <a:bodyPr/>
          <a:lstStyle/>
          <a:p>
            <a:fld id="{C10BC33F-8C89-4D21-B7F7-41DBAF8525E1}" type="slidenum">
              <a:rPr lang="en-US" smtClean="0">
                <a:solidFill>
                  <a:srgbClr val="000000"/>
                </a:solidFill>
              </a:rPr>
              <a:pPr/>
              <a:t>123</a:t>
            </a:fld>
            <a:endParaRPr lang="en-US">
              <a:solidFill>
                <a:srgbClr val="000000"/>
              </a:solidFill>
            </a:endParaRPr>
          </a:p>
        </p:txBody>
      </p:sp>
    </p:spTree>
    <p:extLst>
      <p:ext uri="{BB962C8B-B14F-4D97-AF65-F5344CB8AC3E}">
        <p14:creationId xmlns:p14="http://schemas.microsoft.com/office/powerpoint/2010/main" xmlns="" val="419487913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8229600" cy="830997"/>
          </a:xfrm>
          <a:prstGeom prst="rect">
            <a:avLst/>
          </a:prstGeom>
          <a:noFill/>
        </p:spPr>
        <p:txBody>
          <a:bodyPr wrap="square" rtlCol="0">
            <a:spAutoFit/>
          </a:bodyPr>
          <a:lstStyle/>
          <a:p>
            <a:r>
              <a:rPr lang="en-US" sz="2400" dirty="0" err="1" smtClean="0">
                <a:effectLst/>
              </a:rPr>
              <a:t>PureProperty</a:t>
            </a:r>
            <a:r>
              <a:rPr lang="en-US" sz="2400" dirty="0" smtClean="0">
                <a:effectLst/>
              </a:rPr>
              <a:t>™ less autocorrelation implies more </a:t>
            </a:r>
            <a:r>
              <a:rPr lang="en-US" sz="2400" dirty="0" err="1" smtClean="0">
                <a:effectLst/>
              </a:rPr>
              <a:t>informationally</a:t>
            </a:r>
            <a:r>
              <a:rPr lang="en-US" sz="2400" dirty="0" smtClean="0">
                <a:effectLst/>
              </a:rPr>
              <a:t> efficient index (less inertia)…</a:t>
            </a:r>
            <a:endParaRPr lang="en-US" sz="2400" dirty="0">
              <a:effectLst/>
            </a:endParaRPr>
          </a:p>
        </p:txBody>
      </p:sp>
      <p:pic>
        <p:nvPicPr>
          <p:cNvPr id="124930" name="Picture 2"/>
          <p:cNvPicPr>
            <a:picLocks noChangeAspect="1" noChangeArrowheads="1"/>
          </p:cNvPicPr>
          <p:nvPr/>
        </p:nvPicPr>
        <p:blipFill>
          <a:blip r:embed="rId2" cstate="print"/>
          <a:srcRect/>
          <a:stretch>
            <a:fillRect/>
          </a:stretch>
        </p:blipFill>
        <p:spPr bwMode="auto">
          <a:xfrm>
            <a:off x="1207388" y="1005839"/>
            <a:ext cx="6729225" cy="4754880"/>
          </a:xfrm>
          <a:prstGeom prst="rect">
            <a:avLst/>
          </a:prstGeom>
          <a:noFill/>
          <a:ln w="9525">
            <a:noFill/>
            <a:miter lim="800000"/>
            <a:headEnd/>
            <a:tailEnd/>
          </a:ln>
          <a:effectLst/>
        </p:spPr>
      </p:pic>
      <p:sp>
        <p:nvSpPr>
          <p:cNvPr id="8" name="TextBox 7"/>
          <p:cNvSpPr txBox="1"/>
          <p:nvPr/>
        </p:nvSpPr>
        <p:spPr>
          <a:xfrm>
            <a:off x="457200" y="5715000"/>
            <a:ext cx="8229600" cy="954107"/>
          </a:xfrm>
          <a:prstGeom prst="rect">
            <a:avLst/>
          </a:prstGeom>
          <a:solidFill>
            <a:srgbClr val="FFFF99"/>
          </a:solidFill>
        </p:spPr>
        <p:txBody>
          <a:bodyPr wrap="square" rtlCol="0">
            <a:spAutoFit/>
          </a:bodyPr>
          <a:lstStyle/>
          <a:p>
            <a:pPr algn="ctr"/>
            <a:r>
              <a:rPr lang="en-US" sz="1800" dirty="0" smtClean="0">
                <a:effectLst/>
                <a:latin typeface="Calibri" pitchFamily="34" charset="0"/>
                <a:cs typeface="Calibri" pitchFamily="34" charset="0"/>
              </a:rPr>
              <a:t>News fully reflected in prices quickly </a:t>
            </a:r>
            <a:r>
              <a:rPr lang="en-US" sz="1800" dirty="0" smtClean="0">
                <a:effectLst/>
                <a:latin typeface="Calibri" pitchFamily="34" charset="0"/>
                <a:cs typeface="Calibri" pitchFamily="34" charset="0"/>
                <a:sym typeface="Wingdings" pitchFamily="2" charset="2"/>
              </a:rPr>
              <a:t> Low autocorrelation.</a:t>
            </a:r>
            <a:endParaRPr lang="en-US" sz="1800" dirty="0" smtClean="0">
              <a:effectLst/>
              <a:latin typeface="Calibri" pitchFamily="34" charset="0"/>
              <a:cs typeface="Calibri" pitchFamily="34" charset="0"/>
            </a:endParaRPr>
          </a:p>
          <a:p>
            <a:pPr algn="ctr"/>
            <a:r>
              <a:rPr lang="en-US" sz="1800" dirty="0" smtClean="0">
                <a:solidFill>
                  <a:srgbClr val="0033CC"/>
                </a:solidFill>
                <a:effectLst/>
                <a:latin typeface="Calibri" pitchFamily="34" charset="0"/>
                <a:cs typeface="Calibri" pitchFamily="34" charset="0"/>
              </a:rPr>
              <a:t>Private market is sluggish, takes time to reflect news in prices.</a:t>
            </a:r>
          </a:p>
          <a:p>
            <a:pPr algn="ctr"/>
            <a:r>
              <a:rPr lang="en-US" sz="1800" dirty="0" smtClean="0">
                <a:solidFill>
                  <a:srgbClr val="D60093"/>
                </a:solidFill>
                <a:effectLst/>
                <a:latin typeface="Calibri" pitchFamily="34" charset="0"/>
                <a:cs typeface="Calibri" pitchFamily="34" charset="0"/>
              </a:rPr>
              <a:t>Appraisal-based index is smoothed and lagged.</a:t>
            </a:r>
            <a:endParaRPr lang="en-US" sz="1800" dirty="0">
              <a:solidFill>
                <a:srgbClr val="D60093"/>
              </a:solidFill>
              <a:effectLst/>
              <a:latin typeface="Calibri" pitchFamily="34" charset="0"/>
              <a:cs typeface="Calibri" pitchFamily="34" charset="0"/>
            </a:endParaRPr>
          </a:p>
        </p:txBody>
      </p:sp>
      <p:sp>
        <p:nvSpPr>
          <p:cNvPr id="6" name="Footer Placeholder 5"/>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7" name="Slide Number Placeholder 6"/>
          <p:cNvSpPr>
            <a:spLocks noGrp="1"/>
          </p:cNvSpPr>
          <p:nvPr>
            <p:ph type="sldNum" sz="quarter" idx="12"/>
          </p:nvPr>
        </p:nvSpPr>
        <p:spPr/>
        <p:txBody>
          <a:bodyPr/>
          <a:lstStyle/>
          <a:p>
            <a:fld id="{C10BC33F-8C89-4D21-B7F7-41DBAF8525E1}" type="slidenum">
              <a:rPr lang="en-US" smtClean="0">
                <a:solidFill>
                  <a:srgbClr val="000000"/>
                </a:solidFill>
              </a:rPr>
              <a:pPr/>
              <a:t>124</a:t>
            </a:fld>
            <a:endParaRPr lang="en-US">
              <a:solidFill>
                <a:srgbClr val="000000"/>
              </a:solidFill>
            </a:endParaRPr>
          </a:p>
        </p:txBody>
      </p:sp>
    </p:spTree>
    <p:extLst>
      <p:ext uri="{BB962C8B-B14F-4D97-AF65-F5344CB8AC3E}">
        <p14:creationId xmlns:p14="http://schemas.microsoft.com/office/powerpoint/2010/main" xmlns="" val="4117304064"/>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8229600" cy="830997"/>
          </a:xfrm>
          <a:prstGeom prst="rect">
            <a:avLst/>
          </a:prstGeom>
          <a:noFill/>
        </p:spPr>
        <p:txBody>
          <a:bodyPr wrap="square" rtlCol="0">
            <a:spAutoFit/>
          </a:bodyPr>
          <a:lstStyle/>
          <a:p>
            <a:r>
              <a:rPr lang="en-US" sz="2400" dirty="0" err="1" smtClean="0">
                <a:effectLst/>
              </a:rPr>
              <a:t>PureProperty</a:t>
            </a:r>
            <a:r>
              <a:rPr lang="en-US" sz="2400" dirty="0" smtClean="0">
                <a:effectLst/>
              </a:rPr>
              <a:t>™ less autocorrelation implies more </a:t>
            </a:r>
            <a:r>
              <a:rPr lang="en-US" sz="2400" dirty="0" err="1" smtClean="0">
                <a:effectLst/>
              </a:rPr>
              <a:t>informationally</a:t>
            </a:r>
            <a:r>
              <a:rPr lang="en-US" sz="2400" dirty="0" smtClean="0">
                <a:effectLst/>
              </a:rPr>
              <a:t> efficient index (less inertia)…</a:t>
            </a:r>
            <a:endParaRPr lang="en-US" sz="2400" dirty="0">
              <a:effectLst/>
            </a:endParaRPr>
          </a:p>
        </p:txBody>
      </p:sp>
      <p:sp>
        <p:nvSpPr>
          <p:cNvPr id="6" name="TextBox 5"/>
          <p:cNvSpPr txBox="1"/>
          <p:nvPr/>
        </p:nvSpPr>
        <p:spPr>
          <a:xfrm>
            <a:off x="457200" y="5827693"/>
            <a:ext cx="8229600" cy="954107"/>
          </a:xfrm>
          <a:prstGeom prst="rect">
            <a:avLst/>
          </a:prstGeom>
          <a:solidFill>
            <a:srgbClr val="FFFF99"/>
          </a:solidFill>
        </p:spPr>
        <p:txBody>
          <a:bodyPr wrap="square" rtlCol="0">
            <a:spAutoFit/>
          </a:bodyPr>
          <a:lstStyle/>
          <a:p>
            <a:pPr algn="ctr"/>
            <a:r>
              <a:rPr lang="en-US" sz="1800" dirty="0" smtClean="0">
                <a:effectLst/>
                <a:latin typeface="Calibri" pitchFamily="34" charset="0"/>
                <a:cs typeface="Calibri" pitchFamily="34" charset="0"/>
              </a:rPr>
              <a:t>News fully reflected in prices quickly </a:t>
            </a:r>
            <a:r>
              <a:rPr lang="en-US" sz="1800" dirty="0" smtClean="0">
                <a:effectLst/>
                <a:latin typeface="Calibri" pitchFamily="34" charset="0"/>
                <a:cs typeface="Calibri" pitchFamily="34" charset="0"/>
                <a:sym typeface="Wingdings" pitchFamily="2" charset="2"/>
              </a:rPr>
              <a:t> Low autocorrelation.</a:t>
            </a:r>
            <a:endParaRPr lang="en-US" sz="1800" dirty="0" smtClean="0">
              <a:effectLst/>
              <a:latin typeface="Calibri" pitchFamily="34" charset="0"/>
              <a:cs typeface="Calibri" pitchFamily="34" charset="0"/>
            </a:endParaRPr>
          </a:p>
          <a:p>
            <a:pPr algn="ctr"/>
            <a:r>
              <a:rPr lang="en-US" sz="1800" dirty="0" smtClean="0">
                <a:solidFill>
                  <a:srgbClr val="0033CC"/>
                </a:solidFill>
                <a:effectLst/>
                <a:latin typeface="Calibri" pitchFamily="34" charset="0"/>
                <a:cs typeface="Calibri" pitchFamily="34" charset="0"/>
              </a:rPr>
              <a:t>TBI has some statistical “noise” at quarterly frequency </a:t>
            </a:r>
            <a:r>
              <a:rPr lang="en-US" sz="1800" dirty="0" smtClean="0">
                <a:solidFill>
                  <a:srgbClr val="0033CC"/>
                </a:solidFill>
                <a:effectLst/>
                <a:latin typeface="Calibri" pitchFamily="34" charset="0"/>
                <a:cs typeface="Calibri" pitchFamily="34" charset="0"/>
                <a:sym typeface="Wingdings" pitchFamily="2" charset="2"/>
              </a:rPr>
              <a:t> Negative autocorrelation</a:t>
            </a:r>
            <a:r>
              <a:rPr lang="en-US" sz="1800" dirty="0" smtClean="0">
                <a:solidFill>
                  <a:srgbClr val="0033CC"/>
                </a:solidFill>
                <a:effectLst/>
                <a:latin typeface="Calibri" pitchFamily="34" charset="0"/>
                <a:cs typeface="Calibri" pitchFamily="34" charset="0"/>
              </a:rPr>
              <a:t>.</a:t>
            </a:r>
          </a:p>
          <a:p>
            <a:pPr algn="ctr"/>
            <a:r>
              <a:rPr lang="en-US" sz="1800" dirty="0" smtClean="0">
                <a:solidFill>
                  <a:srgbClr val="D60093"/>
                </a:solidFill>
                <a:effectLst/>
                <a:latin typeface="Calibri" pitchFamily="34" charset="0"/>
                <a:cs typeface="Calibri" pitchFamily="34" charset="0"/>
              </a:rPr>
              <a:t>Appraisal-based index is highly smoothed and lagged at quarterly frequency.</a:t>
            </a:r>
            <a:endParaRPr lang="en-US" sz="1800" dirty="0">
              <a:solidFill>
                <a:srgbClr val="D60093"/>
              </a:solidFill>
              <a:effectLst/>
              <a:latin typeface="Calibri" pitchFamily="34" charset="0"/>
              <a:cs typeface="Calibri" pitchFamily="34" charset="0"/>
            </a:endParaRPr>
          </a:p>
        </p:txBody>
      </p:sp>
      <p:pic>
        <p:nvPicPr>
          <p:cNvPr id="125954" name="Picture 2"/>
          <p:cNvPicPr>
            <a:picLocks noChangeAspect="1" noChangeArrowheads="1"/>
          </p:cNvPicPr>
          <p:nvPr/>
        </p:nvPicPr>
        <p:blipFill>
          <a:blip r:embed="rId2" cstate="print"/>
          <a:srcRect/>
          <a:stretch>
            <a:fillRect/>
          </a:stretch>
        </p:blipFill>
        <p:spPr bwMode="auto">
          <a:xfrm>
            <a:off x="1207389" y="1097279"/>
            <a:ext cx="6729223" cy="4754880"/>
          </a:xfrm>
          <a:prstGeom prst="rect">
            <a:avLst/>
          </a:prstGeom>
          <a:noFill/>
          <a:ln w="9525">
            <a:noFill/>
            <a:miter lim="800000"/>
            <a:headEnd/>
            <a:tailEnd/>
          </a:ln>
          <a:effectLst/>
        </p:spPr>
      </p:pic>
      <p:sp>
        <p:nvSpPr>
          <p:cNvPr id="8" name="Slide Number Placeholder 7"/>
          <p:cNvSpPr>
            <a:spLocks noGrp="1"/>
          </p:cNvSpPr>
          <p:nvPr>
            <p:ph type="sldNum" sz="quarter" idx="12"/>
          </p:nvPr>
        </p:nvSpPr>
        <p:spPr/>
        <p:txBody>
          <a:bodyPr/>
          <a:lstStyle/>
          <a:p>
            <a:fld id="{C10BC33F-8C89-4D21-B7F7-41DBAF8525E1}" type="slidenum">
              <a:rPr lang="en-US" smtClean="0">
                <a:solidFill>
                  <a:srgbClr val="000000"/>
                </a:solidFill>
              </a:rPr>
              <a:pPr/>
              <a:t>125</a:t>
            </a:fld>
            <a:endParaRPr lang="en-US">
              <a:solidFill>
                <a:srgbClr val="000000"/>
              </a:solidFill>
            </a:endParaRPr>
          </a:p>
        </p:txBody>
      </p:sp>
    </p:spTree>
    <p:extLst>
      <p:ext uri="{BB962C8B-B14F-4D97-AF65-F5344CB8AC3E}">
        <p14:creationId xmlns:p14="http://schemas.microsoft.com/office/powerpoint/2010/main" xmlns="" val="836512502"/>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8229600" cy="830997"/>
          </a:xfrm>
          <a:prstGeom prst="rect">
            <a:avLst/>
          </a:prstGeom>
          <a:noFill/>
        </p:spPr>
        <p:txBody>
          <a:bodyPr wrap="square" rtlCol="0">
            <a:spAutoFit/>
          </a:bodyPr>
          <a:lstStyle/>
          <a:p>
            <a:r>
              <a:rPr lang="en-US" sz="2400" dirty="0" smtClean="0">
                <a:effectLst/>
              </a:rPr>
              <a:t>Lead/Lag cross-correlations confirm </a:t>
            </a:r>
            <a:r>
              <a:rPr lang="en-US" sz="2400" dirty="0" err="1" smtClean="0">
                <a:effectLst/>
              </a:rPr>
              <a:t>PureProperty</a:t>
            </a:r>
            <a:r>
              <a:rPr lang="en-US" sz="2400" dirty="0" smtClean="0">
                <a:effectLst/>
              </a:rPr>
              <a:t> leads private market indices (less inertia, more pricing “news”)…</a:t>
            </a:r>
            <a:endParaRPr lang="en-US" sz="2400" dirty="0">
              <a:effectLst/>
            </a:endParaRPr>
          </a:p>
        </p:txBody>
      </p:sp>
      <p:sp>
        <p:nvSpPr>
          <p:cNvPr id="6" name="TextBox 5"/>
          <p:cNvSpPr txBox="1"/>
          <p:nvPr/>
        </p:nvSpPr>
        <p:spPr>
          <a:xfrm>
            <a:off x="457200" y="5334000"/>
            <a:ext cx="8229600" cy="1005840"/>
          </a:xfrm>
          <a:prstGeom prst="rect">
            <a:avLst/>
          </a:prstGeom>
          <a:solidFill>
            <a:srgbClr val="FFFF99"/>
          </a:solidFill>
        </p:spPr>
        <p:txBody>
          <a:bodyPr wrap="square" rtlCol="0">
            <a:spAutoFit/>
          </a:bodyPr>
          <a:lstStyle/>
          <a:p>
            <a:r>
              <a:rPr lang="en-US" dirty="0" smtClean="0">
                <a:effectLst/>
              </a:rPr>
              <a:t>Positive correlations between </a:t>
            </a:r>
            <a:r>
              <a:rPr lang="en-US" dirty="0" err="1" smtClean="0">
                <a:effectLst/>
              </a:rPr>
              <a:t>PureProperty</a:t>
            </a:r>
            <a:r>
              <a:rPr lang="en-US" dirty="0" smtClean="0">
                <a:effectLst/>
              </a:rPr>
              <a:t> &amp; NCREIF lagged (</a:t>
            </a:r>
            <a:r>
              <a:rPr lang="en-US" dirty="0" err="1" smtClean="0">
                <a:effectLst/>
              </a:rPr>
              <a:t>t+L</a:t>
            </a:r>
            <a:r>
              <a:rPr lang="en-US" dirty="0" smtClean="0">
                <a:effectLst/>
              </a:rPr>
              <a:t>) implies </a:t>
            </a:r>
            <a:r>
              <a:rPr lang="en-US" dirty="0" err="1" smtClean="0">
                <a:effectLst/>
              </a:rPr>
              <a:t>PureProperty</a:t>
            </a:r>
            <a:r>
              <a:rPr lang="en-US" dirty="0" smtClean="0">
                <a:effectLst/>
              </a:rPr>
              <a:t> lead. Negative lagged correlations (t-L) reflect cycle.</a:t>
            </a:r>
          </a:p>
          <a:p>
            <a:r>
              <a:rPr lang="en-US" dirty="0" err="1" smtClean="0">
                <a:effectLst/>
              </a:rPr>
              <a:t>PureProperty</a:t>
            </a:r>
            <a:r>
              <a:rPr lang="en-US" dirty="0" smtClean="0">
                <a:effectLst/>
              </a:rPr>
              <a:t> leads </a:t>
            </a:r>
            <a:r>
              <a:rPr lang="en-US" dirty="0" smtClean="0">
                <a:solidFill>
                  <a:srgbClr val="0033CC"/>
                </a:solidFill>
                <a:effectLst/>
              </a:rPr>
              <a:t>TBI 2 </a:t>
            </a:r>
            <a:r>
              <a:rPr lang="en-US" dirty="0" err="1" smtClean="0">
                <a:solidFill>
                  <a:srgbClr val="0033CC"/>
                </a:solidFill>
                <a:effectLst/>
              </a:rPr>
              <a:t>qtrs</a:t>
            </a:r>
            <a:r>
              <a:rPr lang="en-US" dirty="0" smtClean="0">
                <a:effectLst/>
              </a:rPr>
              <a:t>, </a:t>
            </a:r>
            <a:r>
              <a:rPr lang="en-US" dirty="0" smtClean="0">
                <a:solidFill>
                  <a:srgbClr val="D60093"/>
                </a:solidFill>
                <a:effectLst/>
              </a:rPr>
              <a:t>NPI 4 </a:t>
            </a:r>
            <a:r>
              <a:rPr lang="en-US" dirty="0" err="1" smtClean="0">
                <a:solidFill>
                  <a:srgbClr val="D60093"/>
                </a:solidFill>
                <a:effectLst/>
              </a:rPr>
              <a:t>qtrs</a:t>
            </a:r>
            <a:r>
              <a:rPr lang="en-US" dirty="0" smtClean="0">
                <a:solidFill>
                  <a:srgbClr val="D60093"/>
                </a:solidFill>
                <a:effectLst/>
              </a:rPr>
              <a:t> </a:t>
            </a:r>
            <a:r>
              <a:rPr lang="en-US" dirty="0" smtClean="0">
                <a:effectLst/>
              </a:rPr>
              <a:t>(average).</a:t>
            </a:r>
            <a:endParaRPr lang="en-US" dirty="0">
              <a:effectLst/>
            </a:endParaRPr>
          </a:p>
        </p:txBody>
      </p:sp>
      <p:pic>
        <p:nvPicPr>
          <p:cNvPr id="126979" name="Picture 3"/>
          <p:cNvPicPr>
            <a:picLocks noChangeAspect="1" noChangeArrowheads="1"/>
          </p:cNvPicPr>
          <p:nvPr/>
        </p:nvPicPr>
        <p:blipFill>
          <a:blip r:embed="rId2" cstate="print"/>
          <a:srcRect/>
          <a:stretch>
            <a:fillRect/>
          </a:stretch>
        </p:blipFill>
        <p:spPr bwMode="auto">
          <a:xfrm>
            <a:off x="1505707" y="1005840"/>
            <a:ext cx="6132586" cy="4366595"/>
          </a:xfrm>
          <a:prstGeom prst="rect">
            <a:avLst/>
          </a:prstGeom>
          <a:noFill/>
          <a:ln w="9525">
            <a:noFill/>
            <a:miter lim="800000"/>
            <a:headEnd/>
            <a:tailEnd/>
          </a:ln>
          <a:effectLst/>
        </p:spPr>
      </p:pic>
      <p:sp>
        <p:nvSpPr>
          <p:cNvPr id="7" name="Footer Placeholder 6"/>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8" name="Slide Number Placeholder 7"/>
          <p:cNvSpPr>
            <a:spLocks noGrp="1"/>
          </p:cNvSpPr>
          <p:nvPr>
            <p:ph type="sldNum" sz="quarter" idx="12"/>
          </p:nvPr>
        </p:nvSpPr>
        <p:spPr/>
        <p:txBody>
          <a:bodyPr/>
          <a:lstStyle/>
          <a:p>
            <a:fld id="{C10BC33F-8C89-4D21-B7F7-41DBAF8525E1}" type="slidenum">
              <a:rPr lang="en-US" smtClean="0">
                <a:solidFill>
                  <a:srgbClr val="000000"/>
                </a:solidFill>
              </a:rPr>
              <a:pPr/>
              <a:t>126</a:t>
            </a:fld>
            <a:endParaRPr lang="en-US">
              <a:solidFill>
                <a:srgbClr val="000000"/>
              </a:solidFill>
            </a:endParaRPr>
          </a:p>
        </p:txBody>
      </p:sp>
    </p:spTree>
    <p:extLst>
      <p:ext uri="{BB962C8B-B14F-4D97-AF65-F5344CB8AC3E}">
        <p14:creationId xmlns:p14="http://schemas.microsoft.com/office/powerpoint/2010/main" xmlns="" val="793379365"/>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1520" y="764704"/>
            <a:ext cx="6021388" cy="503709"/>
          </a:xfrm>
        </p:spPr>
        <p:txBody>
          <a:bodyPr/>
          <a:lstStyle/>
          <a:p>
            <a:r>
              <a:rPr lang="en-US" sz="2400" dirty="0" smtClean="0"/>
              <a:t>Contents of this presentation…</a:t>
            </a:r>
            <a:endParaRPr lang="en-GB" sz="2400" dirty="0"/>
          </a:p>
        </p:txBody>
      </p:sp>
      <p:sp>
        <p:nvSpPr>
          <p:cNvPr id="8" name="TextBox 7"/>
          <p:cNvSpPr txBox="1"/>
          <p:nvPr/>
        </p:nvSpPr>
        <p:spPr>
          <a:xfrm>
            <a:off x="762000" y="1295400"/>
            <a:ext cx="7696200" cy="3067506"/>
          </a:xfrm>
          <a:prstGeom prst="rect">
            <a:avLst/>
          </a:prstGeom>
          <a:noFill/>
        </p:spPr>
        <p:txBody>
          <a:bodyPr wrap="square" rtlCol="0">
            <a:spAutoFit/>
          </a:bodyPr>
          <a:lstStyle/>
          <a:p>
            <a:pPr marL="514350" indent="-514350">
              <a:spcBef>
                <a:spcPts val="1000"/>
              </a:spcBef>
              <a:buFont typeface="+mj-lt"/>
              <a:buAutoNum type="arabicPeriod"/>
            </a:pPr>
            <a:r>
              <a:rPr lang="en-US" sz="2000" b="0" dirty="0" smtClean="0">
                <a:solidFill>
                  <a:schemeClr val="bg1">
                    <a:lumMod val="65000"/>
                  </a:schemeClr>
                </a:solidFill>
                <a:effectLst/>
              </a:rPr>
              <a:t>Introduction</a:t>
            </a:r>
            <a:br>
              <a:rPr lang="en-US" sz="2000" b="0" dirty="0" smtClean="0">
                <a:solidFill>
                  <a:schemeClr val="bg1">
                    <a:lumMod val="65000"/>
                  </a:schemeClr>
                </a:solidFill>
                <a:effectLst/>
              </a:rPr>
            </a:br>
            <a:r>
              <a:rPr lang="en-US" sz="2000" b="0" dirty="0" smtClean="0">
                <a:solidFill>
                  <a:schemeClr val="bg1">
                    <a:lumMod val="65000"/>
                  </a:schemeClr>
                </a:solidFill>
                <a:effectLst/>
              </a:rPr>
              <a:t>	Need &amp; Opportunity for the </a:t>
            </a:r>
            <a:r>
              <a:rPr lang="en-US" sz="2000" b="0" dirty="0" err="1" smtClean="0">
                <a:solidFill>
                  <a:schemeClr val="bg1">
                    <a:lumMod val="65000"/>
                  </a:schemeClr>
                </a:solidFill>
                <a:effectLst/>
              </a:rPr>
              <a:t>PureProperty</a:t>
            </a:r>
            <a:r>
              <a:rPr lang="en-US" sz="2000" b="0" dirty="0" smtClean="0">
                <a:solidFill>
                  <a:schemeClr val="bg1">
                    <a:lumMod val="65000"/>
                  </a:schemeClr>
                </a:solidFill>
                <a:effectLst/>
              </a:rPr>
              <a:t>™ Product</a:t>
            </a:r>
          </a:p>
          <a:p>
            <a:pPr marL="514350" indent="-514350">
              <a:spcBef>
                <a:spcPts val="1000"/>
              </a:spcBef>
              <a:buFont typeface="+mj-lt"/>
              <a:buAutoNum type="arabicPeriod"/>
            </a:pPr>
            <a:r>
              <a:rPr lang="en-US" sz="2000" b="0" dirty="0" smtClean="0">
                <a:solidFill>
                  <a:schemeClr val="bg1">
                    <a:lumMod val="65000"/>
                  </a:schemeClr>
                </a:solidFill>
                <a:effectLst/>
              </a:rPr>
              <a:t>What are </a:t>
            </a:r>
            <a:r>
              <a:rPr lang="en-US" sz="2000" b="0" dirty="0" err="1" smtClean="0">
                <a:solidFill>
                  <a:schemeClr val="bg1">
                    <a:lumMod val="65000"/>
                  </a:schemeClr>
                </a:solidFill>
                <a:effectLst/>
              </a:rPr>
              <a:t>PureProperty</a:t>
            </a:r>
            <a:r>
              <a:rPr lang="en-US" sz="2000" b="0" dirty="0" smtClean="0">
                <a:solidFill>
                  <a:schemeClr val="bg1">
                    <a:lumMod val="65000"/>
                  </a:schemeClr>
                </a:solidFill>
                <a:effectLst/>
              </a:rPr>
              <a:t>™ Indices?</a:t>
            </a:r>
          </a:p>
          <a:p>
            <a:pPr marL="514350" indent="-514350">
              <a:spcBef>
                <a:spcPts val="1000"/>
              </a:spcBef>
              <a:buFont typeface="+mj-lt"/>
              <a:buAutoNum type="arabicPeriod"/>
            </a:pPr>
            <a:r>
              <a:rPr lang="en-US" sz="2000" b="0" dirty="0" err="1" smtClean="0">
                <a:solidFill>
                  <a:schemeClr val="bg1">
                    <a:lumMod val="65000"/>
                  </a:schemeClr>
                </a:solidFill>
                <a:effectLst/>
              </a:rPr>
              <a:t>PureProperty</a:t>
            </a:r>
            <a:r>
              <a:rPr lang="en-US" sz="2000" b="0" dirty="0" smtClean="0">
                <a:solidFill>
                  <a:schemeClr val="bg1">
                    <a:lumMod val="65000"/>
                  </a:schemeClr>
                </a:solidFill>
                <a:effectLst/>
              </a:rPr>
              <a:t>™ Indices as an Information Product</a:t>
            </a:r>
            <a:br>
              <a:rPr lang="en-US" sz="2000" b="0" dirty="0" smtClean="0">
                <a:solidFill>
                  <a:schemeClr val="bg1">
                    <a:lumMod val="65000"/>
                  </a:schemeClr>
                </a:solidFill>
                <a:effectLst/>
              </a:rPr>
            </a:br>
            <a:r>
              <a:rPr lang="en-US" sz="2000" b="0" dirty="0" smtClean="0">
                <a:solidFill>
                  <a:schemeClr val="bg1">
                    <a:lumMod val="65000"/>
                  </a:schemeClr>
                </a:solidFill>
                <a:effectLst/>
              </a:rPr>
              <a:t>	Comparison of </a:t>
            </a:r>
            <a:r>
              <a:rPr lang="en-US" sz="2000" b="0" dirty="0" err="1" smtClean="0">
                <a:solidFill>
                  <a:schemeClr val="bg1">
                    <a:lumMod val="65000"/>
                  </a:schemeClr>
                </a:solidFill>
                <a:effectLst/>
              </a:rPr>
              <a:t>PureProperty</a:t>
            </a:r>
            <a:r>
              <a:rPr lang="en-US" sz="2000" b="0" dirty="0" smtClean="0">
                <a:solidFill>
                  <a:schemeClr val="bg1">
                    <a:lumMod val="65000"/>
                  </a:schemeClr>
                </a:solidFill>
                <a:effectLst/>
              </a:rPr>
              <a:t>™ &amp; Private CRE Market</a:t>
            </a:r>
          </a:p>
          <a:p>
            <a:pPr marL="514350" indent="-514350">
              <a:spcBef>
                <a:spcPts val="1000"/>
              </a:spcBef>
              <a:buFont typeface="+mj-lt"/>
              <a:buAutoNum type="arabicPeriod"/>
            </a:pPr>
            <a:r>
              <a:rPr lang="en-US" sz="2000" dirty="0" err="1" smtClean="0">
                <a:effectLst/>
              </a:rPr>
              <a:t>PureProperty</a:t>
            </a:r>
            <a:r>
              <a:rPr lang="en-US" sz="2000" dirty="0" smtClean="0">
                <a:effectLst/>
              </a:rPr>
              <a:t>™ Indices as an Investment Product</a:t>
            </a:r>
            <a:br>
              <a:rPr lang="en-US" sz="2000" dirty="0" smtClean="0">
                <a:effectLst/>
              </a:rPr>
            </a:br>
            <a:r>
              <a:rPr lang="en-US" sz="2000" dirty="0" smtClean="0">
                <a:effectLst/>
              </a:rPr>
              <a:t>	- CRE total return replication.</a:t>
            </a:r>
          </a:p>
          <a:p>
            <a:pPr marL="514350" indent="-514350">
              <a:spcBef>
                <a:spcPts val="1000"/>
              </a:spcBef>
              <a:buFont typeface="+mj-lt"/>
              <a:buAutoNum type="arabicPeriod"/>
            </a:pPr>
            <a:r>
              <a:rPr lang="en-US" sz="2000" b="0" dirty="0" smtClean="0">
                <a:solidFill>
                  <a:schemeClr val="bg1">
                    <a:lumMod val="65000"/>
                  </a:schemeClr>
                </a:solidFill>
                <a:effectLst/>
              </a:rPr>
              <a:t>Technical Appendix</a:t>
            </a:r>
            <a:endParaRPr lang="en-US" sz="2000" b="0" dirty="0">
              <a:solidFill>
                <a:schemeClr val="bg1">
                  <a:lumMod val="65000"/>
                </a:schemeClr>
              </a:solidFill>
              <a:effectLst/>
            </a:endParaRPr>
          </a:p>
        </p:txBody>
      </p:sp>
      <p:sp>
        <p:nvSpPr>
          <p:cNvPr id="4" name="Footer Placeholder 3"/>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5" name="Slide Number Placeholder 4"/>
          <p:cNvSpPr>
            <a:spLocks noGrp="1"/>
          </p:cNvSpPr>
          <p:nvPr>
            <p:ph type="sldNum" sz="quarter" idx="12"/>
          </p:nvPr>
        </p:nvSpPr>
        <p:spPr/>
        <p:txBody>
          <a:bodyPr/>
          <a:lstStyle/>
          <a:p>
            <a:fld id="{C10BC33F-8C89-4D21-B7F7-41DBAF8525E1}" type="slidenum">
              <a:rPr lang="en-US" smtClean="0">
                <a:solidFill>
                  <a:srgbClr val="000000"/>
                </a:solidFill>
              </a:rPr>
              <a:pPr/>
              <a:t>127</a:t>
            </a:fld>
            <a:endParaRPr lang="en-US">
              <a:solidFill>
                <a:srgbClr val="000000"/>
              </a:solidFill>
            </a:endParaRPr>
          </a:p>
        </p:txBody>
      </p:sp>
    </p:spTree>
    <p:extLst>
      <p:ext uri="{BB962C8B-B14F-4D97-AF65-F5344CB8AC3E}">
        <p14:creationId xmlns:p14="http://schemas.microsoft.com/office/powerpoint/2010/main" xmlns="" val="258002531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1520" y="764704"/>
            <a:ext cx="6021388" cy="503709"/>
          </a:xfrm>
        </p:spPr>
        <p:txBody>
          <a:bodyPr/>
          <a:lstStyle/>
          <a:p>
            <a:r>
              <a:rPr lang="en-US" sz="2800" b="1" dirty="0" smtClean="0"/>
              <a:t>The “investment product”…</a:t>
            </a:r>
            <a:endParaRPr lang="en-GB" sz="2800" b="1" dirty="0"/>
          </a:p>
        </p:txBody>
      </p:sp>
      <p:sp>
        <p:nvSpPr>
          <p:cNvPr id="5" name="Content Placeholder 2"/>
          <p:cNvSpPr txBox="1">
            <a:spLocks/>
          </p:cNvSpPr>
          <p:nvPr/>
        </p:nvSpPr>
        <p:spPr>
          <a:xfrm>
            <a:off x="457200" y="1600200"/>
            <a:ext cx="8229600" cy="4525963"/>
          </a:xfrm>
          <a:prstGeom prst="rect">
            <a:avLst/>
          </a:prstGeom>
        </p:spPr>
        <p:txBody>
          <a:bodyPr/>
          <a:lstStyle/>
          <a:p>
            <a:pPr marL="233363" indent="-233363">
              <a:spcBef>
                <a:spcPts val="1000"/>
              </a:spcBef>
              <a:buFont typeface="Arial" pitchFamily="34" charset="0"/>
              <a:buChar char="•"/>
            </a:pPr>
            <a:r>
              <a:rPr lang="en-US" sz="2400" b="0" dirty="0" smtClean="0">
                <a:effectLst/>
              </a:rPr>
              <a:t>Consider </a:t>
            </a:r>
            <a:r>
              <a:rPr lang="en-US" sz="2400" b="0" dirty="0" err="1" smtClean="0">
                <a:effectLst/>
              </a:rPr>
              <a:t>PureProperty</a:t>
            </a:r>
            <a:r>
              <a:rPr lang="en-US" sz="2400" b="0" dirty="0" smtClean="0">
                <a:effectLst/>
              </a:rPr>
              <a:t> Indices as an </a:t>
            </a:r>
            <a:r>
              <a:rPr lang="en-US" sz="2400" b="0" i="1" u="sng" dirty="0" smtClean="0">
                <a:effectLst/>
              </a:rPr>
              <a:t>investment product</a:t>
            </a:r>
            <a:r>
              <a:rPr lang="en-US" sz="2400" b="0" dirty="0" smtClean="0">
                <a:effectLst/>
              </a:rPr>
              <a:t>.</a:t>
            </a:r>
          </a:p>
          <a:p>
            <a:pPr marL="233363" indent="-233363">
              <a:spcBef>
                <a:spcPts val="1000"/>
              </a:spcBef>
              <a:buFont typeface="Arial" pitchFamily="34" charset="0"/>
              <a:buChar char="•"/>
            </a:pPr>
            <a:r>
              <a:rPr lang="en-US" sz="2400" b="0" dirty="0" smtClean="0">
                <a:effectLst/>
              </a:rPr>
              <a:t>Any </a:t>
            </a:r>
            <a:r>
              <a:rPr lang="en-US" sz="2400" b="0" dirty="0" smtClean="0">
                <a:effectLst/>
              </a:rPr>
              <a:t>of 11 investable indices can support ETFs.</a:t>
            </a:r>
          </a:p>
          <a:p>
            <a:pPr marL="233363" indent="-233363">
              <a:spcBef>
                <a:spcPts val="1000"/>
              </a:spcBef>
              <a:buFont typeface="Arial" pitchFamily="34" charset="0"/>
              <a:buChar char="•"/>
            </a:pPr>
            <a:r>
              <a:rPr lang="en-US" sz="2400" b="0" dirty="0" smtClean="0">
                <a:effectLst/>
              </a:rPr>
              <a:t>Useful </a:t>
            </a:r>
            <a:r>
              <a:rPr lang="en-US" sz="2400" b="0" dirty="0" smtClean="0">
                <a:effectLst/>
              </a:rPr>
              <a:t>for portfolio allocation, as a unique asset in its own right, appeals to DB &amp; DC pension funds.</a:t>
            </a:r>
          </a:p>
          <a:p>
            <a:pPr marL="233363" indent="-233363">
              <a:spcBef>
                <a:spcPts val="1000"/>
              </a:spcBef>
              <a:buFont typeface="Arial" pitchFamily="34" charset="0"/>
              <a:buChar char="•"/>
            </a:pPr>
            <a:r>
              <a:rPr lang="en-US" sz="2400" b="0" dirty="0" smtClean="0">
                <a:effectLst/>
              </a:rPr>
              <a:t>Represents </a:t>
            </a:r>
            <a:r>
              <a:rPr lang="en-US" sz="2400" b="0" dirty="0" smtClean="0">
                <a:effectLst/>
              </a:rPr>
              <a:t>a large class of physical capital.</a:t>
            </a:r>
          </a:p>
          <a:p>
            <a:pPr marL="233363" indent="-233363">
              <a:spcBef>
                <a:spcPts val="1000"/>
              </a:spcBef>
              <a:buFont typeface="Arial" pitchFamily="34" charset="0"/>
              <a:buChar char="•"/>
            </a:pPr>
            <a:r>
              <a:rPr lang="en-US" sz="2400" b="0" dirty="0" smtClean="0">
                <a:effectLst/>
              </a:rPr>
              <a:t>Any </a:t>
            </a:r>
            <a:r>
              <a:rPr lang="en-US" sz="2400" b="0" dirty="0" smtClean="0">
                <a:effectLst/>
              </a:rPr>
              <a:t>of all 22 indices useful for synthetic investment in private real estate, best basis for derivatives.</a:t>
            </a:r>
          </a:p>
          <a:p>
            <a:pPr marL="233363" indent="-233363">
              <a:spcBef>
                <a:spcPts val="1000"/>
              </a:spcBef>
              <a:buFont typeface="Arial" pitchFamily="34" charset="0"/>
              <a:buChar char="•"/>
            </a:pPr>
            <a:r>
              <a:rPr lang="en-US" sz="2400" b="0" dirty="0" smtClean="0">
                <a:effectLst/>
              </a:rPr>
              <a:t>Useful </a:t>
            </a:r>
            <a:r>
              <a:rPr lang="en-US" sz="2400" b="0" dirty="0" smtClean="0">
                <a:effectLst/>
              </a:rPr>
              <a:t>for portfolio rebalancing, targeting.</a:t>
            </a:r>
          </a:p>
          <a:p>
            <a:pPr marL="233363" indent="-233363">
              <a:spcBef>
                <a:spcPts val="1000"/>
              </a:spcBef>
              <a:buFont typeface="Arial" pitchFamily="34" charset="0"/>
              <a:buChar char="•"/>
            </a:pPr>
            <a:r>
              <a:rPr lang="en-US" sz="2400" b="0" dirty="0" smtClean="0">
                <a:effectLst/>
              </a:rPr>
              <a:t>Useful </a:t>
            </a:r>
            <a:r>
              <a:rPr lang="en-US" sz="2400" b="0" dirty="0" smtClean="0">
                <a:effectLst/>
              </a:rPr>
              <a:t>for hedging targeted or generalized commercial property risk.</a:t>
            </a:r>
            <a:endParaRPr lang="en-US" sz="2400" b="0" dirty="0">
              <a:effectLst/>
            </a:endParaRPr>
          </a:p>
        </p:txBody>
      </p:sp>
      <p:sp>
        <p:nvSpPr>
          <p:cNvPr id="4" name="Footer Placeholder 3"/>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6" name="Slide Number Placeholder 5"/>
          <p:cNvSpPr>
            <a:spLocks noGrp="1"/>
          </p:cNvSpPr>
          <p:nvPr>
            <p:ph type="sldNum" sz="quarter" idx="12"/>
          </p:nvPr>
        </p:nvSpPr>
        <p:spPr/>
        <p:txBody>
          <a:bodyPr/>
          <a:lstStyle/>
          <a:p>
            <a:fld id="{C10BC33F-8C89-4D21-B7F7-41DBAF8525E1}" type="slidenum">
              <a:rPr lang="en-US" smtClean="0">
                <a:solidFill>
                  <a:srgbClr val="000000"/>
                </a:solidFill>
              </a:rPr>
              <a:pPr/>
              <a:t>128</a:t>
            </a:fld>
            <a:endParaRPr lang="en-US">
              <a:solidFill>
                <a:srgbClr val="000000"/>
              </a:solidFill>
            </a:endParaRPr>
          </a:p>
        </p:txBody>
      </p:sp>
    </p:spTree>
    <p:extLst>
      <p:ext uri="{BB962C8B-B14F-4D97-AF65-F5344CB8AC3E}">
        <p14:creationId xmlns:p14="http://schemas.microsoft.com/office/powerpoint/2010/main" xmlns="" val="947047462"/>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7884368" y="332656"/>
            <a:ext cx="864096" cy="432048"/>
          </a:xfrm>
          <a:prstGeom prst="rect">
            <a:avLst/>
          </a:prstGeom>
          <a:solidFill>
            <a:srgbClr val="FFFF99"/>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p:txBody>
      </p:sp>
      <p:sp>
        <p:nvSpPr>
          <p:cNvPr id="8" name="Rectangle 7"/>
          <p:cNvSpPr/>
          <p:nvPr/>
        </p:nvSpPr>
        <p:spPr bwMode="auto">
          <a:xfrm>
            <a:off x="0" y="1124744"/>
            <a:ext cx="9144000" cy="2880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p:txBody>
      </p:sp>
      <p:sp>
        <p:nvSpPr>
          <p:cNvPr id="9" name="Rectangle 8"/>
          <p:cNvSpPr/>
          <p:nvPr/>
        </p:nvSpPr>
        <p:spPr bwMode="auto">
          <a:xfrm>
            <a:off x="0" y="1052736"/>
            <a:ext cx="9144000" cy="432048"/>
          </a:xfrm>
          <a:prstGeom prst="rect">
            <a:avLst/>
          </a:prstGeom>
          <a:solidFill>
            <a:srgbClr val="FFFF99"/>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p:txBody>
      </p:sp>
      <p:sp>
        <p:nvSpPr>
          <p:cNvPr id="11" name="Text Box 4"/>
          <p:cNvSpPr txBox="1">
            <a:spLocks noChangeArrowheads="1"/>
          </p:cNvSpPr>
          <p:nvPr/>
        </p:nvSpPr>
        <p:spPr bwMode="auto">
          <a:xfrm>
            <a:off x="0" y="0"/>
            <a:ext cx="9144000" cy="400110"/>
          </a:xfrm>
          <a:prstGeom prst="rect">
            <a:avLst/>
          </a:prstGeom>
          <a:solidFill>
            <a:srgbClr val="FFFF99"/>
          </a:solidFill>
          <a:ln w="9525">
            <a:noFill/>
            <a:miter lim="800000"/>
            <a:headEnd/>
            <a:tailEnd/>
          </a:ln>
          <a:effectLst/>
        </p:spPr>
        <p:txBody>
          <a:bodyPr wrap="square">
            <a:spAutoFit/>
          </a:bodyPr>
          <a:lstStyle/>
          <a:p>
            <a:pPr algn="ctr">
              <a:spcBef>
                <a:spcPct val="50000"/>
              </a:spcBef>
            </a:pPr>
            <a:r>
              <a:rPr lang="en-US" sz="2000" dirty="0" smtClean="0">
                <a:effectLst/>
                <a:latin typeface="Calibri" pitchFamily="34" charset="0"/>
                <a:cs typeface="Calibri" pitchFamily="34" charset="0"/>
              </a:rPr>
              <a:t>Private market replication: Cumulative Total Returns 2000-2012Q2.</a:t>
            </a:r>
          </a:p>
        </p:txBody>
      </p:sp>
      <p:pic>
        <p:nvPicPr>
          <p:cNvPr id="129026" name="Picture 2"/>
          <p:cNvPicPr>
            <a:picLocks noChangeAspect="1" noChangeArrowheads="1"/>
          </p:cNvPicPr>
          <p:nvPr/>
        </p:nvPicPr>
        <p:blipFill>
          <a:blip r:embed="rId2" cstate="print"/>
          <a:srcRect/>
          <a:stretch>
            <a:fillRect/>
          </a:stretch>
        </p:blipFill>
        <p:spPr bwMode="auto">
          <a:xfrm>
            <a:off x="114300" y="454025"/>
            <a:ext cx="8915400" cy="5953125"/>
          </a:xfrm>
          <a:prstGeom prst="rect">
            <a:avLst/>
          </a:prstGeom>
          <a:noFill/>
          <a:ln w="9525">
            <a:noFill/>
            <a:miter lim="800000"/>
            <a:headEnd/>
            <a:tailEnd/>
          </a:ln>
          <a:effectLst/>
        </p:spPr>
      </p:pic>
      <p:sp>
        <p:nvSpPr>
          <p:cNvPr id="10" name="Footer Placeholder 9"/>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12" name="Slide Number Placeholder 11"/>
          <p:cNvSpPr>
            <a:spLocks noGrp="1"/>
          </p:cNvSpPr>
          <p:nvPr>
            <p:ph type="sldNum" sz="quarter" idx="12"/>
          </p:nvPr>
        </p:nvSpPr>
        <p:spPr/>
        <p:txBody>
          <a:bodyPr/>
          <a:lstStyle/>
          <a:p>
            <a:fld id="{C10BC33F-8C89-4D21-B7F7-41DBAF8525E1}" type="slidenum">
              <a:rPr lang="en-US" smtClean="0">
                <a:solidFill>
                  <a:srgbClr val="000000"/>
                </a:solidFill>
              </a:rPr>
              <a:pPr/>
              <a:t>129</a:t>
            </a:fld>
            <a:endParaRPr lang="en-US">
              <a:solidFill>
                <a:srgbClr val="000000"/>
              </a:solidFill>
            </a:endParaRPr>
          </a:p>
        </p:txBody>
      </p:sp>
    </p:spTree>
    <p:extLst>
      <p:ext uri="{BB962C8B-B14F-4D97-AF65-F5344CB8AC3E}">
        <p14:creationId xmlns:p14="http://schemas.microsoft.com/office/powerpoint/2010/main" xmlns="" val="8350713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smtClean="0"/>
              <a:t>© 2014 OnCourse Learning. All Rights Reserved.</a:t>
            </a:r>
            <a:endParaRPr lang="en-US"/>
          </a:p>
        </p:txBody>
      </p:sp>
      <p:sp>
        <p:nvSpPr>
          <p:cNvPr id="32770" name="Text Box 2"/>
          <p:cNvSpPr txBox="1">
            <a:spLocks noChangeArrowheads="1"/>
          </p:cNvSpPr>
          <p:nvPr/>
        </p:nvSpPr>
        <p:spPr bwMode="auto">
          <a:xfrm>
            <a:off x="685800" y="1143000"/>
            <a:ext cx="7772400" cy="48320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r>
              <a:rPr lang="en-US" sz="2800" b="0" dirty="0">
                <a:effectLst/>
              </a:rPr>
              <a:t>Major </a:t>
            </a:r>
            <a:r>
              <a:rPr lang="en-US" sz="2800" i="1" dirty="0">
                <a:solidFill>
                  <a:srgbClr val="0070C0"/>
                </a:solidFill>
                <a:effectLst/>
              </a:rPr>
              <a:t>attributes</a:t>
            </a:r>
            <a:r>
              <a:rPr lang="en-US" sz="2800" b="0" dirty="0">
                <a:effectLst/>
              </a:rPr>
              <a:t> (return components):</a:t>
            </a:r>
          </a:p>
          <a:p>
            <a:pPr eaLnBrk="0" hangingPunct="0"/>
            <a:endParaRPr lang="en-US" sz="2800" b="0" dirty="0">
              <a:effectLst/>
            </a:endParaRPr>
          </a:p>
          <a:p>
            <a:pPr algn="ctr" eaLnBrk="0" hangingPunct="0"/>
            <a:r>
              <a:rPr lang="en-US" sz="2800" b="0" dirty="0">
                <a:effectLst/>
              </a:rPr>
              <a:t>At the </a:t>
            </a:r>
            <a:r>
              <a:rPr lang="en-US" sz="2800" dirty="0">
                <a:effectLst/>
              </a:rPr>
              <a:t>PORTFOLIO LEVEL</a:t>
            </a:r>
            <a:r>
              <a:rPr lang="en-US" sz="2800" b="0" dirty="0">
                <a:effectLst/>
              </a:rPr>
              <a:t>:</a:t>
            </a:r>
          </a:p>
          <a:p>
            <a:pPr algn="ctr" eaLnBrk="0" hangingPunct="0"/>
            <a:r>
              <a:rPr lang="en-US" sz="2400" i="1" dirty="0">
                <a:solidFill>
                  <a:srgbClr val="0070C0"/>
                </a:solidFill>
                <a:effectLst/>
              </a:rPr>
              <a:t>Allocation</a:t>
            </a:r>
          </a:p>
          <a:p>
            <a:pPr algn="ctr" eaLnBrk="0" hangingPunct="0"/>
            <a:r>
              <a:rPr lang="en-US" sz="2400" i="1" dirty="0">
                <a:solidFill>
                  <a:srgbClr val="0070C0"/>
                </a:solidFill>
                <a:effectLst/>
              </a:rPr>
              <a:t>Selection</a:t>
            </a:r>
          </a:p>
          <a:p>
            <a:pPr algn="ctr" eaLnBrk="0" hangingPunct="0"/>
            <a:r>
              <a:rPr lang="en-US" sz="2400" i="1" dirty="0">
                <a:solidFill>
                  <a:srgbClr val="0070C0"/>
                </a:solidFill>
                <a:effectLst/>
              </a:rPr>
              <a:t>Interaction</a:t>
            </a:r>
          </a:p>
          <a:p>
            <a:pPr algn="ctr" eaLnBrk="0" hangingPunct="0"/>
            <a:endParaRPr lang="en-US" sz="2400" b="0" i="1" dirty="0">
              <a:solidFill>
                <a:schemeClr val="bg2"/>
              </a:solidFill>
              <a:effectLst/>
            </a:endParaRPr>
          </a:p>
          <a:p>
            <a:pPr algn="ctr" eaLnBrk="0" hangingPunct="0"/>
            <a:r>
              <a:rPr lang="en-US" sz="2800" b="0" dirty="0">
                <a:effectLst/>
              </a:rPr>
              <a:t>At the </a:t>
            </a:r>
            <a:r>
              <a:rPr lang="en-US" sz="2800" dirty="0">
                <a:effectLst/>
              </a:rPr>
              <a:t>PROPERTY LEVEL</a:t>
            </a:r>
            <a:r>
              <a:rPr lang="en-US" sz="2800" b="0" dirty="0">
                <a:effectLst/>
              </a:rPr>
              <a:t>:</a:t>
            </a:r>
          </a:p>
          <a:p>
            <a:pPr algn="ctr" eaLnBrk="0" hangingPunct="0"/>
            <a:r>
              <a:rPr lang="en-US" sz="2400" i="1" dirty="0">
                <a:solidFill>
                  <a:srgbClr val="0070C0"/>
                </a:solidFill>
                <a:effectLst/>
              </a:rPr>
              <a:t>Initial Cash Yield</a:t>
            </a:r>
          </a:p>
          <a:p>
            <a:pPr algn="ctr" eaLnBrk="0" hangingPunct="0"/>
            <a:r>
              <a:rPr lang="en-US" sz="2400" i="1" dirty="0">
                <a:solidFill>
                  <a:srgbClr val="0070C0"/>
                </a:solidFill>
                <a:effectLst/>
              </a:rPr>
              <a:t>Cash Flow Change</a:t>
            </a:r>
          </a:p>
          <a:p>
            <a:pPr algn="ctr" eaLnBrk="0" hangingPunct="0"/>
            <a:r>
              <a:rPr lang="en-US" sz="2400" i="1" dirty="0">
                <a:solidFill>
                  <a:srgbClr val="0070C0"/>
                </a:solidFill>
                <a:effectLst/>
              </a:rPr>
              <a:t>Yield Change</a:t>
            </a:r>
          </a:p>
          <a:p>
            <a:pPr eaLnBrk="0" hangingPunct="0"/>
            <a:endParaRPr lang="en-US" sz="2800" dirty="0">
              <a:effectLst/>
            </a:endParaRPr>
          </a:p>
        </p:txBody>
      </p:sp>
      <p:sp>
        <p:nvSpPr>
          <p:cNvPr id="32771" name="Text Box 3"/>
          <p:cNvSpPr txBox="1">
            <a:spLocks noChangeArrowheads="1"/>
          </p:cNvSpPr>
          <p:nvPr/>
        </p:nvSpPr>
        <p:spPr bwMode="auto">
          <a:xfrm>
            <a:off x="457200" y="228600"/>
            <a:ext cx="838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i="1">
                <a:effectLst/>
              </a:rPr>
              <a:t>Performance Attribution Overview </a:t>
            </a:r>
          </a:p>
        </p:txBody>
      </p:sp>
      <p:sp>
        <p:nvSpPr>
          <p:cNvPr id="6" name="Slide Number Placeholder 5"/>
          <p:cNvSpPr>
            <a:spLocks noGrp="1"/>
          </p:cNvSpPr>
          <p:nvPr>
            <p:ph type="sldNum" sz="quarter" idx="12"/>
          </p:nvPr>
        </p:nvSpPr>
        <p:spPr/>
        <p:txBody>
          <a:bodyPr/>
          <a:lstStyle/>
          <a:p>
            <a:fld id="{A209A336-D58C-464E-9136-F8762DC3422E}" type="slidenum">
              <a:rPr lang="en-US" smtClean="0"/>
              <a:pPr/>
              <a:t>13</a:t>
            </a:fld>
            <a:endParaRPr lang="en-US"/>
          </a:p>
        </p:txBody>
      </p:sp>
    </p:spTree>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7884368" y="332656"/>
            <a:ext cx="864096" cy="432048"/>
          </a:xfrm>
          <a:prstGeom prst="rect">
            <a:avLst/>
          </a:prstGeom>
          <a:solidFill>
            <a:srgbClr val="FFFF99"/>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p:txBody>
      </p:sp>
      <p:sp>
        <p:nvSpPr>
          <p:cNvPr id="8" name="Rectangle 7"/>
          <p:cNvSpPr/>
          <p:nvPr/>
        </p:nvSpPr>
        <p:spPr bwMode="auto">
          <a:xfrm>
            <a:off x="0" y="1124744"/>
            <a:ext cx="9144000" cy="2880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p:txBody>
      </p:sp>
      <p:sp>
        <p:nvSpPr>
          <p:cNvPr id="9" name="Rectangle 8"/>
          <p:cNvSpPr/>
          <p:nvPr/>
        </p:nvSpPr>
        <p:spPr bwMode="auto">
          <a:xfrm>
            <a:off x="0" y="1052736"/>
            <a:ext cx="9144000" cy="432048"/>
          </a:xfrm>
          <a:prstGeom prst="rect">
            <a:avLst/>
          </a:prstGeom>
          <a:solidFill>
            <a:srgbClr val="FFFF99"/>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p:txBody>
      </p:sp>
      <p:sp>
        <p:nvSpPr>
          <p:cNvPr id="11" name="Text Box 4"/>
          <p:cNvSpPr txBox="1">
            <a:spLocks noChangeArrowheads="1"/>
          </p:cNvSpPr>
          <p:nvPr/>
        </p:nvSpPr>
        <p:spPr bwMode="auto">
          <a:xfrm>
            <a:off x="0" y="0"/>
            <a:ext cx="9144000" cy="400110"/>
          </a:xfrm>
          <a:prstGeom prst="rect">
            <a:avLst/>
          </a:prstGeom>
          <a:solidFill>
            <a:srgbClr val="FFFF99"/>
          </a:solidFill>
          <a:ln w="9525">
            <a:noFill/>
            <a:miter lim="800000"/>
            <a:headEnd/>
            <a:tailEnd/>
          </a:ln>
          <a:effectLst/>
        </p:spPr>
        <p:txBody>
          <a:bodyPr wrap="square">
            <a:spAutoFit/>
          </a:bodyPr>
          <a:lstStyle/>
          <a:p>
            <a:pPr algn="ctr">
              <a:spcBef>
                <a:spcPct val="50000"/>
              </a:spcBef>
            </a:pPr>
            <a:r>
              <a:rPr lang="en-US" sz="2000" dirty="0" smtClean="0">
                <a:effectLst/>
                <a:latin typeface="Calibri" pitchFamily="34" charset="0"/>
                <a:cs typeface="Calibri" pitchFamily="34" charset="0"/>
              </a:rPr>
              <a:t>Private market replication: Cumulative Total Returns 2000-2012Q2.</a:t>
            </a:r>
            <a:endParaRPr lang="en-US" sz="2000" b="1" dirty="0" smtClean="0">
              <a:effectLst/>
              <a:latin typeface="Calibri" pitchFamily="34" charset="0"/>
              <a:cs typeface="Calibri" pitchFamily="34" charset="0"/>
            </a:endParaRPr>
          </a:p>
        </p:txBody>
      </p:sp>
      <p:pic>
        <p:nvPicPr>
          <p:cNvPr id="128003" name="Picture 3"/>
          <p:cNvPicPr>
            <a:picLocks noChangeAspect="1" noChangeArrowheads="1"/>
          </p:cNvPicPr>
          <p:nvPr/>
        </p:nvPicPr>
        <p:blipFill>
          <a:blip r:embed="rId2" cstate="print"/>
          <a:srcRect/>
          <a:stretch>
            <a:fillRect/>
          </a:stretch>
        </p:blipFill>
        <p:spPr bwMode="auto">
          <a:xfrm>
            <a:off x="119063" y="454025"/>
            <a:ext cx="8905875" cy="5953125"/>
          </a:xfrm>
          <a:prstGeom prst="rect">
            <a:avLst/>
          </a:prstGeom>
          <a:noFill/>
          <a:ln w="9525">
            <a:noFill/>
            <a:miter lim="800000"/>
            <a:headEnd/>
            <a:tailEnd/>
          </a:ln>
          <a:effectLst/>
        </p:spPr>
      </p:pic>
      <p:sp>
        <p:nvSpPr>
          <p:cNvPr id="10" name="Footer Placeholder 9"/>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12" name="Slide Number Placeholder 11"/>
          <p:cNvSpPr>
            <a:spLocks noGrp="1"/>
          </p:cNvSpPr>
          <p:nvPr>
            <p:ph type="sldNum" sz="quarter" idx="12"/>
          </p:nvPr>
        </p:nvSpPr>
        <p:spPr/>
        <p:txBody>
          <a:bodyPr/>
          <a:lstStyle/>
          <a:p>
            <a:fld id="{C10BC33F-8C89-4D21-B7F7-41DBAF8525E1}" type="slidenum">
              <a:rPr lang="en-US" smtClean="0">
                <a:solidFill>
                  <a:srgbClr val="000000"/>
                </a:solidFill>
              </a:rPr>
              <a:pPr/>
              <a:t>130</a:t>
            </a:fld>
            <a:endParaRPr lang="en-US">
              <a:solidFill>
                <a:srgbClr val="000000"/>
              </a:solidFill>
            </a:endParaRPr>
          </a:p>
        </p:txBody>
      </p:sp>
    </p:spTree>
    <p:extLst>
      <p:ext uri="{BB962C8B-B14F-4D97-AF65-F5344CB8AC3E}">
        <p14:creationId xmlns:p14="http://schemas.microsoft.com/office/powerpoint/2010/main" xmlns="" val="3367500983"/>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7884368" y="332656"/>
            <a:ext cx="864096" cy="432048"/>
          </a:xfrm>
          <a:prstGeom prst="rect">
            <a:avLst/>
          </a:prstGeom>
          <a:solidFill>
            <a:srgbClr val="FFFF99"/>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p:txBody>
      </p:sp>
      <p:sp>
        <p:nvSpPr>
          <p:cNvPr id="8" name="Rectangle 7"/>
          <p:cNvSpPr/>
          <p:nvPr/>
        </p:nvSpPr>
        <p:spPr bwMode="auto">
          <a:xfrm>
            <a:off x="0" y="1124744"/>
            <a:ext cx="9144000" cy="2880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p:txBody>
      </p:sp>
      <p:sp>
        <p:nvSpPr>
          <p:cNvPr id="9" name="Rectangle 8"/>
          <p:cNvSpPr/>
          <p:nvPr/>
        </p:nvSpPr>
        <p:spPr bwMode="auto">
          <a:xfrm>
            <a:off x="0" y="1052736"/>
            <a:ext cx="9144000" cy="432048"/>
          </a:xfrm>
          <a:prstGeom prst="rect">
            <a:avLst/>
          </a:prstGeom>
          <a:solidFill>
            <a:srgbClr val="FFFF99"/>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p:txBody>
      </p:sp>
      <p:sp>
        <p:nvSpPr>
          <p:cNvPr id="11" name="Text Box 4"/>
          <p:cNvSpPr txBox="1">
            <a:spLocks noChangeArrowheads="1"/>
          </p:cNvSpPr>
          <p:nvPr/>
        </p:nvSpPr>
        <p:spPr bwMode="auto">
          <a:xfrm>
            <a:off x="0" y="0"/>
            <a:ext cx="9144000" cy="400110"/>
          </a:xfrm>
          <a:prstGeom prst="rect">
            <a:avLst/>
          </a:prstGeom>
          <a:solidFill>
            <a:srgbClr val="FFFF99"/>
          </a:solidFill>
          <a:ln w="9525">
            <a:noFill/>
            <a:miter lim="800000"/>
            <a:headEnd/>
            <a:tailEnd/>
          </a:ln>
          <a:effectLst/>
        </p:spPr>
        <p:txBody>
          <a:bodyPr wrap="square">
            <a:spAutoFit/>
          </a:bodyPr>
          <a:lstStyle/>
          <a:p>
            <a:pPr algn="ctr">
              <a:spcBef>
                <a:spcPct val="50000"/>
              </a:spcBef>
            </a:pPr>
            <a:r>
              <a:rPr lang="en-US" sz="2000" dirty="0" smtClean="0">
                <a:effectLst/>
                <a:latin typeface="Calibri" pitchFamily="34" charset="0"/>
                <a:cs typeface="Calibri" pitchFamily="34" charset="0"/>
              </a:rPr>
              <a:t>Private market replication: Cumulative Total Returns 2000-2012Q2.</a:t>
            </a:r>
            <a:endParaRPr lang="en-US" sz="2000" b="1" dirty="0" smtClean="0">
              <a:effectLst/>
              <a:latin typeface="Calibri" pitchFamily="34" charset="0"/>
              <a:cs typeface="Calibri" pitchFamily="34" charset="0"/>
            </a:endParaRPr>
          </a:p>
        </p:txBody>
      </p:sp>
      <p:pic>
        <p:nvPicPr>
          <p:cNvPr id="130050" name="Picture 2"/>
          <p:cNvPicPr>
            <a:picLocks noChangeAspect="1" noChangeArrowheads="1"/>
          </p:cNvPicPr>
          <p:nvPr/>
        </p:nvPicPr>
        <p:blipFill>
          <a:blip r:embed="rId2" cstate="print"/>
          <a:srcRect/>
          <a:stretch>
            <a:fillRect/>
          </a:stretch>
        </p:blipFill>
        <p:spPr bwMode="auto">
          <a:xfrm>
            <a:off x="119063" y="454025"/>
            <a:ext cx="8905875" cy="5953125"/>
          </a:xfrm>
          <a:prstGeom prst="rect">
            <a:avLst/>
          </a:prstGeom>
          <a:noFill/>
          <a:ln w="9525">
            <a:noFill/>
            <a:miter lim="800000"/>
            <a:headEnd/>
            <a:tailEnd/>
          </a:ln>
          <a:effectLst/>
        </p:spPr>
      </p:pic>
      <p:sp>
        <p:nvSpPr>
          <p:cNvPr id="10" name="Footer Placeholder 9"/>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12" name="Slide Number Placeholder 11"/>
          <p:cNvSpPr>
            <a:spLocks noGrp="1"/>
          </p:cNvSpPr>
          <p:nvPr>
            <p:ph type="sldNum" sz="quarter" idx="12"/>
          </p:nvPr>
        </p:nvSpPr>
        <p:spPr/>
        <p:txBody>
          <a:bodyPr/>
          <a:lstStyle/>
          <a:p>
            <a:fld id="{C10BC33F-8C89-4D21-B7F7-41DBAF8525E1}" type="slidenum">
              <a:rPr lang="en-US" smtClean="0">
                <a:solidFill>
                  <a:srgbClr val="000000"/>
                </a:solidFill>
              </a:rPr>
              <a:pPr/>
              <a:t>131</a:t>
            </a:fld>
            <a:endParaRPr lang="en-US">
              <a:solidFill>
                <a:srgbClr val="000000"/>
              </a:solidFill>
            </a:endParaRPr>
          </a:p>
        </p:txBody>
      </p:sp>
    </p:spTree>
    <p:extLst>
      <p:ext uri="{BB962C8B-B14F-4D97-AF65-F5344CB8AC3E}">
        <p14:creationId xmlns:p14="http://schemas.microsoft.com/office/powerpoint/2010/main" xmlns="" val="251495403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7884368" y="332656"/>
            <a:ext cx="864096" cy="432048"/>
          </a:xfrm>
          <a:prstGeom prst="rect">
            <a:avLst/>
          </a:prstGeom>
          <a:solidFill>
            <a:srgbClr val="FFFF99"/>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p:txBody>
      </p:sp>
      <p:sp>
        <p:nvSpPr>
          <p:cNvPr id="8" name="Rectangle 7"/>
          <p:cNvSpPr/>
          <p:nvPr/>
        </p:nvSpPr>
        <p:spPr bwMode="auto">
          <a:xfrm>
            <a:off x="0" y="1124744"/>
            <a:ext cx="9144000" cy="2880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p:txBody>
      </p:sp>
      <p:sp>
        <p:nvSpPr>
          <p:cNvPr id="9" name="Rectangle 8"/>
          <p:cNvSpPr/>
          <p:nvPr/>
        </p:nvSpPr>
        <p:spPr bwMode="auto">
          <a:xfrm>
            <a:off x="0" y="1052736"/>
            <a:ext cx="9144000" cy="432048"/>
          </a:xfrm>
          <a:prstGeom prst="rect">
            <a:avLst/>
          </a:prstGeom>
          <a:solidFill>
            <a:srgbClr val="FFFF99"/>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p:txBody>
      </p:sp>
      <p:sp>
        <p:nvSpPr>
          <p:cNvPr id="11" name="Text Box 4"/>
          <p:cNvSpPr txBox="1">
            <a:spLocks noChangeArrowheads="1"/>
          </p:cNvSpPr>
          <p:nvPr/>
        </p:nvSpPr>
        <p:spPr bwMode="auto">
          <a:xfrm>
            <a:off x="0" y="0"/>
            <a:ext cx="9144000" cy="400110"/>
          </a:xfrm>
          <a:prstGeom prst="rect">
            <a:avLst/>
          </a:prstGeom>
          <a:solidFill>
            <a:srgbClr val="FFFF99"/>
          </a:solidFill>
          <a:ln w="9525">
            <a:noFill/>
            <a:miter lim="800000"/>
            <a:headEnd/>
            <a:tailEnd/>
          </a:ln>
          <a:effectLst/>
        </p:spPr>
        <p:txBody>
          <a:bodyPr wrap="square">
            <a:spAutoFit/>
          </a:bodyPr>
          <a:lstStyle/>
          <a:p>
            <a:pPr algn="ctr">
              <a:spcBef>
                <a:spcPct val="50000"/>
              </a:spcBef>
            </a:pPr>
            <a:r>
              <a:rPr lang="en-US" sz="2000" dirty="0" smtClean="0">
                <a:effectLst/>
                <a:latin typeface="Calibri" pitchFamily="34" charset="0"/>
                <a:cs typeface="Calibri" pitchFamily="34" charset="0"/>
              </a:rPr>
              <a:t>Private market replication: Cumulative Total Returns 2000-2012Q2.</a:t>
            </a:r>
            <a:endParaRPr lang="en-US" sz="2000" b="1" dirty="0" smtClean="0">
              <a:effectLst/>
              <a:latin typeface="Calibri" pitchFamily="34" charset="0"/>
              <a:cs typeface="Calibri" pitchFamily="34" charset="0"/>
            </a:endParaRPr>
          </a:p>
        </p:txBody>
      </p:sp>
      <p:pic>
        <p:nvPicPr>
          <p:cNvPr id="131074" name="Picture 2"/>
          <p:cNvPicPr>
            <a:picLocks noChangeAspect="1" noChangeArrowheads="1"/>
          </p:cNvPicPr>
          <p:nvPr/>
        </p:nvPicPr>
        <p:blipFill>
          <a:blip r:embed="rId2" cstate="print"/>
          <a:srcRect/>
          <a:stretch>
            <a:fillRect/>
          </a:stretch>
        </p:blipFill>
        <p:spPr bwMode="auto">
          <a:xfrm>
            <a:off x="119063" y="454025"/>
            <a:ext cx="8905875" cy="5953125"/>
          </a:xfrm>
          <a:prstGeom prst="rect">
            <a:avLst/>
          </a:prstGeom>
          <a:noFill/>
          <a:ln w="9525">
            <a:noFill/>
            <a:miter lim="800000"/>
            <a:headEnd/>
            <a:tailEnd/>
          </a:ln>
          <a:effectLst/>
        </p:spPr>
      </p:pic>
      <p:sp>
        <p:nvSpPr>
          <p:cNvPr id="10" name="Footer Placeholder 9"/>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12" name="Slide Number Placeholder 11"/>
          <p:cNvSpPr>
            <a:spLocks noGrp="1"/>
          </p:cNvSpPr>
          <p:nvPr>
            <p:ph type="sldNum" sz="quarter" idx="12"/>
          </p:nvPr>
        </p:nvSpPr>
        <p:spPr/>
        <p:txBody>
          <a:bodyPr/>
          <a:lstStyle/>
          <a:p>
            <a:fld id="{C10BC33F-8C89-4D21-B7F7-41DBAF8525E1}" type="slidenum">
              <a:rPr lang="en-US" smtClean="0">
                <a:solidFill>
                  <a:srgbClr val="000000"/>
                </a:solidFill>
              </a:rPr>
              <a:pPr/>
              <a:t>132</a:t>
            </a:fld>
            <a:endParaRPr lang="en-US">
              <a:solidFill>
                <a:srgbClr val="000000"/>
              </a:solidFill>
            </a:endParaRPr>
          </a:p>
        </p:txBody>
      </p:sp>
    </p:spTree>
    <p:extLst>
      <p:ext uri="{BB962C8B-B14F-4D97-AF65-F5344CB8AC3E}">
        <p14:creationId xmlns:p14="http://schemas.microsoft.com/office/powerpoint/2010/main" xmlns="" val="1452082664"/>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7884368" y="332656"/>
            <a:ext cx="864096" cy="432048"/>
          </a:xfrm>
          <a:prstGeom prst="rect">
            <a:avLst/>
          </a:prstGeom>
          <a:solidFill>
            <a:srgbClr val="FFFF99"/>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p:txBody>
      </p:sp>
      <p:sp>
        <p:nvSpPr>
          <p:cNvPr id="8" name="Rectangle 7"/>
          <p:cNvSpPr/>
          <p:nvPr/>
        </p:nvSpPr>
        <p:spPr bwMode="auto">
          <a:xfrm>
            <a:off x="0" y="1124744"/>
            <a:ext cx="9144000" cy="2880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p:txBody>
      </p:sp>
      <p:sp>
        <p:nvSpPr>
          <p:cNvPr id="9" name="Rectangle 8"/>
          <p:cNvSpPr/>
          <p:nvPr/>
        </p:nvSpPr>
        <p:spPr bwMode="auto">
          <a:xfrm>
            <a:off x="0" y="1052736"/>
            <a:ext cx="9144000" cy="432048"/>
          </a:xfrm>
          <a:prstGeom prst="rect">
            <a:avLst/>
          </a:prstGeom>
          <a:solidFill>
            <a:srgbClr val="FFFF99"/>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p:txBody>
      </p:sp>
      <p:sp>
        <p:nvSpPr>
          <p:cNvPr id="11" name="Text Box 4"/>
          <p:cNvSpPr txBox="1">
            <a:spLocks noChangeArrowheads="1"/>
          </p:cNvSpPr>
          <p:nvPr/>
        </p:nvSpPr>
        <p:spPr bwMode="auto">
          <a:xfrm>
            <a:off x="0" y="0"/>
            <a:ext cx="9144000" cy="400110"/>
          </a:xfrm>
          <a:prstGeom prst="rect">
            <a:avLst/>
          </a:prstGeom>
          <a:solidFill>
            <a:srgbClr val="FFFF99"/>
          </a:solidFill>
          <a:ln w="9525">
            <a:noFill/>
            <a:miter lim="800000"/>
            <a:headEnd/>
            <a:tailEnd/>
          </a:ln>
          <a:effectLst/>
        </p:spPr>
        <p:txBody>
          <a:bodyPr wrap="square">
            <a:spAutoFit/>
          </a:bodyPr>
          <a:lstStyle/>
          <a:p>
            <a:pPr algn="ctr">
              <a:spcBef>
                <a:spcPct val="50000"/>
              </a:spcBef>
            </a:pPr>
            <a:r>
              <a:rPr lang="en-US" sz="2000" dirty="0" smtClean="0">
                <a:effectLst/>
                <a:latin typeface="Calibri" pitchFamily="34" charset="0"/>
                <a:cs typeface="Calibri" pitchFamily="34" charset="0"/>
              </a:rPr>
              <a:t>Private market replication: Cumulative Total Returns 2000-2012Q2.</a:t>
            </a:r>
            <a:endParaRPr lang="en-US" sz="2000" b="1" dirty="0" smtClean="0">
              <a:effectLst/>
              <a:latin typeface="Calibri" pitchFamily="34" charset="0"/>
              <a:cs typeface="Calibri" pitchFamily="34" charset="0"/>
            </a:endParaRPr>
          </a:p>
        </p:txBody>
      </p:sp>
      <p:pic>
        <p:nvPicPr>
          <p:cNvPr id="132098" name="Picture 2"/>
          <p:cNvPicPr>
            <a:picLocks noChangeAspect="1" noChangeArrowheads="1"/>
          </p:cNvPicPr>
          <p:nvPr/>
        </p:nvPicPr>
        <p:blipFill>
          <a:blip r:embed="rId2" cstate="print"/>
          <a:srcRect/>
          <a:stretch>
            <a:fillRect/>
          </a:stretch>
        </p:blipFill>
        <p:spPr bwMode="auto">
          <a:xfrm>
            <a:off x="119063" y="454025"/>
            <a:ext cx="8905875" cy="5953125"/>
          </a:xfrm>
          <a:prstGeom prst="rect">
            <a:avLst/>
          </a:prstGeom>
          <a:noFill/>
          <a:ln w="9525">
            <a:noFill/>
            <a:miter lim="800000"/>
            <a:headEnd/>
            <a:tailEnd/>
          </a:ln>
          <a:effectLst/>
        </p:spPr>
      </p:pic>
      <p:sp>
        <p:nvSpPr>
          <p:cNvPr id="10" name="Footer Placeholder 9"/>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12" name="Slide Number Placeholder 11"/>
          <p:cNvSpPr>
            <a:spLocks noGrp="1"/>
          </p:cNvSpPr>
          <p:nvPr>
            <p:ph type="sldNum" sz="quarter" idx="12"/>
          </p:nvPr>
        </p:nvSpPr>
        <p:spPr/>
        <p:txBody>
          <a:bodyPr/>
          <a:lstStyle/>
          <a:p>
            <a:fld id="{C10BC33F-8C89-4D21-B7F7-41DBAF8525E1}" type="slidenum">
              <a:rPr lang="en-US" smtClean="0">
                <a:solidFill>
                  <a:srgbClr val="000000"/>
                </a:solidFill>
              </a:rPr>
              <a:pPr/>
              <a:t>133</a:t>
            </a:fld>
            <a:endParaRPr lang="en-US">
              <a:solidFill>
                <a:srgbClr val="000000"/>
              </a:solidFill>
            </a:endParaRPr>
          </a:p>
        </p:txBody>
      </p:sp>
    </p:spTree>
    <p:extLst>
      <p:ext uri="{BB962C8B-B14F-4D97-AF65-F5344CB8AC3E}">
        <p14:creationId xmlns:p14="http://schemas.microsoft.com/office/powerpoint/2010/main" xmlns="" val="1451852029"/>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7884368" y="332656"/>
            <a:ext cx="864096" cy="432048"/>
          </a:xfrm>
          <a:prstGeom prst="rect">
            <a:avLst/>
          </a:prstGeom>
          <a:solidFill>
            <a:srgbClr val="FFFF99"/>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p:txBody>
      </p:sp>
      <p:sp>
        <p:nvSpPr>
          <p:cNvPr id="8" name="Rectangle 7"/>
          <p:cNvSpPr/>
          <p:nvPr/>
        </p:nvSpPr>
        <p:spPr bwMode="auto">
          <a:xfrm>
            <a:off x="0" y="1124744"/>
            <a:ext cx="9144000" cy="288032"/>
          </a:xfrm>
          <a:prstGeom prst="rect">
            <a:avLst/>
          </a:prstGeom>
          <a:solidFill>
            <a:srgbClr val="FFFF99"/>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p:txBody>
      </p:sp>
      <p:sp>
        <p:nvSpPr>
          <p:cNvPr id="9" name="Rectangle 8"/>
          <p:cNvSpPr/>
          <p:nvPr/>
        </p:nvSpPr>
        <p:spPr bwMode="auto">
          <a:xfrm>
            <a:off x="0" y="1052736"/>
            <a:ext cx="9144000" cy="432048"/>
          </a:xfrm>
          <a:prstGeom prst="rect">
            <a:avLst/>
          </a:prstGeom>
          <a:solidFill>
            <a:srgbClr val="FFFF99"/>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p:txBody>
      </p:sp>
      <p:sp>
        <p:nvSpPr>
          <p:cNvPr id="11" name="Text Box 4"/>
          <p:cNvSpPr txBox="1">
            <a:spLocks noChangeArrowheads="1"/>
          </p:cNvSpPr>
          <p:nvPr/>
        </p:nvSpPr>
        <p:spPr bwMode="auto">
          <a:xfrm>
            <a:off x="0" y="0"/>
            <a:ext cx="9144000" cy="400110"/>
          </a:xfrm>
          <a:prstGeom prst="rect">
            <a:avLst/>
          </a:prstGeom>
          <a:solidFill>
            <a:srgbClr val="FFFF99"/>
          </a:solidFill>
          <a:ln w="9525">
            <a:noFill/>
            <a:miter lim="800000"/>
            <a:headEnd/>
            <a:tailEnd/>
          </a:ln>
          <a:effectLst/>
        </p:spPr>
        <p:txBody>
          <a:bodyPr wrap="square">
            <a:spAutoFit/>
          </a:bodyPr>
          <a:lstStyle/>
          <a:p>
            <a:pPr algn="ctr">
              <a:spcBef>
                <a:spcPct val="50000"/>
              </a:spcBef>
            </a:pPr>
            <a:r>
              <a:rPr lang="en-US" sz="2000" dirty="0" smtClean="0">
                <a:effectLst/>
                <a:latin typeface="Calibri" pitchFamily="34" charset="0"/>
                <a:cs typeface="Calibri" pitchFamily="34" charset="0"/>
              </a:rPr>
              <a:t>Private market replication: Cumulative Total Returns 2000-2012Q2.</a:t>
            </a:r>
            <a:endParaRPr lang="en-US" sz="2000" b="1" dirty="0" smtClean="0">
              <a:effectLst/>
              <a:latin typeface="Calibri" pitchFamily="34" charset="0"/>
              <a:cs typeface="Calibri" pitchFamily="34" charset="0"/>
            </a:endParaRPr>
          </a:p>
        </p:txBody>
      </p:sp>
      <p:pic>
        <p:nvPicPr>
          <p:cNvPr id="133122" name="Picture 2"/>
          <p:cNvPicPr>
            <a:picLocks noChangeAspect="1" noChangeArrowheads="1"/>
          </p:cNvPicPr>
          <p:nvPr/>
        </p:nvPicPr>
        <p:blipFill>
          <a:blip r:embed="rId2" cstate="print"/>
          <a:srcRect/>
          <a:stretch>
            <a:fillRect/>
          </a:stretch>
        </p:blipFill>
        <p:spPr bwMode="auto">
          <a:xfrm>
            <a:off x="114300" y="454025"/>
            <a:ext cx="8915400" cy="5953125"/>
          </a:xfrm>
          <a:prstGeom prst="rect">
            <a:avLst/>
          </a:prstGeom>
          <a:noFill/>
          <a:ln w="9525">
            <a:noFill/>
            <a:miter lim="800000"/>
            <a:headEnd/>
            <a:tailEnd/>
          </a:ln>
          <a:effectLst/>
        </p:spPr>
      </p:pic>
      <p:sp>
        <p:nvSpPr>
          <p:cNvPr id="10" name="Footer Placeholder 9"/>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12" name="Slide Number Placeholder 11"/>
          <p:cNvSpPr>
            <a:spLocks noGrp="1"/>
          </p:cNvSpPr>
          <p:nvPr>
            <p:ph type="sldNum" sz="quarter" idx="12"/>
          </p:nvPr>
        </p:nvSpPr>
        <p:spPr/>
        <p:txBody>
          <a:bodyPr/>
          <a:lstStyle/>
          <a:p>
            <a:fld id="{C10BC33F-8C89-4D21-B7F7-41DBAF8525E1}" type="slidenum">
              <a:rPr lang="en-US" smtClean="0">
                <a:solidFill>
                  <a:srgbClr val="000000"/>
                </a:solidFill>
              </a:rPr>
              <a:pPr/>
              <a:t>134</a:t>
            </a:fld>
            <a:endParaRPr lang="en-US">
              <a:solidFill>
                <a:srgbClr val="000000"/>
              </a:solidFill>
            </a:endParaRPr>
          </a:p>
        </p:txBody>
      </p:sp>
    </p:spTree>
    <p:extLst>
      <p:ext uri="{BB962C8B-B14F-4D97-AF65-F5344CB8AC3E}">
        <p14:creationId xmlns:p14="http://schemas.microsoft.com/office/powerpoint/2010/main" xmlns="" val="4031291330"/>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7884368" y="332656"/>
            <a:ext cx="864096" cy="432048"/>
          </a:xfrm>
          <a:prstGeom prst="rect">
            <a:avLst/>
          </a:prstGeom>
          <a:solidFill>
            <a:srgbClr val="FFFF99"/>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p:txBody>
      </p:sp>
      <p:sp>
        <p:nvSpPr>
          <p:cNvPr id="8" name="Rectangle 7"/>
          <p:cNvSpPr/>
          <p:nvPr/>
        </p:nvSpPr>
        <p:spPr bwMode="auto">
          <a:xfrm>
            <a:off x="0" y="1124744"/>
            <a:ext cx="9144000" cy="2880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p:txBody>
      </p:sp>
      <p:sp>
        <p:nvSpPr>
          <p:cNvPr id="9" name="Rectangle 8"/>
          <p:cNvSpPr/>
          <p:nvPr/>
        </p:nvSpPr>
        <p:spPr bwMode="auto">
          <a:xfrm>
            <a:off x="0" y="1052736"/>
            <a:ext cx="9144000" cy="432048"/>
          </a:xfrm>
          <a:prstGeom prst="rect">
            <a:avLst/>
          </a:prstGeom>
          <a:solidFill>
            <a:srgbClr val="FFFF99"/>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p:txBody>
      </p:sp>
      <p:sp>
        <p:nvSpPr>
          <p:cNvPr id="11" name="Text Box 4"/>
          <p:cNvSpPr txBox="1">
            <a:spLocks noChangeArrowheads="1"/>
          </p:cNvSpPr>
          <p:nvPr/>
        </p:nvSpPr>
        <p:spPr bwMode="auto">
          <a:xfrm>
            <a:off x="0" y="0"/>
            <a:ext cx="9144000" cy="400110"/>
          </a:xfrm>
          <a:prstGeom prst="rect">
            <a:avLst/>
          </a:prstGeom>
          <a:solidFill>
            <a:srgbClr val="FFFF99"/>
          </a:solidFill>
          <a:ln w="9525">
            <a:noFill/>
            <a:miter lim="800000"/>
            <a:headEnd/>
            <a:tailEnd/>
          </a:ln>
          <a:effectLst/>
        </p:spPr>
        <p:txBody>
          <a:bodyPr wrap="square">
            <a:spAutoFit/>
          </a:bodyPr>
          <a:lstStyle/>
          <a:p>
            <a:pPr algn="ctr">
              <a:spcBef>
                <a:spcPct val="50000"/>
              </a:spcBef>
            </a:pPr>
            <a:r>
              <a:rPr lang="en-US" sz="2000" dirty="0" smtClean="0">
                <a:effectLst/>
                <a:latin typeface="Calibri" pitchFamily="34" charset="0"/>
                <a:cs typeface="Calibri" pitchFamily="34" charset="0"/>
              </a:rPr>
              <a:t>Private market replication: Cumulative Total Returns 2000-2012Q2.</a:t>
            </a:r>
            <a:endParaRPr lang="en-US" sz="2000" b="1" dirty="0" smtClean="0">
              <a:effectLst/>
              <a:latin typeface="Calibri" pitchFamily="34" charset="0"/>
              <a:cs typeface="Calibri" pitchFamily="34" charset="0"/>
            </a:endParaRPr>
          </a:p>
        </p:txBody>
      </p:sp>
      <p:pic>
        <p:nvPicPr>
          <p:cNvPr id="134146" name="Picture 2"/>
          <p:cNvPicPr>
            <a:picLocks noChangeAspect="1" noChangeArrowheads="1"/>
          </p:cNvPicPr>
          <p:nvPr/>
        </p:nvPicPr>
        <p:blipFill>
          <a:blip r:embed="rId2" cstate="print"/>
          <a:srcRect/>
          <a:stretch>
            <a:fillRect/>
          </a:stretch>
        </p:blipFill>
        <p:spPr bwMode="auto">
          <a:xfrm>
            <a:off x="114300" y="454025"/>
            <a:ext cx="8915400" cy="5953125"/>
          </a:xfrm>
          <a:prstGeom prst="rect">
            <a:avLst/>
          </a:prstGeom>
          <a:noFill/>
          <a:ln w="9525">
            <a:noFill/>
            <a:miter lim="800000"/>
            <a:headEnd/>
            <a:tailEnd/>
          </a:ln>
          <a:effectLst/>
        </p:spPr>
      </p:pic>
      <p:sp>
        <p:nvSpPr>
          <p:cNvPr id="10" name="Footer Placeholder 9"/>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12" name="Slide Number Placeholder 11"/>
          <p:cNvSpPr>
            <a:spLocks noGrp="1"/>
          </p:cNvSpPr>
          <p:nvPr>
            <p:ph type="sldNum" sz="quarter" idx="12"/>
          </p:nvPr>
        </p:nvSpPr>
        <p:spPr/>
        <p:txBody>
          <a:bodyPr/>
          <a:lstStyle/>
          <a:p>
            <a:fld id="{C10BC33F-8C89-4D21-B7F7-41DBAF8525E1}" type="slidenum">
              <a:rPr lang="en-US" smtClean="0">
                <a:solidFill>
                  <a:srgbClr val="000000"/>
                </a:solidFill>
              </a:rPr>
              <a:pPr/>
              <a:t>135</a:t>
            </a:fld>
            <a:endParaRPr lang="en-US">
              <a:solidFill>
                <a:srgbClr val="000000"/>
              </a:solidFill>
            </a:endParaRPr>
          </a:p>
        </p:txBody>
      </p:sp>
    </p:spTree>
    <p:extLst>
      <p:ext uri="{BB962C8B-B14F-4D97-AF65-F5344CB8AC3E}">
        <p14:creationId xmlns:p14="http://schemas.microsoft.com/office/powerpoint/2010/main" xmlns="" val="1167406247"/>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7884368" y="332656"/>
            <a:ext cx="864096" cy="432048"/>
          </a:xfrm>
          <a:prstGeom prst="rect">
            <a:avLst/>
          </a:prstGeom>
          <a:solidFill>
            <a:srgbClr val="FFFF99"/>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p:txBody>
      </p:sp>
      <p:sp>
        <p:nvSpPr>
          <p:cNvPr id="8" name="Rectangle 7"/>
          <p:cNvSpPr/>
          <p:nvPr/>
        </p:nvSpPr>
        <p:spPr bwMode="auto">
          <a:xfrm>
            <a:off x="0" y="1124744"/>
            <a:ext cx="9144000" cy="2880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p:txBody>
      </p:sp>
      <p:sp>
        <p:nvSpPr>
          <p:cNvPr id="9" name="Rectangle 8"/>
          <p:cNvSpPr/>
          <p:nvPr/>
        </p:nvSpPr>
        <p:spPr bwMode="auto">
          <a:xfrm>
            <a:off x="0" y="1052736"/>
            <a:ext cx="9144000" cy="432048"/>
          </a:xfrm>
          <a:prstGeom prst="rect">
            <a:avLst/>
          </a:prstGeom>
          <a:solidFill>
            <a:srgbClr val="FFFF99"/>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p:txBody>
      </p:sp>
      <p:sp>
        <p:nvSpPr>
          <p:cNvPr id="11" name="Text Box 4"/>
          <p:cNvSpPr txBox="1">
            <a:spLocks noChangeArrowheads="1"/>
          </p:cNvSpPr>
          <p:nvPr/>
        </p:nvSpPr>
        <p:spPr bwMode="auto">
          <a:xfrm>
            <a:off x="0" y="0"/>
            <a:ext cx="9144000" cy="400110"/>
          </a:xfrm>
          <a:prstGeom prst="rect">
            <a:avLst/>
          </a:prstGeom>
          <a:solidFill>
            <a:srgbClr val="FFFF99"/>
          </a:solidFill>
          <a:ln w="9525">
            <a:noFill/>
            <a:miter lim="800000"/>
            <a:headEnd/>
            <a:tailEnd/>
          </a:ln>
          <a:effectLst/>
        </p:spPr>
        <p:txBody>
          <a:bodyPr wrap="square">
            <a:spAutoFit/>
          </a:bodyPr>
          <a:lstStyle/>
          <a:p>
            <a:pPr algn="ctr">
              <a:spcBef>
                <a:spcPct val="50000"/>
              </a:spcBef>
            </a:pPr>
            <a:r>
              <a:rPr lang="en-US" sz="2000" dirty="0" smtClean="0">
                <a:effectLst/>
                <a:latin typeface="Calibri" pitchFamily="34" charset="0"/>
                <a:cs typeface="Calibri" pitchFamily="34" charset="0"/>
              </a:rPr>
              <a:t>Private market replication: Cumulative Total Returns 2000-2012Q2.</a:t>
            </a:r>
            <a:endParaRPr lang="en-US" sz="2000" b="1" dirty="0" smtClean="0">
              <a:effectLst/>
              <a:latin typeface="Calibri" pitchFamily="34" charset="0"/>
              <a:cs typeface="Calibri" pitchFamily="34" charset="0"/>
            </a:endParaRPr>
          </a:p>
        </p:txBody>
      </p:sp>
      <p:pic>
        <p:nvPicPr>
          <p:cNvPr id="135170" name="Picture 2"/>
          <p:cNvPicPr>
            <a:picLocks noChangeAspect="1" noChangeArrowheads="1"/>
          </p:cNvPicPr>
          <p:nvPr/>
        </p:nvPicPr>
        <p:blipFill>
          <a:blip r:embed="rId2" cstate="print"/>
          <a:srcRect/>
          <a:stretch>
            <a:fillRect/>
          </a:stretch>
        </p:blipFill>
        <p:spPr bwMode="auto">
          <a:xfrm>
            <a:off x="114300" y="454025"/>
            <a:ext cx="8915400" cy="5953125"/>
          </a:xfrm>
          <a:prstGeom prst="rect">
            <a:avLst/>
          </a:prstGeom>
          <a:noFill/>
          <a:ln w="9525">
            <a:noFill/>
            <a:miter lim="800000"/>
            <a:headEnd/>
            <a:tailEnd/>
          </a:ln>
          <a:effectLst/>
        </p:spPr>
      </p:pic>
      <p:sp>
        <p:nvSpPr>
          <p:cNvPr id="10" name="Footer Placeholder 9"/>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12" name="Slide Number Placeholder 11"/>
          <p:cNvSpPr>
            <a:spLocks noGrp="1"/>
          </p:cNvSpPr>
          <p:nvPr>
            <p:ph type="sldNum" sz="quarter" idx="12"/>
          </p:nvPr>
        </p:nvSpPr>
        <p:spPr/>
        <p:txBody>
          <a:bodyPr/>
          <a:lstStyle/>
          <a:p>
            <a:fld id="{C10BC33F-8C89-4D21-B7F7-41DBAF8525E1}" type="slidenum">
              <a:rPr lang="en-US" smtClean="0">
                <a:solidFill>
                  <a:srgbClr val="000000"/>
                </a:solidFill>
              </a:rPr>
              <a:pPr/>
              <a:t>136</a:t>
            </a:fld>
            <a:endParaRPr lang="en-US">
              <a:solidFill>
                <a:srgbClr val="000000"/>
              </a:solidFill>
            </a:endParaRPr>
          </a:p>
        </p:txBody>
      </p:sp>
    </p:spTree>
    <p:extLst>
      <p:ext uri="{BB962C8B-B14F-4D97-AF65-F5344CB8AC3E}">
        <p14:creationId xmlns:p14="http://schemas.microsoft.com/office/powerpoint/2010/main" xmlns="" val="3904652858"/>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7884368" y="332656"/>
            <a:ext cx="864096" cy="432048"/>
          </a:xfrm>
          <a:prstGeom prst="rect">
            <a:avLst/>
          </a:prstGeom>
          <a:solidFill>
            <a:srgbClr val="FFFF99"/>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p:txBody>
      </p:sp>
      <p:sp>
        <p:nvSpPr>
          <p:cNvPr id="8" name="Rectangle 7"/>
          <p:cNvSpPr/>
          <p:nvPr/>
        </p:nvSpPr>
        <p:spPr bwMode="auto">
          <a:xfrm>
            <a:off x="0" y="1124744"/>
            <a:ext cx="9144000" cy="288032"/>
          </a:xfrm>
          <a:prstGeom prst="rect">
            <a:avLst/>
          </a:prstGeom>
          <a:solidFill>
            <a:srgbClr val="FFFF99"/>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p:txBody>
      </p:sp>
      <p:sp>
        <p:nvSpPr>
          <p:cNvPr id="9" name="Rectangle 8"/>
          <p:cNvSpPr/>
          <p:nvPr/>
        </p:nvSpPr>
        <p:spPr bwMode="auto">
          <a:xfrm>
            <a:off x="0" y="1052736"/>
            <a:ext cx="9144000" cy="432048"/>
          </a:xfrm>
          <a:prstGeom prst="rect">
            <a:avLst/>
          </a:prstGeom>
          <a:solidFill>
            <a:srgbClr val="FFFF99"/>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p:txBody>
      </p:sp>
      <p:sp>
        <p:nvSpPr>
          <p:cNvPr id="11" name="Text Box 4"/>
          <p:cNvSpPr txBox="1">
            <a:spLocks noChangeArrowheads="1"/>
          </p:cNvSpPr>
          <p:nvPr/>
        </p:nvSpPr>
        <p:spPr bwMode="auto">
          <a:xfrm>
            <a:off x="0" y="-67454"/>
            <a:ext cx="9144000" cy="400110"/>
          </a:xfrm>
          <a:prstGeom prst="rect">
            <a:avLst/>
          </a:prstGeom>
          <a:solidFill>
            <a:srgbClr val="FFFF99"/>
          </a:solidFill>
          <a:ln w="9525">
            <a:noFill/>
            <a:miter lim="800000"/>
            <a:headEnd/>
            <a:tailEnd/>
          </a:ln>
          <a:effectLst/>
        </p:spPr>
        <p:txBody>
          <a:bodyPr wrap="square">
            <a:spAutoFit/>
          </a:bodyPr>
          <a:lstStyle/>
          <a:p>
            <a:pPr algn="ctr">
              <a:spcBef>
                <a:spcPct val="50000"/>
              </a:spcBef>
            </a:pPr>
            <a:r>
              <a:rPr lang="en-US" sz="2000" dirty="0" smtClean="0">
                <a:effectLst/>
                <a:latin typeface="Calibri" pitchFamily="34" charset="0"/>
                <a:cs typeface="Calibri" pitchFamily="34" charset="0"/>
              </a:rPr>
              <a:t>Private market replication: Cumulative Total Returns 2000-2012Q2.</a:t>
            </a:r>
            <a:endParaRPr lang="en-US" sz="2000" b="1" dirty="0" smtClean="0">
              <a:effectLst/>
              <a:latin typeface="Calibri" pitchFamily="34" charset="0"/>
              <a:cs typeface="Calibri" pitchFamily="34" charset="0"/>
            </a:endParaRPr>
          </a:p>
        </p:txBody>
      </p:sp>
      <p:pic>
        <p:nvPicPr>
          <p:cNvPr id="136194" name="Picture 2"/>
          <p:cNvPicPr>
            <a:picLocks noChangeAspect="1" noChangeArrowheads="1"/>
          </p:cNvPicPr>
          <p:nvPr/>
        </p:nvPicPr>
        <p:blipFill>
          <a:blip r:embed="rId2" cstate="print"/>
          <a:srcRect/>
          <a:stretch>
            <a:fillRect/>
          </a:stretch>
        </p:blipFill>
        <p:spPr bwMode="auto">
          <a:xfrm>
            <a:off x="114300" y="454025"/>
            <a:ext cx="8915400" cy="5953125"/>
          </a:xfrm>
          <a:prstGeom prst="rect">
            <a:avLst/>
          </a:prstGeom>
          <a:noFill/>
          <a:ln w="9525">
            <a:noFill/>
            <a:miter lim="800000"/>
            <a:headEnd/>
            <a:tailEnd/>
          </a:ln>
          <a:effectLst/>
        </p:spPr>
      </p:pic>
      <p:sp>
        <p:nvSpPr>
          <p:cNvPr id="10" name="Footer Placeholder 9"/>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12" name="Slide Number Placeholder 11"/>
          <p:cNvSpPr>
            <a:spLocks noGrp="1"/>
          </p:cNvSpPr>
          <p:nvPr>
            <p:ph type="sldNum" sz="quarter" idx="12"/>
          </p:nvPr>
        </p:nvSpPr>
        <p:spPr/>
        <p:txBody>
          <a:bodyPr/>
          <a:lstStyle/>
          <a:p>
            <a:fld id="{C10BC33F-8C89-4D21-B7F7-41DBAF8525E1}" type="slidenum">
              <a:rPr lang="en-US" smtClean="0">
                <a:solidFill>
                  <a:srgbClr val="000000"/>
                </a:solidFill>
              </a:rPr>
              <a:pPr/>
              <a:t>137</a:t>
            </a:fld>
            <a:endParaRPr lang="en-US">
              <a:solidFill>
                <a:srgbClr val="000000"/>
              </a:solidFill>
            </a:endParaRPr>
          </a:p>
        </p:txBody>
      </p:sp>
    </p:spTree>
    <p:extLst>
      <p:ext uri="{BB962C8B-B14F-4D97-AF65-F5344CB8AC3E}">
        <p14:creationId xmlns:p14="http://schemas.microsoft.com/office/powerpoint/2010/main" xmlns="" val="2265435636"/>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7884368" y="332656"/>
            <a:ext cx="864096" cy="432048"/>
          </a:xfrm>
          <a:prstGeom prst="rect">
            <a:avLst/>
          </a:prstGeom>
          <a:solidFill>
            <a:srgbClr val="FFFF99"/>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p:txBody>
      </p:sp>
      <p:sp>
        <p:nvSpPr>
          <p:cNvPr id="8" name="Rectangle 7"/>
          <p:cNvSpPr/>
          <p:nvPr/>
        </p:nvSpPr>
        <p:spPr bwMode="auto">
          <a:xfrm>
            <a:off x="0" y="1124744"/>
            <a:ext cx="9144000" cy="2880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p:txBody>
      </p:sp>
      <p:sp>
        <p:nvSpPr>
          <p:cNvPr id="9" name="Rectangle 8"/>
          <p:cNvSpPr/>
          <p:nvPr/>
        </p:nvSpPr>
        <p:spPr bwMode="auto">
          <a:xfrm>
            <a:off x="0" y="1052736"/>
            <a:ext cx="9144000" cy="432048"/>
          </a:xfrm>
          <a:prstGeom prst="rect">
            <a:avLst/>
          </a:prstGeom>
          <a:solidFill>
            <a:srgbClr val="FFFF99"/>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p:txBody>
      </p:sp>
      <p:sp>
        <p:nvSpPr>
          <p:cNvPr id="11" name="Text Box 4"/>
          <p:cNvSpPr txBox="1">
            <a:spLocks noChangeArrowheads="1"/>
          </p:cNvSpPr>
          <p:nvPr/>
        </p:nvSpPr>
        <p:spPr bwMode="auto">
          <a:xfrm>
            <a:off x="0" y="0"/>
            <a:ext cx="9144000" cy="400110"/>
          </a:xfrm>
          <a:prstGeom prst="rect">
            <a:avLst/>
          </a:prstGeom>
          <a:solidFill>
            <a:srgbClr val="FFFF99"/>
          </a:solidFill>
          <a:ln w="9525">
            <a:noFill/>
            <a:miter lim="800000"/>
            <a:headEnd/>
            <a:tailEnd/>
          </a:ln>
          <a:effectLst/>
        </p:spPr>
        <p:txBody>
          <a:bodyPr wrap="square">
            <a:spAutoFit/>
          </a:bodyPr>
          <a:lstStyle/>
          <a:p>
            <a:pPr algn="ctr">
              <a:spcBef>
                <a:spcPct val="50000"/>
              </a:spcBef>
            </a:pPr>
            <a:r>
              <a:rPr lang="en-US" sz="2000" dirty="0" err="1" smtClean="0">
                <a:effectLst/>
                <a:latin typeface="Calibri" pitchFamily="34" charset="0"/>
                <a:cs typeface="Calibri" pitchFamily="34" charset="0"/>
              </a:rPr>
              <a:t>PureProperty</a:t>
            </a:r>
            <a:r>
              <a:rPr lang="en-US" sz="2000" dirty="0" smtClean="0">
                <a:effectLst/>
                <a:latin typeface="Calibri" pitchFamily="34" charset="0"/>
                <a:cs typeface="Calibri" pitchFamily="34" charset="0"/>
              </a:rPr>
              <a:t>™ Investable Core Sectors: Cumulative Total Returns 2000-2012.</a:t>
            </a:r>
            <a:endParaRPr lang="en-US" sz="2000" b="1" dirty="0" smtClean="0">
              <a:effectLst/>
              <a:latin typeface="Calibri" pitchFamily="34" charset="0"/>
              <a:cs typeface="Calibri" pitchFamily="34" charset="0"/>
            </a:endParaRPr>
          </a:p>
        </p:txBody>
      </p:sp>
      <p:pic>
        <p:nvPicPr>
          <p:cNvPr id="137218" name="Picture 2"/>
          <p:cNvPicPr>
            <a:picLocks noChangeAspect="1" noChangeArrowheads="1"/>
          </p:cNvPicPr>
          <p:nvPr/>
        </p:nvPicPr>
        <p:blipFill>
          <a:blip r:embed="rId2" cstate="print"/>
          <a:srcRect/>
          <a:stretch>
            <a:fillRect/>
          </a:stretch>
        </p:blipFill>
        <p:spPr bwMode="auto">
          <a:xfrm>
            <a:off x="228600" y="449263"/>
            <a:ext cx="8686800" cy="5962650"/>
          </a:xfrm>
          <a:prstGeom prst="rect">
            <a:avLst/>
          </a:prstGeom>
          <a:noFill/>
          <a:ln w="9525">
            <a:noFill/>
            <a:miter lim="800000"/>
            <a:headEnd/>
            <a:tailEnd/>
          </a:ln>
          <a:effectLst/>
        </p:spPr>
      </p:pic>
      <p:sp>
        <p:nvSpPr>
          <p:cNvPr id="10" name="Footer Placeholder 9"/>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12" name="Slide Number Placeholder 11"/>
          <p:cNvSpPr>
            <a:spLocks noGrp="1"/>
          </p:cNvSpPr>
          <p:nvPr>
            <p:ph type="sldNum" sz="quarter" idx="12"/>
          </p:nvPr>
        </p:nvSpPr>
        <p:spPr/>
        <p:txBody>
          <a:bodyPr/>
          <a:lstStyle/>
          <a:p>
            <a:fld id="{C10BC33F-8C89-4D21-B7F7-41DBAF8525E1}" type="slidenum">
              <a:rPr lang="en-US" smtClean="0">
                <a:solidFill>
                  <a:srgbClr val="000000"/>
                </a:solidFill>
              </a:rPr>
              <a:pPr/>
              <a:t>138</a:t>
            </a:fld>
            <a:endParaRPr lang="en-US">
              <a:solidFill>
                <a:srgbClr val="000000"/>
              </a:solidFill>
            </a:endParaRPr>
          </a:p>
        </p:txBody>
      </p:sp>
    </p:spTree>
    <p:extLst>
      <p:ext uri="{BB962C8B-B14F-4D97-AF65-F5344CB8AC3E}">
        <p14:creationId xmlns:p14="http://schemas.microsoft.com/office/powerpoint/2010/main" xmlns="" val="2393875897"/>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7884368" y="332656"/>
            <a:ext cx="864096" cy="432048"/>
          </a:xfrm>
          <a:prstGeom prst="rect">
            <a:avLst/>
          </a:prstGeom>
          <a:solidFill>
            <a:srgbClr val="FFFF99"/>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p:txBody>
      </p:sp>
      <p:sp>
        <p:nvSpPr>
          <p:cNvPr id="8" name="Rectangle 7"/>
          <p:cNvSpPr/>
          <p:nvPr/>
        </p:nvSpPr>
        <p:spPr bwMode="auto">
          <a:xfrm>
            <a:off x="0" y="1124744"/>
            <a:ext cx="9144000" cy="2880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p:txBody>
      </p:sp>
      <p:sp>
        <p:nvSpPr>
          <p:cNvPr id="9" name="Rectangle 8"/>
          <p:cNvSpPr/>
          <p:nvPr/>
        </p:nvSpPr>
        <p:spPr bwMode="auto">
          <a:xfrm>
            <a:off x="0" y="1052736"/>
            <a:ext cx="9144000" cy="432048"/>
          </a:xfrm>
          <a:prstGeom prst="rect">
            <a:avLst/>
          </a:prstGeom>
          <a:solidFill>
            <a:srgbClr val="FFFF99"/>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p:txBody>
      </p:sp>
      <p:sp>
        <p:nvSpPr>
          <p:cNvPr id="11" name="Text Box 4"/>
          <p:cNvSpPr txBox="1">
            <a:spLocks noChangeArrowheads="1"/>
          </p:cNvSpPr>
          <p:nvPr/>
        </p:nvSpPr>
        <p:spPr bwMode="auto">
          <a:xfrm>
            <a:off x="0" y="0"/>
            <a:ext cx="9144000" cy="400110"/>
          </a:xfrm>
          <a:prstGeom prst="rect">
            <a:avLst/>
          </a:prstGeom>
          <a:solidFill>
            <a:srgbClr val="FFFF99"/>
          </a:solidFill>
          <a:ln w="9525">
            <a:noFill/>
            <a:miter lim="800000"/>
            <a:headEnd/>
            <a:tailEnd/>
          </a:ln>
          <a:effectLst/>
        </p:spPr>
        <p:txBody>
          <a:bodyPr wrap="square">
            <a:spAutoFit/>
          </a:bodyPr>
          <a:lstStyle/>
          <a:p>
            <a:pPr algn="ctr">
              <a:spcBef>
                <a:spcPct val="50000"/>
              </a:spcBef>
            </a:pPr>
            <a:r>
              <a:rPr lang="en-US" sz="2000" dirty="0" err="1" smtClean="0">
                <a:effectLst/>
                <a:latin typeface="Calibri" pitchFamily="34" charset="0"/>
                <a:cs typeface="Calibri" pitchFamily="34" charset="0"/>
              </a:rPr>
              <a:t>PureProperty</a:t>
            </a:r>
            <a:r>
              <a:rPr lang="en-US" sz="2000" dirty="0" smtClean="0">
                <a:effectLst/>
                <a:latin typeface="Calibri" pitchFamily="34" charset="0"/>
                <a:cs typeface="Calibri" pitchFamily="34" charset="0"/>
              </a:rPr>
              <a:t>™ Investable Regions: Cumulative Total Returns 2000-2012.</a:t>
            </a:r>
            <a:endParaRPr lang="en-US" sz="2000" b="1" dirty="0" smtClean="0">
              <a:effectLst/>
              <a:latin typeface="Calibri" pitchFamily="34" charset="0"/>
              <a:cs typeface="Calibri" pitchFamily="34" charset="0"/>
            </a:endParaRPr>
          </a:p>
        </p:txBody>
      </p:sp>
      <p:pic>
        <p:nvPicPr>
          <p:cNvPr id="138242" name="Picture 2"/>
          <p:cNvPicPr>
            <a:picLocks noChangeAspect="1" noChangeArrowheads="1"/>
          </p:cNvPicPr>
          <p:nvPr/>
        </p:nvPicPr>
        <p:blipFill>
          <a:blip r:embed="rId2" cstate="print"/>
          <a:srcRect/>
          <a:stretch>
            <a:fillRect/>
          </a:stretch>
        </p:blipFill>
        <p:spPr bwMode="auto">
          <a:xfrm>
            <a:off x="252413" y="449263"/>
            <a:ext cx="8639175" cy="5962650"/>
          </a:xfrm>
          <a:prstGeom prst="rect">
            <a:avLst/>
          </a:prstGeom>
          <a:noFill/>
          <a:ln w="9525">
            <a:noFill/>
            <a:miter lim="800000"/>
            <a:headEnd/>
            <a:tailEnd/>
          </a:ln>
          <a:effectLst/>
        </p:spPr>
      </p:pic>
      <p:sp>
        <p:nvSpPr>
          <p:cNvPr id="10" name="Footer Placeholder 9"/>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12" name="Slide Number Placeholder 11"/>
          <p:cNvSpPr>
            <a:spLocks noGrp="1"/>
          </p:cNvSpPr>
          <p:nvPr>
            <p:ph type="sldNum" sz="quarter" idx="12"/>
          </p:nvPr>
        </p:nvSpPr>
        <p:spPr/>
        <p:txBody>
          <a:bodyPr/>
          <a:lstStyle/>
          <a:p>
            <a:fld id="{C10BC33F-8C89-4D21-B7F7-41DBAF8525E1}" type="slidenum">
              <a:rPr lang="en-US" smtClean="0">
                <a:solidFill>
                  <a:srgbClr val="000000"/>
                </a:solidFill>
              </a:rPr>
              <a:pPr/>
              <a:t>139</a:t>
            </a:fld>
            <a:endParaRPr lang="en-US">
              <a:solidFill>
                <a:srgbClr val="000000"/>
              </a:solidFill>
            </a:endParaRPr>
          </a:p>
        </p:txBody>
      </p:sp>
    </p:spTree>
    <p:extLst>
      <p:ext uri="{BB962C8B-B14F-4D97-AF65-F5344CB8AC3E}">
        <p14:creationId xmlns:p14="http://schemas.microsoft.com/office/powerpoint/2010/main" xmlns="" val="31892161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ooter Placeholder 2"/>
          <p:cNvSpPr>
            <a:spLocks noGrp="1"/>
          </p:cNvSpPr>
          <p:nvPr>
            <p:ph type="ftr" sz="quarter" idx="11"/>
          </p:nvPr>
        </p:nvSpPr>
        <p:spPr/>
        <p:txBody>
          <a:bodyPr/>
          <a:lstStyle/>
          <a:p>
            <a:r>
              <a:rPr lang="en-US" smtClean="0"/>
              <a:t>© 2014 OnCourse Learning. All Rights Reserved.</a:t>
            </a:r>
            <a:endParaRPr lang="en-US"/>
          </a:p>
        </p:txBody>
      </p:sp>
      <p:grpSp>
        <p:nvGrpSpPr>
          <p:cNvPr id="34818" name="Group 2"/>
          <p:cNvGrpSpPr>
            <a:grpSpLocks/>
          </p:cNvGrpSpPr>
          <p:nvPr/>
        </p:nvGrpSpPr>
        <p:grpSpPr bwMode="auto">
          <a:xfrm>
            <a:off x="1981200" y="3200400"/>
            <a:ext cx="5334000" cy="1244600"/>
            <a:chOff x="1248" y="720"/>
            <a:chExt cx="3360" cy="784"/>
          </a:xfrm>
        </p:grpSpPr>
        <p:sp>
          <p:nvSpPr>
            <p:cNvPr id="34819" name="Text Box 3"/>
            <p:cNvSpPr txBox="1">
              <a:spLocks noChangeArrowheads="1"/>
            </p:cNvSpPr>
            <p:nvPr/>
          </p:nvSpPr>
          <p:spPr bwMode="auto">
            <a:xfrm>
              <a:off x="1584" y="720"/>
              <a:ext cx="2688" cy="256"/>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b="0" dirty="0" err="1">
                  <a:solidFill>
                    <a:srgbClr val="FFCC00"/>
                  </a:solidFill>
                  <a:effectLst/>
                </a:rPr>
                <a:t>Portf</a:t>
              </a:r>
              <a:r>
                <a:rPr lang="en-US" b="0" dirty="0">
                  <a:solidFill>
                    <a:srgbClr val="FFCC00"/>
                  </a:solidFill>
                  <a:effectLst/>
                </a:rPr>
                <a:t> </a:t>
              </a:r>
              <a:r>
                <a:rPr lang="en-US" b="0" dirty="0" err="1">
                  <a:solidFill>
                    <a:srgbClr val="FFCC00"/>
                  </a:solidFill>
                  <a:effectLst/>
                </a:rPr>
                <a:t>Tot.Return</a:t>
              </a:r>
              <a:r>
                <a:rPr lang="en-US" b="0" dirty="0">
                  <a:solidFill>
                    <a:srgbClr val="FFCC00"/>
                  </a:solidFill>
                  <a:effectLst/>
                </a:rPr>
                <a:t> – </a:t>
              </a:r>
              <a:r>
                <a:rPr lang="en-US" b="0" dirty="0" err="1">
                  <a:solidFill>
                    <a:srgbClr val="FFCC00"/>
                  </a:solidFill>
                  <a:effectLst/>
                </a:rPr>
                <a:t>Bnchmk</a:t>
              </a:r>
              <a:r>
                <a:rPr lang="en-US" b="0" dirty="0">
                  <a:solidFill>
                    <a:srgbClr val="FFCC00"/>
                  </a:solidFill>
                  <a:effectLst/>
                </a:rPr>
                <a:t> </a:t>
              </a:r>
              <a:r>
                <a:rPr lang="en-US" b="0" dirty="0" err="1">
                  <a:solidFill>
                    <a:srgbClr val="FFCC00"/>
                  </a:solidFill>
                  <a:effectLst/>
                </a:rPr>
                <a:t>Tot.Return</a:t>
              </a:r>
              <a:endParaRPr lang="en-US" b="0" dirty="0">
                <a:solidFill>
                  <a:srgbClr val="FFCC00"/>
                </a:solidFill>
                <a:effectLst/>
              </a:endParaRPr>
            </a:p>
          </p:txBody>
        </p:sp>
        <p:grpSp>
          <p:nvGrpSpPr>
            <p:cNvPr id="34820" name="Group 4"/>
            <p:cNvGrpSpPr>
              <a:grpSpLocks/>
            </p:cNvGrpSpPr>
            <p:nvPr/>
          </p:nvGrpSpPr>
          <p:grpSpPr bwMode="auto">
            <a:xfrm>
              <a:off x="1248" y="960"/>
              <a:ext cx="3360" cy="544"/>
              <a:chOff x="1248" y="960"/>
              <a:chExt cx="3360" cy="544"/>
            </a:xfrm>
          </p:grpSpPr>
          <p:sp>
            <p:nvSpPr>
              <p:cNvPr id="34821" name="Line 5"/>
              <p:cNvSpPr>
                <a:spLocks noChangeShapeType="1"/>
              </p:cNvSpPr>
              <p:nvPr/>
            </p:nvSpPr>
            <p:spPr bwMode="auto">
              <a:xfrm>
                <a:off x="2928" y="960"/>
                <a:ext cx="0" cy="28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effectLst/>
                </a:endParaRPr>
              </a:p>
            </p:txBody>
          </p:sp>
          <p:sp>
            <p:nvSpPr>
              <p:cNvPr id="34822" name="Line 6"/>
              <p:cNvSpPr>
                <a:spLocks noChangeShapeType="1"/>
              </p:cNvSpPr>
              <p:nvPr/>
            </p:nvSpPr>
            <p:spPr bwMode="auto">
              <a:xfrm>
                <a:off x="1776" y="1104"/>
                <a:ext cx="235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effectLst/>
                </a:endParaRPr>
              </a:p>
            </p:txBody>
          </p:sp>
          <p:sp>
            <p:nvSpPr>
              <p:cNvPr id="34823" name="Line 7"/>
              <p:cNvSpPr>
                <a:spLocks noChangeShapeType="1"/>
              </p:cNvSpPr>
              <p:nvPr/>
            </p:nvSpPr>
            <p:spPr bwMode="auto">
              <a:xfrm>
                <a:off x="1776" y="1104"/>
                <a:ext cx="0" cy="14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effectLst/>
                </a:endParaRPr>
              </a:p>
            </p:txBody>
          </p:sp>
          <p:sp>
            <p:nvSpPr>
              <p:cNvPr id="34824" name="Line 8"/>
              <p:cNvSpPr>
                <a:spLocks noChangeShapeType="1"/>
              </p:cNvSpPr>
              <p:nvPr/>
            </p:nvSpPr>
            <p:spPr bwMode="auto">
              <a:xfrm>
                <a:off x="4128" y="1104"/>
                <a:ext cx="0" cy="14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effectLst/>
                </a:endParaRPr>
              </a:p>
            </p:txBody>
          </p:sp>
          <p:sp>
            <p:nvSpPr>
              <p:cNvPr id="34825" name="Text Box 9"/>
              <p:cNvSpPr txBox="1">
                <a:spLocks noChangeArrowheads="1"/>
              </p:cNvSpPr>
              <p:nvPr/>
            </p:nvSpPr>
            <p:spPr bwMode="auto">
              <a:xfrm>
                <a:off x="1248" y="1248"/>
                <a:ext cx="1008" cy="256"/>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b="0">
                    <a:solidFill>
                      <a:srgbClr val="FFCC00"/>
                    </a:solidFill>
                    <a:effectLst/>
                  </a:rPr>
                  <a:t>Allocation</a:t>
                </a:r>
              </a:p>
            </p:txBody>
          </p:sp>
          <p:sp>
            <p:nvSpPr>
              <p:cNvPr id="34826" name="Text Box 10"/>
              <p:cNvSpPr txBox="1">
                <a:spLocks noChangeArrowheads="1"/>
              </p:cNvSpPr>
              <p:nvPr/>
            </p:nvSpPr>
            <p:spPr bwMode="auto">
              <a:xfrm>
                <a:off x="2448" y="1248"/>
                <a:ext cx="1008" cy="256"/>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b="0">
                    <a:solidFill>
                      <a:srgbClr val="FFCC00"/>
                    </a:solidFill>
                    <a:effectLst/>
                  </a:rPr>
                  <a:t>Selection</a:t>
                </a:r>
              </a:p>
            </p:txBody>
          </p:sp>
          <p:sp>
            <p:nvSpPr>
              <p:cNvPr id="34827" name="Text Box 11"/>
              <p:cNvSpPr txBox="1">
                <a:spLocks noChangeArrowheads="1"/>
              </p:cNvSpPr>
              <p:nvPr/>
            </p:nvSpPr>
            <p:spPr bwMode="auto">
              <a:xfrm>
                <a:off x="3600" y="1248"/>
                <a:ext cx="1008" cy="256"/>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b="0">
                    <a:solidFill>
                      <a:srgbClr val="FFCC00"/>
                    </a:solidFill>
                    <a:effectLst/>
                  </a:rPr>
                  <a:t>Interaction</a:t>
                </a:r>
              </a:p>
            </p:txBody>
          </p:sp>
        </p:grpSp>
      </p:grpSp>
      <p:sp>
        <p:nvSpPr>
          <p:cNvPr id="34828" name="Text Box 12"/>
          <p:cNvSpPr txBox="1">
            <a:spLocks noChangeArrowheads="1"/>
          </p:cNvSpPr>
          <p:nvPr/>
        </p:nvSpPr>
        <p:spPr bwMode="auto">
          <a:xfrm>
            <a:off x="1371600" y="2819400"/>
            <a:ext cx="25908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i="1" dirty="0">
                <a:effectLst/>
              </a:rPr>
              <a:t>Portfolio Level:</a:t>
            </a:r>
          </a:p>
        </p:txBody>
      </p:sp>
      <p:grpSp>
        <p:nvGrpSpPr>
          <p:cNvPr id="34829" name="Group 13"/>
          <p:cNvGrpSpPr>
            <a:grpSpLocks/>
          </p:cNvGrpSpPr>
          <p:nvPr/>
        </p:nvGrpSpPr>
        <p:grpSpPr bwMode="auto">
          <a:xfrm>
            <a:off x="2057400" y="5029200"/>
            <a:ext cx="5334000" cy="1244600"/>
            <a:chOff x="1152" y="2736"/>
            <a:chExt cx="3360" cy="784"/>
          </a:xfrm>
        </p:grpSpPr>
        <p:sp>
          <p:nvSpPr>
            <p:cNvPr id="34830" name="Text Box 14"/>
            <p:cNvSpPr txBox="1">
              <a:spLocks noChangeArrowheads="1"/>
            </p:cNvSpPr>
            <p:nvPr/>
          </p:nvSpPr>
          <p:spPr bwMode="auto">
            <a:xfrm>
              <a:off x="1488" y="2736"/>
              <a:ext cx="2688" cy="256"/>
            </a:xfrm>
            <a:prstGeom prst="rect">
              <a:avLst/>
            </a:prstGeom>
            <a:solidFill>
              <a:srgbClr val="99FFCC"/>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b="0">
                  <a:solidFill>
                    <a:srgbClr val="003399"/>
                  </a:solidFill>
                  <a:effectLst/>
                </a:rPr>
                <a:t>Prop.IRR – Bnchmk Cohort IRR</a:t>
              </a:r>
            </a:p>
          </p:txBody>
        </p:sp>
        <p:grpSp>
          <p:nvGrpSpPr>
            <p:cNvPr id="34831" name="Group 15"/>
            <p:cNvGrpSpPr>
              <a:grpSpLocks/>
            </p:cNvGrpSpPr>
            <p:nvPr/>
          </p:nvGrpSpPr>
          <p:grpSpPr bwMode="auto">
            <a:xfrm>
              <a:off x="1152" y="2976"/>
              <a:ext cx="3360" cy="544"/>
              <a:chOff x="1152" y="2976"/>
              <a:chExt cx="3360" cy="544"/>
            </a:xfrm>
          </p:grpSpPr>
          <p:sp>
            <p:nvSpPr>
              <p:cNvPr id="34832" name="Line 16"/>
              <p:cNvSpPr>
                <a:spLocks noChangeShapeType="1"/>
              </p:cNvSpPr>
              <p:nvPr/>
            </p:nvSpPr>
            <p:spPr bwMode="auto">
              <a:xfrm>
                <a:off x="2832" y="2976"/>
                <a:ext cx="0" cy="28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effectLst/>
                </a:endParaRPr>
              </a:p>
            </p:txBody>
          </p:sp>
          <p:sp>
            <p:nvSpPr>
              <p:cNvPr id="34833" name="Line 17"/>
              <p:cNvSpPr>
                <a:spLocks noChangeShapeType="1"/>
              </p:cNvSpPr>
              <p:nvPr/>
            </p:nvSpPr>
            <p:spPr bwMode="auto">
              <a:xfrm>
                <a:off x="1680" y="3120"/>
                <a:ext cx="2352"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effectLst/>
                </a:endParaRPr>
              </a:p>
            </p:txBody>
          </p:sp>
          <p:sp>
            <p:nvSpPr>
              <p:cNvPr id="34834" name="Line 18"/>
              <p:cNvSpPr>
                <a:spLocks noChangeShapeType="1"/>
              </p:cNvSpPr>
              <p:nvPr/>
            </p:nvSpPr>
            <p:spPr bwMode="auto">
              <a:xfrm>
                <a:off x="1680" y="3120"/>
                <a:ext cx="0" cy="14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effectLst/>
                </a:endParaRPr>
              </a:p>
            </p:txBody>
          </p:sp>
          <p:sp>
            <p:nvSpPr>
              <p:cNvPr id="34835" name="Line 19"/>
              <p:cNvSpPr>
                <a:spLocks noChangeShapeType="1"/>
              </p:cNvSpPr>
              <p:nvPr/>
            </p:nvSpPr>
            <p:spPr bwMode="auto">
              <a:xfrm>
                <a:off x="4032" y="3120"/>
                <a:ext cx="0" cy="14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effectLst/>
                </a:endParaRPr>
              </a:p>
            </p:txBody>
          </p:sp>
          <p:sp>
            <p:nvSpPr>
              <p:cNvPr id="34836" name="Text Box 20"/>
              <p:cNvSpPr txBox="1">
                <a:spLocks noChangeArrowheads="1"/>
              </p:cNvSpPr>
              <p:nvPr/>
            </p:nvSpPr>
            <p:spPr bwMode="auto">
              <a:xfrm>
                <a:off x="1152" y="3264"/>
                <a:ext cx="1008" cy="256"/>
              </a:xfrm>
              <a:prstGeom prst="rect">
                <a:avLst/>
              </a:prstGeom>
              <a:solidFill>
                <a:srgbClr val="99FFCC"/>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b="0">
                    <a:solidFill>
                      <a:srgbClr val="003399"/>
                    </a:solidFill>
                    <a:effectLst/>
                  </a:rPr>
                  <a:t>Init.Yield</a:t>
                </a:r>
              </a:p>
            </p:txBody>
          </p:sp>
          <p:sp>
            <p:nvSpPr>
              <p:cNvPr id="34837" name="Text Box 21"/>
              <p:cNvSpPr txBox="1">
                <a:spLocks noChangeArrowheads="1"/>
              </p:cNvSpPr>
              <p:nvPr/>
            </p:nvSpPr>
            <p:spPr bwMode="auto">
              <a:xfrm>
                <a:off x="2352" y="3264"/>
                <a:ext cx="1008" cy="256"/>
              </a:xfrm>
              <a:prstGeom prst="rect">
                <a:avLst/>
              </a:prstGeom>
              <a:solidFill>
                <a:srgbClr val="99FFCC"/>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b="0">
                    <a:solidFill>
                      <a:srgbClr val="003399"/>
                    </a:solidFill>
                    <a:effectLst/>
                  </a:rPr>
                  <a:t>CF Growth</a:t>
                </a:r>
              </a:p>
            </p:txBody>
          </p:sp>
          <p:sp>
            <p:nvSpPr>
              <p:cNvPr id="34838" name="Text Box 22"/>
              <p:cNvSpPr txBox="1">
                <a:spLocks noChangeArrowheads="1"/>
              </p:cNvSpPr>
              <p:nvPr/>
            </p:nvSpPr>
            <p:spPr bwMode="auto">
              <a:xfrm>
                <a:off x="3504" y="3264"/>
                <a:ext cx="1008" cy="256"/>
              </a:xfrm>
              <a:prstGeom prst="rect">
                <a:avLst/>
              </a:prstGeom>
              <a:solidFill>
                <a:srgbClr val="99FFCC"/>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b="0">
                    <a:solidFill>
                      <a:srgbClr val="003399"/>
                    </a:solidFill>
                    <a:effectLst/>
                  </a:rPr>
                  <a:t>Yield Chge</a:t>
                </a:r>
              </a:p>
            </p:txBody>
          </p:sp>
        </p:grpSp>
      </p:grpSp>
      <p:sp>
        <p:nvSpPr>
          <p:cNvPr id="34839" name="Text Box 23"/>
          <p:cNvSpPr txBox="1">
            <a:spLocks noChangeArrowheads="1"/>
          </p:cNvSpPr>
          <p:nvPr/>
        </p:nvSpPr>
        <p:spPr bwMode="auto">
          <a:xfrm>
            <a:off x="1447800" y="4648200"/>
            <a:ext cx="25908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i="1">
                <a:effectLst/>
              </a:rPr>
              <a:t>Property Level:</a:t>
            </a:r>
          </a:p>
        </p:txBody>
      </p:sp>
      <p:sp>
        <p:nvSpPr>
          <p:cNvPr id="34840" name="Text Box 24"/>
          <p:cNvSpPr txBox="1">
            <a:spLocks noChangeArrowheads="1"/>
          </p:cNvSpPr>
          <p:nvPr/>
        </p:nvSpPr>
        <p:spPr bwMode="auto">
          <a:xfrm>
            <a:off x="457200" y="228600"/>
            <a:ext cx="838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i="1">
                <a:effectLst/>
              </a:rPr>
              <a:t>Performance Attribution Overview </a:t>
            </a:r>
          </a:p>
        </p:txBody>
      </p:sp>
      <p:sp>
        <p:nvSpPr>
          <p:cNvPr id="34841" name="Text Box 25"/>
          <p:cNvSpPr txBox="1">
            <a:spLocks noChangeArrowheads="1"/>
          </p:cNvSpPr>
          <p:nvPr/>
        </p:nvSpPr>
        <p:spPr bwMode="auto">
          <a:xfrm>
            <a:off x="609600" y="762000"/>
            <a:ext cx="8153400" cy="20128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228600" indent="-228600">
              <a:spcBef>
                <a:spcPct val="20000"/>
              </a:spcBef>
              <a:buFontTx/>
              <a:buChar char="•"/>
            </a:pPr>
            <a:r>
              <a:rPr lang="en-US" sz="2400" b="0" dirty="0" smtClean="0">
                <a:effectLst/>
              </a:rPr>
              <a:t>At </a:t>
            </a:r>
            <a:r>
              <a:rPr lang="en-US" sz="2400" b="0" dirty="0">
                <a:effectLst/>
              </a:rPr>
              <a:t>both levels, </a:t>
            </a:r>
            <a:r>
              <a:rPr lang="en-US" sz="2400" b="0" i="1" dirty="0">
                <a:effectLst/>
              </a:rPr>
              <a:t>diagnostic</a:t>
            </a:r>
            <a:r>
              <a:rPr lang="en-US" sz="2400" b="0" dirty="0">
                <a:effectLst/>
              </a:rPr>
              <a:t> purpose is facilitated by comparison between </a:t>
            </a:r>
            <a:r>
              <a:rPr lang="en-US" sz="2400" b="0" i="1" dirty="0">
                <a:effectLst/>
              </a:rPr>
              <a:t>subject</a:t>
            </a:r>
            <a:r>
              <a:rPr lang="en-US" sz="2400" b="0" dirty="0">
                <a:effectLst/>
              </a:rPr>
              <a:t> portfolio or mgr with an appropriate</a:t>
            </a:r>
            <a:r>
              <a:rPr lang="en-US" sz="2400" b="0" dirty="0">
                <a:solidFill>
                  <a:srgbClr val="FFFF00"/>
                </a:solidFill>
                <a:effectLst/>
              </a:rPr>
              <a:t> </a:t>
            </a:r>
            <a:r>
              <a:rPr lang="en-US" sz="2400" i="1" dirty="0">
                <a:solidFill>
                  <a:srgbClr val="0070C0"/>
                </a:solidFill>
                <a:effectLst/>
              </a:rPr>
              <a:t>benchmark</a:t>
            </a:r>
            <a:r>
              <a:rPr lang="en-US" sz="2400" b="0" i="1" dirty="0">
                <a:effectLst/>
              </a:rPr>
              <a:t>.</a:t>
            </a:r>
          </a:p>
          <a:p>
            <a:pPr marL="228600" indent="-228600">
              <a:spcBef>
                <a:spcPct val="20000"/>
              </a:spcBef>
              <a:buFontTx/>
              <a:buChar char="•"/>
            </a:pPr>
            <a:r>
              <a:rPr lang="en-US" sz="2400" i="1" dirty="0" smtClean="0">
                <a:effectLst/>
              </a:rPr>
              <a:t>Relative</a:t>
            </a:r>
            <a:r>
              <a:rPr lang="en-US" sz="2400" b="0" i="1" dirty="0" smtClean="0">
                <a:effectLst/>
              </a:rPr>
              <a:t> </a:t>
            </a:r>
            <a:r>
              <a:rPr lang="en-US" sz="2400" b="0" dirty="0">
                <a:effectLst/>
              </a:rPr>
              <a:t>(or </a:t>
            </a:r>
            <a:r>
              <a:rPr lang="en-US" sz="2400" b="0" i="1" dirty="0">
                <a:effectLst/>
              </a:rPr>
              <a:t>differential</a:t>
            </a:r>
            <a:r>
              <a:rPr lang="en-US" sz="2400" b="0" dirty="0">
                <a:effectLst/>
              </a:rPr>
              <a:t>) performance </a:t>
            </a:r>
            <a:r>
              <a:rPr lang="en-US" sz="2400" b="0" dirty="0" err="1">
                <a:effectLst/>
              </a:rPr>
              <a:t>betw</a:t>
            </a:r>
            <a:r>
              <a:rPr lang="en-US" sz="2400" b="0" dirty="0">
                <a:effectLst/>
              </a:rPr>
              <a:t> </a:t>
            </a:r>
            <a:r>
              <a:rPr lang="en-US" sz="2400" b="0" dirty="0" err="1">
                <a:effectLst/>
              </a:rPr>
              <a:t>subj</a:t>
            </a:r>
            <a:r>
              <a:rPr lang="en-US" sz="2400" b="0" dirty="0">
                <a:effectLst/>
              </a:rPr>
              <a:t> </a:t>
            </a:r>
            <a:r>
              <a:rPr lang="en-US" sz="2400" b="0" dirty="0" err="1">
                <a:effectLst/>
              </a:rPr>
              <a:t>vs</a:t>
            </a:r>
            <a:r>
              <a:rPr lang="en-US" sz="2400" b="0" dirty="0">
                <a:effectLst/>
              </a:rPr>
              <a:t> </a:t>
            </a:r>
            <a:r>
              <a:rPr lang="en-US" sz="2400" b="0" dirty="0" err="1">
                <a:effectLst/>
              </a:rPr>
              <a:t>benchmrk</a:t>
            </a:r>
            <a:r>
              <a:rPr lang="en-US" sz="2400" b="0" dirty="0">
                <a:effectLst/>
              </a:rPr>
              <a:t> is quantified, in total &amp; w/in components.</a:t>
            </a:r>
            <a:endParaRPr lang="en-US" sz="2400" b="0" dirty="0">
              <a:solidFill>
                <a:srgbClr val="FFFF00"/>
              </a:solidFill>
              <a:effectLst/>
            </a:endParaRPr>
          </a:p>
        </p:txBody>
      </p:sp>
      <p:sp>
        <p:nvSpPr>
          <p:cNvPr id="28" name="Slide Number Placeholder 27"/>
          <p:cNvSpPr>
            <a:spLocks noGrp="1"/>
          </p:cNvSpPr>
          <p:nvPr>
            <p:ph type="sldNum" sz="quarter" idx="12"/>
          </p:nvPr>
        </p:nvSpPr>
        <p:spPr/>
        <p:txBody>
          <a:bodyPr/>
          <a:lstStyle/>
          <a:p>
            <a:fld id="{A209A336-D58C-464E-9136-F8762DC3422E}" type="slidenum">
              <a:rPr lang="en-US" smtClean="0"/>
              <a:pPr/>
              <a:t>14</a:t>
            </a:fld>
            <a:endParaRPr lang="en-US"/>
          </a:p>
        </p:txBody>
      </p:sp>
    </p:spTree>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7884368" y="332656"/>
            <a:ext cx="864096" cy="432048"/>
          </a:xfrm>
          <a:prstGeom prst="rect">
            <a:avLst/>
          </a:prstGeom>
          <a:solidFill>
            <a:srgbClr val="FFFF99"/>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p:txBody>
      </p:sp>
      <p:sp>
        <p:nvSpPr>
          <p:cNvPr id="8" name="Rectangle 7"/>
          <p:cNvSpPr/>
          <p:nvPr/>
        </p:nvSpPr>
        <p:spPr bwMode="auto">
          <a:xfrm>
            <a:off x="0" y="1124744"/>
            <a:ext cx="9144000" cy="2880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p:txBody>
      </p:sp>
      <p:sp>
        <p:nvSpPr>
          <p:cNvPr id="9" name="Rectangle 8"/>
          <p:cNvSpPr/>
          <p:nvPr/>
        </p:nvSpPr>
        <p:spPr bwMode="auto">
          <a:xfrm>
            <a:off x="0" y="1052736"/>
            <a:ext cx="9144000" cy="432048"/>
          </a:xfrm>
          <a:prstGeom prst="rect">
            <a:avLst/>
          </a:prstGeom>
          <a:solidFill>
            <a:srgbClr val="FFFF99"/>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p:txBody>
      </p:sp>
      <p:sp>
        <p:nvSpPr>
          <p:cNvPr id="11" name="Text Box 4"/>
          <p:cNvSpPr txBox="1">
            <a:spLocks noChangeArrowheads="1"/>
          </p:cNvSpPr>
          <p:nvPr/>
        </p:nvSpPr>
        <p:spPr bwMode="auto">
          <a:xfrm>
            <a:off x="0" y="0"/>
            <a:ext cx="9144000" cy="400110"/>
          </a:xfrm>
          <a:prstGeom prst="rect">
            <a:avLst/>
          </a:prstGeom>
          <a:solidFill>
            <a:srgbClr val="FFFF99"/>
          </a:solidFill>
          <a:ln w="9525">
            <a:noFill/>
            <a:miter lim="800000"/>
            <a:headEnd/>
            <a:tailEnd/>
          </a:ln>
          <a:effectLst/>
        </p:spPr>
        <p:txBody>
          <a:bodyPr wrap="square">
            <a:spAutoFit/>
          </a:bodyPr>
          <a:lstStyle/>
          <a:p>
            <a:pPr algn="ctr">
              <a:spcBef>
                <a:spcPct val="50000"/>
              </a:spcBef>
            </a:pPr>
            <a:r>
              <a:rPr lang="en-US" sz="2000" dirty="0" err="1" smtClean="0">
                <a:effectLst/>
                <a:latin typeface="Calibri" pitchFamily="34" charset="0"/>
                <a:cs typeface="Calibri" pitchFamily="34" charset="0"/>
              </a:rPr>
              <a:t>PureProperty</a:t>
            </a:r>
            <a:r>
              <a:rPr lang="en-US" sz="2000" dirty="0" smtClean="0">
                <a:effectLst/>
                <a:latin typeface="Calibri" pitchFamily="34" charset="0"/>
                <a:cs typeface="Calibri" pitchFamily="34" charset="0"/>
              </a:rPr>
              <a:t>™ Non-Investable Sector/Region Combination Indices:</a:t>
            </a:r>
            <a:endParaRPr lang="en-US" sz="2000" b="1" dirty="0" smtClean="0">
              <a:effectLst/>
              <a:latin typeface="Calibri" pitchFamily="34" charset="0"/>
              <a:cs typeface="Calibri" pitchFamily="34" charset="0"/>
            </a:endParaRPr>
          </a:p>
        </p:txBody>
      </p:sp>
      <p:sp>
        <p:nvSpPr>
          <p:cNvPr id="10" name="Rectangle 9"/>
          <p:cNvSpPr/>
          <p:nvPr/>
        </p:nvSpPr>
        <p:spPr bwMode="auto">
          <a:xfrm>
            <a:off x="395536" y="6381328"/>
            <a:ext cx="3024336" cy="216024"/>
          </a:xfrm>
          <a:prstGeom prst="rect">
            <a:avLst/>
          </a:prstGeom>
          <a:solidFill>
            <a:srgbClr val="FFFF99"/>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p:txBody>
      </p:sp>
      <p:pic>
        <p:nvPicPr>
          <p:cNvPr id="12" name="Picture 2"/>
          <p:cNvPicPr>
            <a:picLocks noChangeAspect="1" noChangeArrowheads="1"/>
          </p:cNvPicPr>
          <p:nvPr/>
        </p:nvPicPr>
        <p:blipFill>
          <a:blip r:embed="rId2" cstate="print"/>
          <a:srcRect/>
          <a:stretch>
            <a:fillRect/>
          </a:stretch>
        </p:blipFill>
        <p:spPr bwMode="auto">
          <a:xfrm>
            <a:off x="1259631" y="332657"/>
            <a:ext cx="6840761" cy="6137926"/>
          </a:xfrm>
          <a:prstGeom prst="rect">
            <a:avLst/>
          </a:prstGeom>
          <a:noFill/>
          <a:ln w="9525">
            <a:noFill/>
            <a:miter lim="800000"/>
            <a:headEnd/>
            <a:tailEnd/>
          </a:ln>
          <a:effectLst/>
        </p:spPr>
      </p:pic>
      <p:sp>
        <p:nvSpPr>
          <p:cNvPr id="13" name="Text Box 4"/>
          <p:cNvSpPr txBox="1">
            <a:spLocks noChangeArrowheads="1"/>
          </p:cNvSpPr>
          <p:nvPr/>
        </p:nvSpPr>
        <p:spPr bwMode="auto">
          <a:xfrm>
            <a:off x="0" y="6457890"/>
            <a:ext cx="9144000" cy="400110"/>
          </a:xfrm>
          <a:prstGeom prst="rect">
            <a:avLst/>
          </a:prstGeom>
          <a:solidFill>
            <a:srgbClr val="FFFF99"/>
          </a:solidFill>
          <a:ln w="9525">
            <a:noFill/>
            <a:miter lim="800000"/>
            <a:headEnd/>
            <a:tailEnd/>
          </a:ln>
          <a:effectLst/>
        </p:spPr>
        <p:txBody>
          <a:bodyPr wrap="square">
            <a:spAutoFit/>
          </a:bodyPr>
          <a:lstStyle/>
          <a:p>
            <a:pPr algn="ctr">
              <a:spcBef>
                <a:spcPct val="50000"/>
              </a:spcBef>
            </a:pPr>
            <a:r>
              <a:rPr lang="en-US" sz="2000" dirty="0" smtClean="0">
                <a:effectLst/>
                <a:latin typeface="Calibri" pitchFamily="34" charset="0"/>
                <a:cs typeface="Calibri" pitchFamily="34" charset="0"/>
              </a:rPr>
              <a:t>Useful for synthetic investment (derivatives), &amp; as information products.</a:t>
            </a:r>
            <a:endParaRPr lang="en-US" sz="2000" b="1" dirty="0" smtClean="0">
              <a:effectLst/>
              <a:latin typeface="Calibri" pitchFamily="34" charset="0"/>
              <a:cs typeface="Calibri" pitchFamily="34" charset="0"/>
            </a:endParaRPr>
          </a:p>
        </p:txBody>
      </p:sp>
      <p:sp>
        <p:nvSpPr>
          <p:cNvPr id="14" name="TextBox 13"/>
          <p:cNvSpPr txBox="1"/>
          <p:nvPr/>
        </p:nvSpPr>
        <p:spPr>
          <a:xfrm>
            <a:off x="6012160" y="5157192"/>
            <a:ext cx="1728192" cy="1077218"/>
          </a:xfrm>
          <a:prstGeom prst="rect">
            <a:avLst/>
          </a:prstGeom>
          <a:solidFill>
            <a:schemeClr val="bg1"/>
          </a:solidFill>
          <a:ln>
            <a:solidFill>
              <a:schemeClr val="tx1"/>
            </a:solidFill>
          </a:ln>
        </p:spPr>
        <p:txBody>
          <a:bodyPr wrap="square" rtlCol="0">
            <a:spAutoFit/>
          </a:bodyPr>
          <a:lstStyle/>
          <a:p>
            <a:r>
              <a:rPr lang="en-US" sz="1600" dirty="0" err="1" smtClean="0">
                <a:solidFill>
                  <a:schemeClr val="tx2"/>
                </a:solidFill>
                <a:effectLst/>
              </a:rPr>
              <a:t>PureProperty</a:t>
            </a:r>
            <a:r>
              <a:rPr lang="en-US" sz="1600" dirty="0" smtClean="0">
                <a:solidFill>
                  <a:schemeClr val="tx2"/>
                </a:solidFill>
                <a:effectLst/>
              </a:rPr>
              <a:t>™</a:t>
            </a:r>
          </a:p>
          <a:p>
            <a:r>
              <a:rPr lang="en-US" sz="1600" dirty="0" err="1" smtClean="0">
                <a:solidFill>
                  <a:schemeClr val="tx2"/>
                </a:solidFill>
                <a:effectLst/>
              </a:rPr>
              <a:t>vs</a:t>
            </a:r>
            <a:endParaRPr lang="en-US" sz="1600" dirty="0" smtClean="0">
              <a:solidFill>
                <a:schemeClr val="tx2"/>
              </a:solidFill>
              <a:effectLst/>
            </a:endParaRPr>
          </a:p>
          <a:p>
            <a:r>
              <a:rPr lang="en-US" sz="1600" dirty="0" smtClean="0">
                <a:solidFill>
                  <a:srgbClr val="0033CC"/>
                </a:solidFill>
                <a:effectLst/>
              </a:rPr>
              <a:t>NCREIF TBI</a:t>
            </a:r>
          </a:p>
          <a:p>
            <a:r>
              <a:rPr lang="en-US" sz="1600" dirty="0" smtClean="0">
                <a:effectLst/>
              </a:rPr>
              <a:t>2000-2012</a:t>
            </a:r>
            <a:endParaRPr lang="en-US" sz="1600" dirty="0">
              <a:effectLst/>
            </a:endParaRPr>
          </a:p>
        </p:txBody>
      </p:sp>
      <p:sp>
        <p:nvSpPr>
          <p:cNvPr id="15" name="TextBox 14"/>
          <p:cNvSpPr txBox="1"/>
          <p:nvPr/>
        </p:nvSpPr>
        <p:spPr>
          <a:xfrm>
            <a:off x="179512" y="548680"/>
            <a:ext cx="1008112" cy="738664"/>
          </a:xfrm>
          <a:prstGeom prst="rect">
            <a:avLst/>
          </a:prstGeom>
          <a:solidFill>
            <a:srgbClr val="FFFF99"/>
          </a:solidFill>
          <a:ln>
            <a:noFill/>
          </a:ln>
        </p:spPr>
        <p:txBody>
          <a:bodyPr wrap="square" rtlCol="0">
            <a:spAutoFit/>
          </a:bodyPr>
          <a:lstStyle/>
          <a:p>
            <a:pPr algn="ctr"/>
            <a:r>
              <a:rPr lang="en-US" sz="1400" dirty="0" smtClean="0">
                <a:solidFill>
                  <a:schemeClr val="tx2"/>
                </a:solidFill>
                <a:effectLst/>
              </a:rPr>
              <a:t>East:</a:t>
            </a:r>
          </a:p>
          <a:p>
            <a:pPr algn="ctr"/>
            <a:r>
              <a:rPr lang="en-US" sz="1400" dirty="0" smtClean="0">
                <a:solidFill>
                  <a:schemeClr val="tx2"/>
                </a:solidFill>
                <a:effectLst/>
              </a:rPr>
              <a:t>A, O, R</a:t>
            </a:r>
          </a:p>
          <a:p>
            <a:pPr algn="ctr"/>
            <a:r>
              <a:rPr lang="en-US" sz="1400" dirty="0" smtClean="0">
                <a:solidFill>
                  <a:schemeClr val="tx2"/>
                </a:solidFill>
                <a:effectLst/>
                <a:sym typeface="Wingdings" pitchFamily="2" charset="2"/>
              </a:rPr>
              <a:t></a:t>
            </a:r>
            <a:endParaRPr lang="en-US" sz="1400" dirty="0">
              <a:effectLst/>
            </a:endParaRPr>
          </a:p>
        </p:txBody>
      </p:sp>
      <p:sp>
        <p:nvSpPr>
          <p:cNvPr id="16" name="TextBox 15"/>
          <p:cNvSpPr txBox="1"/>
          <p:nvPr/>
        </p:nvSpPr>
        <p:spPr>
          <a:xfrm>
            <a:off x="179512" y="2204864"/>
            <a:ext cx="1008112" cy="738664"/>
          </a:xfrm>
          <a:prstGeom prst="rect">
            <a:avLst/>
          </a:prstGeom>
          <a:solidFill>
            <a:srgbClr val="FFFF99"/>
          </a:solidFill>
          <a:ln>
            <a:noFill/>
          </a:ln>
        </p:spPr>
        <p:txBody>
          <a:bodyPr wrap="square" rtlCol="0">
            <a:spAutoFit/>
          </a:bodyPr>
          <a:lstStyle/>
          <a:p>
            <a:pPr algn="ctr"/>
            <a:r>
              <a:rPr lang="en-US" sz="1400" dirty="0" smtClean="0">
                <a:solidFill>
                  <a:schemeClr val="tx2"/>
                </a:solidFill>
                <a:effectLst/>
              </a:rPr>
              <a:t>Midwest:</a:t>
            </a:r>
          </a:p>
          <a:p>
            <a:pPr algn="ctr"/>
            <a:r>
              <a:rPr lang="en-US" sz="1400" dirty="0" smtClean="0">
                <a:solidFill>
                  <a:schemeClr val="tx2"/>
                </a:solidFill>
                <a:effectLst/>
              </a:rPr>
              <a:t>A, O, R</a:t>
            </a:r>
          </a:p>
          <a:p>
            <a:pPr algn="ctr"/>
            <a:r>
              <a:rPr lang="en-US" sz="1400" dirty="0" smtClean="0">
                <a:solidFill>
                  <a:schemeClr val="tx2"/>
                </a:solidFill>
                <a:effectLst/>
                <a:sym typeface="Wingdings" pitchFamily="2" charset="2"/>
              </a:rPr>
              <a:t></a:t>
            </a:r>
            <a:endParaRPr lang="en-US" sz="1400" dirty="0">
              <a:effectLst/>
            </a:endParaRPr>
          </a:p>
        </p:txBody>
      </p:sp>
      <p:sp>
        <p:nvSpPr>
          <p:cNvPr id="17" name="TextBox 16"/>
          <p:cNvSpPr txBox="1"/>
          <p:nvPr/>
        </p:nvSpPr>
        <p:spPr>
          <a:xfrm>
            <a:off x="179512" y="3645024"/>
            <a:ext cx="1008112" cy="738664"/>
          </a:xfrm>
          <a:prstGeom prst="rect">
            <a:avLst/>
          </a:prstGeom>
          <a:solidFill>
            <a:srgbClr val="FFFF99"/>
          </a:solidFill>
          <a:ln>
            <a:noFill/>
          </a:ln>
        </p:spPr>
        <p:txBody>
          <a:bodyPr wrap="square" rtlCol="0">
            <a:spAutoFit/>
          </a:bodyPr>
          <a:lstStyle/>
          <a:p>
            <a:pPr algn="ctr"/>
            <a:r>
              <a:rPr lang="en-US" sz="1400" dirty="0" smtClean="0">
                <a:solidFill>
                  <a:schemeClr val="tx2"/>
                </a:solidFill>
                <a:effectLst/>
              </a:rPr>
              <a:t>South:</a:t>
            </a:r>
          </a:p>
          <a:p>
            <a:pPr algn="ctr"/>
            <a:r>
              <a:rPr lang="en-US" sz="1400" dirty="0" smtClean="0">
                <a:solidFill>
                  <a:schemeClr val="tx2"/>
                </a:solidFill>
                <a:effectLst/>
              </a:rPr>
              <a:t>A, O, R</a:t>
            </a:r>
          </a:p>
          <a:p>
            <a:pPr algn="ctr"/>
            <a:r>
              <a:rPr lang="en-US" sz="1400" dirty="0" smtClean="0">
                <a:solidFill>
                  <a:schemeClr val="tx2"/>
                </a:solidFill>
                <a:effectLst/>
                <a:sym typeface="Wingdings" pitchFamily="2" charset="2"/>
              </a:rPr>
              <a:t></a:t>
            </a:r>
            <a:endParaRPr lang="en-US" sz="1400" dirty="0">
              <a:effectLst/>
            </a:endParaRPr>
          </a:p>
        </p:txBody>
      </p:sp>
      <p:sp>
        <p:nvSpPr>
          <p:cNvPr id="18" name="TextBox 17"/>
          <p:cNvSpPr txBox="1"/>
          <p:nvPr/>
        </p:nvSpPr>
        <p:spPr>
          <a:xfrm>
            <a:off x="251520" y="5157192"/>
            <a:ext cx="1008112" cy="738664"/>
          </a:xfrm>
          <a:prstGeom prst="rect">
            <a:avLst/>
          </a:prstGeom>
          <a:solidFill>
            <a:srgbClr val="FFFF99"/>
          </a:solidFill>
          <a:ln>
            <a:noFill/>
          </a:ln>
        </p:spPr>
        <p:txBody>
          <a:bodyPr wrap="square" rtlCol="0">
            <a:spAutoFit/>
          </a:bodyPr>
          <a:lstStyle/>
          <a:p>
            <a:pPr algn="ctr"/>
            <a:r>
              <a:rPr lang="en-US" sz="1400" dirty="0" smtClean="0">
                <a:solidFill>
                  <a:schemeClr val="tx2"/>
                </a:solidFill>
                <a:effectLst/>
              </a:rPr>
              <a:t>West:</a:t>
            </a:r>
          </a:p>
          <a:p>
            <a:pPr algn="ctr"/>
            <a:r>
              <a:rPr lang="en-US" sz="1400" dirty="0" smtClean="0">
                <a:solidFill>
                  <a:schemeClr val="tx2"/>
                </a:solidFill>
                <a:effectLst/>
              </a:rPr>
              <a:t>A, O</a:t>
            </a:r>
          </a:p>
          <a:p>
            <a:pPr algn="ctr"/>
            <a:r>
              <a:rPr lang="en-US" sz="1400" dirty="0" smtClean="0">
                <a:solidFill>
                  <a:schemeClr val="tx2"/>
                </a:solidFill>
                <a:effectLst/>
                <a:sym typeface="Wingdings" pitchFamily="2" charset="2"/>
              </a:rPr>
              <a:t></a:t>
            </a:r>
            <a:endParaRPr lang="en-US" sz="1400" dirty="0">
              <a:effectLst/>
            </a:endParaRPr>
          </a:p>
        </p:txBody>
      </p:sp>
      <p:sp>
        <p:nvSpPr>
          <p:cNvPr id="19" name="Footer Placeholder 18"/>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20" name="Slide Number Placeholder 19"/>
          <p:cNvSpPr>
            <a:spLocks noGrp="1"/>
          </p:cNvSpPr>
          <p:nvPr>
            <p:ph type="sldNum" sz="quarter" idx="12"/>
          </p:nvPr>
        </p:nvSpPr>
        <p:spPr/>
        <p:txBody>
          <a:bodyPr/>
          <a:lstStyle/>
          <a:p>
            <a:fld id="{C10BC33F-8C89-4D21-B7F7-41DBAF8525E1}" type="slidenum">
              <a:rPr lang="en-US" smtClean="0">
                <a:solidFill>
                  <a:srgbClr val="000000"/>
                </a:solidFill>
              </a:rPr>
              <a:pPr/>
              <a:t>140</a:t>
            </a:fld>
            <a:endParaRPr lang="en-US">
              <a:solidFill>
                <a:srgbClr val="000000"/>
              </a:solidFill>
            </a:endParaRPr>
          </a:p>
        </p:txBody>
      </p:sp>
    </p:spTree>
    <p:extLst>
      <p:ext uri="{BB962C8B-B14F-4D97-AF65-F5344CB8AC3E}">
        <p14:creationId xmlns:p14="http://schemas.microsoft.com/office/powerpoint/2010/main" xmlns="" val="3080648175"/>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1520" y="764704"/>
            <a:ext cx="6021388" cy="503709"/>
          </a:xfrm>
        </p:spPr>
        <p:txBody>
          <a:bodyPr/>
          <a:lstStyle/>
          <a:p>
            <a:r>
              <a:rPr lang="en-US" sz="2400" dirty="0" smtClean="0"/>
              <a:t>Contents of this presentation…</a:t>
            </a:r>
            <a:endParaRPr lang="en-GB" sz="2400" dirty="0"/>
          </a:p>
        </p:txBody>
      </p:sp>
      <p:sp>
        <p:nvSpPr>
          <p:cNvPr id="8" name="TextBox 7"/>
          <p:cNvSpPr txBox="1"/>
          <p:nvPr/>
        </p:nvSpPr>
        <p:spPr>
          <a:xfrm>
            <a:off x="762000" y="1295400"/>
            <a:ext cx="7696200" cy="3067506"/>
          </a:xfrm>
          <a:prstGeom prst="rect">
            <a:avLst/>
          </a:prstGeom>
          <a:noFill/>
        </p:spPr>
        <p:txBody>
          <a:bodyPr wrap="square" rtlCol="0">
            <a:spAutoFit/>
          </a:bodyPr>
          <a:lstStyle/>
          <a:p>
            <a:pPr marL="514350" indent="-514350">
              <a:spcBef>
                <a:spcPts val="1000"/>
              </a:spcBef>
              <a:buFont typeface="+mj-lt"/>
              <a:buAutoNum type="arabicPeriod"/>
            </a:pPr>
            <a:r>
              <a:rPr lang="en-US" sz="2000" b="0" dirty="0" smtClean="0">
                <a:solidFill>
                  <a:schemeClr val="bg1">
                    <a:lumMod val="65000"/>
                  </a:schemeClr>
                </a:solidFill>
                <a:effectLst/>
              </a:rPr>
              <a:t>Introduction</a:t>
            </a:r>
            <a:br>
              <a:rPr lang="en-US" sz="2000" b="0" dirty="0" smtClean="0">
                <a:solidFill>
                  <a:schemeClr val="bg1">
                    <a:lumMod val="65000"/>
                  </a:schemeClr>
                </a:solidFill>
                <a:effectLst/>
              </a:rPr>
            </a:br>
            <a:r>
              <a:rPr lang="en-US" sz="2000" b="0" dirty="0" smtClean="0">
                <a:solidFill>
                  <a:schemeClr val="bg1">
                    <a:lumMod val="65000"/>
                  </a:schemeClr>
                </a:solidFill>
                <a:effectLst/>
              </a:rPr>
              <a:t>	Need &amp; Opportunity for the </a:t>
            </a:r>
            <a:r>
              <a:rPr lang="en-US" sz="2000" b="0" dirty="0" err="1" smtClean="0">
                <a:solidFill>
                  <a:schemeClr val="bg1">
                    <a:lumMod val="65000"/>
                  </a:schemeClr>
                </a:solidFill>
                <a:effectLst/>
              </a:rPr>
              <a:t>PureProperty</a:t>
            </a:r>
            <a:r>
              <a:rPr lang="en-US" sz="2000" b="0" dirty="0" smtClean="0">
                <a:solidFill>
                  <a:schemeClr val="bg1">
                    <a:lumMod val="65000"/>
                  </a:schemeClr>
                </a:solidFill>
                <a:effectLst/>
              </a:rPr>
              <a:t>™ Product</a:t>
            </a:r>
          </a:p>
          <a:p>
            <a:pPr marL="514350" indent="-514350">
              <a:spcBef>
                <a:spcPts val="1000"/>
              </a:spcBef>
              <a:buFont typeface="+mj-lt"/>
              <a:buAutoNum type="arabicPeriod"/>
            </a:pPr>
            <a:r>
              <a:rPr lang="en-US" sz="2000" b="0" dirty="0" smtClean="0">
                <a:solidFill>
                  <a:schemeClr val="bg1">
                    <a:lumMod val="65000"/>
                  </a:schemeClr>
                </a:solidFill>
                <a:effectLst/>
              </a:rPr>
              <a:t>What are </a:t>
            </a:r>
            <a:r>
              <a:rPr lang="en-US" sz="2000" b="0" dirty="0" err="1" smtClean="0">
                <a:solidFill>
                  <a:schemeClr val="bg1">
                    <a:lumMod val="65000"/>
                  </a:schemeClr>
                </a:solidFill>
                <a:effectLst/>
              </a:rPr>
              <a:t>PureProperty</a:t>
            </a:r>
            <a:r>
              <a:rPr lang="en-US" sz="2000" b="0" dirty="0" smtClean="0">
                <a:solidFill>
                  <a:schemeClr val="bg1">
                    <a:lumMod val="65000"/>
                  </a:schemeClr>
                </a:solidFill>
                <a:effectLst/>
              </a:rPr>
              <a:t>™ Indices?</a:t>
            </a:r>
          </a:p>
          <a:p>
            <a:pPr marL="514350" indent="-514350">
              <a:spcBef>
                <a:spcPts val="1000"/>
              </a:spcBef>
              <a:buFont typeface="+mj-lt"/>
              <a:buAutoNum type="arabicPeriod"/>
            </a:pPr>
            <a:r>
              <a:rPr lang="en-US" sz="2000" b="0" dirty="0" err="1" smtClean="0">
                <a:solidFill>
                  <a:schemeClr val="bg1">
                    <a:lumMod val="65000"/>
                  </a:schemeClr>
                </a:solidFill>
                <a:effectLst/>
              </a:rPr>
              <a:t>PureProperty</a:t>
            </a:r>
            <a:r>
              <a:rPr lang="en-US" sz="2000" b="0" dirty="0" smtClean="0">
                <a:solidFill>
                  <a:schemeClr val="bg1">
                    <a:lumMod val="65000"/>
                  </a:schemeClr>
                </a:solidFill>
                <a:effectLst/>
              </a:rPr>
              <a:t>™ Indices as an Information Product</a:t>
            </a:r>
            <a:br>
              <a:rPr lang="en-US" sz="2000" b="0" dirty="0" smtClean="0">
                <a:solidFill>
                  <a:schemeClr val="bg1">
                    <a:lumMod val="65000"/>
                  </a:schemeClr>
                </a:solidFill>
                <a:effectLst/>
              </a:rPr>
            </a:br>
            <a:r>
              <a:rPr lang="en-US" sz="2000" b="0" dirty="0" smtClean="0">
                <a:solidFill>
                  <a:schemeClr val="bg1">
                    <a:lumMod val="65000"/>
                  </a:schemeClr>
                </a:solidFill>
                <a:effectLst/>
              </a:rPr>
              <a:t>	Comparison of </a:t>
            </a:r>
            <a:r>
              <a:rPr lang="en-US" sz="2000" b="0" dirty="0" err="1" smtClean="0">
                <a:solidFill>
                  <a:schemeClr val="bg1">
                    <a:lumMod val="65000"/>
                  </a:schemeClr>
                </a:solidFill>
                <a:effectLst/>
              </a:rPr>
              <a:t>PureProperty</a:t>
            </a:r>
            <a:r>
              <a:rPr lang="en-US" sz="2000" b="0" dirty="0" smtClean="0">
                <a:solidFill>
                  <a:schemeClr val="bg1">
                    <a:lumMod val="65000"/>
                  </a:schemeClr>
                </a:solidFill>
                <a:effectLst/>
              </a:rPr>
              <a:t>™ &amp; Private CRE Market</a:t>
            </a:r>
          </a:p>
          <a:p>
            <a:pPr marL="514350" indent="-514350">
              <a:spcBef>
                <a:spcPts val="1000"/>
              </a:spcBef>
              <a:buFont typeface="+mj-lt"/>
              <a:buAutoNum type="arabicPeriod"/>
            </a:pPr>
            <a:r>
              <a:rPr lang="en-US" sz="2000" b="0" dirty="0" err="1" smtClean="0">
                <a:solidFill>
                  <a:schemeClr val="bg1">
                    <a:lumMod val="65000"/>
                  </a:schemeClr>
                </a:solidFill>
                <a:effectLst/>
              </a:rPr>
              <a:t>PureProperty</a:t>
            </a:r>
            <a:r>
              <a:rPr lang="en-US" sz="2000" b="0" dirty="0" smtClean="0">
                <a:solidFill>
                  <a:schemeClr val="bg1">
                    <a:lumMod val="65000"/>
                  </a:schemeClr>
                </a:solidFill>
                <a:effectLst/>
              </a:rPr>
              <a:t>™ Indices as an Investment Product</a:t>
            </a:r>
            <a:br>
              <a:rPr lang="en-US" sz="2000" b="0" dirty="0" smtClean="0">
                <a:solidFill>
                  <a:schemeClr val="bg1">
                    <a:lumMod val="65000"/>
                  </a:schemeClr>
                </a:solidFill>
                <a:effectLst/>
              </a:rPr>
            </a:br>
            <a:r>
              <a:rPr lang="en-US" sz="2000" b="0" dirty="0" smtClean="0">
                <a:solidFill>
                  <a:schemeClr val="bg1">
                    <a:lumMod val="65000"/>
                  </a:schemeClr>
                </a:solidFill>
                <a:effectLst/>
              </a:rPr>
              <a:t>	- CRE total return replication.</a:t>
            </a:r>
          </a:p>
          <a:p>
            <a:pPr marL="514350" indent="-514350">
              <a:spcBef>
                <a:spcPts val="1000"/>
              </a:spcBef>
              <a:buFont typeface="+mj-lt"/>
              <a:buAutoNum type="arabicPeriod"/>
            </a:pPr>
            <a:r>
              <a:rPr lang="en-US" sz="2000" dirty="0" smtClean="0">
                <a:effectLst/>
              </a:rPr>
              <a:t>Technical Appendix</a:t>
            </a:r>
            <a:endParaRPr lang="en-US" sz="2000" dirty="0">
              <a:effectLst/>
            </a:endParaRPr>
          </a:p>
        </p:txBody>
      </p:sp>
      <p:sp>
        <p:nvSpPr>
          <p:cNvPr id="4" name="Footer Placeholder 3"/>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5" name="Slide Number Placeholder 4"/>
          <p:cNvSpPr>
            <a:spLocks noGrp="1"/>
          </p:cNvSpPr>
          <p:nvPr>
            <p:ph type="sldNum" sz="quarter" idx="12"/>
          </p:nvPr>
        </p:nvSpPr>
        <p:spPr/>
        <p:txBody>
          <a:bodyPr/>
          <a:lstStyle/>
          <a:p>
            <a:fld id="{C10BC33F-8C89-4D21-B7F7-41DBAF8525E1}" type="slidenum">
              <a:rPr lang="en-US" smtClean="0">
                <a:solidFill>
                  <a:srgbClr val="000000"/>
                </a:solidFill>
              </a:rPr>
              <a:pPr/>
              <a:t>141</a:t>
            </a:fld>
            <a:endParaRPr lang="en-US">
              <a:solidFill>
                <a:srgbClr val="000000"/>
              </a:solidFill>
            </a:endParaRPr>
          </a:p>
        </p:txBody>
      </p:sp>
    </p:spTree>
    <p:extLst>
      <p:ext uri="{BB962C8B-B14F-4D97-AF65-F5344CB8AC3E}">
        <p14:creationId xmlns:p14="http://schemas.microsoft.com/office/powerpoint/2010/main" xmlns="" val="3787687299"/>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GB" dirty="0"/>
          </a:p>
        </p:txBody>
      </p:sp>
      <p:sp>
        <p:nvSpPr>
          <p:cNvPr id="3" name="Content Placeholder 2"/>
          <p:cNvSpPr>
            <a:spLocks noGrp="1"/>
          </p:cNvSpPr>
          <p:nvPr>
            <p:ph idx="1"/>
          </p:nvPr>
        </p:nvSpPr>
        <p:spPr>
          <a:xfrm>
            <a:off x="381000" y="1412875"/>
            <a:ext cx="8223448" cy="4536405"/>
          </a:xfrm>
        </p:spPr>
        <p:txBody>
          <a:bodyPr/>
          <a:lstStyle/>
          <a:p>
            <a:pPr algn="ctr">
              <a:buNone/>
            </a:pPr>
            <a:r>
              <a:rPr lang="en-US" sz="3600" dirty="0" smtClean="0">
                <a:solidFill>
                  <a:srgbClr val="A50021"/>
                </a:solidFill>
              </a:rPr>
              <a:t>Technical Appendix</a:t>
            </a:r>
          </a:p>
          <a:p>
            <a:pPr algn="ctr">
              <a:buNone/>
            </a:pPr>
            <a:r>
              <a:rPr lang="en-US" sz="3200" dirty="0" smtClean="0">
                <a:solidFill>
                  <a:srgbClr val="A50021"/>
                </a:solidFill>
              </a:rPr>
              <a:t>Regression Method</a:t>
            </a:r>
          </a:p>
          <a:p>
            <a:pPr algn="ctr">
              <a:buNone/>
            </a:pPr>
            <a:r>
              <a:rPr lang="en-US" sz="3200" dirty="0" smtClean="0">
                <a:solidFill>
                  <a:srgbClr val="A50021"/>
                </a:solidFill>
              </a:rPr>
              <a:t>Simple Stylized Numerical Example…</a:t>
            </a:r>
            <a:endParaRPr lang="en-GB" sz="3200" dirty="0">
              <a:solidFill>
                <a:srgbClr val="A50021"/>
              </a:solidFill>
            </a:endParaRPr>
          </a:p>
        </p:txBody>
      </p:sp>
      <p:sp>
        <p:nvSpPr>
          <p:cNvPr id="4" name="Footer Placeholder 3"/>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5" name="Slide Number Placeholder 4"/>
          <p:cNvSpPr>
            <a:spLocks noGrp="1"/>
          </p:cNvSpPr>
          <p:nvPr>
            <p:ph type="sldNum" sz="quarter" idx="12"/>
          </p:nvPr>
        </p:nvSpPr>
        <p:spPr/>
        <p:txBody>
          <a:bodyPr/>
          <a:lstStyle/>
          <a:p>
            <a:fld id="{3A4B6A3B-4DD6-4D5D-BEDC-1D3D11DC8731}" type="slidenum">
              <a:rPr lang="en-US" smtClean="0">
                <a:solidFill>
                  <a:srgbClr val="000000"/>
                </a:solidFill>
              </a:rPr>
              <a:pPr/>
              <a:t>142</a:t>
            </a:fld>
            <a:endParaRPr lang="en-US">
              <a:solidFill>
                <a:srgbClr val="000000"/>
              </a:solidFill>
            </a:endParaRPr>
          </a:p>
        </p:txBody>
      </p:sp>
    </p:spTree>
    <p:extLst>
      <p:ext uri="{BB962C8B-B14F-4D97-AF65-F5344CB8AC3E}">
        <p14:creationId xmlns:p14="http://schemas.microsoft.com/office/powerpoint/2010/main" xmlns="" val="1811495259"/>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sz="2000" dirty="0" smtClean="0">
                <a:solidFill>
                  <a:srgbClr val="A50021"/>
                </a:solidFill>
              </a:rPr>
              <a:t>Technical Appendix </a:t>
            </a:r>
            <a:br>
              <a:rPr lang="en-US" sz="2000" dirty="0" smtClean="0">
                <a:solidFill>
                  <a:srgbClr val="A50021"/>
                </a:solidFill>
              </a:rPr>
            </a:br>
            <a:r>
              <a:rPr lang="en-US" sz="2000" dirty="0" smtClean="0">
                <a:solidFill>
                  <a:srgbClr val="A50021"/>
                </a:solidFill>
              </a:rPr>
              <a:t>Consider the classical construction of a hedge portfolio:</a:t>
            </a:r>
            <a:endParaRPr lang="en-GB" sz="2000" dirty="0">
              <a:solidFill>
                <a:srgbClr val="A50021"/>
              </a:solidFill>
            </a:endParaRPr>
          </a:p>
        </p:txBody>
      </p:sp>
      <p:sp>
        <p:nvSpPr>
          <p:cNvPr id="4" name="TextBox 3"/>
          <p:cNvSpPr txBox="1"/>
          <p:nvPr/>
        </p:nvSpPr>
        <p:spPr>
          <a:xfrm>
            <a:off x="914399" y="914400"/>
            <a:ext cx="7315201" cy="2195473"/>
          </a:xfrm>
          <a:prstGeom prst="rect">
            <a:avLst/>
          </a:prstGeom>
          <a:noFill/>
        </p:spPr>
        <p:txBody>
          <a:bodyPr wrap="square" rtlCol="0">
            <a:spAutoFit/>
          </a:bodyPr>
          <a:lstStyle/>
          <a:p>
            <a:r>
              <a:rPr lang="en-US" b="1" i="1" dirty="0" smtClean="0">
                <a:effectLst/>
              </a:rPr>
              <a:t>Observe:</a:t>
            </a:r>
          </a:p>
          <a:p>
            <a:pPr marL="228600" indent="-228600">
              <a:buFont typeface="Arial" pitchFamily="34" charset="0"/>
              <a:buChar char="•"/>
            </a:pPr>
            <a:r>
              <a:rPr lang="en-US" b="0" dirty="0" smtClean="0">
                <a:effectLst/>
              </a:rPr>
              <a:t>Return all periods </a:t>
            </a:r>
            <a:r>
              <a:rPr lang="en-US" b="0" i="1" dirty="0" smtClean="0">
                <a:effectLst/>
              </a:rPr>
              <a:t>t</a:t>
            </a:r>
            <a:r>
              <a:rPr lang="en-US" b="0" dirty="0" smtClean="0">
                <a:effectLst/>
              </a:rPr>
              <a:t>  to </a:t>
            </a:r>
            <a:r>
              <a:rPr lang="en-US" b="0" u="sng" dirty="0" smtClean="0">
                <a:effectLst/>
              </a:rPr>
              <a:t>target</a:t>
            </a:r>
            <a:r>
              <a:rPr lang="en-US" b="0" dirty="0" smtClean="0">
                <a:effectLst/>
              </a:rPr>
              <a:t> asset </a:t>
            </a:r>
            <a:r>
              <a:rPr lang="en-US" b="0" i="1" dirty="0" smtClean="0">
                <a:effectLst/>
              </a:rPr>
              <a:t>k</a:t>
            </a:r>
            <a:r>
              <a:rPr lang="en-US" b="0" dirty="0" smtClean="0">
                <a:effectLst/>
              </a:rPr>
              <a:t> = </a:t>
            </a:r>
            <a:r>
              <a:rPr lang="en-US" b="0" dirty="0" err="1" smtClean="0">
                <a:effectLst/>
              </a:rPr>
              <a:t>r</a:t>
            </a:r>
            <a:r>
              <a:rPr lang="en-US" b="0" i="1" baseline="30000" dirty="0" err="1" smtClean="0">
                <a:effectLst/>
              </a:rPr>
              <a:t>k</a:t>
            </a:r>
            <a:r>
              <a:rPr lang="en-US" b="0" i="1" baseline="-25000" dirty="0" err="1" smtClean="0">
                <a:effectLst/>
              </a:rPr>
              <a:t>t</a:t>
            </a:r>
            <a:r>
              <a:rPr lang="en-US" b="0" dirty="0" smtClean="0">
                <a:effectLst/>
              </a:rPr>
              <a:t> (presumably not directly tradable: hence, you need a hedge to mimic it).</a:t>
            </a:r>
          </a:p>
          <a:p>
            <a:pPr marL="228600" indent="-228600">
              <a:spcBef>
                <a:spcPts val="1000"/>
              </a:spcBef>
              <a:buFont typeface="Arial" pitchFamily="34" charset="0"/>
              <a:buChar char="•"/>
            </a:pPr>
            <a:r>
              <a:rPr lang="en-US" b="0" dirty="0" smtClean="0">
                <a:effectLst/>
              </a:rPr>
              <a:t>Returns all periods </a:t>
            </a:r>
            <a:r>
              <a:rPr lang="en-US" b="0" i="1" dirty="0" smtClean="0">
                <a:effectLst/>
              </a:rPr>
              <a:t>t</a:t>
            </a:r>
            <a:r>
              <a:rPr lang="en-US" b="0" dirty="0" smtClean="0">
                <a:effectLst/>
              </a:rPr>
              <a:t>  to a set of tradable </a:t>
            </a:r>
            <a:r>
              <a:rPr lang="en-US" b="0" u="sng" dirty="0" smtClean="0">
                <a:effectLst/>
              </a:rPr>
              <a:t>hedge</a:t>
            </a:r>
            <a:r>
              <a:rPr lang="en-US" b="0" dirty="0" smtClean="0">
                <a:effectLst/>
              </a:rPr>
              <a:t> assets </a:t>
            </a:r>
            <a:r>
              <a:rPr lang="en-US" b="0" i="1" dirty="0" smtClean="0">
                <a:effectLst/>
              </a:rPr>
              <a:t>i</a:t>
            </a:r>
            <a:r>
              <a:rPr lang="en-US" b="0" dirty="0" smtClean="0">
                <a:effectLst/>
              </a:rPr>
              <a:t> = </a:t>
            </a:r>
            <a:r>
              <a:rPr lang="en-US" b="0" dirty="0" err="1" smtClean="0">
                <a:effectLst/>
              </a:rPr>
              <a:t>r</a:t>
            </a:r>
            <a:r>
              <a:rPr lang="en-US" b="0" i="1" baseline="30000" dirty="0" err="1" smtClean="0">
                <a:effectLst/>
              </a:rPr>
              <a:t>i</a:t>
            </a:r>
            <a:r>
              <a:rPr lang="en-US" b="0" i="1" baseline="-25000" dirty="0" err="1" smtClean="0">
                <a:effectLst/>
              </a:rPr>
              <a:t>t</a:t>
            </a:r>
            <a:r>
              <a:rPr lang="en-US" b="0" dirty="0" smtClean="0">
                <a:effectLst/>
              </a:rPr>
              <a:t> , where (</a:t>
            </a:r>
            <a:r>
              <a:rPr lang="en-US" b="0" i="1" dirty="0" smtClean="0">
                <a:effectLst/>
              </a:rPr>
              <a:t>i</a:t>
            </a:r>
            <a:r>
              <a:rPr lang="en-US" b="0" dirty="0" smtClean="0">
                <a:effectLst/>
              </a:rPr>
              <a:t> = 1, 2, …, N)</a:t>
            </a:r>
          </a:p>
          <a:p>
            <a:pPr>
              <a:spcBef>
                <a:spcPts val="1000"/>
              </a:spcBef>
            </a:pPr>
            <a:r>
              <a:rPr lang="en-US" dirty="0" smtClean="0">
                <a:effectLst/>
              </a:rPr>
              <a:t>Example: </a:t>
            </a:r>
            <a:r>
              <a:rPr lang="en-US" b="0" dirty="0" smtClean="0">
                <a:effectLst/>
              </a:rPr>
              <a:t>Hedge returns  to </a:t>
            </a:r>
            <a:r>
              <a:rPr lang="en-US" b="0" i="1" dirty="0" smtClean="0">
                <a:effectLst/>
              </a:rPr>
              <a:t>k</a:t>
            </a:r>
            <a:r>
              <a:rPr lang="en-US" b="0" dirty="0" smtClean="0">
                <a:effectLst/>
              </a:rPr>
              <a:t> = Office, Industrial Properties:</a:t>
            </a:r>
          </a:p>
        </p:txBody>
      </p:sp>
      <p:pic>
        <p:nvPicPr>
          <p:cNvPr id="5" name="Picture 2"/>
          <p:cNvPicPr>
            <a:picLocks noChangeAspect="1" noChangeArrowheads="1"/>
          </p:cNvPicPr>
          <p:nvPr/>
        </p:nvPicPr>
        <p:blipFill>
          <a:blip r:embed="rId2" cstate="print"/>
          <a:srcRect/>
          <a:stretch>
            <a:fillRect/>
          </a:stretch>
        </p:blipFill>
        <p:spPr bwMode="auto">
          <a:xfrm>
            <a:off x="3238844" y="3260227"/>
            <a:ext cx="3123510" cy="1116696"/>
          </a:xfrm>
          <a:prstGeom prst="rect">
            <a:avLst/>
          </a:prstGeom>
          <a:noFill/>
          <a:ln w="9525">
            <a:noFill/>
            <a:miter lim="800000"/>
            <a:headEnd/>
            <a:tailEnd/>
          </a:ln>
          <a:effectLst/>
        </p:spPr>
      </p:pic>
      <p:sp>
        <p:nvSpPr>
          <p:cNvPr id="6" name="TextBox 5"/>
          <p:cNvSpPr txBox="1"/>
          <p:nvPr/>
        </p:nvSpPr>
        <p:spPr>
          <a:xfrm>
            <a:off x="957878" y="4527277"/>
            <a:ext cx="7685443" cy="400110"/>
          </a:xfrm>
          <a:prstGeom prst="rect">
            <a:avLst/>
          </a:prstGeom>
          <a:noFill/>
        </p:spPr>
        <p:txBody>
          <a:bodyPr wrap="square" rtlCol="0">
            <a:spAutoFit/>
          </a:bodyPr>
          <a:lstStyle/>
          <a:p>
            <a:r>
              <a:rPr lang="en-US" b="0" dirty="0" smtClean="0">
                <a:effectLst/>
              </a:rPr>
              <a:t>Tradable hedge assets are two REITs </a:t>
            </a:r>
            <a:r>
              <a:rPr lang="en-US" b="0" i="1" dirty="0" err="1" smtClean="0">
                <a:effectLst/>
              </a:rPr>
              <a:t>i</a:t>
            </a:r>
            <a:r>
              <a:rPr lang="en-US" b="0" dirty="0" smtClean="0">
                <a:effectLst/>
              </a:rPr>
              <a:t> = REIT 1, REIT 2:</a:t>
            </a:r>
          </a:p>
        </p:txBody>
      </p:sp>
      <p:pic>
        <p:nvPicPr>
          <p:cNvPr id="7" name="Picture 3"/>
          <p:cNvPicPr>
            <a:picLocks noChangeAspect="1" noChangeArrowheads="1"/>
          </p:cNvPicPr>
          <p:nvPr/>
        </p:nvPicPr>
        <p:blipFill>
          <a:blip r:embed="rId3" cstate="print"/>
          <a:srcRect/>
          <a:stretch>
            <a:fillRect/>
          </a:stretch>
        </p:blipFill>
        <p:spPr bwMode="auto">
          <a:xfrm>
            <a:off x="3239492" y="5077740"/>
            <a:ext cx="3122214" cy="1116232"/>
          </a:xfrm>
          <a:prstGeom prst="rect">
            <a:avLst/>
          </a:prstGeom>
          <a:noFill/>
          <a:ln w="9525">
            <a:noFill/>
            <a:miter lim="800000"/>
            <a:headEnd/>
            <a:tailEnd/>
          </a:ln>
          <a:effectLst/>
        </p:spPr>
      </p:pic>
      <p:sp>
        <p:nvSpPr>
          <p:cNvPr id="8" name="Footer Placeholder 7"/>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9" name="Slide Number Placeholder 8"/>
          <p:cNvSpPr>
            <a:spLocks noGrp="1"/>
          </p:cNvSpPr>
          <p:nvPr>
            <p:ph type="sldNum" sz="quarter" idx="12"/>
          </p:nvPr>
        </p:nvSpPr>
        <p:spPr/>
        <p:txBody>
          <a:bodyPr/>
          <a:lstStyle/>
          <a:p>
            <a:fld id="{3A4B6A3B-4DD6-4D5D-BEDC-1D3D11DC8731}" type="slidenum">
              <a:rPr lang="en-US" smtClean="0">
                <a:solidFill>
                  <a:srgbClr val="000000"/>
                </a:solidFill>
              </a:rPr>
              <a:pPr/>
              <a:t>143</a:t>
            </a:fld>
            <a:endParaRPr lang="en-US">
              <a:solidFill>
                <a:srgbClr val="000000"/>
              </a:solidFill>
            </a:endParaRPr>
          </a:p>
        </p:txBody>
      </p:sp>
    </p:spTree>
    <p:extLst>
      <p:ext uri="{BB962C8B-B14F-4D97-AF65-F5344CB8AC3E}">
        <p14:creationId xmlns:p14="http://schemas.microsoft.com/office/powerpoint/2010/main" xmlns="" val="3175847612"/>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sz="2000" dirty="0" smtClean="0">
                <a:solidFill>
                  <a:srgbClr val="A50021"/>
                </a:solidFill>
              </a:rPr>
              <a:t>Technical Appendix</a:t>
            </a:r>
            <a:br>
              <a:rPr lang="en-US" sz="2000" dirty="0" smtClean="0">
                <a:solidFill>
                  <a:srgbClr val="A50021"/>
                </a:solidFill>
              </a:rPr>
            </a:br>
            <a:r>
              <a:rPr lang="en-US" sz="2000" dirty="0" smtClean="0">
                <a:solidFill>
                  <a:srgbClr val="A50021"/>
                </a:solidFill>
              </a:rPr>
              <a:t>Classical construction of a hedge portfolio</a:t>
            </a:r>
            <a:endParaRPr lang="en-GB" sz="2000" dirty="0">
              <a:solidFill>
                <a:srgbClr val="A50021"/>
              </a:solidFill>
            </a:endParaRPr>
          </a:p>
        </p:txBody>
      </p:sp>
      <p:sp>
        <p:nvSpPr>
          <p:cNvPr id="4" name="TextBox 3"/>
          <p:cNvSpPr txBox="1"/>
          <p:nvPr/>
        </p:nvSpPr>
        <p:spPr>
          <a:xfrm>
            <a:off x="914400" y="2548690"/>
            <a:ext cx="7315200" cy="707886"/>
          </a:xfrm>
          <a:prstGeom prst="rect">
            <a:avLst/>
          </a:prstGeom>
          <a:noFill/>
        </p:spPr>
        <p:txBody>
          <a:bodyPr wrap="square" rtlCol="0">
            <a:spAutoFit/>
          </a:bodyPr>
          <a:lstStyle/>
          <a:p>
            <a:pPr>
              <a:spcBef>
                <a:spcPts val="1000"/>
              </a:spcBef>
            </a:pPr>
            <a:r>
              <a:rPr lang="en-US" b="0" dirty="0" smtClean="0">
                <a:effectLst/>
              </a:rPr>
              <a:t>Assuming stock </a:t>
            </a:r>
            <a:r>
              <a:rPr lang="en-US" b="0" dirty="0" err="1" smtClean="0">
                <a:effectLst/>
              </a:rPr>
              <a:t>mkt</a:t>
            </a:r>
            <a:r>
              <a:rPr lang="en-US" b="0" dirty="0" smtClean="0">
                <a:effectLst/>
              </a:rPr>
              <a:t> efficiently reflects returns to Office &amp; </a:t>
            </a:r>
            <a:r>
              <a:rPr lang="en-US" b="0" dirty="0" err="1" smtClean="0">
                <a:effectLst/>
              </a:rPr>
              <a:t>Indust</a:t>
            </a:r>
            <a:r>
              <a:rPr lang="en-US" b="0" dirty="0" smtClean="0">
                <a:effectLst/>
              </a:rPr>
              <a:t> properties in REIT returns, the returns to the two REITs, </a:t>
            </a:r>
            <a:r>
              <a:rPr lang="en-US" b="0" dirty="0" err="1" smtClean="0">
                <a:effectLst/>
              </a:rPr>
              <a:t>r</a:t>
            </a:r>
            <a:r>
              <a:rPr lang="en-US" b="0" i="1" baseline="30000" dirty="0" err="1" smtClean="0">
                <a:effectLst/>
              </a:rPr>
              <a:t>i</a:t>
            </a:r>
            <a:r>
              <a:rPr lang="en-US" b="0" i="1" baseline="-25000" dirty="0" err="1" smtClean="0">
                <a:effectLst/>
              </a:rPr>
              <a:t>t</a:t>
            </a:r>
            <a:r>
              <a:rPr lang="en-US" b="0" dirty="0" smtClean="0">
                <a:effectLst/>
              </a:rPr>
              <a:t> , are:</a:t>
            </a:r>
          </a:p>
        </p:txBody>
      </p:sp>
      <p:sp>
        <p:nvSpPr>
          <p:cNvPr id="5" name="TextBox 4"/>
          <p:cNvSpPr txBox="1"/>
          <p:nvPr/>
        </p:nvSpPr>
        <p:spPr>
          <a:xfrm>
            <a:off x="914400" y="4529342"/>
            <a:ext cx="7315200" cy="400110"/>
          </a:xfrm>
          <a:prstGeom prst="rect">
            <a:avLst/>
          </a:prstGeom>
          <a:noFill/>
        </p:spPr>
        <p:txBody>
          <a:bodyPr wrap="square" rtlCol="0">
            <a:spAutoFit/>
          </a:bodyPr>
          <a:lstStyle/>
          <a:p>
            <a:r>
              <a:rPr lang="en-US" b="0" dirty="0" smtClean="0">
                <a:effectLst/>
              </a:rPr>
              <a:t>Since (recall) the underlying </a:t>
            </a:r>
            <a:r>
              <a:rPr lang="en-US" b="0" dirty="0" err="1" smtClean="0">
                <a:effectLst/>
              </a:rPr>
              <a:t>r</a:t>
            </a:r>
            <a:r>
              <a:rPr lang="en-US" b="0" i="1" baseline="30000" dirty="0" err="1" smtClean="0">
                <a:effectLst/>
              </a:rPr>
              <a:t>k</a:t>
            </a:r>
            <a:r>
              <a:rPr lang="en-US" b="0" i="1" baseline="-25000" dirty="0" err="1" smtClean="0">
                <a:effectLst/>
              </a:rPr>
              <a:t>t</a:t>
            </a:r>
            <a:r>
              <a:rPr lang="en-US" b="0" dirty="0" smtClean="0">
                <a:effectLst/>
              </a:rPr>
              <a:t> returns are:</a:t>
            </a:r>
          </a:p>
        </p:txBody>
      </p:sp>
      <p:pic>
        <p:nvPicPr>
          <p:cNvPr id="6" name="Picture 2"/>
          <p:cNvPicPr>
            <a:picLocks noChangeAspect="1" noChangeArrowheads="1"/>
          </p:cNvPicPr>
          <p:nvPr/>
        </p:nvPicPr>
        <p:blipFill>
          <a:blip r:embed="rId2" cstate="print"/>
          <a:srcRect/>
          <a:stretch>
            <a:fillRect/>
          </a:stretch>
        </p:blipFill>
        <p:spPr bwMode="auto">
          <a:xfrm>
            <a:off x="3007433" y="3333606"/>
            <a:ext cx="3129135" cy="1118706"/>
          </a:xfrm>
          <a:prstGeom prst="rect">
            <a:avLst/>
          </a:prstGeom>
          <a:noFill/>
          <a:ln w="9525">
            <a:noFill/>
            <a:miter lim="800000"/>
            <a:headEnd/>
            <a:tailEnd/>
          </a:ln>
          <a:effectLst/>
        </p:spPr>
      </p:pic>
      <p:sp>
        <p:nvSpPr>
          <p:cNvPr id="7" name="TextBox 6"/>
          <p:cNvSpPr txBox="1"/>
          <p:nvPr/>
        </p:nvSpPr>
        <p:spPr>
          <a:xfrm>
            <a:off x="914400" y="914400"/>
            <a:ext cx="7315200" cy="400110"/>
          </a:xfrm>
          <a:prstGeom prst="rect">
            <a:avLst/>
          </a:prstGeom>
          <a:noFill/>
        </p:spPr>
        <p:txBody>
          <a:bodyPr wrap="square" rtlCol="0">
            <a:spAutoFit/>
          </a:bodyPr>
          <a:lstStyle/>
          <a:p>
            <a:r>
              <a:rPr lang="en-US" b="0" dirty="0" smtClean="0">
                <a:effectLst/>
              </a:rPr>
              <a:t>Tradable hedge assets are two REITs </a:t>
            </a:r>
            <a:r>
              <a:rPr lang="en-US" b="0" i="1" dirty="0" err="1" smtClean="0">
                <a:effectLst/>
              </a:rPr>
              <a:t>i</a:t>
            </a:r>
            <a:r>
              <a:rPr lang="en-US" b="0" dirty="0" smtClean="0">
                <a:effectLst/>
              </a:rPr>
              <a:t> = REIT 1, REIT 2:</a:t>
            </a:r>
          </a:p>
        </p:txBody>
      </p:sp>
      <p:pic>
        <p:nvPicPr>
          <p:cNvPr id="8" name="Picture 3"/>
          <p:cNvPicPr>
            <a:picLocks noChangeAspect="1" noChangeArrowheads="1"/>
          </p:cNvPicPr>
          <p:nvPr/>
        </p:nvPicPr>
        <p:blipFill>
          <a:blip r:embed="rId3" cstate="print"/>
          <a:srcRect/>
          <a:stretch>
            <a:fillRect/>
          </a:stretch>
        </p:blipFill>
        <p:spPr bwMode="auto">
          <a:xfrm>
            <a:off x="3061398" y="1391540"/>
            <a:ext cx="3021204" cy="1080120"/>
          </a:xfrm>
          <a:prstGeom prst="rect">
            <a:avLst/>
          </a:prstGeom>
          <a:noFill/>
          <a:ln w="9525">
            <a:noFill/>
            <a:miter lim="800000"/>
            <a:headEnd/>
            <a:tailEnd/>
          </a:ln>
          <a:effectLst/>
        </p:spPr>
      </p:pic>
      <p:pic>
        <p:nvPicPr>
          <p:cNvPr id="9" name="Picture 2"/>
          <p:cNvPicPr>
            <a:picLocks noChangeAspect="1" noChangeArrowheads="1"/>
          </p:cNvPicPr>
          <p:nvPr/>
        </p:nvPicPr>
        <p:blipFill>
          <a:blip r:embed="rId4" cstate="print"/>
          <a:srcRect/>
          <a:stretch>
            <a:fillRect/>
          </a:stretch>
        </p:blipFill>
        <p:spPr bwMode="auto">
          <a:xfrm>
            <a:off x="2915816" y="5006484"/>
            <a:ext cx="3312368" cy="1184215"/>
          </a:xfrm>
          <a:prstGeom prst="rect">
            <a:avLst/>
          </a:prstGeom>
          <a:noFill/>
          <a:ln w="9525">
            <a:noFill/>
            <a:miter lim="800000"/>
            <a:headEnd/>
            <a:tailEnd/>
          </a:ln>
          <a:effectLst/>
        </p:spPr>
      </p:pic>
      <p:sp>
        <p:nvSpPr>
          <p:cNvPr id="10" name="Footer Placeholder 9"/>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11" name="Slide Number Placeholder 10"/>
          <p:cNvSpPr>
            <a:spLocks noGrp="1"/>
          </p:cNvSpPr>
          <p:nvPr>
            <p:ph type="sldNum" sz="quarter" idx="12"/>
          </p:nvPr>
        </p:nvSpPr>
        <p:spPr/>
        <p:txBody>
          <a:bodyPr/>
          <a:lstStyle/>
          <a:p>
            <a:fld id="{3A4B6A3B-4DD6-4D5D-BEDC-1D3D11DC8731}" type="slidenum">
              <a:rPr lang="en-US" smtClean="0">
                <a:solidFill>
                  <a:srgbClr val="000000"/>
                </a:solidFill>
              </a:rPr>
              <a:pPr/>
              <a:t>144</a:t>
            </a:fld>
            <a:endParaRPr lang="en-US">
              <a:solidFill>
                <a:srgbClr val="000000"/>
              </a:solidFill>
            </a:endParaRPr>
          </a:p>
        </p:txBody>
      </p:sp>
    </p:spTree>
    <p:extLst>
      <p:ext uri="{BB962C8B-B14F-4D97-AF65-F5344CB8AC3E}">
        <p14:creationId xmlns:p14="http://schemas.microsoft.com/office/powerpoint/2010/main" xmlns="" val="3214761997"/>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sz="2000" dirty="0" smtClean="0">
                <a:solidFill>
                  <a:srgbClr val="A50021"/>
                </a:solidFill>
              </a:rPr>
              <a:t>Technical Appendix</a:t>
            </a:r>
            <a:br>
              <a:rPr lang="en-US" sz="2000" dirty="0" smtClean="0">
                <a:solidFill>
                  <a:srgbClr val="A50021"/>
                </a:solidFill>
              </a:rPr>
            </a:br>
            <a:r>
              <a:rPr lang="en-US" sz="2000" dirty="0" smtClean="0">
                <a:solidFill>
                  <a:srgbClr val="A50021"/>
                </a:solidFill>
              </a:rPr>
              <a:t>Classical construction of a hedge portfolio</a:t>
            </a:r>
            <a:endParaRPr lang="en-GB" sz="2000" dirty="0">
              <a:solidFill>
                <a:srgbClr val="A50021"/>
              </a:solidFill>
            </a:endParaRPr>
          </a:p>
        </p:txBody>
      </p:sp>
      <p:sp>
        <p:nvSpPr>
          <p:cNvPr id="4" name="TextBox 3"/>
          <p:cNvSpPr txBox="1"/>
          <p:nvPr/>
        </p:nvSpPr>
        <p:spPr>
          <a:xfrm>
            <a:off x="914400" y="4321878"/>
            <a:ext cx="7772400" cy="1015663"/>
          </a:xfrm>
          <a:prstGeom prst="rect">
            <a:avLst/>
          </a:prstGeom>
          <a:noFill/>
        </p:spPr>
        <p:txBody>
          <a:bodyPr wrap="square" rtlCol="0">
            <a:spAutoFit/>
          </a:bodyPr>
          <a:lstStyle/>
          <a:p>
            <a:pPr>
              <a:spcBef>
                <a:spcPts val="1000"/>
              </a:spcBef>
            </a:pPr>
            <a:r>
              <a:rPr lang="en-US" b="0" dirty="0" smtClean="0">
                <a:effectLst/>
              </a:rPr>
              <a:t>For each target </a:t>
            </a:r>
            <a:r>
              <a:rPr lang="en-US" b="0" i="1" dirty="0" smtClean="0">
                <a:effectLst/>
              </a:rPr>
              <a:t>k</a:t>
            </a:r>
            <a:r>
              <a:rPr lang="en-US" b="0" dirty="0" smtClean="0">
                <a:effectLst/>
              </a:rPr>
              <a:t> the N-dimensional vector of estimated coefficients on the hedge vehicles is the set of optimal weights on the individual hedge vehicles in the hedge portfolio (OLS for </a:t>
            </a:r>
            <a:r>
              <a:rPr lang="en-US" b="0" dirty="0" err="1" smtClean="0">
                <a:effectLst/>
              </a:rPr>
              <a:t>illustr</a:t>
            </a:r>
            <a:r>
              <a:rPr lang="en-US" b="0" dirty="0" smtClean="0">
                <a:effectLst/>
              </a:rPr>
              <a:t>). </a:t>
            </a:r>
          </a:p>
        </p:txBody>
      </p:sp>
      <p:sp>
        <p:nvSpPr>
          <p:cNvPr id="5" name="TextBox 4"/>
          <p:cNvSpPr txBox="1"/>
          <p:nvPr/>
        </p:nvSpPr>
        <p:spPr>
          <a:xfrm>
            <a:off x="914400" y="975858"/>
            <a:ext cx="7863840" cy="707886"/>
          </a:xfrm>
          <a:prstGeom prst="rect">
            <a:avLst/>
          </a:prstGeom>
          <a:noFill/>
        </p:spPr>
        <p:txBody>
          <a:bodyPr wrap="square" rtlCol="0">
            <a:spAutoFit/>
          </a:bodyPr>
          <a:lstStyle/>
          <a:p>
            <a:r>
              <a:rPr lang="en-US" b="0" dirty="0" smtClean="0">
                <a:effectLst/>
              </a:rPr>
              <a:t>Perform </a:t>
            </a:r>
            <a:r>
              <a:rPr lang="en-US" b="0" u="sng" dirty="0" smtClean="0">
                <a:effectLst/>
              </a:rPr>
              <a:t>longitudinal</a:t>
            </a:r>
            <a:r>
              <a:rPr lang="en-US" b="0" dirty="0" smtClean="0">
                <a:effectLst/>
              </a:rPr>
              <a:t> regression of target returns onto hedge assets returns:</a:t>
            </a:r>
          </a:p>
          <a:p>
            <a:pPr algn="ctr"/>
            <a:r>
              <a:rPr lang="en-US" sz="2000" b="0" dirty="0" err="1" smtClean="0">
                <a:effectLst/>
              </a:rPr>
              <a:t>r</a:t>
            </a:r>
            <a:r>
              <a:rPr lang="en-US" sz="2000" b="0" i="1" baseline="30000" dirty="0" err="1" smtClean="0">
                <a:effectLst/>
              </a:rPr>
              <a:t>k</a:t>
            </a:r>
            <a:r>
              <a:rPr lang="en-US" sz="2000" b="0" i="1" baseline="-25000" dirty="0" err="1" smtClean="0">
                <a:effectLst/>
              </a:rPr>
              <a:t>t</a:t>
            </a:r>
            <a:r>
              <a:rPr lang="en-US" sz="2000" b="0" dirty="0" smtClean="0">
                <a:effectLst/>
              </a:rPr>
              <a:t>  =  </a:t>
            </a:r>
            <a:r>
              <a:rPr lang="en-US" sz="2000" b="0" i="1" dirty="0" smtClean="0">
                <a:effectLst/>
              </a:rPr>
              <a:t>H</a:t>
            </a:r>
            <a:r>
              <a:rPr lang="en-US" sz="2000" b="0" dirty="0" smtClean="0">
                <a:effectLst/>
              </a:rPr>
              <a:t> </a:t>
            </a:r>
            <a:r>
              <a:rPr lang="en-US" sz="2000" b="0" dirty="0" err="1" smtClean="0">
                <a:effectLst/>
              </a:rPr>
              <a:t>r</a:t>
            </a:r>
            <a:r>
              <a:rPr lang="en-US" sz="2000" b="0" i="1" baseline="30000" dirty="0" err="1" smtClean="0">
                <a:effectLst/>
              </a:rPr>
              <a:t>i</a:t>
            </a:r>
            <a:r>
              <a:rPr lang="en-US" sz="2000" b="0" i="1" baseline="-25000" dirty="0" err="1" smtClean="0">
                <a:effectLst/>
              </a:rPr>
              <a:t>t</a:t>
            </a:r>
            <a:r>
              <a:rPr lang="en-US" sz="2000" b="0" dirty="0" smtClean="0">
                <a:effectLst/>
              </a:rPr>
              <a:t> + </a:t>
            </a:r>
            <a:r>
              <a:rPr lang="en-US" sz="2000" b="0" dirty="0" err="1" smtClean="0">
                <a:effectLst/>
              </a:rPr>
              <a:t>ε</a:t>
            </a:r>
            <a:r>
              <a:rPr lang="en-US" sz="2000" b="0" i="1" baseline="-25000" dirty="0" err="1" smtClean="0">
                <a:effectLst/>
              </a:rPr>
              <a:t>t</a:t>
            </a:r>
            <a:r>
              <a:rPr lang="en-US" sz="2000" b="0" dirty="0" smtClean="0">
                <a:effectLst/>
              </a:rPr>
              <a:t> </a:t>
            </a:r>
            <a:endParaRPr lang="en-US" sz="2400" b="0" dirty="0" smtClean="0">
              <a:effectLst/>
            </a:endParaRPr>
          </a:p>
        </p:txBody>
      </p:sp>
      <p:sp>
        <p:nvSpPr>
          <p:cNvPr id="6" name="TextBox 5"/>
          <p:cNvSpPr txBox="1"/>
          <p:nvPr/>
        </p:nvSpPr>
        <p:spPr>
          <a:xfrm>
            <a:off x="914400" y="1832602"/>
            <a:ext cx="7772400" cy="461665"/>
          </a:xfrm>
          <a:prstGeom prst="rect">
            <a:avLst/>
          </a:prstGeom>
          <a:noFill/>
        </p:spPr>
        <p:txBody>
          <a:bodyPr wrap="square" rtlCol="0">
            <a:spAutoFit/>
          </a:bodyPr>
          <a:lstStyle/>
          <a:p>
            <a:r>
              <a:rPr lang="en-US" b="0" dirty="0" smtClean="0">
                <a:effectLst/>
              </a:rPr>
              <a:t>In our numerical example 2 targets, Office &amp; Industrial…</a:t>
            </a:r>
            <a:r>
              <a:rPr lang="en-US" sz="2400" b="0" dirty="0" smtClean="0">
                <a:effectLst/>
              </a:rPr>
              <a:t>	</a:t>
            </a:r>
          </a:p>
        </p:txBody>
      </p:sp>
      <p:pic>
        <p:nvPicPr>
          <p:cNvPr id="7" name="Picture 2"/>
          <p:cNvPicPr>
            <a:picLocks noChangeAspect="1" noChangeArrowheads="1"/>
          </p:cNvPicPr>
          <p:nvPr/>
        </p:nvPicPr>
        <p:blipFill>
          <a:blip r:embed="rId3" cstate="print"/>
          <a:srcRect/>
          <a:stretch>
            <a:fillRect/>
          </a:stretch>
        </p:blipFill>
        <p:spPr bwMode="auto">
          <a:xfrm>
            <a:off x="381000" y="2443125"/>
            <a:ext cx="4114799" cy="1729895"/>
          </a:xfrm>
          <a:prstGeom prst="rect">
            <a:avLst/>
          </a:prstGeom>
          <a:noFill/>
          <a:ln w="9525">
            <a:noFill/>
            <a:miter lim="800000"/>
            <a:headEnd/>
            <a:tailEnd/>
          </a:ln>
          <a:effectLst/>
        </p:spPr>
      </p:pic>
      <p:pic>
        <p:nvPicPr>
          <p:cNvPr id="8" name="Picture 3"/>
          <p:cNvPicPr>
            <a:picLocks noChangeAspect="1" noChangeArrowheads="1"/>
          </p:cNvPicPr>
          <p:nvPr/>
        </p:nvPicPr>
        <p:blipFill>
          <a:blip r:embed="rId4" cstate="print"/>
          <a:srcRect/>
          <a:stretch>
            <a:fillRect/>
          </a:stretch>
        </p:blipFill>
        <p:spPr bwMode="auto">
          <a:xfrm>
            <a:off x="4648200" y="2443125"/>
            <a:ext cx="4092606" cy="1720565"/>
          </a:xfrm>
          <a:prstGeom prst="rect">
            <a:avLst/>
          </a:prstGeom>
          <a:noFill/>
          <a:ln w="9525">
            <a:noFill/>
            <a:miter lim="800000"/>
            <a:headEnd/>
            <a:tailEnd/>
          </a:ln>
          <a:effectLst/>
        </p:spPr>
      </p:pic>
      <p:graphicFrame>
        <p:nvGraphicFramePr>
          <p:cNvPr id="2050" name="Object 2"/>
          <p:cNvGraphicFramePr>
            <a:graphicFrameLocks noGrp="1" noChangeAspect="1"/>
          </p:cNvGraphicFramePr>
          <p:nvPr>
            <p:ph idx="1"/>
          </p:nvPr>
        </p:nvGraphicFramePr>
        <p:xfrm>
          <a:off x="2933700" y="5486400"/>
          <a:ext cx="3238500" cy="647700"/>
        </p:xfrm>
        <a:graphic>
          <a:graphicData uri="http://schemas.openxmlformats.org/presentationml/2006/ole">
            <p:oleObj spid="_x0000_s177171" name="Equation" r:id="rId5" imgW="1332921" imgH="266584" progId="Equation.3">
              <p:embed/>
            </p:oleObj>
          </a:graphicData>
        </a:graphic>
      </p:graphicFrame>
      <p:sp>
        <p:nvSpPr>
          <p:cNvPr id="9" name="Footer Placeholder 8"/>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10" name="Slide Number Placeholder 9"/>
          <p:cNvSpPr>
            <a:spLocks noGrp="1"/>
          </p:cNvSpPr>
          <p:nvPr>
            <p:ph type="sldNum" sz="quarter" idx="12"/>
          </p:nvPr>
        </p:nvSpPr>
        <p:spPr/>
        <p:txBody>
          <a:bodyPr/>
          <a:lstStyle/>
          <a:p>
            <a:fld id="{3A4B6A3B-4DD6-4D5D-BEDC-1D3D11DC8731}" type="slidenum">
              <a:rPr lang="en-US" smtClean="0">
                <a:solidFill>
                  <a:srgbClr val="000000"/>
                </a:solidFill>
              </a:rPr>
              <a:pPr/>
              <a:t>145</a:t>
            </a:fld>
            <a:endParaRPr lang="en-US">
              <a:solidFill>
                <a:srgbClr val="000000"/>
              </a:solidFill>
            </a:endParaRPr>
          </a:p>
        </p:txBody>
      </p:sp>
    </p:spTree>
    <p:extLst>
      <p:ext uri="{BB962C8B-B14F-4D97-AF65-F5344CB8AC3E}">
        <p14:creationId xmlns:p14="http://schemas.microsoft.com/office/powerpoint/2010/main" xmlns="" val="3370391599"/>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sz="2000" dirty="0" smtClean="0">
                <a:solidFill>
                  <a:srgbClr val="A50021"/>
                </a:solidFill>
              </a:rPr>
              <a:t>Technical Appendix</a:t>
            </a:r>
            <a:br>
              <a:rPr lang="en-US" sz="2000" dirty="0" smtClean="0">
                <a:solidFill>
                  <a:srgbClr val="A50021"/>
                </a:solidFill>
              </a:rPr>
            </a:br>
            <a:r>
              <a:rPr lang="en-US" sz="2000" dirty="0" smtClean="0">
                <a:solidFill>
                  <a:srgbClr val="A50021"/>
                </a:solidFill>
              </a:rPr>
              <a:t>Classical construction of a hedge portfolio</a:t>
            </a:r>
            <a:endParaRPr lang="en-GB" sz="2000" dirty="0">
              <a:solidFill>
                <a:srgbClr val="A50021"/>
              </a:solidFill>
            </a:endParaRPr>
          </a:p>
        </p:txBody>
      </p:sp>
      <p:graphicFrame>
        <p:nvGraphicFramePr>
          <p:cNvPr id="4" name="Object 1"/>
          <p:cNvGraphicFramePr>
            <a:graphicFrameLocks noChangeAspect="1"/>
          </p:cNvGraphicFramePr>
          <p:nvPr/>
        </p:nvGraphicFramePr>
        <p:xfrm>
          <a:off x="2809081" y="912813"/>
          <a:ext cx="3492500" cy="609600"/>
        </p:xfrm>
        <a:graphic>
          <a:graphicData uri="http://schemas.openxmlformats.org/presentationml/2006/ole">
            <p:oleObj spid="_x0000_s178229" name="Equation" r:id="rId3" imgW="1332921" imgH="266584" progId="Equation.3">
              <p:embed/>
            </p:oleObj>
          </a:graphicData>
        </a:graphic>
      </p:graphicFrame>
      <p:graphicFrame>
        <p:nvGraphicFramePr>
          <p:cNvPr id="5" name="Object 4"/>
          <p:cNvGraphicFramePr>
            <a:graphicFrameLocks noChangeAspect="1"/>
          </p:cNvGraphicFramePr>
          <p:nvPr/>
        </p:nvGraphicFramePr>
        <p:xfrm>
          <a:off x="610394" y="2475707"/>
          <a:ext cx="7889875" cy="914400"/>
        </p:xfrm>
        <a:graphic>
          <a:graphicData uri="http://schemas.openxmlformats.org/presentationml/2006/ole">
            <p:oleObj spid="_x0000_s178230" name="Equation" r:id="rId4" imgW="5041900" imgH="584200" progId="Equation.3">
              <p:embed/>
            </p:oleObj>
          </a:graphicData>
        </a:graphic>
      </p:graphicFrame>
      <p:sp>
        <p:nvSpPr>
          <p:cNvPr id="6" name="TextBox 5"/>
          <p:cNvSpPr txBox="1"/>
          <p:nvPr/>
        </p:nvSpPr>
        <p:spPr>
          <a:xfrm>
            <a:off x="336228" y="1724740"/>
            <a:ext cx="8229600" cy="548640"/>
          </a:xfrm>
          <a:prstGeom prst="rect">
            <a:avLst/>
          </a:prstGeom>
          <a:noFill/>
        </p:spPr>
        <p:txBody>
          <a:bodyPr wrap="square" rtlCol="0">
            <a:spAutoFit/>
          </a:bodyPr>
          <a:lstStyle/>
          <a:p>
            <a:r>
              <a:rPr lang="en-US" b="0" dirty="0" smtClean="0">
                <a:effectLst/>
              </a:rPr>
              <a:t>e.g., For the office hedge…</a:t>
            </a:r>
            <a:r>
              <a:rPr lang="en-US" sz="2400" b="0" dirty="0" smtClean="0">
                <a:effectLst/>
              </a:rPr>
              <a:t>	</a:t>
            </a:r>
          </a:p>
        </p:txBody>
      </p:sp>
      <p:graphicFrame>
        <p:nvGraphicFramePr>
          <p:cNvPr id="7" name="Object 6"/>
          <p:cNvGraphicFramePr>
            <a:graphicFrameLocks noChangeAspect="1"/>
          </p:cNvGraphicFramePr>
          <p:nvPr/>
        </p:nvGraphicFramePr>
        <p:xfrm>
          <a:off x="609600" y="4343400"/>
          <a:ext cx="7891463" cy="914400"/>
        </p:xfrm>
        <a:graphic>
          <a:graphicData uri="http://schemas.openxmlformats.org/presentationml/2006/ole">
            <p:oleObj spid="_x0000_s178231" name="Equation" r:id="rId5" imgW="5041900" imgH="584200" progId="Equation.3">
              <p:embed/>
            </p:oleObj>
          </a:graphicData>
        </a:graphic>
      </p:graphicFrame>
      <p:sp>
        <p:nvSpPr>
          <p:cNvPr id="8" name="TextBox 7"/>
          <p:cNvSpPr txBox="1"/>
          <p:nvPr/>
        </p:nvSpPr>
        <p:spPr>
          <a:xfrm>
            <a:off x="412428" y="3592434"/>
            <a:ext cx="8229600" cy="548640"/>
          </a:xfrm>
          <a:prstGeom prst="rect">
            <a:avLst/>
          </a:prstGeom>
          <a:noFill/>
        </p:spPr>
        <p:txBody>
          <a:bodyPr wrap="square" rtlCol="0">
            <a:spAutoFit/>
          </a:bodyPr>
          <a:lstStyle/>
          <a:p>
            <a:r>
              <a:rPr lang="en-US" b="0" dirty="0" smtClean="0">
                <a:effectLst/>
              </a:rPr>
              <a:t>&amp; for the industrial hedge…</a:t>
            </a:r>
            <a:r>
              <a:rPr lang="en-US" sz="2400" b="0" dirty="0" smtClean="0">
                <a:effectLst/>
              </a:rPr>
              <a:t>	</a:t>
            </a:r>
          </a:p>
        </p:txBody>
      </p:sp>
      <p:sp>
        <p:nvSpPr>
          <p:cNvPr id="9" name="Footer Placeholder 8"/>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10" name="Slide Number Placeholder 9"/>
          <p:cNvSpPr>
            <a:spLocks noGrp="1"/>
          </p:cNvSpPr>
          <p:nvPr>
            <p:ph type="sldNum" sz="quarter" idx="12"/>
          </p:nvPr>
        </p:nvSpPr>
        <p:spPr/>
        <p:txBody>
          <a:bodyPr/>
          <a:lstStyle/>
          <a:p>
            <a:fld id="{3A4B6A3B-4DD6-4D5D-BEDC-1D3D11DC8731}" type="slidenum">
              <a:rPr lang="en-US" smtClean="0">
                <a:solidFill>
                  <a:srgbClr val="000000"/>
                </a:solidFill>
              </a:rPr>
              <a:pPr/>
              <a:t>146</a:t>
            </a:fld>
            <a:endParaRPr lang="en-US">
              <a:solidFill>
                <a:srgbClr val="000000"/>
              </a:solidFill>
            </a:endParaRPr>
          </a:p>
        </p:txBody>
      </p:sp>
    </p:spTree>
    <p:extLst>
      <p:ext uri="{BB962C8B-B14F-4D97-AF65-F5344CB8AC3E}">
        <p14:creationId xmlns:p14="http://schemas.microsoft.com/office/powerpoint/2010/main" xmlns="" val="4239699534"/>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sz="2000" dirty="0" smtClean="0">
                <a:solidFill>
                  <a:srgbClr val="A50021"/>
                </a:solidFill>
              </a:rPr>
              <a:t>Technical Appendix</a:t>
            </a:r>
            <a:br>
              <a:rPr lang="en-US" sz="2000" dirty="0" smtClean="0">
                <a:solidFill>
                  <a:srgbClr val="A50021"/>
                </a:solidFill>
              </a:rPr>
            </a:br>
            <a:r>
              <a:rPr lang="en-US" sz="2000" dirty="0" smtClean="0">
                <a:solidFill>
                  <a:srgbClr val="A50021"/>
                </a:solidFill>
              </a:rPr>
              <a:t>Classical construction of a hedge portfolio</a:t>
            </a:r>
            <a:endParaRPr lang="en-GB" sz="2000" dirty="0">
              <a:solidFill>
                <a:srgbClr val="A50021"/>
              </a:solidFill>
            </a:endParaRPr>
          </a:p>
        </p:txBody>
      </p:sp>
      <p:pic>
        <p:nvPicPr>
          <p:cNvPr id="8" name="Picture 3"/>
          <p:cNvPicPr>
            <a:picLocks noChangeAspect="1" noChangeArrowheads="1"/>
          </p:cNvPicPr>
          <p:nvPr/>
        </p:nvPicPr>
        <p:blipFill>
          <a:blip r:embed="rId3" cstate="print"/>
          <a:srcRect/>
          <a:stretch>
            <a:fillRect/>
          </a:stretch>
        </p:blipFill>
        <p:spPr bwMode="auto">
          <a:xfrm>
            <a:off x="2861927" y="3255773"/>
            <a:ext cx="3404592" cy="1217185"/>
          </a:xfrm>
          <a:prstGeom prst="rect">
            <a:avLst/>
          </a:prstGeom>
          <a:noFill/>
          <a:ln w="9525">
            <a:noFill/>
            <a:miter lim="800000"/>
            <a:headEnd/>
            <a:tailEnd/>
          </a:ln>
          <a:effectLst/>
        </p:spPr>
      </p:pic>
      <p:sp>
        <p:nvSpPr>
          <p:cNvPr id="9" name="TextBox 8"/>
          <p:cNvSpPr txBox="1"/>
          <p:nvPr/>
        </p:nvSpPr>
        <p:spPr>
          <a:xfrm>
            <a:off x="906623" y="2709822"/>
            <a:ext cx="7315200" cy="461665"/>
          </a:xfrm>
          <a:prstGeom prst="rect">
            <a:avLst/>
          </a:prstGeom>
          <a:noFill/>
        </p:spPr>
        <p:txBody>
          <a:bodyPr wrap="square" rtlCol="0">
            <a:spAutoFit/>
          </a:bodyPr>
          <a:lstStyle/>
          <a:p>
            <a:r>
              <a:rPr lang="en-US" b="0" dirty="0" smtClean="0">
                <a:effectLst/>
              </a:rPr>
              <a:t>In our numerical example…</a:t>
            </a:r>
            <a:r>
              <a:rPr lang="en-US" sz="2400" b="0" dirty="0" smtClean="0">
                <a:effectLst/>
              </a:rPr>
              <a:t>	</a:t>
            </a:r>
          </a:p>
        </p:txBody>
      </p:sp>
      <p:pic>
        <p:nvPicPr>
          <p:cNvPr id="10" name="Picture 2"/>
          <p:cNvPicPr>
            <a:picLocks noChangeAspect="1" noChangeArrowheads="1"/>
          </p:cNvPicPr>
          <p:nvPr/>
        </p:nvPicPr>
        <p:blipFill>
          <a:blip r:embed="rId4" cstate="print"/>
          <a:srcRect/>
          <a:stretch>
            <a:fillRect/>
          </a:stretch>
        </p:blipFill>
        <p:spPr bwMode="auto">
          <a:xfrm>
            <a:off x="323528" y="5041640"/>
            <a:ext cx="8481391" cy="1143000"/>
          </a:xfrm>
          <a:prstGeom prst="rect">
            <a:avLst/>
          </a:prstGeom>
          <a:noFill/>
          <a:ln w="9525">
            <a:noFill/>
            <a:miter lim="800000"/>
            <a:headEnd/>
            <a:tailEnd/>
          </a:ln>
          <a:effectLst/>
        </p:spPr>
      </p:pic>
      <p:sp>
        <p:nvSpPr>
          <p:cNvPr id="11" name="TextBox 10"/>
          <p:cNvSpPr txBox="1"/>
          <p:nvPr/>
        </p:nvSpPr>
        <p:spPr>
          <a:xfrm>
            <a:off x="906623" y="4557244"/>
            <a:ext cx="7315200" cy="400110"/>
          </a:xfrm>
          <a:prstGeom prst="rect">
            <a:avLst/>
          </a:prstGeom>
          <a:noFill/>
        </p:spPr>
        <p:txBody>
          <a:bodyPr wrap="square" rtlCol="0">
            <a:spAutoFit/>
          </a:bodyPr>
          <a:lstStyle/>
          <a:p>
            <a:r>
              <a:rPr lang="en-US" b="0" dirty="0" smtClean="0">
                <a:effectLst/>
              </a:rPr>
              <a:t>Thus we replicate  the target returns we were trying  to hedge…</a:t>
            </a:r>
          </a:p>
        </p:txBody>
      </p:sp>
      <p:sp>
        <p:nvSpPr>
          <p:cNvPr id="12" name="TextBox 11"/>
          <p:cNvSpPr txBox="1"/>
          <p:nvPr/>
        </p:nvSpPr>
        <p:spPr>
          <a:xfrm>
            <a:off x="906623" y="914400"/>
            <a:ext cx="7315200" cy="1015663"/>
          </a:xfrm>
          <a:prstGeom prst="rect">
            <a:avLst/>
          </a:prstGeom>
          <a:noFill/>
        </p:spPr>
        <p:txBody>
          <a:bodyPr wrap="square" rtlCol="0">
            <a:spAutoFit/>
          </a:bodyPr>
          <a:lstStyle/>
          <a:p>
            <a:pPr>
              <a:spcBef>
                <a:spcPts val="1000"/>
              </a:spcBef>
            </a:pPr>
            <a:r>
              <a:rPr lang="en-US" b="0" dirty="0" smtClean="0">
                <a:effectLst/>
              </a:rPr>
              <a:t>For each target </a:t>
            </a:r>
            <a:r>
              <a:rPr lang="en-US" b="0" i="1" dirty="0" smtClean="0">
                <a:effectLst/>
              </a:rPr>
              <a:t>k</a:t>
            </a:r>
            <a:r>
              <a:rPr lang="en-US" b="0" dirty="0" smtClean="0">
                <a:effectLst/>
              </a:rPr>
              <a:t> the N-dimensional vector of estimated coefficients on the hedge vehicles is the set of optimal weights on the individual hedge vehicles in the hedge portfolio (OLS for illustration). </a:t>
            </a:r>
          </a:p>
        </p:txBody>
      </p:sp>
      <p:graphicFrame>
        <p:nvGraphicFramePr>
          <p:cNvPr id="13" name="Object 1"/>
          <p:cNvGraphicFramePr>
            <a:graphicFrameLocks noChangeAspect="1"/>
          </p:cNvGraphicFramePr>
          <p:nvPr/>
        </p:nvGraphicFramePr>
        <p:xfrm>
          <a:off x="2817973" y="2014349"/>
          <a:ext cx="3492500" cy="611187"/>
        </p:xfrm>
        <a:graphic>
          <a:graphicData uri="http://schemas.openxmlformats.org/presentationml/2006/ole">
            <p:oleObj spid="_x0000_s179219" name="Equation" r:id="rId5" imgW="1332921" imgH="266584" progId="Equation.3">
              <p:embed/>
            </p:oleObj>
          </a:graphicData>
        </a:graphic>
      </p:graphicFrame>
      <p:sp>
        <p:nvSpPr>
          <p:cNvPr id="14" name="Footer Placeholder 13"/>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15" name="Slide Number Placeholder 14"/>
          <p:cNvSpPr>
            <a:spLocks noGrp="1"/>
          </p:cNvSpPr>
          <p:nvPr>
            <p:ph type="sldNum" sz="quarter" idx="12"/>
          </p:nvPr>
        </p:nvSpPr>
        <p:spPr/>
        <p:txBody>
          <a:bodyPr/>
          <a:lstStyle/>
          <a:p>
            <a:fld id="{3A4B6A3B-4DD6-4D5D-BEDC-1D3D11DC8731}" type="slidenum">
              <a:rPr lang="en-US" smtClean="0">
                <a:solidFill>
                  <a:srgbClr val="000000"/>
                </a:solidFill>
              </a:rPr>
              <a:pPr/>
              <a:t>147</a:t>
            </a:fld>
            <a:endParaRPr lang="en-US">
              <a:solidFill>
                <a:srgbClr val="000000"/>
              </a:solidFill>
            </a:endParaRPr>
          </a:p>
        </p:txBody>
      </p:sp>
    </p:spTree>
    <p:extLst>
      <p:ext uri="{BB962C8B-B14F-4D97-AF65-F5344CB8AC3E}">
        <p14:creationId xmlns:p14="http://schemas.microsoft.com/office/powerpoint/2010/main" xmlns="" val="813197012"/>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sz="2000" dirty="0" smtClean="0">
                <a:solidFill>
                  <a:srgbClr val="A50021"/>
                </a:solidFill>
              </a:rPr>
              <a:t>Technical Appendix</a:t>
            </a:r>
            <a:br>
              <a:rPr lang="en-US" sz="2000" dirty="0" smtClean="0">
                <a:solidFill>
                  <a:srgbClr val="A50021"/>
                </a:solidFill>
              </a:rPr>
            </a:br>
            <a:r>
              <a:rPr lang="en-US" sz="2000" dirty="0" smtClean="0">
                <a:solidFill>
                  <a:srgbClr val="A50021"/>
                </a:solidFill>
              </a:rPr>
              <a:t>The </a:t>
            </a:r>
            <a:r>
              <a:rPr lang="en-US" sz="2000" dirty="0" err="1" smtClean="0">
                <a:solidFill>
                  <a:srgbClr val="A50021"/>
                </a:solidFill>
              </a:rPr>
              <a:t>PureProperty</a:t>
            </a:r>
            <a:r>
              <a:rPr lang="en-US" sz="2000" dirty="0" smtClean="0">
                <a:solidFill>
                  <a:srgbClr val="A50021"/>
                </a:solidFill>
              </a:rPr>
              <a:t> method inverts the classical procedure</a:t>
            </a:r>
            <a:endParaRPr lang="en-GB" sz="2000" dirty="0">
              <a:solidFill>
                <a:srgbClr val="A50021"/>
              </a:solidFill>
            </a:endParaRPr>
          </a:p>
        </p:txBody>
      </p:sp>
      <p:sp>
        <p:nvSpPr>
          <p:cNvPr id="4" name="TextBox 3"/>
          <p:cNvSpPr txBox="1"/>
          <p:nvPr/>
        </p:nvSpPr>
        <p:spPr>
          <a:xfrm>
            <a:off x="914400" y="914400"/>
            <a:ext cx="7315200" cy="3118803"/>
          </a:xfrm>
          <a:prstGeom prst="rect">
            <a:avLst/>
          </a:prstGeom>
          <a:noFill/>
        </p:spPr>
        <p:txBody>
          <a:bodyPr wrap="square" rtlCol="0">
            <a:spAutoFit/>
          </a:bodyPr>
          <a:lstStyle/>
          <a:p>
            <a:r>
              <a:rPr lang="en-US" b="0" dirty="0" smtClean="0">
                <a:effectLst/>
              </a:rPr>
              <a:t>Target asset </a:t>
            </a:r>
            <a:r>
              <a:rPr lang="en-US" b="0" i="1" dirty="0" smtClean="0">
                <a:effectLst/>
              </a:rPr>
              <a:t>k</a:t>
            </a:r>
            <a:r>
              <a:rPr lang="en-US" b="0" dirty="0" smtClean="0">
                <a:effectLst/>
              </a:rPr>
              <a:t> does not trade liquidly and we cannot observe its liquid return (though it does trade </a:t>
            </a:r>
            <a:r>
              <a:rPr lang="en-US" b="0" dirty="0" err="1" smtClean="0">
                <a:effectLst/>
              </a:rPr>
              <a:t>illiquidly</a:t>
            </a:r>
            <a:r>
              <a:rPr lang="en-US" b="0" dirty="0" smtClean="0">
                <a:effectLst/>
              </a:rPr>
              <a:t> and we can thereby observe a less efficient – lagged – representation of its return)</a:t>
            </a:r>
          </a:p>
          <a:p>
            <a:pPr>
              <a:spcBef>
                <a:spcPts val="1000"/>
              </a:spcBef>
            </a:pPr>
            <a:r>
              <a:rPr lang="en-US" b="0" i="1" dirty="0" smtClean="0">
                <a:effectLst/>
              </a:rPr>
              <a:t>Can observe:</a:t>
            </a:r>
          </a:p>
          <a:p>
            <a:pPr>
              <a:buFont typeface="Arial" pitchFamily="34" charset="0"/>
              <a:buChar char="•"/>
            </a:pPr>
            <a:r>
              <a:rPr lang="en-US" b="0" dirty="0" smtClean="0">
                <a:effectLst/>
              </a:rPr>
              <a:t> Returns all periods </a:t>
            </a:r>
            <a:r>
              <a:rPr lang="en-US" b="0" i="1" dirty="0" smtClean="0">
                <a:effectLst/>
              </a:rPr>
              <a:t>t</a:t>
            </a:r>
            <a:r>
              <a:rPr lang="en-US" b="0" dirty="0" smtClean="0">
                <a:effectLst/>
              </a:rPr>
              <a:t>  to a set of tradable </a:t>
            </a:r>
            <a:r>
              <a:rPr lang="en-US" b="0" u="sng" dirty="0" smtClean="0">
                <a:effectLst/>
              </a:rPr>
              <a:t>hedge</a:t>
            </a:r>
            <a:r>
              <a:rPr lang="en-US" b="0" dirty="0" smtClean="0">
                <a:effectLst/>
              </a:rPr>
              <a:t> assets </a:t>
            </a:r>
            <a:r>
              <a:rPr lang="en-US" b="0" i="1" dirty="0" err="1" smtClean="0">
                <a:effectLst/>
              </a:rPr>
              <a:t>i</a:t>
            </a:r>
            <a:r>
              <a:rPr lang="en-US" b="0" dirty="0" smtClean="0">
                <a:effectLst/>
              </a:rPr>
              <a:t> = </a:t>
            </a:r>
            <a:r>
              <a:rPr lang="en-US" b="0" dirty="0" err="1" smtClean="0">
                <a:effectLst/>
              </a:rPr>
              <a:t>r</a:t>
            </a:r>
            <a:r>
              <a:rPr lang="en-US" b="0" i="1" baseline="30000" dirty="0" err="1" smtClean="0">
                <a:effectLst/>
              </a:rPr>
              <a:t>i</a:t>
            </a:r>
            <a:r>
              <a:rPr lang="en-US" b="0" i="1" baseline="-25000" dirty="0" err="1" smtClean="0">
                <a:effectLst/>
              </a:rPr>
              <a:t>t</a:t>
            </a:r>
            <a:r>
              <a:rPr lang="en-US" b="0" dirty="0" smtClean="0">
                <a:effectLst/>
              </a:rPr>
              <a:t> , where (</a:t>
            </a:r>
            <a:r>
              <a:rPr lang="en-US" b="0" i="1" dirty="0" err="1" smtClean="0">
                <a:effectLst/>
              </a:rPr>
              <a:t>i</a:t>
            </a:r>
            <a:r>
              <a:rPr lang="en-US" b="0" dirty="0" smtClean="0">
                <a:effectLst/>
              </a:rPr>
              <a:t> = 1, 2, …, N), namely, exchange-traded REITs.</a:t>
            </a:r>
          </a:p>
          <a:p>
            <a:pPr>
              <a:buFont typeface="Arial" pitchFamily="34" charset="0"/>
              <a:buChar char="•"/>
            </a:pPr>
            <a:r>
              <a:rPr lang="en-US" b="0" dirty="0" smtClean="0">
                <a:effectLst/>
              </a:rPr>
              <a:t> Holdings in all periods of all target assets </a:t>
            </a:r>
            <a:r>
              <a:rPr lang="en-US" b="0" i="1" dirty="0" smtClean="0">
                <a:effectLst/>
              </a:rPr>
              <a:t>k</a:t>
            </a:r>
            <a:r>
              <a:rPr lang="en-US" b="0" dirty="0" smtClean="0">
                <a:effectLst/>
              </a:rPr>
              <a:t> by all hedge assets </a:t>
            </a:r>
            <a:r>
              <a:rPr lang="en-US" b="0" i="1" dirty="0" smtClean="0">
                <a:effectLst/>
              </a:rPr>
              <a:t>i</a:t>
            </a:r>
            <a:r>
              <a:rPr lang="en-US" b="0" dirty="0" smtClean="0">
                <a:effectLst/>
              </a:rPr>
              <a:t> (the REITs’ property holdings), label this </a:t>
            </a:r>
            <a:r>
              <a:rPr lang="en-US" b="0" dirty="0" err="1" smtClean="0">
                <a:effectLst/>
              </a:rPr>
              <a:t>NxK</a:t>
            </a:r>
            <a:r>
              <a:rPr lang="en-US" b="0" dirty="0" smtClean="0">
                <a:effectLst/>
              </a:rPr>
              <a:t> matrix </a:t>
            </a:r>
            <a:r>
              <a:rPr lang="en-US" b="0" i="1" dirty="0" smtClean="0">
                <a:effectLst/>
              </a:rPr>
              <a:t>“</a:t>
            </a:r>
            <a:r>
              <a:rPr lang="en-US" b="0" i="1" dirty="0" err="1" smtClean="0">
                <a:effectLst/>
              </a:rPr>
              <a:t>X</a:t>
            </a:r>
            <a:r>
              <a:rPr lang="en-US" b="0" i="1" baseline="-25000" dirty="0" err="1" smtClean="0">
                <a:effectLst/>
              </a:rPr>
              <a:t>t</a:t>
            </a:r>
            <a:r>
              <a:rPr lang="en-US" b="0" i="1" dirty="0" err="1" smtClean="0">
                <a:effectLst/>
              </a:rPr>
              <a:t>.</a:t>
            </a:r>
            <a:r>
              <a:rPr lang="en-US" b="0" i="1" dirty="0" smtClean="0">
                <a:effectLst/>
              </a:rPr>
              <a:t>”</a:t>
            </a:r>
          </a:p>
          <a:p>
            <a:pPr>
              <a:spcBef>
                <a:spcPts val="1000"/>
              </a:spcBef>
            </a:pPr>
            <a:r>
              <a:rPr lang="en-US" b="0" dirty="0" smtClean="0">
                <a:effectLst/>
              </a:rPr>
              <a:t>Example: Hedge returns  to </a:t>
            </a:r>
            <a:r>
              <a:rPr lang="en-US" b="0" i="1" dirty="0" smtClean="0">
                <a:effectLst/>
              </a:rPr>
              <a:t>k</a:t>
            </a:r>
            <a:r>
              <a:rPr lang="en-US" b="0" dirty="0" smtClean="0">
                <a:effectLst/>
              </a:rPr>
              <a:t> = Office, Industrial Properties:</a:t>
            </a:r>
          </a:p>
        </p:txBody>
      </p:sp>
      <p:sp>
        <p:nvSpPr>
          <p:cNvPr id="5" name="TextBox 4"/>
          <p:cNvSpPr txBox="1"/>
          <p:nvPr/>
        </p:nvSpPr>
        <p:spPr>
          <a:xfrm>
            <a:off x="914400" y="4282162"/>
            <a:ext cx="7315200" cy="400110"/>
          </a:xfrm>
          <a:prstGeom prst="rect">
            <a:avLst/>
          </a:prstGeom>
          <a:noFill/>
        </p:spPr>
        <p:txBody>
          <a:bodyPr wrap="square" rtlCol="0">
            <a:spAutoFit/>
          </a:bodyPr>
          <a:lstStyle/>
          <a:p>
            <a:r>
              <a:rPr lang="en-US" b="0" dirty="0" smtClean="0">
                <a:effectLst/>
              </a:rPr>
              <a:t>Tradable hedge assets are two REITs </a:t>
            </a:r>
            <a:r>
              <a:rPr lang="en-US" b="0" i="1" dirty="0" err="1" smtClean="0">
                <a:effectLst/>
              </a:rPr>
              <a:t>i</a:t>
            </a:r>
            <a:r>
              <a:rPr lang="en-US" b="0" dirty="0" smtClean="0">
                <a:effectLst/>
              </a:rPr>
              <a:t> = 1, 2; </a:t>
            </a:r>
            <a:r>
              <a:rPr lang="en-US" b="0" i="1" dirty="0" err="1" smtClean="0">
                <a:effectLst/>
              </a:rPr>
              <a:t>X</a:t>
            </a:r>
            <a:r>
              <a:rPr lang="en-US" b="0" i="1" baseline="-25000" dirty="0" err="1" smtClean="0">
                <a:effectLst/>
              </a:rPr>
              <a:t>t</a:t>
            </a:r>
            <a:r>
              <a:rPr lang="en-US" b="0" dirty="0" smtClean="0">
                <a:effectLst/>
              </a:rPr>
              <a:t> matrix is:</a:t>
            </a:r>
          </a:p>
        </p:txBody>
      </p:sp>
      <p:pic>
        <p:nvPicPr>
          <p:cNvPr id="6" name="Picture 3"/>
          <p:cNvPicPr>
            <a:picLocks noChangeAspect="1" noChangeArrowheads="1"/>
          </p:cNvPicPr>
          <p:nvPr/>
        </p:nvPicPr>
        <p:blipFill>
          <a:blip r:embed="rId2" cstate="print"/>
          <a:srcRect/>
          <a:stretch>
            <a:fillRect/>
          </a:stretch>
        </p:blipFill>
        <p:spPr bwMode="auto">
          <a:xfrm>
            <a:off x="2819400" y="4931230"/>
            <a:ext cx="3489176" cy="1247426"/>
          </a:xfrm>
          <a:prstGeom prst="rect">
            <a:avLst/>
          </a:prstGeom>
          <a:noFill/>
          <a:ln w="9525">
            <a:noFill/>
            <a:miter lim="800000"/>
            <a:headEnd/>
            <a:tailEnd/>
          </a:ln>
          <a:effectLst/>
        </p:spPr>
      </p:pic>
      <p:sp>
        <p:nvSpPr>
          <p:cNvPr id="7" name="Footer Placeholder 6"/>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8" name="Slide Number Placeholder 7"/>
          <p:cNvSpPr>
            <a:spLocks noGrp="1"/>
          </p:cNvSpPr>
          <p:nvPr>
            <p:ph type="sldNum" sz="quarter" idx="12"/>
          </p:nvPr>
        </p:nvSpPr>
        <p:spPr/>
        <p:txBody>
          <a:bodyPr/>
          <a:lstStyle/>
          <a:p>
            <a:fld id="{3A4B6A3B-4DD6-4D5D-BEDC-1D3D11DC8731}" type="slidenum">
              <a:rPr lang="en-US" smtClean="0">
                <a:solidFill>
                  <a:srgbClr val="000000"/>
                </a:solidFill>
              </a:rPr>
              <a:pPr/>
              <a:t>148</a:t>
            </a:fld>
            <a:endParaRPr lang="en-US">
              <a:solidFill>
                <a:srgbClr val="000000"/>
              </a:solidFill>
            </a:endParaRPr>
          </a:p>
        </p:txBody>
      </p:sp>
    </p:spTree>
    <p:extLst>
      <p:ext uri="{BB962C8B-B14F-4D97-AF65-F5344CB8AC3E}">
        <p14:creationId xmlns:p14="http://schemas.microsoft.com/office/powerpoint/2010/main" xmlns="" val="833282015"/>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sz="2000" dirty="0" smtClean="0">
                <a:solidFill>
                  <a:srgbClr val="A50021"/>
                </a:solidFill>
              </a:rPr>
              <a:t>Technical Appendix</a:t>
            </a:r>
            <a:br>
              <a:rPr lang="en-US" sz="2000" dirty="0" smtClean="0">
                <a:solidFill>
                  <a:srgbClr val="A50021"/>
                </a:solidFill>
              </a:rPr>
            </a:br>
            <a:r>
              <a:rPr lang="en-US" sz="2000" dirty="0" smtClean="0">
                <a:solidFill>
                  <a:srgbClr val="A50021"/>
                </a:solidFill>
              </a:rPr>
              <a:t>The </a:t>
            </a:r>
            <a:r>
              <a:rPr lang="en-US" sz="2000" dirty="0" err="1" smtClean="0">
                <a:solidFill>
                  <a:srgbClr val="A50021"/>
                </a:solidFill>
              </a:rPr>
              <a:t>PureProperty</a:t>
            </a:r>
            <a:r>
              <a:rPr lang="en-US" sz="2000" dirty="0" smtClean="0">
                <a:solidFill>
                  <a:srgbClr val="A50021"/>
                </a:solidFill>
              </a:rPr>
              <a:t> method inverts the classical procedure</a:t>
            </a:r>
            <a:endParaRPr lang="en-GB" sz="2000" dirty="0">
              <a:solidFill>
                <a:srgbClr val="A50021"/>
              </a:solidFill>
            </a:endParaRPr>
          </a:p>
        </p:txBody>
      </p:sp>
      <p:sp>
        <p:nvSpPr>
          <p:cNvPr id="4" name="TextBox 3"/>
          <p:cNvSpPr txBox="1"/>
          <p:nvPr/>
        </p:nvSpPr>
        <p:spPr>
          <a:xfrm>
            <a:off x="914400" y="914400"/>
            <a:ext cx="7638728" cy="1015663"/>
          </a:xfrm>
          <a:prstGeom prst="rect">
            <a:avLst/>
          </a:prstGeom>
          <a:noFill/>
        </p:spPr>
        <p:txBody>
          <a:bodyPr wrap="square" rtlCol="0">
            <a:spAutoFit/>
          </a:bodyPr>
          <a:lstStyle/>
          <a:p>
            <a:pPr>
              <a:spcBef>
                <a:spcPts val="1000"/>
              </a:spcBef>
            </a:pPr>
            <a:r>
              <a:rPr lang="en-US" b="0" dirty="0" smtClean="0">
                <a:effectLst/>
              </a:rPr>
              <a:t>Assuming stock </a:t>
            </a:r>
            <a:r>
              <a:rPr lang="en-US" b="0" dirty="0" err="1" smtClean="0">
                <a:effectLst/>
              </a:rPr>
              <a:t>mkt</a:t>
            </a:r>
            <a:r>
              <a:rPr lang="en-US" b="0" dirty="0" smtClean="0">
                <a:effectLst/>
              </a:rPr>
              <a:t> efficiently reflects returns to Office &amp; </a:t>
            </a:r>
            <a:r>
              <a:rPr lang="en-US" b="0" dirty="0" err="1" smtClean="0">
                <a:effectLst/>
              </a:rPr>
              <a:t>Industr</a:t>
            </a:r>
            <a:r>
              <a:rPr lang="en-US" b="0" dirty="0" smtClean="0">
                <a:effectLst/>
              </a:rPr>
              <a:t> properties in REIT returns, the returns, </a:t>
            </a:r>
            <a:r>
              <a:rPr lang="en-US" b="0" dirty="0" err="1" smtClean="0">
                <a:effectLst/>
              </a:rPr>
              <a:t>r</a:t>
            </a:r>
            <a:r>
              <a:rPr lang="en-US" b="0" i="1" baseline="30000" dirty="0" err="1" smtClean="0">
                <a:effectLst/>
              </a:rPr>
              <a:t>i</a:t>
            </a:r>
            <a:r>
              <a:rPr lang="en-US" b="0" i="1" baseline="-25000" dirty="0" err="1" smtClean="0">
                <a:effectLst/>
              </a:rPr>
              <a:t>t</a:t>
            </a:r>
            <a:r>
              <a:rPr lang="en-US" b="0" dirty="0" smtClean="0">
                <a:effectLst/>
              </a:rPr>
              <a:t> ,to the two REITs are (as before):</a:t>
            </a:r>
          </a:p>
        </p:txBody>
      </p:sp>
      <p:pic>
        <p:nvPicPr>
          <p:cNvPr id="5" name="Picture 2"/>
          <p:cNvPicPr>
            <a:picLocks noChangeAspect="1" noChangeArrowheads="1"/>
          </p:cNvPicPr>
          <p:nvPr/>
        </p:nvPicPr>
        <p:blipFill>
          <a:blip r:embed="rId2" cstate="print"/>
          <a:srcRect/>
          <a:stretch>
            <a:fillRect/>
          </a:stretch>
        </p:blipFill>
        <p:spPr bwMode="auto">
          <a:xfrm>
            <a:off x="2627784" y="1752600"/>
            <a:ext cx="3462214" cy="1237786"/>
          </a:xfrm>
          <a:prstGeom prst="rect">
            <a:avLst/>
          </a:prstGeom>
          <a:noFill/>
          <a:ln w="9525">
            <a:noFill/>
            <a:miter lim="800000"/>
            <a:headEnd/>
            <a:tailEnd/>
          </a:ln>
          <a:effectLst/>
        </p:spPr>
      </p:pic>
      <p:sp>
        <p:nvSpPr>
          <p:cNvPr id="6" name="TextBox 5"/>
          <p:cNvSpPr txBox="1"/>
          <p:nvPr/>
        </p:nvSpPr>
        <p:spPr>
          <a:xfrm>
            <a:off x="914400" y="3048000"/>
            <a:ext cx="7772400" cy="1015663"/>
          </a:xfrm>
          <a:prstGeom prst="rect">
            <a:avLst/>
          </a:prstGeom>
          <a:noFill/>
        </p:spPr>
        <p:txBody>
          <a:bodyPr wrap="square" rtlCol="0">
            <a:spAutoFit/>
          </a:bodyPr>
          <a:lstStyle/>
          <a:p>
            <a:r>
              <a:rPr lang="en-US" b="0" dirty="0" smtClean="0">
                <a:effectLst/>
              </a:rPr>
              <a:t>Perform </a:t>
            </a:r>
            <a:r>
              <a:rPr lang="en-US" b="0" u="sng" dirty="0" smtClean="0">
                <a:effectLst/>
              </a:rPr>
              <a:t>cross-sectional</a:t>
            </a:r>
            <a:r>
              <a:rPr lang="en-US" b="0" dirty="0" smtClean="0">
                <a:effectLst/>
              </a:rPr>
              <a:t> regression of hedge asset returns onto target holdings shares:</a:t>
            </a:r>
          </a:p>
          <a:p>
            <a:pPr algn="ctr"/>
            <a:r>
              <a:rPr lang="en-US" b="0" dirty="0" err="1" smtClean="0">
                <a:effectLst/>
              </a:rPr>
              <a:t>r</a:t>
            </a:r>
            <a:r>
              <a:rPr lang="en-US" b="0" i="1" baseline="30000" dirty="0" err="1" smtClean="0">
                <a:effectLst/>
              </a:rPr>
              <a:t>i</a:t>
            </a:r>
            <a:r>
              <a:rPr lang="en-US" b="0" i="1" baseline="-25000" dirty="0" err="1" smtClean="0">
                <a:effectLst/>
              </a:rPr>
              <a:t>t</a:t>
            </a:r>
            <a:r>
              <a:rPr lang="en-US" b="0" dirty="0" smtClean="0">
                <a:effectLst/>
              </a:rPr>
              <a:t>  =  </a:t>
            </a:r>
            <a:r>
              <a:rPr lang="en-US" b="0" dirty="0" err="1" smtClean="0">
                <a:effectLst/>
              </a:rPr>
              <a:t>X</a:t>
            </a:r>
            <a:r>
              <a:rPr lang="en-US" b="0" i="1" baseline="-25000" dirty="0" err="1" smtClean="0">
                <a:effectLst/>
              </a:rPr>
              <a:t>t,i</a:t>
            </a:r>
            <a:r>
              <a:rPr lang="en-US" b="0" i="1" baseline="-25000" dirty="0" smtClean="0">
                <a:effectLst/>
              </a:rPr>
              <a:t> </a:t>
            </a:r>
            <a:r>
              <a:rPr lang="en-US" b="0" dirty="0" smtClean="0">
                <a:effectLst/>
              </a:rPr>
              <a:t>(</a:t>
            </a:r>
            <a:r>
              <a:rPr lang="en-US" b="0" dirty="0" err="1" smtClean="0">
                <a:effectLst/>
              </a:rPr>
              <a:t>r</a:t>
            </a:r>
            <a:r>
              <a:rPr lang="en-US" b="0" i="1" baseline="30000" dirty="0" err="1" smtClean="0">
                <a:effectLst/>
              </a:rPr>
              <a:t>k</a:t>
            </a:r>
            <a:r>
              <a:rPr lang="en-US" b="0" i="1" baseline="-25000" dirty="0" err="1" smtClean="0">
                <a:effectLst/>
              </a:rPr>
              <a:t>t</a:t>
            </a:r>
            <a:r>
              <a:rPr lang="en-US" b="0" dirty="0" smtClean="0">
                <a:effectLst/>
              </a:rPr>
              <a:t>) + </a:t>
            </a:r>
            <a:r>
              <a:rPr lang="en-US" b="0" dirty="0" err="1" smtClean="0">
                <a:effectLst/>
              </a:rPr>
              <a:t>η</a:t>
            </a:r>
            <a:r>
              <a:rPr lang="en-US" b="0" i="1" baseline="-25000" dirty="0" err="1" smtClean="0">
                <a:effectLst/>
              </a:rPr>
              <a:t>t,i</a:t>
            </a:r>
            <a:r>
              <a:rPr lang="en-US" b="0" dirty="0" smtClean="0">
                <a:effectLst/>
              </a:rPr>
              <a:t> </a:t>
            </a:r>
          </a:p>
        </p:txBody>
      </p:sp>
      <p:sp>
        <p:nvSpPr>
          <p:cNvPr id="7" name="TextBox 6"/>
          <p:cNvSpPr txBox="1"/>
          <p:nvPr/>
        </p:nvSpPr>
        <p:spPr>
          <a:xfrm>
            <a:off x="914400" y="4096527"/>
            <a:ext cx="7782744" cy="461665"/>
          </a:xfrm>
          <a:prstGeom prst="rect">
            <a:avLst/>
          </a:prstGeom>
          <a:noFill/>
        </p:spPr>
        <p:txBody>
          <a:bodyPr wrap="square" rtlCol="0">
            <a:spAutoFit/>
          </a:bodyPr>
          <a:lstStyle/>
          <a:p>
            <a:r>
              <a:rPr lang="en-US" b="0" dirty="0" smtClean="0">
                <a:effectLst/>
              </a:rPr>
              <a:t>In our numerical example 2 periods</a:t>
            </a:r>
            <a:r>
              <a:rPr lang="en-US" sz="2400" b="0" dirty="0" smtClean="0">
                <a:effectLst/>
              </a:rPr>
              <a:t>…	</a:t>
            </a:r>
          </a:p>
        </p:txBody>
      </p:sp>
      <p:pic>
        <p:nvPicPr>
          <p:cNvPr id="8" name="Picture 1"/>
          <p:cNvPicPr>
            <a:picLocks noChangeAspect="1" noChangeArrowheads="1"/>
          </p:cNvPicPr>
          <p:nvPr/>
        </p:nvPicPr>
        <p:blipFill>
          <a:blip r:embed="rId3" cstate="print"/>
          <a:srcRect/>
          <a:stretch>
            <a:fillRect/>
          </a:stretch>
        </p:blipFill>
        <p:spPr bwMode="auto">
          <a:xfrm>
            <a:off x="4648200" y="4529196"/>
            <a:ext cx="3931794" cy="1652957"/>
          </a:xfrm>
          <a:prstGeom prst="rect">
            <a:avLst/>
          </a:prstGeom>
          <a:noFill/>
          <a:ln w="9525">
            <a:noFill/>
            <a:miter lim="800000"/>
            <a:headEnd/>
            <a:tailEnd/>
          </a:ln>
          <a:effectLst/>
        </p:spPr>
      </p:pic>
      <p:pic>
        <p:nvPicPr>
          <p:cNvPr id="9" name="Picture 2"/>
          <p:cNvPicPr>
            <a:picLocks noChangeAspect="1" noChangeArrowheads="1"/>
          </p:cNvPicPr>
          <p:nvPr/>
        </p:nvPicPr>
        <p:blipFill>
          <a:blip r:embed="rId4" cstate="print"/>
          <a:srcRect/>
          <a:stretch>
            <a:fillRect/>
          </a:stretch>
        </p:blipFill>
        <p:spPr bwMode="auto">
          <a:xfrm>
            <a:off x="457200" y="4529196"/>
            <a:ext cx="3931794" cy="1652958"/>
          </a:xfrm>
          <a:prstGeom prst="rect">
            <a:avLst/>
          </a:prstGeom>
          <a:noFill/>
          <a:ln w="9525">
            <a:noFill/>
            <a:miter lim="800000"/>
            <a:headEnd/>
            <a:tailEnd/>
          </a:ln>
          <a:effectLst/>
        </p:spPr>
      </p:pic>
      <p:sp>
        <p:nvSpPr>
          <p:cNvPr id="10" name="Footer Placeholder 9"/>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11" name="Slide Number Placeholder 10"/>
          <p:cNvSpPr>
            <a:spLocks noGrp="1"/>
          </p:cNvSpPr>
          <p:nvPr>
            <p:ph type="sldNum" sz="quarter" idx="12"/>
          </p:nvPr>
        </p:nvSpPr>
        <p:spPr/>
        <p:txBody>
          <a:bodyPr/>
          <a:lstStyle/>
          <a:p>
            <a:fld id="{3A4B6A3B-4DD6-4D5D-BEDC-1D3D11DC8731}" type="slidenum">
              <a:rPr lang="en-US" smtClean="0">
                <a:solidFill>
                  <a:srgbClr val="000000"/>
                </a:solidFill>
              </a:rPr>
              <a:pPr/>
              <a:t>149</a:t>
            </a:fld>
            <a:endParaRPr lang="en-US">
              <a:solidFill>
                <a:srgbClr val="000000"/>
              </a:solidFill>
            </a:endParaRPr>
          </a:p>
        </p:txBody>
      </p:sp>
    </p:spTree>
    <p:extLst>
      <p:ext uri="{BB962C8B-B14F-4D97-AF65-F5344CB8AC3E}">
        <p14:creationId xmlns:p14="http://schemas.microsoft.com/office/powerpoint/2010/main" xmlns="" val="451362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ooter Placeholder 2"/>
          <p:cNvSpPr>
            <a:spLocks noGrp="1"/>
          </p:cNvSpPr>
          <p:nvPr>
            <p:ph type="ftr" sz="quarter" idx="11"/>
          </p:nvPr>
        </p:nvSpPr>
        <p:spPr/>
        <p:txBody>
          <a:bodyPr/>
          <a:lstStyle/>
          <a:p>
            <a:r>
              <a:rPr lang="en-US" smtClean="0"/>
              <a:t>© 2014 OnCourse Learning. All Rights Reserved.</a:t>
            </a:r>
            <a:endParaRPr lang="en-US"/>
          </a:p>
        </p:txBody>
      </p:sp>
      <p:sp>
        <p:nvSpPr>
          <p:cNvPr id="36866" name="Line 2"/>
          <p:cNvSpPr>
            <a:spLocks noChangeShapeType="1"/>
          </p:cNvSpPr>
          <p:nvPr/>
        </p:nvSpPr>
        <p:spPr bwMode="auto">
          <a:xfrm>
            <a:off x="4572000" y="4572000"/>
            <a:ext cx="0" cy="12192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effectLst/>
            </a:endParaRPr>
          </a:p>
        </p:txBody>
      </p:sp>
      <p:sp>
        <p:nvSpPr>
          <p:cNvPr id="36867" name="Line 3"/>
          <p:cNvSpPr>
            <a:spLocks noChangeShapeType="1"/>
          </p:cNvSpPr>
          <p:nvPr/>
        </p:nvSpPr>
        <p:spPr bwMode="auto">
          <a:xfrm>
            <a:off x="2743200" y="5257800"/>
            <a:ext cx="0" cy="5334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effectLst/>
            </a:endParaRPr>
          </a:p>
        </p:txBody>
      </p:sp>
      <p:sp>
        <p:nvSpPr>
          <p:cNvPr id="36868" name="Line 4"/>
          <p:cNvSpPr>
            <a:spLocks noChangeShapeType="1"/>
          </p:cNvSpPr>
          <p:nvPr/>
        </p:nvSpPr>
        <p:spPr bwMode="auto">
          <a:xfrm>
            <a:off x="6477000" y="3886200"/>
            <a:ext cx="0" cy="19050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effectLst/>
            </a:endParaRPr>
          </a:p>
        </p:txBody>
      </p:sp>
      <p:grpSp>
        <p:nvGrpSpPr>
          <p:cNvPr id="36869" name="Group 5"/>
          <p:cNvGrpSpPr>
            <a:grpSpLocks/>
          </p:cNvGrpSpPr>
          <p:nvPr/>
        </p:nvGrpSpPr>
        <p:grpSpPr bwMode="auto">
          <a:xfrm>
            <a:off x="1828800" y="4267200"/>
            <a:ext cx="1828800" cy="914400"/>
            <a:chOff x="1152" y="2688"/>
            <a:chExt cx="1152" cy="576"/>
          </a:xfrm>
        </p:grpSpPr>
        <p:sp>
          <p:nvSpPr>
            <p:cNvPr id="36870" name="Oval 6"/>
            <p:cNvSpPr>
              <a:spLocks noChangeArrowheads="1"/>
            </p:cNvSpPr>
            <p:nvPr/>
          </p:nvSpPr>
          <p:spPr bwMode="auto">
            <a:xfrm>
              <a:off x="1152" y="2688"/>
              <a:ext cx="1152" cy="57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sp>
          <p:nvSpPr>
            <p:cNvPr id="36871" name="Text Box 7"/>
            <p:cNvSpPr txBox="1">
              <a:spLocks noChangeArrowheads="1"/>
            </p:cNvSpPr>
            <p:nvPr/>
          </p:nvSpPr>
          <p:spPr bwMode="auto">
            <a:xfrm>
              <a:off x="1200" y="2784"/>
              <a:ext cx="1056" cy="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1600">
                  <a:effectLst/>
                </a:rPr>
                <a:t>Alloc Strategy Across Segments</a:t>
              </a:r>
            </a:p>
          </p:txBody>
        </p:sp>
      </p:grpSp>
      <p:grpSp>
        <p:nvGrpSpPr>
          <p:cNvPr id="36872" name="Group 8"/>
          <p:cNvGrpSpPr>
            <a:grpSpLocks/>
          </p:cNvGrpSpPr>
          <p:nvPr/>
        </p:nvGrpSpPr>
        <p:grpSpPr bwMode="auto">
          <a:xfrm>
            <a:off x="3657600" y="3657600"/>
            <a:ext cx="1828800" cy="914400"/>
            <a:chOff x="2304" y="2304"/>
            <a:chExt cx="1152" cy="576"/>
          </a:xfrm>
        </p:grpSpPr>
        <p:sp>
          <p:nvSpPr>
            <p:cNvPr id="36873" name="Oval 9"/>
            <p:cNvSpPr>
              <a:spLocks noChangeArrowheads="1"/>
            </p:cNvSpPr>
            <p:nvPr/>
          </p:nvSpPr>
          <p:spPr bwMode="auto">
            <a:xfrm>
              <a:off x="2304" y="2304"/>
              <a:ext cx="1152" cy="57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sp>
          <p:nvSpPr>
            <p:cNvPr id="36874" name="Text Box 10"/>
            <p:cNvSpPr txBox="1">
              <a:spLocks noChangeArrowheads="1"/>
            </p:cNvSpPr>
            <p:nvPr/>
          </p:nvSpPr>
          <p:spPr bwMode="auto">
            <a:xfrm>
              <a:off x="2352" y="2400"/>
              <a:ext cx="1056" cy="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1600">
                  <a:effectLst/>
                </a:rPr>
                <a:t>Asset Picking &amp; Oper.Mgt</a:t>
              </a:r>
            </a:p>
          </p:txBody>
        </p:sp>
      </p:grpSp>
      <p:grpSp>
        <p:nvGrpSpPr>
          <p:cNvPr id="36875" name="Group 11"/>
          <p:cNvGrpSpPr>
            <a:grpSpLocks/>
          </p:cNvGrpSpPr>
          <p:nvPr/>
        </p:nvGrpSpPr>
        <p:grpSpPr bwMode="auto">
          <a:xfrm>
            <a:off x="5562600" y="2971800"/>
            <a:ext cx="1828800" cy="914400"/>
            <a:chOff x="3504" y="1872"/>
            <a:chExt cx="1152" cy="576"/>
          </a:xfrm>
        </p:grpSpPr>
        <p:sp>
          <p:nvSpPr>
            <p:cNvPr id="36876" name="Oval 12"/>
            <p:cNvSpPr>
              <a:spLocks noChangeArrowheads="1"/>
            </p:cNvSpPr>
            <p:nvPr/>
          </p:nvSpPr>
          <p:spPr bwMode="auto">
            <a:xfrm>
              <a:off x="3504" y="1872"/>
              <a:ext cx="1152" cy="57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sp>
          <p:nvSpPr>
            <p:cNvPr id="36877" name="Text Box 13"/>
            <p:cNvSpPr txBox="1">
              <a:spLocks noChangeArrowheads="1"/>
            </p:cNvSpPr>
            <p:nvPr/>
          </p:nvSpPr>
          <p:spPr bwMode="auto">
            <a:xfrm>
              <a:off x="3552" y="1968"/>
              <a:ext cx="1104" cy="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1600">
                  <a:effectLst/>
                </a:rPr>
                <a:t>Alloc &amp; Selection Synergy</a:t>
              </a:r>
            </a:p>
          </p:txBody>
        </p:sp>
      </p:grpSp>
      <p:sp>
        <p:nvSpPr>
          <p:cNvPr id="36878" name="Text Box 14"/>
          <p:cNvSpPr txBox="1">
            <a:spLocks noChangeArrowheads="1"/>
          </p:cNvSpPr>
          <p:nvPr/>
        </p:nvSpPr>
        <p:spPr bwMode="auto">
          <a:xfrm>
            <a:off x="1905000" y="5791200"/>
            <a:ext cx="1600200" cy="4064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solidFill>
                  <a:srgbClr val="FFCC00"/>
                </a:solidFill>
                <a:effectLst/>
              </a:rPr>
              <a:t>Allocation</a:t>
            </a:r>
          </a:p>
        </p:txBody>
      </p:sp>
      <p:sp>
        <p:nvSpPr>
          <p:cNvPr id="36879" name="Text Box 15"/>
          <p:cNvSpPr txBox="1">
            <a:spLocks noChangeArrowheads="1"/>
          </p:cNvSpPr>
          <p:nvPr/>
        </p:nvSpPr>
        <p:spPr bwMode="auto">
          <a:xfrm>
            <a:off x="3810000" y="5791200"/>
            <a:ext cx="1600200" cy="4064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solidFill>
                  <a:srgbClr val="FFCC00"/>
                </a:solidFill>
                <a:effectLst/>
              </a:rPr>
              <a:t>Selection</a:t>
            </a:r>
          </a:p>
        </p:txBody>
      </p:sp>
      <p:sp>
        <p:nvSpPr>
          <p:cNvPr id="36880" name="Text Box 16"/>
          <p:cNvSpPr txBox="1">
            <a:spLocks noChangeArrowheads="1"/>
          </p:cNvSpPr>
          <p:nvPr/>
        </p:nvSpPr>
        <p:spPr bwMode="auto">
          <a:xfrm>
            <a:off x="5715000" y="5791200"/>
            <a:ext cx="1600200" cy="4064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solidFill>
                  <a:srgbClr val="FFCC00"/>
                </a:solidFill>
                <a:effectLst/>
              </a:rPr>
              <a:t>Interaction</a:t>
            </a:r>
          </a:p>
        </p:txBody>
      </p:sp>
      <p:sp>
        <p:nvSpPr>
          <p:cNvPr id="36881" name="Text Box 17"/>
          <p:cNvSpPr txBox="1">
            <a:spLocks noChangeArrowheads="1"/>
          </p:cNvSpPr>
          <p:nvPr/>
        </p:nvSpPr>
        <p:spPr bwMode="auto">
          <a:xfrm>
            <a:off x="838200" y="2286000"/>
            <a:ext cx="5791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400" b="0" i="1" dirty="0">
                <a:effectLst/>
              </a:rPr>
              <a:t>For example, at the </a:t>
            </a:r>
            <a:r>
              <a:rPr lang="en-US" sz="2400" i="1" dirty="0">
                <a:solidFill>
                  <a:srgbClr val="0070C0"/>
                </a:solidFill>
                <a:effectLst/>
              </a:rPr>
              <a:t>portfolio</a:t>
            </a:r>
            <a:r>
              <a:rPr lang="en-US" sz="2400" b="0" i="1" dirty="0">
                <a:effectLst/>
              </a:rPr>
              <a:t> level</a:t>
            </a:r>
          </a:p>
        </p:txBody>
      </p:sp>
      <p:sp>
        <p:nvSpPr>
          <p:cNvPr id="36882" name="Text Box 18"/>
          <p:cNvSpPr txBox="1">
            <a:spLocks noChangeArrowheads="1"/>
          </p:cNvSpPr>
          <p:nvPr/>
        </p:nvSpPr>
        <p:spPr bwMode="auto">
          <a:xfrm>
            <a:off x="457200" y="228600"/>
            <a:ext cx="838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i="1">
                <a:effectLst/>
              </a:rPr>
              <a:t>Performance Attribution Overview </a:t>
            </a:r>
          </a:p>
        </p:txBody>
      </p:sp>
      <p:sp>
        <p:nvSpPr>
          <p:cNvPr id="36883" name="Text Box 19"/>
          <p:cNvSpPr txBox="1">
            <a:spLocks noChangeArrowheads="1"/>
          </p:cNvSpPr>
          <p:nvPr/>
        </p:nvSpPr>
        <p:spPr bwMode="auto">
          <a:xfrm>
            <a:off x="762000" y="685800"/>
            <a:ext cx="7696200"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b="0" dirty="0">
                <a:effectLst/>
              </a:rPr>
              <a:t>Basic idea is that components of the performance differential between the subject &amp; the benchmark reflect performance of various distinct </a:t>
            </a:r>
            <a:r>
              <a:rPr lang="en-US" sz="2400" i="1" dirty="0">
                <a:solidFill>
                  <a:srgbClr val="0070C0"/>
                </a:solidFill>
                <a:effectLst/>
              </a:rPr>
              <a:t>functions</a:t>
            </a:r>
            <a:r>
              <a:rPr lang="en-US" sz="2400" b="0" dirty="0">
                <a:solidFill>
                  <a:schemeClr val="bg2"/>
                </a:solidFill>
                <a:effectLst/>
              </a:rPr>
              <a:t> </a:t>
            </a:r>
            <a:r>
              <a:rPr lang="en-US" sz="2400" b="0" dirty="0">
                <a:effectLst/>
              </a:rPr>
              <a:t>of investment management.</a:t>
            </a:r>
          </a:p>
        </p:txBody>
      </p:sp>
      <p:grpSp>
        <p:nvGrpSpPr>
          <p:cNvPr id="36884" name="Group 20"/>
          <p:cNvGrpSpPr>
            <a:grpSpLocks/>
          </p:cNvGrpSpPr>
          <p:nvPr/>
        </p:nvGrpSpPr>
        <p:grpSpPr bwMode="auto">
          <a:xfrm>
            <a:off x="838200" y="2971800"/>
            <a:ext cx="4343400" cy="915988"/>
            <a:chOff x="528" y="1872"/>
            <a:chExt cx="2736" cy="577"/>
          </a:xfrm>
        </p:grpSpPr>
        <p:sp>
          <p:nvSpPr>
            <p:cNvPr id="36885" name="Text Box 21"/>
            <p:cNvSpPr txBox="1">
              <a:spLocks noChangeArrowheads="1"/>
            </p:cNvSpPr>
            <p:nvPr/>
          </p:nvSpPr>
          <p:spPr bwMode="auto">
            <a:xfrm>
              <a:off x="528" y="1872"/>
              <a:ext cx="2736" cy="5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1800" dirty="0">
                  <a:solidFill>
                    <a:srgbClr val="FF0066"/>
                  </a:solidFill>
                  <a:effectLst/>
                </a:rPr>
                <a:t>Note: </a:t>
              </a:r>
              <a:r>
                <a:rPr lang="en-US" sz="1800" b="0" dirty="0">
                  <a:solidFill>
                    <a:srgbClr val="FF0066"/>
                  </a:solidFill>
                  <a:effectLst/>
                </a:rPr>
                <a:t>In private </a:t>
              </a:r>
              <a:r>
                <a:rPr lang="en-US" sz="1800" b="0" dirty="0" err="1">
                  <a:solidFill>
                    <a:srgbClr val="FF0066"/>
                  </a:solidFill>
                  <a:effectLst/>
                </a:rPr>
                <a:t>R.E.</a:t>
              </a:r>
              <a:r>
                <a:rPr lang="en-US" sz="1800" b="0" dirty="0">
                  <a:solidFill>
                    <a:srgbClr val="FF0066"/>
                  </a:solidFill>
                  <a:effectLst/>
                </a:rPr>
                <a:t>, the asset “</a:t>
              </a:r>
              <a:r>
                <a:rPr lang="en-US" sz="1800" b="0" i="1" dirty="0">
                  <a:solidFill>
                    <a:srgbClr val="FF0066"/>
                  </a:solidFill>
                  <a:effectLst/>
                </a:rPr>
                <a:t>Selection</a:t>
              </a:r>
              <a:r>
                <a:rPr lang="en-US" sz="1800" b="0" dirty="0">
                  <a:solidFill>
                    <a:srgbClr val="FF0066"/>
                  </a:solidFill>
                  <a:effectLst/>
                </a:rPr>
                <a:t>” function also includes asset </a:t>
              </a:r>
              <a:r>
                <a:rPr lang="en-US" sz="1800" b="0" i="1" dirty="0">
                  <a:solidFill>
                    <a:srgbClr val="FF0066"/>
                  </a:solidFill>
                  <a:effectLst/>
                </a:rPr>
                <a:t>Operational Management.</a:t>
              </a:r>
              <a:endParaRPr lang="en-US" sz="1800" b="0" dirty="0">
                <a:solidFill>
                  <a:srgbClr val="FF0066"/>
                </a:solidFill>
                <a:effectLst/>
              </a:endParaRPr>
            </a:p>
          </p:txBody>
        </p:sp>
        <p:sp>
          <p:nvSpPr>
            <p:cNvPr id="36886" name="Line 22"/>
            <p:cNvSpPr>
              <a:spLocks noChangeShapeType="1"/>
            </p:cNvSpPr>
            <p:nvPr/>
          </p:nvSpPr>
          <p:spPr bwMode="auto">
            <a:xfrm>
              <a:off x="1536" y="2352"/>
              <a:ext cx="816" cy="0"/>
            </a:xfrm>
            <a:prstGeom prst="line">
              <a:avLst/>
            </a:prstGeom>
            <a:noFill/>
            <a:ln w="19050">
              <a:solidFill>
                <a:srgbClr val="FF0066"/>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effectLst/>
              </a:endParaRPr>
            </a:p>
          </p:txBody>
        </p:sp>
      </p:grpSp>
      <p:sp>
        <p:nvSpPr>
          <p:cNvPr id="25" name="Slide Number Placeholder 24"/>
          <p:cNvSpPr>
            <a:spLocks noGrp="1"/>
          </p:cNvSpPr>
          <p:nvPr>
            <p:ph type="sldNum" sz="quarter" idx="12"/>
          </p:nvPr>
        </p:nvSpPr>
        <p:spPr/>
        <p:txBody>
          <a:bodyPr/>
          <a:lstStyle/>
          <a:p>
            <a:fld id="{A209A336-D58C-464E-9136-F8762DC3422E}" type="slidenum">
              <a:rPr lang="en-US" smtClean="0"/>
              <a:pPr/>
              <a:t>15</a:t>
            </a:fld>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6884"/>
                                        </p:tgtEl>
                                        <p:attrNameLst>
                                          <p:attrName>style.visibility</p:attrName>
                                        </p:attrNameLst>
                                      </p:cBhvr>
                                      <p:to>
                                        <p:strVal val="visible"/>
                                      </p:to>
                                    </p:set>
                                    <p:anim calcmode="lin" valueType="num">
                                      <p:cBhvr additive="base">
                                        <p:cTn id="7" dur="500" fill="hold"/>
                                        <p:tgtEl>
                                          <p:spTgt spid="36884"/>
                                        </p:tgtEl>
                                        <p:attrNameLst>
                                          <p:attrName>ppt_x</p:attrName>
                                        </p:attrNameLst>
                                      </p:cBhvr>
                                      <p:tavLst>
                                        <p:tav tm="0">
                                          <p:val>
                                            <p:strVal val="0-#ppt_w/2"/>
                                          </p:val>
                                        </p:tav>
                                        <p:tav tm="100000">
                                          <p:val>
                                            <p:strVal val="#ppt_x"/>
                                          </p:val>
                                        </p:tav>
                                      </p:tavLst>
                                    </p:anim>
                                    <p:anim calcmode="lin" valueType="num">
                                      <p:cBhvr additive="base">
                                        <p:cTn id="8" dur="500" fill="hold"/>
                                        <p:tgtEl>
                                          <p:spTgt spid="368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sz="2000" dirty="0" smtClean="0">
                <a:solidFill>
                  <a:srgbClr val="A50021"/>
                </a:solidFill>
              </a:rPr>
              <a:t>Technical Appendix</a:t>
            </a:r>
            <a:br>
              <a:rPr lang="en-US" sz="2000" dirty="0" smtClean="0">
                <a:solidFill>
                  <a:srgbClr val="A50021"/>
                </a:solidFill>
              </a:rPr>
            </a:br>
            <a:r>
              <a:rPr lang="en-US" sz="2000" dirty="0" smtClean="0">
                <a:solidFill>
                  <a:srgbClr val="A50021"/>
                </a:solidFill>
              </a:rPr>
              <a:t>The </a:t>
            </a:r>
            <a:r>
              <a:rPr lang="en-US" sz="2000" dirty="0" err="1" smtClean="0">
                <a:solidFill>
                  <a:srgbClr val="A50021"/>
                </a:solidFill>
              </a:rPr>
              <a:t>PureProperty</a:t>
            </a:r>
            <a:r>
              <a:rPr lang="en-US" sz="2000" dirty="0" smtClean="0">
                <a:solidFill>
                  <a:srgbClr val="A50021"/>
                </a:solidFill>
              </a:rPr>
              <a:t> method inverts the classical procedure</a:t>
            </a:r>
            <a:endParaRPr lang="en-GB" sz="2000" dirty="0">
              <a:solidFill>
                <a:srgbClr val="A50021"/>
              </a:solidFill>
            </a:endParaRPr>
          </a:p>
        </p:txBody>
      </p:sp>
      <p:sp>
        <p:nvSpPr>
          <p:cNvPr id="4" name="TextBox 3"/>
          <p:cNvSpPr txBox="1"/>
          <p:nvPr/>
        </p:nvSpPr>
        <p:spPr>
          <a:xfrm>
            <a:off x="914400" y="2317157"/>
            <a:ext cx="7315200" cy="707886"/>
          </a:xfrm>
          <a:prstGeom prst="rect">
            <a:avLst/>
          </a:prstGeom>
          <a:noFill/>
        </p:spPr>
        <p:txBody>
          <a:bodyPr wrap="square" rtlCol="0">
            <a:spAutoFit/>
          </a:bodyPr>
          <a:lstStyle/>
          <a:p>
            <a:pPr>
              <a:spcBef>
                <a:spcPts val="1000"/>
              </a:spcBef>
            </a:pPr>
            <a:r>
              <a:rPr lang="en-US" b="0" dirty="0" smtClean="0">
                <a:effectLst/>
              </a:rPr>
              <a:t>For each period </a:t>
            </a:r>
            <a:r>
              <a:rPr lang="en-US" b="0" i="1" dirty="0" smtClean="0">
                <a:effectLst/>
              </a:rPr>
              <a:t>t</a:t>
            </a:r>
            <a:r>
              <a:rPr lang="en-US" b="0" dirty="0" smtClean="0">
                <a:effectLst/>
              </a:rPr>
              <a:t> the K-dimensional vector of estimated coefficients on the target holdings is the set of liquid returns on the target assets. </a:t>
            </a:r>
          </a:p>
        </p:txBody>
      </p:sp>
      <p:graphicFrame>
        <p:nvGraphicFramePr>
          <p:cNvPr id="5" name="Object 1"/>
          <p:cNvGraphicFramePr>
            <a:graphicFrameLocks noChangeAspect="1"/>
          </p:cNvGraphicFramePr>
          <p:nvPr/>
        </p:nvGraphicFramePr>
        <p:xfrm>
          <a:off x="2259807" y="3289027"/>
          <a:ext cx="4624387" cy="641350"/>
        </p:xfrm>
        <a:graphic>
          <a:graphicData uri="http://schemas.openxmlformats.org/presentationml/2006/ole">
            <p:oleObj spid="_x0000_s180243" name="Equation" r:id="rId3" imgW="1765300" imgH="279400" progId="Equation.3">
              <p:embed/>
            </p:oleObj>
          </a:graphicData>
        </a:graphic>
      </p:graphicFrame>
      <p:sp>
        <p:nvSpPr>
          <p:cNvPr id="6" name="TextBox 5"/>
          <p:cNvSpPr txBox="1"/>
          <p:nvPr/>
        </p:nvSpPr>
        <p:spPr>
          <a:xfrm>
            <a:off x="914400" y="914400"/>
            <a:ext cx="7315200" cy="1138773"/>
          </a:xfrm>
          <a:prstGeom prst="rect">
            <a:avLst/>
          </a:prstGeom>
          <a:noFill/>
        </p:spPr>
        <p:txBody>
          <a:bodyPr wrap="square" rtlCol="0">
            <a:spAutoFit/>
          </a:bodyPr>
          <a:lstStyle/>
          <a:p>
            <a:r>
              <a:rPr lang="en-US" b="0" dirty="0" smtClean="0">
                <a:effectLst/>
              </a:rPr>
              <a:t>Perform </a:t>
            </a:r>
            <a:r>
              <a:rPr lang="en-US" b="0" u="sng" dirty="0" smtClean="0">
                <a:effectLst/>
              </a:rPr>
              <a:t>cross-sectional</a:t>
            </a:r>
            <a:r>
              <a:rPr lang="en-US" b="0" dirty="0" smtClean="0">
                <a:effectLst/>
              </a:rPr>
              <a:t> regression of hedge asset returns onto </a:t>
            </a:r>
            <a:r>
              <a:rPr lang="en-US" b="0" i="1" dirty="0" smtClean="0">
                <a:effectLst/>
              </a:rPr>
              <a:t>K</a:t>
            </a:r>
            <a:r>
              <a:rPr lang="en-US" b="0" dirty="0" smtClean="0">
                <a:effectLst/>
              </a:rPr>
              <a:t> target holdings shares:</a:t>
            </a:r>
          </a:p>
          <a:p>
            <a:pPr algn="ctr"/>
            <a:r>
              <a:rPr lang="en-US" sz="2800" b="0" dirty="0" err="1" smtClean="0">
                <a:effectLst/>
              </a:rPr>
              <a:t>r</a:t>
            </a:r>
            <a:r>
              <a:rPr lang="en-US" sz="2800" b="0" i="1" baseline="30000" dirty="0" err="1" smtClean="0">
                <a:effectLst/>
              </a:rPr>
              <a:t>i</a:t>
            </a:r>
            <a:r>
              <a:rPr lang="en-US" sz="2800" b="0" i="1" baseline="-25000" dirty="0" err="1" smtClean="0">
                <a:effectLst/>
              </a:rPr>
              <a:t>t</a:t>
            </a:r>
            <a:r>
              <a:rPr lang="en-US" sz="2800" b="0" dirty="0" smtClean="0">
                <a:effectLst/>
              </a:rPr>
              <a:t>  =  </a:t>
            </a:r>
            <a:r>
              <a:rPr lang="en-US" sz="2800" b="0" dirty="0" err="1" smtClean="0">
                <a:effectLst/>
              </a:rPr>
              <a:t>X</a:t>
            </a:r>
            <a:r>
              <a:rPr lang="en-US" sz="2800" b="0" i="1" baseline="-25000" dirty="0" err="1" smtClean="0">
                <a:effectLst/>
              </a:rPr>
              <a:t>t,i</a:t>
            </a:r>
            <a:r>
              <a:rPr lang="en-US" sz="2800" b="0" i="1" baseline="-25000" dirty="0" smtClean="0">
                <a:effectLst/>
              </a:rPr>
              <a:t> </a:t>
            </a:r>
            <a:r>
              <a:rPr lang="en-US" sz="2800" b="0" dirty="0" smtClean="0">
                <a:effectLst/>
              </a:rPr>
              <a:t>(</a:t>
            </a:r>
            <a:r>
              <a:rPr lang="en-US" sz="2800" b="0" dirty="0" err="1" smtClean="0">
                <a:effectLst/>
              </a:rPr>
              <a:t>r</a:t>
            </a:r>
            <a:r>
              <a:rPr lang="en-US" sz="2800" b="0" i="1" baseline="30000" dirty="0" err="1" smtClean="0">
                <a:effectLst/>
              </a:rPr>
              <a:t>k</a:t>
            </a:r>
            <a:r>
              <a:rPr lang="en-US" sz="2800" b="0" i="1" baseline="-25000" dirty="0" err="1" smtClean="0">
                <a:effectLst/>
              </a:rPr>
              <a:t>t</a:t>
            </a:r>
            <a:r>
              <a:rPr lang="en-US" sz="2800" b="0" dirty="0" smtClean="0">
                <a:effectLst/>
              </a:rPr>
              <a:t>) + </a:t>
            </a:r>
            <a:r>
              <a:rPr lang="en-US" sz="2800" b="0" dirty="0" err="1" smtClean="0">
                <a:effectLst/>
              </a:rPr>
              <a:t>η</a:t>
            </a:r>
            <a:r>
              <a:rPr lang="en-US" sz="2800" b="0" i="1" baseline="-25000" dirty="0" err="1" smtClean="0">
                <a:effectLst/>
              </a:rPr>
              <a:t>t,i</a:t>
            </a:r>
            <a:r>
              <a:rPr lang="en-US" sz="2800" b="0" dirty="0" smtClean="0">
                <a:effectLst/>
              </a:rPr>
              <a:t> </a:t>
            </a:r>
            <a:endParaRPr lang="en-US" sz="2400" b="0" dirty="0" smtClean="0">
              <a:effectLst/>
            </a:endParaRPr>
          </a:p>
        </p:txBody>
      </p:sp>
      <p:sp>
        <p:nvSpPr>
          <p:cNvPr id="7" name="TextBox 6"/>
          <p:cNvSpPr txBox="1"/>
          <p:nvPr/>
        </p:nvSpPr>
        <p:spPr>
          <a:xfrm>
            <a:off x="914400" y="4194361"/>
            <a:ext cx="7315200" cy="400110"/>
          </a:xfrm>
          <a:prstGeom prst="rect">
            <a:avLst/>
          </a:prstGeom>
          <a:noFill/>
        </p:spPr>
        <p:txBody>
          <a:bodyPr wrap="square" rtlCol="0">
            <a:spAutoFit/>
          </a:bodyPr>
          <a:lstStyle/>
          <a:p>
            <a:r>
              <a:rPr lang="en-US" b="0" dirty="0" smtClean="0">
                <a:effectLst/>
              </a:rPr>
              <a:t>In our numerical example, retrieve (previously unobservable)…</a:t>
            </a:r>
            <a:endParaRPr lang="en-US" sz="2400" b="0" dirty="0" smtClean="0">
              <a:effectLst/>
            </a:endParaRPr>
          </a:p>
        </p:txBody>
      </p:sp>
      <p:pic>
        <p:nvPicPr>
          <p:cNvPr id="8" name="Picture 5"/>
          <p:cNvPicPr>
            <a:picLocks noChangeAspect="1" noChangeArrowheads="1"/>
          </p:cNvPicPr>
          <p:nvPr/>
        </p:nvPicPr>
        <p:blipFill>
          <a:blip r:embed="rId4" cstate="print"/>
          <a:srcRect/>
          <a:stretch>
            <a:fillRect/>
          </a:stretch>
        </p:blipFill>
        <p:spPr bwMode="auto">
          <a:xfrm>
            <a:off x="2863416" y="4858454"/>
            <a:ext cx="3417168" cy="1324632"/>
          </a:xfrm>
          <a:prstGeom prst="rect">
            <a:avLst/>
          </a:prstGeom>
          <a:noFill/>
          <a:ln w="9525">
            <a:noFill/>
            <a:miter lim="800000"/>
            <a:headEnd/>
            <a:tailEnd/>
          </a:ln>
          <a:effectLst/>
        </p:spPr>
      </p:pic>
      <p:sp>
        <p:nvSpPr>
          <p:cNvPr id="9" name="Footer Placeholder 8"/>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10" name="Slide Number Placeholder 9"/>
          <p:cNvSpPr>
            <a:spLocks noGrp="1"/>
          </p:cNvSpPr>
          <p:nvPr>
            <p:ph type="sldNum" sz="quarter" idx="12"/>
          </p:nvPr>
        </p:nvSpPr>
        <p:spPr/>
        <p:txBody>
          <a:bodyPr/>
          <a:lstStyle/>
          <a:p>
            <a:fld id="{3A4B6A3B-4DD6-4D5D-BEDC-1D3D11DC8731}" type="slidenum">
              <a:rPr lang="en-US" smtClean="0">
                <a:solidFill>
                  <a:srgbClr val="000000"/>
                </a:solidFill>
              </a:rPr>
              <a:pPr/>
              <a:t>150</a:t>
            </a:fld>
            <a:endParaRPr lang="en-US">
              <a:solidFill>
                <a:srgbClr val="000000"/>
              </a:solidFill>
            </a:endParaRPr>
          </a:p>
        </p:txBody>
      </p:sp>
    </p:spTree>
    <p:extLst>
      <p:ext uri="{BB962C8B-B14F-4D97-AF65-F5344CB8AC3E}">
        <p14:creationId xmlns:p14="http://schemas.microsoft.com/office/powerpoint/2010/main" xmlns="" val="3165172868"/>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sz="2000" dirty="0" smtClean="0">
                <a:solidFill>
                  <a:srgbClr val="A50021"/>
                </a:solidFill>
              </a:rPr>
              <a:t>Technical Appendix</a:t>
            </a:r>
            <a:br>
              <a:rPr lang="en-US" sz="2000" dirty="0" smtClean="0">
                <a:solidFill>
                  <a:srgbClr val="A50021"/>
                </a:solidFill>
              </a:rPr>
            </a:br>
            <a:r>
              <a:rPr lang="en-US" sz="2000" dirty="0" smtClean="0">
                <a:solidFill>
                  <a:srgbClr val="A50021"/>
                </a:solidFill>
              </a:rPr>
              <a:t>The </a:t>
            </a:r>
            <a:r>
              <a:rPr lang="en-US" sz="2000" dirty="0" err="1" smtClean="0">
                <a:solidFill>
                  <a:srgbClr val="A50021"/>
                </a:solidFill>
              </a:rPr>
              <a:t>PureProperty</a:t>
            </a:r>
            <a:r>
              <a:rPr lang="en-US" sz="2000" dirty="0" smtClean="0">
                <a:solidFill>
                  <a:srgbClr val="A50021"/>
                </a:solidFill>
              </a:rPr>
              <a:t> method inverts the classical procedure</a:t>
            </a:r>
            <a:endParaRPr lang="en-GB" sz="2000" dirty="0">
              <a:solidFill>
                <a:srgbClr val="A50021"/>
              </a:solidFill>
            </a:endParaRPr>
          </a:p>
        </p:txBody>
      </p:sp>
      <p:graphicFrame>
        <p:nvGraphicFramePr>
          <p:cNvPr id="4" name="Object 3"/>
          <p:cNvGraphicFramePr>
            <a:graphicFrameLocks noChangeAspect="1"/>
          </p:cNvGraphicFramePr>
          <p:nvPr/>
        </p:nvGraphicFramePr>
        <p:xfrm>
          <a:off x="762000" y="2336006"/>
          <a:ext cx="7606507" cy="1066800"/>
        </p:xfrm>
        <a:graphic>
          <a:graphicData uri="http://schemas.openxmlformats.org/presentationml/2006/ole">
            <p:oleObj spid="_x0000_s181301" name="Equation" r:id="rId3" imgW="4165600" imgH="584200" progId="Equation.3">
              <p:embed/>
            </p:oleObj>
          </a:graphicData>
        </a:graphic>
      </p:graphicFrame>
      <p:sp>
        <p:nvSpPr>
          <p:cNvPr id="5" name="TextBox 4"/>
          <p:cNvSpPr txBox="1"/>
          <p:nvPr/>
        </p:nvSpPr>
        <p:spPr>
          <a:xfrm>
            <a:off x="304800" y="1711077"/>
            <a:ext cx="7848600" cy="461665"/>
          </a:xfrm>
          <a:prstGeom prst="rect">
            <a:avLst/>
          </a:prstGeom>
          <a:noFill/>
        </p:spPr>
        <p:txBody>
          <a:bodyPr wrap="square" rtlCol="0">
            <a:spAutoFit/>
          </a:bodyPr>
          <a:lstStyle/>
          <a:p>
            <a:r>
              <a:rPr lang="en-US" b="0" dirty="0" smtClean="0">
                <a:effectLst/>
              </a:rPr>
              <a:t>e.g., For Period 1…</a:t>
            </a:r>
            <a:r>
              <a:rPr lang="en-US" sz="2400" b="0" dirty="0" smtClean="0">
                <a:effectLst/>
              </a:rPr>
              <a:t>	</a:t>
            </a:r>
          </a:p>
        </p:txBody>
      </p:sp>
      <p:sp>
        <p:nvSpPr>
          <p:cNvPr id="6" name="TextBox 5"/>
          <p:cNvSpPr txBox="1"/>
          <p:nvPr/>
        </p:nvSpPr>
        <p:spPr>
          <a:xfrm>
            <a:off x="381000" y="3566070"/>
            <a:ext cx="7848600" cy="461665"/>
          </a:xfrm>
          <a:prstGeom prst="rect">
            <a:avLst/>
          </a:prstGeom>
          <a:noFill/>
        </p:spPr>
        <p:txBody>
          <a:bodyPr wrap="square" rtlCol="0">
            <a:spAutoFit/>
          </a:bodyPr>
          <a:lstStyle/>
          <a:p>
            <a:r>
              <a:rPr lang="en-US" b="0" dirty="0" smtClean="0">
                <a:effectLst/>
              </a:rPr>
              <a:t>&amp; for Period 2…</a:t>
            </a:r>
            <a:r>
              <a:rPr lang="en-US" sz="2400" b="0" dirty="0" smtClean="0">
                <a:effectLst/>
              </a:rPr>
              <a:t>	</a:t>
            </a:r>
          </a:p>
        </p:txBody>
      </p:sp>
      <p:graphicFrame>
        <p:nvGraphicFramePr>
          <p:cNvPr id="7" name="Object 1"/>
          <p:cNvGraphicFramePr>
            <a:graphicFrameLocks noChangeAspect="1"/>
          </p:cNvGraphicFramePr>
          <p:nvPr/>
        </p:nvGraphicFramePr>
        <p:xfrm>
          <a:off x="2120900" y="912813"/>
          <a:ext cx="4622800" cy="635000"/>
        </p:xfrm>
        <a:graphic>
          <a:graphicData uri="http://schemas.openxmlformats.org/presentationml/2006/ole">
            <p:oleObj spid="_x0000_s181302" name="Equation" r:id="rId4" imgW="1765300" imgH="279400" progId="Equation.3">
              <p:embed/>
            </p:oleObj>
          </a:graphicData>
        </a:graphic>
      </p:graphicFrame>
      <p:graphicFrame>
        <p:nvGraphicFramePr>
          <p:cNvPr id="8" name="Object 6"/>
          <p:cNvGraphicFramePr>
            <a:graphicFrameLocks noChangeAspect="1"/>
          </p:cNvGraphicFramePr>
          <p:nvPr/>
        </p:nvGraphicFramePr>
        <p:xfrm>
          <a:off x="565150" y="4191000"/>
          <a:ext cx="8002588" cy="1066800"/>
        </p:xfrm>
        <a:graphic>
          <a:graphicData uri="http://schemas.openxmlformats.org/presentationml/2006/ole">
            <p:oleObj spid="_x0000_s181303" name="Equation" r:id="rId5" imgW="4381500" imgH="584200" progId="Equation.3">
              <p:embed/>
            </p:oleObj>
          </a:graphicData>
        </a:graphic>
      </p:graphicFrame>
      <p:sp>
        <p:nvSpPr>
          <p:cNvPr id="9" name="Footer Placeholder 8"/>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10" name="Slide Number Placeholder 9"/>
          <p:cNvSpPr>
            <a:spLocks noGrp="1"/>
          </p:cNvSpPr>
          <p:nvPr>
            <p:ph type="sldNum" sz="quarter" idx="12"/>
          </p:nvPr>
        </p:nvSpPr>
        <p:spPr/>
        <p:txBody>
          <a:bodyPr/>
          <a:lstStyle/>
          <a:p>
            <a:fld id="{3A4B6A3B-4DD6-4D5D-BEDC-1D3D11DC8731}" type="slidenum">
              <a:rPr lang="en-US" smtClean="0">
                <a:solidFill>
                  <a:srgbClr val="000000"/>
                </a:solidFill>
              </a:rPr>
              <a:pPr/>
              <a:t>151</a:t>
            </a:fld>
            <a:endParaRPr lang="en-US">
              <a:solidFill>
                <a:srgbClr val="000000"/>
              </a:solidFill>
            </a:endParaRPr>
          </a:p>
        </p:txBody>
      </p:sp>
    </p:spTree>
    <p:extLst>
      <p:ext uri="{BB962C8B-B14F-4D97-AF65-F5344CB8AC3E}">
        <p14:creationId xmlns:p14="http://schemas.microsoft.com/office/powerpoint/2010/main" xmlns="" val="814166615"/>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sz="2000" dirty="0" smtClean="0">
                <a:solidFill>
                  <a:srgbClr val="A50021"/>
                </a:solidFill>
              </a:rPr>
              <a:t>Technical Appendix</a:t>
            </a:r>
            <a:br>
              <a:rPr lang="en-US" sz="2000" dirty="0" smtClean="0">
                <a:solidFill>
                  <a:srgbClr val="A50021"/>
                </a:solidFill>
              </a:rPr>
            </a:br>
            <a:r>
              <a:rPr lang="en-US" sz="2000" dirty="0" smtClean="0">
                <a:solidFill>
                  <a:srgbClr val="A50021"/>
                </a:solidFill>
              </a:rPr>
              <a:t>The </a:t>
            </a:r>
            <a:r>
              <a:rPr lang="en-US" sz="2000" dirty="0" err="1" smtClean="0">
                <a:solidFill>
                  <a:srgbClr val="A50021"/>
                </a:solidFill>
              </a:rPr>
              <a:t>PureProperty</a:t>
            </a:r>
            <a:r>
              <a:rPr lang="en-US" sz="2000" dirty="0" smtClean="0">
                <a:solidFill>
                  <a:srgbClr val="A50021"/>
                </a:solidFill>
              </a:rPr>
              <a:t> method inverts the classical procedure</a:t>
            </a:r>
            <a:endParaRPr lang="en-GB" sz="2000" dirty="0">
              <a:solidFill>
                <a:srgbClr val="A50021"/>
              </a:solidFill>
            </a:endParaRPr>
          </a:p>
        </p:txBody>
      </p:sp>
      <p:sp>
        <p:nvSpPr>
          <p:cNvPr id="4" name="TextBox 3"/>
          <p:cNvSpPr txBox="1"/>
          <p:nvPr/>
        </p:nvSpPr>
        <p:spPr>
          <a:xfrm>
            <a:off x="914400" y="3172233"/>
            <a:ext cx="7315200" cy="707886"/>
          </a:xfrm>
          <a:prstGeom prst="rect">
            <a:avLst/>
          </a:prstGeom>
          <a:noFill/>
        </p:spPr>
        <p:txBody>
          <a:bodyPr wrap="square" rtlCol="0">
            <a:spAutoFit/>
          </a:bodyPr>
          <a:lstStyle/>
          <a:p>
            <a:r>
              <a:rPr lang="en-US" b="0" dirty="0" smtClean="0">
                <a:effectLst/>
              </a:rPr>
              <a:t>The regression also recovers the </a:t>
            </a:r>
            <a:r>
              <a:rPr lang="en-US" b="0" dirty="0" err="1" smtClean="0">
                <a:effectLst/>
              </a:rPr>
              <a:t>NxK</a:t>
            </a:r>
            <a:r>
              <a:rPr lang="en-US" b="0" dirty="0" smtClean="0">
                <a:effectLst/>
              </a:rPr>
              <a:t> hedge portfolio weights,</a:t>
            </a:r>
          </a:p>
          <a:p>
            <a:r>
              <a:rPr lang="en-US" b="0" dirty="0" smtClean="0">
                <a:effectLst/>
              </a:rPr>
              <a:t> as:  </a:t>
            </a:r>
            <a:r>
              <a:rPr lang="en-US" b="0" dirty="0" err="1" smtClean="0">
                <a:effectLst/>
              </a:rPr>
              <a:t>r</a:t>
            </a:r>
            <a:r>
              <a:rPr lang="en-US" b="0" i="1" baseline="30000" dirty="0" err="1" smtClean="0">
                <a:effectLst/>
              </a:rPr>
              <a:t>k</a:t>
            </a:r>
            <a:r>
              <a:rPr lang="en-US" b="0" i="1" baseline="-25000" dirty="0" err="1" smtClean="0">
                <a:effectLst/>
              </a:rPr>
              <a:t>t</a:t>
            </a:r>
            <a:r>
              <a:rPr lang="en-US" b="0" dirty="0" smtClean="0">
                <a:effectLst/>
              </a:rPr>
              <a:t>  =  </a:t>
            </a:r>
            <a:r>
              <a:rPr lang="en-US" b="0" i="1" dirty="0" smtClean="0">
                <a:effectLst/>
              </a:rPr>
              <a:t>H</a:t>
            </a:r>
            <a:r>
              <a:rPr lang="en-US" b="0" dirty="0" smtClean="0">
                <a:effectLst/>
              </a:rPr>
              <a:t> </a:t>
            </a:r>
            <a:r>
              <a:rPr lang="en-US" b="0" dirty="0" err="1" smtClean="0">
                <a:effectLst/>
              </a:rPr>
              <a:t>r</a:t>
            </a:r>
            <a:r>
              <a:rPr lang="en-US" b="0" i="1" baseline="30000" dirty="0" err="1" smtClean="0">
                <a:effectLst/>
              </a:rPr>
              <a:t>i</a:t>
            </a:r>
            <a:r>
              <a:rPr lang="en-US" b="0" i="1" baseline="-25000" dirty="0" err="1" smtClean="0">
                <a:effectLst/>
              </a:rPr>
              <a:t>t</a:t>
            </a:r>
            <a:r>
              <a:rPr lang="en-US" b="0" dirty="0" smtClean="0">
                <a:effectLst/>
              </a:rPr>
              <a:t> …</a:t>
            </a:r>
          </a:p>
        </p:txBody>
      </p:sp>
      <p:graphicFrame>
        <p:nvGraphicFramePr>
          <p:cNvPr id="5" name="Object 2"/>
          <p:cNvGraphicFramePr>
            <a:graphicFrameLocks noChangeAspect="1"/>
          </p:cNvGraphicFramePr>
          <p:nvPr/>
        </p:nvGraphicFramePr>
        <p:xfrm>
          <a:off x="2627784" y="3873779"/>
          <a:ext cx="3888432" cy="624623"/>
        </p:xfrm>
        <a:graphic>
          <a:graphicData uri="http://schemas.openxmlformats.org/presentationml/2006/ole">
            <p:oleObj spid="_x0000_s182308" name="Equation" r:id="rId3" imgW="1524000" imgH="279400" progId="Equation.3">
              <p:embed/>
            </p:oleObj>
          </a:graphicData>
        </a:graphic>
      </p:graphicFrame>
      <p:pic>
        <p:nvPicPr>
          <p:cNvPr id="6" name="Picture 3"/>
          <p:cNvPicPr>
            <a:picLocks noChangeAspect="1" noChangeArrowheads="1"/>
          </p:cNvPicPr>
          <p:nvPr/>
        </p:nvPicPr>
        <p:blipFill>
          <a:blip r:embed="rId4" cstate="print"/>
          <a:srcRect/>
          <a:stretch>
            <a:fillRect/>
          </a:stretch>
        </p:blipFill>
        <p:spPr bwMode="auto">
          <a:xfrm>
            <a:off x="2843808" y="4947386"/>
            <a:ext cx="3456384" cy="1235702"/>
          </a:xfrm>
          <a:prstGeom prst="rect">
            <a:avLst/>
          </a:prstGeom>
          <a:noFill/>
          <a:ln w="9525">
            <a:noFill/>
            <a:miter lim="800000"/>
            <a:headEnd/>
            <a:tailEnd/>
          </a:ln>
          <a:effectLst/>
        </p:spPr>
      </p:pic>
      <p:sp>
        <p:nvSpPr>
          <p:cNvPr id="7" name="TextBox 6"/>
          <p:cNvSpPr txBox="1"/>
          <p:nvPr/>
        </p:nvSpPr>
        <p:spPr>
          <a:xfrm>
            <a:off x="914400" y="4492062"/>
            <a:ext cx="7315200" cy="461665"/>
          </a:xfrm>
          <a:prstGeom prst="rect">
            <a:avLst/>
          </a:prstGeom>
          <a:noFill/>
        </p:spPr>
        <p:txBody>
          <a:bodyPr wrap="square" rtlCol="0">
            <a:spAutoFit/>
          </a:bodyPr>
          <a:lstStyle/>
          <a:p>
            <a:r>
              <a:rPr lang="en-US" b="0" dirty="0" smtClean="0">
                <a:effectLst/>
              </a:rPr>
              <a:t>In our numerical example (as before)…</a:t>
            </a:r>
            <a:r>
              <a:rPr lang="en-US" sz="2400" b="0" dirty="0" smtClean="0">
                <a:effectLst/>
              </a:rPr>
              <a:t>	</a:t>
            </a:r>
          </a:p>
        </p:txBody>
      </p:sp>
      <p:graphicFrame>
        <p:nvGraphicFramePr>
          <p:cNvPr id="8" name="Object 1"/>
          <p:cNvGraphicFramePr>
            <a:graphicFrameLocks noChangeAspect="1"/>
          </p:cNvGraphicFramePr>
          <p:nvPr/>
        </p:nvGraphicFramePr>
        <p:xfrm>
          <a:off x="2411413" y="912813"/>
          <a:ext cx="4422775" cy="612775"/>
        </p:xfrm>
        <a:graphic>
          <a:graphicData uri="http://schemas.openxmlformats.org/presentationml/2006/ole">
            <p:oleObj spid="_x0000_s182309" name="Equation" r:id="rId5" imgW="1765300" imgH="279400" progId="Equation.3">
              <p:embed/>
            </p:oleObj>
          </a:graphicData>
        </a:graphic>
      </p:graphicFrame>
      <p:pic>
        <p:nvPicPr>
          <p:cNvPr id="9" name="Picture 5"/>
          <p:cNvPicPr>
            <a:picLocks noChangeAspect="1" noChangeArrowheads="1"/>
          </p:cNvPicPr>
          <p:nvPr/>
        </p:nvPicPr>
        <p:blipFill>
          <a:blip r:embed="rId6" cstate="print"/>
          <a:srcRect/>
          <a:stretch>
            <a:fillRect/>
          </a:stretch>
        </p:blipFill>
        <p:spPr bwMode="auto">
          <a:xfrm>
            <a:off x="2843808" y="1913018"/>
            <a:ext cx="3264767" cy="1265555"/>
          </a:xfrm>
          <a:prstGeom prst="rect">
            <a:avLst/>
          </a:prstGeom>
          <a:noFill/>
          <a:ln w="9525">
            <a:noFill/>
            <a:miter lim="800000"/>
            <a:headEnd/>
            <a:tailEnd/>
          </a:ln>
          <a:effectLst/>
        </p:spPr>
      </p:pic>
      <p:sp>
        <p:nvSpPr>
          <p:cNvPr id="10" name="TextBox 9"/>
          <p:cNvSpPr txBox="1"/>
          <p:nvPr/>
        </p:nvSpPr>
        <p:spPr>
          <a:xfrm>
            <a:off x="914400" y="1519248"/>
            <a:ext cx="7315200" cy="400110"/>
          </a:xfrm>
          <a:prstGeom prst="rect">
            <a:avLst/>
          </a:prstGeom>
          <a:noFill/>
        </p:spPr>
        <p:txBody>
          <a:bodyPr wrap="square" rtlCol="0">
            <a:spAutoFit/>
          </a:bodyPr>
          <a:lstStyle/>
          <a:p>
            <a:r>
              <a:rPr lang="en-US" b="0" dirty="0" smtClean="0">
                <a:effectLst/>
              </a:rPr>
              <a:t>In our numerical example, retrieve (previously unobservable)…</a:t>
            </a:r>
            <a:endParaRPr lang="en-US" sz="2400" b="0" dirty="0" smtClean="0">
              <a:effectLst/>
            </a:endParaRPr>
          </a:p>
        </p:txBody>
      </p:sp>
      <p:sp>
        <p:nvSpPr>
          <p:cNvPr id="11" name="Footer Placeholder 10"/>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12" name="Slide Number Placeholder 11"/>
          <p:cNvSpPr>
            <a:spLocks noGrp="1"/>
          </p:cNvSpPr>
          <p:nvPr>
            <p:ph type="sldNum" sz="quarter" idx="12"/>
          </p:nvPr>
        </p:nvSpPr>
        <p:spPr/>
        <p:txBody>
          <a:bodyPr/>
          <a:lstStyle/>
          <a:p>
            <a:fld id="{3A4B6A3B-4DD6-4D5D-BEDC-1D3D11DC8731}" type="slidenum">
              <a:rPr lang="en-US" smtClean="0">
                <a:solidFill>
                  <a:srgbClr val="000000"/>
                </a:solidFill>
              </a:rPr>
              <a:pPr/>
              <a:t>152</a:t>
            </a:fld>
            <a:endParaRPr lang="en-US">
              <a:solidFill>
                <a:srgbClr val="000000"/>
              </a:solidFill>
            </a:endParaRPr>
          </a:p>
        </p:txBody>
      </p:sp>
    </p:spTree>
    <p:extLst>
      <p:ext uri="{BB962C8B-B14F-4D97-AF65-F5344CB8AC3E}">
        <p14:creationId xmlns:p14="http://schemas.microsoft.com/office/powerpoint/2010/main" xmlns="" val="3767686653"/>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sz="2000" dirty="0" smtClean="0">
                <a:solidFill>
                  <a:srgbClr val="A50021"/>
                </a:solidFill>
              </a:rPr>
              <a:t>Technical Appendix</a:t>
            </a:r>
            <a:br>
              <a:rPr lang="en-US" sz="2000" dirty="0" smtClean="0">
                <a:solidFill>
                  <a:srgbClr val="A50021"/>
                </a:solidFill>
              </a:rPr>
            </a:br>
            <a:r>
              <a:rPr lang="en-US" sz="2000" dirty="0" smtClean="0">
                <a:solidFill>
                  <a:srgbClr val="A50021"/>
                </a:solidFill>
              </a:rPr>
              <a:t>The </a:t>
            </a:r>
            <a:r>
              <a:rPr lang="en-US" sz="2000" dirty="0" err="1" smtClean="0">
                <a:solidFill>
                  <a:srgbClr val="A50021"/>
                </a:solidFill>
              </a:rPr>
              <a:t>PureProperty</a:t>
            </a:r>
            <a:r>
              <a:rPr lang="en-US" sz="2000" dirty="0" smtClean="0">
                <a:solidFill>
                  <a:srgbClr val="A50021"/>
                </a:solidFill>
              </a:rPr>
              <a:t> method inverts the classical procedure</a:t>
            </a:r>
            <a:endParaRPr lang="en-GB" sz="2000" dirty="0">
              <a:solidFill>
                <a:srgbClr val="A50021"/>
              </a:solidFill>
            </a:endParaRPr>
          </a:p>
        </p:txBody>
      </p:sp>
      <p:graphicFrame>
        <p:nvGraphicFramePr>
          <p:cNvPr id="4" name="Object 2"/>
          <p:cNvGraphicFramePr>
            <a:graphicFrameLocks noChangeAspect="1"/>
          </p:cNvGraphicFramePr>
          <p:nvPr/>
        </p:nvGraphicFramePr>
        <p:xfrm>
          <a:off x="2726741" y="2232991"/>
          <a:ext cx="3709247" cy="595839"/>
        </p:xfrm>
        <a:graphic>
          <a:graphicData uri="http://schemas.openxmlformats.org/presentationml/2006/ole">
            <p:oleObj spid="_x0000_s183315" name="Equation" r:id="rId3" imgW="1524000" imgH="279400" progId="Equation.3">
              <p:embed/>
            </p:oleObj>
          </a:graphicData>
        </a:graphic>
      </p:graphicFrame>
      <p:pic>
        <p:nvPicPr>
          <p:cNvPr id="5" name="Picture 3"/>
          <p:cNvPicPr>
            <a:picLocks noChangeAspect="1" noChangeArrowheads="1"/>
          </p:cNvPicPr>
          <p:nvPr/>
        </p:nvPicPr>
        <p:blipFill>
          <a:blip r:embed="rId4" cstate="print"/>
          <a:srcRect/>
          <a:stretch>
            <a:fillRect/>
          </a:stretch>
        </p:blipFill>
        <p:spPr bwMode="auto">
          <a:xfrm>
            <a:off x="2984984" y="2823982"/>
            <a:ext cx="3192760" cy="1141453"/>
          </a:xfrm>
          <a:prstGeom prst="rect">
            <a:avLst/>
          </a:prstGeom>
          <a:noFill/>
          <a:ln w="9525">
            <a:noFill/>
            <a:miter lim="800000"/>
            <a:headEnd/>
            <a:tailEnd/>
          </a:ln>
          <a:effectLst/>
        </p:spPr>
      </p:pic>
      <p:sp>
        <p:nvSpPr>
          <p:cNvPr id="6" name="TextBox 5"/>
          <p:cNvSpPr txBox="1"/>
          <p:nvPr/>
        </p:nvSpPr>
        <p:spPr>
          <a:xfrm>
            <a:off x="914400" y="914400"/>
            <a:ext cx="7315200" cy="1323439"/>
          </a:xfrm>
          <a:prstGeom prst="rect">
            <a:avLst/>
          </a:prstGeom>
          <a:noFill/>
        </p:spPr>
        <p:txBody>
          <a:bodyPr wrap="square" rtlCol="0">
            <a:spAutoFit/>
          </a:bodyPr>
          <a:lstStyle/>
          <a:p>
            <a:r>
              <a:rPr lang="en-US" b="0" dirty="0" smtClean="0">
                <a:effectLst/>
              </a:rPr>
              <a:t>These hedge portfolio weights represent long/short portfolios of REITs, weights which sum to 1.0 unit of exposure to the target property </a:t>
            </a:r>
            <a:r>
              <a:rPr lang="en-US" b="0" dirty="0" err="1" smtClean="0">
                <a:effectLst/>
              </a:rPr>
              <a:t>mkt</a:t>
            </a:r>
            <a:r>
              <a:rPr lang="en-US" b="0" dirty="0" smtClean="0">
                <a:effectLst/>
              </a:rPr>
              <a:t> sector and 0 exposure to all other sectors:</a:t>
            </a:r>
          </a:p>
          <a:p>
            <a:pPr algn="ctr"/>
            <a:r>
              <a:rPr lang="en-US" i="1" dirty="0" smtClean="0">
                <a:effectLst/>
              </a:rPr>
              <a:t>“</a:t>
            </a:r>
            <a:r>
              <a:rPr lang="en-US" i="1" dirty="0" err="1" smtClean="0">
                <a:effectLst/>
              </a:rPr>
              <a:t>Pureplay</a:t>
            </a:r>
            <a:r>
              <a:rPr lang="en-US" i="1" dirty="0" smtClean="0">
                <a:effectLst/>
              </a:rPr>
              <a:t> Portfolios”</a:t>
            </a:r>
            <a:r>
              <a:rPr lang="en-US" dirty="0" smtClean="0">
                <a:effectLst/>
              </a:rPr>
              <a:t>	</a:t>
            </a:r>
          </a:p>
        </p:txBody>
      </p:sp>
      <p:pic>
        <p:nvPicPr>
          <p:cNvPr id="7" name="Picture 2"/>
          <p:cNvPicPr>
            <a:picLocks noChangeAspect="1" noChangeArrowheads="1"/>
          </p:cNvPicPr>
          <p:nvPr/>
        </p:nvPicPr>
        <p:blipFill>
          <a:blip r:embed="rId5" cstate="print"/>
          <a:srcRect/>
          <a:stretch>
            <a:fillRect/>
          </a:stretch>
        </p:blipFill>
        <p:spPr bwMode="auto">
          <a:xfrm>
            <a:off x="641591" y="5094514"/>
            <a:ext cx="7879546" cy="1061892"/>
          </a:xfrm>
          <a:prstGeom prst="rect">
            <a:avLst/>
          </a:prstGeom>
          <a:solidFill>
            <a:schemeClr val="bg1"/>
          </a:solidFill>
          <a:ln w="9525">
            <a:noFill/>
            <a:miter lim="800000"/>
            <a:headEnd/>
            <a:tailEnd/>
          </a:ln>
          <a:effectLst/>
        </p:spPr>
      </p:pic>
      <p:sp>
        <p:nvSpPr>
          <p:cNvPr id="8" name="TextBox 7"/>
          <p:cNvSpPr txBox="1"/>
          <p:nvPr/>
        </p:nvSpPr>
        <p:spPr>
          <a:xfrm>
            <a:off x="914399" y="3960587"/>
            <a:ext cx="7315201" cy="1077218"/>
          </a:xfrm>
          <a:prstGeom prst="rect">
            <a:avLst/>
          </a:prstGeom>
          <a:noFill/>
        </p:spPr>
        <p:txBody>
          <a:bodyPr wrap="square" rtlCol="0">
            <a:spAutoFit/>
          </a:bodyPr>
          <a:lstStyle/>
          <a:p>
            <a:r>
              <a:rPr lang="en-US" b="0" dirty="0" smtClean="0">
                <a:effectLst/>
              </a:rPr>
              <a:t>Thus (as before) we recover the (here unobservable) target returns we are interested in (pure office, pure industrial):   </a:t>
            </a:r>
          </a:p>
          <a:p>
            <a:pPr algn="ctr"/>
            <a:r>
              <a:rPr lang="en-US" sz="2400" dirty="0" err="1" smtClean="0">
                <a:effectLst/>
              </a:rPr>
              <a:t>r</a:t>
            </a:r>
            <a:r>
              <a:rPr lang="en-US" sz="2400" i="1" baseline="30000" dirty="0" err="1" smtClean="0">
                <a:effectLst/>
              </a:rPr>
              <a:t>k</a:t>
            </a:r>
            <a:r>
              <a:rPr lang="en-US" sz="2400" i="1" baseline="-25000" dirty="0" err="1" smtClean="0">
                <a:effectLst/>
              </a:rPr>
              <a:t>t</a:t>
            </a:r>
            <a:r>
              <a:rPr lang="en-US" sz="2400" dirty="0" smtClean="0">
                <a:effectLst/>
              </a:rPr>
              <a:t>  =  </a:t>
            </a:r>
            <a:r>
              <a:rPr lang="en-US" sz="2400" i="1" dirty="0" smtClean="0">
                <a:effectLst/>
              </a:rPr>
              <a:t>H</a:t>
            </a:r>
            <a:r>
              <a:rPr lang="en-US" sz="2400" dirty="0" smtClean="0">
                <a:effectLst/>
              </a:rPr>
              <a:t> </a:t>
            </a:r>
            <a:r>
              <a:rPr lang="en-US" sz="2400" dirty="0" err="1" smtClean="0">
                <a:effectLst/>
              </a:rPr>
              <a:t>r</a:t>
            </a:r>
            <a:r>
              <a:rPr lang="en-US" sz="2400" i="1" baseline="30000" dirty="0" err="1" smtClean="0">
                <a:effectLst/>
              </a:rPr>
              <a:t>i</a:t>
            </a:r>
            <a:r>
              <a:rPr lang="en-US" sz="2400" i="1" baseline="-25000" dirty="0" err="1" smtClean="0">
                <a:effectLst/>
              </a:rPr>
              <a:t>t</a:t>
            </a:r>
            <a:r>
              <a:rPr lang="en-US" sz="2400" dirty="0" smtClean="0">
                <a:effectLst/>
              </a:rPr>
              <a:t> …</a:t>
            </a:r>
          </a:p>
        </p:txBody>
      </p:sp>
      <p:sp>
        <p:nvSpPr>
          <p:cNvPr id="9" name="Footer Placeholder 8"/>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10" name="Slide Number Placeholder 9"/>
          <p:cNvSpPr>
            <a:spLocks noGrp="1"/>
          </p:cNvSpPr>
          <p:nvPr>
            <p:ph type="sldNum" sz="quarter" idx="12"/>
          </p:nvPr>
        </p:nvSpPr>
        <p:spPr/>
        <p:txBody>
          <a:bodyPr/>
          <a:lstStyle/>
          <a:p>
            <a:fld id="{3A4B6A3B-4DD6-4D5D-BEDC-1D3D11DC8731}" type="slidenum">
              <a:rPr lang="en-US" smtClean="0">
                <a:solidFill>
                  <a:srgbClr val="000000"/>
                </a:solidFill>
              </a:rPr>
              <a:pPr/>
              <a:t>153</a:t>
            </a:fld>
            <a:endParaRPr lang="en-US">
              <a:solidFill>
                <a:srgbClr val="000000"/>
              </a:solidFill>
            </a:endParaRPr>
          </a:p>
        </p:txBody>
      </p:sp>
    </p:spTree>
    <p:extLst>
      <p:ext uri="{BB962C8B-B14F-4D97-AF65-F5344CB8AC3E}">
        <p14:creationId xmlns:p14="http://schemas.microsoft.com/office/powerpoint/2010/main" xmlns="" val="3189510429"/>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sz="2000" dirty="0" smtClean="0">
                <a:solidFill>
                  <a:srgbClr val="A50021"/>
                </a:solidFill>
              </a:rPr>
              <a:t>Technical Appendix</a:t>
            </a:r>
            <a:br>
              <a:rPr lang="en-US" sz="2000" dirty="0" smtClean="0">
                <a:solidFill>
                  <a:srgbClr val="A50021"/>
                </a:solidFill>
              </a:rPr>
            </a:br>
            <a:r>
              <a:rPr lang="en-US" sz="2000" dirty="0" smtClean="0">
                <a:solidFill>
                  <a:srgbClr val="A50021"/>
                </a:solidFill>
              </a:rPr>
              <a:t>The </a:t>
            </a:r>
            <a:r>
              <a:rPr lang="en-US" sz="2000" dirty="0" err="1" smtClean="0">
                <a:solidFill>
                  <a:srgbClr val="A50021"/>
                </a:solidFill>
              </a:rPr>
              <a:t>PureProperty</a:t>
            </a:r>
            <a:r>
              <a:rPr lang="en-US" sz="2000" dirty="0" smtClean="0">
                <a:solidFill>
                  <a:srgbClr val="A50021"/>
                </a:solidFill>
              </a:rPr>
              <a:t> method inverts the classical procedure</a:t>
            </a:r>
            <a:endParaRPr lang="en-GB" sz="2000" dirty="0">
              <a:solidFill>
                <a:srgbClr val="A50021"/>
              </a:solidFill>
            </a:endParaRPr>
          </a:p>
        </p:txBody>
      </p:sp>
      <p:graphicFrame>
        <p:nvGraphicFramePr>
          <p:cNvPr id="4" name="Object 3"/>
          <p:cNvGraphicFramePr>
            <a:graphicFrameLocks noChangeAspect="1"/>
          </p:cNvGraphicFramePr>
          <p:nvPr/>
        </p:nvGraphicFramePr>
        <p:xfrm>
          <a:off x="739614" y="2369168"/>
          <a:ext cx="7607300" cy="1066800"/>
        </p:xfrm>
        <a:graphic>
          <a:graphicData uri="http://schemas.openxmlformats.org/presentationml/2006/ole">
            <p:oleObj spid="_x0000_s184356" name="Equation" r:id="rId3" imgW="4165600" imgH="584200" progId="Equation.3">
              <p:embed/>
            </p:oleObj>
          </a:graphicData>
        </a:graphic>
      </p:graphicFrame>
      <p:sp>
        <p:nvSpPr>
          <p:cNvPr id="5" name="TextBox 4"/>
          <p:cNvSpPr txBox="1"/>
          <p:nvPr/>
        </p:nvSpPr>
        <p:spPr>
          <a:xfrm>
            <a:off x="618964" y="1727658"/>
            <a:ext cx="7848600" cy="461665"/>
          </a:xfrm>
          <a:prstGeom prst="rect">
            <a:avLst/>
          </a:prstGeom>
          <a:noFill/>
        </p:spPr>
        <p:txBody>
          <a:bodyPr wrap="square" rtlCol="0">
            <a:spAutoFit/>
          </a:bodyPr>
          <a:lstStyle/>
          <a:p>
            <a:r>
              <a:rPr lang="en-US" b="0" dirty="0" smtClean="0">
                <a:effectLst/>
              </a:rPr>
              <a:t>e.g., For our Office &amp; Retail </a:t>
            </a:r>
            <a:r>
              <a:rPr lang="en-US" b="0" dirty="0" err="1" smtClean="0">
                <a:effectLst/>
              </a:rPr>
              <a:t>PureProperty</a:t>
            </a:r>
            <a:r>
              <a:rPr lang="en-US" b="0" dirty="0" smtClean="0">
                <a:effectLst/>
              </a:rPr>
              <a:t> example…</a:t>
            </a:r>
            <a:r>
              <a:rPr lang="en-US" sz="2400" b="0" dirty="0" smtClean="0">
                <a:effectLst/>
              </a:rPr>
              <a:t>	</a:t>
            </a:r>
          </a:p>
        </p:txBody>
      </p:sp>
      <p:graphicFrame>
        <p:nvGraphicFramePr>
          <p:cNvPr id="6" name="Object 5"/>
          <p:cNvGraphicFramePr>
            <a:graphicFrameLocks noChangeAspect="1"/>
          </p:cNvGraphicFramePr>
          <p:nvPr/>
        </p:nvGraphicFramePr>
        <p:xfrm>
          <a:off x="2549364" y="912813"/>
          <a:ext cx="3987800" cy="635000"/>
        </p:xfrm>
        <a:graphic>
          <a:graphicData uri="http://schemas.openxmlformats.org/presentationml/2006/ole">
            <p:oleObj spid="_x0000_s184357" name="Equation" r:id="rId4" imgW="1524000" imgH="279400" progId="Equation.3">
              <p:embed/>
            </p:oleObj>
          </a:graphicData>
        </a:graphic>
      </p:graphicFrame>
      <p:pic>
        <p:nvPicPr>
          <p:cNvPr id="7" name="Picture 3"/>
          <p:cNvPicPr>
            <a:picLocks noChangeAspect="1" noChangeArrowheads="1"/>
          </p:cNvPicPr>
          <p:nvPr/>
        </p:nvPicPr>
        <p:blipFill>
          <a:blip r:embed="rId5" cstate="print"/>
          <a:srcRect/>
          <a:stretch>
            <a:fillRect/>
          </a:stretch>
        </p:blipFill>
        <p:spPr bwMode="auto">
          <a:xfrm>
            <a:off x="2802868" y="3615813"/>
            <a:ext cx="3480792" cy="1244428"/>
          </a:xfrm>
          <a:prstGeom prst="rect">
            <a:avLst/>
          </a:prstGeom>
          <a:noFill/>
          <a:ln w="9525">
            <a:noFill/>
            <a:miter lim="800000"/>
            <a:headEnd/>
            <a:tailEnd/>
          </a:ln>
          <a:effectLst/>
        </p:spPr>
      </p:pic>
      <p:pic>
        <p:nvPicPr>
          <p:cNvPr id="8" name="Picture 2"/>
          <p:cNvPicPr>
            <a:picLocks noChangeAspect="1" noChangeArrowheads="1"/>
          </p:cNvPicPr>
          <p:nvPr/>
        </p:nvPicPr>
        <p:blipFill>
          <a:blip r:embed="rId6" cstate="print"/>
          <a:srcRect/>
          <a:stretch>
            <a:fillRect/>
          </a:stretch>
        </p:blipFill>
        <p:spPr bwMode="auto">
          <a:xfrm>
            <a:off x="395536" y="5040086"/>
            <a:ext cx="8295456" cy="1117942"/>
          </a:xfrm>
          <a:prstGeom prst="rect">
            <a:avLst/>
          </a:prstGeom>
          <a:solidFill>
            <a:schemeClr val="bg1"/>
          </a:solidFill>
          <a:ln w="9525">
            <a:noFill/>
            <a:miter lim="800000"/>
            <a:headEnd/>
            <a:tailEnd/>
          </a:ln>
          <a:effectLst/>
        </p:spPr>
      </p:pic>
      <p:sp>
        <p:nvSpPr>
          <p:cNvPr id="9" name="Footer Placeholder 8"/>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10" name="Slide Number Placeholder 9"/>
          <p:cNvSpPr>
            <a:spLocks noGrp="1"/>
          </p:cNvSpPr>
          <p:nvPr>
            <p:ph type="sldNum" sz="quarter" idx="12"/>
          </p:nvPr>
        </p:nvSpPr>
        <p:spPr/>
        <p:txBody>
          <a:bodyPr/>
          <a:lstStyle/>
          <a:p>
            <a:fld id="{3A4B6A3B-4DD6-4D5D-BEDC-1D3D11DC8731}" type="slidenum">
              <a:rPr lang="en-US" smtClean="0">
                <a:solidFill>
                  <a:srgbClr val="000000"/>
                </a:solidFill>
              </a:rPr>
              <a:pPr/>
              <a:t>154</a:t>
            </a:fld>
            <a:endParaRPr lang="en-US">
              <a:solidFill>
                <a:srgbClr val="000000"/>
              </a:solidFill>
            </a:endParaRPr>
          </a:p>
        </p:txBody>
      </p:sp>
    </p:spTree>
    <p:extLst>
      <p:ext uri="{BB962C8B-B14F-4D97-AF65-F5344CB8AC3E}">
        <p14:creationId xmlns:p14="http://schemas.microsoft.com/office/powerpoint/2010/main" xmlns="" val="2167030696"/>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762000" y="533400"/>
            <a:ext cx="7696200" cy="22159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90204" pitchFamily="34" charset="0"/>
              </a:defRPr>
            </a:lvl1pPr>
            <a:lvl2pPr marL="800100" indent="-342900">
              <a:defRPr>
                <a:solidFill>
                  <a:schemeClr val="tx1"/>
                </a:solidFill>
                <a:latin typeface="Arial" panose="020B0604020202090204" pitchFamily="34" charset="0"/>
              </a:defRPr>
            </a:lvl2pPr>
            <a:lvl3pPr marL="1257300" indent="-342900">
              <a:defRPr>
                <a:solidFill>
                  <a:schemeClr val="tx1"/>
                </a:solidFill>
                <a:latin typeface="Arial" panose="020B0604020202090204" pitchFamily="34" charset="0"/>
              </a:defRPr>
            </a:lvl3pPr>
            <a:lvl4pPr marL="1714500" indent="-342900">
              <a:defRPr>
                <a:solidFill>
                  <a:schemeClr val="tx1"/>
                </a:solidFill>
                <a:latin typeface="Arial" panose="020B0604020202090204" pitchFamily="34" charset="0"/>
              </a:defRPr>
            </a:lvl4pPr>
            <a:lvl5pPr marL="2171700" indent="-342900">
              <a:defRPr>
                <a:solidFill>
                  <a:schemeClr val="tx1"/>
                </a:solidFill>
                <a:latin typeface="Arial" panose="020B0604020202090204" pitchFamily="34" charset="0"/>
              </a:defRPr>
            </a:lvl5pPr>
            <a:lvl6pPr marL="2628900" indent="-342900" fontAlgn="base">
              <a:spcBef>
                <a:spcPct val="0"/>
              </a:spcBef>
              <a:spcAft>
                <a:spcPct val="0"/>
              </a:spcAft>
              <a:defRPr>
                <a:solidFill>
                  <a:schemeClr val="tx1"/>
                </a:solidFill>
                <a:latin typeface="Arial" panose="020B0604020202090204" pitchFamily="34" charset="0"/>
              </a:defRPr>
            </a:lvl6pPr>
            <a:lvl7pPr marL="3086100" indent="-342900" fontAlgn="base">
              <a:spcBef>
                <a:spcPct val="0"/>
              </a:spcBef>
              <a:spcAft>
                <a:spcPct val="0"/>
              </a:spcAft>
              <a:defRPr>
                <a:solidFill>
                  <a:schemeClr val="tx1"/>
                </a:solidFill>
                <a:latin typeface="Arial" panose="020B0604020202090204" pitchFamily="34" charset="0"/>
              </a:defRPr>
            </a:lvl7pPr>
            <a:lvl8pPr marL="3543300" indent="-342900" fontAlgn="base">
              <a:spcBef>
                <a:spcPct val="0"/>
              </a:spcBef>
              <a:spcAft>
                <a:spcPct val="0"/>
              </a:spcAft>
              <a:defRPr>
                <a:solidFill>
                  <a:schemeClr val="tx1"/>
                </a:solidFill>
                <a:latin typeface="Arial" panose="020B0604020202090204" pitchFamily="34" charset="0"/>
              </a:defRPr>
            </a:lvl8pPr>
            <a:lvl9pPr marL="4000500" indent="-342900" fontAlgn="base">
              <a:spcBef>
                <a:spcPct val="0"/>
              </a:spcBef>
              <a:spcAft>
                <a:spcPct val="0"/>
              </a:spcAft>
              <a:defRPr>
                <a:solidFill>
                  <a:schemeClr val="tx1"/>
                </a:solidFill>
                <a:latin typeface="Arial" panose="020B0604020202090204" pitchFamily="34" charset="0"/>
              </a:defRPr>
            </a:lvl9pPr>
          </a:lstStyle>
          <a:p>
            <a:pPr algn="ctr">
              <a:spcBef>
                <a:spcPct val="50000"/>
              </a:spcBef>
            </a:pPr>
            <a:r>
              <a:rPr lang="en-US" sz="2400">
                <a:effectLst/>
                <a:latin typeface="Times New Roman" panose="02020603050405020304" pitchFamily="18" charset="0"/>
              </a:rPr>
              <a:t>Domains of Macro-Level Real Estate Investment  Decision Making:</a:t>
            </a:r>
          </a:p>
          <a:p>
            <a:pPr lvl="3">
              <a:spcBef>
                <a:spcPct val="50000"/>
              </a:spcBef>
              <a:buFontTx/>
              <a:buAutoNum type="arabicPeriod"/>
            </a:pPr>
            <a:r>
              <a:rPr lang="en-US">
                <a:effectLst/>
                <a:latin typeface="Times New Roman" panose="02020603050405020304" pitchFamily="18" charset="0"/>
              </a:rPr>
              <a:t> Strategic Investment Policy &amp; Decisions</a:t>
            </a:r>
          </a:p>
          <a:p>
            <a:pPr lvl="3">
              <a:spcBef>
                <a:spcPct val="50000"/>
              </a:spcBef>
              <a:buFontTx/>
              <a:buAutoNum type="arabicPeriod"/>
            </a:pPr>
            <a:r>
              <a:rPr lang="en-US">
                <a:effectLst/>
                <a:latin typeface="Times New Roman" panose="02020603050405020304" pitchFamily="18" charset="0"/>
              </a:rPr>
              <a:t> Tactical Investment Policy &amp; Decisions</a:t>
            </a:r>
          </a:p>
          <a:p>
            <a:pPr lvl="3">
              <a:spcBef>
                <a:spcPct val="50000"/>
              </a:spcBef>
              <a:buFontTx/>
              <a:buAutoNum type="arabicPeriod"/>
            </a:pPr>
            <a:r>
              <a:rPr lang="en-US">
                <a:effectLst/>
                <a:latin typeface="Times New Roman" panose="02020603050405020304" pitchFamily="18" charset="0"/>
              </a:rPr>
              <a:t> Implementation of Investment Policy</a:t>
            </a:r>
          </a:p>
        </p:txBody>
      </p:sp>
      <p:grpSp>
        <p:nvGrpSpPr>
          <p:cNvPr id="4109" name="Group 13"/>
          <p:cNvGrpSpPr>
            <a:grpSpLocks/>
          </p:cNvGrpSpPr>
          <p:nvPr/>
        </p:nvGrpSpPr>
        <p:grpSpPr bwMode="auto">
          <a:xfrm>
            <a:off x="1066800" y="2743200"/>
            <a:ext cx="7239000" cy="3657600"/>
            <a:chOff x="672" y="1728"/>
            <a:chExt cx="4560" cy="2304"/>
          </a:xfrm>
        </p:grpSpPr>
        <p:sp>
          <p:nvSpPr>
            <p:cNvPr id="4102" name="Text Box 6"/>
            <p:cNvSpPr txBox="1">
              <a:spLocks noChangeArrowheads="1"/>
            </p:cNvSpPr>
            <p:nvPr/>
          </p:nvSpPr>
          <p:spPr bwMode="auto">
            <a:xfrm>
              <a:off x="960" y="3312"/>
              <a:ext cx="4128" cy="6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effectLst/>
                </a:rPr>
                <a:t>Investors Lacking Sufficient Resources, Specialized Expertise, or Legal Authority to </a:t>
              </a:r>
              <a:r>
                <a:rPr lang="en-US" i="1">
                  <a:effectLst/>
                </a:rPr>
                <a:t>Directly</a:t>
              </a:r>
              <a:r>
                <a:rPr lang="en-US">
                  <a:effectLst/>
                </a:rPr>
                <a:t> Manage Their Own Investments</a:t>
              </a:r>
            </a:p>
          </p:txBody>
        </p:sp>
        <p:sp>
          <p:nvSpPr>
            <p:cNvPr id="4101" name="Text Box 5"/>
            <p:cNvSpPr txBox="1">
              <a:spLocks noChangeArrowheads="1"/>
            </p:cNvSpPr>
            <p:nvPr/>
          </p:nvSpPr>
          <p:spPr bwMode="auto">
            <a:xfrm>
              <a:off x="1008" y="2160"/>
              <a:ext cx="3936" cy="52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2400">
                  <a:effectLst/>
                </a:rPr>
                <a:t>The Professional Investment Management Industry</a:t>
              </a:r>
            </a:p>
          </p:txBody>
        </p:sp>
        <p:sp>
          <p:nvSpPr>
            <p:cNvPr id="4103" name="Oval 7"/>
            <p:cNvSpPr>
              <a:spLocks noChangeArrowheads="1"/>
            </p:cNvSpPr>
            <p:nvPr/>
          </p:nvSpPr>
          <p:spPr bwMode="auto">
            <a:xfrm>
              <a:off x="672" y="3168"/>
              <a:ext cx="4560" cy="864"/>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sp>
          <p:nvSpPr>
            <p:cNvPr id="4104" name="AutoShape 8"/>
            <p:cNvSpPr>
              <a:spLocks noChangeArrowheads="1"/>
            </p:cNvSpPr>
            <p:nvPr/>
          </p:nvSpPr>
          <p:spPr bwMode="auto">
            <a:xfrm>
              <a:off x="2448" y="2784"/>
              <a:ext cx="1008" cy="336"/>
            </a:xfrm>
            <a:prstGeom prst="upArrow">
              <a:avLst>
                <a:gd name="adj1" fmla="val 50000"/>
                <a:gd name="adj2" fmla="val 25000"/>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sp>
          <p:nvSpPr>
            <p:cNvPr id="4105" name="Text Box 9"/>
            <p:cNvSpPr txBox="1">
              <a:spLocks noChangeArrowheads="1"/>
            </p:cNvSpPr>
            <p:nvPr/>
          </p:nvSpPr>
          <p:spPr bwMode="auto">
            <a:xfrm>
              <a:off x="2640" y="2880"/>
              <a:ext cx="624"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1200">
                  <a:effectLst/>
                </a:rPr>
                <a:t>CLIENTS</a:t>
              </a:r>
            </a:p>
          </p:txBody>
        </p:sp>
        <p:sp>
          <p:nvSpPr>
            <p:cNvPr id="4106" name="AutoShape 10"/>
            <p:cNvSpPr>
              <a:spLocks noChangeArrowheads="1"/>
            </p:cNvSpPr>
            <p:nvPr/>
          </p:nvSpPr>
          <p:spPr bwMode="auto">
            <a:xfrm>
              <a:off x="2448" y="1728"/>
              <a:ext cx="1008" cy="384"/>
            </a:xfrm>
            <a:prstGeom prst="upArrow">
              <a:avLst>
                <a:gd name="adj1" fmla="val 50000"/>
                <a:gd name="adj2" fmla="val 25000"/>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sp>
          <p:nvSpPr>
            <p:cNvPr id="4107" name="Text Box 11"/>
            <p:cNvSpPr txBox="1">
              <a:spLocks noChangeArrowheads="1"/>
            </p:cNvSpPr>
            <p:nvPr/>
          </p:nvSpPr>
          <p:spPr bwMode="auto">
            <a:xfrm>
              <a:off x="2640" y="1872"/>
              <a:ext cx="624"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1200">
                  <a:effectLst/>
                </a:rPr>
                <a:t>SERVES</a:t>
              </a:r>
            </a:p>
          </p:txBody>
        </p:sp>
      </p:grpSp>
      <p:sp>
        <p:nvSpPr>
          <p:cNvPr id="4110" name="Text Box 14"/>
          <p:cNvSpPr txBox="1">
            <a:spLocks noChangeArrowheads="1"/>
          </p:cNvSpPr>
          <p:nvPr/>
        </p:nvSpPr>
        <p:spPr bwMode="auto">
          <a:xfrm>
            <a:off x="0" y="0"/>
            <a:ext cx="67818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i="1" dirty="0">
                <a:effectLst/>
              </a:rPr>
              <a:t>From </a:t>
            </a:r>
            <a:r>
              <a:rPr lang="en-US" i="1" dirty="0" smtClean="0">
                <a:effectLst/>
              </a:rPr>
              <a:t>CD Appendix 26A: </a:t>
            </a:r>
            <a:r>
              <a:rPr lang="en-US" i="1" dirty="0">
                <a:effectLst/>
              </a:rPr>
              <a:t>The Institutional Landscape</a:t>
            </a:r>
          </a:p>
        </p:txBody>
      </p:sp>
      <p:sp>
        <p:nvSpPr>
          <p:cNvPr id="14" name="Footer Placeholder 2"/>
          <p:cNvSpPr>
            <a:spLocks noGrp="1"/>
          </p:cNvSpPr>
          <p:nvPr>
            <p:ph type="ftr" sz="quarter" idx="11"/>
          </p:nvPr>
        </p:nvSpPr>
        <p:spPr>
          <a:xfrm>
            <a:off x="1524000" y="6381750"/>
            <a:ext cx="6324600" cy="476250"/>
          </a:xfrm>
        </p:spPr>
        <p:txBody>
          <a:bodyPr/>
          <a:lstStyle/>
          <a:p>
            <a:r>
              <a:rPr lang="en-US" smtClean="0"/>
              <a:t>© 2014 OnCourse Learning. All Rights Reserved.</a:t>
            </a:r>
            <a:endParaRPr lang="en-US" dirty="0"/>
          </a:p>
        </p:txBody>
      </p:sp>
      <p:sp>
        <p:nvSpPr>
          <p:cNvPr id="13" name="Slide Number Placeholder 12"/>
          <p:cNvSpPr>
            <a:spLocks noGrp="1"/>
          </p:cNvSpPr>
          <p:nvPr>
            <p:ph type="sldNum" sz="quarter" idx="12"/>
          </p:nvPr>
        </p:nvSpPr>
        <p:spPr/>
        <p:txBody>
          <a:bodyPr/>
          <a:lstStyle/>
          <a:p>
            <a:fld id="{C10BC33F-8C89-4D21-B7F7-41DBAF8525E1}" type="slidenum">
              <a:rPr lang="en-US" smtClean="0">
                <a:solidFill>
                  <a:srgbClr val="000000"/>
                </a:solidFill>
              </a:rPr>
              <a:pPr/>
              <a:t>155</a:t>
            </a:fld>
            <a:endParaRPr lang="en-US">
              <a:solidFill>
                <a:srgbClr val="000000"/>
              </a:solidFill>
            </a:endParaRPr>
          </a:p>
        </p:txBody>
      </p:sp>
    </p:spTree>
    <p:extLst>
      <p:ext uri="{BB962C8B-B14F-4D97-AF65-F5344CB8AC3E}">
        <p14:creationId xmlns:p14="http://schemas.microsoft.com/office/powerpoint/2010/main" xmlns="" val="18621826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109"/>
                                        </p:tgtEl>
                                        <p:attrNameLst>
                                          <p:attrName>style.visibility</p:attrName>
                                        </p:attrNameLst>
                                      </p:cBhvr>
                                      <p:to>
                                        <p:strVal val="visible"/>
                                      </p:to>
                                    </p:set>
                                    <p:anim calcmode="lin" valueType="num">
                                      <p:cBhvr additive="base">
                                        <p:cTn id="7" dur="500" fill="hold"/>
                                        <p:tgtEl>
                                          <p:spTgt spid="4109"/>
                                        </p:tgtEl>
                                        <p:attrNameLst>
                                          <p:attrName>ppt_x</p:attrName>
                                        </p:attrNameLst>
                                      </p:cBhvr>
                                      <p:tavLst>
                                        <p:tav tm="0">
                                          <p:val>
                                            <p:strVal val="#ppt_x"/>
                                          </p:val>
                                        </p:tav>
                                        <p:tav tm="100000">
                                          <p:val>
                                            <p:strVal val="#ppt_x"/>
                                          </p:val>
                                        </p:tav>
                                      </p:tavLst>
                                    </p:anim>
                                    <p:anim calcmode="lin" valueType="num">
                                      <p:cBhvr additive="base">
                                        <p:cTn id="8" dur="500" fill="hold"/>
                                        <p:tgtEl>
                                          <p:spTgt spid="41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609600" y="441325"/>
            <a:ext cx="7924800" cy="1920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i="1" dirty="0">
                <a:effectLst/>
              </a:rPr>
              <a:t>“Fiduciary Relationship”</a:t>
            </a:r>
            <a:endParaRPr lang="en-US" dirty="0">
              <a:effectLst/>
            </a:endParaRPr>
          </a:p>
          <a:p>
            <a:pPr marL="228600" indent="-228600">
              <a:spcBef>
                <a:spcPct val="50000"/>
              </a:spcBef>
              <a:buFont typeface="Arial" pitchFamily="34" charset="0"/>
              <a:buChar char="•"/>
            </a:pPr>
            <a:r>
              <a:rPr lang="en-US" b="0" dirty="0" smtClean="0">
                <a:effectLst/>
              </a:rPr>
              <a:t>Investment </a:t>
            </a:r>
            <a:r>
              <a:rPr lang="en-US" b="0" dirty="0">
                <a:effectLst/>
              </a:rPr>
              <a:t>managers often operate in a </a:t>
            </a:r>
            <a:r>
              <a:rPr lang="en-US" b="0" i="1" dirty="0">
                <a:effectLst/>
              </a:rPr>
              <a:t>“fiduciary relationship”</a:t>
            </a:r>
            <a:r>
              <a:rPr lang="en-US" b="0" dirty="0">
                <a:effectLst/>
              </a:rPr>
              <a:t> with their investor clients.</a:t>
            </a:r>
          </a:p>
          <a:p>
            <a:pPr marL="228600" indent="-228600">
              <a:spcBef>
                <a:spcPct val="50000"/>
              </a:spcBef>
              <a:buFont typeface="Arial" pitchFamily="34" charset="0"/>
              <a:buChar char="•"/>
            </a:pPr>
            <a:r>
              <a:rPr lang="en-US" b="0" dirty="0" smtClean="0">
                <a:effectLst/>
              </a:rPr>
              <a:t>When </a:t>
            </a:r>
            <a:r>
              <a:rPr lang="en-US" b="0" dirty="0">
                <a:effectLst/>
              </a:rPr>
              <a:t>the relationship is not strictly-speaking </a:t>
            </a:r>
            <a:r>
              <a:rPr lang="en-US" b="0" i="1" dirty="0">
                <a:effectLst/>
              </a:rPr>
              <a:t>“fiduciary”</a:t>
            </a:r>
            <a:r>
              <a:rPr lang="en-US" b="0" dirty="0">
                <a:effectLst/>
              </a:rPr>
              <a:t> in a legal sense, it often still has much of the same characteristics…</a:t>
            </a:r>
            <a:endParaRPr lang="en-US" b="0" i="1" dirty="0">
              <a:effectLst/>
            </a:endParaRPr>
          </a:p>
        </p:txBody>
      </p:sp>
      <p:sp>
        <p:nvSpPr>
          <p:cNvPr id="5125" name="Text Box 5"/>
          <p:cNvSpPr txBox="1">
            <a:spLocks noChangeArrowheads="1"/>
          </p:cNvSpPr>
          <p:nvPr/>
        </p:nvSpPr>
        <p:spPr bwMode="auto">
          <a:xfrm>
            <a:off x="914400" y="2514600"/>
            <a:ext cx="7315200" cy="3077766"/>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spcBef>
                <a:spcPct val="50000"/>
              </a:spcBef>
            </a:pPr>
            <a:r>
              <a:rPr lang="en-US" sz="2400" dirty="0">
                <a:effectLst/>
              </a:rPr>
              <a:t>Fiduciary Relationship</a:t>
            </a:r>
          </a:p>
          <a:p>
            <a:pPr marL="228600" indent="-228600">
              <a:spcBef>
                <a:spcPct val="50000"/>
              </a:spcBef>
              <a:buFontTx/>
              <a:buChar char="•"/>
            </a:pPr>
            <a:r>
              <a:rPr lang="en-US" b="0" dirty="0" smtClean="0">
                <a:effectLst/>
              </a:rPr>
              <a:t>Binds </a:t>
            </a:r>
            <a:r>
              <a:rPr lang="en-US" b="0" dirty="0">
                <a:effectLst/>
              </a:rPr>
              <a:t>the agent in a role of </a:t>
            </a:r>
            <a:r>
              <a:rPr lang="en-US" b="0" i="1" dirty="0">
                <a:effectLst/>
              </a:rPr>
              <a:t>trust</a:t>
            </a:r>
            <a:r>
              <a:rPr lang="en-US" b="0" dirty="0">
                <a:effectLst/>
              </a:rPr>
              <a:t> for the principal party.</a:t>
            </a:r>
          </a:p>
          <a:p>
            <a:pPr marL="228600" indent="-228600">
              <a:spcBef>
                <a:spcPct val="50000"/>
              </a:spcBef>
              <a:buFontTx/>
              <a:buChar char="•"/>
            </a:pPr>
            <a:r>
              <a:rPr lang="en-US" b="0" dirty="0" smtClean="0">
                <a:effectLst/>
              </a:rPr>
              <a:t>Requires </a:t>
            </a:r>
            <a:r>
              <a:rPr lang="en-US" b="0" dirty="0">
                <a:effectLst/>
              </a:rPr>
              <a:t>the agent to act in the best interest of the principal party.</a:t>
            </a:r>
          </a:p>
          <a:p>
            <a:pPr marL="228600" indent="-228600">
              <a:spcBef>
                <a:spcPct val="50000"/>
              </a:spcBef>
              <a:buFontTx/>
              <a:buChar char="•"/>
            </a:pPr>
            <a:r>
              <a:rPr lang="en-US" b="0" dirty="0" smtClean="0">
                <a:effectLst/>
              </a:rPr>
              <a:t>Requires </a:t>
            </a:r>
            <a:r>
              <a:rPr lang="en-US" b="0" dirty="0">
                <a:effectLst/>
              </a:rPr>
              <a:t>certain standards of reporting &amp; decision making, e.g.:</a:t>
            </a:r>
          </a:p>
          <a:p>
            <a:pPr marL="228600" indent="-228600">
              <a:spcBef>
                <a:spcPct val="50000"/>
              </a:spcBef>
              <a:buFontTx/>
              <a:buChar char="•"/>
            </a:pPr>
            <a:r>
              <a:rPr lang="en-US" b="0" dirty="0" smtClean="0">
                <a:effectLst/>
              </a:rPr>
              <a:t>The </a:t>
            </a:r>
            <a:r>
              <a:rPr lang="en-US" b="0" i="1" dirty="0">
                <a:effectLst/>
              </a:rPr>
              <a:t>“Prudent Investor”</a:t>
            </a:r>
            <a:r>
              <a:rPr lang="en-US" b="0" dirty="0">
                <a:effectLst/>
              </a:rPr>
              <a:t> Criterion.</a:t>
            </a:r>
          </a:p>
          <a:p>
            <a:pPr marL="228600" indent="-228600">
              <a:spcBef>
                <a:spcPct val="50000"/>
              </a:spcBef>
              <a:buFontTx/>
              <a:buChar char="•"/>
            </a:pPr>
            <a:r>
              <a:rPr lang="en-US" b="0" dirty="0" smtClean="0">
                <a:effectLst/>
              </a:rPr>
              <a:t>Legal </a:t>
            </a:r>
            <a:r>
              <a:rPr lang="en-US" b="0" dirty="0">
                <a:effectLst/>
              </a:rPr>
              <a:t>fiduciary relationship sets up formal accountability, potential legal liability.</a:t>
            </a:r>
          </a:p>
        </p:txBody>
      </p:sp>
      <p:sp>
        <p:nvSpPr>
          <p:cNvPr id="5126" name="Text Box 6"/>
          <p:cNvSpPr txBox="1">
            <a:spLocks noChangeArrowheads="1"/>
          </p:cNvSpPr>
          <p:nvPr/>
        </p:nvSpPr>
        <p:spPr bwMode="auto">
          <a:xfrm>
            <a:off x="0" y="60325"/>
            <a:ext cx="67818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i="1" dirty="0">
                <a:effectLst/>
              </a:rPr>
              <a:t>From </a:t>
            </a:r>
            <a:r>
              <a:rPr lang="en-US" i="1" dirty="0" smtClean="0">
                <a:effectLst/>
              </a:rPr>
              <a:t>CD Appendix 26A: </a:t>
            </a:r>
            <a:r>
              <a:rPr lang="en-US" i="1" dirty="0">
                <a:effectLst/>
              </a:rPr>
              <a:t>The Institutional Landscape</a:t>
            </a:r>
          </a:p>
        </p:txBody>
      </p:sp>
      <p:sp>
        <p:nvSpPr>
          <p:cNvPr id="7" name="Footer Placeholder 2"/>
          <p:cNvSpPr>
            <a:spLocks noGrp="1"/>
          </p:cNvSpPr>
          <p:nvPr>
            <p:ph type="ftr" sz="quarter" idx="11"/>
          </p:nvPr>
        </p:nvSpPr>
        <p:spPr>
          <a:xfrm>
            <a:off x="1524000" y="6381750"/>
            <a:ext cx="6324600" cy="476250"/>
          </a:xfrm>
        </p:spPr>
        <p:txBody>
          <a:bodyPr/>
          <a:lstStyle/>
          <a:p>
            <a:r>
              <a:rPr lang="en-US" smtClean="0"/>
              <a:t>© 2014 OnCourse Learning. All Rights Reserved.</a:t>
            </a:r>
            <a:endParaRPr lang="en-US" dirty="0"/>
          </a:p>
        </p:txBody>
      </p:sp>
      <p:sp>
        <p:nvSpPr>
          <p:cNvPr id="6" name="Slide Number Placeholder 5"/>
          <p:cNvSpPr>
            <a:spLocks noGrp="1"/>
          </p:cNvSpPr>
          <p:nvPr>
            <p:ph type="sldNum" sz="quarter" idx="12"/>
          </p:nvPr>
        </p:nvSpPr>
        <p:spPr/>
        <p:txBody>
          <a:bodyPr/>
          <a:lstStyle/>
          <a:p>
            <a:fld id="{C10BC33F-8C89-4D21-B7F7-41DBAF8525E1}" type="slidenum">
              <a:rPr lang="en-US" smtClean="0">
                <a:solidFill>
                  <a:srgbClr val="000000"/>
                </a:solidFill>
              </a:rPr>
              <a:pPr/>
              <a:t>156</a:t>
            </a:fld>
            <a:endParaRPr lang="en-US">
              <a:solidFill>
                <a:srgbClr val="000000"/>
              </a:solidFill>
            </a:endParaRPr>
          </a:p>
        </p:txBody>
      </p:sp>
    </p:spTree>
    <p:extLst>
      <p:ext uri="{BB962C8B-B14F-4D97-AF65-F5344CB8AC3E}">
        <p14:creationId xmlns:p14="http://schemas.microsoft.com/office/powerpoint/2010/main" xmlns="" val="2657090032"/>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381000" y="473075"/>
            <a:ext cx="86106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en-US" sz="2400" dirty="0" smtClean="0">
                <a:effectLst/>
              </a:rPr>
              <a:t>26.A2 </a:t>
            </a:r>
            <a:r>
              <a:rPr lang="en-US" sz="2400" dirty="0">
                <a:effectLst/>
              </a:rPr>
              <a:t>Salient Features of Real Estate Investment Management</a:t>
            </a:r>
          </a:p>
        </p:txBody>
      </p:sp>
      <p:sp>
        <p:nvSpPr>
          <p:cNvPr id="6149" name="Text Box 5"/>
          <p:cNvSpPr txBox="1">
            <a:spLocks noChangeArrowheads="1"/>
          </p:cNvSpPr>
          <p:nvPr/>
        </p:nvSpPr>
        <p:spPr bwMode="auto">
          <a:xfrm>
            <a:off x="533400" y="1233488"/>
            <a:ext cx="8305800" cy="27761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b="0" dirty="0">
                <a:effectLst/>
              </a:rPr>
              <a:t>Characteristics of Real Estate Requiring Specialized Investment Expertise:</a:t>
            </a:r>
          </a:p>
          <a:p>
            <a:pPr marL="228600" indent="-228600">
              <a:spcBef>
                <a:spcPct val="20000"/>
              </a:spcBef>
              <a:buFontTx/>
              <a:buChar char="•"/>
            </a:pPr>
            <a:r>
              <a:rPr lang="en-US" sz="1800" b="0" dirty="0" smtClean="0">
                <a:effectLst/>
              </a:rPr>
              <a:t>Underlying </a:t>
            </a:r>
            <a:r>
              <a:rPr lang="en-US" sz="1800" b="0" dirty="0">
                <a:effectLst/>
              </a:rPr>
              <a:t>space markets highly segmented, heterogeneous (Ch.1).</a:t>
            </a:r>
          </a:p>
          <a:p>
            <a:pPr marL="228600" indent="-228600">
              <a:spcBef>
                <a:spcPct val="20000"/>
              </a:spcBef>
              <a:buFontTx/>
              <a:buChar char="•"/>
            </a:pPr>
            <a:r>
              <a:rPr lang="en-US" sz="1800" b="0" dirty="0" smtClean="0">
                <a:effectLst/>
              </a:rPr>
              <a:t>Private </a:t>
            </a:r>
            <a:r>
              <a:rPr lang="en-US" sz="1800" b="0" dirty="0">
                <a:effectLst/>
              </a:rPr>
              <a:t>asset </a:t>
            </a:r>
            <a:r>
              <a:rPr lang="en-US" sz="1800" b="0" dirty="0" err="1">
                <a:effectLst/>
              </a:rPr>
              <a:t>mkt</a:t>
            </a:r>
            <a:r>
              <a:rPr lang="en-US" sz="1800" b="0" dirty="0">
                <a:effectLst/>
              </a:rPr>
              <a:t> (search </a:t>
            </a:r>
            <a:r>
              <a:rPr lang="en-US" sz="1800" b="0" dirty="0" err="1">
                <a:effectLst/>
              </a:rPr>
              <a:t>mkt</a:t>
            </a:r>
            <a:r>
              <a:rPr lang="en-US" sz="1800" b="0" dirty="0">
                <a:effectLst/>
              </a:rPr>
              <a:t> trading of unique, whole assets) </a:t>
            </a:r>
            <a:r>
              <a:rPr lang="en-US" sz="1800" b="0" dirty="0">
                <a:effectLst/>
                <a:sym typeface="Wingdings" panose="05000000000000000000" pitchFamily="2" charset="2"/>
              </a:rPr>
              <a:t></a:t>
            </a:r>
          </a:p>
          <a:p>
            <a:pPr marL="228600" indent="-228600">
              <a:spcBef>
                <a:spcPct val="20000"/>
              </a:spcBef>
              <a:buFontTx/>
              <a:buChar char="•"/>
            </a:pPr>
            <a:r>
              <a:rPr lang="en-US" sz="1800" b="0" dirty="0" smtClean="0">
                <a:effectLst/>
                <a:sym typeface="Wingdings" panose="05000000000000000000" pitchFamily="2" charset="2"/>
              </a:rPr>
              <a:t>Search </a:t>
            </a:r>
            <a:r>
              <a:rPr lang="en-US" sz="1800" b="0" dirty="0">
                <a:effectLst/>
                <a:sym typeface="Wingdings" panose="05000000000000000000" pitchFamily="2" charset="2"/>
              </a:rPr>
              <a:t>function (must </a:t>
            </a:r>
            <a:r>
              <a:rPr lang="en-US" sz="1800" b="0" i="1" dirty="0">
                <a:effectLst/>
                <a:sym typeface="Wingdings" panose="05000000000000000000" pitchFamily="2" charset="2"/>
              </a:rPr>
              <a:t>find</a:t>
            </a:r>
            <a:r>
              <a:rPr lang="en-US" sz="1800" b="0" dirty="0">
                <a:effectLst/>
                <a:sym typeface="Wingdings" panose="05000000000000000000" pitchFamily="2" charset="2"/>
              </a:rPr>
              <a:t> individual assets)</a:t>
            </a:r>
          </a:p>
          <a:p>
            <a:pPr marL="228600" indent="-228600">
              <a:spcBef>
                <a:spcPct val="20000"/>
              </a:spcBef>
              <a:buFontTx/>
              <a:buChar char="•"/>
            </a:pPr>
            <a:r>
              <a:rPr lang="en-US" sz="1800" b="0" dirty="0" smtClean="0">
                <a:effectLst/>
                <a:sym typeface="Wingdings" panose="05000000000000000000" pitchFamily="2" charset="2"/>
              </a:rPr>
              <a:t>Transaction </a:t>
            </a:r>
            <a:r>
              <a:rPr lang="en-US" sz="1800" b="0" dirty="0">
                <a:effectLst/>
                <a:sym typeface="Wingdings" panose="05000000000000000000" pitchFamily="2" charset="2"/>
              </a:rPr>
              <a:t>execution (negotiation, deal structuring, closing)</a:t>
            </a:r>
          </a:p>
          <a:p>
            <a:pPr marL="228600" indent="-228600">
              <a:spcBef>
                <a:spcPct val="20000"/>
              </a:spcBef>
              <a:buFontTx/>
              <a:buChar char="•"/>
            </a:pPr>
            <a:r>
              <a:rPr lang="en-US" sz="1800" b="0" dirty="0" smtClean="0">
                <a:effectLst/>
              </a:rPr>
              <a:t>Lack </a:t>
            </a:r>
            <a:r>
              <a:rPr lang="en-US" sz="1800" b="0" dirty="0">
                <a:effectLst/>
              </a:rPr>
              <a:t>of asset </a:t>
            </a:r>
            <a:r>
              <a:rPr lang="en-US" sz="1800" b="0" dirty="0" err="1">
                <a:effectLst/>
              </a:rPr>
              <a:t>mkt</a:t>
            </a:r>
            <a:r>
              <a:rPr lang="en-US" sz="1800" b="0" dirty="0">
                <a:effectLst/>
              </a:rPr>
              <a:t> informational efficiency (asset price “</a:t>
            </a:r>
            <a:r>
              <a:rPr lang="en-US" sz="1800" b="0" dirty="0" smtClean="0">
                <a:effectLst/>
              </a:rPr>
              <a:t>noise,” inertia</a:t>
            </a:r>
            <a:r>
              <a:rPr lang="en-US" sz="1800" b="0" dirty="0">
                <a:effectLst/>
              </a:rPr>
              <a:t>) </a:t>
            </a:r>
            <a:r>
              <a:rPr lang="en-US" sz="1800" b="0" dirty="0">
                <a:effectLst/>
                <a:sym typeface="Wingdings" panose="05000000000000000000" pitchFamily="2" charset="2"/>
              </a:rPr>
              <a:t> Unique due diligence &amp; decision issues.</a:t>
            </a:r>
          </a:p>
          <a:p>
            <a:pPr marL="228600" indent="-228600">
              <a:spcBef>
                <a:spcPct val="20000"/>
              </a:spcBef>
              <a:buFontTx/>
              <a:buChar char="•"/>
            </a:pPr>
            <a:r>
              <a:rPr lang="en-US" sz="1800" b="0" dirty="0" smtClean="0">
                <a:effectLst/>
                <a:sym typeface="Wingdings" panose="05000000000000000000" pitchFamily="2" charset="2"/>
              </a:rPr>
              <a:t>Asset </a:t>
            </a:r>
            <a:r>
              <a:rPr lang="en-US" sz="1800" b="0" dirty="0">
                <a:effectLst/>
                <a:sym typeface="Wingdings" panose="05000000000000000000" pitchFamily="2" charset="2"/>
              </a:rPr>
              <a:t>o</a:t>
            </a:r>
            <a:r>
              <a:rPr lang="en-US" sz="1800" b="0" dirty="0">
                <a:effectLst/>
              </a:rPr>
              <a:t>perational mgt responsibility &amp; opportunity</a:t>
            </a:r>
          </a:p>
        </p:txBody>
      </p:sp>
      <p:sp>
        <p:nvSpPr>
          <p:cNvPr id="6150" name="Text Box 6"/>
          <p:cNvSpPr txBox="1">
            <a:spLocks noChangeArrowheads="1"/>
          </p:cNvSpPr>
          <p:nvPr/>
        </p:nvSpPr>
        <p:spPr bwMode="auto">
          <a:xfrm>
            <a:off x="533400" y="3960813"/>
            <a:ext cx="8077200" cy="19236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b="0" dirty="0">
                <a:effectLst/>
              </a:rPr>
              <a:t>Operational Mgt Responsibility Important in </a:t>
            </a:r>
            <a:r>
              <a:rPr lang="en-US" b="0" dirty="0" err="1">
                <a:effectLst/>
              </a:rPr>
              <a:t>L.R.</a:t>
            </a:r>
            <a:r>
              <a:rPr lang="en-US" b="0" dirty="0">
                <a:effectLst/>
              </a:rPr>
              <a:t> Success:</a:t>
            </a:r>
          </a:p>
          <a:p>
            <a:pPr marL="228600" indent="-228600">
              <a:spcBef>
                <a:spcPct val="25000"/>
              </a:spcBef>
              <a:buFontTx/>
              <a:buChar char="•"/>
            </a:pPr>
            <a:r>
              <a:rPr lang="en-US" sz="1800" b="0" dirty="0" smtClean="0">
                <a:effectLst/>
              </a:rPr>
              <a:t>High </a:t>
            </a:r>
            <a:r>
              <a:rPr lang="en-US" sz="1800" b="0" dirty="0">
                <a:effectLst/>
              </a:rPr>
              <a:t>transaction costs </a:t>
            </a:r>
            <a:r>
              <a:rPr lang="en-US" sz="1800" b="0" dirty="0">
                <a:effectLst/>
                <a:sym typeface="Wingdings" panose="05000000000000000000" pitchFamily="2" charset="2"/>
              </a:rPr>
              <a:t> Long holding periods  Long time span over which investor governs operations  Can have meaningful impact on investment performance.</a:t>
            </a:r>
          </a:p>
          <a:p>
            <a:pPr marL="228600" indent="-228600">
              <a:spcBef>
                <a:spcPct val="25000"/>
              </a:spcBef>
              <a:buFontTx/>
              <a:buChar char="•"/>
            </a:pPr>
            <a:r>
              <a:rPr lang="en-US" sz="1800" b="0" dirty="0" smtClean="0">
                <a:effectLst/>
                <a:sym typeface="Wingdings" panose="05000000000000000000" pitchFamily="2" charset="2"/>
              </a:rPr>
              <a:t>Cash </a:t>
            </a:r>
            <a:r>
              <a:rPr lang="en-US" sz="1800" b="0" dirty="0">
                <a:effectLst/>
                <a:sym typeface="Wingdings" panose="05000000000000000000" pitchFamily="2" charset="2"/>
              </a:rPr>
              <a:t>yield orientation of </a:t>
            </a:r>
            <a:r>
              <a:rPr lang="en-US" sz="1800" b="0" dirty="0" err="1">
                <a:effectLst/>
                <a:sym typeface="Wingdings" panose="05000000000000000000" pitchFamily="2" charset="2"/>
              </a:rPr>
              <a:t>R.E.</a:t>
            </a:r>
            <a:r>
              <a:rPr lang="en-US" sz="1800" b="0" dirty="0">
                <a:effectLst/>
                <a:sym typeface="Wingdings" panose="05000000000000000000" pitchFamily="2" charset="2"/>
              </a:rPr>
              <a:t> investment total return (mostly in </a:t>
            </a:r>
            <a:r>
              <a:rPr lang="en-US" sz="1800" b="0" i="1" dirty="0">
                <a:effectLst/>
                <a:sym typeface="Wingdings" panose="05000000000000000000" pitchFamily="2" charset="2"/>
              </a:rPr>
              <a:t>y</a:t>
            </a:r>
            <a:r>
              <a:rPr lang="en-US" sz="1800" b="0" dirty="0">
                <a:effectLst/>
                <a:sym typeface="Wingdings" panose="05000000000000000000" pitchFamily="2" charset="2"/>
              </a:rPr>
              <a:t> not </a:t>
            </a:r>
            <a:r>
              <a:rPr lang="en-US" sz="1800" b="0" i="1" dirty="0">
                <a:effectLst/>
                <a:sym typeface="Wingdings" panose="05000000000000000000" pitchFamily="2" charset="2"/>
              </a:rPr>
              <a:t>g</a:t>
            </a:r>
            <a:r>
              <a:rPr lang="en-US" sz="1800" b="0" dirty="0">
                <a:effectLst/>
                <a:sym typeface="Wingdings" panose="05000000000000000000" pitchFamily="2" charset="2"/>
              </a:rPr>
              <a:t>)  Large part of investment performance directly impacted by on-going operations.</a:t>
            </a:r>
            <a:endParaRPr lang="en-US" sz="1800" b="0" dirty="0">
              <a:effectLst/>
            </a:endParaRPr>
          </a:p>
        </p:txBody>
      </p:sp>
      <p:sp>
        <p:nvSpPr>
          <p:cNvPr id="8" name="Footer Placeholder 2"/>
          <p:cNvSpPr>
            <a:spLocks noGrp="1"/>
          </p:cNvSpPr>
          <p:nvPr>
            <p:ph type="ftr" sz="quarter" idx="11"/>
          </p:nvPr>
        </p:nvSpPr>
        <p:spPr>
          <a:xfrm>
            <a:off x="1524000" y="6381750"/>
            <a:ext cx="6324600" cy="476250"/>
          </a:xfrm>
        </p:spPr>
        <p:txBody>
          <a:bodyPr/>
          <a:lstStyle/>
          <a:p>
            <a:r>
              <a:rPr lang="en-US" smtClean="0"/>
              <a:t>© 2014 OnCourse Learning. All Rights Reserved.</a:t>
            </a:r>
            <a:endParaRPr lang="en-US" dirty="0"/>
          </a:p>
        </p:txBody>
      </p:sp>
      <p:sp>
        <p:nvSpPr>
          <p:cNvPr id="9" name="Text Box 6"/>
          <p:cNvSpPr txBox="1">
            <a:spLocks noChangeArrowheads="1"/>
          </p:cNvSpPr>
          <p:nvPr/>
        </p:nvSpPr>
        <p:spPr bwMode="auto">
          <a:xfrm>
            <a:off x="0" y="60325"/>
            <a:ext cx="67818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i="1" dirty="0">
                <a:effectLst/>
              </a:rPr>
              <a:t>From </a:t>
            </a:r>
            <a:r>
              <a:rPr lang="en-US" i="1" dirty="0" smtClean="0">
                <a:effectLst/>
              </a:rPr>
              <a:t>CD Appendix 26A: </a:t>
            </a:r>
            <a:r>
              <a:rPr lang="en-US" i="1" dirty="0">
                <a:effectLst/>
              </a:rPr>
              <a:t>The Institutional Landscape</a:t>
            </a:r>
          </a:p>
        </p:txBody>
      </p:sp>
      <p:sp>
        <p:nvSpPr>
          <p:cNvPr id="7" name="Slide Number Placeholder 6"/>
          <p:cNvSpPr>
            <a:spLocks noGrp="1"/>
          </p:cNvSpPr>
          <p:nvPr>
            <p:ph type="sldNum" sz="quarter" idx="12"/>
          </p:nvPr>
        </p:nvSpPr>
        <p:spPr/>
        <p:txBody>
          <a:bodyPr/>
          <a:lstStyle/>
          <a:p>
            <a:fld id="{C10BC33F-8C89-4D21-B7F7-41DBAF8525E1}" type="slidenum">
              <a:rPr lang="en-US" smtClean="0">
                <a:solidFill>
                  <a:srgbClr val="000000"/>
                </a:solidFill>
              </a:rPr>
              <a:pPr/>
              <a:t>157</a:t>
            </a:fld>
            <a:endParaRPr lang="en-US">
              <a:solidFill>
                <a:srgbClr val="000000"/>
              </a:solidFill>
            </a:endParaRPr>
          </a:p>
        </p:txBody>
      </p:sp>
    </p:spTree>
    <p:extLst>
      <p:ext uri="{BB962C8B-B14F-4D97-AF65-F5344CB8AC3E}">
        <p14:creationId xmlns:p14="http://schemas.microsoft.com/office/powerpoint/2010/main" xmlns="" val="1512563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50"/>
                                        </p:tgtEl>
                                        <p:attrNameLst>
                                          <p:attrName>style.visibility</p:attrName>
                                        </p:attrNameLst>
                                      </p:cBhvr>
                                      <p:to>
                                        <p:strVal val="visible"/>
                                      </p:to>
                                    </p:set>
                                    <p:anim calcmode="lin" valueType="num">
                                      <p:cBhvr additive="base">
                                        <p:cTn id="7" dur="500" fill="hold"/>
                                        <p:tgtEl>
                                          <p:spTgt spid="6150"/>
                                        </p:tgtEl>
                                        <p:attrNameLst>
                                          <p:attrName>ppt_x</p:attrName>
                                        </p:attrNameLst>
                                      </p:cBhvr>
                                      <p:tavLst>
                                        <p:tav tm="0">
                                          <p:val>
                                            <p:strVal val="#ppt_x"/>
                                          </p:val>
                                        </p:tav>
                                        <p:tav tm="100000">
                                          <p:val>
                                            <p:strVal val="#ppt_x"/>
                                          </p:val>
                                        </p:tav>
                                      </p:tavLst>
                                    </p:anim>
                                    <p:anim calcmode="lin" valueType="num">
                                      <p:cBhvr additive="base">
                                        <p:cTn id="8" dur="500" fill="hold"/>
                                        <p:tgtEl>
                                          <p:spTgt spid="61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Lst>
  </p:timing>
</p:sld>
</file>

<file path=ppt/slides/slide15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304800" y="396875"/>
            <a:ext cx="87630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en-US" sz="2400" dirty="0" smtClean="0">
                <a:effectLst/>
              </a:rPr>
              <a:t>26.A3 </a:t>
            </a:r>
            <a:r>
              <a:rPr lang="en-US" sz="2400" dirty="0">
                <a:effectLst/>
              </a:rPr>
              <a:t>Responsibilities &amp; Functions of the Investment Manager</a:t>
            </a:r>
          </a:p>
        </p:txBody>
      </p:sp>
      <p:sp>
        <p:nvSpPr>
          <p:cNvPr id="7173" name="Text Box 5"/>
          <p:cNvSpPr txBox="1">
            <a:spLocks noChangeArrowheads="1"/>
          </p:cNvSpPr>
          <p:nvPr/>
        </p:nvSpPr>
        <p:spPr bwMode="auto">
          <a:xfrm>
            <a:off x="685800" y="1179513"/>
            <a:ext cx="7467600" cy="4916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90204" pitchFamily="34" charset="0"/>
              </a:defRPr>
            </a:lvl1pPr>
            <a:lvl2pPr marL="800100" indent="-342900">
              <a:defRPr>
                <a:solidFill>
                  <a:schemeClr val="tx1"/>
                </a:solidFill>
                <a:latin typeface="Arial" panose="020B0604020202090204" pitchFamily="34" charset="0"/>
              </a:defRPr>
            </a:lvl2pPr>
            <a:lvl3pPr marL="1257300" indent="-342900">
              <a:defRPr>
                <a:solidFill>
                  <a:schemeClr val="tx1"/>
                </a:solidFill>
                <a:latin typeface="Arial" panose="020B0604020202090204" pitchFamily="34" charset="0"/>
              </a:defRPr>
            </a:lvl3pPr>
            <a:lvl4pPr marL="1714500" indent="-342900">
              <a:defRPr>
                <a:solidFill>
                  <a:schemeClr val="tx1"/>
                </a:solidFill>
                <a:latin typeface="Arial" panose="020B0604020202090204" pitchFamily="34" charset="0"/>
              </a:defRPr>
            </a:lvl4pPr>
            <a:lvl5pPr marL="2171700" indent="-342900">
              <a:defRPr>
                <a:solidFill>
                  <a:schemeClr val="tx1"/>
                </a:solidFill>
                <a:latin typeface="Arial" panose="020B0604020202090204" pitchFamily="34" charset="0"/>
              </a:defRPr>
            </a:lvl5pPr>
            <a:lvl6pPr marL="2628900" indent="-342900" fontAlgn="base">
              <a:spcBef>
                <a:spcPct val="0"/>
              </a:spcBef>
              <a:spcAft>
                <a:spcPct val="0"/>
              </a:spcAft>
              <a:defRPr>
                <a:solidFill>
                  <a:schemeClr val="tx1"/>
                </a:solidFill>
                <a:latin typeface="Arial" panose="020B0604020202090204" pitchFamily="34" charset="0"/>
              </a:defRPr>
            </a:lvl6pPr>
            <a:lvl7pPr marL="3086100" indent="-342900" fontAlgn="base">
              <a:spcBef>
                <a:spcPct val="0"/>
              </a:spcBef>
              <a:spcAft>
                <a:spcPct val="0"/>
              </a:spcAft>
              <a:defRPr>
                <a:solidFill>
                  <a:schemeClr val="tx1"/>
                </a:solidFill>
                <a:latin typeface="Arial" panose="020B0604020202090204" pitchFamily="34" charset="0"/>
              </a:defRPr>
            </a:lvl7pPr>
            <a:lvl8pPr marL="3543300" indent="-342900" fontAlgn="base">
              <a:spcBef>
                <a:spcPct val="0"/>
              </a:spcBef>
              <a:spcAft>
                <a:spcPct val="0"/>
              </a:spcAft>
              <a:defRPr>
                <a:solidFill>
                  <a:schemeClr val="tx1"/>
                </a:solidFill>
                <a:latin typeface="Arial" panose="020B0604020202090204" pitchFamily="34" charset="0"/>
              </a:defRPr>
            </a:lvl8pPr>
            <a:lvl9pPr marL="4000500" indent="-342900" fontAlgn="base">
              <a:spcBef>
                <a:spcPct val="0"/>
              </a:spcBef>
              <a:spcAft>
                <a:spcPct val="0"/>
              </a:spcAft>
              <a:defRPr>
                <a:solidFill>
                  <a:schemeClr val="tx1"/>
                </a:solidFill>
                <a:latin typeface="Arial" panose="020B0604020202090204" pitchFamily="34" charset="0"/>
              </a:defRPr>
            </a:lvl9pPr>
          </a:lstStyle>
          <a:p>
            <a:pPr>
              <a:spcBef>
                <a:spcPct val="50000"/>
              </a:spcBef>
              <a:buFontTx/>
              <a:buAutoNum type="arabicParenR"/>
            </a:pPr>
            <a:r>
              <a:rPr lang="en-US" b="0" dirty="0">
                <a:effectLst/>
                <a:latin typeface="Times New Roman" panose="02020603050405020304" pitchFamily="18" charset="0"/>
              </a:rPr>
              <a:t>Investment advisory services:</a:t>
            </a:r>
          </a:p>
          <a:p>
            <a:pPr marL="685800" lvl="1" indent="-228600">
              <a:spcBef>
                <a:spcPct val="10000"/>
              </a:spcBef>
              <a:buFont typeface="Times New Roman" pitchFamily="18" charset="0"/>
              <a:buChar char="–"/>
            </a:pPr>
            <a:r>
              <a:rPr lang="en-US" sz="1800" b="0" dirty="0">
                <a:effectLst/>
                <a:latin typeface="Times New Roman" panose="02020603050405020304" pitchFamily="18" charset="0"/>
              </a:rPr>
              <a:t>How should client invest in </a:t>
            </a:r>
            <a:r>
              <a:rPr lang="en-US" sz="1800" b="0" dirty="0" err="1">
                <a:effectLst/>
                <a:latin typeface="Times New Roman" panose="02020603050405020304" pitchFamily="18" charset="0"/>
              </a:rPr>
              <a:t>R.E.</a:t>
            </a:r>
            <a:r>
              <a:rPr lang="en-US" sz="1800" b="0" dirty="0">
                <a:effectLst/>
                <a:latin typeface="Times New Roman" panose="02020603050405020304" pitchFamily="18" charset="0"/>
              </a:rPr>
              <a:t>: Strategy (allocation, styles), Tactics (timing, reallocation, buy/sell), mgt (vehicles).</a:t>
            </a:r>
            <a:r>
              <a:rPr lang="en-US" b="0" dirty="0">
                <a:effectLst/>
                <a:latin typeface="Times New Roman" panose="02020603050405020304" pitchFamily="18" charset="0"/>
              </a:rPr>
              <a:t> </a:t>
            </a:r>
          </a:p>
          <a:p>
            <a:pPr>
              <a:spcBef>
                <a:spcPts val="900"/>
              </a:spcBef>
              <a:buFontTx/>
              <a:buAutoNum type="arabicParenR"/>
            </a:pPr>
            <a:r>
              <a:rPr lang="en-US" b="0" dirty="0">
                <a:effectLst/>
                <a:latin typeface="Times New Roman" panose="02020603050405020304" pitchFamily="18" charset="0"/>
              </a:rPr>
              <a:t>Asset selection and transaction execution: </a:t>
            </a:r>
          </a:p>
          <a:p>
            <a:pPr marL="685800" lvl="1" indent="-228600">
              <a:spcBef>
                <a:spcPct val="10000"/>
              </a:spcBef>
              <a:buFont typeface="Times New Roman" pitchFamily="18" charset="0"/>
              <a:buChar char="–"/>
            </a:pPr>
            <a:r>
              <a:rPr lang="en-US" sz="1800" b="0" dirty="0">
                <a:effectLst/>
                <a:latin typeface="Times New Roman" panose="02020603050405020304" pitchFamily="18" charset="0"/>
              </a:rPr>
              <a:t>“Acquisitions Dept” (but also dispositions).</a:t>
            </a:r>
          </a:p>
          <a:p>
            <a:pPr marL="685800" lvl="1" indent="-228600">
              <a:spcBef>
                <a:spcPct val="10000"/>
              </a:spcBef>
              <a:buFont typeface="Times New Roman" pitchFamily="18" charset="0"/>
              <a:buChar char="–"/>
            </a:pPr>
            <a:r>
              <a:rPr lang="en-US" sz="1800" b="0" dirty="0">
                <a:effectLst/>
                <a:latin typeface="Times New Roman" panose="02020603050405020304" pitchFamily="18" charset="0"/>
              </a:rPr>
              <a:t>Search, Find, Diligence, Negotiate/Structure, Close.</a:t>
            </a:r>
          </a:p>
          <a:p>
            <a:pPr>
              <a:spcBef>
                <a:spcPts val="900"/>
              </a:spcBef>
              <a:buFontTx/>
              <a:buAutoNum type="arabicParenR"/>
            </a:pPr>
            <a:r>
              <a:rPr lang="en-US" b="0" dirty="0">
                <a:effectLst/>
                <a:latin typeface="Times New Roman" panose="02020603050405020304" pitchFamily="18" charset="0"/>
              </a:rPr>
              <a:t>Investment product development:</a:t>
            </a:r>
          </a:p>
          <a:p>
            <a:pPr marL="685800" lvl="1" indent="-228600">
              <a:spcBef>
                <a:spcPct val="10000"/>
              </a:spcBef>
              <a:buFont typeface="Times New Roman" pitchFamily="18" charset="0"/>
              <a:buChar char="–"/>
            </a:pPr>
            <a:r>
              <a:rPr lang="en-US" sz="1800" b="0" dirty="0">
                <a:effectLst/>
                <a:latin typeface="Times New Roman" panose="02020603050405020304" pitchFamily="18" charset="0"/>
              </a:rPr>
              <a:t>Vehicles, Structures, Innovation? (arbitrage?). </a:t>
            </a:r>
          </a:p>
          <a:p>
            <a:pPr>
              <a:spcBef>
                <a:spcPts val="900"/>
              </a:spcBef>
              <a:buFontTx/>
              <a:buAutoNum type="arabicParenR"/>
            </a:pPr>
            <a:r>
              <a:rPr lang="en-US" b="0" dirty="0">
                <a:effectLst/>
                <a:latin typeface="Times New Roman" panose="02020603050405020304" pitchFamily="18" charset="0"/>
              </a:rPr>
              <a:t>Asset management:</a:t>
            </a:r>
          </a:p>
          <a:p>
            <a:pPr marL="685800" lvl="1" indent="-228600">
              <a:spcBef>
                <a:spcPct val="10000"/>
              </a:spcBef>
              <a:buFont typeface="Times New Roman" pitchFamily="18" charset="0"/>
              <a:buChar char="–"/>
            </a:pPr>
            <a:r>
              <a:rPr lang="en-US" sz="1800" b="0" dirty="0">
                <a:effectLst/>
                <a:latin typeface="Times New Roman" panose="02020603050405020304" pitchFamily="18" charset="0"/>
              </a:rPr>
              <a:t>“Asset Mgt Dept”</a:t>
            </a:r>
          </a:p>
          <a:p>
            <a:pPr marL="685800" lvl="1" indent="-228600">
              <a:spcBef>
                <a:spcPct val="10000"/>
              </a:spcBef>
              <a:buFont typeface="Times New Roman" pitchFamily="18" charset="0"/>
              <a:buChar char="–"/>
            </a:pPr>
            <a:r>
              <a:rPr lang="en-US" sz="1800" b="0" dirty="0">
                <a:effectLst/>
                <a:latin typeface="Times New Roman" panose="02020603050405020304" pitchFamily="18" charset="0"/>
              </a:rPr>
              <a:t>Portfolio-level, Responsible for “property </a:t>
            </a:r>
            <a:r>
              <a:rPr lang="en-US" sz="1800" b="0" dirty="0" smtClean="0">
                <a:effectLst/>
                <a:latin typeface="Times New Roman" panose="02020603050405020304" pitchFamily="18" charset="0"/>
              </a:rPr>
              <a:t>mgt.”</a:t>
            </a:r>
            <a:endParaRPr lang="en-US" sz="1800" b="0" dirty="0">
              <a:effectLst/>
              <a:latin typeface="Times New Roman" panose="02020603050405020304" pitchFamily="18" charset="0"/>
            </a:endParaRPr>
          </a:p>
          <a:p>
            <a:pPr>
              <a:spcBef>
                <a:spcPts val="900"/>
              </a:spcBef>
              <a:buFontTx/>
              <a:buAutoNum type="arabicParenR"/>
            </a:pPr>
            <a:r>
              <a:rPr lang="en-US" b="0" dirty="0">
                <a:effectLst/>
                <a:latin typeface="Times New Roman" panose="02020603050405020304" pitchFamily="18" charset="0"/>
              </a:rPr>
              <a:t>Support functions: Communications &amp; Research:</a:t>
            </a:r>
          </a:p>
          <a:p>
            <a:pPr marL="685800" lvl="1" indent="-228600">
              <a:spcBef>
                <a:spcPct val="10000"/>
              </a:spcBef>
              <a:buFont typeface="Times New Roman" pitchFamily="18" charset="0"/>
              <a:buChar char="–"/>
            </a:pPr>
            <a:r>
              <a:rPr lang="en-US" sz="1800" b="0" dirty="0">
                <a:effectLst/>
                <a:latin typeface="Times New Roman" panose="02020603050405020304" pitchFamily="18" charset="0"/>
              </a:rPr>
              <a:t>Gather, Analyze info, support </a:t>
            </a:r>
            <a:r>
              <a:rPr lang="en-US" sz="1800" b="0" dirty="0" smtClean="0">
                <a:effectLst/>
                <a:latin typeface="Times New Roman" panose="02020603050405020304" pitchFamily="18" charset="0"/>
              </a:rPr>
              <a:t>investment </a:t>
            </a:r>
            <a:r>
              <a:rPr lang="en-US" sz="1800" b="0" dirty="0">
                <a:effectLst/>
                <a:latin typeface="Times New Roman" panose="02020603050405020304" pitchFamily="18" charset="0"/>
              </a:rPr>
              <a:t>decision making, firm marketing, client communication.</a:t>
            </a:r>
          </a:p>
        </p:txBody>
      </p:sp>
      <p:sp>
        <p:nvSpPr>
          <p:cNvPr id="7174" name="Text Box 6"/>
          <p:cNvSpPr txBox="1">
            <a:spLocks noChangeArrowheads="1"/>
          </p:cNvSpPr>
          <p:nvPr/>
        </p:nvSpPr>
        <p:spPr bwMode="auto">
          <a:xfrm>
            <a:off x="1828800" y="6019800"/>
            <a:ext cx="5486400" cy="4064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spcBef>
                <a:spcPct val="50000"/>
              </a:spcBef>
            </a:pPr>
            <a:r>
              <a:rPr lang="en-US">
                <a:effectLst/>
              </a:rPr>
              <a:t>Not all firms provide all five functions.</a:t>
            </a:r>
          </a:p>
        </p:txBody>
      </p:sp>
      <p:sp>
        <p:nvSpPr>
          <p:cNvPr id="8" name="Footer Placeholder 2"/>
          <p:cNvSpPr>
            <a:spLocks noGrp="1"/>
          </p:cNvSpPr>
          <p:nvPr>
            <p:ph type="ftr" sz="quarter" idx="11"/>
          </p:nvPr>
        </p:nvSpPr>
        <p:spPr>
          <a:xfrm>
            <a:off x="1524000" y="6381750"/>
            <a:ext cx="6324600" cy="476250"/>
          </a:xfrm>
        </p:spPr>
        <p:txBody>
          <a:bodyPr/>
          <a:lstStyle/>
          <a:p>
            <a:r>
              <a:rPr lang="en-US" smtClean="0"/>
              <a:t>© 2014 OnCourse Learning. All Rights Reserved.</a:t>
            </a:r>
            <a:endParaRPr lang="en-US" dirty="0"/>
          </a:p>
        </p:txBody>
      </p:sp>
      <p:sp>
        <p:nvSpPr>
          <p:cNvPr id="9" name="Text Box 6"/>
          <p:cNvSpPr txBox="1">
            <a:spLocks noChangeArrowheads="1"/>
          </p:cNvSpPr>
          <p:nvPr/>
        </p:nvSpPr>
        <p:spPr bwMode="auto">
          <a:xfrm>
            <a:off x="0" y="60325"/>
            <a:ext cx="67818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i="1" dirty="0">
                <a:effectLst/>
              </a:rPr>
              <a:t>From </a:t>
            </a:r>
            <a:r>
              <a:rPr lang="en-US" i="1" dirty="0" smtClean="0">
                <a:effectLst/>
              </a:rPr>
              <a:t>CD Appendix 26A: </a:t>
            </a:r>
            <a:r>
              <a:rPr lang="en-US" i="1" dirty="0">
                <a:effectLst/>
              </a:rPr>
              <a:t>The Institutional Landscape</a:t>
            </a:r>
          </a:p>
        </p:txBody>
      </p:sp>
      <p:sp>
        <p:nvSpPr>
          <p:cNvPr id="7" name="Slide Number Placeholder 6"/>
          <p:cNvSpPr>
            <a:spLocks noGrp="1"/>
          </p:cNvSpPr>
          <p:nvPr>
            <p:ph type="sldNum" sz="quarter" idx="12"/>
          </p:nvPr>
        </p:nvSpPr>
        <p:spPr/>
        <p:txBody>
          <a:bodyPr/>
          <a:lstStyle/>
          <a:p>
            <a:fld id="{C10BC33F-8C89-4D21-B7F7-41DBAF8525E1}" type="slidenum">
              <a:rPr lang="en-US" smtClean="0">
                <a:solidFill>
                  <a:srgbClr val="000000"/>
                </a:solidFill>
              </a:rPr>
              <a:pPr/>
              <a:t>158</a:t>
            </a:fld>
            <a:endParaRPr lang="en-US">
              <a:solidFill>
                <a:srgbClr val="000000"/>
              </a:solidFill>
            </a:endParaRPr>
          </a:p>
        </p:txBody>
      </p:sp>
    </p:spTree>
    <p:extLst>
      <p:ext uri="{BB962C8B-B14F-4D97-AF65-F5344CB8AC3E}">
        <p14:creationId xmlns:p14="http://schemas.microsoft.com/office/powerpoint/2010/main" xmlns="" val="14400828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4"/>
                                        </p:tgtEl>
                                        <p:attrNameLst>
                                          <p:attrName>style.visibility</p:attrName>
                                        </p:attrNameLst>
                                      </p:cBhvr>
                                      <p:to>
                                        <p:strVal val="visible"/>
                                      </p:to>
                                    </p:set>
                                    <p:anim calcmode="lin" valueType="num">
                                      <p:cBhvr additive="base">
                                        <p:cTn id="7" dur="500" fill="hold"/>
                                        <p:tgtEl>
                                          <p:spTgt spid="7174"/>
                                        </p:tgtEl>
                                        <p:attrNameLst>
                                          <p:attrName>ppt_x</p:attrName>
                                        </p:attrNameLst>
                                      </p:cBhvr>
                                      <p:tavLst>
                                        <p:tav tm="0">
                                          <p:val>
                                            <p:strVal val="#ppt_x"/>
                                          </p:val>
                                        </p:tav>
                                        <p:tav tm="100000">
                                          <p:val>
                                            <p:strVal val="#ppt_x"/>
                                          </p:val>
                                        </p:tav>
                                      </p:tavLst>
                                    </p:anim>
                                    <p:anim calcmode="lin" valueType="num">
                                      <p:cBhvr additive="base">
                                        <p:cTn id="8" dur="500" fill="hold"/>
                                        <p:tgtEl>
                                          <p:spTgt spid="71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animBg="1"/>
    </p:bldLst>
  </p:timing>
</p:sld>
</file>

<file path=ppt/slides/slide15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457200" y="152400"/>
            <a:ext cx="83058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dirty="0" smtClean="0">
                <a:effectLst/>
              </a:rPr>
              <a:t>26.A4 </a:t>
            </a:r>
            <a:r>
              <a:rPr lang="en-US" dirty="0">
                <a:effectLst/>
              </a:rPr>
              <a:t>Private Real Estate Investment Products</a:t>
            </a:r>
          </a:p>
        </p:txBody>
      </p:sp>
      <p:sp>
        <p:nvSpPr>
          <p:cNvPr id="8197" name="Text Box 5"/>
          <p:cNvSpPr txBox="1">
            <a:spLocks noChangeArrowheads="1"/>
          </p:cNvSpPr>
          <p:nvPr/>
        </p:nvSpPr>
        <p:spPr bwMode="auto">
          <a:xfrm>
            <a:off x="685800" y="533400"/>
            <a:ext cx="7848600" cy="5940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ts val="200"/>
              </a:spcBef>
              <a:buFontTx/>
              <a:buChar char="•"/>
            </a:pPr>
            <a:r>
              <a:rPr lang="en-US" sz="1800" b="0" dirty="0">
                <a:effectLst/>
              </a:rPr>
              <a:t> Open-End Co-mingled Funds (</a:t>
            </a:r>
            <a:r>
              <a:rPr lang="en-US" sz="1800" b="0" dirty="0" err="1">
                <a:effectLst/>
              </a:rPr>
              <a:t>CREFs</a:t>
            </a:r>
            <a:r>
              <a:rPr lang="en-US" sz="1800" b="0" dirty="0">
                <a:effectLst/>
              </a:rPr>
              <a:t>) or Unit Trusts (</a:t>
            </a:r>
            <a:r>
              <a:rPr lang="en-US" sz="1800" b="0" dirty="0" err="1">
                <a:effectLst/>
              </a:rPr>
              <a:t>PUTs</a:t>
            </a:r>
            <a:r>
              <a:rPr lang="en-US" sz="1800" b="0" dirty="0">
                <a:effectLst/>
              </a:rPr>
              <a:t>):</a:t>
            </a:r>
          </a:p>
          <a:p>
            <a:pPr lvl="1" indent="-228600">
              <a:spcBef>
                <a:spcPts val="200"/>
              </a:spcBef>
              <a:buFont typeface="Times New Roman" pitchFamily="18" charset="0"/>
              <a:buChar char="–"/>
            </a:pPr>
            <a:r>
              <a:rPr lang="en-US" sz="1600" b="0" dirty="0" smtClean="0">
                <a:effectLst/>
              </a:rPr>
              <a:t>On-going </a:t>
            </a:r>
            <a:r>
              <a:rPr lang="en-US" sz="1600" b="0" dirty="0">
                <a:effectLst/>
              </a:rPr>
              <a:t>portfolio of properties (no finite life)</a:t>
            </a:r>
          </a:p>
          <a:p>
            <a:pPr lvl="1" indent="-228600">
              <a:spcBef>
                <a:spcPts val="200"/>
              </a:spcBef>
              <a:buFont typeface="Times New Roman" pitchFamily="18" charset="0"/>
              <a:buChar char="–"/>
            </a:pPr>
            <a:r>
              <a:rPr lang="en-US" sz="1600" b="0" dirty="0" smtClean="0">
                <a:effectLst/>
              </a:rPr>
              <a:t>Investors </a:t>
            </a:r>
            <a:r>
              <a:rPr lang="en-US" sz="1600" b="0" dirty="0">
                <a:effectLst/>
              </a:rPr>
              <a:t>can buy in (cash out) at regular frequent intervals (monthly, quarterly).</a:t>
            </a:r>
          </a:p>
          <a:p>
            <a:pPr lvl="1" indent="-228600">
              <a:spcBef>
                <a:spcPts val="200"/>
              </a:spcBef>
              <a:buFont typeface="Times New Roman" pitchFamily="18" charset="0"/>
              <a:buChar char="–"/>
            </a:pPr>
            <a:r>
              <a:rPr lang="en-US" sz="1600" b="0" dirty="0" smtClean="0">
                <a:effectLst/>
              </a:rPr>
              <a:t>Based </a:t>
            </a:r>
            <a:r>
              <a:rPr lang="en-US" sz="1600" b="0" dirty="0">
                <a:effectLst/>
              </a:rPr>
              <a:t>on </a:t>
            </a:r>
            <a:r>
              <a:rPr lang="en-US" sz="1600" b="0" dirty="0" err="1">
                <a:effectLst/>
              </a:rPr>
              <a:t>NAV</a:t>
            </a:r>
            <a:r>
              <a:rPr lang="en-US" sz="1600" b="0" dirty="0">
                <a:effectLst/>
              </a:rPr>
              <a:t> (appraisal-based) of fund.</a:t>
            </a:r>
          </a:p>
          <a:p>
            <a:pPr>
              <a:spcBef>
                <a:spcPts val="200"/>
              </a:spcBef>
              <a:buFontTx/>
              <a:buChar char="•"/>
            </a:pPr>
            <a:r>
              <a:rPr lang="en-US" sz="1800" b="0" dirty="0">
                <a:effectLst/>
              </a:rPr>
              <a:t> Closed-End funds or unit trusts &amp; </a:t>
            </a:r>
            <a:r>
              <a:rPr lang="en-US" sz="1800" b="0" dirty="0" err="1">
                <a:effectLst/>
              </a:rPr>
              <a:t>RELPs</a:t>
            </a:r>
            <a:r>
              <a:rPr lang="en-US" sz="1800" b="0" dirty="0">
                <a:effectLst/>
              </a:rPr>
              <a:t>:</a:t>
            </a:r>
            <a:r>
              <a:rPr lang="en-US" b="0" dirty="0">
                <a:effectLst/>
              </a:rPr>
              <a:t> </a:t>
            </a:r>
          </a:p>
          <a:p>
            <a:pPr lvl="1" indent="-228600">
              <a:spcBef>
                <a:spcPts val="200"/>
              </a:spcBef>
              <a:buFont typeface="Times New Roman" pitchFamily="18" charset="0"/>
              <a:buChar char="–"/>
            </a:pPr>
            <a:r>
              <a:rPr lang="en-US" sz="1600" b="0" dirty="0" smtClean="0">
                <a:effectLst/>
              </a:rPr>
              <a:t>Portfolio </a:t>
            </a:r>
            <a:r>
              <a:rPr lang="en-US" sz="1600" b="0" dirty="0">
                <a:effectLst/>
              </a:rPr>
              <a:t>of properties but</a:t>
            </a:r>
          </a:p>
          <a:p>
            <a:pPr lvl="1" indent="-228600">
              <a:spcBef>
                <a:spcPts val="200"/>
              </a:spcBef>
              <a:buFont typeface="Times New Roman" pitchFamily="18" charset="0"/>
              <a:buChar char="–"/>
            </a:pPr>
            <a:r>
              <a:rPr lang="en-US" sz="1600" b="0" dirty="0" smtClean="0">
                <a:effectLst/>
              </a:rPr>
              <a:t>Investors </a:t>
            </a:r>
            <a:r>
              <a:rPr lang="en-US" sz="1600" b="0" dirty="0">
                <a:effectLst/>
              </a:rPr>
              <a:t>can only buy in a beginning (capitalization phase, then fund is “closed”).</a:t>
            </a:r>
          </a:p>
          <a:p>
            <a:pPr lvl="1" indent="-228600">
              <a:spcBef>
                <a:spcPts val="200"/>
              </a:spcBef>
              <a:buFont typeface="Times New Roman" pitchFamily="18" charset="0"/>
              <a:buChar char="–"/>
            </a:pPr>
            <a:r>
              <a:rPr lang="en-US" sz="1600" b="0" dirty="0" smtClean="0">
                <a:effectLst/>
              </a:rPr>
              <a:t>Planned </a:t>
            </a:r>
            <a:r>
              <a:rPr lang="en-US" sz="1600" b="0" dirty="0">
                <a:effectLst/>
              </a:rPr>
              <a:t>liquidation after specified no. of years (but some flexibility).</a:t>
            </a:r>
          </a:p>
          <a:p>
            <a:pPr lvl="1" indent="-228600">
              <a:spcBef>
                <a:spcPts val="200"/>
              </a:spcBef>
              <a:buFont typeface="Times New Roman" pitchFamily="18" charset="0"/>
              <a:buChar char="–"/>
            </a:pPr>
            <a:r>
              <a:rPr lang="en-US" sz="1600" b="0" dirty="0" smtClean="0">
                <a:effectLst/>
              </a:rPr>
              <a:t>“</a:t>
            </a:r>
            <a:r>
              <a:rPr lang="en-US" sz="1600" b="0" dirty="0" err="1">
                <a:effectLst/>
              </a:rPr>
              <a:t>RELPs</a:t>
            </a:r>
            <a:r>
              <a:rPr lang="en-US" sz="1600" b="0" dirty="0">
                <a:effectLst/>
              </a:rPr>
              <a:t>” marketed to individuals in 1980s (for tax shelter).</a:t>
            </a:r>
          </a:p>
          <a:p>
            <a:pPr>
              <a:spcBef>
                <a:spcPts val="200"/>
              </a:spcBef>
              <a:buFontTx/>
              <a:buChar char="•"/>
            </a:pPr>
            <a:r>
              <a:rPr lang="en-US" sz="1800" b="0" dirty="0">
                <a:effectLst/>
              </a:rPr>
              <a:t> Private REITs: </a:t>
            </a:r>
          </a:p>
          <a:p>
            <a:pPr lvl="1" indent="-228600">
              <a:spcBef>
                <a:spcPts val="200"/>
              </a:spcBef>
              <a:buFont typeface="Times New Roman" pitchFamily="18" charset="0"/>
              <a:buChar char="–"/>
            </a:pPr>
            <a:r>
              <a:rPr lang="en-US" sz="1600" b="0" dirty="0">
                <a:effectLst/>
              </a:rPr>
              <a:t>A way to structure </a:t>
            </a:r>
            <a:r>
              <a:rPr lang="en-US" sz="1600" b="0" dirty="0" err="1">
                <a:effectLst/>
              </a:rPr>
              <a:t>R.E.</a:t>
            </a:r>
            <a:r>
              <a:rPr lang="en-US" sz="1600" b="0" dirty="0">
                <a:effectLst/>
              </a:rPr>
              <a:t> funds.</a:t>
            </a:r>
          </a:p>
          <a:p>
            <a:pPr lvl="1" indent="-228600">
              <a:spcBef>
                <a:spcPts val="200"/>
              </a:spcBef>
              <a:buFont typeface="Times New Roman" pitchFamily="18" charset="0"/>
              <a:buChar char="–"/>
            </a:pPr>
            <a:r>
              <a:rPr lang="en-US" sz="1600" b="0" dirty="0" smtClean="0">
                <a:effectLst/>
              </a:rPr>
              <a:t>Facilitates </a:t>
            </a:r>
            <a:r>
              <a:rPr lang="en-US" sz="1600" b="0" dirty="0">
                <a:effectLst/>
              </a:rPr>
              <a:t>ownership transfer, potential IPO (“incubator REIT”)</a:t>
            </a:r>
          </a:p>
          <a:p>
            <a:pPr lvl="1" indent="-228600">
              <a:spcBef>
                <a:spcPts val="200"/>
              </a:spcBef>
              <a:buFont typeface="Times New Roman" pitchFamily="18" charset="0"/>
              <a:buChar char="–"/>
            </a:pPr>
            <a:r>
              <a:rPr lang="en-US" sz="1600" b="0" dirty="0" smtClean="0">
                <a:effectLst/>
              </a:rPr>
              <a:t>&gt;</a:t>
            </a:r>
            <a:r>
              <a:rPr lang="en-US" sz="1600" b="0" dirty="0">
                <a:effectLst/>
              </a:rPr>
              <a:t>100 shareholders, 5/fewer</a:t>
            </a:r>
          </a:p>
          <a:p>
            <a:pPr>
              <a:spcBef>
                <a:spcPts val="200"/>
              </a:spcBef>
              <a:buFontTx/>
              <a:buChar char="•"/>
            </a:pPr>
            <a:r>
              <a:rPr lang="en-US" sz="1800" b="0" dirty="0">
                <a:effectLst/>
              </a:rPr>
              <a:t> Discretionary Separate Accounts:</a:t>
            </a:r>
            <a:r>
              <a:rPr lang="en-US" b="0" dirty="0">
                <a:effectLst/>
              </a:rPr>
              <a:t> </a:t>
            </a:r>
          </a:p>
          <a:p>
            <a:pPr lvl="1" indent="-228600">
              <a:spcBef>
                <a:spcPts val="200"/>
              </a:spcBef>
              <a:buFont typeface="Times New Roman" pitchFamily="18" charset="0"/>
              <a:buChar char="–"/>
            </a:pPr>
            <a:r>
              <a:rPr lang="en-US" sz="1600" b="0" dirty="0" smtClean="0">
                <a:effectLst/>
              </a:rPr>
              <a:t>Investor </a:t>
            </a:r>
            <a:r>
              <a:rPr lang="en-US" sz="1600" b="0" dirty="0">
                <a:effectLst/>
              </a:rPr>
              <a:t>hires mgr to buy and manage properties on investor’s behalf, with the manager having the discretion as to which properties to buy and sell. </a:t>
            </a:r>
          </a:p>
          <a:p>
            <a:pPr lvl="1" indent="-228600">
              <a:spcBef>
                <a:spcPts val="200"/>
              </a:spcBef>
              <a:buFont typeface="Times New Roman" pitchFamily="18" charset="0"/>
              <a:buChar char="–"/>
            </a:pPr>
            <a:r>
              <a:rPr lang="en-US" sz="1600" b="0" dirty="0" smtClean="0">
                <a:effectLst/>
              </a:rPr>
              <a:t>Each </a:t>
            </a:r>
            <a:r>
              <a:rPr lang="en-US" sz="1600" b="0" dirty="0">
                <a:effectLst/>
              </a:rPr>
              <a:t>separate account is managed on behalf of a single investor, allowing a more “custom-tailored” service for larger investors.</a:t>
            </a:r>
          </a:p>
          <a:p>
            <a:pPr lvl="1" indent="-228600">
              <a:spcBef>
                <a:spcPts val="200"/>
              </a:spcBef>
              <a:buFont typeface="Times New Roman" pitchFamily="18" charset="0"/>
              <a:buChar char="–"/>
            </a:pPr>
            <a:r>
              <a:rPr lang="en-US" sz="1600" b="0" dirty="0" smtClean="0">
                <a:effectLst/>
              </a:rPr>
              <a:t>For </a:t>
            </a:r>
            <a:r>
              <a:rPr lang="en-US" sz="1600" b="0" dirty="0">
                <a:effectLst/>
              </a:rPr>
              <a:t>larger investors. </a:t>
            </a:r>
          </a:p>
          <a:p>
            <a:pPr>
              <a:spcBef>
                <a:spcPts val="200"/>
              </a:spcBef>
              <a:buFontTx/>
              <a:buChar char="•"/>
            </a:pPr>
            <a:r>
              <a:rPr lang="en-US" sz="1800" b="0" dirty="0">
                <a:effectLst/>
              </a:rPr>
              <a:t> Non-discretionary Separate Accounts</a:t>
            </a:r>
          </a:p>
          <a:p>
            <a:pPr lvl="1" indent="-228600">
              <a:spcBef>
                <a:spcPts val="200"/>
              </a:spcBef>
              <a:buFont typeface="Times New Roman" pitchFamily="18" charset="0"/>
              <a:buChar char="–"/>
            </a:pPr>
            <a:r>
              <a:rPr lang="en-US" sz="1600" b="0" dirty="0" smtClean="0">
                <a:effectLst/>
              </a:rPr>
              <a:t>Even </a:t>
            </a:r>
            <a:r>
              <a:rPr lang="en-US" sz="1600" b="0" dirty="0">
                <a:effectLst/>
              </a:rPr>
              <a:t>larger investors, requires some in-house </a:t>
            </a:r>
            <a:r>
              <a:rPr lang="en-US" sz="1600" b="0" dirty="0" err="1">
                <a:effectLst/>
              </a:rPr>
              <a:t>R.E.</a:t>
            </a:r>
            <a:r>
              <a:rPr lang="en-US" sz="1600" b="0" dirty="0">
                <a:effectLst/>
              </a:rPr>
              <a:t> expertise.</a:t>
            </a:r>
          </a:p>
        </p:txBody>
      </p:sp>
      <p:sp>
        <p:nvSpPr>
          <p:cNvPr id="6" name="Footer Placeholder 2"/>
          <p:cNvSpPr>
            <a:spLocks noGrp="1"/>
          </p:cNvSpPr>
          <p:nvPr>
            <p:ph type="ftr" sz="quarter" idx="11"/>
          </p:nvPr>
        </p:nvSpPr>
        <p:spPr>
          <a:xfrm>
            <a:off x="1524000" y="6381750"/>
            <a:ext cx="6324600" cy="476250"/>
          </a:xfrm>
        </p:spPr>
        <p:txBody>
          <a:bodyPr/>
          <a:lstStyle/>
          <a:p>
            <a:r>
              <a:rPr lang="en-US" smtClean="0"/>
              <a:t>© 2014 OnCourse Learning. All Rights Reserved.</a:t>
            </a:r>
            <a:endParaRPr lang="en-US" dirty="0"/>
          </a:p>
        </p:txBody>
      </p:sp>
      <p:sp>
        <p:nvSpPr>
          <p:cNvPr id="5" name="Slide Number Placeholder 4"/>
          <p:cNvSpPr>
            <a:spLocks noGrp="1"/>
          </p:cNvSpPr>
          <p:nvPr>
            <p:ph type="sldNum" sz="quarter" idx="12"/>
          </p:nvPr>
        </p:nvSpPr>
        <p:spPr/>
        <p:txBody>
          <a:bodyPr/>
          <a:lstStyle/>
          <a:p>
            <a:fld id="{C10BC33F-8C89-4D21-B7F7-41DBAF8525E1}" type="slidenum">
              <a:rPr lang="en-US" smtClean="0">
                <a:solidFill>
                  <a:srgbClr val="000000"/>
                </a:solidFill>
              </a:rPr>
              <a:pPr/>
              <a:t>159</a:t>
            </a:fld>
            <a:endParaRPr lang="en-US">
              <a:solidFill>
                <a:srgbClr val="000000"/>
              </a:solidFill>
            </a:endParaRPr>
          </a:p>
        </p:txBody>
      </p:sp>
    </p:spTree>
    <p:extLst>
      <p:ext uri="{BB962C8B-B14F-4D97-AF65-F5344CB8AC3E}">
        <p14:creationId xmlns:p14="http://schemas.microsoft.com/office/powerpoint/2010/main" xmlns="" val="34449512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oter Placeholder 2"/>
          <p:cNvSpPr>
            <a:spLocks noGrp="1"/>
          </p:cNvSpPr>
          <p:nvPr>
            <p:ph type="ftr" sz="quarter" idx="11"/>
          </p:nvPr>
        </p:nvSpPr>
        <p:spPr/>
        <p:txBody>
          <a:bodyPr/>
          <a:lstStyle/>
          <a:p>
            <a:r>
              <a:rPr lang="en-US" smtClean="0"/>
              <a:t>© 2014 OnCourse Learning. All Rights Reserved.</a:t>
            </a:r>
            <a:endParaRPr lang="en-US"/>
          </a:p>
        </p:txBody>
      </p:sp>
      <p:sp>
        <p:nvSpPr>
          <p:cNvPr id="38914" name="Line 2"/>
          <p:cNvSpPr>
            <a:spLocks noChangeShapeType="1"/>
          </p:cNvSpPr>
          <p:nvPr/>
        </p:nvSpPr>
        <p:spPr bwMode="auto">
          <a:xfrm>
            <a:off x="4572000" y="4572000"/>
            <a:ext cx="0" cy="12192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effectLst/>
            </a:endParaRPr>
          </a:p>
        </p:txBody>
      </p:sp>
      <p:sp>
        <p:nvSpPr>
          <p:cNvPr id="38915" name="Line 3"/>
          <p:cNvSpPr>
            <a:spLocks noChangeShapeType="1"/>
          </p:cNvSpPr>
          <p:nvPr/>
        </p:nvSpPr>
        <p:spPr bwMode="auto">
          <a:xfrm>
            <a:off x="2743200" y="5257800"/>
            <a:ext cx="0" cy="5334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effectLst/>
            </a:endParaRPr>
          </a:p>
        </p:txBody>
      </p:sp>
      <p:sp>
        <p:nvSpPr>
          <p:cNvPr id="38916" name="Line 4"/>
          <p:cNvSpPr>
            <a:spLocks noChangeShapeType="1"/>
          </p:cNvSpPr>
          <p:nvPr/>
        </p:nvSpPr>
        <p:spPr bwMode="auto">
          <a:xfrm>
            <a:off x="6477000" y="3886200"/>
            <a:ext cx="0" cy="19050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effectLst/>
            </a:endParaRPr>
          </a:p>
        </p:txBody>
      </p:sp>
      <p:sp>
        <p:nvSpPr>
          <p:cNvPr id="38917" name="Text Box 5"/>
          <p:cNvSpPr txBox="1">
            <a:spLocks noChangeArrowheads="1"/>
          </p:cNvSpPr>
          <p:nvPr/>
        </p:nvSpPr>
        <p:spPr bwMode="auto">
          <a:xfrm>
            <a:off x="1905000" y="5791200"/>
            <a:ext cx="1600200" cy="406400"/>
          </a:xfrm>
          <a:prstGeom prst="rect">
            <a:avLst/>
          </a:prstGeom>
          <a:solidFill>
            <a:srgbClr val="99FFCC"/>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solidFill>
                  <a:srgbClr val="003399"/>
                </a:solidFill>
                <a:effectLst/>
              </a:rPr>
              <a:t>Init.Yield</a:t>
            </a:r>
          </a:p>
        </p:txBody>
      </p:sp>
      <p:sp>
        <p:nvSpPr>
          <p:cNvPr id="38918" name="Text Box 6"/>
          <p:cNvSpPr txBox="1">
            <a:spLocks noChangeArrowheads="1"/>
          </p:cNvSpPr>
          <p:nvPr/>
        </p:nvSpPr>
        <p:spPr bwMode="auto">
          <a:xfrm>
            <a:off x="3810000" y="5791200"/>
            <a:ext cx="1600200" cy="406400"/>
          </a:xfrm>
          <a:prstGeom prst="rect">
            <a:avLst/>
          </a:prstGeom>
          <a:solidFill>
            <a:srgbClr val="99FFCC"/>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solidFill>
                  <a:srgbClr val="003399"/>
                </a:solidFill>
                <a:effectLst/>
              </a:rPr>
              <a:t>CF Change</a:t>
            </a:r>
          </a:p>
        </p:txBody>
      </p:sp>
      <p:sp>
        <p:nvSpPr>
          <p:cNvPr id="38919" name="Text Box 7"/>
          <p:cNvSpPr txBox="1">
            <a:spLocks noChangeArrowheads="1"/>
          </p:cNvSpPr>
          <p:nvPr/>
        </p:nvSpPr>
        <p:spPr bwMode="auto">
          <a:xfrm>
            <a:off x="5638800" y="5791200"/>
            <a:ext cx="1600200" cy="406400"/>
          </a:xfrm>
          <a:prstGeom prst="rect">
            <a:avLst/>
          </a:prstGeom>
          <a:solidFill>
            <a:srgbClr val="99FFCC"/>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solidFill>
                  <a:srgbClr val="003399"/>
                </a:solidFill>
                <a:effectLst/>
              </a:rPr>
              <a:t>Yield Chge</a:t>
            </a:r>
          </a:p>
        </p:txBody>
      </p:sp>
      <p:grpSp>
        <p:nvGrpSpPr>
          <p:cNvPr id="38920" name="Group 8"/>
          <p:cNvGrpSpPr>
            <a:grpSpLocks/>
          </p:cNvGrpSpPr>
          <p:nvPr/>
        </p:nvGrpSpPr>
        <p:grpSpPr bwMode="auto">
          <a:xfrm>
            <a:off x="1828800" y="4267200"/>
            <a:ext cx="1828800" cy="914400"/>
            <a:chOff x="1152" y="2688"/>
            <a:chExt cx="1152" cy="576"/>
          </a:xfrm>
        </p:grpSpPr>
        <p:sp>
          <p:nvSpPr>
            <p:cNvPr id="38921" name="Oval 9"/>
            <p:cNvSpPr>
              <a:spLocks noChangeArrowheads="1"/>
            </p:cNvSpPr>
            <p:nvPr/>
          </p:nvSpPr>
          <p:spPr bwMode="auto">
            <a:xfrm>
              <a:off x="1152" y="2688"/>
              <a:ext cx="1152" cy="57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sp>
          <p:nvSpPr>
            <p:cNvPr id="38922" name="Text Box 10"/>
            <p:cNvSpPr txBox="1">
              <a:spLocks noChangeArrowheads="1"/>
            </p:cNvSpPr>
            <p:nvPr/>
          </p:nvSpPr>
          <p:spPr bwMode="auto">
            <a:xfrm>
              <a:off x="1344" y="2784"/>
              <a:ext cx="816" cy="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1600">
                  <a:effectLst/>
                </a:rPr>
                <a:t>Acquisition</a:t>
              </a:r>
            </a:p>
            <a:p>
              <a:pPr algn="ctr">
                <a:spcBef>
                  <a:spcPct val="50000"/>
                </a:spcBef>
              </a:pPr>
              <a:r>
                <a:rPr lang="en-US" sz="1600">
                  <a:effectLst/>
                </a:rPr>
                <a:t>Selection</a:t>
              </a:r>
            </a:p>
          </p:txBody>
        </p:sp>
      </p:grpSp>
      <p:grpSp>
        <p:nvGrpSpPr>
          <p:cNvPr id="38923" name="Group 11"/>
          <p:cNvGrpSpPr>
            <a:grpSpLocks/>
          </p:cNvGrpSpPr>
          <p:nvPr/>
        </p:nvGrpSpPr>
        <p:grpSpPr bwMode="auto">
          <a:xfrm>
            <a:off x="3657600" y="3657600"/>
            <a:ext cx="1828800" cy="914400"/>
            <a:chOff x="1152" y="2688"/>
            <a:chExt cx="1152" cy="576"/>
          </a:xfrm>
        </p:grpSpPr>
        <p:sp>
          <p:nvSpPr>
            <p:cNvPr id="38924" name="Oval 12"/>
            <p:cNvSpPr>
              <a:spLocks noChangeArrowheads="1"/>
            </p:cNvSpPr>
            <p:nvPr/>
          </p:nvSpPr>
          <p:spPr bwMode="auto">
            <a:xfrm>
              <a:off x="1152" y="2688"/>
              <a:ext cx="1152" cy="57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sp>
          <p:nvSpPr>
            <p:cNvPr id="38925" name="Text Box 13"/>
            <p:cNvSpPr txBox="1">
              <a:spLocks noChangeArrowheads="1"/>
            </p:cNvSpPr>
            <p:nvPr/>
          </p:nvSpPr>
          <p:spPr bwMode="auto">
            <a:xfrm>
              <a:off x="1344" y="2784"/>
              <a:ext cx="816" cy="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1600">
                  <a:effectLst/>
                </a:rPr>
                <a:t>Operational</a:t>
              </a:r>
            </a:p>
            <a:p>
              <a:pPr algn="ctr">
                <a:spcBef>
                  <a:spcPct val="50000"/>
                </a:spcBef>
              </a:pPr>
              <a:r>
                <a:rPr lang="en-US" sz="1600">
                  <a:effectLst/>
                </a:rPr>
                <a:t>Mgt</a:t>
              </a:r>
            </a:p>
          </p:txBody>
        </p:sp>
      </p:grpSp>
      <p:grpSp>
        <p:nvGrpSpPr>
          <p:cNvPr id="38926" name="Group 14"/>
          <p:cNvGrpSpPr>
            <a:grpSpLocks/>
          </p:cNvGrpSpPr>
          <p:nvPr/>
        </p:nvGrpSpPr>
        <p:grpSpPr bwMode="auto">
          <a:xfrm>
            <a:off x="5562600" y="2971800"/>
            <a:ext cx="1828800" cy="914400"/>
            <a:chOff x="1152" y="2688"/>
            <a:chExt cx="1152" cy="576"/>
          </a:xfrm>
        </p:grpSpPr>
        <p:sp>
          <p:nvSpPr>
            <p:cNvPr id="38927" name="Oval 15"/>
            <p:cNvSpPr>
              <a:spLocks noChangeArrowheads="1"/>
            </p:cNvSpPr>
            <p:nvPr/>
          </p:nvSpPr>
          <p:spPr bwMode="auto">
            <a:xfrm>
              <a:off x="1152" y="2688"/>
              <a:ext cx="1152" cy="57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sp>
          <p:nvSpPr>
            <p:cNvPr id="38928" name="Text Box 16"/>
            <p:cNvSpPr txBox="1">
              <a:spLocks noChangeArrowheads="1"/>
            </p:cNvSpPr>
            <p:nvPr/>
          </p:nvSpPr>
          <p:spPr bwMode="auto">
            <a:xfrm>
              <a:off x="1344" y="2784"/>
              <a:ext cx="816" cy="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1600">
                  <a:effectLst/>
                </a:rPr>
                <a:t>Mgt &amp; Disp</a:t>
              </a:r>
            </a:p>
            <a:p>
              <a:pPr algn="ctr">
                <a:spcBef>
                  <a:spcPct val="50000"/>
                </a:spcBef>
              </a:pPr>
              <a:r>
                <a:rPr lang="en-US" sz="1600">
                  <a:effectLst/>
                </a:rPr>
                <a:t>Selection</a:t>
              </a:r>
            </a:p>
          </p:txBody>
        </p:sp>
      </p:grpSp>
      <p:sp>
        <p:nvSpPr>
          <p:cNvPr id="38929" name="Text Box 17"/>
          <p:cNvSpPr txBox="1">
            <a:spLocks noChangeArrowheads="1"/>
          </p:cNvSpPr>
          <p:nvPr/>
        </p:nvSpPr>
        <p:spPr bwMode="auto">
          <a:xfrm>
            <a:off x="457200" y="228600"/>
            <a:ext cx="838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i="1">
                <a:effectLst/>
              </a:rPr>
              <a:t>Performance Attribution Overview</a:t>
            </a:r>
          </a:p>
        </p:txBody>
      </p:sp>
      <p:sp>
        <p:nvSpPr>
          <p:cNvPr id="38930" name="Text Box 18"/>
          <p:cNvSpPr txBox="1">
            <a:spLocks noChangeArrowheads="1"/>
          </p:cNvSpPr>
          <p:nvPr/>
        </p:nvSpPr>
        <p:spPr bwMode="auto">
          <a:xfrm>
            <a:off x="838200" y="2286000"/>
            <a:ext cx="5791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400" b="0" i="1" dirty="0">
                <a:effectLst/>
              </a:rPr>
              <a:t>For example, at the </a:t>
            </a:r>
            <a:r>
              <a:rPr lang="en-US" sz="2400" i="1" dirty="0">
                <a:solidFill>
                  <a:srgbClr val="0070C0"/>
                </a:solidFill>
                <a:effectLst/>
              </a:rPr>
              <a:t>property</a:t>
            </a:r>
            <a:r>
              <a:rPr lang="en-US" sz="2400" i="1" dirty="0">
                <a:effectLst/>
              </a:rPr>
              <a:t> </a:t>
            </a:r>
            <a:r>
              <a:rPr lang="en-US" sz="2400" b="0" i="1" dirty="0">
                <a:effectLst/>
              </a:rPr>
              <a:t>level</a:t>
            </a:r>
          </a:p>
        </p:txBody>
      </p:sp>
      <p:sp>
        <p:nvSpPr>
          <p:cNvPr id="38931" name="Text Box 19"/>
          <p:cNvSpPr txBox="1">
            <a:spLocks noChangeArrowheads="1"/>
          </p:cNvSpPr>
          <p:nvPr/>
        </p:nvSpPr>
        <p:spPr bwMode="auto">
          <a:xfrm>
            <a:off x="762000" y="685800"/>
            <a:ext cx="7696200"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b="0" dirty="0">
                <a:effectLst/>
              </a:rPr>
              <a:t>Basic idea is that components of the performance differential between the subject &amp; the benchmark reflect performance of various distinct </a:t>
            </a:r>
            <a:r>
              <a:rPr lang="en-US" sz="2400" i="1" dirty="0">
                <a:solidFill>
                  <a:srgbClr val="0070C0"/>
                </a:solidFill>
                <a:effectLst/>
              </a:rPr>
              <a:t>functions</a:t>
            </a:r>
            <a:r>
              <a:rPr lang="en-US" sz="2400" dirty="0">
                <a:solidFill>
                  <a:schemeClr val="bg2"/>
                </a:solidFill>
                <a:effectLst/>
              </a:rPr>
              <a:t> </a:t>
            </a:r>
            <a:r>
              <a:rPr lang="en-US" sz="2400" b="0" dirty="0">
                <a:effectLst/>
              </a:rPr>
              <a:t>of investment management.</a:t>
            </a:r>
          </a:p>
        </p:txBody>
      </p:sp>
      <p:sp>
        <p:nvSpPr>
          <p:cNvPr id="22" name="Slide Number Placeholder 21"/>
          <p:cNvSpPr>
            <a:spLocks noGrp="1"/>
          </p:cNvSpPr>
          <p:nvPr>
            <p:ph type="sldNum" sz="quarter" idx="12"/>
          </p:nvPr>
        </p:nvSpPr>
        <p:spPr/>
        <p:txBody>
          <a:bodyPr/>
          <a:lstStyle/>
          <a:p>
            <a:fld id="{A209A336-D58C-464E-9136-F8762DC3422E}" type="slidenum">
              <a:rPr lang="en-US" smtClean="0"/>
              <a:pPr/>
              <a:t>16</a:t>
            </a:fld>
            <a:endParaRPr lang="en-US"/>
          </a:p>
        </p:txBody>
      </p:sp>
    </p:spTree>
  </p:cSld>
  <p:clrMapOvr>
    <a:masterClrMapping/>
  </p:clrMapOvr>
  <p:transition spd="slow"/>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304800" y="228600"/>
            <a:ext cx="84582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dirty="0" smtClean="0">
                <a:effectLst/>
              </a:rPr>
              <a:t>26.A5 </a:t>
            </a:r>
            <a:r>
              <a:rPr lang="en-US" dirty="0">
                <a:effectLst/>
              </a:rPr>
              <a:t>The real estate investment management firm: objectives and strategic considerations</a:t>
            </a:r>
          </a:p>
        </p:txBody>
      </p:sp>
      <p:grpSp>
        <p:nvGrpSpPr>
          <p:cNvPr id="9269" name="Group 53"/>
          <p:cNvGrpSpPr>
            <a:grpSpLocks/>
          </p:cNvGrpSpPr>
          <p:nvPr/>
        </p:nvGrpSpPr>
        <p:grpSpPr bwMode="auto">
          <a:xfrm>
            <a:off x="1524000" y="685800"/>
            <a:ext cx="5397500" cy="5556250"/>
            <a:chOff x="960" y="432"/>
            <a:chExt cx="3400" cy="3500"/>
          </a:xfrm>
        </p:grpSpPr>
        <p:grpSp>
          <p:nvGrpSpPr>
            <p:cNvPr id="9223" name="Group 7"/>
            <p:cNvGrpSpPr>
              <a:grpSpLocks/>
            </p:cNvGrpSpPr>
            <p:nvPr/>
          </p:nvGrpSpPr>
          <p:grpSpPr bwMode="auto">
            <a:xfrm>
              <a:off x="960" y="432"/>
              <a:ext cx="3400" cy="3500"/>
              <a:chOff x="981" y="2704"/>
              <a:chExt cx="10080" cy="10800"/>
            </a:xfrm>
          </p:grpSpPr>
          <p:grpSp>
            <p:nvGrpSpPr>
              <p:cNvPr id="9224" name="Group 8"/>
              <p:cNvGrpSpPr>
                <a:grpSpLocks/>
              </p:cNvGrpSpPr>
              <p:nvPr/>
            </p:nvGrpSpPr>
            <p:grpSpPr bwMode="auto">
              <a:xfrm>
                <a:off x="4941" y="6664"/>
                <a:ext cx="3600" cy="900"/>
                <a:chOff x="4941" y="6664"/>
                <a:chExt cx="3600" cy="900"/>
              </a:xfrm>
            </p:grpSpPr>
            <p:sp>
              <p:nvSpPr>
                <p:cNvPr id="9225" name="Line 9"/>
                <p:cNvSpPr>
                  <a:spLocks noChangeShapeType="1"/>
                </p:cNvSpPr>
                <p:nvPr/>
              </p:nvSpPr>
              <p:spPr bwMode="auto">
                <a:xfrm flipV="1">
                  <a:off x="8541" y="6664"/>
                  <a:ext cx="0" cy="90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effectLst/>
                  </a:endParaRPr>
                </a:p>
              </p:txBody>
            </p:sp>
            <p:sp>
              <p:nvSpPr>
                <p:cNvPr id="9226" name="Line 10"/>
                <p:cNvSpPr>
                  <a:spLocks noChangeShapeType="1"/>
                </p:cNvSpPr>
                <p:nvPr/>
              </p:nvSpPr>
              <p:spPr bwMode="auto">
                <a:xfrm flipH="1">
                  <a:off x="4941" y="6664"/>
                  <a:ext cx="3600"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effectLst/>
                  </a:endParaRPr>
                </a:p>
              </p:txBody>
            </p:sp>
          </p:grpSp>
          <p:grpSp>
            <p:nvGrpSpPr>
              <p:cNvPr id="9227" name="Group 11"/>
              <p:cNvGrpSpPr>
                <a:grpSpLocks/>
              </p:cNvGrpSpPr>
              <p:nvPr/>
            </p:nvGrpSpPr>
            <p:grpSpPr bwMode="auto">
              <a:xfrm>
                <a:off x="981" y="2704"/>
                <a:ext cx="10080" cy="10800"/>
                <a:chOff x="981" y="2704"/>
                <a:chExt cx="10080" cy="10800"/>
              </a:xfrm>
            </p:grpSpPr>
            <p:grpSp>
              <p:nvGrpSpPr>
                <p:cNvPr id="9228" name="Group 12"/>
                <p:cNvGrpSpPr>
                  <a:grpSpLocks/>
                </p:cNvGrpSpPr>
                <p:nvPr/>
              </p:nvGrpSpPr>
              <p:grpSpPr bwMode="auto">
                <a:xfrm>
                  <a:off x="981" y="2704"/>
                  <a:ext cx="10080" cy="10800"/>
                  <a:chOff x="981" y="2704"/>
                  <a:chExt cx="10080" cy="10800"/>
                </a:xfrm>
              </p:grpSpPr>
              <p:grpSp>
                <p:nvGrpSpPr>
                  <p:cNvPr id="9229" name="Group 13"/>
                  <p:cNvGrpSpPr>
                    <a:grpSpLocks/>
                  </p:cNvGrpSpPr>
                  <p:nvPr/>
                </p:nvGrpSpPr>
                <p:grpSpPr bwMode="auto">
                  <a:xfrm>
                    <a:off x="1521" y="2704"/>
                    <a:ext cx="8640" cy="10260"/>
                    <a:chOff x="1521" y="2704"/>
                    <a:chExt cx="8640" cy="10260"/>
                  </a:xfrm>
                </p:grpSpPr>
                <p:grpSp>
                  <p:nvGrpSpPr>
                    <p:cNvPr id="9230" name="Group 14"/>
                    <p:cNvGrpSpPr>
                      <a:grpSpLocks/>
                    </p:cNvGrpSpPr>
                    <p:nvPr/>
                  </p:nvGrpSpPr>
                  <p:grpSpPr bwMode="auto">
                    <a:xfrm>
                      <a:off x="1521" y="2704"/>
                      <a:ext cx="8640" cy="9000"/>
                      <a:chOff x="1521" y="2884"/>
                      <a:chExt cx="8640" cy="9000"/>
                    </a:xfrm>
                  </p:grpSpPr>
                  <p:sp>
                    <p:nvSpPr>
                      <p:cNvPr id="9231" name="Text Box 15"/>
                      <p:cNvSpPr txBox="1">
                        <a:spLocks noChangeArrowheads="1"/>
                      </p:cNvSpPr>
                      <p:nvPr/>
                    </p:nvSpPr>
                    <p:spPr bwMode="auto">
                      <a:xfrm>
                        <a:off x="1521" y="10804"/>
                        <a:ext cx="1620" cy="1080"/>
                      </a:xfrm>
                      <a:prstGeom prst="rect">
                        <a:avLst/>
                      </a:prstGeom>
                      <a:solidFill>
                        <a:srgbClr val="FFFFFF"/>
                      </a:solidFill>
                      <a:ln w="9525">
                        <a:solidFill>
                          <a:srgbClr val="000000"/>
                        </a:solidFill>
                        <a:miter lim="800000"/>
                        <a:headEnd/>
                        <a:tailEnd/>
                      </a:ln>
                    </p:spPr>
                    <p:txBody>
                      <a:bodyPr/>
                      <a:lstStyle/>
                      <a:p>
                        <a:pPr algn="ctr"/>
                        <a:r>
                          <a:rPr lang="en-US" sz="800">
                            <a:effectLst/>
                          </a:rPr>
                          <a:t>Clients’</a:t>
                        </a:r>
                      </a:p>
                      <a:p>
                        <a:pPr algn="ctr"/>
                        <a:r>
                          <a:rPr lang="en-US" sz="800">
                            <a:effectLst/>
                          </a:rPr>
                          <a:t>Perceptions, Needs, &amp; Preferences</a:t>
                        </a:r>
                      </a:p>
                    </p:txBody>
                  </p:sp>
                  <p:sp>
                    <p:nvSpPr>
                      <p:cNvPr id="9232" name="Text Box 16"/>
                      <p:cNvSpPr txBox="1">
                        <a:spLocks noChangeArrowheads="1"/>
                      </p:cNvSpPr>
                      <p:nvPr/>
                    </p:nvSpPr>
                    <p:spPr bwMode="auto">
                      <a:xfrm>
                        <a:off x="3681" y="10984"/>
                        <a:ext cx="1620" cy="720"/>
                      </a:xfrm>
                      <a:prstGeom prst="rect">
                        <a:avLst/>
                      </a:prstGeom>
                      <a:solidFill>
                        <a:srgbClr val="FFFFFF"/>
                      </a:solidFill>
                      <a:ln w="9525">
                        <a:solidFill>
                          <a:srgbClr val="000000"/>
                        </a:solidFill>
                        <a:miter lim="800000"/>
                        <a:headEnd/>
                        <a:tailEnd/>
                      </a:ln>
                    </p:spPr>
                    <p:txBody>
                      <a:bodyPr/>
                      <a:lstStyle/>
                      <a:p>
                        <a:pPr algn="ctr"/>
                        <a:r>
                          <a:rPr lang="en-US" sz="800" b="0">
                            <a:effectLst/>
                          </a:rPr>
                          <a:t>Cap.Mkt</a:t>
                        </a:r>
                      </a:p>
                      <a:p>
                        <a:pPr algn="ctr"/>
                        <a:r>
                          <a:rPr lang="en-US" sz="800" b="0">
                            <a:effectLst/>
                          </a:rPr>
                          <a:t>Env..&amp; Events</a:t>
                        </a:r>
                        <a:endParaRPr lang="en-US" sz="800">
                          <a:effectLst/>
                        </a:endParaRPr>
                      </a:p>
                    </p:txBody>
                  </p:sp>
                  <p:sp>
                    <p:nvSpPr>
                      <p:cNvPr id="9233" name="Text Box 17"/>
                      <p:cNvSpPr txBox="1">
                        <a:spLocks noChangeArrowheads="1"/>
                      </p:cNvSpPr>
                      <p:nvPr/>
                    </p:nvSpPr>
                    <p:spPr bwMode="auto">
                      <a:xfrm>
                        <a:off x="5841" y="10984"/>
                        <a:ext cx="1800" cy="720"/>
                      </a:xfrm>
                      <a:prstGeom prst="rect">
                        <a:avLst/>
                      </a:prstGeom>
                      <a:solidFill>
                        <a:srgbClr val="FFFFFF"/>
                      </a:solidFill>
                      <a:ln w="9525">
                        <a:solidFill>
                          <a:srgbClr val="000000"/>
                        </a:solidFill>
                        <a:miter lim="800000"/>
                        <a:headEnd/>
                        <a:tailEnd/>
                      </a:ln>
                    </p:spPr>
                    <p:txBody>
                      <a:bodyPr/>
                      <a:lstStyle/>
                      <a:p>
                        <a:pPr algn="ctr"/>
                        <a:r>
                          <a:rPr lang="en-US" sz="800" b="0">
                            <a:effectLst/>
                          </a:rPr>
                          <a:t>R.E.Space &amp; Asset Mkts </a:t>
                        </a:r>
                      </a:p>
                    </p:txBody>
                  </p:sp>
                  <p:sp>
                    <p:nvSpPr>
                      <p:cNvPr id="9234" name="Text Box 18"/>
                      <p:cNvSpPr txBox="1">
                        <a:spLocks noChangeArrowheads="1"/>
                      </p:cNvSpPr>
                      <p:nvPr/>
                    </p:nvSpPr>
                    <p:spPr bwMode="auto">
                      <a:xfrm>
                        <a:off x="8001" y="10804"/>
                        <a:ext cx="1620" cy="1080"/>
                      </a:xfrm>
                      <a:prstGeom prst="rect">
                        <a:avLst/>
                      </a:prstGeom>
                      <a:solidFill>
                        <a:srgbClr val="FFFFFF"/>
                      </a:solidFill>
                      <a:ln w="9525">
                        <a:solidFill>
                          <a:srgbClr val="000000"/>
                        </a:solidFill>
                        <a:miter lim="800000"/>
                        <a:headEnd/>
                        <a:tailEnd/>
                      </a:ln>
                    </p:spPr>
                    <p:txBody>
                      <a:bodyPr/>
                      <a:lstStyle/>
                      <a:p>
                        <a:pPr algn="ctr"/>
                        <a:endParaRPr lang="en-US" sz="800" i="1">
                          <a:effectLst/>
                        </a:endParaRPr>
                      </a:p>
                      <a:p>
                        <a:pPr algn="ctr"/>
                        <a:r>
                          <a:rPr lang="en-US" sz="800" i="1">
                            <a:effectLst/>
                          </a:rPr>
                          <a:t>Manager</a:t>
                        </a:r>
                      </a:p>
                      <a:p>
                        <a:pPr algn="ctr"/>
                        <a:r>
                          <a:rPr lang="en-US" sz="800" i="1">
                            <a:effectLst/>
                          </a:rPr>
                          <a:t>Actions</a:t>
                        </a:r>
                        <a:endParaRPr lang="en-US" sz="800">
                          <a:effectLst/>
                        </a:endParaRPr>
                      </a:p>
                    </p:txBody>
                  </p:sp>
                  <p:sp>
                    <p:nvSpPr>
                      <p:cNvPr id="9235" name="Text Box 19"/>
                      <p:cNvSpPr txBox="1">
                        <a:spLocks noChangeArrowheads="1"/>
                      </p:cNvSpPr>
                      <p:nvPr/>
                    </p:nvSpPr>
                    <p:spPr bwMode="auto">
                      <a:xfrm>
                        <a:off x="2781" y="8644"/>
                        <a:ext cx="3060" cy="720"/>
                      </a:xfrm>
                      <a:prstGeom prst="rect">
                        <a:avLst/>
                      </a:prstGeom>
                      <a:solidFill>
                        <a:srgbClr val="FFFFFF"/>
                      </a:solidFill>
                      <a:ln w="9525">
                        <a:solidFill>
                          <a:srgbClr val="000000"/>
                        </a:solidFill>
                        <a:miter lim="800000"/>
                        <a:headEnd/>
                        <a:tailEnd/>
                      </a:ln>
                    </p:spPr>
                    <p:txBody>
                      <a:bodyPr/>
                      <a:lstStyle/>
                      <a:p>
                        <a:pPr algn="ctr"/>
                        <a:r>
                          <a:rPr lang="en-US" sz="800" b="0">
                            <a:effectLst/>
                          </a:rPr>
                          <a:t>Client Capital Flow</a:t>
                        </a:r>
                      </a:p>
                      <a:p>
                        <a:pPr algn="ctr"/>
                        <a:r>
                          <a:rPr lang="en-US" sz="800" b="0">
                            <a:effectLst/>
                          </a:rPr>
                          <a:t>To/from Manager</a:t>
                        </a:r>
                        <a:endParaRPr lang="en-US" sz="800">
                          <a:effectLst/>
                        </a:endParaRPr>
                      </a:p>
                    </p:txBody>
                  </p:sp>
                  <p:sp>
                    <p:nvSpPr>
                      <p:cNvPr id="9236" name="Text Box 20"/>
                      <p:cNvSpPr txBox="1">
                        <a:spLocks noChangeArrowheads="1"/>
                      </p:cNvSpPr>
                      <p:nvPr/>
                    </p:nvSpPr>
                    <p:spPr bwMode="auto">
                      <a:xfrm>
                        <a:off x="8001" y="7744"/>
                        <a:ext cx="2160" cy="1620"/>
                      </a:xfrm>
                      <a:prstGeom prst="rect">
                        <a:avLst/>
                      </a:prstGeom>
                      <a:solidFill>
                        <a:srgbClr val="FFFFFF"/>
                      </a:solidFill>
                      <a:ln w="9525">
                        <a:solidFill>
                          <a:srgbClr val="000000"/>
                        </a:solidFill>
                        <a:miter lim="800000"/>
                        <a:headEnd/>
                        <a:tailEnd/>
                      </a:ln>
                    </p:spPr>
                    <p:txBody>
                      <a:bodyPr/>
                      <a:lstStyle/>
                      <a:p>
                        <a:pPr algn="ctr"/>
                        <a:r>
                          <a:rPr lang="en-US" sz="800">
                            <a:effectLst/>
                          </a:rPr>
                          <a:t>Manager </a:t>
                        </a:r>
                      </a:p>
                      <a:p>
                        <a:pPr algn="ctr"/>
                        <a:r>
                          <a:rPr lang="en-US" sz="800">
                            <a:effectLst/>
                          </a:rPr>
                          <a:t>Investment </a:t>
                        </a:r>
                      </a:p>
                      <a:p>
                        <a:pPr algn="ctr"/>
                        <a:r>
                          <a:rPr lang="en-US" sz="800">
                            <a:effectLst/>
                          </a:rPr>
                          <a:t>Performance</a:t>
                        </a:r>
                      </a:p>
                      <a:p>
                        <a:pPr algn="ctr"/>
                        <a:r>
                          <a:rPr lang="en-US" sz="800">
                            <a:effectLst/>
                          </a:rPr>
                          <a:t>For</a:t>
                        </a:r>
                      </a:p>
                      <a:p>
                        <a:pPr algn="ctr"/>
                        <a:r>
                          <a:rPr lang="en-US" sz="800">
                            <a:effectLst/>
                          </a:rPr>
                          <a:t>Clients</a:t>
                        </a:r>
                      </a:p>
                    </p:txBody>
                  </p:sp>
                  <p:sp>
                    <p:nvSpPr>
                      <p:cNvPr id="9237" name="Text Box 21"/>
                      <p:cNvSpPr txBox="1">
                        <a:spLocks noChangeArrowheads="1"/>
                      </p:cNvSpPr>
                      <p:nvPr/>
                    </p:nvSpPr>
                    <p:spPr bwMode="auto">
                      <a:xfrm>
                        <a:off x="2961" y="6664"/>
                        <a:ext cx="1980" cy="1080"/>
                      </a:xfrm>
                      <a:prstGeom prst="rect">
                        <a:avLst/>
                      </a:prstGeom>
                      <a:solidFill>
                        <a:srgbClr val="FFFFFF"/>
                      </a:solidFill>
                      <a:ln w="9525">
                        <a:solidFill>
                          <a:srgbClr val="000000"/>
                        </a:solidFill>
                        <a:miter lim="800000"/>
                        <a:headEnd/>
                        <a:tailEnd/>
                      </a:ln>
                    </p:spPr>
                    <p:txBody>
                      <a:bodyPr/>
                      <a:lstStyle/>
                      <a:p>
                        <a:pPr algn="ctr"/>
                        <a:r>
                          <a:rPr lang="en-US" sz="800">
                            <a:effectLst/>
                          </a:rPr>
                          <a:t>Assets</a:t>
                        </a:r>
                      </a:p>
                      <a:p>
                        <a:pPr algn="ctr"/>
                        <a:r>
                          <a:rPr lang="en-US" sz="800">
                            <a:effectLst/>
                          </a:rPr>
                          <a:t>Under</a:t>
                        </a:r>
                      </a:p>
                      <a:p>
                        <a:pPr algn="ctr"/>
                        <a:r>
                          <a:rPr lang="en-US" sz="800">
                            <a:effectLst/>
                          </a:rPr>
                          <a:t>Management</a:t>
                        </a:r>
                      </a:p>
                    </p:txBody>
                  </p:sp>
                  <p:sp>
                    <p:nvSpPr>
                      <p:cNvPr id="9238" name="Text Box 22"/>
                      <p:cNvSpPr txBox="1">
                        <a:spLocks noChangeArrowheads="1"/>
                      </p:cNvSpPr>
                      <p:nvPr/>
                    </p:nvSpPr>
                    <p:spPr bwMode="auto">
                      <a:xfrm>
                        <a:off x="8001" y="4684"/>
                        <a:ext cx="2160" cy="1080"/>
                      </a:xfrm>
                      <a:prstGeom prst="rect">
                        <a:avLst/>
                      </a:prstGeom>
                      <a:solidFill>
                        <a:srgbClr val="FFFFFF"/>
                      </a:solidFill>
                      <a:ln w="9525">
                        <a:solidFill>
                          <a:srgbClr val="000000"/>
                        </a:solidFill>
                        <a:miter lim="800000"/>
                        <a:headEnd/>
                        <a:tailEnd/>
                      </a:ln>
                    </p:spPr>
                    <p:txBody>
                      <a:bodyPr/>
                      <a:lstStyle/>
                      <a:p>
                        <a:pPr algn="ctr"/>
                        <a:r>
                          <a:rPr lang="en-US" sz="800" b="0">
                            <a:effectLst/>
                          </a:rPr>
                          <a:t>Equity Returns</a:t>
                        </a:r>
                      </a:p>
                      <a:p>
                        <a:pPr algn="ctr"/>
                        <a:r>
                          <a:rPr lang="en-US" sz="800" b="0">
                            <a:effectLst/>
                          </a:rPr>
                          <a:t>&amp; </a:t>
                        </a:r>
                      </a:p>
                      <a:p>
                        <a:pPr algn="ctr"/>
                        <a:r>
                          <a:rPr lang="en-US" sz="800" b="0">
                            <a:effectLst/>
                          </a:rPr>
                          <a:t>Incentive Fee Revenue</a:t>
                        </a:r>
                        <a:endParaRPr lang="en-US" sz="800">
                          <a:effectLst/>
                        </a:endParaRPr>
                      </a:p>
                    </p:txBody>
                  </p:sp>
                  <p:sp>
                    <p:nvSpPr>
                      <p:cNvPr id="9239" name="Text Box 23"/>
                      <p:cNvSpPr txBox="1">
                        <a:spLocks noChangeArrowheads="1"/>
                      </p:cNvSpPr>
                      <p:nvPr/>
                    </p:nvSpPr>
                    <p:spPr bwMode="auto">
                      <a:xfrm>
                        <a:off x="3321" y="4684"/>
                        <a:ext cx="2160" cy="1080"/>
                      </a:xfrm>
                      <a:prstGeom prst="rect">
                        <a:avLst/>
                      </a:prstGeom>
                      <a:solidFill>
                        <a:srgbClr val="FFFFFF"/>
                      </a:solidFill>
                      <a:ln w="9525">
                        <a:solidFill>
                          <a:srgbClr val="000000"/>
                        </a:solidFill>
                        <a:miter lim="800000"/>
                        <a:headEnd/>
                        <a:tailEnd/>
                      </a:ln>
                    </p:spPr>
                    <p:txBody>
                      <a:bodyPr/>
                      <a:lstStyle/>
                      <a:p>
                        <a:pPr algn="ctr"/>
                        <a:endParaRPr lang="en-US" sz="1000" b="0">
                          <a:effectLst/>
                        </a:endParaRPr>
                      </a:p>
                      <a:p>
                        <a:pPr algn="ctr"/>
                        <a:r>
                          <a:rPr lang="en-US" sz="800" b="0">
                            <a:effectLst/>
                          </a:rPr>
                          <a:t>Base Fee Revenue</a:t>
                        </a:r>
                        <a:endParaRPr lang="en-US" sz="800">
                          <a:effectLst/>
                        </a:endParaRPr>
                      </a:p>
                    </p:txBody>
                  </p:sp>
                  <p:sp>
                    <p:nvSpPr>
                      <p:cNvPr id="9240" name="Text Box 24"/>
                      <p:cNvSpPr txBox="1">
                        <a:spLocks noChangeArrowheads="1"/>
                      </p:cNvSpPr>
                      <p:nvPr/>
                    </p:nvSpPr>
                    <p:spPr bwMode="auto">
                      <a:xfrm>
                        <a:off x="4761" y="2884"/>
                        <a:ext cx="3960" cy="720"/>
                      </a:xfrm>
                      <a:prstGeom prst="rect">
                        <a:avLst/>
                      </a:prstGeom>
                      <a:solidFill>
                        <a:srgbClr val="FFFFFF"/>
                      </a:solidFill>
                      <a:ln w="9525">
                        <a:solidFill>
                          <a:srgbClr val="000000"/>
                        </a:solidFill>
                        <a:miter lim="800000"/>
                        <a:headEnd/>
                        <a:tailEnd/>
                      </a:ln>
                    </p:spPr>
                    <p:txBody>
                      <a:bodyPr/>
                      <a:lstStyle/>
                      <a:p>
                        <a:pPr algn="ctr"/>
                        <a:r>
                          <a:rPr lang="en-US" sz="1200" i="1">
                            <a:effectLst/>
                          </a:rPr>
                          <a:t>Value of Management Firm</a:t>
                        </a:r>
                        <a:endParaRPr lang="en-US">
                          <a:effectLst/>
                        </a:endParaRPr>
                      </a:p>
                    </p:txBody>
                  </p:sp>
                </p:grpSp>
                <p:sp>
                  <p:nvSpPr>
                    <p:cNvPr id="9241" name="Line 25"/>
                    <p:cNvSpPr>
                      <a:spLocks noChangeShapeType="1"/>
                    </p:cNvSpPr>
                    <p:nvPr/>
                  </p:nvSpPr>
                  <p:spPr bwMode="auto">
                    <a:xfrm flipV="1">
                      <a:off x="2601" y="9184"/>
                      <a:ext cx="900" cy="144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effectLst/>
                      </a:endParaRPr>
                    </a:p>
                  </p:txBody>
                </p:sp>
                <p:sp>
                  <p:nvSpPr>
                    <p:cNvPr id="9242" name="Line 26"/>
                    <p:cNvSpPr>
                      <a:spLocks noChangeShapeType="1"/>
                    </p:cNvSpPr>
                    <p:nvPr/>
                  </p:nvSpPr>
                  <p:spPr bwMode="auto">
                    <a:xfrm>
                      <a:off x="5301" y="11164"/>
                      <a:ext cx="540"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effectLst/>
                      </a:endParaRPr>
                    </a:p>
                  </p:txBody>
                </p:sp>
                <p:sp>
                  <p:nvSpPr>
                    <p:cNvPr id="9243" name="Line 27"/>
                    <p:cNvSpPr>
                      <a:spLocks noChangeShapeType="1"/>
                    </p:cNvSpPr>
                    <p:nvPr/>
                  </p:nvSpPr>
                  <p:spPr bwMode="auto">
                    <a:xfrm flipV="1">
                      <a:off x="7101" y="9184"/>
                      <a:ext cx="1260" cy="162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effectLst/>
                      </a:endParaRPr>
                    </a:p>
                  </p:txBody>
                </p:sp>
                <p:sp>
                  <p:nvSpPr>
                    <p:cNvPr id="9244" name="Line 28"/>
                    <p:cNvSpPr>
                      <a:spLocks noChangeShapeType="1"/>
                    </p:cNvSpPr>
                    <p:nvPr/>
                  </p:nvSpPr>
                  <p:spPr bwMode="auto">
                    <a:xfrm flipV="1">
                      <a:off x="9081" y="9184"/>
                      <a:ext cx="0" cy="144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effectLst/>
                      </a:endParaRPr>
                    </a:p>
                  </p:txBody>
                </p:sp>
                <p:sp>
                  <p:nvSpPr>
                    <p:cNvPr id="9245" name="Line 29"/>
                    <p:cNvSpPr>
                      <a:spLocks noChangeShapeType="1"/>
                    </p:cNvSpPr>
                    <p:nvPr/>
                  </p:nvSpPr>
                  <p:spPr bwMode="auto">
                    <a:xfrm>
                      <a:off x="7641" y="11164"/>
                      <a:ext cx="360"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effectLst/>
                      </a:endParaRPr>
                    </a:p>
                  </p:txBody>
                </p:sp>
                <p:sp>
                  <p:nvSpPr>
                    <p:cNvPr id="9246" name="Line 30"/>
                    <p:cNvSpPr>
                      <a:spLocks noChangeShapeType="1"/>
                    </p:cNvSpPr>
                    <p:nvPr/>
                  </p:nvSpPr>
                  <p:spPr bwMode="auto">
                    <a:xfrm>
                      <a:off x="9981" y="9184"/>
                      <a:ext cx="0" cy="3780"/>
                    </a:xfrm>
                    <a:prstGeom prst="line">
                      <a:avLst/>
                    </a:prstGeom>
                    <a:noFill/>
                    <a:ln w="9525">
                      <a:solidFill>
                        <a:srgbClr val="000000"/>
                      </a:solidFill>
                      <a:prstDash val="sysDot"/>
                      <a:round/>
                      <a:headEnd/>
                      <a:tailEnd type="triangle" w="med" len="med"/>
                    </a:ln>
                    <a:extLst>
                      <a:ext uri="{909E8E84-426E-40DD-AFC4-6F175D3DCCD1}">
                        <a14:hiddenFill xmlns:a14="http://schemas.microsoft.com/office/drawing/2010/main" xmlns="">
                          <a:noFill/>
                        </a14:hiddenFill>
                      </a:ext>
                    </a:extLst>
                  </p:spPr>
                  <p:txBody>
                    <a:bodyPr/>
                    <a:lstStyle/>
                    <a:p>
                      <a:endParaRPr lang="en-US">
                        <a:effectLst/>
                      </a:endParaRPr>
                    </a:p>
                  </p:txBody>
                </p:sp>
                <p:sp>
                  <p:nvSpPr>
                    <p:cNvPr id="9247" name="Line 31"/>
                    <p:cNvSpPr>
                      <a:spLocks noChangeShapeType="1"/>
                    </p:cNvSpPr>
                    <p:nvPr/>
                  </p:nvSpPr>
                  <p:spPr bwMode="auto">
                    <a:xfrm flipH="1">
                      <a:off x="2061" y="12964"/>
                      <a:ext cx="7920" cy="0"/>
                    </a:xfrm>
                    <a:prstGeom prst="line">
                      <a:avLst/>
                    </a:prstGeom>
                    <a:noFill/>
                    <a:ln w="9525">
                      <a:solidFill>
                        <a:srgbClr val="000000"/>
                      </a:solidFill>
                      <a:prstDash val="sysDot"/>
                      <a:round/>
                      <a:headEnd/>
                      <a:tailEnd type="triangle" w="med" len="med"/>
                    </a:ln>
                    <a:extLst>
                      <a:ext uri="{909E8E84-426E-40DD-AFC4-6F175D3DCCD1}">
                        <a14:hiddenFill xmlns:a14="http://schemas.microsoft.com/office/drawing/2010/main" xmlns="">
                          <a:noFill/>
                        </a14:hiddenFill>
                      </a:ext>
                    </a:extLst>
                  </p:spPr>
                  <p:txBody>
                    <a:bodyPr/>
                    <a:lstStyle/>
                    <a:p>
                      <a:endParaRPr lang="en-US">
                        <a:effectLst/>
                      </a:endParaRPr>
                    </a:p>
                  </p:txBody>
                </p:sp>
                <p:sp>
                  <p:nvSpPr>
                    <p:cNvPr id="9248" name="Line 32"/>
                    <p:cNvSpPr>
                      <a:spLocks noChangeShapeType="1"/>
                    </p:cNvSpPr>
                    <p:nvPr/>
                  </p:nvSpPr>
                  <p:spPr bwMode="auto">
                    <a:xfrm flipV="1">
                      <a:off x="2061" y="11704"/>
                      <a:ext cx="0" cy="1260"/>
                    </a:xfrm>
                    <a:prstGeom prst="line">
                      <a:avLst/>
                    </a:prstGeom>
                    <a:noFill/>
                    <a:ln w="9525">
                      <a:solidFill>
                        <a:srgbClr val="000000"/>
                      </a:solidFill>
                      <a:prstDash val="sysDot"/>
                      <a:round/>
                      <a:headEnd/>
                      <a:tailEnd type="triangle" w="med" len="med"/>
                    </a:ln>
                    <a:extLst>
                      <a:ext uri="{909E8E84-426E-40DD-AFC4-6F175D3DCCD1}">
                        <a14:hiddenFill xmlns:a14="http://schemas.microsoft.com/office/drawing/2010/main" xmlns="">
                          <a:noFill/>
                        </a14:hiddenFill>
                      </a:ext>
                    </a:extLst>
                  </p:spPr>
                  <p:txBody>
                    <a:bodyPr/>
                    <a:lstStyle/>
                    <a:p>
                      <a:endParaRPr lang="en-US">
                        <a:effectLst/>
                      </a:endParaRPr>
                    </a:p>
                  </p:txBody>
                </p:sp>
                <p:sp>
                  <p:nvSpPr>
                    <p:cNvPr id="9249" name="Line 33"/>
                    <p:cNvSpPr>
                      <a:spLocks noChangeShapeType="1"/>
                    </p:cNvSpPr>
                    <p:nvPr/>
                  </p:nvSpPr>
                  <p:spPr bwMode="auto">
                    <a:xfrm>
                      <a:off x="9081" y="11704"/>
                      <a:ext cx="0" cy="90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effectLst/>
                      </a:endParaRPr>
                    </a:p>
                  </p:txBody>
                </p:sp>
                <p:sp>
                  <p:nvSpPr>
                    <p:cNvPr id="9250" name="Line 34"/>
                    <p:cNvSpPr>
                      <a:spLocks noChangeShapeType="1"/>
                    </p:cNvSpPr>
                    <p:nvPr/>
                  </p:nvSpPr>
                  <p:spPr bwMode="auto">
                    <a:xfrm flipH="1">
                      <a:off x="2421" y="12604"/>
                      <a:ext cx="666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effectLst/>
                      </a:endParaRPr>
                    </a:p>
                  </p:txBody>
                </p:sp>
                <p:sp>
                  <p:nvSpPr>
                    <p:cNvPr id="9251" name="Line 35"/>
                    <p:cNvSpPr>
                      <a:spLocks noChangeShapeType="1"/>
                    </p:cNvSpPr>
                    <p:nvPr/>
                  </p:nvSpPr>
                  <p:spPr bwMode="auto">
                    <a:xfrm flipV="1">
                      <a:off x="2421" y="11704"/>
                      <a:ext cx="0" cy="90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xmlns="">
                          <a:noFill/>
                        </a14:hiddenFill>
                      </a:ext>
                    </a:extLst>
                  </p:spPr>
                  <p:txBody>
                    <a:bodyPr/>
                    <a:lstStyle/>
                    <a:p>
                      <a:endParaRPr lang="en-US">
                        <a:effectLst/>
                      </a:endParaRPr>
                    </a:p>
                  </p:txBody>
                </p:sp>
                <p:sp>
                  <p:nvSpPr>
                    <p:cNvPr id="9252" name="Line 36"/>
                    <p:cNvSpPr>
                      <a:spLocks noChangeShapeType="1"/>
                    </p:cNvSpPr>
                    <p:nvPr/>
                  </p:nvSpPr>
                  <p:spPr bwMode="auto">
                    <a:xfrm flipH="1">
                      <a:off x="3141" y="11164"/>
                      <a:ext cx="540"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effectLst/>
                      </a:endParaRPr>
                    </a:p>
                  </p:txBody>
                </p:sp>
                <p:sp>
                  <p:nvSpPr>
                    <p:cNvPr id="9253" name="Line 37"/>
                    <p:cNvSpPr>
                      <a:spLocks noChangeShapeType="1"/>
                    </p:cNvSpPr>
                    <p:nvPr/>
                  </p:nvSpPr>
                  <p:spPr bwMode="auto">
                    <a:xfrm>
                      <a:off x="6741" y="11524"/>
                      <a:ext cx="0" cy="72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effectLst/>
                      </a:endParaRPr>
                    </a:p>
                  </p:txBody>
                </p:sp>
                <p:sp>
                  <p:nvSpPr>
                    <p:cNvPr id="9254" name="Line 38"/>
                    <p:cNvSpPr>
                      <a:spLocks noChangeShapeType="1"/>
                    </p:cNvSpPr>
                    <p:nvPr/>
                  </p:nvSpPr>
                  <p:spPr bwMode="auto">
                    <a:xfrm flipH="1" flipV="1">
                      <a:off x="2781" y="12244"/>
                      <a:ext cx="3960"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effectLst/>
                      </a:endParaRPr>
                    </a:p>
                  </p:txBody>
                </p:sp>
                <p:sp>
                  <p:nvSpPr>
                    <p:cNvPr id="9255" name="Line 39"/>
                    <p:cNvSpPr>
                      <a:spLocks noChangeShapeType="1"/>
                    </p:cNvSpPr>
                    <p:nvPr/>
                  </p:nvSpPr>
                  <p:spPr bwMode="auto">
                    <a:xfrm flipV="1">
                      <a:off x="2781" y="11704"/>
                      <a:ext cx="0" cy="54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effectLst/>
                      </a:endParaRPr>
                    </a:p>
                  </p:txBody>
                </p:sp>
                <p:sp>
                  <p:nvSpPr>
                    <p:cNvPr id="9256" name="Line 40"/>
                    <p:cNvSpPr>
                      <a:spLocks noChangeShapeType="1"/>
                    </p:cNvSpPr>
                    <p:nvPr/>
                  </p:nvSpPr>
                  <p:spPr bwMode="auto">
                    <a:xfrm flipV="1">
                      <a:off x="4041" y="7564"/>
                      <a:ext cx="0" cy="90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effectLst/>
                      </a:endParaRPr>
                    </a:p>
                  </p:txBody>
                </p:sp>
                <p:sp>
                  <p:nvSpPr>
                    <p:cNvPr id="9257" name="Line 41"/>
                    <p:cNvSpPr>
                      <a:spLocks noChangeShapeType="1"/>
                    </p:cNvSpPr>
                    <p:nvPr/>
                  </p:nvSpPr>
                  <p:spPr bwMode="auto">
                    <a:xfrm flipH="1">
                      <a:off x="5841" y="8824"/>
                      <a:ext cx="2160" cy="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effectLst/>
                      </a:endParaRPr>
                    </a:p>
                  </p:txBody>
                </p:sp>
                <p:sp>
                  <p:nvSpPr>
                    <p:cNvPr id="9258" name="Line 42"/>
                    <p:cNvSpPr>
                      <a:spLocks noChangeShapeType="1"/>
                    </p:cNvSpPr>
                    <p:nvPr/>
                  </p:nvSpPr>
                  <p:spPr bwMode="auto">
                    <a:xfrm flipV="1">
                      <a:off x="9081" y="5584"/>
                      <a:ext cx="0" cy="198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effectLst/>
                      </a:endParaRPr>
                    </a:p>
                  </p:txBody>
                </p:sp>
                <p:sp>
                  <p:nvSpPr>
                    <p:cNvPr id="9259" name="Line 43"/>
                    <p:cNvSpPr>
                      <a:spLocks noChangeShapeType="1"/>
                    </p:cNvSpPr>
                    <p:nvPr/>
                  </p:nvSpPr>
                  <p:spPr bwMode="auto">
                    <a:xfrm flipV="1">
                      <a:off x="4041" y="5584"/>
                      <a:ext cx="0" cy="90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effectLst/>
                      </a:endParaRPr>
                    </a:p>
                  </p:txBody>
                </p:sp>
                <p:sp>
                  <p:nvSpPr>
                    <p:cNvPr id="9260" name="Line 44"/>
                    <p:cNvSpPr>
                      <a:spLocks noChangeShapeType="1"/>
                    </p:cNvSpPr>
                    <p:nvPr/>
                  </p:nvSpPr>
                  <p:spPr bwMode="auto">
                    <a:xfrm flipV="1">
                      <a:off x="4581" y="3424"/>
                      <a:ext cx="1260" cy="108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effectLst/>
                      </a:endParaRPr>
                    </a:p>
                  </p:txBody>
                </p:sp>
                <p:sp>
                  <p:nvSpPr>
                    <p:cNvPr id="9261" name="Line 45"/>
                    <p:cNvSpPr>
                      <a:spLocks noChangeShapeType="1"/>
                    </p:cNvSpPr>
                    <p:nvPr/>
                  </p:nvSpPr>
                  <p:spPr bwMode="auto">
                    <a:xfrm flipH="1" flipV="1">
                      <a:off x="7641" y="3424"/>
                      <a:ext cx="1260" cy="1080"/>
                    </a:xfrm>
                    <a:prstGeom prst="line">
                      <a:avLst/>
                    </a:prstGeom>
                    <a:noFill/>
                    <a:ln w="9525">
                      <a:solidFill>
                        <a:srgbClr val="00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effectLst/>
                      </a:endParaRPr>
                    </a:p>
                  </p:txBody>
                </p:sp>
              </p:grpSp>
              <p:sp>
                <p:nvSpPr>
                  <p:cNvPr id="9262" name="Line 46"/>
                  <p:cNvSpPr>
                    <a:spLocks noChangeShapeType="1"/>
                  </p:cNvSpPr>
                  <p:nvPr/>
                </p:nvSpPr>
                <p:spPr bwMode="auto">
                  <a:xfrm>
                    <a:off x="10161" y="4864"/>
                    <a:ext cx="900" cy="0"/>
                  </a:xfrm>
                  <a:prstGeom prst="line">
                    <a:avLst/>
                  </a:prstGeom>
                  <a:noFill/>
                  <a:ln w="9525">
                    <a:solidFill>
                      <a:srgbClr val="000000"/>
                    </a:solidFill>
                    <a:prstDash val="sysDot"/>
                    <a:round/>
                    <a:headEnd/>
                    <a:tailEnd type="triangle" w="med" len="med"/>
                  </a:ln>
                  <a:extLst>
                    <a:ext uri="{909E8E84-426E-40DD-AFC4-6F175D3DCCD1}">
                      <a14:hiddenFill xmlns:a14="http://schemas.microsoft.com/office/drawing/2010/main" xmlns="">
                        <a:noFill/>
                      </a14:hiddenFill>
                    </a:ext>
                  </a:extLst>
                </p:spPr>
                <p:txBody>
                  <a:bodyPr/>
                  <a:lstStyle/>
                  <a:p>
                    <a:endParaRPr lang="en-US">
                      <a:effectLst/>
                    </a:endParaRPr>
                  </a:p>
                </p:txBody>
              </p:sp>
              <p:sp>
                <p:nvSpPr>
                  <p:cNvPr id="9263" name="Line 47"/>
                  <p:cNvSpPr>
                    <a:spLocks noChangeShapeType="1"/>
                  </p:cNvSpPr>
                  <p:nvPr/>
                </p:nvSpPr>
                <p:spPr bwMode="auto">
                  <a:xfrm>
                    <a:off x="11061" y="4864"/>
                    <a:ext cx="0" cy="8640"/>
                  </a:xfrm>
                  <a:prstGeom prst="line">
                    <a:avLst/>
                  </a:prstGeom>
                  <a:noFill/>
                  <a:ln w="9525">
                    <a:solidFill>
                      <a:srgbClr val="000000"/>
                    </a:solidFill>
                    <a:prstDash val="sysDot"/>
                    <a:round/>
                    <a:headEnd/>
                    <a:tailEnd type="triangle" w="med" len="med"/>
                  </a:ln>
                  <a:extLst>
                    <a:ext uri="{909E8E84-426E-40DD-AFC4-6F175D3DCCD1}">
                      <a14:hiddenFill xmlns:a14="http://schemas.microsoft.com/office/drawing/2010/main" xmlns="">
                        <a:noFill/>
                      </a14:hiddenFill>
                    </a:ext>
                  </a:extLst>
                </p:spPr>
                <p:txBody>
                  <a:bodyPr/>
                  <a:lstStyle/>
                  <a:p>
                    <a:endParaRPr lang="en-US">
                      <a:effectLst/>
                    </a:endParaRPr>
                  </a:p>
                </p:txBody>
              </p:sp>
              <p:sp>
                <p:nvSpPr>
                  <p:cNvPr id="9264" name="Line 48"/>
                  <p:cNvSpPr>
                    <a:spLocks noChangeShapeType="1"/>
                  </p:cNvSpPr>
                  <p:nvPr/>
                </p:nvSpPr>
                <p:spPr bwMode="auto">
                  <a:xfrm flipH="1">
                    <a:off x="981" y="13504"/>
                    <a:ext cx="10080" cy="0"/>
                  </a:xfrm>
                  <a:prstGeom prst="line">
                    <a:avLst/>
                  </a:prstGeom>
                  <a:noFill/>
                  <a:ln w="9525">
                    <a:solidFill>
                      <a:srgbClr val="000000"/>
                    </a:solidFill>
                    <a:prstDash val="sysDot"/>
                    <a:round/>
                    <a:headEnd/>
                    <a:tailEnd type="triangle" w="med" len="med"/>
                  </a:ln>
                  <a:extLst>
                    <a:ext uri="{909E8E84-426E-40DD-AFC4-6F175D3DCCD1}">
                      <a14:hiddenFill xmlns:a14="http://schemas.microsoft.com/office/drawing/2010/main" xmlns="">
                        <a:noFill/>
                      </a14:hiddenFill>
                    </a:ext>
                  </a:extLst>
                </p:spPr>
                <p:txBody>
                  <a:bodyPr/>
                  <a:lstStyle/>
                  <a:p>
                    <a:endParaRPr lang="en-US">
                      <a:effectLst/>
                    </a:endParaRPr>
                  </a:p>
                </p:txBody>
              </p:sp>
              <p:sp>
                <p:nvSpPr>
                  <p:cNvPr id="9265" name="Line 49"/>
                  <p:cNvSpPr>
                    <a:spLocks noChangeShapeType="1"/>
                  </p:cNvSpPr>
                  <p:nvPr/>
                </p:nvSpPr>
                <p:spPr bwMode="auto">
                  <a:xfrm flipV="1">
                    <a:off x="981" y="11164"/>
                    <a:ext cx="0" cy="2340"/>
                  </a:xfrm>
                  <a:prstGeom prst="line">
                    <a:avLst/>
                  </a:prstGeom>
                  <a:noFill/>
                  <a:ln w="9525">
                    <a:solidFill>
                      <a:srgbClr val="000000"/>
                    </a:solidFill>
                    <a:prstDash val="sysDot"/>
                    <a:round/>
                    <a:headEnd/>
                    <a:tailEnd type="triangle" w="med" len="med"/>
                  </a:ln>
                  <a:extLst>
                    <a:ext uri="{909E8E84-426E-40DD-AFC4-6F175D3DCCD1}">
                      <a14:hiddenFill xmlns:a14="http://schemas.microsoft.com/office/drawing/2010/main" xmlns="">
                        <a:noFill/>
                      </a14:hiddenFill>
                    </a:ext>
                  </a:extLst>
                </p:spPr>
                <p:txBody>
                  <a:bodyPr/>
                  <a:lstStyle/>
                  <a:p>
                    <a:endParaRPr lang="en-US">
                      <a:effectLst/>
                    </a:endParaRPr>
                  </a:p>
                </p:txBody>
              </p:sp>
              <p:sp>
                <p:nvSpPr>
                  <p:cNvPr id="9266" name="Line 50"/>
                  <p:cNvSpPr>
                    <a:spLocks noChangeShapeType="1"/>
                  </p:cNvSpPr>
                  <p:nvPr/>
                </p:nvSpPr>
                <p:spPr bwMode="auto">
                  <a:xfrm>
                    <a:off x="981" y="11164"/>
                    <a:ext cx="540" cy="0"/>
                  </a:xfrm>
                  <a:prstGeom prst="line">
                    <a:avLst/>
                  </a:prstGeom>
                  <a:noFill/>
                  <a:ln w="9525">
                    <a:solidFill>
                      <a:srgbClr val="000000"/>
                    </a:solidFill>
                    <a:prstDash val="sysDot"/>
                    <a:round/>
                    <a:headEnd/>
                    <a:tailEnd type="triangle" w="med" len="med"/>
                  </a:ln>
                  <a:extLst>
                    <a:ext uri="{909E8E84-426E-40DD-AFC4-6F175D3DCCD1}">
                      <a14:hiddenFill xmlns:a14="http://schemas.microsoft.com/office/drawing/2010/main" xmlns="">
                        <a:noFill/>
                      </a14:hiddenFill>
                    </a:ext>
                  </a:extLst>
                </p:spPr>
                <p:txBody>
                  <a:bodyPr/>
                  <a:lstStyle/>
                  <a:p>
                    <a:endParaRPr lang="en-US">
                      <a:effectLst/>
                    </a:endParaRPr>
                  </a:p>
                </p:txBody>
              </p:sp>
            </p:grpSp>
            <p:sp>
              <p:nvSpPr>
                <p:cNvPr id="9267" name="Line 51"/>
                <p:cNvSpPr>
                  <a:spLocks noChangeShapeType="1"/>
                </p:cNvSpPr>
                <p:nvPr/>
              </p:nvSpPr>
              <p:spPr bwMode="auto">
                <a:xfrm flipH="1">
                  <a:off x="9621" y="11164"/>
                  <a:ext cx="1440" cy="0"/>
                </a:xfrm>
                <a:prstGeom prst="line">
                  <a:avLst/>
                </a:prstGeom>
                <a:noFill/>
                <a:ln w="9525">
                  <a:solidFill>
                    <a:srgbClr val="000000"/>
                  </a:solidFill>
                  <a:prstDash val="sysDot"/>
                  <a:round/>
                  <a:headEnd/>
                  <a:tailEnd type="triangle" w="med" len="med"/>
                </a:ln>
                <a:extLst>
                  <a:ext uri="{909E8E84-426E-40DD-AFC4-6F175D3DCCD1}">
                    <a14:hiddenFill xmlns:a14="http://schemas.microsoft.com/office/drawing/2010/main" xmlns="">
                      <a:noFill/>
                    </a14:hiddenFill>
                  </a:ext>
                </a:extLst>
              </p:spPr>
              <p:txBody>
                <a:bodyPr/>
                <a:lstStyle/>
                <a:p>
                  <a:endParaRPr lang="en-US">
                    <a:effectLst/>
                  </a:endParaRPr>
                </a:p>
              </p:txBody>
            </p:sp>
          </p:grpSp>
        </p:grpSp>
        <p:sp>
          <p:nvSpPr>
            <p:cNvPr id="9268" name="Line 52"/>
            <p:cNvSpPr>
              <a:spLocks noChangeShapeType="1"/>
            </p:cNvSpPr>
            <p:nvPr/>
          </p:nvSpPr>
          <p:spPr bwMode="auto">
            <a:xfrm flipV="1">
              <a:off x="2256" y="1296"/>
              <a:ext cx="1056" cy="3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effectLst/>
              </a:endParaRPr>
            </a:p>
          </p:txBody>
        </p:sp>
      </p:grpSp>
      <p:sp>
        <p:nvSpPr>
          <p:cNvPr id="52" name="Footer Placeholder 2"/>
          <p:cNvSpPr>
            <a:spLocks noGrp="1"/>
          </p:cNvSpPr>
          <p:nvPr>
            <p:ph type="ftr" sz="quarter" idx="11"/>
          </p:nvPr>
        </p:nvSpPr>
        <p:spPr>
          <a:xfrm>
            <a:off x="1524000" y="6381750"/>
            <a:ext cx="6324600" cy="476250"/>
          </a:xfrm>
        </p:spPr>
        <p:txBody>
          <a:bodyPr/>
          <a:lstStyle/>
          <a:p>
            <a:r>
              <a:rPr lang="en-US" smtClean="0"/>
              <a:t>© 2014 OnCourse Learning. All Rights Reserved.</a:t>
            </a:r>
            <a:endParaRPr lang="en-US" dirty="0"/>
          </a:p>
        </p:txBody>
      </p:sp>
      <p:sp>
        <p:nvSpPr>
          <p:cNvPr id="51" name="Slide Number Placeholder 50"/>
          <p:cNvSpPr>
            <a:spLocks noGrp="1"/>
          </p:cNvSpPr>
          <p:nvPr>
            <p:ph type="sldNum" sz="quarter" idx="12"/>
          </p:nvPr>
        </p:nvSpPr>
        <p:spPr/>
        <p:txBody>
          <a:bodyPr/>
          <a:lstStyle/>
          <a:p>
            <a:fld id="{C10BC33F-8C89-4D21-B7F7-41DBAF8525E1}" type="slidenum">
              <a:rPr lang="en-US" smtClean="0">
                <a:solidFill>
                  <a:srgbClr val="000000"/>
                </a:solidFill>
              </a:rPr>
              <a:pPr/>
              <a:t>160</a:t>
            </a:fld>
            <a:endParaRPr lang="en-US">
              <a:solidFill>
                <a:srgbClr val="000000"/>
              </a:solidFill>
            </a:endParaRPr>
          </a:p>
        </p:txBody>
      </p:sp>
    </p:spTree>
    <p:extLst>
      <p:ext uri="{BB962C8B-B14F-4D97-AF65-F5344CB8AC3E}">
        <p14:creationId xmlns:p14="http://schemas.microsoft.com/office/powerpoint/2010/main" xmlns="" val="304739402"/>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10244" name="Text Box 4"/>
          <p:cNvSpPr txBox="1">
            <a:spLocks noChangeArrowheads="1"/>
          </p:cNvSpPr>
          <p:nvPr/>
        </p:nvSpPr>
        <p:spPr bwMode="auto">
          <a:xfrm>
            <a:off x="457200" y="228600"/>
            <a:ext cx="838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2400">
                <a:effectLst/>
              </a:rPr>
              <a:t>Industry Associations and Real Estate Information Standards</a:t>
            </a:r>
          </a:p>
        </p:txBody>
      </p:sp>
      <p:sp>
        <p:nvSpPr>
          <p:cNvPr id="10245" name="Text Box 5"/>
          <p:cNvSpPr txBox="1">
            <a:spLocks noChangeArrowheads="1"/>
          </p:cNvSpPr>
          <p:nvPr/>
        </p:nvSpPr>
        <p:spPr bwMode="auto">
          <a:xfrm>
            <a:off x="685800" y="762000"/>
            <a:ext cx="8077200" cy="2225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buFontTx/>
              <a:buChar char="•"/>
            </a:pPr>
            <a:r>
              <a:rPr lang="en-US" dirty="0">
                <a:effectLst/>
              </a:rPr>
              <a:t>NCREIF (National Council of Real Estate Investment Fiduciaries) </a:t>
            </a:r>
          </a:p>
          <a:p>
            <a:pPr>
              <a:spcBef>
                <a:spcPct val="50000"/>
              </a:spcBef>
              <a:buFontTx/>
              <a:buChar char="•"/>
            </a:pPr>
            <a:r>
              <a:rPr lang="en-US" dirty="0">
                <a:effectLst/>
              </a:rPr>
              <a:t>PREA (Pension Real Estate Association) </a:t>
            </a:r>
          </a:p>
          <a:p>
            <a:pPr>
              <a:spcBef>
                <a:spcPct val="50000"/>
              </a:spcBef>
              <a:buFontTx/>
              <a:buChar char="•"/>
            </a:pPr>
            <a:r>
              <a:rPr lang="en-US" dirty="0">
                <a:effectLst/>
              </a:rPr>
              <a:t>NAREIM (National Association of Real Estate Investment Managers)</a:t>
            </a:r>
          </a:p>
          <a:p>
            <a:pPr>
              <a:spcBef>
                <a:spcPct val="50000"/>
              </a:spcBef>
              <a:buFontTx/>
              <a:buChar char="•"/>
            </a:pPr>
            <a:r>
              <a:rPr lang="en-US" dirty="0">
                <a:effectLst/>
              </a:rPr>
              <a:t>NAREIT (National Association of REITs)</a:t>
            </a:r>
          </a:p>
          <a:p>
            <a:pPr>
              <a:spcBef>
                <a:spcPct val="50000"/>
              </a:spcBef>
              <a:buFontTx/>
              <a:buChar char="•"/>
            </a:pPr>
            <a:r>
              <a:rPr lang="en-US" dirty="0" smtClean="0">
                <a:effectLst/>
              </a:rPr>
              <a:t>CREFC </a:t>
            </a:r>
            <a:r>
              <a:rPr lang="en-US" dirty="0">
                <a:effectLst/>
              </a:rPr>
              <a:t>(Commercial </a:t>
            </a:r>
            <a:r>
              <a:rPr lang="en-US" dirty="0" smtClean="0">
                <a:effectLst/>
              </a:rPr>
              <a:t>Real Estate Finance Council) </a:t>
            </a:r>
            <a:r>
              <a:rPr lang="en-US" sz="1400" b="0" i="1" dirty="0" smtClean="0">
                <a:effectLst/>
              </a:rPr>
              <a:t>For mortgages &amp; CMBS.</a:t>
            </a:r>
            <a:endParaRPr lang="en-US" dirty="0">
              <a:effectLst/>
            </a:endParaRPr>
          </a:p>
        </p:txBody>
      </p:sp>
      <p:sp>
        <p:nvSpPr>
          <p:cNvPr id="10246" name="Text Box 6"/>
          <p:cNvSpPr txBox="1">
            <a:spLocks noChangeArrowheads="1"/>
          </p:cNvSpPr>
          <p:nvPr/>
        </p:nvSpPr>
        <p:spPr bwMode="auto">
          <a:xfrm>
            <a:off x="1143000" y="3200400"/>
            <a:ext cx="6858000" cy="1625600"/>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effectLst/>
              </a:rPr>
              <a:t>AIMR</a:t>
            </a:r>
          </a:p>
          <a:p>
            <a:pPr algn="ctr"/>
            <a:r>
              <a:rPr lang="en-US">
                <a:effectLst/>
              </a:rPr>
              <a:t>(Association for Investment Management &amp; Research):</a:t>
            </a:r>
          </a:p>
          <a:p>
            <a:pPr lvl="4">
              <a:buFontTx/>
              <a:buChar char="•"/>
            </a:pPr>
            <a:r>
              <a:rPr lang="en-US">
                <a:effectLst/>
              </a:rPr>
              <a:t> CFA designation</a:t>
            </a:r>
          </a:p>
          <a:p>
            <a:pPr lvl="4">
              <a:buFontTx/>
              <a:buChar char="•"/>
            </a:pPr>
            <a:r>
              <a:rPr lang="en-US">
                <a:effectLst/>
              </a:rPr>
              <a:t> Investment Performance Reporting Standards</a:t>
            </a:r>
          </a:p>
        </p:txBody>
      </p:sp>
      <p:grpSp>
        <p:nvGrpSpPr>
          <p:cNvPr id="10255" name="Group 15"/>
          <p:cNvGrpSpPr>
            <a:grpSpLocks/>
          </p:cNvGrpSpPr>
          <p:nvPr/>
        </p:nvGrpSpPr>
        <p:grpSpPr bwMode="auto">
          <a:xfrm>
            <a:off x="2590800" y="838200"/>
            <a:ext cx="6248400" cy="5435600"/>
            <a:chOff x="1632" y="528"/>
            <a:chExt cx="3936" cy="3424"/>
          </a:xfrm>
        </p:grpSpPr>
        <p:sp>
          <p:nvSpPr>
            <p:cNvPr id="10247" name="AutoShape 7"/>
            <p:cNvSpPr>
              <a:spLocks noChangeArrowheads="1"/>
            </p:cNvSpPr>
            <p:nvPr/>
          </p:nvSpPr>
          <p:spPr bwMode="auto">
            <a:xfrm>
              <a:off x="2640" y="3072"/>
              <a:ext cx="576" cy="384"/>
            </a:xfrm>
            <a:prstGeom prst="downArrow">
              <a:avLst>
                <a:gd name="adj1" fmla="val 50000"/>
                <a:gd name="adj2" fmla="val 25000"/>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sp>
          <p:nvSpPr>
            <p:cNvPr id="10248" name="AutoShape 8"/>
            <p:cNvSpPr>
              <a:spLocks/>
            </p:cNvSpPr>
            <p:nvPr/>
          </p:nvSpPr>
          <p:spPr bwMode="auto">
            <a:xfrm>
              <a:off x="4992" y="528"/>
              <a:ext cx="336" cy="912"/>
            </a:xfrm>
            <a:prstGeom prst="rightBracket">
              <a:avLst>
                <a:gd name="adj" fmla="val 22619"/>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sp>
          <p:nvSpPr>
            <p:cNvPr id="10250" name="Line 10"/>
            <p:cNvSpPr>
              <a:spLocks noChangeShapeType="1"/>
            </p:cNvSpPr>
            <p:nvPr/>
          </p:nvSpPr>
          <p:spPr bwMode="auto">
            <a:xfrm>
              <a:off x="5328" y="960"/>
              <a:ext cx="24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effectLst/>
              </a:endParaRPr>
            </a:p>
          </p:txBody>
        </p:sp>
        <p:sp>
          <p:nvSpPr>
            <p:cNvPr id="10251" name="Line 11"/>
            <p:cNvSpPr>
              <a:spLocks noChangeShapeType="1"/>
            </p:cNvSpPr>
            <p:nvPr/>
          </p:nvSpPr>
          <p:spPr bwMode="auto">
            <a:xfrm>
              <a:off x="5568" y="960"/>
              <a:ext cx="0" cy="273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effectLst/>
              </a:endParaRPr>
            </a:p>
          </p:txBody>
        </p:sp>
        <p:sp>
          <p:nvSpPr>
            <p:cNvPr id="10252" name="Line 12"/>
            <p:cNvSpPr>
              <a:spLocks noChangeShapeType="1"/>
            </p:cNvSpPr>
            <p:nvPr/>
          </p:nvSpPr>
          <p:spPr bwMode="auto">
            <a:xfrm flipH="1">
              <a:off x="4224" y="3696"/>
              <a:ext cx="1344"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effectLst/>
              </a:endParaRPr>
            </a:p>
          </p:txBody>
        </p:sp>
        <p:sp>
          <p:nvSpPr>
            <p:cNvPr id="10254" name="Text Box 14"/>
            <p:cNvSpPr txBox="1">
              <a:spLocks noChangeArrowheads="1"/>
            </p:cNvSpPr>
            <p:nvPr/>
          </p:nvSpPr>
          <p:spPr bwMode="auto">
            <a:xfrm>
              <a:off x="1632" y="3504"/>
              <a:ext cx="2592" cy="44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effectLst/>
                </a:rPr>
                <a:t>Real Estate Information Standards (REIS)</a:t>
              </a:r>
            </a:p>
          </p:txBody>
        </p:sp>
      </p:grpSp>
      <p:sp>
        <p:nvSpPr>
          <p:cNvPr id="15" name="Text Box 6"/>
          <p:cNvSpPr txBox="1">
            <a:spLocks noChangeArrowheads="1"/>
          </p:cNvSpPr>
          <p:nvPr/>
        </p:nvSpPr>
        <p:spPr bwMode="auto">
          <a:xfrm>
            <a:off x="0" y="8648"/>
            <a:ext cx="67818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i="1" dirty="0">
                <a:effectLst/>
              </a:rPr>
              <a:t>From </a:t>
            </a:r>
            <a:r>
              <a:rPr lang="en-US" i="1" dirty="0" smtClean="0">
                <a:effectLst/>
              </a:rPr>
              <a:t>CD Appendix 26A: </a:t>
            </a:r>
            <a:r>
              <a:rPr lang="en-US" i="1" dirty="0">
                <a:effectLst/>
              </a:rPr>
              <a:t>The Institutional Landscape</a:t>
            </a:r>
          </a:p>
        </p:txBody>
      </p:sp>
      <p:sp>
        <p:nvSpPr>
          <p:cNvPr id="16" name="Footer Placeholder 2"/>
          <p:cNvSpPr>
            <a:spLocks noGrp="1"/>
          </p:cNvSpPr>
          <p:nvPr>
            <p:ph type="ftr" sz="quarter" idx="11"/>
          </p:nvPr>
        </p:nvSpPr>
        <p:spPr>
          <a:xfrm>
            <a:off x="1524000" y="6381750"/>
            <a:ext cx="6324600" cy="476250"/>
          </a:xfrm>
        </p:spPr>
        <p:txBody>
          <a:bodyPr/>
          <a:lstStyle/>
          <a:p>
            <a:r>
              <a:rPr lang="en-US" smtClean="0"/>
              <a:t>© 2014 OnCourse Learning. All Rights Reserved.</a:t>
            </a:r>
            <a:endParaRPr lang="en-US" dirty="0"/>
          </a:p>
        </p:txBody>
      </p:sp>
      <p:sp>
        <p:nvSpPr>
          <p:cNvPr id="14" name="Slide Number Placeholder 13"/>
          <p:cNvSpPr>
            <a:spLocks noGrp="1"/>
          </p:cNvSpPr>
          <p:nvPr>
            <p:ph type="sldNum" sz="quarter" idx="12"/>
          </p:nvPr>
        </p:nvSpPr>
        <p:spPr/>
        <p:txBody>
          <a:bodyPr/>
          <a:lstStyle/>
          <a:p>
            <a:fld id="{C10BC33F-8C89-4D21-B7F7-41DBAF8525E1}" type="slidenum">
              <a:rPr lang="en-US" smtClean="0">
                <a:solidFill>
                  <a:srgbClr val="000000"/>
                </a:solidFill>
              </a:rPr>
              <a:pPr/>
              <a:t>161</a:t>
            </a:fld>
            <a:endParaRPr lang="en-US">
              <a:solidFill>
                <a:srgbClr val="000000"/>
              </a:solidFill>
            </a:endParaRPr>
          </a:p>
        </p:txBody>
      </p:sp>
    </p:spTree>
    <p:extLst>
      <p:ext uri="{BB962C8B-B14F-4D97-AF65-F5344CB8AC3E}">
        <p14:creationId xmlns:p14="http://schemas.microsoft.com/office/powerpoint/2010/main" xmlns="" val="24031764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6"/>
                                        </p:tgtEl>
                                        <p:attrNameLst>
                                          <p:attrName>style.visibility</p:attrName>
                                        </p:attrNameLst>
                                      </p:cBhvr>
                                      <p:to>
                                        <p:strVal val="visible"/>
                                      </p:to>
                                    </p:set>
                                    <p:anim calcmode="lin" valueType="num">
                                      <p:cBhvr additive="base">
                                        <p:cTn id="7" dur="500" fill="hold"/>
                                        <p:tgtEl>
                                          <p:spTgt spid="10246"/>
                                        </p:tgtEl>
                                        <p:attrNameLst>
                                          <p:attrName>ppt_x</p:attrName>
                                        </p:attrNameLst>
                                      </p:cBhvr>
                                      <p:tavLst>
                                        <p:tav tm="0">
                                          <p:val>
                                            <p:strVal val="0-#ppt_w/2"/>
                                          </p:val>
                                        </p:tav>
                                        <p:tav tm="100000">
                                          <p:val>
                                            <p:strVal val="#ppt_x"/>
                                          </p:val>
                                        </p:tav>
                                      </p:tavLst>
                                    </p:anim>
                                    <p:anim calcmode="lin" valueType="num">
                                      <p:cBhvr additive="base">
                                        <p:cTn id="8" dur="500" fill="hold"/>
                                        <p:tgtEl>
                                          <p:spTgt spid="1024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10255"/>
                                        </p:tgtEl>
                                        <p:attrNameLst>
                                          <p:attrName>style.visibility</p:attrName>
                                        </p:attrNameLst>
                                      </p:cBhvr>
                                      <p:to>
                                        <p:strVal val="visible"/>
                                      </p:to>
                                    </p:set>
                                    <p:anim calcmode="lin" valueType="num">
                                      <p:cBhvr additive="base">
                                        <p:cTn id="13" dur="500" fill="hold"/>
                                        <p:tgtEl>
                                          <p:spTgt spid="10255"/>
                                        </p:tgtEl>
                                        <p:attrNameLst>
                                          <p:attrName>ppt_x</p:attrName>
                                        </p:attrNameLst>
                                      </p:cBhvr>
                                      <p:tavLst>
                                        <p:tav tm="0">
                                          <p:val>
                                            <p:strVal val="#ppt_x"/>
                                          </p:val>
                                        </p:tav>
                                        <p:tav tm="100000">
                                          <p:val>
                                            <p:strVal val="#ppt_x"/>
                                          </p:val>
                                        </p:tav>
                                      </p:tavLst>
                                    </p:anim>
                                    <p:anim calcmode="lin" valueType="num">
                                      <p:cBhvr additive="base">
                                        <p:cTn id="14" dur="500" fill="hold"/>
                                        <p:tgtEl>
                                          <p:spTgt spid="1025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animBg="1"/>
    </p:bldLst>
  </p:timing>
</p:sld>
</file>

<file path=ppt/slides/slide16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Appendix 26B: Issues in Benchmarking Private Real Estate</a:t>
            </a:r>
            <a:endParaRPr lang="en-US" dirty="0"/>
          </a:p>
        </p:txBody>
      </p:sp>
      <p:sp>
        <p:nvSpPr>
          <p:cNvPr id="8" name="Content Placeholder 7"/>
          <p:cNvSpPr>
            <a:spLocks noGrp="1"/>
          </p:cNvSpPr>
          <p:nvPr>
            <p:ph idx="1"/>
          </p:nvPr>
        </p:nvSpPr>
        <p:spPr/>
        <p:txBody>
          <a:bodyPr/>
          <a:lstStyle/>
          <a:p>
            <a:r>
              <a:rPr lang="en-US" dirty="0" smtClean="0"/>
              <a:t>Population </a:t>
            </a:r>
            <a:r>
              <a:rPr lang="en-US" dirty="0" err="1" smtClean="0"/>
              <a:t>vs</a:t>
            </a:r>
            <a:r>
              <a:rPr lang="en-US" dirty="0" smtClean="0"/>
              <a:t> sample implications.</a:t>
            </a:r>
          </a:p>
          <a:p>
            <a:r>
              <a:rPr lang="en-US" dirty="0" smtClean="0"/>
              <a:t>Controlling for risk.</a:t>
            </a:r>
          </a:p>
          <a:p>
            <a:r>
              <a:rPr lang="en-US" dirty="0" smtClean="0"/>
              <a:t>Segment weighting in the benchmark index.</a:t>
            </a:r>
          </a:p>
          <a:p>
            <a:r>
              <a:rPr lang="en-US" dirty="0" smtClean="0"/>
              <a:t>Valuation methodology.</a:t>
            </a:r>
          </a:p>
          <a:p>
            <a:r>
              <a:rPr lang="en-US" dirty="0" err="1" smtClean="0"/>
              <a:t>IRR</a:t>
            </a:r>
            <a:r>
              <a:rPr lang="en-US" dirty="0" smtClean="0"/>
              <a:t> </a:t>
            </a:r>
            <a:r>
              <a:rPr lang="en-US" dirty="0" err="1" smtClean="0"/>
              <a:t>vs</a:t>
            </a:r>
            <a:r>
              <a:rPr lang="en-US" dirty="0" smtClean="0"/>
              <a:t> </a:t>
            </a:r>
            <a:r>
              <a:rPr lang="en-US" dirty="0" err="1" smtClean="0"/>
              <a:t>TWRR</a:t>
            </a:r>
            <a:r>
              <a:rPr lang="en-US" dirty="0" smtClean="0"/>
              <a:t> benchmarking.</a:t>
            </a:r>
          </a:p>
          <a:p>
            <a:endParaRPr lang="en-US" dirty="0"/>
          </a:p>
        </p:txBody>
      </p:sp>
      <p:sp>
        <p:nvSpPr>
          <p:cNvPr id="5" name="Footer Placeholder 2"/>
          <p:cNvSpPr>
            <a:spLocks noGrp="1"/>
          </p:cNvSpPr>
          <p:nvPr>
            <p:ph type="ftr" sz="quarter" idx="11"/>
          </p:nvPr>
        </p:nvSpPr>
        <p:spPr/>
        <p:txBody>
          <a:bodyPr/>
          <a:lstStyle/>
          <a:p>
            <a:r>
              <a:rPr lang="en-US" smtClean="0"/>
              <a:t>© 2014 OnCourse Learning. All Rights Reserved.</a:t>
            </a:r>
            <a:endParaRPr lang="en-US"/>
          </a:p>
        </p:txBody>
      </p:sp>
      <p:sp>
        <p:nvSpPr>
          <p:cNvPr id="6" name="Slide Number Placeholder 5"/>
          <p:cNvSpPr>
            <a:spLocks noGrp="1"/>
          </p:cNvSpPr>
          <p:nvPr>
            <p:ph type="sldNum" sz="quarter" idx="12"/>
          </p:nvPr>
        </p:nvSpPr>
        <p:spPr/>
        <p:txBody>
          <a:bodyPr/>
          <a:lstStyle/>
          <a:p>
            <a:fld id="{C10BC33F-8C89-4D21-B7F7-41DBAF8525E1}" type="slidenum">
              <a:rPr lang="en-US" smtClean="0"/>
              <a:pPr/>
              <a:t>162</a:t>
            </a:fld>
            <a:endParaRPr lang="en-US"/>
          </a:p>
        </p:txBody>
      </p:sp>
    </p:spTree>
    <p:extLst>
      <p:ext uri="{BB962C8B-B14F-4D97-AF65-F5344CB8AC3E}">
        <p14:creationId xmlns:p14="http://schemas.microsoft.com/office/powerpoint/2010/main" xmlns="" val="4133077130"/>
      </p:ext>
    </p:extLst>
  </p:cSld>
  <p:clrMapOvr>
    <a:masterClrMapping/>
  </p:clrMapOvr>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r>
              <a:rPr lang="en-US" smtClean="0"/>
              <a:t>© 2014 OnCourse Learning. All Rights Reserved.</a:t>
            </a:r>
            <a:endParaRPr lang="en-US"/>
          </a:p>
        </p:txBody>
      </p:sp>
      <p:sp>
        <p:nvSpPr>
          <p:cNvPr id="115714" name="Text Box 2"/>
          <p:cNvSpPr txBox="1">
            <a:spLocks noChangeArrowheads="1"/>
          </p:cNvSpPr>
          <p:nvPr/>
        </p:nvSpPr>
        <p:spPr bwMode="auto">
          <a:xfrm>
            <a:off x="457200" y="228600"/>
            <a:ext cx="838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i="1" dirty="0" smtClean="0">
                <a:effectLst/>
              </a:rPr>
              <a:t>Population </a:t>
            </a:r>
            <a:r>
              <a:rPr lang="en-US" sz="2400" i="1" dirty="0" err="1">
                <a:effectLst/>
              </a:rPr>
              <a:t>vs</a:t>
            </a:r>
            <a:r>
              <a:rPr lang="en-US" sz="2400" i="1" dirty="0">
                <a:effectLst/>
              </a:rPr>
              <a:t> Sample Implications</a:t>
            </a:r>
            <a:endParaRPr lang="en-US" i="1" dirty="0">
              <a:effectLst/>
            </a:endParaRPr>
          </a:p>
        </p:txBody>
      </p:sp>
      <p:sp>
        <p:nvSpPr>
          <p:cNvPr id="115715" name="Text Box 3"/>
          <p:cNvSpPr txBox="1">
            <a:spLocks noChangeArrowheads="1"/>
          </p:cNvSpPr>
          <p:nvPr/>
        </p:nvSpPr>
        <p:spPr bwMode="auto">
          <a:xfrm>
            <a:off x="685800" y="914400"/>
            <a:ext cx="7848600" cy="1587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b="0" dirty="0">
                <a:effectLst/>
              </a:rPr>
              <a:t>Is the ideal benchmark index an entire </a:t>
            </a:r>
            <a:r>
              <a:rPr lang="en-US" sz="2800" i="1" dirty="0">
                <a:solidFill>
                  <a:srgbClr val="0070C0"/>
                </a:solidFill>
                <a:effectLst/>
              </a:rPr>
              <a:t>population</a:t>
            </a:r>
            <a:r>
              <a:rPr lang="en-US" sz="2800" b="0" dirty="0">
                <a:effectLst/>
              </a:rPr>
              <a:t>, or is it a </a:t>
            </a:r>
            <a:r>
              <a:rPr lang="en-US" sz="2800" i="1" dirty="0">
                <a:solidFill>
                  <a:srgbClr val="0070C0"/>
                </a:solidFill>
                <a:effectLst/>
              </a:rPr>
              <a:t>sample</a:t>
            </a:r>
            <a:r>
              <a:rPr lang="en-US" sz="2800" b="0" dirty="0">
                <a:effectLst/>
              </a:rPr>
              <a:t>?</a:t>
            </a:r>
          </a:p>
          <a:p>
            <a:pPr eaLnBrk="0" hangingPunct="0">
              <a:spcBef>
                <a:spcPct val="50000"/>
              </a:spcBef>
            </a:pPr>
            <a:r>
              <a:rPr lang="en-US" sz="2800" b="0" dirty="0">
                <a:effectLst/>
              </a:rPr>
              <a:t>What is the </a:t>
            </a:r>
            <a:r>
              <a:rPr lang="en-US" sz="2800" b="0" dirty="0" smtClean="0">
                <a:effectLst/>
              </a:rPr>
              <a:t>difference and </a:t>
            </a:r>
            <a:r>
              <a:rPr lang="en-US" sz="2800" b="0" dirty="0">
                <a:effectLst/>
              </a:rPr>
              <a:t>why does it matter?</a:t>
            </a:r>
          </a:p>
        </p:txBody>
      </p:sp>
      <p:sp>
        <p:nvSpPr>
          <p:cNvPr id="115716" name="Text Box 4"/>
          <p:cNvSpPr txBox="1">
            <a:spLocks noChangeArrowheads="1"/>
          </p:cNvSpPr>
          <p:nvPr/>
        </p:nvSpPr>
        <p:spPr bwMode="auto">
          <a:xfrm>
            <a:off x="838200" y="2743200"/>
            <a:ext cx="7772400" cy="33916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10000"/>
              </a:spcBef>
            </a:pPr>
            <a:r>
              <a:rPr lang="en-US" sz="2400" b="0" dirty="0">
                <a:effectLst/>
              </a:rPr>
              <a:t>Census of entire population </a:t>
            </a:r>
            <a:r>
              <a:rPr lang="en-US" sz="2400" b="0" dirty="0">
                <a:effectLst/>
                <a:sym typeface="Wingdings" panose="05000000000000000000" pitchFamily="2" charset="2"/>
              </a:rPr>
              <a:t> No need for statistical inference.</a:t>
            </a:r>
            <a:endParaRPr lang="en-US" sz="2400" b="0" dirty="0">
              <a:effectLst/>
            </a:endParaRPr>
          </a:p>
          <a:p>
            <a:pPr eaLnBrk="0" hangingPunct="0">
              <a:spcBef>
                <a:spcPct val="20000"/>
              </a:spcBef>
            </a:pPr>
            <a:r>
              <a:rPr lang="en-US" sz="2400" b="0" dirty="0">
                <a:effectLst/>
              </a:rPr>
              <a:t>Sampling </a:t>
            </a:r>
            <a:r>
              <a:rPr lang="en-US" sz="2400" b="0" dirty="0">
                <a:effectLst/>
                <a:sym typeface="Wingdings" panose="05000000000000000000" pitchFamily="2" charset="2"/>
              </a:rPr>
              <a:t> Can’t avoid statistical inference issues.</a:t>
            </a:r>
            <a:endParaRPr lang="en-US" sz="2400" b="0" dirty="0">
              <a:effectLst/>
            </a:endParaRPr>
          </a:p>
          <a:p>
            <a:pPr eaLnBrk="0" hangingPunct="0">
              <a:spcBef>
                <a:spcPct val="20000"/>
              </a:spcBef>
            </a:pPr>
            <a:r>
              <a:rPr lang="en-US" sz="2400" b="0" dirty="0">
                <a:effectLst/>
              </a:rPr>
              <a:t>Ideal</a:t>
            </a:r>
            <a:r>
              <a:rPr lang="en-US" sz="2400" dirty="0">
                <a:effectLst/>
              </a:rPr>
              <a:t> </a:t>
            </a:r>
            <a:r>
              <a:rPr lang="en-US" sz="2400" dirty="0">
                <a:solidFill>
                  <a:srgbClr val="0070C0"/>
                </a:solidFill>
                <a:effectLst/>
              </a:rPr>
              <a:t>benchmark</a:t>
            </a:r>
            <a:r>
              <a:rPr lang="en-US" sz="2400" dirty="0">
                <a:effectLst/>
              </a:rPr>
              <a:t> index = Entire peer universe </a:t>
            </a:r>
            <a:r>
              <a:rPr lang="en-US" sz="2400" dirty="0">
                <a:solidFill>
                  <a:srgbClr val="0070C0"/>
                </a:solidFill>
                <a:effectLst/>
              </a:rPr>
              <a:t>population</a:t>
            </a:r>
            <a:r>
              <a:rPr lang="en-US" sz="2400" dirty="0">
                <a:effectLst/>
              </a:rPr>
              <a:t>:</a:t>
            </a:r>
          </a:p>
          <a:p>
            <a:pPr lvl="1" eaLnBrk="0" hangingPunct="0">
              <a:buFontTx/>
              <a:buChar char="•"/>
            </a:pPr>
            <a:r>
              <a:rPr lang="en-US" dirty="0">
                <a:effectLst/>
              </a:rPr>
              <a:t> </a:t>
            </a:r>
            <a:r>
              <a:rPr lang="en-US" b="0" dirty="0">
                <a:effectLst/>
              </a:rPr>
              <a:t>Practical feasibility to include entire peer universe (almost).</a:t>
            </a:r>
          </a:p>
          <a:p>
            <a:pPr lvl="1" eaLnBrk="0" hangingPunct="0">
              <a:buFontTx/>
              <a:buChar char="•"/>
            </a:pPr>
            <a:r>
              <a:rPr lang="en-US" b="0" dirty="0">
                <a:effectLst/>
              </a:rPr>
              <a:t> Legalistic function, Avoid “error” in comparisons.</a:t>
            </a:r>
          </a:p>
          <a:p>
            <a:pPr eaLnBrk="0" hangingPunct="0">
              <a:spcBef>
                <a:spcPct val="20000"/>
              </a:spcBef>
            </a:pPr>
            <a:r>
              <a:rPr lang="en-US" sz="2400" b="0" dirty="0">
                <a:effectLst/>
              </a:rPr>
              <a:t>Ideal asset class </a:t>
            </a:r>
            <a:r>
              <a:rPr lang="en-US" sz="2400" dirty="0">
                <a:solidFill>
                  <a:schemeClr val="accent2"/>
                </a:solidFill>
                <a:effectLst/>
              </a:rPr>
              <a:t>research</a:t>
            </a:r>
            <a:r>
              <a:rPr lang="en-US" sz="2400" b="0" dirty="0">
                <a:effectLst/>
              </a:rPr>
              <a:t> index = Scientific </a:t>
            </a:r>
            <a:r>
              <a:rPr lang="en-US" sz="2400" dirty="0">
                <a:solidFill>
                  <a:schemeClr val="accent2"/>
                </a:solidFill>
                <a:effectLst/>
              </a:rPr>
              <a:t>sample</a:t>
            </a:r>
            <a:r>
              <a:rPr lang="en-US" sz="2400" dirty="0">
                <a:effectLst/>
              </a:rPr>
              <a:t>:</a:t>
            </a:r>
          </a:p>
          <a:p>
            <a:pPr lvl="1" eaLnBrk="0" hangingPunct="0">
              <a:buFontTx/>
              <a:buChar char="•"/>
            </a:pPr>
            <a:r>
              <a:rPr lang="en-US" b="0" dirty="0">
                <a:effectLst/>
              </a:rPr>
              <a:t> Asset class too large, Census impractical.</a:t>
            </a:r>
          </a:p>
          <a:p>
            <a:pPr lvl="1" eaLnBrk="0" hangingPunct="0">
              <a:buFontTx/>
              <a:buChar char="•"/>
            </a:pPr>
            <a:r>
              <a:rPr lang="en-US" b="0" dirty="0">
                <a:effectLst/>
              </a:rPr>
              <a:t> But peer universe is not a “</a:t>
            </a:r>
            <a:r>
              <a:rPr lang="en-US" b="0" i="1" dirty="0">
                <a:effectLst/>
              </a:rPr>
              <a:t>scientific</a:t>
            </a:r>
            <a:r>
              <a:rPr lang="en-US" b="0" dirty="0">
                <a:effectLst/>
              </a:rPr>
              <a:t>” sample.</a:t>
            </a:r>
          </a:p>
        </p:txBody>
      </p:sp>
      <p:sp>
        <p:nvSpPr>
          <p:cNvPr id="7" name="Slide Number Placeholder 6"/>
          <p:cNvSpPr>
            <a:spLocks noGrp="1"/>
          </p:cNvSpPr>
          <p:nvPr>
            <p:ph type="sldNum" sz="quarter" idx="12"/>
          </p:nvPr>
        </p:nvSpPr>
        <p:spPr/>
        <p:txBody>
          <a:bodyPr/>
          <a:lstStyle/>
          <a:p>
            <a:fld id="{C10BC33F-8C89-4D21-B7F7-41DBAF8525E1}" type="slidenum">
              <a:rPr lang="en-US" smtClean="0">
                <a:solidFill>
                  <a:srgbClr val="000000"/>
                </a:solidFill>
              </a:rPr>
              <a:pPr/>
              <a:t>163</a:t>
            </a:fld>
            <a:endParaRPr lang="en-US">
              <a:solidFill>
                <a:srgbClr val="000000"/>
              </a:solidFill>
            </a:endParaRPr>
          </a:p>
        </p:txBody>
      </p:sp>
    </p:spTree>
    <p:extLst>
      <p:ext uri="{BB962C8B-B14F-4D97-AF65-F5344CB8AC3E}">
        <p14:creationId xmlns:p14="http://schemas.microsoft.com/office/powerpoint/2010/main" xmlns="" val="997810427"/>
      </p:ext>
    </p:extLst>
  </p:cSld>
  <p:clrMapOvr>
    <a:masterClrMapping/>
  </p:clrMapOvr>
  <p:transition spd="slow"/>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Footer Placeholder 2"/>
          <p:cNvSpPr>
            <a:spLocks noGrp="1"/>
          </p:cNvSpPr>
          <p:nvPr>
            <p:ph type="ftr" sz="quarter" idx="11"/>
          </p:nvPr>
        </p:nvSpPr>
        <p:spPr/>
        <p:txBody>
          <a:bodyPr/>
          <a:lstStyle/>
          <a:p>
            <a:r>
              <a:rPr lang="en-US" smtClean="0"/>
              <a:t>© 2014 OnCourse Learning. All Rights Reserved.</a:t>
            </a:r>
            <a:endParaRPr lang="en-US"/>
          </a:p>
        </p:txBody>
      </p:sp>
      <p:sp>
        <p:nvSpPr>
          <p:cNvPr id="117762" name="Text Box 2"/>
          <p:cNvSpPr txBox="1">
            <a:spLocks noChangeArrowheads="1"/>
          </p:cNvSpPr>
          <p:nvPr/>
        </p:nvSpPr>
        <p:spPr bwMode="auto">
          <a:xfrm>
            <a:off x="457200" y="914400"/>
            <a:ext cx="7848600"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b="0" dirty="0">
                <a:effectLst/>
              </a:rPr>
              <a:t>Implications for appropriate index construction methodology…</a:t>
            </a:r>
          </a:p>
        </p:txBody>
      </p:sp>
      <p:graphicFrame>
        <p:nvGraphicFramePr>
          <p:cNvPr id="117764" name="Object 4"/>
          <p:cNvGraphicFramePr>
            <a:graphicFrameLocks noChangeAspect="1"/>
          </p:cNvGraphicFramePr>
          <p:nvPr/>
        </p:nvGraphicFramePr>
        <p:xfrm>
          <a:off x="3449638" y="4648200"/>
          <a:ext cx="2244725" cy="1212850"/>
        </p:xfrm>
        <a:graphic>
          <a:graphicData uri="http://schemas.openxmlformats.org/presentationml/2006/ole">
            <p:oleObj spid="_x0000_s186394" name="Equation" r:id="rId4" imgW="799753" imgH="431613" progId="Equation.3">
              <p:embed/>
            </p:oleObj>
          </a:graphicData>
        </a:graphic>
      </p:graphicFrame>
      <p:sp>
        <p:nvSpPr>
          <p:cNvPr id="117765" name="Text Box 5"/>
          <p:cNvSpPr txBox="1">
            <a:spLocks noChangeArrowheads="1"/>
          </p:cNvSpPr>
          <p:nvPr/>
        </p:nvSpPr>
        <p:spPr bwMode="auto">
          <a:xfrm>
            <a:off x="457200" y="4114800"/>
            <a:ext cx="7772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b="0" i="1" dirty="0">
                <a:effectLst/>
                <a:sym typeface="Wingdings" panose="05000000000000000000" pitchFamily="2" charset="2"/>
              </a:rPr>
              <a:t>Index as Sample  Equal-weighted returns (</a:t>
            </a:r>
            <a:r>
              <a:rPr lang="en-US" sz="2400" b="0" i="1" dirty="0" err="1">
                <a:effectLst/>
                <a:sym typeface="Wingdings" panose="05000000000000000000" pitchFamily="2" charset="2"/>
              </a:rPr>
              <a:t>EW</a:t>
            </a:r>
            <a:r>
              <a:rPr lang="en-US" sz="2400" b="0" i="1" dirty="0">
                <a:effectLst/>
                <a:sym typeface="Wingdings" panose="05000000000000000000" pitchFamily="2" charset="2"/>
              </a:rPr>
              <a:t>):</a:t>
            </a:r>
          </a:p>
        </p:txBody>
      </p:sp>
      <p:sp>
        <p:nvSpPr>
          <p:cNvPr id="117767" name="Text Box 7"/>
          <p:cNvSpPr txBox="1">
            <a:spLocks noChangeArrowheads="1"/>
          </p:cNvSpPr>
          <p:nvPr/>
        </p:nvSpPr>
        <p:spPr bwMode="auto">
          <a:xfrm>
            <a:off x="457200" y="2057400"/>
            <a:ext cx="7391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b="0" i="1" dirty="0">
                <a:effectLst/>
              </a:rPr>
              <a:t>Index as Population </a:t>
            </a:r>
            <a:r>
              <a:rPr lang="en-US" sz="2400" b="0" i="1" dirty="0">
                <a:effectLst/>
                <a:sym typeface="Wingdings" panose="05000000000000000000" pitchFamily="2" charset="2"/>
              </a:rPr>
              <a:t> Value-weighted returns (VW): </a:t>
            </a:r>
            <a:endParaRPr lang="en-US" sz="2400" b="0" i="1" dirty="0">
              <a:effectLst/>
            </a:endParaRPr>
          </a:p>
        </p:txBody>
      </p:sp>
      <p:graphicFrame>
        <p:nvGraphicFramePr>
          <p:cNvPr id="117768" name="Object 8"/>
          <p:cNvGraphicFramePr>
            <a:graphicFrameLocks noChangeAspect="1"/>
          </p:cNvGraphicFramePr>
          <p:nvPr/>
        </p:nvGraphicFramePr>
        <p:xfrm>
          <a:off x="3253581" y="2590800"/>
          <a:ext cx="2636838" cy="1282700"/>
        </p:xfrm>
        <a:graphic>
          <a:graphicData uri="http://schemas.openxmlformats.org/presentationml/2006/ole">
            <p:oleObj spid="_x0000_s186395" name="Equation" r:id="rId5" imgW="939800" imgH="457200" progId="Equation.3">
              <p:embed/>
            </p:oleObj>
          </a:graphicData>
        </a:graphic>
      </p:graphicFrame>
      <p:sp>
        <p:nvSpPr>
          <p:cNvPr id="117769" name="Text Box 9"/>
          <p:cNvSpPr txBox="1">
            <a:spLocks noChangeArrowheads="1"/>
          </p:cNvSpPr>
          <p:nvPr/>
        </p:nvSpPr>
        <p:spPr bwMode="auto">
          <a:xfrm>
            <a:off x="457200" y="228600"/>
            <a:ext cx="838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i="1" dirty="0" smtClean="0">
                <a:effectLst/>
              </a:rPr>
              <a:t>Population </a:t>
            </a:r>
            <a:r>
              <a:rPr lang="en-US" sz="2400" i="1" dirty="0" err="1">
                <a:effectLst/>
              </a:rPr>
              <a:t>vs</a:t>
            </a:r>
            <a:r>
              <a:rPr lang="en-US" sz="2400" i="1" dirty="0">
                <a:effectLst/>
              </a:rPr>
              <a:t> Sample Implications</a:t>
            </a:r>
            <a:endParaRPr lang="en-US" i="1" dirty="0">
              <a:effectLst/>
            </a:endParaRPr>
          </a:p>
        </p:txBody>
      </p:sp>
      <p:sp>
        <p:nvSpPr>
          <p:cNvPr id="12" name="Slide Number Placeholder 11"/>
          <p:cNvSpPr>
            <a:spLocks noGrp="1"/>
          </p:cNvSpPr>
          <p:nvPr>
            <p:ph type="sldNum" sz="quarter" idx="12"/>
          </p:nvPr>
        </p:nvSpPr>
        <p:spPr/>
        <p:txBody>
          <a:bodyPr/>
          <a:lstStyle/>
          <a:p>
            <a:fld id="{C10BC33F-8C89-4D21-B7F7-41DBAF8525E1}" type="slidenum">
              <a:rPr lang="en-US" smtClean="0">
                <a:solidFill>
                  <a:srgbClr val="000000"/>
                </a:solidFill>
              </a:rPr>
              <a:pPr/>
              <a:t>164</a:t>
            </a:fld>
            <a:endParaRPr lang="en-US">
              <a:solidFill>
                <a:srgbClr val="000000"/>
              </a:solidFill>
            </a:endParaRPr>
          </a:p>
        </p:txBody>
      </p:sp>
    </p:spTree>
    <p:extLst>
      <p:ext uri="{BB962C8B-B14F-4D97-AF65-F5344CB8AC3E}">
        <p14:creationId xmlns:p14="http://schemas.microsoft.com/office/powerpoint/2010/main" xmlns="" val="2619152048"/>
      </p:ext>
    </p:extLst>
  </p:cSld>
  <p:clrMapOvr>
    <a:masterClrMapping/>
  </p:clrMapOvr>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 2014 OnCourse Learning. All Rights Reserved.</a:t>
            </a:r>
            <a:endParaRPr lang="en-US"/>
          </a:p>
        </p:txBody>
      </p:sp>
      <p:sp>
        <p:nvSpPr>
          <p:cNvPr id="119810" name="Rectangle 2"/>
          <p:cNvSpPr>
            <a:spLocks noGrp="1" noChangeArrowheads="1"/>
          </p:cNvSpPr>
          <p:nvPr>
            <p:ph type="title"/>
          </p:nvPr>
        </p:nvSpPr>
        <p:spPr>
          <a:xfrm>
            <a:off x="457200" y="685800"/>
            <a:ext cx="7772400" cy="1143000"/>
          </a:xfrm>
        </p:spPr>
        <p:txBody>
          <a:bodyPr/>
          <a:lstStyle/>
          <a:p>
            <a:pPr algn="l"/>
            <a:r>
              <a:rPr lang="en-US" sz="2800" b="1" i="1" dirty="0">
                <a:latin typeface="Times New Roman" panose="02020603050405020304" pitchFamily="18" charset="0"/>
              </a:rPr>
              <a:t>The Problem:</a:t>
            </a:r>
          </a:p>
        </p:txBody>
      </p:sp>
      <p:sp>
        <p:nvSpPr>
          <p:cNvPr id="119811" name="Rectangle 3"/>
          <p:cNvSpPr>
            <a:spLocks noGrp="1" noChangeArrowheads="1"/>
          </p:cNvSpPr>
          <p:nvPr>
            <p:ph type="body" idx="1"/>
          </p:nvPr>
        </p:nvSpPr>
        <p:spPr>
          <a:xfrm>
            <a:off x="685800" y="1905000"/>
            <a:ext cx="7772400" cy="2667000"/>
          </a:xfrm>
        </p:spPr>
        <p:txBody>
          <a:bodyPr/>
          <a:lstStyle/>
          <a:p>
            <a:pPr marL="228600" indent="-228600"/>
            <a:r>
              <a:rPr lang="en-US" sz="2400" dirty="0">
                <a:latin typeface="Times New Roman" panose="02020603050405020304" pitchFamily="18" charset="0"/>
              </a:rPr>
              <a:t>The Capital Market naturally provides higher returns (on </a:t>
            </a:r>
            <a:r>
              <a:rPr lang="en-US" sz="2400" dirty="0" err="1">
                <a:latin typeface="Times New Roman" panose="02020603050405020304" pitchFamily="18" charset="0"/>
              </a:rPr>
              <a:t>avg</a:t>
            </a:r>
            <a:r>
              <a:rPr lang="en-US" sz="2400" dirty="0">
                <a:latin typeface="Times New Roman" panose="02020603050405020304" pitchFamily="18" charset="0"/>
              </a:rPr>
              <a:t> over </a:t>
            </a:r>
            <a:r>
              <a:rPr lang="en-US" sz="2400" dirty="0" err="1">
                <a:latin typeface="Times New Roman" panose="02020603050405020304" pitchFamily="18" charset="0"/>
              </a:rPr>
              <a:t>LR</a:t>
            </a:r>
            <a:r>
              <a:rPr lang="en-US" sz="2400" dirty="0">
                <a:latin typeface="Times New Roman" panose="02020603050405020304" pitchFamily="18" charset="0"/>
              </a:rPr>
              <a:t>) for “more risky” assets.</a:t>
            </a:r>
          </a:p>
          <a:p>
            <a:pPr marL="228600" indent="-228600"/>
            <a:r>
              <a:rPr lang="en-US" sz="2400" dirty="0">
                <a:latin typeface="Times New Roman" panose="02020603050405020304" pitchFamily="18" charset="0"/>
              </a:rPr>
              <a:t>Manager must not be able outperform benchmark </a:t>
            </a:r>
            <a:r>
              <a:rPr lang="en-US" sz="2400" b="1" u="sng" dirty="0">
                <a:solidFill>
                  <a:srgbClr val="0070C0"/>
                </a:solidFill>
                <a:latin typeface="Times New Roman" panose="02020603050405020304" pitchFamily="18" charset="0"/>
              </a:rPr>
              <a:t>simply</a:t>
            </a:r>
            <a:r>
              <a:rPr lang="en-US" sz="2400" b="1" dirty="0">
                <a:latin typeface="Times New Roman" panose="02020603050405020304" pitchFamily="18" charset="0"/>
              </a:rPr>
              <a:t> </a:t>
            </a:r>
            <a:r>
              <a:rPr lang="en-US" sz="2400" dirty="0">
                <a:latin typeface="Times New Roman" panose="02020603050405020304" pitchFamily="18" charset="0"/>
              </a:rPr>
              <a:t>by investing in more risky assets or using leverage.</a:t>
            </a:r>
          </a:p>
          <a:p>
            <a:pPr marL="228600" indent="-228600"/>
            <a:r>
              <a:rPr lang="en-US" sz="2400" dirty="0">
                <a:latin typeface="Times New Roman" panose="02020603050405020304" pitchFamily="18" charset="0"/>
              </a:rPr>
              <a:t>Hence, we need to </a:t>
            </a:r>
            <a:r>
              <a:rPr lang="en-US" sz="2400" b="1" i="1" dirty="0">
                <a:solidFill>
                  <a:srgbClr val="FF0066"/>
                </a:solidFill>
                <a:latin typeface="Times New Roman" panose="02020603050405020304" pitchFamily="18" charset="0"/>
              </a:rPr>
              <a:t>CONTROL FOR RISK</a:t>
            </a:r>
            <a:r>
              <a:rPr lang="en-US" sz="2400" b="1" dirty="0">
                <a:latin typeface="Times New Roman" panose="02020603050405020304" pitchFamily="18" charset="0"/>
              </a:rPr>
              <a:t>.</a:t>
            </a:r>
          </a:p>
        </p:txBody>
      </p:sp>
      <p:sp>
        <p:nvSpPr>
          <p:cNvPr id="119812" name="Text Box 4"/>
          <p:cNvSpPr txBox="1">
            <a:spLocks noChangeArrowheads="1"/>
          </p:cNvSpPr>
          <p:nvPr/>
        </p:nvSpPr>
        <p:spPr bwMode="auto">
          <a:xfrm>
            <a:off x="457200" y="228600"/>
            <a:ext cx="83820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i="1" dirty="0" smtClean="0">
                <a:effectLst/>
              </a:rPr>
              <a:t>26B.4. </a:t>
            </a:r>
            <a:r>
              <a:rPr lang="en-US" sz="2800" i="1" dirty="0">
                <a:effectLst/>
              </a:rPr>
              <a:t>Controlling for Risk</a:t>
            </a:r>
          </a:p>
        </p:txBody>
      </p:sp>
      <p:sp>
        <p:nvSpPr>
          <p:cNvPr id="7" name="Slide Number Placeholder 6"/>
          <p:cNvSpPr>
            <a:spLocks noGrp="1"/>
          </p:cNvSpPr>
          <p:nvPr>
            <p:ph type="sldNum" sz="quarter" idx="12"/>
          </p:nvPr>
        </p:nvSpPr>
        <p:spPr/>
        <p:txBody>
          <a:bodyPr/>
          <a:lstStyle/>
          <a:p>
            <a:fld id="{3A4B6A3B-4DD6-4D5D-BEDC-1D3D11DC8731}" type="slidenum">
              <a:rPr lang="en-US" smtClean="0">
                <a:solidFill>
                  <a:srgbClr val="000000"/>
                </a:solidFill>
              </a:rPr>
              <a:pPr/>
              <a:t>165</a:t>
            </a:fld>
            <a:endParaRPr lang="en-US">
              <a:solidFill>
                <a:srgbClr val="000000"/>
              </a:solidFill>
            </a:endParaRPr>
          </a:p>
        </p:txBody>
      </p:sp>
    </p:spTree>
    <p:extLst>
      <p:ext uri="{BB962C8B-B14F-4D97-AF65-F5344CB8AC3E}">
        <p14:creationId xmlns:p14="http://schemas.microsoft.com/office/powerpoint/2010/main" xmlns="" val="1997065897"/>
      </p:ext>
    </p:extLst>
  </p:cSld>
  <p:clrMapOvr>
    <a:masterClrMapping/>
  </p:clrMapOvr>
  <p:transition spd="slow"/>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 2014 OnCourse Learning. All Rights Reserved.</a:t>
            </a:r>
            <a:endParaRPr lang="en-US"/>
          </a:p>
        </p:txBody>
      </p:sp>
      <p:sp>
        <p:nvSpPr>
          <p:cNvPr id="121858" name="Rectangle 2"/>
          <p:cNvSpPr>
            <a:spLocks noGrp="1" noChangeArrowheads="1"/>
          </p:cNvSpPr>
          <p:nvPr>
            <p:ph type="title"/>
          </p:nvPr>
        </p:nvSpPr>
        <p:spPr>
          <a:xfrm>
            <a:off x="609600" y="838200"/>
            <a:ext cx="7772400" cy="838200"/>
          </a:xfrm>
        </p:spPr>
        <p:txBody>
          <a:bodyPr/>
          <a:lstStyle/>
          <a:p>
            <a:pPr algn="l"/>
            <a:r>
              <a:rPr lang="en-US" sz="2800" b="1" i="1" dirty="0">
                <a:latin typeface="Times New Roman" panose="02020603050405020304" pitchFamily="18" charset="0"/>
              </a:rPr>
              <a:t>Two ways to control for risk:</a:t>
            </a:r>
          </a:p>
        </p:txBody>
      </p:sp>
      <p:sp>
        <p:nvSpPr>
          <p:cNvPr id="121859" name="Rectangle 3"/>
          <p:cNvSpPr>
            <a:spLocks noGrp="1" noChangeArrowheads="1"/>
          </p:cNvSpPr>
          <p:nvPr>
            <p:ph type="body" idx="1"/>
          </p:nvPr>
        </p:nvSpPr>
        <p:spPr>
          <a:xfrm>
            <a:off x="609600" y="1828800"/>
            <a:ext cx="7772400" cy="2438400"/>
          </a:xfrm>
        </p:spPr>
        <p:txBody>
          <a:bodyPr/>
          <a:lstStyle/>
          <a:p>
            <a:pPr>
              <a:lnSpc>
                <a:spcPct val="90000"/>
              </a:lnSpc>
              <a:spcBef>
                <a:spcPct val="50000"/>
              </a:spcBef>
            </a:pPr>
            <a:r>
              <a:rPr lang="en-US" sz="2400" b="1" dirty="0">
                <a:solidFill>
                  <a:srgbClr val="0070C0"/>
                </a:solidFill>
                <a:latin typeface="Times New Roman" panose="02020603050405020304" pitchFamily="18" charset="0"/>
              </a:rPr>
              <a:t>Quantitatively</a:t>
            </a:r>
            <a:r>
              <a:rPr lang="en-US" sz="2400" dirty="0">
                <a:latin typeface="Times New Roman" panose="02020603050405020304" pitchFamily="18" charset="0"/>
              </a:rPr>
              <a:t>, using “</a:t>
            </a:r>
            <a:r>
              <a:rPr lang="en-US" sz="2400" b="1" i="1" dirty="0">
                <a:solidFill>
                  <a:srgbClr val="0070C0"/>
                </a:solidFill>
                <a:latin typeface="Times New Roman" panose="02020603050405020304" pitchFamily="18" charset="0"/>
              </a:rPr>
              <a:t>risk-adjusted </a:t>
            </a:r>
            <a:r>
              <a:rPr lang="en-US" sz="2400" b="1" i="1" dirty="0" smtClean="0">
                <a:solidFill>
                  <a:srgbClr val="0070C0"/>
                </a:solidFill>
                <a:latin typeface="Times New Roman" panose="02020603050405020304" pitchFamily="18" charset="0"/>
              </a:rPr>
              <a:t>returns</a:t>
            </a:r>
            <a:r>
              <a:rPr lang="en-US" sz="2400" dirty="0" smtClean="0">
                <a:latin typeface="Times New Roman" panose="02020603050405020304" pitchFamily="18" charset="0"/>
              </a:rPr>
              <a:t>,” by </a:t>
            </a:r>
            <a:r>
              <a:rPr lang="en-US" sz="2400" dirty="0">
                <a:latin typeface="Times New Roman" panose="02020603050405020304" pitchFamily="18" charset="0"/>
              </a:rPr>
              <a:t>adjusting the mgr’s ex post return to reflect the market’s “price of </a:t>
            </a:r>
            <a:r>
              <a:rPr lang="en-US" sz="2400" dirty="0" smtClean="0">
                <a:latin typeface="Times New Roman" panose="02020603050405020304" pitchFamily="18" charset="0"/>
              </a:rPr>
              <a:t>risk.”</a:t>
            </a:r>
            <a:endParaRPr lang="en-US" sz="2400" dirty="0">
              <a:latin typeface="Times New Roman" panose="02020603050405020304" pitchFamily="18" charset="0"/>
            </a:endParaRPr>
          </a:p>
          <a:p>
            <a:pPr>
              <a:lnSpc>
                <a:spcPct val="90000"/>
              </a:lnSpc>
              <a:spcBef>
                <a:spcPct val="50000"/>
              </a:spcBef>
            </a:pPr>
            <a:r>
              <a:rPr lang="en-US" sz="2400" b="1" dirty="0">
                <a:solidFill>
                  <a:srgbClr val="0070C0"/>
                </a:solidFill>
                <a:latin typeface="Times New Roman" panose="02020603050405020304" pitchFamily="18" charset="0"/>
              </a:rPr>
              <a:t>Non-quantitatively</a:t>
            </a:r>
            <a:r>
              <a:rPr lang="en-US" sz="2400" b="1" dirty="0">
                <a:latin typeface="Times New Roman" panose="02020603050405020304" pitchFamily="18" charset="0"/>
              </a:rPr>
              <a:t>, </a:t>
            </a:r>
            <a:r>
              <a:rPr lang="en-US" sz="2400" dirty="0">
                <a:latin typeface="Times New Roman" panose="02020603050405020304" pitchFamily="18" charset="0"/>
              </a:rPr>
              <a:t>using “</a:t>
            </a:r>
            <a:r>
              <a:rPr lang="en-US" sz="2400" b="1" i="1" dirty="0">
                <a:solidFill>
                  <a:srgbClr val="0070C0"/>
                </a:solidFill>
                <a:latin typeface="Times New Roman" panose="02020603050405020304" pitchFamily="18" charset="0"/>
              </a:rPr>
              <a:t>style-based </a:t>
            </a:r>
            <a:r>
              <a:rPr lang="en-US" sz="2400" b="1" i="1" dirty="0" smtClean="0">
                <a:solidFill>
                  <a:srgbClr val="0070C0"/>
                </a:solidFill>
                <a:latin typeface="Times New Roman" panose="02020603050405020304" pitchFamily="18" charset="0"/>
              </a:rPr>
              <a:t>benchmarking</a:t>
            </a:r>
            <a:r>
              <a:rPr lang="en-US" sz="2400" i="1" dirty="0" smtClean="0">
                <a:latin typeface="Times New Roman" panose="02020603050405020304" pitchFamily="18" charset="0"/>
              </a:rPr>
              <a:t>,” </a:t>
            </a:r>
            <a:r>
              <a:rPr lang="en-US" sz="2400" dirty="0" smtClean="0">
                <a:latin typeface="Times New Roman" panose="02020603050405020304" pitchFamily="18" charset="0"/>
              </a:rPr>
              <a:t>by </a:t>
            </a:r>
            <a:r>
              <a:rPr lang="en-US" sz="2400" dirty="0">
                <a:latin typeface="Times New Roman" panose="02020603050405020304" pitchFamily="18" charset="0"/>
              </a:rPr>
              <a:t>constraining manager to same style (similar-risk) assets, same style &amp; risk as his benchmark.</a:t>
            </a:r>
          </a:p>
        </p:txBody>
      </p:sp>
      <p:sp>
        <p:nvSpPr>
          <p:cNvPr id="121860" name="Text Box 4"/>
          <p:cNvSpPr txBox="1">
            <a:spLocks noChangeArrowheads="1"/>
          </p:cNvSpPr>
          <p:nvPr/>
        </p:nvSpPr>
        <p:spPr bwMode="auto">
          <a:xfrm>
            <a:off x="457200" y="228600"/>
            <a:ext cx="83820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i="1" dirty="0" smtClean="0">
                <a:effectLst/>
              </a:rPr>
              <a:t>26B.4. </a:t>
            </a:r>
            <a:r>
              <a:rPr lang="en-US" sz="2800" i="1" dirty="0">
                <a:effectLst/>
              </a:rPr>
              <a:t>Controlling for Risk</a:t>
            </a:r>
          </a:p>
        </p:txBody>
      </p:sp>
      <p:sp>
        <p:nvSpPr>
          <p:cNvPr id="7" name="Slide Number Placeholder 6"/>
          <p:cNvSpPr>
            <a:spLocks noGrp="1"/>
          </p:cNvSpPr>
          <p:nvPr>
            <p:ph type="sldNum" sz="quarter" idx="12"/>
          </p:nvPr>
        </p:nvSpPr>
        <p:spPr/>
        <p:txBody>
          <a:bodyPr/>
          <a:lstStyle/>
          <a:p>
            <a:fld id="{3A4B6A3B-4DD6-4D5D-BEDC-1D3D11DC8731}" type="slidenum">
              <a:rPr lang="en-US" smtClean="0">
                <a:solidFill>
                  <a:srgbClr val="000000"/>
                </a:solidFill>
              </a:rPr>
              <a:pPr/>
              <a:t>166</a:t>
            </a:fld>
            <a:endParaRPr lang="en-US">
              <a:solidFill>
                <a:srgbClr val="000000"/>
              </a:solidFill>
            </a:endParaRPr>
          </a:p>
        </p:txBody>
      </p:sp>
    </p:spTree>
    <p:extLst>
      <p:ext uri="{BB962C8B-B14F-4D97-AF65-F5344CB8AC3E}">
        <p14:creationId xmlns:p14="http://schemas.microsoft.com/office/powerpoint/2010/main" xmlns="" val="922130023"/>
      </p:ext>
    </p:extLst>
  </p:cSld>
  <p:clrMapOvr>
    <a:masterClrMapping/>
  </p:clrMapOvr>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r>
              <a:rPr lang="en-US" smtClean="0"/>
              <a:t>© 2014 OnCourse Learning. All Rights Reserved.</a:t>
            </a:r>
            <a:endParaRPr lang="en-US"/>
          </a:p>
        </p:txBody>
      </p:sp>
      <p:graphicFrame>
        <p:nvGraphicFramePr>
          <p:cNvPr id="123906" name="Object 2"/>
          <p:cNvGraphicFramePr>
            <a:graphicFrameLocks noChangeAspect="1"/>
          </p:cNvGraphicFramePr>
          <p:nvPr/>
        </p:nvGraphicFramePr>
        <p:xfrm>
          <a:off x="3048000" y="1524000"/>
          <a:ext cx="2971800" cy="1724025"/>
        </p:xfrm>
        <a:graphic>
          <a:graphicData uri="http://schemas.openxmlformats.org/presentationml/2006/ole">
            <p:oleObj spid="_x0000_s187406" name="Equation" r:id="rId4" imgW="787400" imgH="457200" progId="Equation.3">
              <p:embed/>
            </p:oleObj>
          </a:graphicData>
        </a:graphic>
      </p:graphicFrame>
      <p:sp>
        <p:nvSpPr>
          <p:cNvPr id="123907" name="Text Box 3"/>
          <p:cNvSpPr txBox="1">
            <a:spLocks noChangeArrowheads="1"/>
          </p:cNvSpPr>
          <p:nvPr/>
        </p:nvSpPr>
        <p:spPr bwMode="auto">
          <a:xfrm>
            <a:off x="838200" y="3505200"/>
            <a:ext cx="7620000" cy="28007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3200" b="0" i="1" dirty="0">
                <a:solidFill>
                  <a:srgbClr val="0070C0"/>
                </a:solidFill>
                <a:effectLst/>
              </a:rPr>
              <a:t>Beta</a:t>
            </a:r>
            <a:r>
              <a:rPr lang="en-US" sz="3200" b="0" dirty="0">
                <a:solidFill>
                  <a:srgbClr val="0070C0"/>
                </a:solidFill>
                <a:effectLst/>
              </a:rPr>
              <a:t> = Amount of “Risk” </a:t>
            </a:r>
            <a:r>
              <a:rPr lang="en-US" sz="3200" i="1" dirty="0">
                <a:solidFill>
                  <a:srgbClr val="FF0066"/>
                </a:solidFill>
                <a:effectLst/>
              </a:rPr>
              <a:t>AS IT MATTERS TO THE CAPITAL MARKET</a:t>
            </a:r>
            <a:r>
              <a:rPr lang="en-US" sz="3200" b="0" i="1" dirty="0">
                <a:solidFill>
                  <a:schemeClr val="bg2"/>
                </a:solidFill>
                <a:effectLst/>
              </a:rPr>
              <a:t>.</a:t>
            </a:r>
          </a:p>
          <a:p>
            <a:pPr eaLnBrk="0" hangingPunct="0">
              <a:spcBef>
                <a:spcPct val="50000"/>
              </a:spcBef>
            </a:pPr>
            <a:r>
              <a:rPr lang="en-US" sz="3200" b="0" dirty="0">
                <a:solidFill>
                  <a:srgbClr val="0070C0"/>
                </a:solidFill>
                <a:effectLst/>
              </a:rPr>
              <a:t>This enables Portfolio “</a:t>
            </a:r>
            <a:r>
              <a:rPr lang="en-US" sz="3200" b="0" dirty="0" err="1">
                <a:solidFill>
                  <a:srgbClr val="0070C0"/>
                </a:solidFill>
                <a:effectLst/>
              </a:rPr>
              <a:t>i”’s</a:t>
            </a:r>
            <a:r>
              <a:rPr lang="en-US" sz="3200" b="0" dirty="0">
                <a:solidFill>
                  <a:srgbClr val="0070C0"/>
                </a:solidFill>
                <a:effectLst/>
              </a:rPr>
              <a:t> ex ante excess return, E[</a:t>
            </a:r>
            <a:r>
              <a:rPr lang="en-US" sz="3200" b="0" i="1" dirty="0" err="1">
                <a:solidFill>
                  <a:srgbClr val="0070C0"/>
                </a:solidFill>
                <a:effectLst/>
              </a:rPr>
              <a:t>r</a:t>
            </a:r>
            <a:r>
              <a:rPr lang="en-US" sz="3200" b="0" i="1" baseline="-25000" dirty="0" err="1">
                <a:solidFill>
                  <a:srgbClr val="0070C0"/>
                </a:solidFill>
                <a:effectLst/>
              </a:rPr>
              <a:t>i</a:t>
            </a:r>
            <a:r>
              <a:rPr lang="en-US" sz="3200" b="0" i="1" dirty="0" err="1">
                <a:solidFill>
                  <a:srgbClr val="0070C0"/>
                </a:solidFill>
                <a:effectLst/>
              </a:rPr>
              <a:t>-r</a:t>
            </a:r>
            <a:r>
              <a:rPr lang="en-US" sz="3200" b="0" i="1" baseline="-25000" dirty="0" err="1">
                <a:solidFill>
                  <a:srgbClr val="0070C0"/>
                </a:solidFill>
                <a:effectLst/>
              </a:rPr>
              <a:t>f</a:t>
            </a:r>
            <a:r>
              <a:rPr lang="en-US" sz="3200" b="0" dirty="0">
                <a:solidFill>
                  <a:srgbClr val="0070C0"/>
                </a:solidFill>
                <a:effectLst/>
              </a:rPr>
              <a:t>], to be </a:t>
            </a:r>
            <a:r>
              <a:rPr lang="en-US" sz="3200" dirty="0">
                <a:solidFill>
                  <a:srgbClr val="FF0066"/>
                </a:solidFill>
                <a:effectLst/>
              </a:rPr>
              <a:t>ADJUSTED FOR RISK</a:t>
            </a:r>
            <a:r>
              <a:rPr lang="en-US" sz="3200" b="0" dirty="0">
                <a:solidFill>
                  <a:schemeClr val="bg2"/>
                </a:solidFill>
                <a:effectLst/>
              </a:rPr>
              <a:t>.</a:t>
            </a:r>
            <a:endParaRPr lang="en-US" sz="3200" b="0" i="1" dirty="0">
              <a:solidFill>
                <a:schemeClr val="bg2"/>
              </a:solidFill>
              <a:effectLst/>
            </a:endParaRPr>
          </a:p>
        </p:txBody>
      </p:sp>
      <p:sp>
        <p:nvSpPr>
          <p:cNvPr id="123908" name="Text Box 4"/>
          <p:cNvSpPr txBox="1">
            <a:spLocks noChangeArrowheads="1"/>
          </p:cNvSpPr>
          <p:nvPr/>
        </p:nvSpPr>
        <p:spPr bwMode="auto">
          <a:xfrm>
            <a:off x="457200" y="228600"/>
            <a:ext cx="83820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i="1" dirty="0" smtClean="0">
                <a:effectLst/>
              </a:rPr>
              <a:t>26B.4. </a:t>
            </a:r>
            <a:r>
              <a:rPr lang="en-US" sz="2800" i="1" dirty="0">
                <a:effectLst/>
              </a:rPr>
              <a:t>Controlling for Risk</a:t>
            </a:r>
          </a:p>
        </p:txBody>
      </p:sp>
      <p:sp>
        <p:nvSpPr>
          <p:cNvPr id="123909" name="Text Box 5"/>
          <p:cNvSpPr txBox="1">
            <a:spLocks noChangeArrowheads="1"/>
          </p:cNvSpPr>
          <p:nvPr/>
        </p:nvSpPr>
        <p:spPr bwMode="auto">
          <a:xfrm>
            <a:off x="457200" y="762000"/>
            <a:ext cx="81534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i="1" dirty="0">
                <a:effectLst/>
              </a:rPr>
              <a:t>The </a:t>
            </a:r>
            <a:r>
              <a:rPr lang="en-US" sz="2800" i="1" dirty="0">
                <a:solidFill>
                  <a:srgbClr val="0070C0"/>
                </a:solidFill>
                <a:effectLst/>
              </a:rPr>
              <a:t>Quantitative</a:t>
            </a:r>
            <a:r>
              <a:rPr lang="en-US" sz="2800" i="1" dirty="0">
                <a:solidFill>
                  <a:schemeClr val="bg2"/>
                </a:solidFill>
                <a:effectLst/>
              </a:rPr>
              <a:t> </a:t>
            </a:r>
            <a:r>
              <a:rPr lang="en-US" sz="2800" i="1" dirty="0">
                <a:effectLst/>
              </a:rPr>
              <a:t>Approach: e.g., The </a:t>
            </a:r>
            <a:r>
              <a:rPr lang="en-US" sz="2800" i="1" dirty="0" err="1">
                <a:solidFill>
                  <a:srgbClr val="0070C0"/>
                </a:solidFill>
                <a:effectLst/>
              </a:rPr>
              <a:t>Treynor</a:t>
            </a:r>
            <a:r>
              <a:rPr lang="en-US" sz="2800" i="1" dirty="0">
                <a:solidFill>
                  <a:srgbClr val="0070C0"/>
                </a:solidFill>
                <a:effectLst/>
              </a:rPr>
              <a:t> Ratio</a:t>
            </a:r>
          </a:p>
        </p:txBody>
      </p:sp>
      <p:sp>
        <p:nvSpPr>
          <p:cNvPr id="8" name="Slide Number Placeholder 7"/>
          <p:cNvSpPr>
            <a:spLocks noGrp="1"/>
          </p:cNvSpPr>
          <p:nvPr>
            <p:ph type="sldNum" sz="quarter" idx="12"/>
          </p:nvPr>
        </p:nvSpPr>
        <p:spPr/>
        <p:txBody>
          <a:bodyPr/>
          <a:lstStyle/>
          <a:p>
            <a:fld id="{C10BC33F-8C89-4D21-B7F7-41DBAF8525E1}" type="slidenum">
              <a:rPr lang="en-US" smtClean="0">
                <a:solidFill>
                  <a:srgbClr val="000000"/>
                </a:solidFill>
              </a:rPr>
              <a:pPr/>
              <a:t>167</a:t>
            </a:fld>
            <a:endParaRPr lang="en-US">
              <a:solidFill>
                <a:srgbClr val="000000"/>
              </a:solidFill>
            </a:endParaRPr>
          </a:p>
        </p:txBody>
      </p:sp>
    </p:spTree>
    <p:extLst>
      <p:ext uri="{BB962C8B-B14F-4D97-AF65-F5344CB8AC3E}">
        <p14:creationId xmlns:p14="http://schemas.microsoft.com/office/powerpoint/2010/main" xmlns="" val="2038009821"/>
      </p:ext>
    </p:extLst>
  </p:cSld>
  <p:clrMapOvr>
    <a:masterClrMapping/>
  </p:clrMapOvr>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7" name="Footer Placeholder 2"/>
          <p:cNvSpPr>
            <a:spLocks noGrp="1"/>
          </p:cNvSpPr>
          <p:nvPr>
            <p:ph type="ftr" sz="quarter" idx="11"/>
          </p:nvPr>
        </p:nvSpPr>
        <p:spPr/>
        <p:txBody>
          <a:bodyPr/>
          <a:lstStyle/>
          <a:p>
            <a:r>
              <a:rPr lang="en-US" smtClean="0"/>
              <a:t>© 2014 OnCourse Learning. All Rights Reserved.</a:t>
            </a:r>
            <a:endParaRPr lang="en-US"/>
          </a:p>
        </p:txBody>
      </p:sp>
      <p:sp>
        <p:nvSpPr>
          <p:cNvPr id="125954" name="Text Box 2"/>
          <p:cNvSpPr txBox="1">
            <a:spLocks noChangeArrowheads="1"/>
          </p:cNvSpPr>
          <p:nvPr/>
        </p:nvSpPr>
        <p:spPr bwMode="auto">
          <a:xfrm>
            <a:off x="457200" y="762000"/>
            <a:ext cx="81534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i="1" dirty="0">
                <a:effectLst/>
              </a:rPr>
              <a:t>The </a:t>
            </a:r>
            <a:r>
              <a:rPr lang="en-US" sz="2800" i="1" dirty="0">
                <a:solidFill>
                  <a:srgbClr val="0070C0"/>
                </a:solidFill>
                <a:effectLst/>
              </a:rPr>
              <a:t>Quantitative</a:t>
            </a:r>
            <a:r>
              <a:rPr lang="en-US" sz="2800" i="1" dirty="0">
                <a:solidFill>
                  <a:schemeClr val="bg2"/>
                </a:solidFill>
                <a:effectLst/>
              </a:rPr>
              <a:t> </a:t>
            </a:r>
            <a:r>
              <a:rPr lang="en-US" sz="2800" i="1" dirty="0">
                <a:effectLst/>
              </a:rPr>
              <a:t>Approach: e.g., The </a:t>
            </a:r>
            <a:r>
              <a:rPr lang="en-US" sz="2800" i="1" dirty="0" err="1">
                <a:solidFill>
                  <a:srgbClr val="0070C0"/>
                </a:solidFill>
                <a:effectLst/>
              </a:rPr>
              <a:t>Treynor</a:t>
            </a:r>
            <a:r>
              <a:rPr lang="en-US" sz="2800" i="1" dirty="0">
                <a:solidFill>
                  <a:srgbClr val="0070C0"/>
                </a:solidFill>
                <a:effectLst/>
              </a:rPr>
              <a:t> Ratio</a:t>
            </a:r>
          </a:p>
        </p:txBody>
      </p:sp>
      <p:grpSp>
        <p:nvGrpSpPr>
          <p:cNvPr id="125955" name="Group 3"/>
          <p:cNvGrpSpPr>
            <a:grpSpLocks/>
          </p:cNvGrpSpPr>
          <p:nvPr/>
        </p:nvGrpSpPr>
        <p:grpSpPr bwMode="auto">
          <a:xfrm>
            <a:off x="762000" y="1447800"/>
            <a:ext cx="7772400" cy="4640263"/>
            <a:chOff x="480" y="816"/>
            <a:chExt cx="4896" cy="2923"/>
          </a:xfrm>
        </p:grpSpPr>
        <p:grpSp>
          <p:nvGrpSpPr>
            <p:cNvPr id="125956" name="Group 4"/>
            <p:cNvGrpSpPr>
              <a:grpSpLocks/>
            </p:cNvGrpSpPr>
            <p:nvPr/>
          </p:nvGrpSpPr>
          <p:grpSpPr bwMode="auto">
            <a:xfrm>
              <a:off x="480" y="816"/>
              <a:ext cx="4896" cy="2923"/>
              <a:chOff x="480" y="816"/>
              <a:chExt cx="4896" cy="2923"/>
            </a:xfrm>
          </p:grpSpPr>
          <p:sp>
            <p:nvSpPr>
              <p:cNvPr id="125957" name="Line 5"/>
              <p:cNvSpPr>
                <a:spLocks noChangeShapeType="1"/>
              </p:cNvSpPr>
              <p:nvPr/>
            </p:nvSpPr>
            <p:spPr bwMode="auto">
              <a:xfrm>
                <a:off x="1208" y="1261"/>
                <a:ext cx="0" cy="210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sp>
            <p:nvSpPr>
              <p:cNvPr id="125958" name="Line 6"/>
              <p:cNvSpPr>
                <a:spLocks noChangeShapeType="1"/>
              </p:cNvSpPr>
              <p:nvPr/>
            </p:nvSpPr>
            <p:spPr bwMode="auto">
              <a:xfrm>
                <a:off x="1208" y="3365"/>
                <a:ext cx="376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sp>
            <p:nvSpPr>
              <p:cNvPr id="125959" name="Text Box 7"/>
              <p:cNvSpPr txBox="1">
                <a:spLocks noChangeArrowheads="1"/>
              </p:cNvSpPr>
              <p:nvPr/>
            </p:nvSpPr>
            <p:spPr bwMode="auto">
              <a:xfrm>
                <a:off x="480" y="816"/>
                <a:ext cx="1676"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b="0" dirty="0">
                    <a:effectLst/>
                  </a:rPr>
                  <a:t>Avg. Excess Return</a:t>
                </a:r>
              </a:p>
            </p:txBody>
          </p:sp>
          <p:sp>
            <p:nvSpPr>
              <p:cNvPr id="125960" name="Text Box 8"/>
              <p:cNvSpPr txBox="1">
                <a:spLocks noChangeArrowheads="1"/>
              </p:cNvSpPr>
              <p:nvPr/>
            </p:nvSpPr>
            <p:spPr bwMode="auto">
              <a:xfrm>
                <a:off x="4334" y="3451"/>
                <a:ext cx="770"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i="1">
                    <a:effectLst/>
                  </a:rPr>
                  <a:t>Beta</a:t>
                </a:r>
              </a:p>
            </p:txBody>
          </p:sp>
          <p:sp>
            <p:nvSpPr>
              <p:cNvPr id="125961" name="Line 9"/>
              <p:cNvSpPr>
                <a:spLocks noChangeShapeType="1"/>
              </p:cNvSpPr>
              <p:nvPr/>
            </p:nvSpPr>
            <p:spPr bwMode="auto">
              <a:xfrm flipV="1">
                <a:off x="1208" y="1475"/>
                <a:ext cx="3806" cy="189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sp>
            <p:nvSpPr>
              <p:cNvPr id="125962" name="Text Box 10"/>
              <p:cNvSpPr txBox="1">
                <a:spLocks noChangeArrowheads="1"/>
              </p:cNvSpPr>
              <p:nvPr/>
            </p:nvSpPr>
            <p:spPr bwMode="auto">
              <a:xfrm>
                <a:off x="4742" y="1561"/>
                <a:ext cx="634"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a:effectLst/>
                  </a:rPr>
                  <a:t>SML</a:t>
                </a:r>
              </a:p>
            </p:txBody>
          </p:sp>
          <p:sp>
            <p:nvSpPr>
              <p:cNvPr id="125963" name="Line 11"/>
              <p:cNvSpPr>
                <a:spLocks noChangeShapeType="1"/>
              </p:cNvSpPr>
              <p:nvPr/>
            </p:nvSpPr>
            <p:spPr bwMode="auto">
              <a:xfrm>
                <a:off x="2522" y="3365"/>
                <a:ext cx="0" cy="8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sp>
            <p:nvSpPr>
              <p:cNvPr id="125964" name="Text Box 12"/>
              <p:cNvSpPr txBox="1">
                <a:spLocks noChangeArrowheads="1"/>
              </p:cNvSpPr>
              <p:nvPr/>
            </p:nvSpPr>
            <p:spPr bwMode="auto">
              <a:xfrm>
                <a:off x="2386" y="3451"/>
                <a:ext cx="271"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400" dirty="0">
                    <a:solidFill>
                      <a:srgbClr val="0070C0"/>
                    </a:solidFill>
                    <a:effectLst/>
                  </a:rPr>
                  <a:t>1</a:t>
                </a:r>
              </a:p>
            </p:txBody>
          </p:sp>
          <p:sp>
            <p:nvSpPr>
              <p:cNvPr id="125965" name="Line 13"/>
              <p:cNvSpPr>
                <a:spLocks noChangeShapeType="1"/>
              </p:cNvSpPr>
              <p:nvPr/>
            </p:nvSpPr>
            <p:spPr bwMode="auto">
              <a:xfrm flipV="1">
                <a:off x="2522" y="2291"/>
                <a:ext cx="0" cy="1031"/>
              </a:xfrm>
              <a:prstGeom prst="line">
                <a:avLst/>
              </a:prstGeom>
              <a:noFill/>
              <a:ln w="9525">
                <a:solidFill>
                  <a:schemeClr val="bg2"/>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sp>
            <p:nvSpPr>
              <p:cNvPr id="125966" name="Line 14"/>
              <p:cNvSpPr>
                <a:spLocks noChangeShapeType="1"/>
              </p:cNvSpPr>
              <p:nvPr/>
            </p:nvSpPr>
            <p:spPr bwMode="auto">
              <a:xfrm flipH="1">
                <a:off x="1208" y="2721"/>
                <a:ext cx="1314"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sp>
            <p:nvSpPr>
              <p:cNvPr id="125967" name="Text Box 15"/>
              <p:cNvSpPr txBox="1">
                <a:spLocks noChangeArrowheads="1"/>
              </p:cNvSpPr>
              <p:nvPr/>
            </p:nvSpPr>
            <p:spPr bwMode="auto">
              <a:xfrm>
                <a:off x="528" y="2549"/>
                <a:ext cx="634"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eaLnBrk="0" hangingPunct="0">
                  <a:spcBef>
                    <a:spcPct val="50000"/>
                  </a:spcBef>
                </a:pPr>
                <a:r>
                  <a:rPr lang="en-US" sz="2400">
                    <a:effectLst/>
                  </a:rPr>
                  <a:t>r</a:t>
                </a:r>
                <a:r>
                  <a:rPr lang="en-US" sz="2400" baseline="-25000">
                    <a:effectLst/>
                  </a:rPr>
                  <a:t>M</a:t>
                </a:r>
                <a:r>
                  <a:rPr lang="en-US" sz="2400">
                    <a:effectLst/>
                  </a:rPr>
                  <a:t> - r</a:t>
                </a:r>
                <a:r>
                  <a:rPr lang="en-US" sz="2400" baseline="-25000">
                    <a:effectLst/>
                  </a:rPr>
                  <a:t>f</a:t>
                </a:r>
                <a:endParaRPr lang="en-US" sz="2400">
                  <a:effectLst/>
                </a:endParaRPr>
              </a:p>
            </p:txBody>
          </p:sp>
          <p:sp>
            <p:nvSpPr>
              <p:cNvPr id="125968" name="Text Box 16"/>
              <p:cNvSpPr txBox="1">
                <a:spLocks noChangeArrowheads="1"/>
              </p:cNvSpPr>
              <p:nvPr/>
            </p:nvSpPr>
            <p:spPr bwMode="auto">
              <a:xfrm>
                <a:off x="845" y="3236"/>
                <a:ext cx="40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400">
                    <a:effectLst/>
                  </a:rPr>
                  <a:t>0</a:t>
                </a:r>
              </a:p>
            </p:txBody>
          </p:sp>
          <p:sp>
            <p:nvSpPr>
              <p:cNvPr id="125969" name="Text Box 17"/>
              <p:cNvSpPr txBox="1">
                <a:spLocks noChangeArrowheads="1"/>
              </p:cNvSpPr>
              <p:nvPr/>
            </p:nvSpPr>
            <p:spPr bwMode="auto">
              <a:xfrm>
                <a:off x="528" y="1604"/>
                <a:ext cx="634"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400">
                    <a:solidFill>
                      <a:schemeClr val="accent2"/>
                    </a:solidFill>
                    <a:effectLst/>
                  </a:rPr>
                  <a:t>r</a:t>
                </a:r>
                <a:r>
                  <a:rPr lang="en-US" sz="2400" baseline="-25000">
                    <a:solidFill>
                      <a:schemeClr val="accent2"/>
                    </a:solidFill>
                    <a:effectLst/>
                  </a:rPr>
                  <a:t>i</a:t>
                </a:r>
                <a:r>
                  <a:rPr lang="en-US" sz="2400">
                    <a:solidFill>
                      <a:schemeClr val="accent2"/>
                    </a:solidFill>
                    <a:effectLst/>
                  </a:rPr>
                  <a:t> - r</a:t>
                </a:r>
                <a:r>
                  <a:rPr lang="en-US" sz="2400" baseline="-25000">
                    <a:solidFill>
                      <a:schemeClr val="accent2"/>
                    </a:solidFill>
                    <a:effectLst/>
                  </a:rPr>
                  <a:t>f</a:t>
                </a:r>
                <a:endParaRPr lang="en-US" sz="2400">
                  <a:solidFill>
                    <a:schemeClr val="accent2"/>
                  </a:solidFill>
                  <a:effectLst/>
                </a:endParaRPr>
              </a:p>
            </p:txBody>
          </p:sp>
          <p:sp>
            <p:nvSpPr>
              <p:cNvPr id="125970" name="Line 18"/>
              <p:cNvSpPr>
                <a:spLocks noChangeShapeType="1"/>
              </p:cNvSpPr>
              <p:nvPr/>
            </p:nvSpPr>
            <p:spPr bwMode="auto">
              <a:xfrm flipV="1">
                <a:off x="1208" y="1304"/>
                <a:ext cx="2582" cy="2018"/>
              </a:xfrm>
              <a:prstGeom prst="line">
                <a:avLst/>
              </a:prstGeom>
              <a:noFill/>
              <a:ln w="28575">
                <a:solidFill>
                  <a:schemeClr val="bg2"/>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sp>
            <p:nvSpPr>
              <p:cNvPr id="125971" name="Line 19"/>
              <p:cNvSpPr>
                <a:spLocks noChangeShapeType="1"/>
              </p:cNvSpPr>
              <p:nvPr/>
            </p:nvSpPr>
            <p:spPr bwMode="auto">
              <a:xfrm flipH="1">
                <a:off x="3156" y="1776"/>
                <a:ext cx="0" cy="1589"/>
              </a:xfrm>
              <a:prstGeom prst="line">
                <a:avLst/>
              </a:prstGeom>
              <a:noFill/>
              <a:ln w="9525">
                <a:solidFill>
                  <a:schemeClr val="accent2"/>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sp>
            <p:nvSpPr>
              <p:cNvPr id="125972" name="Line 20"/>
              <p:cNvSpPr>
                <a:spLocks noChangeShapeType="1"/>
              </p:cNvSpPr>
              <p:nvPr/>
            </p:nvSpPr>
            <p:spPr bwMode="auto">
              <a:xfrm>
                <a:off x="3156" y="3365"/>
                <a:ext cx="0" cy="8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sp>
            <p:nvSpPr>
              <p:cNvPr id="125973" name="Line 21"/>
              <p:cNvSpPr>
                <a:spLocks noChangeShapeType="1"/>
              </p:cNvSpPr>
              <p:nvPr/>
            </p:nvSpPr>
            <p:spPr bwMode="auto">
              <a:xfrm>
                <a:off x="1208" y="1776"/>
                <a:ext cx="1948" cy="0"/>
              </a:xfrm>
              <a:prstGeom prst="line">
                <a:avLst/>
              </a:prstGeom>
              <a:noFill/>
              <a:ln w="9525">
                <a:solidFill>
                  <a:schemeClr val="accent2"/>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sp>
            <p:nvSpPr>
              <p:cNvPr id="125974" name="Line 22"/>
              <p:cNvSpPr>
                <a:spLocks noChangeShapeType="1"/>
              </p:cNvSpPr>
              <p:nvPr/>
            </p:nvSpPr>
            <p:spPr bwMode="auto">
              <a:xfrm flipH="1">
                <a:off x="1208" y="2291"/>
                <a:ext cx="1268" cy="0"/>
              </a:xfrm>
              <a:prstGeom prst="line">
                <a:avLst/>
              </a:prstGeom>
              <a:noFill/>
              <a:ln w="9525">
                <a:solidFill>
                  <a:schemeClr val="bg2"/>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sp>
            <p:nvSpPr>
              <p:cNvPr id="125975" name="Text Box 23"/>
              <p:cNvSpPr txBox="1">
                <a:spLocks noChangeArrowheads="1"/>
              </p:cNvSpPr>
              <p:nvPr/>
            </p:nvSpPr>
            <p:spPr bwMode="auto">
              <a:xfrm>
                <a:off x="619" y="2163"/>
                <a:ext cx="543"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eaLnBrk="0" hangingPunct="0">
                  <a:spcBef>
                    <a:spcPct val="50000"/>
                  </a:spcBef>
                </a:pPr>
                <a:r>
                  <a:rPr lang="en-US" sz="2400" dirty="0" err="1">
                    <a:solidFill>
                      <a:srgbClr val="0070C0"/>
                    </a:solidFill>
                    <a:effectLst/>
                  </a:rPr>
                  <a:t>TR</a:t>
                </a:r>
                <a:r>
                  <a:rPr lang="en-US" sz="2400" baseline="-25000" dirty="0" err="1">
                    <a:solidFill>
                      <a:srgbClr val="0070C0"/>
                    </a:solidFill>
                    <a:effectLst/>
                  </a:rPr>
                  <a:t>i</a:t>
                </a:r>
                <a:endParaRPr lang="en-US" sz="2400" dirty="0">
                  <a:solidFill>
                    <a:srgbClr val="0070C0"/>
                  </a:solidFill>
                  <a:effectLst/>
                </a:endParaRPr>
              </a:p>
            </p:txBody>
          </p:sp>
        </p:grpSp>
        <p:sp>
          <p:nvSpPr>
            <p:cNvPr id="125976" name="Text Box 24"/>
            <p:cNvSpPr txBox="1">
              <a:spLocks noChangeArrowheads="1"/>
            </p:cNvSpPr>
            <p:nvPr/>
          </p:nvSpPr>
          <p:spPr bwMode="auto">
            <a:xfrm>
              <a:off x="3024" y="3408"/>
              <a:ext cx="480"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i="1" dirty="0" err="1">
                  <a:solidFill>
                    <a:srgbClr val="0070C0"/>
                  </a:solidFill>
                  <a:effectLst/>
                  <a:cs typeface="Times New Roman" panose="02020603050405020304" pitchFamily="18" charset="0"/>
                </a:rPr>
                <a:t>β</a:t>
              </a:r>
              <a:r>
                <a:rPr lang="en-US" sz="2800" i="1" baseline="-25000" dirty="0" err="1">
                  <a:solidFill>
                    <a:srgbClr val="0070C0"/>
                  </a:solidFill>
                  <a:effectLst/>
                  <a:cs typeface="Times New Roman" panose="02020603050405020304" pitchFamily="18" charset="0"/>
                </a:rPr>
                <a:t>i</a:t>
              </a:r>
              <a:endParaRPr lang="en-US" sz="2800" i="1" dirty="0">
                <a:solidFill>
                  <a:srgbClr val="0070C0"/>
                </a:solidFill>
                <a:effectLst/>
              </a:endParaRPr>
            </a:p>
          </p:txBody>
        </p:sp>
      </p:grpSp>
      <p:sp>
        <p:nvSpPr>
          <p:cNvPr id="125977" name="Text Box 25"/>
          <p:cNvSpPr txBox="1">
            <a:spLocks noChangeArrowheads="1"/>
          </p:cNvSpPr>
          <p:nvPr/>
        </p:nvSpPr>
        <p:spPr bwMode="auto">
          <a:xfrm>
            <a:off x="457200" y="228600"/>
            <a:ext cx="83820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i="1" dirty="0" smtClean="0">
                <a:effectLst/>
              </a:rPr>
              <a:t>26B.4. </a:t>
            </a:r>
            <a:r>
              <a:rPr lang="en-US" sz="2800" i="1" dirty="0">
                <a:effectLst/>
              </a:rPr>
              <a:t>Controlling for Risk</a:t>
            </a:r>
          </a:p>
        </p:txBody>
      </p:sp>
      <p:sp>
        <p:nvSpPr>
          <p:cNvPr id="28" name="Slide Number Placeholder 27"/>
          <p:cNvSpPr>
            <a:spLocks noGrp="1"/>
          </p:cNvSpPr>
          <p:nvPr>
            <p:ph type="sldNum" sz="quarter" idx="12"/>
          </p:nvPr>
        </p:nvSpPr>
        <p:spPr/>
        <p:txBody>
          <a:bodyPr/>
          <a:lstStyle/>
          <a:p>
            <a:fld id="{C10BC33F-8C89-4D21-B7F7-41DBAF8525E1}" type="slidenum">
              <a:rPr lang="en-US" smtClean="0">
                <a:solidFill>
                  <a:srgbClr val="000000"/>
                </a:solidFill>
              </a:rPr>
              <a:pPr/>
              <a:t>168</a:t>
            </a:fld>
            <a:endParaRPr lang="en-US">
              <a:solidFill>
                <a:srgbClr val="000000"/>
              </a:solidFill>
            </a:endParaRPr>
          </a:p>
        </p:txBody>
      </p:sp>
    </p:spTree>
    <p:extLst>
      <p:ext uri="{BB962C8B-B14F-4D97-AF65-F5344CB8AC3E}">
        <p14:creationId xmlns:p14="http://schemas.microsoft.com/office/powerpoint/2010/main" xmlns="" val="2515166588"/>
      </p:ext>
    </p:extLst>
  </p:cSld>
  <p:clrMapOvr>
    <a:masterClrMapping/>
  </p:clrMapOvr>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smtClean="0"/>
              <a:t>© 2014 OnCourse Learning. All Rights Reserved.</a:t>
            </a:r>
            <a:endParaRPr lang="en-US"/>
          </a:p>
        </p:txBody>
      </p:sp>
      <p:sp>
        <p:nvSpPr>
          <p:cNvPr id="128002" name="Text Box 2"/>
          <p:cNvSpPr txBox="1">
            <a:spLocks noChangeArrowheads="1"/>
          </p:cNvSpPr>
          <p:nvPr/>
        </p:nvSpPr>
        <p:spPr bwMode="auto">
          <a:xfrm>
            <a:off x="457200" y="228600"/>
            <a:ext cx="83820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i="1" dirty="0" smtClean="0">
                <a:effectLst/>
              </a:rPr>
              <a:t>26B.4. </a:t>
            </a:r>
            <a:r>
              <a:rPr lang="en-US" sz="2800" i="1" dirty="0">
                <a:effectLst/>
              </a:rPr>
              <a:t>Controlling for Risk</a:t>
            </a:r>
          </a:p>
        </p:txBody>
      </p:sp>
      <p:sp>
        <p:nvSpPr>
          <p:cNvPr id="128003" name="Text Box 3"/>
          <p:cNvSpPr txBox="1">
            <a:spLocks noChangeArrowheads="1"/>
          </p:cNvSpPr>
          <p:nvPr/>
        </p:nvSpPr>
        <p:spPr bwMode="auto">
          <a:xfrm>
            <a:off x="457200" y="762000"/>
            <a:ext cx="8229600"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b="0" dirty="0">
                <a:effectLst/>
              </a:rPr>
              <a:t>Within the private real estate investment industry, we must rely primarily on the “Non-Quantitative” (Style-Based) Approach to controlling for risk. </a:t>
            </a:r>
            <a:r>
              <a:rPr lang="en-US" sz="2400" i="1" dirty="0">
                <a:solidFill>
                  <a:srgbClr val="0070C0"/>
                </a:solidFill>
                <a:effectLst/>
              </a:rPr>
              <a:t>Why?</a:t>
            </a:r>
          </a:p>
        </p:txBody>
      </p:sp>
      <p:sp>
        <p:nvSpPr>
          <p:cNvPr id="6" name="Slide Number Placeholder 5"/>
          <p:cNvSpPr>
            <a:spLocks noGrp="1"/>
          </p:cNvSpPr>
          <p:nvPr>
            <p:ph type="sldNum" sz="quarter" idx="12"/>
          </p:nvPr>
        </p:nvSpPr>
        <p:spPr/>
        <p:txBody>
          <a:bodyPr/>
          <a:lstStyle/>
          <a:p>
            <a:fld id="{C10BC33F-8C89-4D21-B7F7-41DBAF8525E1}" type="slidenum">
              <a:rPr lang="en-US" smtClean="0">
                <a:solidFill>
                  <a:srgbClr val="000000"/>
                </a:solidFill>
              </a:rPr>
              <a:pPr/>
              <a:t>169</a:t>
            </a:fld>
            <a:endParaRPr lang="en-US">
              <a:solidFill>
                <a:srgbClr val="000000"/>
              </a:solidFill>
            </a:endParaRPr>
          </a:p>
        </p:txBody>
      </p:sp>
    </p:spTree>
    <p:extLst>
      <p:ext uri="{BB962C8B-B14F-4D97-AF65-F5344CB8AC3E}">
        <p14:creationId xmlns:p14="http://schemas.microsoft.com/office/powerpoint/2010/main" xmlns="" val="276888417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smtClean="0"/>
              <a:t>© 2014 OnCourse Learning. All Rights Reserved.</a:t>
            </a:r>
            <a:endParaRPr lang="en-US"/>
          </a:p>
        </p:txBody>
      </p:sp>
      <p:sp>
        <p:nvSpPr>
          <p:cNvPr id="40962" name="Text Box 2"/>
          <p:cNvSpPr txBox="1">
            <a:spLocks noChangeArrowheads="1"/>
          </p:cNvSpPr>
          <p:nvPr/>
        </p:nvSpPr>
        <p:spPr bwMode="auto">
          <a:xfrm>
            <a:off x="838200" y="838200"/>
            <a:ext cx="7543800" cy="49182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800" dirty="0">
                <a:effectLst/>
              </a:rPr>
              <a:t>A basic problem with all performance attribution analyses:</a:t>
            </a:r>
          </a:p>
          <a:p>
            <a:pPr eaLnBrk="0" hangingPunct="0">
              <a:spcBef>
                <a:spcPct val="50000"/>
              </a:spcBef>
            </a:pPr>
            <a:r>
              <a:rPr lang="en-US" sz="2800" b="0" i="1" dirty="0">
                <a:effectLst/>
              </a:rPr>
              <a:t>It is generally impossible to define unique, unambiguous break-downs or components of the total return that correspond to clear causal determinants or investment management functions.</a:t>
            </a:r>
          </a:p>
          <a:p>
            <a:pPr algn="ctr" eaLnBrk="0" hangingPunct="0">
              <a:spcBef>
                <a:spcPct val="50000"/>
              </a:spcBef>
            </a:pPr>
            <a:r>
              <a:rPr lang="en-US" sz="2800" b="0" dirty="0">
                <a:solidFill>
                  <a:srgbClr val="0000FF"/>
                </a:solidFill>
                <a:effectLst/>
              </a:rPr>
              <a:t>Nevertheless,</a:t>
            </a:r>
          </a:p>
          <a:p>
            <a:pPr algn="ctr" eaLnBrk="0" hangingPunct="0">
              <a:spcBef>
                <a:spcPct val="20000"/>
              </a:spcBef>
            </a:pPr>
            <a:r>
              <a:rPr lang="en-US" sz="2800" b="0" dirty="0">
                <a:solidFill>
                  <a:srgbClr val="0000FF"/>
                </a:solidFill>
                <a:effectLst/>
              </a:rPr>
              <a:t>Some useful insights can be obtained from performance attribution, provided results are used carefully.</a:t>
            </a:r>
          </a:p>
        </p:txBody>
      </p:sp>
      <p:sp>
        <p:nvSpPr>
          <p:cNvPr id="40963" name="Text Box 3"/>
          <p:cNvSpPr txBox="1">
            <a:spLocks noChangeArrowheads="1"/>
          </p:cNvSpPr>
          <p:nvPr/>
        </p:nvSpPr>
        <p:spPr bwMode="auto">
          <a:xfrm>
            <a:off x="457200" y="228600"/>
            <a:ext cx="838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i="1">
                <a:effectLst/>
              </a:rPr>
              <a:t>Performance Attribution Overview</a:t>
            </a:r>
          </a:p>
        </p:txBody>
      </p:sp>
      <p:sp>
        <p:nvSpPr>
          <p:cNvPr id="6" name="Slide Number Placeholder 5"/>
          <p:cNvSpPr>
            <a:spLocks noGrp="1"/>
          </p:cNvSpPr>
          <p:nvPr>
            <p:ph type="sldNum" sz="quarter" idx="12"/>
          </p:nvPr>
        </p:nvSpPr>
        <p:spPr/>
        <p:txBody>
          <a:bodyPr/>
          <a:lstStyle/>
          <a:p>
            <a:fld id="{A209A336-D58C-464E-9136-F8762DC3422E}" type="slidenum">
              <a:rPr lang="en-US" smtClean="0"/>
              <a:pPr/>
              <a:t>17</a:t>
            </a:fld>
            <a:endParaRPr lang="en-US"/>
          </a:p>
        </p:txBody>
      </p:sp>
    </p:spTree>
  </p:cSld>
  <p:clrMapOvr>
    <a:masterClrMapping/>
  </p:clrMapOvr>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r>
              <a:rPr lang="en-US" smtClean="0"/>
              <a:t>© 2014 OnCourse Learning. All Rights Reserved.</a:t>
            </a:r>
            <a:endParaRPr lang="en-US"/>
          </a:p>
        </p:txBody>
      </p:sp>
      <p:sp>
        <p:nvSpPr>
          <p:cNvPr id="130050" name="Text Box 2"/>
          <p:cNvSpPr txBox="1">
            <a:spLocks noChangeArrowheads="1"/>
          </p:cNvSpPr>
          <p:nvPr/>
        </p:nvSpPr>
        <p:spPr bwMode="auto">
          <a:xfrm>
            <a:off x="457200" y="228600"/>
            <a:ext cx="83820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i="1" dirty="0" smtClean="0">
                <a:effectLst/>
              </a:rPr>
              <a:t>26B.4. </a:t>
            </a:r>
            <a:r>
              <a:rPr lang="en-US" sz="2800" i="1" dirty="0">
                <a:effectLst/>
              </a:rPr>
              <a:t>Controlling for Risk</a:t>
            </a:r>
          </a:p>
        </p:txBody>
      </p:sp>
      <p:sp>
        <p:nvSpPr>
          <p:cNvPr id="130051" name="Text Box 3"/>
          <p:cNvSpPr txBox="1">
            <a:spLocks noChangeArrowheads="1"/>
          </p:cNvSpPr>
          <p:nvPr/>
        </p:nvSpPr>
        <p:spPr bwMode="auto">
          <a:xfrm>
            <a:off x="457200" y="762000"/>
            <a:ext cx="8229600"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b="0" dirty="0">
                <a:effectLst/>
              </a:rPr>
              <a:t>Within the private real estate investment industry, we must rely primarily on the “Non-Quantitative” (Style-Based) Approach to controlling for risk. </a:t>
            </a:r>
          </a:p>
        </p:txBody>
      </p:sp>
      <p:sp>
        <p:nvSpPr>
          <p:cNvPr id="130052" name="Text Box 4"/>
          <p:cNvSpPr txBox="1">
            <a:spLocks noChangeArrowheads="1"/>
          </p:cNvSpPr>
          <p:nvPr/>
        </p:nvSpPr>
        <p:spPr bwMode="auto">
          <a:xfrm>
            <a:off x="457200" y="2133600"/>
            <a:ext cx="7772400" cy="28623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228600" indent="-228600" eaLnBrk="0" hangingPunct="0">
              <a:spcBef>
                <a:spcPct val="50000"/>
              </a:spcBef>
              <a:buFontTx/>
              <a:buChar char="•"/>
            </a:pPr>
            <a:r>
              <a:rPr lang="en-US" sz="2400" b="0" dirty="0" smtClean="0">
                <a:effectLst/>
              </a:rPr>
              <a:t>We </a:t>
            </a:r>
            <a:r>
              <a:rPr lang="en-US" sz="2400" b="0" dirty="0">
                <a:effectLst/>
              </a:rPr>
              <a:t>cannot effectively quantify risk in the private real estate asset class </a:t>
            </a:r>
            <a:r>
              <a:rPr lang="en-US" sz="2400" b="0" i="1" dirty="0">
                <a:effectLst/>
              </a:rPr>
              <a:t>in the way that it matters to the capital market</a:t>
            </a:r>
            <a:r>
              <a:rPr lang="en-US" sz="2400" b="0" dirty="0">
                <a:effectLst/>
              </a:rPr>
              <a:t>, so we cannot quantify </a:t>
            </a:r>
            <a:r>
              <a:rPr lang="en-US" sz="2400" b="0" i="1" dirty="0">
                <a:effectLst/>
              </a:rPr>
              <a:t>risk-adjusted return measures</a:t>
            </a:r>
            <a:r>
              <a:rPr lang="en-US" sz="2400" b="0" dirty="0">
                <a:effectLst/>
              </a:rPr>
              <a:t> with sufficient credibility for use in benchmarking.</a:t>
            </a:r>
          </a:p>
          <a:p>
            <a:pPr marL="228600" indent="-228600" eaLnBrk="0" hangingPunct="0">
              <a:spcBef>
                <a:spcPct val="50000"/>
              </a:spcBef>
              <a:buFontTx/>
              <a:buChar char="•"/>
            </a:pPr>
            <a:r>
              <a:rPr lang="en-US" sz="2400" b="0" dirty="0" smtClean="0">
                <a:effectLst/>
              </a:rPr>
              <a:t>The </a:t>
            </a:r>
            <a:r>
              <a:rPr lang="en-US" sz="2400" b="0" dirty="0">
                <a:effectLst/>
              </a:rPr>
              <a:t>property market cannot distinguish between the amount of risk in different types or locations of properties (so long as they are all “institutional-quality”).</a:t>
            </a:r>
          </a:p>
        </p:txBody>
      </p:sp>
      <p:sp>
        <p:nvSpPr>
          <p:cNvPr id="7" name="Slide Number Placeholder 6"/>
          <p:cNvSpPr>
            <a:spLocks noGrp="1"/>
          </p:cNvSpPr>
          <p:nvPr>
            <p:ph type="sldNum" sz="quarter" idx="12"/>
          </p:nvPr>
        </p:nvSpPr>
        <p:spPr/>
        <p:txBody>
          <a:bodyPr/>
          <a:lstStyle/>
          <a:p>
            <a:fld id="{C10BC33F-8C89-4D21-B7F7-41DBAF8525E1}" type="slidenum">
              <a:rPr lang="en-US" smtClean="0">
                <a:solidFill>
                  <a:srgbClr val="000000"/>
                </a:solidFill>
              </a:rPr>
              <a:pPr/>
              <a:t>170</a:t>
            </a:fld>
            <a:endParaRPr lang="en-US">
              <a:solidFill>
                <a:srgbClr val="000000"/>
              </a:solidFill>
            </a:endParaRPr>
          </a:p>
        </p:txBody>
      </p:sp>
    </p:spTree>
    <p:extLst>
      <p:ext uri="{BB962C8B-B14F-4D97-AF65-F5344CB8AC3E}">
        <p14:creationId xmlns:p14="http://schemas.microsoft.com/office/powerpoint/2010/main" xmlns="" val="4144559231"/>
      </p:ext>
    </p:extLst>
  </p:cSld>
  <p:clrMapOvr>
    <a:masterClrMapping/>
  </p:clrMapOvr>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ooter Placeholder 2"/>
          <p:cNvSpPr>
            <a:spLocks noGrp="1"/>
          </p:cNvSpPr>
          <p:nvPr>
            <p:ph type="ftr" sz="quarter" idx="11"/>
          </p:nvPr>
        </p:nvSpPr>
        <p:spPr/>
        <p:txBody>
          <a:bodyPr/>
          <a:lstStyle/>
          <a:p>
            <a:r>
              <a:rPr lang="en-US" smtClean="0"/>
              <a:t>© 2014 OnCourse Learning. All Rights Reserved.</a:t>
            </a:r>
            <a:endParaRPr lang="en-US"/>
          </a:p>
        </p:txBody>
      </p:sp>
      <p:sp>
        <p:nvSpPr>
          <p:cNvPr id="132099" name="Text Box 3"/>
          <p:cNvSpPr txBox="1">
            <a:spLocks noChangeArrowheads="1"/>
          </p:cNvSpPr>
          <p:nvPr/>
        </p:nvSpPr>
        <p:spPr bwMode="auto">
          <a:xfrm>
            <a:off x="457200" y="228600"/>
            <a:ext cx="83820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i="1" dirty="0" smtClean="0">
                <a:effectLst>
                  <a:outerShdw blurRad="38100" dist="38100" dir="2700000" algn="tl">
                    <a:srgbClr val="FFFFFF"/>
                  </a:outerShdw>
                </a:effectLst>
              </a:rPr>
              <a:t>26B.4. </a:t>
            </a:r>
            <a:r>
              <a:rPr lang="en-US" sz="2800" i="1" dirty="0">
                <a:effectLst>
                  <a:outerShdw blurRad="38100" dist="38100" dir="2700000" algn="tl">
                    <a:srgbClr val="FFFFFF"/>
                  </a:outerShdw>
                </a:effectLst>
              </a:rPr>
              <a:t>Controlling for Risk</a:t>
            </a:r>
          </a:p>
        </p:txBody>
      </p:sp>
      <p:grpSp>
        <p:nvGrpSpPr>
          <p:cNvPr id="11" name="Group 10"/>
          <p:cNvGrpSpPr/>
          <p:nvPr/>
        </p:nvGrpSpPr>
        <p:grpSpPr>
          <a:xfrm>
            <a:off x="381000" y="3048000"/>
            <a:ext cx="2971800" cy="2209800"/>
            <a:chOff x="381000" y="3048000"/>
            <a:chExt cx="2971800" cy="2209800"/>
          </a:xfrm>
        </p:grpSpPr>
        <p:sp>
          <p:nvSpPr>
            <p:cNvPr id="132101" name="AutoShape 5"/>
            <p:cNvSpPr>
              <a:spLocks noChangeArrowheads="1"/>
            </p:cNvSpPr>
            <p:nvPr/>
          </p:nvSpPr>
          <p:spPr bwMode="auto">
            <a:xfrm>
              <a:off x="381000" y="3048000"/>
              <a:ext cx="2971800" cy="2209800"/>
            </a:xfrm>
            <a:prstGeom prst="rightArrowCallout">
              <a:avLst>
                <a:gd name="adj1" fmla="val 25000"/>
                <a:gd name="adj2" fmla="val 25000"/>
                <a:gd name="adj3" fmla="val 20690"/>
                <a:gd name="adj4" fmla="val 66667"/>
              </a:avLst>
            </a:prstGeom>
            <a:solidFill>
              <a:schemeClr val="accent5">
                <a:lumMod val="40000"/>
                <a:lumOff val="60000"/>
              </a:schemeClr>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132102" name="Text Box 6"/>
            <p:cNvSpPr txBox="1">
              <a:spLocks noChangeArrowheads="1"/>
            </p:cNvSpPr>
            <p:nvPr/>
          </p:nvSpPr>
          <p:spPr bwMode="auto">
            <a:xfrm>
              <a:off x="457200" y="3124200"/>
              <a:ext cx="1828800" cy="1920875"/>
            </a:xfrm>
            <a:prstGeom prst="rect">
              <a:avLst/>
            </a:prstGeom>
            <a:solidFill>
              <a:schemeClr val="accent5">
                <a:lumMod val="40000"/>
                <a:lumOff val="60000"/>
              </a:schemeClr>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b="0" dirty="0" err="1">
                  <a:solidFill>
                    <a:srgbClr val="000000"/>
                  </a:solidFill>
                  <a:effectLst/>
                </a:rPr>
                <a:t>Horiz</a:t>
              </a:r>
              <a:r>
                <a:rPr lang="en-US" b="0" dirty="0">
                  <a:solidFill>
                    <a:srgbClr val="000000"/>
                  </a:solidFill>
                  <a:effectLst/>
                </a:rPr>
                <a:t>. Axis is Beta </a:t>
              </a:r>
              <a:r>
                <a:rPr lang="en-US" b="0" dirty="0" err="1">
                  <a:solidFill>
                    <a:srgbClr val="000000"/>
                  </a:solidFill>
                  <a:effectLst/>
                </a:rPr>
                <a:t>wrt</a:t>
              </a:r>
              <a:r>
                <a:rPr lang="en-US" b="0" dirty="0">
                  <a:solidFill>
                    <a:srgbClr val="000000"/>
                  </a:solidFill>
                  <a:effectLst/>
                </a:rPr>
                <a:t> “National Wealth </a:t>
              </a:r>
              <a:r>
                <a:rPr lang="en-US" b="0" dirty="0" err="1" smtClean="0">
                  <a:solidFill>
                    <a:srgbClr val="000000"/>
                  </a:solidFill>
                  <a:effectLst/>
                </a:rPr>
                <a:t>Portf</a:t>
              </a:r>
              <a:r>
                <a:rPr lang="en-US" b="0" dirty="0" smtClean="0">
                  <a:solidFill>
                    <a:srgbClr val="000000"/>
                  </a:solidFill>
                  <a:effectLst/>
                </a:rPr>
                <a:t>,” but </a:t>
              </a:r>
              <a:r>
                <a:rPr lang="en-US" b="0" dirty="0">
                  <a:solidFill>
                    <a:srgbClr val="000000"/>
                  </a:solidFill>
                  <a:effectLst/>
                </a:rPr>
                <a:t>that doesn’t matter.</a:t>
              </a:r>
              <a:endParaRPr lang="en-US" sz="2400" b="0" dirty="0">
                <a:solidFill>
                  <a:srgbClr val="000000"/>
                </a:solidFill>
                <a:effectLst/>
              </a:endParaRPr>
            </a:p>
          </p:txBody>
        </p:sp>
      </p:grpSp>
      <p:sp>
        <p:nvSpPr>
          <p:cNvPr id="132103" name="Text Box 7"/>
          <p:cNvSpPr txBox="1">
            <a:spLocks noChangeArrowheads="1"/>
          </p:cNvSpPr>
          <p:nvPr/>
        </p:nvSpPr>
        <p:spPr bwMode="auto">
          <a:xfrm>
            <a:off x="457200" y="762000"/>
            <a:ext cx="8229600"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b="0" dirty="0">
                <a:effectLst/>
              </a:rPr>
              <a:t>Within the private real estate investment industry, we must rely primarily on the “Non-Quantitative” (Style-Based) Approach to controlling for risk. </a:t>
            </a:r>
            <a:r>
              <a:rPr lang="en-US" sz="2400" b="0" i="1" dirty="0">
                <a:effectLst/>
              </a:rPr>
              <a:t>Recall Ch.22 (sect.22.3)</a:t>
            </a:r>
            <a:endParaRPr lang="en-US" sz="2400" b="0" dirty="0">
              <a:effectLst/>
            </a:endParaRPr>
          </a:p>
        </p:txBody>
      </p:sp>
      <p:pic>
        <p:nvPicPr>
          <p:cNvPr id="132104"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81400" y="1905000"/>
            <a:ext cx="4487863" cy="46497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Slide Number Placeholder 9"/>
          <p:cNvSpPr>
            <a:spLocks noGrp="1"/>
          </p:cNvSpPr>
          <p:nvPr>
            <p:ph type="sldNum" sz="quarter" idx="12"/>
          </p:nvPr>
        </p:nvSpPr>
        <p:spPr/>
        <p:txBody>
          <a:bodyPr/>
          <a:lstStyle/>
          <a:p>
            <a:fld id="{C10BC33F-8C89-4D21-B7F7-41DBAF8525E1}" type="slidenum">
              <a:rPr lang="en-US" smtClean="0">
                <a:solidFill>
                  <a:srgbClr val="000000"/>
                </a:solidFill>
              </a:rPr>
              <a:pPr/>
              <a:t>171</a:t>
            </a:fld>
            <a:endParaRPr lang="en-US">
              <a:solidFill>
                <a:srgbClr val="000000"/>
              </a:solidFill>
            </a:endParaRPr>
          </a:p>
        </p:txBody>
      </p:sp>
    </p:spTree>
    <p:extLst>
      <p:ext uri="{BB962C8B-B14F-4D97-AF65-F5344CB8AC3E}">
        <p14:creationId xmlns:p14="http://schemas.microsoft.com/office/powerpoint/2010/main" xmlns="" val="1730759232"/>
      </p:ext>
    </p:extLst>
  </p:cSld>
  <p:clrMapOvr>
    <a:masterClrMapping/>
  </p:clrMapOvr>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r>
              <a:rPr lang="en-US" smtClean="0"/>
              <a:t>© 2014 OnCourse Learning. All Rights Reserved.</a:t>
            </a:r>
            <a:endParaRPr lang="en-US"/>
          </a:p>
        </p:txBody>
      </p:sp>
      <p:sp>
        <p:nvSpPr>
          <p:cNvPr id="134146" name="Text Box 2"/>
          <p:cNvSpPr txBox="1">
            <a:spLocks noChangeArrowheads="1"/>
          </p:cNvSpPr>
          <p:nvPr/>
        </p:nvSpPr>
        <p:spPr bwMode="auto">
          <a:xfrm>
            <a:off x="914400" y="2244924"/>
            <a:ext cx="7315200" cy="1815882"/>
          </a:xfrm>
          <a:prstGeom prst="rect">
            <a:avLst/>
          </a:prstGeom>
          <a:solidFill>
            <a:srgbClr val="FFFFCC"/>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sz="2800" b="0" dirty="0">
                <a:solidFill>
                  <a:srgbClr val="0070C0"/>
                </a:solidFill>
                <a:effectLst/>
              </a:rPr>
              <a:t>At this level of detail, </a:t>
            </a:r>
            <a:r>
              <a:rPr lang="en-US" sz="2800" i="1" dirty="0">
                <a:solidFill>
                  <a:srgbClr val="FF0066"/>
                </a:solidFill>
                <a:effectLst/>
              </a:rPr>
              <a:t>WITHIN A GIVEN STYLE</a:t>
            </a:r>
            <a:r>
              <a:rPr lang="en-US" sz="2800" i="1" dirty="0">
                <a:solidFill>
                  <a:schemeClr val="bg2"/>
                </a:solidFill>
                <a:effectLst/>
              </a:rPr>
              <a:t> </a:t>
            </a:r>
            <a:r>
              <a:rPr lang="en-US" sz="2800" b="0" dirty="0">
                <a:solidFill>
                  <a:srgbClr val="0070C0"/>
                </a:solidFill>
                <a:effectLst/>
              </a:rPr>
              <a:t>of</a:t>
            </a:r>
            <a:r>
              <a:rPr lang="en-US" sz="2800" b="0" i="1" dirty="0">
                <a:solidFill>
                  <a:srgbClr val="0070C0"/>
                </a:solidFill>
                <a:effectLst/>
              </a:rPr>
              <a:t> </a:t>
            </a:r>
            <a:r>
              <a:rPr lang="en-US" sz="2800" b="0" dirty="0">
                <a:solidFill>
                  <a:srgbClr val="0070C0"/>
                </a:solidFill>
                <a:effectLst/>
              </a:rPr>
              <a:t>the (</a:t>
            </a:r>
            <a:r>
              <a:rPr lang="en-US" sz="2800" b="0" dirty="0" err="1">
                <a:solidFill>
                  <a:srgbClr val="0070C0"/>
                </a:solidFill>
                <a:effectLst/>
              </a:rPr>
              <a:t>instl</a:t>
            </a:r>
            <a:r>
              <a:rPr lang="en-US" sz="2800" b="0" dirty="0">
                <a:solidFill>
                  <a:srgbClr val="0070C0"/>
                </a:solidFill>
                <a:effectLst/>
              </a:rPr>
              <a:t>) </a:t>
            </a:r>
            <a:r>
              <a:rPr lang="en-US" sz="2800" b="0" dirty="0" err="1">
                <a:solidFill>
                  <a:srgbClr val="0070C0"/>
                </a:solidFill>
                <a:effectLst/>
              </a:rPr>
              <a:t>R.E.</a:t>
            </a:r>
            <a:r>
              <a:rPr lang="en-US" sz="2800" b="0" dirty="0">
                <a:solidFill>
                  <a:srgbClr val="0070C0"/>
                </a:solidFill>
                <a:effectLst/>
              </a:rPr>
              <a:t> asset class, the market cannot distinguish stable, reliable differences at the property level in “</a:t>
            </a:r>
            <a:r>
              <a:rPr lang="en-US" sz="2800" b="0" i="1" dirty="0" smtClean="0">
                <a:solidFill>
                  <a:srgbClr val="0070C0"/>
                </a:solidFill>
                <a:effectLst/>
              </a:rPr>
              <a:t>beta</a:t>
            </a:r>
            <a:r>
              <a:rPr lang="en-US" sz="2800" b="0" dirty="0" smtClean="0">
                <a:solidFill>
                  <a:srgbClr val="0070C0"/>
                </a:solidFill>
                <a:effectLst/>
              </a:rPr>
              <a:t>,” the </a:t>
            </a:r>
            <a:r>
              <a:rPr lang="en-US" sz="2800" b="0" dirty="0">
                <a:solidFill>
                  <a:srgbClr val="0070C0"/>
                </a:solidFill>
                <a:effectLst/>
              </a:rPr>
              <a:t>risk that matters.</a:t>
            </a:r>
          </a:p>
        </p:txBody>
      </p:sp>
      <p:sp>
        <p:nvSpPr>
          <p:cNvPr id="134147" name="Text Box 3"/>
          <p:cNvSpPr txBox="1">
            <a:spLocks noChangeArrowheads="1"/>
          </p:cNvSpPr>
          <p:nvPr/>
        </p:nvSpPr>
        <p:spPr bwMode="auto">
          <a:xfrm>
            <a:off x="457200" y="228600"/>
            <a:ext cx="83820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i="1" dirty="0" smtClean="0">
                <a:effectLst/>
              </a:rPr>
              <a:t>26B.4. </a:t>
            </a:r>
            <a:r>
              <a:rPr lang="en-US" sz="2800" i="1" dirty="0">
                <a:effectLst/>
              </a:rPr>
              <a:t>Controlling for Risk</a:t>
            </a:r>
          </a:p>
        </p:txBody>
      </p:sp>
      <p:sp>
        <p:nvSpPr>
          <p:cNvPr id="134148" name="Text Box 4"/>
          <p:cNvSpPr txBox="1">
            <a:spLocks noChangeArrowheads="1"/>
          </p:cNvSpPr>
          <p:nvPr/>
        </p:nvSpPr>
        <p:spPr bwMode="auto">
          <a:xfrm>
            <a:off x="533400" y="4343400"/>
            <a:ext cx="7924800"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sz="2400" b="0" dirty="0">
                <a:effectLst/>
              </a:rPr>
              <a:t>Therefore, we not only </a:t>
            </a:r>
            <a:r>
              <a:rPr lang="en-US" sz="2400" i="1" dirty="0">
                <a:solidFill>
                  <a:srgbClr val="0070C0"/>
                </a:solidFill>
                <a:effectLst/>
              </a:rPr>
              <a:t>cannot</a:t>
            </a:r>
            <a:r>
              <a:rPr lang="en-US" sz="2400" b="0" dirty="0">
                <a:effectLst/>
              </a:rPr>
              <a:t>,</a:t>
            </a:r>
            <a:r>
              <a:rPr lang="en-US" sz="2400" dirty="0">
                <a:effectLst/>
              </a:rPr>
              <a:t> </a:t>
            </a:r>
            <a:r>
              <a:rPr lang="en-US" sz="2400" b="0" dirty="0">
                <a:effectLst/>
              </a:rPr>
              <a:t>but we </a:t>
            </a:r>
            <a:r>
              <a:rPr lang="en-US" sz="2400" i="1" dirty="0">
                <a:solidFill>
                  <a:srgbClr val="0070C0"/>
                </a:solidFill>
                <a:effectLst/>
              </a:rPr>
              <a:t>need not</a:t>
            </a:r>
            <a:r>
              <a:rPr lang="en-US" sz="2400" dirty="0">
                <a:solidFill>
                  <a:srgbClr val="0070C0"/>
                </a:solidFill>
                <a:effectLst/>
              </a:rPr>
              <a:t> </a:t>
            </a:r>
            <a:r>
              <a:rPr lang="en-US" sz="2400" b="0" dirty="0">
                <a:effectLst/>
              </a:rPr>
              <a:t>adjust for risk, as long as the manager &amp; his benchmark are both confined </a:t>
            </a:r>
            <a:r>
              <a:rPr lang="en-US" sz="2400" i="1" dirty="0">
                <a:solidFill>
                  <a:srgbClr val="FF0066"/>
                </a:solidFill>
                <a:effectLst/>
              </a:rPr>
              <a:t>WITHIN A GIVEN STYLE</a:t>
            </a:r>
            <a:r>
              <a:rPr lang="en-US" sz="2400" dirty="0">
                <a:effectLst/>
              </a:rPr>
              <a:t> </a:t>
            </a:r>
            <a:r>
              <a:rPr lang="en-US" sz="2400" b="0" dirty="0">
                <a:effectLst/>
              </a:rPr>
              <a:t>of the institutional RE asset class.</a:t>
            </a:r>
          </a:p>
        </p:txBody>
      </p:sp>
      <p:sp>
        <p:nvSpPr>
          <p:cNvPr id="134149" name="Text Box 5"/>
          <p:cNvSpPr txBox="1">
            <a:spLocks noChangeArrowheads="1"/>
          </p:cNvSpPr>
          <p:nvPr/>
        </p:nvSpPr>
        <p:spPr bwMode="auto">
          <a:xfrm>
            <a:off x="457200" y="762000"/>
            <a:ext cx="8229600"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b="0" dirty="0">
                <a:effectLst/>
              </a:rPr>
              <a:t>Within the private real estate investment industry, we must rely primarily on the “Non-Quantitative” (Style-Based) Approach to controlling for risk. </a:t>
            </a:r>
          </a:p>
        </p:txBody>
      </p:sp>
      <p:sp>
        <p:nvSpPr>
          <p:cNvPr id="8" name="Slide Number Placeholder 7"/>
          <p:cNvSpPr>
            <a:spLocks noGrp="1"/>
          </p:cNvSpPr>
          <p:nvPr>
            <p:ph type="sldNum" sz="quarter" idx="12"/>
          </p:nvPr>
        </p:nvSpPr>
        <p:spPr/>
        <p:txBody>
          <a:bodyPr/>
          <a:lstStyle/>
          <a:p>
            <a:fld id="{C10BC33F-8C89-4D21-B7F7-41DBAF8525E1}" type="slidenum">
              <a:rPr lang="en-US" smtClean="0">
                <a:solidFill>
                  <a:srgbClr val="000000"/>
                </a:solidFill>
              </a:rPr>
              <a:pPr/>
              <a:t>172</a:t>
            </a:fld>
            <a:endParaRPr lang="en-US">
              <a:solidFill>
                <a:srgbClr val="000000"/>
              </a:solidFill>
            </a:endParaRPr>
          </a:p>
        </p:txBody>
      </p:sp>
    </p:spTree>
    <p:extLst>
      <p:ext uri="{BB962C8B-B14F-4D97-AF65-F5344CB8AC3E}">
        <p14:creationId xmlns:p14="http://schemas.microsoft.com/office/powerpoint/2010/main" xmlns="" val="1960453742"/>
      </p:ext>
    </p:extLst>
  </p:cSld>
  <p:clrMapOvr>
    <a:masterClrMapping/>
  </p:clrMapOvr>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r>
              <a:rPr lang="en-US" smtClean="0"/>
              <a:t>© 2014 OnCourse Learning. All Rights Reserved.</a:t>
            </a:r>
            <a:endParaRPr lang="en-US"/>
          </a:p>
        </p:txBody>
      </p:sp>
      <p:sp>
        <p:nvSpPr>
          <p:cNvPr id="136194" name="Text Box 2"/>
          <p:cNvSpPr txBox="1">
            <a:spLocks noChangeArrowheads="1"/>
          </p:cNvSpPr>
          <p:nvPr/>
        </p:nvSpPr>
        <p:spPr bwMode="auto">
          <a:xfrm>
            <a:off x="457200" y="685800"/>
            <a:ext cx="76200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a:effectLst/>
              </a:rPr>
              <a:t>Real Estate “Styles” are a bit vaguely defined:</a:t>
            </a:r>
          </a:p>
        </p:txBody>
      </p:sp>
      <p:sp>
        <p:nvSpPr>
          <p:cNvPr id="136195" name="Text Box 3"/>
          <p:cNvSpPr txBox="1">
            <a:spLocks noChangeArrowheads="1"/>
          </p:cNvSpPr>
          <p:nvPr/>
        </p:nvSpPr>
        <p:spPr bwMode="auto">
          <a:xfrm>
            <a:off x="609600" y="1143000"/>
            <a:ext cx="7620000" cy="2160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228600" indent="-228600" eaLnBrk="0" hangingPunct="0">
              <a:spcBef>
                <a:spcPct val="20000"/>
              </a:spcBef>
              <a:buFontTx/>
              <a:buChar char="•"/>
            </a:pPr>
            <a:r>
              <a:rPr lang="en-US" sz="2400" dirty="0" smtClean="0">
                <a:solidFill>
                  <a:srgbClr val="0070C0"/>
                </a:solidFill>
                <a:effectLst/>
              </a:rPr>
              <a:t>Domestic </a:t>
            </a:r>
            <a:r>
              <a:rPr lang="en-US" sz="2400" dirty="0">
                <a:solidFill>
                  <a:srgbClr val="0070C0"/>
                </a:solidFill>
                <a:effectLst/>
              </a:rPr>
              <a:t>“Core”</a:t>
            </a:r>
          </a:p>
          <a:p>
            <a:pPr marL="228600" indent="-228600" eaLnBrk="0" hangingPunct="0">
              <a:spcBef>
                <a:spcPct val="20000"/>
              </a:spcBef>
              <a:buFontTx/>
              <a:buChar char="•"/>
            </a:pPr>
            <a:r>
              <a:rPr lang="en-US" sz="2400" dirty="0" smtClean="0">
                <a:solidFill>
                  <a:srgbClr val="0070C0"/>
                </a:solidFill>
                <a:effectLst/>
              </a:rPr>
              <a:t>Value-added/Opportunistic</a:t>
            </a:r>
            <a:endParaRPr lang="en-US" sz="2400" dirty="0">
              <a:solidFill>
                <a:srgbClr val="0070C0"/>
              </a:solidFill>
              <a:effectLst/>
            </a:endParaRPr>
          </a:p>
          <a:p>
            <a:pPr marL="228600" indent="-228600" eaLnBrk="0" hangingPunct="0">
              <a:spcBef>
                <a:spcPct val="20000"/>
              </a:spcBef>
              <a:buFontTx/>
              <a:buChar char="•"/>
            </a:pPr>
            <a:r>
              <a:rPr lang="en-US" sz="2400" dirty="0" smtClean="0">
                <a:solidFill>
                  <a:srgbClr val="0070C0"/>
                </a:solidFill>
                <a:effectLst/>
              </a:rPr>
              <a:t>International</a:t>
            </a:r>
            <a:endParaRPr lang="en-US" sz="2400" dirty="0">
              <a:solidFill>
                <a:srgbClr val="0070C0"/>
              </a:solidFill>
              <a:effectLst/>
            </a:endParaRPr>
          </a:p>
          <a:p>
            <a:pPr marL="228600" indent="-228600" eaLnBrk="0" hangingPunct="0">
              <a:spcBef>
                <a:spcPct val="20000"/>
              </a:spcBef>
              <a:buFontTx/>
              <a:buChar char="•"/>
            </a:pPr>
            <a:r>
              <a:rPr lang="en-US" sz="2400" dirty="0" smtClean="0">
                <a:solidFill>
                  <a:srgbClr val="0070C0"/>
                </a:solidFill>
                <a:effectLst/>
              </a:rPr>
              <a:t>etc </a:t>
            </a:r>
            <a:r>
              <a:rPr lang="en-US" sz="2400" dirty="0">
                <a:solidFill>
                  <a:srgbClr val="0070C0"/>
                </a:solidFill>
                <a:effectLst/>
              </a:rPr>
              <a:t>(</a:t>
            </a:r>
            <a:r>
              <a:rPr lang="en-US" sz="2400" dirty="0" err="1">
                <a:solidFill>
                  <a:srgbClr val="0070C0"/>
                </a:solidFill>
                <a:effectLst/>
              </a:rPr>
              <a:t>NCREIF</a:t>
            </a:r>
            <a:r>
              <a:rPr lang="en-US" sz="2400" dirty="0">
                <a:solidFill>
                  <a:srgbClr val="0070C0"/>
                </a:solidFill>
                <a:effectLst/>
              </a:rPr>
              <a:t> currently working on standardized style definitions).</a:t>
            </a:r>
          </a:p>
        </p:txBody>
      </p:sp>
      <p:sp>
        <p:nvSpPr>
          <p:cNvPr id="136196" name="Text Box 4"/>
          <p:cNvSpPr txBox="1">
            <a:spLocks noChangeArrowheads="1"/>
          </p:cNvSpPr>
          <p:nvPr/>
        </p:nvSpPr>
        <p:spPr bwMode="auto">
          <a:xfrm>
            <a:off x="457200" y="228600"/>
            <a:ext cx="83820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i="1" dirty="0" smtClean="0">
                <a:effectLst/>
              </a:rPr>
              <a:t>26B.4. </a:t>
            </a:r>
            <a:r>
              <a:rPr lang="en-US" sz="2800" i="1" dirty="0">
                <a:effectLst/>
              </a:rPr>
              <a:t>Controlling for Risk</a:t>
            </a:r>
          </a:p>
        </p:txBody>
      </p:sp>
      <p:sp>
        <p:nvSpPr>
          <p:cNvPr id="136197" name="Text Box 5"/>
          <p:cNvSpPr txBox="1">
            <a:spLocks noChangeArrowheads="1"/>
          </p:cNvSpPr>
          <p:nvPr/>
        </p:nvSpPr>
        <p:spPr bwMode="auto">
          <a:xfrm>
            <a:off x="609600" y="3429000"/>
            <a:ext cx="8001000" cy="29731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b="0" dirty="0">
                <a:effectLst/>
              </a:rPr>
              <a:t>Discrete style/risk categories defined by:	</a:t>
            </a:r>
          </a:p>
          <a:p>
            <a:pPr marL="228600" lvl="1" indent="-228600" eaLnBrk="0" hangingPunct="0">
              <a:spcBef>
                <a:spcPct val="10000"/>
              </a:spcBef>
              <a:buFontTx/>
              <a:buChar char="•"/>
            </a:pPr>
            <a:r>
              <a:rPr lang="en-US" sz="2400" b="0" dirty="0" smtClean="0">
                <a:effectLst/>
              </a:rPr>
              <a:t>Property </a:t>
            </a:r>
            <a:r>
              <a:rPr lang="en-US" sz="2400" b="0" dirty="0">
                <a:effectLst/>
              </a:rPr>
              <a:t>size limits;</a:t>
            </a:r>
          </a:p>
          <a:p>
            <a:pPr marL="228600" lvl="1" indent="-228600" eaLnBrk="0" hangingPunct="0">
              <a:spcBef>
                <a:spcPct val="10000"/>
              </a:spcBef>
              <a:buFontTx/>
              <a:buChar char="•"/>
            </a:pPr>
            <a:r>
              <a:rPr lang="en-US" sz="2400" b="0" dirty="0" smtClean="0">
                <a:effectLst/>
              </a:rPr>
              <a:t>Leverage </a:t>
            </a:r>
            <a:r>
              <a:rPr lang="en-US" sz="2400" b="0" dirty="0">
                <a:effectLst/>
              </a:rPr>
              <a:t>limits;</a:t>
            </a:r>
          </a:p>
          <a:p>
            <a:pPr marL="228600" lvl="1" indent="-228600" eaLnBrk="0" hangingPunct="0">
              <a:spcBef>
                <a:spcPct val="10000"/>
              </a:spcBef>
              <a:buFontTx/>
              <a:buChar char="•"/>
            </a:pPr>
            <a:r>
              <a:rPr lang="en-US" sz="2400" b="0" dirty="0" smtClean="0">
                <a:effectLst/>
              </a:rPr>
              <a:t>Development </a:t>
            </a:r>
            <a:r>
              <a:rPr lang="en-US" sz="2400" b="0" dirty="0">
                <a:effectLst/>
              </a:rPr>
              <a:t>project exposure limits (occupancy).</a:t>
            </a:r>
          </a:p>
          <a:p>
            <a:pPr eaLnBrk="0" hangingPunct="0">
              <a:spcBef>
                <a:spcPct val="50000"/>
              </a:spcBef>
            </a:pPr>
            <a:r>
              <a:rPr lang="en-US" sz="2400" b="0" dirty="0">
                <a:effectLst/>
              </a:rPr>
              <a:t>In practice, this approach requires considerable specification &amp; elaboration </a:t>
            </a:r>
            <a:r>
              <a:rPr lang="en-US" sz="2400" b="0" dirty="0" err="1">
                <a:effectLst/>
              </a:rPr>
              <a:t>betw</a:t>
            </a:r>
            <a:r>
              <a:rPr lang="en-US" sz="2400" b="0" dirty="0">
                <a:effectLst/>
              </a:rPr>
              <a:t> agent &amp; principal at outset of mgt contract, &amp; perhaps on-going. </a:t>
            </a:r>
          </a:p>
        </p:txBody>
      </p:sp>
      <p:sp>
        <p:nvSpPr>
          <p:cNvPr id="8" name="Slide Number Placeholder 7"/>
          <p:cNvSpPr>
            <a:spLocks noGrp="1"/>
          </p:cNvSpPr>
          <p:nvPr>
            <p:ph type="sldNum" sz="quarter" idx="12"/>
          </p:nvPr>
        </p:nvSpPr>
        <p:spPr/>
        <p:txBody>
          <a:bodyPr/>
          <a:lstStyle/>
          <a:p>
            <a:fld id="{C10BC33F-8C89-4D21-B7F7-41DBAF8525E1}" type="slidenum">
              <a:rPr lang="en-US" smtClean="0">
                <a:solidFill>
                  <a:srgbClr val="000000"/>
                </a:solidFill>
              </a:rPr>
              <a:pPr/>
              <a:t>173</a:t>
            </a:fld>
            <a:endParaRPr lang="en-US">
              <a:solidFill>
                <a:srgbClr val="000000"/>
              </a:solidFill>
            </a:endParaRPr>
          </a:p>
        </p:txBody>
      </p:sp>
    </p:spTree>
    <p:extLst>
      <p:ext uri="{BB962C8B-B14F-4D97-AF65-F5344CB8AC3E}">
        <p14:creationId xmlns:p14="http://schemas.microsoft.com/office/powerpoint/2010/main" xmlns="" val="611047142"/>
      </p:ext>
    </p:extLst>
  </p:cSld>
  <p:clrMapOvr>
    <a:masterClrMapping/>
  </p:clrMapOvr>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r>
              <a:rPr lang="en-US" smtClean="0"/>
              <a:t>© 2014 OnCourse Learning. All Rights Reserved.</a:t>
            </a:r>
            <a:endParaRPr lang="en-US"/>
          </a:p>
        </p:txBody>
      </p:sp>
      <p:sp>
        <p:nvSpPr>
          <p:cNvPr id="138242" name="Text Box 2"/>
          <p:cNvSpPr txBox="1">
            <a:spLocks noChangeArrowheads="1"/>
          </p:cNvSpPr>
          <p:nvPr/>
        </p:nvSpPr>
        <p:spPr bwMode="auto">
          <a:xfrm>
            <a:off x="381000" y="228600"/>
            <a:ext cx="83820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i="1" dirty="0" smtClean="0">
                <a:effectLst/>
              </a:rPr>
              <a:t>26B.4. </a:t>
            </a:r>
            <a:r>
              <a:rPr lang="en-US" sz="2800" i="1" dirty="0">
                <a:effectLst/>
              </a:rPr>
              <a:t>Controlling for Risk</a:t>
            </a:r>
          </a:p>
        </p:txBody>
      </p:sp>
      <p:sp>
        <p:nvSpPr>
          <p:cNvPr id="138243" name="Text Box 3"/>
          <p:cNvSpPr txBox="1">
            <a:spLocks noChangeArrowheads="1"/>
          </p:cNvSpPr>
          <p:nvPr/>
        </p:nvSpPr>
        <p:spPr bwMode="auto">
          <a:xfrm>
            <a:off x="381000" y="685800"/>
            <a:ext cx="8458200"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sz="3200" dirty="0">
                <a:effectLst/>
              </a:rPr>
              <a:t>Example:</a:t>
            </a:r>
          </a:p>
        </p:txBody>
      </p:sp>
      <p:sp>
        <p:nvSpPr>
          <p:cNvPr id="138244" name="Text Box 4"/>
          <p:cNvSpPr txBox="1">
            <a:spLocks noChangeArrowheads="1"/>
          </p:cNvSpPr>
          <p:nvPr/>
        </p:nvSpPr>
        <p:spPr bwMode="auto">
          <a:xfrm>
            <a:off x="457200" y="1219200"/>
            <a:ext cx="8382000" cy="2936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panose="020B0604020202090204" pitchFamily="34" charset="0"/>
              </a:defRPr>
            </a:lvl1pPr>
            <a:lvl2pPr marL="914400" indent="-457200">
              <a:defRPr>
                <a:solidFill>
                  <a:schemeClr val="tx1"/>
                </a:solidFill>
                <a:latin typeface="Arial" panose="020B0604020202090204" pitchFamily="34" charset="0"/>
              </a:defRPr>
            </a:lvl2pPr>
            <a:lvl3pPr marL="1371600" indent="-457200">
              <a:defRPr>
                <a:solidFill>
                  <a:schemeClr val="tx1"/>
                </a:solidFill>
                <a:latin typeface="Arial" panose="020B0604020202090204" pitchFamily="34" charset="0"/>
              </a:defRPr>
            </a:lvl3pPr>
            <a:lvl4pPr marL="1828800" indent="-457200">
              <a:defRPr>
                <a:solidFill>
                  <a:schemeClr val="tx1"/>
                </a:solidFill>
                <a:latin typeface="Arial" panose="020B0604020202090204" pitchFamily="34" charset="0"/>
              </a:defRPr>
            </a:lvl4pPr>
            <a:lvl5pPr marL="2286000" indent="-457200">
              <a:defRPr>
                <a:solidFill>
                  <a:schemeClr val="tx1"/>
                </a:solidFill>
                <a:latin typeface="Arial" panose="020B0604020202090204" pitchFamily="34" charset="0"/>
              </a:defRPr>
            </a:lvl5pPr>
            <a:lvl6pPr marL="2743200" indent="-457200" fontAlgn="base">
              <a:spcBef>
                <a:spcPct val="0"/>
              </a:spcBef>
              <a:spcAft>
                <a:spcPct val="0"/>
              </a:spcAft>
              <a:defRPr>
                <a:solidFill>
                  <a:schemeClr val="tx1"/>
                </a:solidFill>
                <a:latin typeface="Arial" panose="020B0604020202090204" pitchFamily="34" charset="0"/>
              </a:defRPr>
            </a:lvl6pPr>
            <a:lvl7pPr marL="3200400" indent="-457200" fontAlgn="base">
              <a:spcBef>
                <a:spcPct val="0"/>
              </a:spcBef>
              <a:spcAft>
                <a:spcPct val="0"/>
              </a:spcAft>
              <a:defRPr>
                <a:solidFill>
                  <a:schemeClr val="tx1"/>
                </a:solidFill>
                <a:latin typeface="Arial" panose="020B0604020202090204" pitchFamily="34" charset="0"/>
              </a:defRPr>
            </a:lvl7pPr>
            <a:lvl8pPr marL="3657600" indent="-457200" fontAlgn="base">
              <a:spcBef>
                <a:spcPct val="0"/>
              </a:spcBef>
              <a:spcAft>
                <a:spcPct val="0"/>
              </a:spcAft>
              <a:defRPr>
                <a:solidFill>
                  <a:schemeClr val="tx1"/>
                </a:solidFill>
                <a:latin typeface="Arial" panose="020B0604020202090204" pitchFamily="34" charset="0"/>
              </a:defRPr>
            </a:lvl8pPr>
            <a:lvl9pPr marL="4114800" indent="-457200" fontAlgn="base">
              <a:spcBef>
                <a:spcPct val="0"/>
              </a:spcBef>
              <a:spcAft>
                <a:spcPct val="0"/>
              </a:spcAft>
              <a:defRPr>
                <a:solidFill>
                  <a:schemeClr val="tx1"/>
                </a:solidFill>
                <a:latin typeface="Arial" panose="020B0604020202090204" pitchFamily="34" charset="0"/>
              </a:defRPr>
            </a:lvl9pPr>
          </a:lstStyle>
          <a:p>
            <a:pPr marL="228600" indent="-228600" eaLnBrk="0" hangingPunct="0">
              <a:spcBef>
                <a:spcPts val="600"/>
              </a:spcBef>
              <a:buFontTx/>
              <a:buChar char="•"/>
            </a:pPr>
            <a:r>
              <a:rPr lang="en-US" sz="2400" b="0" dirty="0" smtClean="0">
                <a:effectLst/>
                <a:latin typeface="Times New Roman" panose="02020603050405020304" pitchFamily="18" charset="0"/>
              </a:rPr>
              <a:t>Fund </a:t>
            </a:r>
            <a:r>
              <a:rPr lang="en-US" sz="2400" b="0" dirty="0">
                <a:effectLst/>
                <a:latin typeface="Times New Roman" panose="02020603050405020304" pitchFamily="18" charset="0"/>
              </a:rPr>
              <a:t>restricted to fully-stabilized core property investments, but </a:t>
            </a:r>
            <a:r>
              <a:rPr lang="en-US" sz="2400" b="0" i="1" dirty="0">
                <a:effectLst/>
                <a:latin typeface="Times New Roman" panose="02020603050405020304" pitchFamily="18" charset="0"/>
              </a:rPr>
              <a:t>allows use of high leverage</a:t>
            </a:r>
            <a:r>
              <a:rPr lang="en-US" sz="2400" b="0" dirty="0">
                <a:effectLst/>
                <a:latin typeface="Times New Roman" panose="02020603050405020304" pitchFamily="18" charset="0"/>
              </a:rPr>
              <a:t> (up to 75%, at discretion of fund mgr).</a:t>
            </a:r>
          </a:p>
          <a:p>
            <a:pPr marL="228600" indent="-228600" eaLnBrk="0" hangingPunct="0">
              <a:spcBef>
                <a:spcPts val="600"/>
              </a:spcBef>
              <a:buFontTx/>
              <a:buChar char="•"/>
            </a:pPr>
            <a:r>
              <a:rPr lang="en-US" sz="2400" b="0" dirty="0" smtClean="0">
                <a:effectLst/>
                <a:latin typeface="Times New Roman" panose="02020603050405020304" pitchFamily="18" charset="0"/>
              </a:rPr>
              <a:t>Appropriate </a:t>
            </a:r>
            <a:r>
              <a:rPr lang="en-US" sz="2400" b="0" dirty="0">
                <a:effectLst/>
                <a:latin typeface="Times New Roman" panose="02020603050405020304" pitchFamily="18" charset="0"/>
              </a:rPr>
              <a:t>benchmark &amp; risk control could be either:</a:t>
            </a:r>
          </a:p>
          <a:p>
            <a:pPr marL="685800" lvl="1" indent="-338138" eaLnBrk="0" hangingPunct="0">
              <a:spcBef>
                <a:spcPts val="600"/>
              </a:spcBef>
              <a:buFontTx/>
              <a:buAutoNum type="arabicPeriod"/>
            </a:pPr>
            <a:r>
              <a:rPr lang="en-US" sz="2400" b="0" dirty="0">
                <a:effectLst/>
                <a:latin typeface="Times New Roman" panose="02020603050405020304" pitchFamily="18" charset="0"/>
              </a:rPr>
              <a:t>Peer universe of all (&amp; only) other such funds, or</a:t>
            </a:r>
          </a:p>
          <a:p>
            <a:pPr marL="685800" lvl="1" indent="-338138" eaLnBrk="0" hangingPunct="0">
              <a:spcBef>
                <a:spcPts val="600"/>
              </a:spcBef>
              <a:buFontTx/>
              <a:buAutoNum type="arabicPeriod"/>
            </a:pPr>
            <a:r>
              <a:rPr lang="en-US" sz="2400" b="0" dirty="0" err="1">
                <a:effectLst/>
                <a:latin typeface="Times New Roman" panose="02020603050405020304" pitchFamily="18" charset="0"/>
              </a:rPr>
              <a:t>NCREIF</a:t>
            </a:r>
            <a:r>
              <a:rPr lang="en-US" sz="2400" b="0" dirty="0">
                <a:effectLst/>
                <a:latin typeface="Times New Roman" panose="02020603050405020304" pitchFamily="18" charset="0"/>
              </a:rPr>
              <a:t> Index adjusted for leverage using a </a:t>
            </a:r>
            <a:r>
              <a:rPr lang="en-US" sz="2400" b="0" dirty="0" err="1">
                <a:effectLst/>
                <a:latin typeface="Times New Roman" panose="02020603050405020304" pitchFamily="18" charset="0"/>
              </a:rPr>
              <a:t>WACC</a:t>
            </a:r>
            <a:r>
              <a:rPr lang="en-US" sz="2400" b="0" dirty="0">
                <a:effectLst/>
                <a:latin typeface="Times New Roman" panose="02020603050405020304" pitchFamily="18" charset="0"/>
              </a:rPr>
              <a:t> formula, with a pre-specified target leverage ratio:</a:t>
            </a:r>
          </a:p>
        </p:txBody>
      </p:sp>
      <p:sp>
        <p:nvSpPr>
          <p:cNvPr id="138245" name="Text Box 5"/>
          <p:cNvSpPr txBox="1">
            <a:spLocks noChangeArrowheads="1"/>
          </p:cNvSpPr>
          <p:nvPr/>
        </p:nvSpPr>
        <p:spPr bwMode="auto">
          <a:xfrm>
            <a:off x="2247900" y="4114800"/>
            <a:ext cx="4648200" cy="2154436"/>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400" i="1" dirty="0" err="1">
                <a:solidFill>
                  <a:srgbClr val="0070C0"/>
                </a:solidFill>
                <a:effectLst/>
              </a:rPr>
              <a:t>r</a:t>
            </a:r>
            <a:r>
              <a:rPr lang="en-US" sz="2400" i="1" baseline="-25000" dirty="0" err="1">
                <a:solidFill>
                  <a:srgbClr val="0070C0"/>
                </a:solidFill>
                <a:effectLst/>
              </a:rPr>
              <a:t>E</a:t>
            </a:r>
            <a:r>
              <a:rPr lang="en-US" sz="2400" i="1" dirty="0">
                <a:solidFill>
                  <a:srgbClr val="0070C0"/>
                </a:solidFill>
                <a:effectLst/>
              </a:rPr>
              <a:t> </a:t>
            </a:r>
            <a:r>
              <a:rPr lang="en-US" sz="2400" dirty="0">
                <a:solidFill>
                  <a:srgbClr val="0070C0"/>
                </a:solidFill>
                <a:effectLst/>
              </a:rPr>
              <a:t>=</a:t>
            </a:r>
            <a:r>
              <a:rPr lang="en-US" sz="2400" i="1" dirty="0">
                <a:solidFill>
                  <a:srgbClr val="0070C0"/>
                </a:solidFill>
                <a:effectLst/>
              </a:rPr>
              <a:t> </a:t>
            </a:r>
            <a:r>
              <a:rPr lang="en-US" sz="2400" i="1" dirty="0" err="1">
                <a:solidFill>
                  <a:srgbClr val="0070C0"/>
                </a:solidFill>
                <a:effectLst/>
              </a:rPr>
              <a:t>r</a:t>
            </a:r>
            <a:r>
              <a:rPr lang="en-US" sz="2400" i="1" baseline="-25000" dirty="0" err="1">
                <a:solidFill>
                  <a:srgbClr val="0070C0"/>
                </a:solidFill>
                <a:effectLst/>
              </a:rPr>
              <a:t>D</a:t>
            </a:r>
            <a:r>
              <a:rPr lang="en-US" sz="2400" i="1" dirty="0">
                <a:solidFill>
                  <a:srgbClr val="0070C0"/>
                </a:solidFill>
                <a:effectLst/>
              </a:rPr>
              <a:t> </a:t>
            </a:r>
            <a:r>
              <a:rPr lang="en-US" sz="2400" dirty="0">
                <a:solidFill>
                  <a:srgbClr val="0070C0"/>
                </a:solidFill>
                <a:effectLst/>
              </a:rPr>
              <a:t>+ (</a:t>
            </a:r>
            <a:r>
              <a:rPr lang="en-US" sz="2400" i="1" dirty="0" err="1">
                <a:solidFill>
                  <a:srgbClr val="0070C0"/>
                </a:solidFill>
                <a:effectLst/>
              </a:rPr>
              <a:t>r</a:t>
            </a:r>
            <a:r>
              <a:rPr lang="en-US" sz="2400" i="1" baseline="-25000" dirty="0" err="1">
                <a:solidFill>
                  <a:srgbClr val="0070C0"/>
                </a:solidFill>
                <a:effectLst/>
              </a:rPr>
              <a:t>P</a:t>
            </a:r>
            <a:r>
              <a:rPr lang="en-US" sz="2400" dirty="0">
                <a:solidFill>
                  <a:srgbClr val="0070C0"/>
                </a:solidFill>
                <a:effectLst/>
              </a:rPr>
              <a:t> – </a:t>
            </a:r>
            <a:r>
              <a:rPr lang="en-US" sz="2400" i="1" dirty="0" err="1">
                <a:solidFill>
                  <a:srgbClr val="0070C0"/>
                </a:solidFill>
                <a:effectLst/>
              </a:rPr>
              <a:t>r</a:t>
            </a:r>
            <a:r>
              <a:rPr lang="en-US" sz="2400" i="1" baseline="-25000" dirty="0" err="1">
                <a:solidFill>
                  <a:srgbClr val="0070C0"/>
                </a:solidFill>
                <a:effectLst/>
              </a:rPr>
              <a:t>D</a:t>
            </a:r>
            <a:r>
              <a:rPr lang="en-US" sz="2400" dirty="0">
                <a:solidFill>
                  <a:srgbClr val="0070C0"/>
                </a:solidFill>
                <a:effectLst/>
              </a:rPr>
              <a:t>)</a:t>
            </a:r>
            <a:r>
              <a:rPr lang="en-US" sz="2400" i="1" dirty="0" err="1">
                <a:solidFill>
                  <a:srgbClr val="0070C0"/>
                </a:solidFill>
                <a:effectLst/>
              </a:rPr>
              <a:t>LR</a:t>
            </a:r>
            <a:endParaRPr lang="en-US" sz="2400" i="1" dirty="0">
              <a:solidFill>
                <a:srgbClr val="0070C0"/>
              </a:solidFill>
              <a:effectLst/>
            </a:endParaRPr>
          </a:p>
          <a:p>
            <a:pPr eaLnBrk="0" hangingPunct="0">
              <a:spcBef>
                <a:spcPct val="10000"/>
              </a:spcBef>
            </a:pPr>
            <a:r>
              <a:rPr lang="en-US" dirty="0">
                <a:effectLst/>
              </a:rPr>
              <a:t>Where: </a:t>
            </a:r>
          </a:p>
          <a:p>
            <a:pPr eaLnBrk="0" hangingPunct="0">
              <a:spcBef>
                <a:spcPct val="10000"/>
              </a:spcBef>
            </a:pPr>
            <a:r>
              <a:rPr lang="en-US" i="1" dirty="0" err="1">
                <a:solidFill>
                  <a:srgbClr val="0070C0"/>
                </a:solidFill>
                <a:effectLst/>
              </a:rPr>
              <a:t>r</a:t>
            </a:r>
            <a:r>
              <a:rPr lang="en-US" i="1" baseline="-25000" dirty="0" err="1">
                <a:solidFill>
                  <a:srgbClr val="0070C0"/>
                </a:solidFill>
                <a:effectLst/>
              </a:rPr>
              <a:t>E</a:t>
            </a:r>
            <a:r>
              <a:rPr lang="en-US" i="1" baseline="-25000" dirty="0">
                <a:effectLst/>
              </a:rPr>
              <a:t> </a:t>
            </a:r>
            <a:r>
              <a:rPr lang="en-US" dirty="0">
                <a:effectLst/>
              </a:rPr>
              <a:t>=</a:t>
            </a:r>
            <a:r>
              <a:rPr lang="en-US" i="1" dirty="0">
                <a:effectLst/>
              </a:rPr>
              <a:t> </a:t>
            </a:r>
            <a:r>
              <a:rPr lang="en-US" dirty="0">
                <a:effectLst/>
              </a:rPr>
              <a:t>Levered equity return,</a:t>
            </a:r>
            <a:r>
              <a:rPr lang="en-US" i="1" dirty="0">
                <a:effectLst/>
              </a:rPr>
              <a:t> </a:t>
            </a:r>
          </a:p>
          <a:p>
            <a:pPr eaLnBrk="0" hangingPunct="0">
              <a:spcBef>
                <a:spcPct val="10000"/>
              </a:spcBef>
            </a:pPr>
            <a:r>
              <a:rPr lang="en-US" i="1" dirty="0" err="1">
                <a:solidFill>
                  <a:srgbClr val="0070C0"/>
                </a:solidFill>
                <a:effectLst/>
              </a:rPr>
              <a:t>r</a:t>
            </a:r>
            <a:r>
              <a:rPr lang="en-US" i="1" baseline="-25000" dirty="0" err="1">
                <a:solidFill>
                  <a:srgbClr val="0070C0"/>
                </a:solidFill>
                <a:effectLst/>
              </a:rPr>
              <a:t>D</a:t>
            </a:r>
            <a:r>
              <a:rPr lang="en-US" i="1" baseline="-25000" dirty="0">
                <a:effectLst/>
              </a:rPr>
              <a:t> </a:t>
            </a:r>
            <a:r>
              <a:rPr lang="en-US" dirty="0">
                <a:effectLst/>
              </a:rPr>
              <a:t>=</a:t>
            </a:r>
            <a:r>
              <a:rPr lang="en-US" i="1" dirty="0">
                <a:effectLst/>
              </a:rPr>
              <a:t> </a:t>
            </a:r>
            <a:r>
              <a:rPr lang="en-US" dirty="0">
                <a:effectLst/>
              </a:rPr>
              <a:t>Debt return,</a:t>
            </a:r>
          </a:p>
          <a:p>
            <a:pPr eaLnBrk="0" hangingPunct="0">
              <a:spcBef>
                <a:spcPct val="10000"/>
              </a:spcBef>
            </a:pPr>
            <a:r>
              <a:rPr lang="en-US" i="1" dirty="0" err="1">
                <a:solidFill>
                  <a:srgbClr val="0070C0"/>
                </a:solidFill>
                <a:effectLst/>
              </a:rPr>
              <a:t>r</a:t>
            </a:r>
            <a:r>
              <a:rPr lang="en-US" i="1" baseline="-25000" dirty="0" err="1">
                <a:solidFill>
                  <a:srgbClr val="0070C0"/>
                </a:solidFill>
                <a:effectLst/>
              </a:rPr>
              <a:t>P</a:t>
            </a:r>
            <a:r>
              <a:rPr lang="en-US" i="1" baseline="-25000" dirty="0">
                <a:effectLst/>
              </a:rPr>
              <a:t>  </a:t>
            </a:r>
            <a:r>
              <a:rPr lang="en-US" dirty="0">
                <a:effectLst/>
              </a:rPr>
              <a:t>=</a:t>
            </a:r>
            <a:r>
              <a:rPr lang="en-US" i="1" dirty="0">
                <a:effectLst/>
              </a:rPr>
              <a:t> </a:t>
            </a:r>
            <a:r>
              <a:rPr lang="en-US" dirty="0">
                <a:effectLst/>
              </a:rPr>
              <a:t>Property (unlevered) return (</a:t>
            </a:r>
            <a:r>
              <a:rPr lang="en-US" dirty="0" err="1">
                <a:effectLst/>
              </a:rPr>
              <a:t>NPI</a:t>
            </a:r>
            <a:r>
              <a:rPr lang="en-US" dirty="0">
                <a:effectLst/>
              </a:rPr>
              <a:t>),</a:t>
            </a:r>
            <a:endParaRPr lang="en-US" i="1" dirty="0">
              <a:effectLst/>
            </a:endParaRPr>
          </a:p>
          <a:p>
            <a:pPr eaLnBrk="0" hangingPunct="0">
              <a:spcBef>
                <a:spcPct val="10000"/>
              </a:spcBef>
            </a:pPr>
            <a:r>
              <a:rPr lang="en-US" i="1" dirty="0" err="1">
                <a:solidFill>
                  <a:srgbClr val="0070C0"/>
                </a:solidFill>
                <a:effectLst/>
              </a:rPr>
              <a:t>LR</a:t>
            </a:r>
            <a:r>
              <a:rPr lang="en-US" i="1" dirty="0">
                <a:effectLst/>
              </a:rPr>
              <a:t> = </a:t>
            </a:r>
            <a:r>
              <a:rPr lang="en-US" dirty="0">
                <a:effectLst/>
              </a:rPr>
              <a:t>Leverage ratio (</a:t>
            </a:r>
            <a:r>
              <a:rPr lang="en-US" i="1" dirty="0">
                <a:effectLst/>
              </a:rPr>
              <a:t>V/E</a:t>
            </a:r>
            <a:r>
              <a:rPr lang="en-US" dirty="0">
                <a:effectLst/>
              </a:rPr>
              <a:t>), pre-specified.</a:t>
            </a:r>
          </a:p>
        </p:txBody>
      </p:sp>
      <p:sp>
        <p:nvSpPr>
          <p:cNvPr id="8" name="Slide Number Placeholder 7"/>
          <p:cNvSpPr>
            <a:spLocks noGrp="1"/>
          </p:cNvSpPr>
          <p:nvPr>
            <p:ph type="sldNum" sz="quarter" idx="12"/>
          </p:nvPr>
        </p:nvSpPr>
        <p:spPr/>
        <p:txBody>
          <a:bodyPr/>
          <a:lstStyle/>
          <a:p>
            <a:fld id="{C10BC33F-8C89-4D21-B7F7-41DBAF8525E1}" type="slidenum">
              <a:rPr lang="en-US" smtClean="0">
                <a:solidFill>
                  <a:srgbClr val="000000"/>
                </a:solidFill>
              </a:rPr>
              <a:pPr/>
              <a:t>174</a:t>
            </a:fld>
            <a:endParaRPr lang="en-US">
              <a:solidFill>
                <a:srgbClr val="000000"/>
              </a:solidFill>
            </a:endParaRPr>
          </a:p>
        </p:txBody>
      </p:sp>
    </p:spTree>
    <p:extLst>
      <p:ext uri="{BB962C8B-B14F-4D97-AF65-F5344CB8AC3E}">
        <p14:creationId xmlns:p14="http://schemas.microsoft.com/office/powerpoint/2010/main" xmlns="" val="2806231773"/>
      </p:ext>
    </p:extLst>
  </p:cSld>
  <p:clrMapOvr>
    <a:masterClrMapping/>
  </p:clrMapOvr>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r>
              <a:rPr lang="en-US" smtClean="0"/>
              <a:t>© 2014 OnCourse Learning. All Rights Reserved.</a:t>
            </a:r>
            <a:endParaRPr lang="en-US"/>
          </a:p>
        </p:txBody>
      </p:sp>
      <p:sp>
        <p:nvSpPr>
          <p:cNvPr id="139266" name="Text Box 2"/>
          <p:cNvSpPr txBox="1">
            <a:spLocks noChangeArrowheads="1"/>
          </p:cNvSpPr>
          <p:nvPr/>
        </p:nvSpPr>
        <p:spPr bwMode="auto">
          <a:xfrm>
            <a:off x="457200" y="228600"/>
            <a:ext cx="83820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i="1" dirty="0" smtClean="0">
                <a:effectLst/>
              </a:rPr>
              <a:t>26B.4. </a:t>
            </a:r>
            <a:r>
              <a:rPr lang="en-US" sz="2800" i="1" dirty="0">
                <a:effectLst/>
              </a:rPr>
              <a:t>Controlling for Risk</a:t>
            </a:r>
          </a:p>
        </p:txBody>
      </p:sp>
      <p:sp>
        <p:nvSpPr>
          <p:cNvPr id="139267" name="Text Box 3"/>
          <p:cNvSpPr txBox="1">
            <a:spLocks noChangeArrowheads="1"/>
          </p:cNvSpPr>
          <p:nvPr/>
        </p:nvSpPr>
        <p:spPr bwMode="auto">
          <a:xfrm>
            <a:off x="762000" y="685800"/>
            <a:ext cx="80772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dirty="0">
                <a:effectLst/>
              </a:rPr>
              <a:t>Some implications of style-based benchmarking:</a:t>
            </a:r>
          </a:p>
        </p:txBody>
      </p:sp>
      <p:sp>
        <p:nvSpPr>
          <p:cNvPr id="139268" name="Text Box 4"/>
          <p:cNvSpPr txBox="1">
            <a:spLocks noChangeArrowheads="1"/>
          </p:cNvSpPr>
          <p:nvPr/>
        </p:nvSpPr>
        <p:spPr bwMode="auto">
          <a:xfrm>
            <a:off x="533400" y="1295400"/>
            <a:ext cx="8229600" cy="47089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228600" indent="-228600" eaLnBrk="0" hangingPunct="0">
              <a:spcBef>
                <a:spcPct val="50000"/>
              </a:spcBef>
              <a:buFont typeface="Arial" pitchFamily="34" charset="0"/>
              <a:buChar char="•"/>
            </a:pPr>
            <a:r>
              <a:rPr lang="en-US" sz="2400" b="0" dirty="0" smtClean="0">
                <a:effectLst/>
              </a:rPr>
              <a:t>Fixed </a:t>
            </a:r>
            <a:r>
              <a:rPr lang="en-US" sz="2400" b="0" dirty="0">
                <a:effectLst/>
              </a:rPr>
              <a:t>real return targets are not good benchmarks.</a:t>
            </a:r>
          </a:p>
          <a:p>
            <a:pPr marL="228600" indent="-228600" eaLnBrk="0" hangingPunct="0">
              <a:spcBef>
                <a:spcPct val="50000"/>
              </a:spcBef>
              <a:buFont typeface="Arial" pitchFamily="34" charset="0"/>
              <a:buChar char="•"/>
            </a:pPr>
            <a:r>
              <a:rPr lang="en-US" sz="2400" b="0" dirty="0" smtClean="0">
                <a:effectLst/>
              </a:rPr>
              <a:t>Direct </a:t>
            </a:r>
            <a:r>
              <a:rPr lang="en-US" sz="2400" b="0" dirty="0">
                <a:effectLst/>
              </a:rPr>
              <a:t>property investment should not generally be benchmarked against a REIT Index, </a:t>
            </a:r>
            <a:r>
              <a:rPr lang="en-US" sz="2400" b="0" i="1" dirty="0">
                <a:effectLst/>
              </a:rPr>
              <a:t>however</a:t>
            </a:r>
            <a:r>
              <a:rPr lang="en-US" sz="2400" b="0" dirty="0">
                <a:effectLst/>
              </a:rPr>
              <a:t>:</a:t>
            </a:r>
          </a:p>
          <a:p>
            <a:pPr marL="576263" lvl="1" indent="-228600" eaLnBrk="0" hangingPunct="0">
              <a:spcBef>
                <a:spcPct val="50000"/>
              </a:spcBef>
              <a:buFont typeface="Arial" pitchFamily="34" charset="0"/>
              <a:buChar char="•"/>
            </a:pPr>
            <a:r>
              <a:rPr lang="en-US" sz="2400" b="0" dirty="0" smtClean="0">
                <a:effectLst/>
              </a:rPr>
              <a:t>Property </a:t>
            </a:r>
            <a:r>
              <a:rPr lang="en-US" sz="2400" b="0" dirty="0">
                <a:effectLst/>
              </a:rPr>
              <a:t>operational level performance comparisons &amp; attribution analyses may be of interest for diagnostic purposes at the property-level across all properties of a given type, including different types (or styles) of investor/owners.</a:t>
            </a:r>
          </a:p>
          <a:p>
            <a:pPr marL="576263" lvl="1" indent="-228600" eaLnBrk="0" hangingPunct="0">
              <a:spcBef>
                <a:spcPct val="50000"/>
              </a:spcBef>
              <a:buFont typeface="Arial" pitchFamily="34" charset="0"/>
              <a:buChar char="•"/>
            </a:pPr>
            <a:r>
              <a:rPr lang="en-US" sz="2400" b="0" dirty="0" smtClean="0">
                <a:effectLst/>
              </a:rPr>
              <a:t>Comparisons </a:t>
            </a:r>
            <a:r>
              <a:rPr lang="en-US" sz="2400" b="0" i="1" dirty="0">
                <a:effectLst/>
              </a:rPr>
              <a:t>across</a:t>
            </a:r>
            <a:r>
              <a:rPr lang="en-US" sz="2400" b="0" dirty="0">
                <a:effectLst/>
              </a:rPr>
              <a:t> styles or peer groups are of interest at a broader level, relevant for strategic investment and asset class </a:t>
            </a:r>
            <a:r>
              <a:rPr lang="en-US" sz="2400" b="0" i="1" dirty="0">
                <a:effectLst/>
              </a:rPr>
              <a:t>research</a:t>
            </a:r>
            <a:r>
              <a:rPr lang="en-US" sz="2400" b="0" dirty="0">
                <a:effectLst/>
              </a:rPr>
              <a:t> (as opposed to agent performance evaluation benchmarking, per se).</a:t>
            </a:r>
          </a:p>
        </p:txBody>
      </p:sp>
      <p:sp>
        <p:nvSpPr>
          <p:cNvPr id="7" name="Slide Number Placeholder 6"/>
          <p:cNvSpPr>
            <a:spLocks noGrp="1"/>
          </p:cNvSpPr>
          <p:nvPr>
            <p:ph type="sldNum" sz="quarter" idx="12"/>
          </p:nvPr>
        </p:nvSpPr>
        <p:spPr/>
        <p:txBody>
          <a:bodyPr/>
          <a:lstStyle/>
          <a:p>
            <a:fld id="{C10BC33F-8C89-4D21-B7F7-41DBAF8525E1}" type="slidenum">
              <a:rPr lang="en-US" smtClean="0">
                <a:solidFill>
                  <a:srgbClr val="000000"/>
                </a:solidFill>
              </a:rPr>
              <a:pPr/>
              <a:t>175</a:t>
            </a:fld>
            <a:endParaRPr lang="en-US">
              <a:solidFill>
                <a:srgbClr val="000000"/>
              </a:solidFill>
            </a:endParaRPr>
          </a:p>
        </p:txBody>
      </p:sp>
    </p:spTree>
    <p:extLst>
      <p:ext uri="{BB962C8B-B14F-4D97-AF65-F5344CB8AC3E}">
        <p14:creationId xmlns:p14="http://schemas.microsoft.com/office/powerpoint/2010/main" xmlns="" val="170545638"/>
      </p:ext>
    </p:extLst>
  </p:cSld>
  <p:clrMapOvr>
    <a:masterClrMapping/>
  </p:clrMapOvr>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r>
              <a:rPr lang="en-US" smtClean="0"/>
              <a:t>© 2014 OnCourse Learning. All Rights Reserved.</a:t>
            </a:r>
            <a:endParaRPr lang="en-US"/>
          </a:p>
        </p:txBody>
      </p:sp>
      <p:sp>
        <p:nvSpPr>
          <p:cNvPr id="156674" name="Text Box 2"/>
          <p:cNvSpPr txBox="1">
            <a:spLocks noChangeArrowheads="1"/>
          </p:cNvSpPr>
          <p:nvPr/>
        </p:nvSpPr>
        <p:spPr bwMode="auto">
          <a:xfrm>
            <a:off x="381000" y="32603"/>
            <a:ext cx="83820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spcBef>
                <a:spcPts val="0"/>
              </a:spcBef>
            </a:pPr>
            <a:r>
              <a:rPr lang="en-US" sz="2400" i="1" dirty="0" smtClean="0">
                <a:effectLst>
                  <a:outerShdw blurRad="38100" dist="38100" dir="2700000" algn="tl">
                    <a:srgbClr val="FFFFFF"/>
                  </a:outerShdw>
                </a:effectLst>
              </a:rPr>
              <a:t>26B.1. Matching Evaluation, Responsibility, &amp; Authority:</a:t>
            </a:r>
          </a:p>
          <a:p>
            <a:pPr algn="ctr" eaLnBrk="0" hangingPunct="0">
              <a:spcBef>
                <a:spcPts val="0"/>
              </a:spcBef>
            </a:pPr>
            <a:r>
              <a:rPr lang="en-US" sz="2400" i="1" dirty="0" smtClean="0">
                <a:effectLst>
                  <a:outerShdw blurRad="38100" dist="38100" dir="2700000" algn="tl">
                    <a:srgbClr val="FFFFFF"/>
                  </a:outerShdw>
                </a:effectLst>
              </a:rPr>
              <a:t>Segment </a:t>
            </a:r>
            <a:r>
              <a:rPr lang="en-US" sz="2400" i="1" dirty="0">
                <a:effectLst>
                  <a:outerShdw blurRad="38100" dist="38100" dir="2700000" algn="tl">
                    <a:srgbClr val="FFFFFF"/>
                  </a:outerShdw>
                </a:effectLst>
              </a:rPr>
              <a:t>weighting in the benchmark index</a:t>
            </a:r>
          </a:p>
        </p:txBody>
      </p:sp>
      <p:sp>
        <p:nvSpPr>
          <p:cNvPr id="156675" name="Text Box 3"/>
          <p:cNvSpPr txBox="1">
            <a:spLocks noChangeArrowheads="1"/>
          </p:cNvSpPr>
          <p:nvPr/>
        </p:nvSpPr>
        <p:spPr bwMode="auto">
          <a:xfrm>
            <a:off x="914400" y="1066800"/>
            <a:ext cx="7315200" cy="1428083"/>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sz="2800" dirty="0">
                <a:solidFill>
                  <a:srgbClr val="0070C0"/>
                </a:solidFill>
                <a:effectLst/>
                <a:cs typeface="Times New Roman" pitchFamily="18" charset="0"/>
              </a:rPr>
              <a:t>Definition:</a:t>
            </a:r>
          </a:p>
          <a:p>
            <a:pPr algn="ctr" eaLnBrk="0" hangingPunct="0">
              <a:spcBef>
                <a:spcPct val="10000"/>
              </a:spcBef>
            </a:pPr>
            <a:r>
              <a:rPr lang="en-US" sz="2800" b="0" dirty="0">
                <a:effectLst/>
                <a:cs typeface="Times New Roman" pitchFamily="18" charset="0"/>
              </a:rPr>
              <a:t>Real estate asset market “</a:t>
            </a:r>
            <a:r>
              <a:rPr lang="en-US" sz="2800" i="1" dirty="0">
                <a:solidFill>
                  <a:srgbClr val="0070C0"/>
                </a:solidFill>
                <a:effectLst/>
                <a:cs typeface="Times New Roman" pitchFamily="18" charset="0"/>
              </a:rPr>
              <a:t>segment</a:t>
            </a:r>
            <a:r>
              <a:rPr lang="en-US" sz="2800" b="0" dirty="0" smtClean="0">
                <a:effectLst/>
                <a:cs typeface="Times New Roman" pitchFamily="18" charset="0"/>
              </a:rPr>
              <a:t>” </a:t>
            </a:r>
            <a:br>
              <a:rPr lang="en-US" sz="2800" b="0" dirty="0" smtClean="0">
                <a:effectLst/>
                <a:cs typeface="Times New Roman" pitchFamily="18" charset="0"/>
              </a:rPr>
            </a:br>
            <a:r>
              <a:rPr lang="en-US" sz="2800" b="0" dirty="0" smtClean="0">
                <a:effectLst/>
                <a:cs typeface="Times New Roman" pitchFamily="18" charset="0"/>
              </a:rPr>
              <a:t>= </a:t>
            </a:r>
            <a:r>
              <a:rPr lang="en-US" sz="2800" b="0" dirty="0">
                <a:effectLst/>
                <a:cs typeface="Times New Roman" pitchFamily="18" charset="0"/>
              </a:rPr>
              <a:t>Property type &amp; geographic location.</a:t>
            </a:r>
          </a:p>
        </p:txBody>
      </p:sp>
      <p:sp>
        <p:nvSpPr>
          <p:cNvPr id="156676" name="Text Box 4"/>
          <p:cNvSpPr txBox="1">
            <a:spLocks noChangeArrowheads="1"/>
          </p:cNvSpPr>
          <p:nvPr/>
        </p:nvSpPr>
        <p:spPr bwMode="auto">
          <a:xfrm>
            <a:off x="685800" y="2743200"/>
            <a:ext cx="7772400" cy="26776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228600" indent="-228600" eaLnBrk="0" hangingPunct="0">
              <a:spcBef>
                <a:spcPct val="50000"/>
              </a:spcBef>
              <a:buFontTx/>
              <a:buChar char="•"/>
            </a:pPr>
            <a:r>
              <a:rPr lang="en-US" sz="2400" b="0" dirty="0" smtClean="0">
                <a:effectLst/>
              </a:rPr>
              <a:t>Suppose </a:t>
            </a:r>
            <a:r>
              <a:rPr lang="en-US" sz="2400" b="0" dirty="0">
                <a:effectLst/>
              </a:rPr>
              <a:t>manager has discretion to allocate capital across more than one segment.</a:t>
            </a:r>
          </a:p>
          <a:p>
            <a:pPr marL="228600" indent="-228600" eaLnBrk="0" hangingPunct="0">
              <a:spcBef>
                <a:spcPct val="50000"/>
              </a:spcBef>
              <a:buFontTx/>
              <a:buChar char="•"/>
            </a:pPr>
            <a:r>
              <a:rPr lang="en-US" sz="2400" b="0" dirty="0" smtClean="0">
                <a:effectLst/>
              </a:rPr>
              <a:t>Then </a:t>
            </a:r>
            <a:r>
              <a:rPr lang="en-US" sz="2400" b="0" dirty="0">
                <a:effectLst/>
              </a:rPr>
              <a:t>benchmark should include all the segments manager could choose among.</a:t>
            </a:r>
          </a:p>
          <a:p>
            <a:pPr marL="228600" indent="-228600" eaLnBrk="0" hangingPunct="0">
              <a:spcBef>
                <a:spcPct val="50000"/>
              </a:spcBef>
              <a:buFontTx/>
              <a:buChar char="•"/>
            </a:pPr>
            <a:r>
              <a:rPr lang="en-US" sz="2400" dirty="0" smtClean="0">
                <a:solidFill>
                  <a:srgbClr val="0000FF"/>
                </a:solidFill>
                <a:effectLst/>
              </a:rPr>
              <a:t>But </a:t>
            </a:r>
            <a:r>
              <a:rPr lang="en-US" sz="2400" dirty="0">
                <a:solidFill>
                  <a:srgbClr val="0000FF"/>
                </a:solidFill>
                <a:effectLst/>
              </a:rPr>
              <a:t>what should be the allocation weights across the segments in the benchmark index? </a:t>
            </a:r>
          </a:p>
        </p:txBody>
      </p:sp>
      <p:sp>
        <p:nvSpPr>
          <p:cNvPr id="7" name="Slide Number Placeholder 6"/>
          <p:cNvSpPr>
            <a:spLocks noGrp="1"/>
          </p:cNvSpPr>
          <p:nvPr>
            <p:ph type="sldNum" sz="quarter" idx="12"/>
          </p:nvPr>
        </p:nvSpPr>
        <p:spPr/>
        <p:txBody>
          <a:bodyPr/>
          <a:lstStyle/>
          <a:p>
            <a:fld id="{C10BC33F-8C89-4D21-B7F7-41DBAF8525E1}" type="slidenum">
              <a:rPr lang="en-US" smtClean="0">
                <a:solidFill>
                  <a:srgbClr val="000000"/>
                </a:solidFill>
              </a:rPr>
              <a:pPr/>
              <a:t>176</a:t>
            </a:fld>
            <a:endParaRPr lang="en-US">
              <a:solidFill>
                <a:srgbClr val="000000"/>
              </a:solidFill>
            </a:endParaRPr>
          </a:p>
        </p:txBody>
      </p:sp>
    </p:spTree>
    <p:extLst>
      <p:ext uri="{BB962C8B-B14F-4D97-AF65-F5344CB8AC3E}">
        <p14:creationId xmlns:p14="http://schemas.microsoft.com/office/powerpoint/2010/main" xmlns="" val="278448310"/>
      </p:ext>
    </p:extLst>
  </p:cSld>
  <p:clrMapOvr>
    <a:masterClrMapping/>
  </p:clrMapOvr>
  <p:transition spd="slow"/>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Footer Placeholder 2"/>
          <p:cNvSpPr>
            <a:spLocks noGrp="1"/>
          </p:cNvSpPr>
          <p:nvPr>
            <p:ph type="ftr" sz="quarter" idx="11"/>
          </p:nvPr>
        </p:nvSpPr>
        <p:spPr/>
        <p:txBody>
          <a:bodyPr/>
          <a:lstStyle/>
          <a:p>
            <a:r>
              <a:rPr lang="en-US" smtClean="0"/>
              <a:t>© 2014 OnCourse Learning. All Rights Reserved.</a:t>
            </a:r>
            <a:endParaRPr lang="en-US"/>
          </a:p>
        </p:txBody>
      </p:sp>
      <p:sp>
        <p:nvSpPr>
          <p:cNvPr id="158723" name="Text Box 3"/>
          <p:cNvSpPr txBox="1">
            <a:spLocks noChangeArrowheads="1"/>
          </p:cNvSpPr>
          <p:nvPr/>
        </p:nvSpPr>
        <p:spPr bwMode="auto">
          <a:xfrm>
            <a:off x="457200" y="838200"/>
            <a:ext cx="8305800" cy="3046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228600" indent="-228600" eaLnBrk="0" hangingPunct="0">
              <a:spcBef>
                <a:spcPct val="50000"/>
              </a:spcBef>
              <a:buFontTx/>
              <a:buChar char="•"/>
            </a:pPr>
            <a:r>
              <a:rPr lang="en-US" sz="2400" b="0" dirty="0" smtClean="0">
                <a:effectLst/>
              </a:rPr>
              <a:t>No </a:t>
            </a:r>
            <a:r>
              <a:rPr lang="en-US" sz="2400" b="0" dirty="0">
                <a:effectLst/>
              </a:rPr>
              <a:t>single general rule for benchmark segment allocation weights.</a:t>
            </a:r>
          </a:p>
          <a:p>
            <a:pPr marL="228600" indent="-228600" eaLnBrk="0" hangingPunct="0">
              <a:spcBef>
                <a:spcPct val="20000"/>
              </a:spcBef>
              <a:buFontTx/>
              <a:buChar char="•"/>
            </a:pPr>
            <a:r>
              <a:rPr lang="en-US" sz="2400" b="0" dirty="0" smtClean="0">
                <a:effectLst/>
              </a:rPr>
              <a:t>Weights </a:t>
            </a:r>
            <a:r>
              <a:rPr lang="en-US" sz="2400" b="0" dirty="0">
                <a:effectLst/>
              </a:rPr>
              <a:t>should be “</a:t>
            </a:r>
            <a:r>
              <a:rPr lang="en-US" sz="2400" i="1" dirty="0" smtClean="0">
                <a:solidFill>
                  <a:srgbClr val="0000FF"/>
                </a:solidFill>
                <a:effectLst/>
              </a:rPr>
              <a:t>appropriate</a:t>
            </a:r>
            <a:r>
              <a:rPr lang="en-US" sz="2400" b="0" dirty="0" smtClean="0">
                <a:effectLst/>
              </a:rPr>
              <a:t>.” </a:t>
            </a:r>
            <a:r>
              <a:rPr lang="en-US" sz="2400" b="0" dirty="0">
                <a:effectLst/>
              </a:rPr>
              <a:t>Should reflect:</a:t>
            </a:r>
          </a:p>
          <a:p>
            <a:pPr marL="685800" lvl="2" indent="-338138" eaLnBrk="0" hangingPunct="0">
              <a:spcBef>
                <a:spcPct val="20000"/>
              </a:spcBef>
              <a:buFont typeface="Wingdings" panose="05000000000000000000" pitchFamily="2" charset="2"/>
              <a:buChar char="è"/>
            </a:pPr>
            <a:r>
              <a:rPr lang="en-US" sz="2400" dirty="0" smtClean="0">
                <a:effectLst/>
              </a:rPr>
              <a:t> </a:t>
            </a:r>
            <a:r>
              <a:rPr lang="en-US" sz="2400" i="1" dirty="0" smtClean="0">
                <a:solidFill>
                  <a:srgbClr val="0000FF"/>
                </a:solidFill>
                <a:effectLst/>
              </a:rPr>
              <a:t>Client’s </a:t>
            </a:r>
            <a:r>
              <a:rPr lang="en-US" sz="2400" i="1" dirty="0">
                <a:solidFill>
                  <a:srgbClr val="0000FF"/>
                </a:solidFill>
                <a:effectLst/>
              </a:rPr>
              <a:t>objectives</a:t>
            </a:r>
            <a:r>
              <a:rPr lang="en-US" sz="2400" dirty="0">
                <a:effectLst/>
              </a:rPr>
              <a:t> </a:t>
            </a:r>
            <a:r>
              <a:rPr lang="en-US" sz="2400" b="0" dirty="0">
                <a:effectLst/>
              </a:rPr>
              <a:t>for the manager;</a:t>
            </a:r>
          </a:p>
          <a:p>
            <a:pPr marL="685800" lvl="2" indent="-338138" eaLnBrk="0" hangingPunct="0">
              <a:spcBef>
                <a:spcPct val="20000"/>
              </a:spcBef>
              <a:buFont typeface="Wingdings" panose="05000000000000000000" pitchFamily="2" charset="2"/>
              <a:buChar char="è"/>
            </a:pPr>
            <a:r>
              <a:rPr lang="en-US" sz="2400" dirty="0">
                <a:effectLst/>
              </a:rPr>
              <a:t> </a:t>
            </a:r>
            <a:r>
              <a:rPr lang="en-US" sz="2400" i="1" dirty="0">
                <a:solidFill>
                  <a:srgbClr val="0000FF"/>
                </a:solidFill>
                <a:effectLst/>
              </a:rPr>
              <a:t>Manager’s specialization</a:t>
            </a:r>
            <a:r>
              <a:rPr lang="en-US" sz="2400" dirty="0">
                <a:effectLst/>
              </a:rPr>
              <a:t> </a:t>
            </a:r>
            <a:r>
              <a:rPr lang="en-US" sz="2400" b="0" dirty="0">
                <a:effectLst/>
              </a:rPr>
              <a:t>and;</a:t>
            </a:r>
          </a:p>
          <a:p>
            <a:pPr marL="685800" lvl="2" indent="-338138" eaLnBrk="0" hangingPunct="0">
              <a:spcBef>
                <a:spcPct val="20000"/>
              </a:spcBef>
              <a:buFont typeface="Wingdings" panose="05000000000000000000" pitchFamily="2" charset="2"/>
              <a:buChar char="è"/>
            </a:pPr>
            <a:r>
              <a:rPr lang="en-US" sz="2400" dirty="0">
                <a:effectLst/>
              </a:rPr>
              <a:t> </a:t>
            </a:r>
            <a:r>
              <a:rPr lang="en-US" sz="2400" b="0" dirty="0">
                <a:effectLst/>
              </a:rPr>
              <a:t>Manager’s range of </a:t>
            </a:r>
            <a:r>
              <a:rPr lang="en-US" sz="2400" i="1" dirty="0">
                <a:solidFill>
                  <a:srgbClr val="0000FF"/>
                </a:solidFill>
                <a:effectLst/>
              </a:rPr>
              <a:t>discretion</a:t>
            </a:r>
            <a:r>
              <a:rPr lang="en-US" sz="2400" dirty="0">
                <a:effectLst/>
              </a:rPr>
              <a:t> </a:t>
            </a:r>
            <a:r>
              <a:rPr lang="en-US" sz="2400" b="0" dirty="0">
                <a:effectLst/>
              </a:rPr>
              <a:t>over allocation policy.</a:t>
            </a:r>
          </a:p>
          <a:p>
            <a:pPr marL="228600" indent="-228600" eaLnBrk="0" hangingPunct="0">
              <a:spcBef>
                <a:spcPct val="20000"/>
              </a:spcBef>
              <a:buFontTx/>
              <a:buChar char="•"/>
            </a:pPr>
            <a:r>
              <a:rPr lang="en-US" sz="2400" b="0" dirty="0" smtClean="0">
                <a:effectLst/>
              </a:rPr>
              <a:t>General </a:t>
            </a:r>
            <a:r>
              <a:rPr lang="en-US" sz="2400" b="0" dirty="0">
                <a:effectLst/>
              </a:rPr>
              <a:t>management principle involved is:</a:t>
            </a:r>
          </a:p>
        </p:txBody>
      </p:sp>
      <p:grpSp>
        <p:nvGrpSpPr>
          <p:cNvPr id="17" name="Group 16"/>
          <p:cNvGrpSpPr/>
          <p:nvPr/>
        </p:nvGrpSpPr>
        <p:grpSpPr>
          <a:xfrm>
            <a:off x="762000" y="4038600"/>
            <a:ext cx="7696200" cy="2209800"/>
            <a:chOff x="762000" y="4038600"/>
            <a:chExt cx="7696200" cy="2209800"/>
          </a:xfrm>
        </p:grpSpPr>
        <p:grpSp>
          <p:nvGrpSpPr>
            <p:cNvPr id="158725" name="Group 5"/>
            <p:cNvGrpSpPr>
              <a:grpSpLocks/>
            </p:cNvGrpSpPr>
            <p:nvPr/>
          </p:nvGrpSpPr>
          <p:grpSpPr bwMode="auto">
            <a:xfrm>
              <a:off x="1676400" y="4038600"/>
              <a:ext cx="5867400" cy="1508125"/>
              <a:chOff x="480" y="1632"/>
              <a:chExt cx="4800" cy="1406"/>
            </a:xfrm>
          </p:grpSpPr>
          <p:sp>
            <p:nvSpPr>
              <p:cNvPr id="158726" name="Text Box 6"/>
              <p:cNvSpPr txBox="1">
                <a:spLocks noChangeArrowheads="1"/>
              </p:cNvSpPr>
              <p:nvPr/>
            </p:nvSpPr>
            <p:spPr bwMode="auto">
              <a:xfrm>
                <a:off x="480" y="1632"/>
                <a:ext cx="1729" cy="351"/>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1800" dirty="0">
                    <a:solidFill>
                      <a:srgbClr val="FF3399"/>
                    </a:solidFill>
                    <a:latin typeface="Arial" panose="020B0604020202090204" pitchFamily="34" charset="0"/>
                  </a:rPr>
                  <a:t>RESPONSIBILITY</a:t>
                </a:r>
              </a:p>
            </p:txBody>
          </p:sp>
          <p:sp>
            <p:nvSpPr>
              <p:cNvPr id="158727" name="Text Box 7"/>
              <p:cNvSpPr txBox="1">
                <a:spLocks noChangeArrowheads="1"/>
              </p:cNvSpPr>
              <p:nvPr/>
            </p:nvSpPr>
            <p:spPr bwMode="auto">
              <a:xfrm>
                <a:off x="3503" y="1632"/>
                <a:ext cx="1777" cy="351"/>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1800" dirty="0">
                    <a:solidFill>
                      <a:srgbClr val="FF3399"/>
                    </a:solidFill>
                    <a:latin typeface="Arial" panose="020B0604020202090204" pitchFamily="34" charset="0"/>
                  </a:rPr>
                  <a:t>AUTHORITY</a:t>
                </a:r>
              </a:p>
            </p:txBody>
          </p:sp>
          <p:sp>
            <p:nvSpPr>
              <p:cNvPr id="158728" name="Text Box 8"/>
              <p:cNvSpPr txBox="1">
                <a:spLocks noChangeArrowheads="1"/>
              </p:cNvSpPr>
              <p:nvPr/>
            </p:nvSpPr>
            <p:spPr bwMode="auto">
              <a:xfrm>
                <a:off x="1968" y="2687"/>
                <a:ext cx="1776" cy="351"/>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1800" dirty="0">
                    <a:solidFill>
                      <a:srgbClr val="FF3399"/>
                    </a:solidFill>
                    <a:latin typeface="Arial" panose="020B0604020202090204" pitchFamily="34" charset="0"/>
                  </a:rPr>
                  <a:t>EVALUATION</a:t>
                </a:r>
              </a:p>
            </p:txBody>
          </p:sp>
          <p:sp>
            <p:nvSpPr>
              <p:cNvPr id="158729" name="Line 9"/>
              <p:cNvSpPr>
                <a:spLocks noChangeShapeType="1"/>
              </p:cNvSpPr>
              <p:nvPr/>
            </p:nvSpPr>
            <p:spPr bwMode="auto">
              <a:xfrm>
                <a:off x="2400" y="1776"/>
                <a:ext cx="912"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sp>
            <p:nvSpPr>
              <p:cNvPr id="158730" name="Line 10"/>
              <p:cNvSpPr>
                <a:spLocks noChangeShapeType="1"/>
              </p:cNvSpPr>
              <p:nvPr/>
            </p:nvSpPr>
            <p:spPr bwMode="auto">
              <a:xfrm flipH="1">
                <a:off x="3168" y="2016"/>
                <a:ext cx="1008" cy="576"/>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sp>
            <p:nvSpPr>
              <p:cNvPr id="158731" name="Line 11"/>
              <p:cNvSpPr>
                <a:spLocks noChangeShapeType="1"/>
              </p:cNvSpPr>
              <p:nvPr/>
            </p:nvSpPr>
            <p:spPr bwMode="auto">
              <a:xfrm>
                <a:off x="1632" y="2016"/>
                <a:ext cx="864" cy="576"/>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grpSp>
        <p:sp>
          <p:nvSpPr>
            <p:cNvPr id="158732" name="Text Box 12"/>
            <p:cNvSpPr txBox="1">
              <a:spLocks noChangeArrowheads="1"/>
            </p:cNvSpPr>
            <p:nvPr/>
          </p:nvSpPr>
          <p:spPr bwMode="auto">
            <a:xfrm>
              <a:off x="762000" y="5791200"/>
              <a:ext cx="7696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400" i="1" dirty="0">
                  <a:solidFill>
                    <a:srgbClr val="FF3399"/>
                  </a:solidFill>
                  <a:effectLst/>
                </a:rPr>
                <a:t>Equate responsibility to authority, &amp; evaluate accordingly.</a:t>
              </a:r>
            </a:p>
          </p:txBody>
        </p:sp>
      </p:grpSp>
      <p:sp>
        <p:nvSpPr>
          <p:cNvPr id="15" name="Text Box 2"/>
          <p:cNvSpPr txBox="1">
            <a:spLocks noChangeArrowheads="1"/>
          </p:cNvSpPr>
          <p:nvPr/>
        </p:nvSpPr>
        <p:spPr bwMode="auto">
          <a:xfrm>
            <a:off x="381000" y="32603"/>
            <a:ext cx="83820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spcBef>
                <a:spcPts val="0"/>
              </a:spcBef>
            </a:pPr>
            <a:r>
              <a:rPr lang="en-US" sz="2400" i="1" dirty="0" smtClean="0">
                <a:effectLst/>
              </a:rPr>
              <a:t>26B.1. Matching Evaluation, Responsibility, &amp; Authority:</a:t>
            </a:r>
          </a:p>
          <a:p>
            <a:pPr algn="ctr" eaLnBrk="0" hangingPunct="0">
              <a:spcBef>
                <a:spcPts val="0"/>
              </a:spcBef>
            </a:pPr>
            <a:r>
              <a:rPr lang="en-US" sz="2400" i="1" dirty="0" smtClean="0">
                <a:effectLst/>
              </a:rPr>
              <a:t>Segment </a:t>
            </a:r>
            <a:r>
              <a:rPr lang="en-US" sz="2400" i="1" dirty="0">
                <a:effectLst/>
              </a:rPr>
              <a:t>weighting in the benchmark index</a:t>
            </a:r>
          </a:p>
        </p:txBody>
      </p:sp>
      <p:sp>
        <p:nvSpPr>
          <p:cNvPr id="16" name="Slide Number Placeholder 15"/>
          <p:cNvSpPr>
            <a:spLocks noGrp="1"/>
          </p:cNvSpPr>
          <p:nvPr>
            <p:ph type="sldNum" sz="quarter" idx="12"/>
          </p:nvPr>
        </p:nvSpPr>
        <p:spPr/>
        <p:txBody>
          <a:bodyPr/>
          <a:lstStyle/>
          <a:p>
            <a:fld id="{C10BC33F-8C89-4D21-B7F7-41DBAF8525E1}" type="slidenum">
              <a:rPr lang="en-US" smtClean="0">
                <a:solidFill>
                  <a:srgbClr val="000000"/>
                </a:solidFill>
              </a:rPr>
              <a:pPr/>
              <a:t>177</a:t>
            </a:fld>
            <a:endParaRPr lang="en-US">
              <a:solidFill>
                <a:srgbClr val="000000"/>
              </a:solidFill>
            </a:endParaRPr>
          </a:p>
        </p:txBody>
      </p:sp>
    </p:spTree>
    <p:extLst>
      <p:ext uri="{BB962C8B-B14F-4D97-AF65-F5344CB8AC3E}">
        <p14:creationId xmlns:p14="http://schemas.microsoft.com/office/powerpoint/2010/main" xmlns="" val="3301964280"/>
      </p:ext>
    </p:extLst>
  </p:cSld>
  <p:clrMapOvr>
    <a:masterClrMapping/>
  </p:clrMapOvr>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smtClean="0"/>
              <a:t>© 2014 OnCourse Learning. All Rights Reserved.</a:t>
            </a:r>
            <a:endParaRPr lang="en-US"/>
          </a:p>
        </p:txBody>
      </p:sp>
      <p:sp>
        <p:nvSpPr>
          <p:cNvPr id="159747" name="Text Box 3"/>
          <p:cNvSpPr txBox="1">
            <a:spLocks noChangeArrowheads="1"/>
          </p:cNvSpPr>
          <p:nvPr/>
        </p:nvSpPr>
        <p:spPr bwMode="auto">
          <a:xfrm>
            <a:off x="533400" y="990600"/>
            <a:ext cx="7772400" cy="53667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sz="2400" dirty="0">
                <a:solidFill>
                  <a:srgbClr val="0070C0"/>
                </a:solidFill>
                <a:effectLst/>
              </a:rPr>
              <a:t>General implications:</a:t>
            </a:r>
          </a:p>
          <a:p>
            <a:pPr marL="228600" indent="-228600" eaLnBrk="0" hangingPunct="0">
              <a:spcBef>
                <a:spcPct val="30000"/>
              </a:spcBef>
              <a:buFont typeface="Arial" pitchFamily="34" charset="0"/>
              <a:buChar char="•"/>
            </a:pPr>
            <a:r>
              <a:rPr lang="en-US" sz="2400" b="0" dirty="0" smtClean="0">
                <a:effectLst/>
              </a:rPr>
              <a:t>Peer </a:t>
            </a:r>
            <a:r>
              <a:rPr lang="en-US" sz="2400" b="0" dirty="0">
                <a:effectLst/>
              </a:rPr>
              <a:t>universe sub-indexes should often be used to construct custom-weighted benchmark, with </a:t>
            </a:r>
            <a:r>
              <a:rPr lang="en-US" sz="2400" dirty="0">
                <a:solidFill>
                  <a:srgbClr val="0070C0"/>
                </a:solidFill>
                <a:effectLst/>
              </a:rPr>
              <a:t>weights fixed in advance </a:t>
            </a:r>
            <a:r>
              <a:rPr lang="en-US" sz="2400" b="0" dirty="0">
                <a:effectLst/>
              </a:rPr>
              <a:t>(i.e., </a:t>
            </a:r>
            <a:r>
              <a:rPr lang="en-US" sz="2400" b="0" dirty="0" err="1">
                <a:effectLst/>
              </a:rPr>
              <a:t>NPI</a:t>
            </a:r>
            <a:r>
              <a:rPr lang="en-US" sz="2400" b="0" dirty="0">
                <a:effectLst/>
              </a:rPr>
              <a:t> used only for benchmark </a:t>
            </a:r>
            <a:r>
              <a:rPr lang="en-US" sz="2400" b="0" i="1" dirty="0">
                <a:effectLst/>
              </a:rPr>
              <a:t>within-segment</a:t>
            </a:r>
            <a:r>
              <a:rPr lang="en-US" sz="2400" b="0" dirty="0">
                <a:effectLst/>
              </a:rPr>
              <a:t> return performance).</a:t>
            </a:r>
          </a:p>
          <a:p>
            <a:pPr marL="228600" indent="-228600" eaLnBrk="0" hangingPunct="0">
              <a:spcBef>
                <a:spcPct val="20000"/>
              </a:spcBef>
              <a:buFont typeface="Arial" pitchFamily="34" charset="0"/>
              <a:buChar char="•"/>
            </a:pPr>
            <a:r>
              <a:rPr lang="en-US" sz="2400" b="0" dirty="0" smtClean="0">
                <a:effectLst/>
              </a:rPr>
              <a:t>Example</a:t>
            </a:r>
            <a:r>
              <a:rPr lang="en-US" sz="2400" b="0" dirty="0">
                <a:effectLst/>
              </a:rPr>
              <a:t>: </a:t>
            </a:r>
          </a:p>
          <a:p>
            <a:pPr marL="576263" lvl="1" indent="-228600" eaLnBrk="0" hangingPunct="0">
              <a:buFontTx/>
              <a:buChar char="•"/>
            </a:pPr>
            <a:r>
              <a:rPr lang="en-US" b="0" dirty="0" smtClean="0">
                <a:effectLst/>
              </a:rPr>
              <a:t>Mgr </a:t>
            </a:r>
            <a:r>
              <a:rPr lang="en-US" b="0" dirty="0">
                <a:effectLst/>
              </a:rPr>
              <a:t>hired to place capital into industrial &amp; office properties at her discretion:</a:t>
            </a:r>
          </a:p>
          <a:p>
            <a:pPr marL="576263" lvl="1" indent="-228600" eaLnBrk="0" hangingPunct="0">
              <a:buFontTx/>
              <a:buChar char="•"/>
            </a:pPr>
            <a:r>
              <a:rPr lang="en-US" b="0" dirty="0" smtClean="0">
                <a:effectLst/>
              </a:rPr>
              <a:t>Benchmark </a:t>
            </a:r>
            <a:r>
              <a:rPr lang="en-US" b="0" dirty="0">
                <a:effectLst/>
              </a:rPr>
              <a:t>= 50% </a:t>
            </a:r>
            <a:r>
              <a:rPr lang="en-US" b="0" dirty="0" err="1">
                <a:effectLst/>
              </a:rPr>
              <a:t>NPI</a:t>
            </a:r>
            <a:r>
              <a:rPr lang="en-US" b="0" dirty="0">
                <a:effectLst/>
              </a:rPr>
              <a:t> Office + 50% </a:t>
            </a:r>
            <a:r>
              <a:rPr lang="en-US" b="0" dirty="0" err="1">
                <a:effectLst/>
              </a:rPr>
              <a:t>NPI</a:t>
            </a:r>
            <a:r>
              <a:rPr lang="en-US" b="0" dirty="0">
                <a:effectLst/>
              </a:rPr>
              <a:t> Industrial.</a:t>
            </a:r>
          </a:p>
          <a:p>
            <a:pPr marL="228600" indent="-228600" eaLnBrk="0" hangingPunct="0">
              <a:spcBef>
                <a:spcPct val="20000"/>
              </a:spcBef>
              <a:buFontTx/>
              <a:buChar char="•"/>
            </a:pPr>
            <a:r>
              <a:rPr lang="en-US" sz="2400" b="0" dirty="0" smtClean="0">
                <a:effectLst/>
              </a:rPr>
              <a:t>In </a:t>
            </a:r>
            <a:r>
              <a:rPr lang="en-US" sz="2400" b="0" dirty="0">
                <a:effectLst/>
              </a:rPr>
              <a:t>absence of clear reason otherwise, simple equal-weighting may make sense.</a:t>
            </a:r>
          </a:p>
          <a:p>
            <a:pPr marL="228600" indent="-228600" eaLnBrk="0" hangingPunct="0">
              <a:spcBef>
                <a:spcPct val="20000"/>
              </a:spcBef>
              <a:buFontTx/>
              <a:buChar char="•"/>
            </a:pPr>
            <a:r>
              <a:rPr lang="en-US" sz="2400" b="0" dirty="0" smtClean="0">
                <a:effectLst/>
              </a:rPr>
              <a:t>Typical </a:t>
            </a:r>
            <a:r>
              <a:rPr lang="en-US" sz="2400" b="0" dirty="0">
                <a:effectLst/>
              </a:rPr>
              <a:t>mgr will avoid bet against benchmark, so benchmark weight should reflect client’s allocation target objective. (e.g., skew weights accordingly).</a:t>
            </a:r>
          </a:p>
        </p:txBody>
      </p:sp>
      <p:sp>
        <p:nvSpPr>
          <p:cNvPr id="6" name="Text Box 2"/>
          <p:cNvSpPr txBox="1">
            <a:spLocks noChangeArrowheads="1"/>
          </p:cNvSpPr>
          <p:nvPr/>
        </p:nvSpPr>
        <p:spPr bwMode="auto">
          <a:xfrm>
            <a:off x="381000" y="32603"/>
            <a:ext cx="83820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spcBef>
                <a:spcPts val="0"/>
              </a:spcBef>
            </a:pPr>
            <a:r>
              <a:rPr lang="en-US" sz="2400" i="1" dirty="0" smtClean="0">
                <a:effectLst/>
              </a:rPr>
              <a:t>26B.1. Matching Evaluation, Responsibility, &amp; Authority:</a:t>
            </a:r>
          </a:p>
          <a:p>
            <a:pPr algn="ctr" eaLnBrk="0" hangingPunct="0">
              <a:spcBef>
                <a:spcPts val="0"/>
              </a:spcBef>
            </a:pPr>
            <a:r>
              <a:rPr lang="en-US" sz="2400" i="1" dirty="0" smtClean="0">
                <a:effectLst/>
              </a:rPr>
              <a:t>Segment </a:t>
            </a:r>
            <a:r>
              <a:rPr lang="en-US" sz="2400" i="1" dirty="0">
                <a:effectLst/>
              </a:rPr>
              <a:t>weighting in the benchmark index</a:t>
            </a:r>
          </a:p>
        </p:txBody>
      </p:sp>
      <p:sp>
        <p:nvSpPr>
          <p:cNvPr id="7" name="Slide Number Placeholder 6"/>
          <p:cNvSpPr>
            <a:spLocks noGrp="1"/>
          </p:cNvSpPr>
          <p:nvPr>
            <p:ph type="sldNum" sz="quarter" idx="12"/>
          </p:nvPr>
        </p:nvSpPr>
        <p:spPr/>
        <p:txBody>
          <a:bodyPr/>
          <a:lstStyle/>
          <a:p>
            <a:fld id="{C10BC33F-8C89-4D21-B7F7-41DBAF8525E1}" type="slidenum">
              <a:rPr lang="en-US" smtClean="0">
                <a:solidFill>
                  <a:srgbClr val="000000"/>
                </a:solidFill>
              </a:rPr>
              <a:pPr/>
              <a:t>178</a:t>
            </a:fld>
            <a:endParaRPr lang="en-US">
              <a:solidFill>
                <a:srgbClr val="000000"/>
              </a:solidFill>
            </a:endParaRPr>
          </a:p>
        </p:txBody>
      </p:sp>
    </p:spTree>
    <p:extLst>
      <p:ext uri="{BB962C8B-B14F-4D97-AF65-F5344CB8AC3E}">
        <p14:creationId xmlns:p14="http://schemas.microsoft.com/office/powerpoint/2010/main" xmlns="" val="3146886419"/>
      </p:ext>
    </p:extLst>
  </p:cSld>
  <p:clrMapOvr>
    <a:masterClrMapping/>
  </p:clrMapOvr>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smtClean="0"/>
              <a:t>© 2014 OnCourse Learning. All Rights Reserved.</a:t>
            </a:r>
            <a:endParaRPr lang="en-US"/>
          </a:p>
        </p:txBody>
      </p:sp>
      <p:sp>
        <p:nvSpPr>
          <p:cNvPr id="161794" name="Text Box 2"/>
          <p:cNvSpPr txBox="1">
            <a:spLocks noChangeArrowheads="1"/>
          </p:cNvSpPr>
          <p:nvPr/>
        </p:nvSpPr>
        <p:spPr bwMode="auto">
          <a:xfrm>
            <a:off x="685800" y="1219200"/>
            <a:ext cx="7543800" cy="32932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dirty="0">
                <a:solidFill>
                  <a:srgbClr val="0070C0"/>
                </a:solidFill>
                <a:effectLst/>
              </a:rPr>
              <a:t>Note:</a:t>
            </a:r>
          </a:p>
          <a:p>
            <a:pPr eaLnBrk="0" hangingPunct="0">
              <a:spcBef>
                <a:spcPct val="50000"/>
              </a:spcBef>
            </a:pPr>
            <a:r>
              <a:rPr lang="en-US" sz="2400" b="0" dirty="0">
                <a:effectLst/>
              </a:rPr>
              <a:t>Previous general point about fixing benchmark weights in advance to reflect client’s target objective for the mgr holds not only for market segment weighting in the benchmark, but also for other characteristics of the benchmark, such as the degree of leverage, the allocation across different styles (e.g., development exposure), etc. (e.g., for benchmarking a multi-style manager).</a:t>
            </a:r>
          </a:p>
        </p:txBody>
      </p:sp>
      <p:sp>
        <p:nvSpPr>
          <p:cNvPr id="6" name="Text Box 2"/>
          <p:cNvSpPr txBox="1">
            <a:spLocks noChangeArrowheads="1"/>
          </p:cNvSpPr>
          <p:nvPr/>
        </p:nvSpPr>
        <p:spPr bwMode="auto">
          <a:xfrm>
            <a:off x="381000" y="32603"/>
            <a:ext cx="83820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spcBef>
                <a:spcPts val="0"/>
              </a:spcBef>
            </a:pPr>
            <a:r>
              <a:rPr lang="en-US" sz="2400" i="1" dirty="0" smtClean="0">
                <a:effectLst/>
              </a:rPr>
              <a:t>26B.1. Matching Evaluation, Responsibility, &amp; Authority:</a:t>
            </a:r>
          </a:p>
          <a:p>
            <a:pPr algn="ctr" eaLnBrk="0" hangingPunct="0">
              <a:spcBef>
                <a:spcPts val="0"/>
              </a:spcBef>
            </a:pPr>
            <a:r>
              <a:rPr lang="en-US" sz="2400" i="1" dirty="0" smtClean="0">
                <a:effectLst/>
              </a:rPr>
              <a:t>Segment </a:t>
            </a:r>
            <a:r>
              <a:rPr lang="en-US" sz="2400" i="1" dirty="0">
                <a:effectLst/>
              </a:rPr>
              <a:t>weighting in the benchmark index</a:t>
            </a:r>
          </a:p>
        </p:txBody>
      </p:sp>
      <p:sp>
        <p:nvSpPr>
          <p:cNvPr id="7" name="Slide Number Placeholder 6"/>
          <p:cNvSpPr>
            <a:spLocks noGrp="1"/>
          </p:cNvSpPr>
          <p:nvPr>
            <p:ph type="sldNum" sz="quarter" idx="12"/>
          </p:nvPr>
        </p:nvSpPr>
        <p:spPr/>
        <p:txBody>
          <a:bodyPr/>
          <a:lstStyle/>
          <a:p>
            <a:fld id="{C10BC33F-8C89-4D21-B7F7-41DBAF8525E1}" type="slidenum">
              <a:rPr lang="en-US" smtClean="0">
                <a:solidFill>
                  <a:srgbClr val="000000"/>
                </a:solidFill>
              </a:rPr>
              <a:pPr/>
              <a:t>179</a:t>
            </a:fld>
            <a:endParaRPr lang="en-US">
              <a:solidFill>
                <a:srgbClr val="000000"/>
              </a:solidFill>
            </a:endParaRPr>
          </a:p>
        </p:txBody>
      </p:sp>
    </p:spTree>
    <p:extLst>
      <p:ext uri="{BB962C8B-B14F-4D97-AF65-F5344CB8AC3E}">
        <p14:creationId xmlns:p14="http://schemas.microsoft.com/office/powerpoint/2010/main" xmlns="" val="124703944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r>
              <a:rPr lang="en-US" smtClean="0"/>
              <a:t>© 2014 OnCourse Learning. All Rights Reserved.</a:t>
            </a:r>
            <a:endParaRPr lang="en-US"/>
          </a:p>
        </p:txBody>
      </p:sp>
      <p:sp>
        <p:nvSpPr>
          <p:cNvPr id="43010" name="Text Box 2"/>
          <p:cNvSpPr txBox="1">
            <a:spLocks noChangeArrowheads="1"/>
          </p:cNvSpPr>
          <p:nvPr/>
        </p:nvSpPr>
        <p:spPr bwMode="auto">
          <a:xfrm>
            <a:off x="914400" y="762000"/>
            <a:ext cx="7467600" cy="54722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eaLnBrk="0" hangingPunct="0">
              <a:spcBef>
                <a:spcPct val="50000"/>
              </a:spcBef>
            </a:pPr>
            <a:endParaRPr lang="en-US" sz="2800" u="sng" dirty="0">
              <a:effectLst/>
            </a:endParaRPr>
          </a:p>
          <a:p>
            <a:pPr marL="228600" indent="-228600" eaLnBrk="0" hangingPunct="0">
              <a:spcBef>
                <a:spcPct val="50000"/>
              </a:spcBef>
              <a:buFontTx/>
              <a:buChar char="•"/>
            </a:pPr>
            <a:r>
              <a:rPr lang="en-US" sz="2400" b="0" dirty="0" smtClean="0">
                <a:effectLst/>
              </a:rPr>
              <a:t>Performance </a:t>
            </a:r>
            <a:r>
              <a:rPr lang="en-US" sz="2400" b="0" dirty="0">
                <a:effectLst/>
              </a:rPr>
              <a:t>attribution lacks significance for any one short holding period (e.g., quarter or year).</a:t>
            </a:r>
          </a:p>
          <a:p>
            <a:pPr marL="228600" indent="-228600" eaLnBrk="0" hangingPunct="0">
              <a:spcBef>
                <a:spcPct val="50000"/>
              </a:spcBef>
              <a:buFontTx/>
              <a:buChar char="•"/>
            </a:pPr>
            <a:r>
              <a:rPr lang="en-US" sz="2400" b="0" dirty="0" smtClean="0">
                <a:effectLst/>
              </a:rPr>
              <a:t>When </a:t>
            </a:r>
            <a:r>
              <a:rPr lang="en-US" sz="2400" b="0" dirty="0">
                <a:effectLst/>
              </a:rPr>
              <a:t>aggregating across periods:</a:t>
            </a:r>
          </a:p>
          <a:p>
            <a:pPr marL="576263" lvl="1" indent="-228600" eaLnBrk="0" hangingPunct="0">
              <a:spcBef>
                <a:spcPct val="20000"/>
              </a:spcBef>
              <a:buFontTx/>
              <a:buChar char="•"/>
            </a:pPr>
            <a:r>
              <a:rPr lang="en-US" sz="2400" b="0" dirty="0" smtClean="0">
                <a:effectLst/>
              </a:rPr>
              <a:t>At </a:t>
            </a:r>
            <a:r>
              <a:rPr lang="en-US" sz="2400" b="0" dirty="0">
                <a:effectLst/>
              </a:rPr>
              <a:t>the </a:t>
            </a:r>
            <a:r>
              <a:rPr lang="en-US" sz="2400" dirty="0">
                <a:solidFill>
                  <a:srgbClr val="0070C0"/>
                </a:solidFill>
                <a:effectLst/>
              </a:rPr>
              <a:t>portfolio</a:t>
            </a:r>
            <a:r>
              <a:rPr lang="en-US" sz="2400" dirty="0">
                <a:solidFill>
                  <a:schemeClr val="bg2"/>
                </a:solidFill>
                <a:effectLst/>
              </a:rPr>
              <a:t> </a:t>
            </a:r>
            <a:r>
              <a:rPr lang="en-US" sz="2400" dirty="0">
                <a:solidFill>
                  <a:srgbClr val="0070C0"/>
                </a:solidFill>
                <a:effectLst/>
              </a:rPr>
              <a:t>level</a:t>
            </a:r>
            <a:r>
              <a:rPr lang="en-US" sz="2400" dirty="0">
                <a:effectLst/>
              </a:rPr>
              <a:t> </a:t>
            </a:r>
            <a:r>
              <a:rPr lang="en-US" sz="2400" b="0" dirty="0">
                <a:effectLst/>
              </a:rPr>
              <a:t>(i.e., for </a:t>
            </a:r>
            <a:r>
              <a:rPr lang="en-US" sz="2400" b="0" i="1" dirty="0">
                <a:effectLst/>
              </a:rPr>
              <a:t>allocation</a:t>
            </a:r>
            <a:r>
              <a:rPr lang="en-US" sz="2400" b="0" dirty="0">
                <a:effectLst/>
              </a:rPr>
              <a:t> and </a:t>
            </a:r>
            <a:r>
              <a:rPr lang="en-US" sz="2400" b="0" i="1" dirty="0">
                <a:effectLst/>
              </a:rPr>
              <a:t>selection</a:t>
            </a:r>
            <a:r>
              <a:rPr lang="en-US" sz="2400" b="0" dirty="0">
                <a:effectLst/>
              </a:rPr>
              <a:t> attribution), it is generally best to use the </a:t>
            </a:r>
            <a:r>
              <a:rPr lang="en-US" sz="2400" dirty="0">
                <a:solidFill>
                  <a:srgbClr val="0070C0"/>
                </a:solidFill>
                <a:effectLst/>
              </a:rPr>
              <a:t>arithmetic</a:t>
            </a:r>
            <a:r>
              <a:rPr lang="en-US" sz="2400" b="0" dirty="0">
                <a:solidFill>
                  <a:schemeClr val="bg2"/>
                </a:solidFill>
                <a:effectLst/>
              </a:rPr>
              <a:t> </a:t>
            </a:r>
            <a:r>
              <a:rPr lang="en-US" sz="2400" dirty="0" err="1">
                <a:solidFill>
                  <a:srgbClr val="0070C0"/>
                </a:solidFill>
                <a:effectLst/>
              </a:rPr>
              <a:t>TWRR</a:t>
            </a:r>
            <a:r>
              <a:rPr lang="en-US" sz="2400" b="0" dirty="0">
                <a:effectLst/>
              </a:rPr>
              <a:t> of the attribution components (for component </a:t>
            </a:r>
            <a:r>
              <a:rPr lang="en-US" sz="2400" b="0" dirty="0" err="1">
                <a:effectLst/>
              </a:rPr>
              <a:t>additivity</a:t>
            </a:r>
            <a:r>
              <a:rPr lang="en-US" sz="2400" b="0" dirty="0">
                <a:effectLst/>
              </a:rPr>
              <a:t>).</a:t>
            </a:r>
          </a:p>
          <a:p>
            <a:pPr marL="576263" lvl="1" indent="-228600" eaLnBrk="0" hangingPunct="0">
              <a:spcBef>
                <a:spcPct val="20000"/>
              </a:spcBef>
              <a:buFontTx/>
              <a:buChar char="•"/>
            </a:pPr>
            <a:r>
              <a:rPr lang="en-US" sz="2400" b="0" dirty="0" smtClean="0">
                <a:effectLst/>
              </a:rPr>
              <a:t>At </a:t>
            </a:r>
            <a:r>
              <a:rPr lang="en-US" sz="2400" b="0" dirty="0">
                <a:effectLst/>
              </a:rPr>
              <a:t>the </a:t>
            </a:r>
            <a:r>
              <a:rPr lang="en-US" sz="2400" dirty="0">
                <a:solidFill>
                  <a:srgbClr val="0070C0"/>
                </a:solidFill>
                <a:effectLst/>
              </a:rPr>
              <a:t>property</a:t>
            </a:r>
            <a:r>
              <a:rPr lang="en-US" sz="2400" dirty="0">
                <a:solidFill>
                  <a:schemeClr val="bg2"/>
                </a:solidFill>
                <a:effectLst/>
              </a:rPr>
              <a:t> </a:t>
            </a:r>
            <a:r>
              <a:rPr lang="en-US" sz="2400" dirty="0">
                <a:solidFill>
                  <a:srgbClr val="0070C0"/>
                </a:solidFill>
                <a:effectLst/>
              </a:rPr>
              <a:t>level</a:t>
            </a:r>
            <a:r>
              <a:rPr lang="en-US" sz="2400" dirty="0">
                <a:effectLst/>
              </a:rPr>
              <a:t> </a:t>
            </a:r>
            <a:r>
              <a:rPr lang="en-US" sz="2400" b="0" dirty="0">
                <a:effectLst/>
              </a:rPr>
              <a:t>(i.e., for </a:t>
            </a:r>
            <a:r>
              <a:rPr lang="en-US" sz="2400" b="0" i="1" dirty="0">
                <a:effectLst/>
              </a:rPr>
              <a:t>initial yield</a:t>
            </a:r>
            <a:r>
              <a:rPr lang="en-US" sz="2400" b="0" dirty="0">
                <a:effectLst/>
              </a:rPr>
              <a:t>, </a:t>
            </a:r>
            <a:r>
              <a:rPr lang="en-US" sz="2400" b="0" i="1" dirty="0">
                <a:effectLst/>
              </a:rPr>
              <a:t>cash flow change</a:t>
            </a:r>
            <a:r>
              <a:rPr lang="en-US" sz="2400" b="0" dirty="0">
                <a:effectLst/>
              </a:rPr>
              <a:t>, and </a:t>
            </a:r>
            <a:r>
              <a:rPr lang="en-US" sz="2400" b="0" i="1" dirty="0">
                <a:effectLst/>
              </a:rPr>
              <a:t>yield change</a:t>
            </a:r>
            <a:r>
              <a:rPr lang="en-US" sz="2400" b="0" dirty="0">
                <a:effectLst/>
              </a:rPr>
              <a:t> attribution), it is probably more appropriate to use the </a:t>
            </a:r>
            <a:r>
              <a:rPr lang="en-US" sz="2400" dirty="0" err="1">
                <a:solidFill>
                  <a:srgbClr val="0070C0"/>
                </a:solidFill>
                <a:effectLst/>
              </a:rPr>
              <a:t>IRR</a:t>
            </a:r>
            <a:r>
              <a:rPr lang="en-US" sz="2400" b="0" dirty="0">
                <a:effectLst/>
              </a:rPr>
              <a:t>, because capital flow timing is controlled by the property (investment) manager at the property level.</a:t>
            </a:r>
          </a:p>
        </p:txBody>
      </p:sp>
      <p:sp>
        <p:nvSpPr>
          <p:cNvPr id="43011" name="Text Box 3"/>
          <p:cNvSpPr txBox="1">
            <a:spLocks noChangeArrowheads="1"/>
          </p:cNvSpPr>
          <p:nvPr/>
        </p:nvSpPr>
        <p:spPr bwMode="auto">
          <a:xfrm>
            <a:off x="457200" y="228600"/>
            <a:ext cx="838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i="1">
                <a:effectLst/>
              </a:rPr>
              <a:t>Performance Attribution Overview</a:t>
            </a:r>
          </a:p>
        </p:txBody>
      </p:sp>
      <p:sp>
        <p:nvSpPr>
          <p:cNvPr id="43012" name="Text Box 4"/>
          <p:cNvSpPr txBox="1">
            <a:spLocks noChangeArrowheads="1"/>
          </p:cNvSpPr>
          <p:nvPr/>
        </p:nvSpPr>
        <p:spPr bwMode="auto">
          <a:xfrm>
            <a:off x="1981200" y="762000"/>
            <a:ext cx="53340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800" u="sng" dirty="0">
                <a:effectLst/>
              </a:rPr>
              <a:t>Multi-period Attribution</a:t>
            </a:r>
            <a:endParaRPr lang="en-US" sz="2400" b="0" dirty="0">
              <a:effectLst/>
            </a:endParaRPr>
          </a:p>
        </p:txBody>
      </p:sp>
      <p:sp>
        <p:nvSpPr>
          <p:cNvPr id="7" name="Slide Number Placeholder 6"/>
          <p:cNvSpPr>
            <a:spLocks noGrp="1"/>
          </p:cNvSpPr>
          <p:nvPr>
            <p:ph type="sldNum" sz="quarter" idx="12"/>
          </p:nvPr>
        </p:nvSpPr>
        <p:spPr/>
        <p:txBody>
          <a:bodyPr/>
          <a:lstStyle/>
          <a:p>
            <a:fld id="{A209A336-D58C-464E-9136-F8762DC3422E}" type="slidenum">
              <a:rPr lang="en-US" smtClean="0"/>
              <a:pPr/>
              <a:t>18</a:t>
            </a:fld>
            <a:endParaRPr lang="en-US"/>
          </a:p>
        </p:txBody>
      </p:sp>
    </p:spTree>
  </p:cSld>
  <p:clrMapOvr>
    <a:masterClrMapping/>
  </p:clrMapOvr>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r>
              <a:rPr lang="en-US" smtClean="0"/>
              <a:t>© 2014 OnCourse Learning. All Rights Reserved.</a:t>
            </a:r>
            <a:endParaRPr lang="en-US"/>
          </a:p>
        </p:txBody>
      </p:sp>
      <p:sp>
        <p:nvSpPr>
          <p:cNvPr id="163843" name="Text Box 3"/>
          <p:cNvSpPr txBox="1">
            <a:spLocks noChangeArrowheads="1"/>
          </p:cNvSpPr>
          <p:nvPr/>
        </p:nvSpPr>
        <p:spPr bwMode="auto">
          <a:xfrm>
            <a:off x="533400" y="914400"/>
            <a:ext cx="7772400" cy="29084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endParaRPr lang="en-US" sz="2400" dirty="0">
              <a:effectLst/>
            </a:endParaRPr>
          </a:p>
          <a:p>
            <a:pPr marL="228600" indent="-228600" eaLnBrk="0" hangingPunct="0">
              <a:spcBef>
                <a:spcPct val="50000"/>
              </a:spcBef>
              <a:buFont typeface="Arial" pitchFamily="34" charset="0"/>
              <a:buChar char="•"/>
            </a:pPr>
            <a:r>
              <a:rPr lang="en-US" sz="2400" b="0" dirty="0" smtClean="0">
                <a:effectLst/>
              </a:rPr>
              <a:t>A </a:t>
            </a:r>
            <a:r>
              <a:rPr lang="en-US" sz="2400" b="0" dirty="0">
                <a:effectLst/>
              </a:rPr>
              <a:t>reasonable (&amp; popular) alternative is to use the peer universe weights (e.g., </a:t>
            </a:r>
            <a:r>
              <a:rPr lang="en-US" sz="2400" b="0" dirty="0" err="1">
                <a:effectLst/>
              </a:rPr>
              <a:t>NPI</a:t>
            </a:r>
            <a:r>
              <a:rPr lang="en-US" sz="2400" b="0" dirty="0">
                <a:effectLst/>
              </a:rPr>
              <a:t> weights for the segments the mgr has discretion to invest in).</a:t>
            </a:r>
          </a:p>
          <a:p>
            <a:pPr marL="228600" lvl="1" indent="-228600" eaLnBrk="0" hangingPunct="0">
              <a:spcBef>
                <a:spcPct val="25000"/>
              </a:spcBef>
              <a:buFont typeface="Arial" pitchFamily="34" charset="0"/>
              <a:buChar char="•"/>
            </a:pPr>
            <a:r>
              <a:rPr lang="en-US" sz="2400" b="0" dirty="0" smtClean="0">
                <a:effectLst/>
              </a:rPr>
              <a:t>Rationale </a:t>
            </a:r>
            <a:r>
              <a:rPr lang="en-US" sz="2400" b="0" dirty="0">
                <a:effectLst/>
              </a:rPr>
              <a:t>is “</a:t>
            </a:r>
            <a:r>
              <a:rPr lang="en-US" sz="2400" b="0" i="1" dirty="0">
                <a:effectLst/>
              </a:rPr>
              <a:t>client </a:t>
            </a:r>
            <a:r>
              <a:rPr lang="en-US" sz="2400" b="0" i="1" dirty="0" err="1">
                <a:effectLst/>
              </a:rPr>
              <a:t>investability</a:t>
            </a:r>
            <a:r>
              <a:rPr lang="en-US" sz="2400" b="0" dirty="0">
                <a:effectLst/>
              </a:rPr>
              <a:t>” criterion:</a:t>
            </a:r>
          </a:p>
          <a:p>
            <a:pPr lvl="1" indent="-228600" eaLnBrk="0" hangingPunct="0">
              <a:spcBef>
                <a:spcPct val="25000"/>
              </a:spcBef>
              <a:buFont typeface="Times New Roman" pitchFamily="18" charset="0"/>
              <a:buChar char="–"/>
            </a:pPr>
            <a:r>
              <a:rPr lang="en-US" b="0" dirty="0" smtClean="0">
                <a:effectLst/>
              </a:rPr>
              <a:t>It’s </a:t>
            </a:r>
            <a:r>
              <a:rPr lang="en-US" b="0" dirty="0">
                <a:effectLst/>
              </a:rPr>
              <a:t>what client would have gotten (ex ante) if they </a:t>
            </a:r>
            <a:r>
              <a:rPr lang="en-US" b="0" dirty="0" smtClean="0">
                <a:effectLst/>
              </a:rPr>
              <a:t>had chosen </a:t>
            </a:r>
            <a:r>
              <a:rPr lang="en-US" b="0" dirty="0">
                <a:effectLst/>
              </a:rPr>
              <a:t>a “typical” alternative (competing) mgr.</a:t>
            </a:r>
            <a:endParaRPr lang="en-US" sz="2400" b="0" dirty="0">
              <a:effectLst/>
            </a:endParaRPr>
          </a:p>
        </p:txBody>
      </p:sp>
      <p:sp>
        <p:nvSpPr>
          <p:cNvPr id="163844" name="Text Box 4"/>
          <p:cNvSpPr txBox="1">
            <a:spLocks noChangeArrowheads="1"/>
          </p:cNvSpPr>
          <p:nvPr/>
        </p:nvSpPr>
        <p:spPr bwMode="auto">
          <a:xfrm>
            <a:off x="609600" y="914400"/>
            <a:ext cx="7696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dirty="0">
                <a:solidFill>
                  <a:srgbClr val="0070C0"/>
                </a:solidFill>
                <a:effectLst/>
              </a:rPr>
              <a:t>Other alternatives for benchmark segment weighting:</a:t>
            </a:r>
            <a:endParaRPr lang="en-US" sz="2400" b="0" dirty="0">
              <a:solidFill>
                <a:srgbClr val="0070C0"/>
              </a:solidFill>
              <a:effectLst/>
            </a:endParaRPr>
          </a:p>
        </p:txBody>
      </p:sp>
      <p:sp>
        <p:nvSpPr>
          <p:cNvPr id="7" name="Text Box 2"/>
          <p:cNvSpPr txBox="1">
            <a:spLocks noChangeArrowheads="1"/>
          </p:cNvSpPr>
          <p:nvPr/>
        </p:nvSpPr>
        <p:spPr bwMode="auto">
          <a:xfrm>
            <a:off x="381000" y="32603"/>
            <a:ext cx="83820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spcBef>
                <a:spcPts val="0"/>
              </a:spcBef>
            </a:pPr>
            <a:r>
              <a:rPr lang="en-US" sz="2400" i="1" dirty="0" smtClean="0">
                <a:effectLst/>
              </a:rPr>
              <a:t>26B.1. Matching Evaluation, Responsibility, &amp; Authority:</a:t>
            </a:r>
          </a:p>
          <a:p>
            <a:pPr algn="ctr" eaLnBrk="0" hangingPunct="0">
              <a:spcBef>
                <a:spcPts val="0"/>
              </a:spcBef>
            </a:pPr>
            <a:r>
              <a:rPr lang="en-US" sz="2400" i="1" dirty="0" smtClean="0">
                <a:effectLst/>
              </a:rPr>
              <a:t>Segment </a:t>
            </a:r>
            <a:r>
              <a:rPr lang="en-US" sz="2400" i="1" dirty="0">
                <a:effectLst/>
              </a:rPr>
              <a:t>weighting in the benchmark index</a:t>
            </a:r>
          </a:p>
        </p:txBody>
      </p:sp>
      <p:sp>
        <p:nvSpPr>
          <p:cNvPr id="8" name="Slide Number Placeholder 7"/>
          <p:cNvSpPr>
            <a:spLocks noGrp="1"/>
          </p:cNvSpPr>
          <p:nvPr>
            <p:ph type="sldNum" sz="quarter" idx="12"/>
          </p:nvPr>
        </p:nvSpPr>
        <p:spPr/>
        <p:txBody>
          <a:bodyPr/>
          <a:lstStyle/>
          <a:p>
            <a:fld id="{C10BC33F-8C89-4D21-B7F7-41DBAF8525E1}" type="slidenum">
              <a:rPr lang="en-US" smtClean="0">
                <a:solidFill>
                  <a:srgbClr val="000000"/>
                </a:solidFill>
              </a:rPr>
              <a:pPr/>
              <a:t>180</a:t>
            </a:fld>
            <a:endParaRPr lang="en-US">
              <a:solidFill>
                <a:srgbClr val="000000"/>
              </a:solidFill>
            </a:endParaRPr>
          </a:p>
        </p:txBody>
      </p:sp>
    </p:spTree>
    <p:extLst>
      <p:ext uri="{BB962C8B-B14F-4D97-AF65-F5344CB8AC3E}">
        <p14:creationId xmlns:p14="http://schemas.microsoft.com/office/powerpoint/2010/main" xmlns="" val="1395887979"/>
      </p:ext>
    </p:extLst>
  </p:cSld>
  <p:clrMapOvr>
    <a:masterClrMapping/>
  </p:clrMapOvr>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609600" y="914400"/>
            <a:ext cx="76962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dirty="0">
                <a:solidFill>
                  <a:srgbClr val="0070C0"/>
                </a:solidFill>
                <a:effectLst/>
              </a:rPr>
              <a:t>Other alternatives </a:t>
            </a:r>
            <a:r>
              <a:rPr lang="en-US" sz="2400" dirty="0" smtClean="0">
                <a:solidFill>
                  <a:srgbClr val="0070C0"/>
                </a:solidFill>
                <a:effectLst/>
              </a:rPr>
              <a:t>(continued):</a:t>
            </a:r>
            <a:endParaRPr lang="en-US" sz="2400" b="0" dirty="0">
              <a:solidFill>
                <a:srgbClr val="0070C0"/>
              </a:solidFill>
              <a:effectLst/>
            </a:endParaRPr>
          </a:p>
        </p:txBody>
      </p:sp>
      <p:sp>
        <p:nvSpPr>
          <p:cNvPr id="6" name="Footer Placeholder 2"/>
          <p:cNvSpPr>
            <a:spLocks noGrp="1"/>
          </p:cNvSpPr>
          <p:nvPr>
            <p:ph type="ftr" sz="quarter" idx="11"/>
          </p:nvPr>
        </p:nvSpPr>
        <p:spPr/>
        <p:txBody>
          <a:bodyPr/>
          <a:lstStyle/>
          <a:p>
            <a:r>
              <a:rPr lang="en-US" smtClean="0"/>
              <a:t>© 2014 OnCourse Learning. All Rights Reserved.</a:t>
            </a:r>
            <a:endParaRPr lang="en-US"/>
          </a:p>
        </p:txBody>
      </p:sp>
      <p:sp>
        <p:nvSpPr>
          <p:cNvPr id="164867" name="Text Box 3"/>
          <p:cNvSpPr txBox="1">
            <a:spLocks noChangeArrowheads="1"/>
          </p:cNvSpPr>
          <p:nvPr/>
        </p:nvSpPr>
        <p:spPr bwMode="auto">
          <a:xfrm>
            <a:off x="533400" y="914400"/>
            <a:ext cx="7772400" cy="42657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endParaRPr lang="en-US" sz="2400" b="0" dirty="0">
              <a:effectLst/>
            </a:endParaRPr>
          </a:p>
          <a:p>
            <a:pPr marL="228600" indent="-228600" eaLnBrk="0" hangingPunct="0">
              <a:spcBef>
                <a:spcPct val="50000"/>
              </a:spcBef>
              <a:buFontTx/>
              <a:buChar char="•"/>
            </a:pPr>
            <a:r>
              <a:rPr lang="en-US" sz="2400" b="0" dirty="0" smtClean="0">
                <a:effectLst/>
              </a:rPr>
              <a:t>Theoretical </a:t>
            </a:r>
            <a:r>
              <a:rPr lang="en-US" sz="2400" b="0" dirty="0">
                <a:effectLst/>
              </a:rPr>
              <a:t>alternative: Use </a:t>
            </a:r>
            <a:r>
              <a:rPr lang="en-US" sz="2400" b="0" i="1" dirty="0">
                <a:effectLst/>
              </a:rPr>
              <a:t>market </a:t>
            </a:r>
            <a:r>
              <a:rPr lang="en-US" sz="2400" b="0" dirty="0">
                <a:effectLst/>
              </a:rPr>
              <a:t>weights – Share of each segment in total asset class market value.</a:t>
            </a:r>
          </a:p>
          <a:p>
            <a:pPr marL="228600" indent="-228600" eaLnBrk="0" hangingPunct="0">
              <a:spcBef>
                <a:spcPct val="50000"/>
              </a:spcBef>
              <a:buFontTx/>
              <a:buChar char="•"/>
            </a:pPr>
            <a:r>
              <a:rPr lang="en-US" sz="2400" b="0" dirty="0" smtClean="0">
                <a:effectLst/>
              </a:rPr>
              <a:t>Advantage </a:t>
            </a:r>
            <a:r>
              <a:rPr lang="en-US" sz="2400" b="0" dirty="0">
                <a:effectLst/>
              </a:rPr>
              <a:t>of this approach:</a:t>
            </a:r>
          </a:p>
          <a:p>
            <a:pPr marL="685800" lvl="1" indent="-228600" eaLnBrk="0" hangingPunct="0">
              <a:buFontTx/>
              <a:buChar char="•"/>
            </a:pPr>
            <a:r>
              <a:rPr lang="en-US" b="0" dirty="0" smtClean="0">
                <a:effectLst/>
              </a:rPr>
              <a:t>May </a:t>
            </a:r>
            <a:r>
              <a:rPr lang="en-US" b="0" dirty="0">
                <a:effectLst/>
              </a:rPr>
              <a:t>reflect mgr’s relative ability to find available properties.</a:t>
            </a:r>
          </a:p>
          <a:p>
            <a:pPr marL="685800" lvl="1" indent="-228600" eaLnBrk="0" hangingPunct="0">
              <a:buFontTx/>
              <a:buChar char="•"/>
            </a:pPr>
            <a:r>
              <a:rPr lang="en-US" b="0" dirty="0" smtClean="0">
                <a:effectLst/>
              </a:rPr>
              <a:t>May </a:t>
            </a:r>
            <a:r>
              <a:rPr lang="en-US" b="0" dirty="0">
                <a:effectLst/>
              </a:rPr>
              <a:t>reflect relative ability of market to absorb new capital.</a:t>
            </a:r>
          </a:p>
          <a:p>
            <a:pPr marL="228600" indent="-228600" eaLnBrk="0" hangingPunct="0">
              <a:spcBef>
                <a:spcPct val="30000"/>
              </a:spcBef>
              <a:buFontTx/>
              <a:buChar char="•"/>
            </a:pPr>
            <a:r>
              <a:rPr lang="en-US" sz="2400" b="0" dirty="0" smtClean="0">
                <a:effectLst/>
              </a:rPr>
              <a:t>Problems </a:t>
            </a:r>
            <a:r>
              <a:rPr lang="en-US" sz="2400" b="0" dirty="0">
                <a:effectLst/>
              </a:rPr>
              <a:t>with this approach:</a:t>
            </a:r>
          </a:p>
          <a:p>
            <a:pPr marL="685800" lvl="1" indent="-228600" eaLnBrk="0" hangingPunct="0">
              <a:buFontTx/>
              <a:buChar char="•"/>
            </a:pPr>
            <a:r>
              <a:rPr lang="en-US" b="0" dirty="0" smtClean="0">
                <a:effectLst/>
              </a:rPr>
              <a:t>Since </a:t>
            </a:r>
            <a:r>
              <a:rPr lang="en-US" b="0" dirty="0" err="1">
                <a:effectLst/>
              </a:rPr>
              <a:t>CAPM</a:t>
            </a:r>
            <a:r>
              <a:rPr lang="en-US" b="0" dirty="0">
                <a:effectLst/>
              </a:rPr>
              <a:t> doesn’t work well for </a:t>
            </a:r>
            <a:r>
              <a:rPr lang="en-US" b="0" dirty="0" err="1">
                <a:effectLst/>
              </a:rPr>
              <a:t>R.E.</a:t>
            </a:r>
            <a:r>
              <a:rPr lang="en-US" b="0" dirty="0">
                <a:effectLst/>
              </a:rPr>
              <a:t>, we don’t know if market weights are theoretically optimal from a portfolio strategy perspective.</a:t>
            </a:r>
          </a:p>
          <a:p>
            <a:pPr marL="685800" lvl="1" indent="-228600" eaLnBrk="0" hangingPunct="0">
              <a:buFontTx/>
              <a:buChar char="•"/>
            </a:pPr>
            <a:r>
              <a:rPr lang="en-US" b="0" dirty="0" smtClean="0">
                <a:effectLst/>
              </a:rPr>
              <a:t>Empirically </a:t>
            </a:r>
            <a:r>
              <a:rPr lang="en-US" b="0" dirty="0">
                <a:effectLst/>
              </a:rPr>
              <a:t>it is difficult to precisely determine the market weights.</a:t>
            </a:r>
          </a:p>
        </p:txBody>
      </p:sp>
      <p:sp>
        <p:nvSpPr>
          <p:cNvPr id="7" name="Text Box 2"/>
          <p:cNvSpPr txBox="1">
            <a:spLocks noChangeArrowheads="1"/>
          </p:cNvSpPr>
          <p:nvPr/>
        </p:nvSpPr>
        <p:spPr bwMode="auto">
          <a:xfrm>
            <a:off x="381000" y="32603"/>
            <a:ext cx="83820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spcBef>
                <a:spcPts val="0"/>
              </a:spcBef>
            </a:pPr>
            <a:r>
              <a:rPr lang="en-US" sz="2400" i="1" dirty="0" smtClean="0">
                <a:effectLst/>
              </a:rPr>
              <a:t>26B.1. Matching Evaluation, Responsibility, &amp; Authority:</a:t>
            </a:r>
          </a:p>
          <a:p>
            <a:pPr algn="ctr" eaLnBrk="0" hangingPunct="0">
              <a:spcBef>
                <a:spcPts val="0"/>
              </a:spcBef>
            </a:pPr>
            <a:r>
              <a:rPr lang="en-US" sz="2400" i="1" dirty="0" smtClean="0">
                <a:effectLst/>
              </a:rPr>
              <a:t>Segment </a:t>
            </a:r>
            <a:r>
              <a:rPr lang="en-US" sz="2400" i="1" dirty="0">
                <a:effectLst/>
              </a:rPr>
              <a:t>weighting in the benchmark index</a:t>
            </a:r>
          </a:p>
        </p:txBody>
      </p:sp>
      <p:sp>
        <p:nvSpPr>
          <p:cNvPr id="8" name="Slide Number Placeholder 7"/>
          <p:cNvSpPr>
            <a:spLocks noGrp="1"/>
          </p:cNvSpPr>
          <p:nvPr>
            <p:ph type="sldNum" sz="quarter" idx="12"/>
          </p:nvPr>
        </p:nvSpPr>
        <p:spPr/>
        <p:txBody>
          <a:bodyPr/>
          <a:lstStyle/>
          <a:p>
            <a:fld id="{C10BC33F-8C89-4D21-B7F7-41DBAF8525E1}" type="slidenum">
              <a:rPr lang="en-US" smtClean="0">
                <a:solidFill>
                  <a:srgbClr val="000000"/>
                </a:solidFill>
              </a:rPr>
              <a:pPr/>
              <a:t>181</a:t>
            </a:fld>
            <a:endParaRPr lang="en-US">
              <a:solidFill>
                <a:srgbClr val="000000"/>
              </a:solidFill>
            </a:endParaRPr>
          </a:p>
        </p:txBody>
      </p:sp>
    </p:spTree>
    <p:extLst>
      <p:ext uri="{BB962C8B-B14F-4D97-AF65-F5344CB8AC3E}">
        <p14:creationId xmlns:p14="http://schemas.microsoft.com/office/powerpoint/2010/main" xmlns="" val="446484433"/>
      </p:ext>
    </p:extLst>
  </p:cSld>
  <p:clrMapOvr>
    <a:masterClrMapping/>
  </p:clrMapOvr>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smtClean="0"/>
              <a:t>© 2014 OnCourse Learning. All Rights Reserved.</a:t>
            </a:r>
            <a:endParaRPr lang="en-US"/>
          </a:p>
        </p:txBody>
      </p:sp>
      <p:sp>
        <p:nvSpPr>
          <p:cNvPr id="165890" name="Text Box 2"/>
          <p:cNvSpPr txBox="1">
            <a:spLocks noChangeArrowheads="1"/>
          </p:cNvSpPr>
          <p:nvPr/>
        </p:nvSpPr>
        <p:spPr bwMode="auto">
          <a:xfrm>
            <a:off x="457200" y="228600"/>
            <a:ext cx="838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i="1" dirty="0">
                <a:effectLst/>
              </a:rPr>
              <a:t>Ch. 25: Valuation Methodology</a:t>
            </a:r>
          </a:p>
        </p:txBody>
      </p:sp>
      <p:sp>
        <p:nvSpPr>
          <p:cNvPr id="165891" name="Text Box 3"/>
          <p:cNvSpPr txBox="1">
            <a:spLocks noChangeArrowheads="1"/>
          </p:cNvSpPr>
          <p:nvPr/>
        </p:nvSpPr>
        <p:spPr bwMode="auto">
          <a:xfrm>
            <a:off x="609600" y="762000"/>
            <a:ext cx="7924800" cy="53737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b="0" dirty="0">
                <a:effectLst/>
              </a:rPr>
              <a:t>How asset &amp; portfolio values are measured or estimated in constructing the benchmark index (and also in computing the subject manager’s performance record).</a:t>
            </a:r>
          </a:p>
          <a:p>
            <a:pPr marL="174625" indent="-174625" eaLnBrk="0" hangingPunct="0">
              <a:spcBef>
                <a:spcPct val="50000"/>
              </a:spcBef>
              <a:buFont typeface="Arial" pitchFamily="34" charset="0"/>
              <a:buChar char="•"/>
            </a:pPr>
            <a:r>
              <a:rPr lang="en-US" sz="2400" b="0" dirty="0">
                <a:effectLst/>
              </a:rPr>
              <a:t> Fundamental issue relevant not just for benchmarking.</a:t>
            </a:r>
          </a:p>
          <a:p>
            <a:pPr marL="174625" indent="-174625" eaLnBrk="0" hangingPunct="0">
              <a:spcBef>
                <a:spcPct val="50000"/>
              </a:spcBef>
              <a:buFont typeface="Arial" pitchFamily="34" charset="0"/>
              <a:buChar char="•"/>
            </a:pPr>
            <a:r>
              <a:rPr lang="en-US" sz="2400" b="0" dirty="0">
                <a:effectLst/>
              </a:rPr>
              <a:t> Issue that is unique and particular to private real estate.</a:t>
            </a:r>
          </a:p>
          <a:p>
            <a:pPr eaLnBrk="0" hangingPunct="0">
              <a:spcBef>
                <a:spcPct val="50000"/>
              </a:spcBef>
            </a:pPr>
            <a:r>
              <a:rPr lang="en-US" sz="2400" b="0" dirty="0">
                <a:effectLst/>
              </a:rPr>
              <a:t>Fundamental source of the problem is that in private real estate markets:</a:t>
            </a:r>
          </a:p>
          <a:p>
            <a:pPr marL="228600" lvl="1" indent="-228600" eaLnBrk="0" hangingPunct="0">
              <a:spcBef>
                <a:spcPct val="10000"/>
              </a:spcBef>
              <a:buClr>
                <a:schemeClr val="tx2"/>
              </a:buClr>
              <a:buFont typeface="Arial" pitchFamily="34" charset="0"/>
              <a:buChar char="•"/>
            </a:pPr>
            <a:r>
              <a:rPr lang="en-US" sz="2400" i="1" dirty="0" smtClean="0">
                <a:solidFill>
                  <a:srgbClr val="0070C0"/>
                </a:solidFill>
                <a:effectLst/>
              </a:rPr>
              <a:t>unique</a:t>
            </a:r>
            <a:r>
              <a:rPr lang="en-US" sz="2400" dirty="0">
                <a:solidFill>
                  <a:srgbClr val="0070C0"/>
                </a:solidFill>
                <a:effectLst/>
              </a:rPr>
              <a:t>, </a:t>
            </a:r>
            <a:r>
              <a:rPr lang="en-US" sz="2400" i="1" dirty="0">
                <a:solidFill>
                  <a:srgbClr val="0070C0"/>
                </a:solidFill>
                <a:effectLst/>
              </a:rPr>
              <a:t>whole assets</a:t>
            </a:r>
            <a:r>
              <a:rPr lang="en-US" sz="2400" dirty="0">
                <a:effectLst/>
              </a:rPr>
              <a:t> </a:t>
            </a:r>
            <a:r>
              <a:rPr lang="en-US" sz="2400" b="0" dirty="0">
                <a:effectLst/>
              </a:rPr>
              <a:t>are traded</a:t>
            </a:r>
          </a:p>
          <a:p>
            <a:pPr marL="228600" lvl="1" indent="-228600" eaLnBrk="0" hangingPunct="0">
              <a:spcBef>
                <a:spcPct val="10000"/>
              </a:spcBef>
              <a:buClr>
                <a:schemeClr val="tx2"/>
              </a:buClr>
              <a:buFont typeface="Arial" pitchFamily="34" charset="0"/>
              <a:buChar char="•"/>
            </a:pPr>
            <a:r>
              <a:rPr lang="en-US" sz="2400" i="1" dirty="0" smtClean="0">
                <a:solidFill>
                  <a:srgbClr val="0070C0"/>
                </a:solidFill>
                <a:effectLst/>
              </a:rPr>
              <a:t>infrequently </a:t>
            </a:r>
            <a:r>
              <a:rPr lang="en-US" sz="2400" i="1" dirty="0">
                <a:solidFill>
                  <a:srgbClr val="0070C0"/>
                </a:solidFill>
                <a:effectLst/>
              </a:rPr>
              <a:t>and irregularly</a:t>
            </a:r>
            <a:r>
              <a:rPr lang="en-US" sz="2400" dirty="0">
                <a:solidFill>
                  <a:srgbClr val="0070C0"/>
                </a:solidFill>
                <a:effectLst/>
              </a:rPr>
              <a:t> </a:t>
            </a:r>
            <a:r>
              <a:rPr lang="en-US" sz="2400" b="0" dirty="0">
                <a:effectLst/>
              </a:rPr>
              <a:t>through time, </a:t>
            </a:r>
          </a:p>
          <a:p>
            <a:pPr marL="228600" lvl="1" indent="-228600" eaLnBrk="0" hangingPunct="0">
              <a:spcBef>
                <a:spcPct val="10000"/>
              </a:spcBef>
              <a:buClr>
                <a:schemeClr val="tx2"/>
              </a:buClr>
              <a:buFont typeface="Arial" pitchFamily="34" charset="0"/>
              <a:buChar char="•"/>
            </a:pPr>
            <a:r>
              <a:rPr lang="en-US" sz="2400" b="0" dirty="0" smtClean="0">
                <a:effectLst/>
              </a:rPr>
              <a:t>in </a:t>
            </a:r>
            <a:r>
              <a:rPr lang="en-US" sz="2400" b="0" dirty="0">
                <a:effectLst/>
              </a:rPr>
              <a:t>deals that are privately negotiated between </a:t>
            </a:r>
            <a:r>
              <a:rPr lang="en-US" sz="2400" i="1" dirty="0">
                <a:solidFill>
                  <a:srgbClr val="0070C0"/>
                </a:solidFill>
                <a:effectLst/>
              </a:rPr>
              <a:t>one buyer and one seller</a:t>
            </a:r>
            <a:r>
              <a:rPr lang="en-US" sz="2400" b="0" dirty="0">
                <a:effectLst/>
              </a:rPr>
              <a:t>.</a:t>
            </a:r>
          </a:p>
          <a:p>
            <a:pPr algn="ctr" eaLnBrk="0" hangingPunct="0">
              <a:spcBef>
                <a:spcPct val="50000"/>
              </a:spcBef>
            </a:pPr>
            <a:r>
              <a:rPr lang="en-US" sz="2400" b="0" dirty="0">
                <a:effectLst/>
              </a:rPr>
              <a:t>(All three of these characteristics differ from securities </a:t>
            </a:r>
            <a:r>
              <a:rPr lang="en-US" sz="2400" b="0" dirty="0" err="1">
                <a:effectLst/>
              </a:rPr>
              <a:t>mkts</a:t>
            </a:r>
            <a:r>
              <a:rPr lang="en-US" sz="2400" b="0" dirty="0">
                <a:effectLst/>
              </a:rPr>
              <a:t>.)</a:t>
            </a:r>
          </a:p>
        </p:txBody>
      </p:sp>
      <p:sp>
        <p:nvSpPr>
          <p:cNvPr id="6" name="Slide Number Placeholder 5"/>
          <p:cNvSpPr>
            <a:spLocks noGrp="1"/>
          </p:cNvSpPr>
          <p:nvPr>
            <p:ph type="sldNum" sz="quarter" idx="12"/>
          </p:nvPr>
        </p:nvSpPr>
        <p:spPr/>
        <p:txBody>
          <a:bodyPr/>
          <a:lstStyle/>
          <a:p>
            <a:fld id="{C10BC33F-8C89-4D21-B7F7-41DBAF8525E1}" type="slidenum">
              <a:rPr lang="en-US" smtClean="0">
                <a:solidFill>
                  <a:srgbClr val="000000"/>
                </a:solidFill>
              </a:rPr>
              <a:pPr/>
              <a:t>182</a:t>
            </a:fld>
            <a:endParaRPr lang="en-US">
              <a:solidFill>
                <a:srgbClr val="000000"/>
              </a:solidFill>
            </a:endParaRPr>
          </a:p>
        </p:txBody>
      </p:sp>
    </p:spTree>
    <p:extLst>
      <p:ext uri="{BB962C8B-B14F-4D97-AF65-F5344CB8AC3E}">
        <p14:creationId xmlns:p14="http://schemas.microsoft.com/office/powerpoint/2010/main" xmlns="" val="3280951331"/>
      </p:ext>
    </p:extLst>
  </p:cSld>
  <p:clrMapOvr>
    <a:masterClrMapping/>
  </p:clrMapOvr>
  <p:transition spd="slow"/>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smtClean="0"/>
              <a:t>© 2014 OnCourse Learning. All Rights Reserved.</a:t>
            </a:r>
            <a:endParaRPr lang="en-US"/>
          </a:p>
        </p:txBody>
      </p:sp>
      <p:sp>
        <p:nvSpPr>
          <p:cNvPr id="167938" name="Text Box 2"/>
          <p:cNvSpPr txBox="1">
            <a:spLocks noChangeArrowheads="1"/>
          </p:cNvSpPr>
          <p:nvPr/>
        </p:nvSpPr>
        <p:spPr bwMode="auto">
          <a:xfrm>
            <a:off x="457200" y="228600"/>
            <a:ext cx="838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i="1" dirty="0" err="1">
                <a:effectLst/>
              </a:rPr>
              <a:t>IRR</a:t>
            </a:r>
            <a:r>
              <a:rPr lang="en-US" sz="2400" i="1" dirty="0">
                <a:effectLst/>
              </a:rPr>
              <a:t> </a:t>
            </a:r>
            <a:r>
              <a:rPr lang="en-US" sz="2400" i="1" dirty="0" err="1">
                <a:effectLst/>
              </a:rPr>
              <a:t>vs</a:t>
            </a:r>
            <a:r>
              <a:rPr lang="en-US" sz="2400" i="1" dirty="0">
                <a:effectLst/>
              </a:rPr>
              <a:t> </a:t>
            </a:r>
            <a:r>
              <a:rPr lang="en-US" sz="2400" i="1" dirty="0" err="1">
                <a:effectLst/>
              </a:rPr>
              <a:t>TWRR</a:t>
            </a:r>
            <a:r>
              <a:rPr lang="en-US" sz="2400" i="1" dirty="0">
                <a:effectLst/>
              </a:rPr>
              <a:t> Benchmarking</a:t>
            </a:r>
          </a:p>
        </p:txBody>
      </p:sp>
      <p:sp>
        <p:nvSpPr>
          <p:cNvPr id="167939" name="Text Box 3"/>
          <p:cNvSpPr txBox="1">
            <a:spLocks noChangeArrowheads="1"/>
          </p:cNvSpPr>
          <p:nvPr/>
        </p:nvSpPr>
        <p:spPr bwMode="auto">
          <a:xfrm>
            <a:off x="533400" y="838200"/>
            <a:ext cx="8305800" cy="5078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b="0" dirty="0">
                <a:effectLst/>
              </a:rPr>
              <a:t>Benchmarking is an exercise in comparison of multi-period returns.</a:t>
            </a:r>
          </a:p>
          <a:p>
            <a:pPr eaLnBrk="0" hangingPunct="0">
              <a:spcBef>
                <a:spcPct val="50000"/>
              </a:spcBef>
            </a:pPr>
            <a:r>
              <a:rPr lang="en-US" sz="2400" b="0" dirty="0">
                <a:effectLst/>
              </a:rPr>
              <a:t>Recall from Chapter 9 that there are two types of multi-period return measures (</a:t>
            </a:r>
            <a:r>
              <a:rPr lang="en-US" sz="2400" b="0" dirty="0" err="1">
                <a:effectLst/>
              </a:rPr>
              <a:t>TWRR</a:t>
            </a:r>
            <a:r>
              <a:rPr lang="en-US" sz="2400" b="0" dirty="0">
                <a:effectLst/>
              </a:rPr>
              <a:t> &amp; </a:t>
            </a:r>
            <a:r>
              <a:rPr lang="en-US" sz="2400" b="0" dirty="0" err="1">
                <a:effectLst/>
              </a:rPr>
              <a:t>IRR</a:t>
            </a:r>
            <a:r>
              <a:rPr lang="en-US" sz="2400" b="0" dirty="0">
                <a:effectLst/>
              </a:rPr>
              <a:t>), and that:</a:t>
            </a:r>
          </a:p>
          <a:p>
            <a:pPr marL="228600" indent="-228600" eaLnBrk="0" hangingPunct="0">
              <a:spcBef>
                <a:spcPct val="50000"/>
              </a:spcBef>
              <a:buFontTx/>
              <a:buChar char="•"/>
            </a:pPr>
            <a:r>
              <a:rPr lang="en-US" sz="2400" b="0" dirty="0" err="1" smtClean="0">
                <a:effectLst/>
              </a:rPr>
              <a:t>TWRR</a:t>
            </a:r>
            <a:r>
              <a:rPr lang="en-US" sz="2400" b="0" dirty="0" smtClean="0">
                <a:effectLst/>
              </a:rPr>
              <a:t> </a:t>
            </a:r>
            <a:r>
              <a:rPr lang="en-US" sz="2400" b="0" dirty="0">
                <a:effectLst/>
              </a:rPr>
              <a:t>is the standard performance measure in the securities industry and in traditional (“core”) real estate investment.</a:t>
            </a:r>
          </a:p>
          <a:p>
            <a:pPr marL="228600" indent="-228600" eaLnBrk="0" hangingPunct="0">
              <a:spcBef>
                <a:spcPct val="50000"/>
              </a:spcBef>
              <a:buFontTx/>
              <a:buChar char="•"/>
            </a:pPr>
            <a:r>
              <a:rPr lang="en-US" sz="2400" b="0" dirty="0" err="1" smtClean="0">
                <a:effectLst/>
              </a:rPr>
              <a:t>TWRR</a:t>
            </a:r>
            <a:r>
              <a:rPr lang="en-US" sz="2400" b="0" dirty="0" smtClean="0">
                <a:effectLst/>
              </a:rPr>
              <a:t> </a:t>
            </a:r>
            <a:r>
              <a:rPr lang="en-US" sz="2400" b="0" dirty="0">
                <a:effectLst/>
              </a:rPr>
              <a:t>is neutral with respect to the </a:t>
            </a:r>
            <a:r>
              <a:rPr lang="en-US" sz="2400" b="0" i="1" dirty="0">
                <a:effectLst/>
              </a:rPr>
              <a:t>timing</a:t>
            </a:r>
            <a:r>
              <a:rPr lang="en-US" sz="2400" b="0" dirty="0">
                <a:effectLst/>
              </a:rPr>
              <a:t> of capital flow in and out of the investment.</a:t>
            </a:r>
          </a:p>
          <a:p>
            <a:pPr marL="228600" indent="-228600" eaLnBrk="0" hangingPunct="0">
              <a:spcBef>
                <a:spcPct val="50000"/>
              </a:spcBef>
              <a:buFontTx/>
              <a:buChar char="•"/>
            </a:pPr>
            <a:r>
              <a:rPr lang="en-US" sz="2400" b="0" dirty="0" err="1" smtClean="0">
                <a:effectLst/>
              </a:rPr>
              <a:t>IRR</a:t>
            </a:r>
            <a:r>
              <a:rPr lang="en-US" sz="2400" b="0" dirty="0" smtClean="0">
                <a:effectLst/>
              </a:rPr>
              <a:t> </a:t>
            </a:r>
            <a:r>
              <a:rPr lang="en-US" sz="2400" b="0" dirty="0">
                <a:effectLst/>
              </a:rPr>
              <a:t>reflects such timing, and </a:t>
            </a:r>
          </a:p>
          <a:p>
            <a:pPr marL="228600" indent="-228600" eaLnBrk="0" hangingPunct="0">
              <a:spcBef>
                <a:spcPct val="50000"/>
              </a:spcBef>
              <a:buFontTx/>
              <a:buChar char="•"/>
            </a:pPr>
            <a:r>
              <a:rPr lang="en-US" sz="2400" b="0" dirty="0" err="1" smtClean="0">
                <a:effectLst/>
              </a:rPr>
              <a:t>IRR</a:t>
            </a:r>
            <a:r>
              <a:rPr lang="en-US" sz="2400" b="0" dirty="0" smtClean="0">
                <a:effectLst/>
              </a:rPr>
              <a:t> </a:t>
            </a:r>
            <a:r>
              <a:rPr lang="en-US" sz="2400" b="0" dirty="0">
                <a:effectLst/>
              </a:rPr>
              <a:t>can be computed without regular periodic “</a:t>
            </a:r>
            <a:r>
              <a:rPr lang="en-US" sz="2400" b="0" i="1" dirty="0">
                <a:effectLst/>
              </a:rPr>
              <a:t>marking-to-market</a:t>
            </a:r>
            <a:r>
              <a:rPr lang="en-US" sz="2400" b="0" dirty="0">
                <a:effectLst/>
              </a:rPr>
              <a:t>” (appraisals).</a:t>
            </a:r>
          </a:p>
        </p:txBody>
      </p:sp>
      <p:sp>
        <p:nvSpPr>
          <p:cNvPr id="6" name="Slide Number Placeholder 5"/>
          <p:cNvSpPr>
            <a:spLocks noGrp="1"/>
          </p:cNvSpPr>
          <p:nvPr>
            <p:ph type="sldNum" sz="quarter" idx="12"/>
          </p:nvPr>
        </p:nvSpPr>
        <p:spPr/>
        <p:txBody>
          <a:bodyPr/>
          <a:lstStyle/>
          <a:p>
            <a:fld id="{C10BC33F-8C89-4D21-B7F7-41DBAF8525E1}" type="slidenum">
              <a:rPr lang="en-US" smtClean="0">
                <a:solidFill>
                  <a:srgbClr val="000000"/>
                </a:solidFill>
              </a:rPr>
              <a:pPr/>
              <a:t>183</a:t>
            </a:fld>
            <a:endParaRPr lang="en-US">
              <a:solidFill>
                <a:srgbClr val="000000"/>
              </a:solidFill>
            </a:endParaRPr>
          </a:p>
        </p:txBody>
      </p:sp>
    </p:spTree>
    <p:extLst>
      <p:ext uri="{BB962C8B-B14F-4D97-AF65-F5344CB8AC3E}">
        <p14:creationId xmlns:p14="http://schemas.microsoft.com/office/powerpoint/2010/main" xmlns="" val="613529196"/>
      </p:ext>
    </p:extLst>
  </p:cSld>
  <p:clrMapOvr>
    <a:masterClrMapping/>
  </p:clrMapOvr>
  <p:transition spd="slow"/>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smtClean="0"/>
              <a:t>© 2014 OnCourse Learning. All Rights Reserved.</a:t>
            </a:r>
            <a:endParaRPr lang="en-US"/>
          </a:p>
        </p:txBody>
      </p:sp>
      <p:sp>
        <p:nvSpPr>
          <p:cNvPr id="169986" name="Rectangle 2"/>
          <p:cNvSpPr>
            <a:spLocks noChangeArrowheads="1"/>
          </p:cNvSpPr>
          <p:nvPr/>
        </p:nvSpPr>
        <p:spPr bwMode="auto">
          <a:xfrm>
            <a:off x="609600" y="762000"/>
            <a:ext cx="8077200" cy="56877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r>
              <a:rPr lang="en-US" sz="2400" b="0" dirty="0" err="1">
                <a:effectLst/>
              </a:rPr>
              <a:t>IRR</a:t>
            </a:r>
            <a:r>
              <a:rPr lang="en-US" sz="2400" b="0" dirty="0">
                <a:effectLst/>
              </a:rPr>
              <a:t> benchmarking is the standard practice in the private capital (e.g., “venture capital”) investment industry.</a:t>
            </a:r>
          </a:p>
          <a:p>
            <a:pPr eaLnBrk="0" hangingPunct="0">
              <a:spcBef>
                <a:spcPct val="50000"/>
              </a:spcBef>
            </a:pPr>
            <a:r>
              <a:rPr lang="en-US" sz="2400" b="0" dirty="0">
                <a:effectLst/>
              </a:rPr>
              <a:t>It is also appropriate for performance evaluation in at least two applications in the real estate investment industry:</a:t>
            </a:r>
          </a:p>
          <a:p>
            <a:pPr marL="228600" lvl="1" indent="-228600" eaLnBrk="0" hangingPunct="0">
              <a:spcBef>
                <a:spcPct val="10000"/>
              </a:spcBef>
              <a:buClr>
                <a:schemeClr val="tx2"/>
              </a:buClr>
              <a:buFont typeface="Arial" pitchFamily="34" charset="0"/>
              <a:buChar char="•"/>
            </a:pPr>
            <a:r>
              <a:rPr lang="en-US" sz="2400" b="0" dirty="0" smtClean="0">
                <a:effectLst/>
              </a:rPr>
              <a:t>Benchmarking </a:t>
            </a:r>
            <a:r>
              <a:rPr lang="en-US" sz="2400" b="0" dirty="0">
                <a:effectLst/>
              </a:rPr>
              <a:t>certain types of </a:t>
            </a:r>
            <a:r>
              <a:rPr lang="en-US" sz="2400" b="0" i="1" dirty="0">
                <a:effectLst/>
              </a:rPr>
              <a:t>“opportunistic”</a:t>
            </a:r>
            <a:r>
              <a:rPr lang="en-US" sz="2400" b="0" dirty="0">
                <a:effectLst/>
              </a:rPr>
              <a:t> real estate investments, most notably </a:t>
            </a:r>
            <a:r>
              <a:rPr lang="en-US" sz="2400" i="1" dirty="0">
                <a:solidFill>
                  <a:srgbClr val="0070C0"/>
                </a:solidFill>
                <a:effectLst/>
              </a:rPr>
              <a:t>development projects</a:t>
            </a:r>
            <a:r>
              <a:rPr lang="en-US" sz="2400" dirty="0">
                <a:solidFill>
                  <a:srgbClr val="0070C0"/>
                </a:solidFill>
                <a:effectLst/>
              </a:rPr>
              <a:t>.</a:t>
            </a:r>
          </a:p>
          <a:p>
            <a:pPr marL="228600" lvl="1" indent="-228600" eaLnBrk="0" hangingPunct="0">
              <a:spcBef>
                <a:spcPct val="10000"/>
              </a:spcBef>
              <a:buClr>
                <a:schemeClr val="tx2"/>
              </a:buClr>
              <a:buFont typeface="Arial" pitchFamily="34" charset="0"/>
              <a:buChar char="•"/>
            </a:pPr>
            <a:r>
              <a:rPr lang="en-US" sz="2400" i="1" dirty="0" smtClean="0">
                <a:solidFill>
                  <a:srgbClr val="0070C0"/>
                </a:solidFill>
                <a:effectLst/>
              </a:rPr>
              <a:t>Property-level </a:t>
            </a:r>
            <a:r>
              <a:rPr lang="en-US" sz="2400" i="1" dirty="0">
                <a:solidFill>
                  <a:srgbClr val="0070C0"/>
                </a:solidFill>
                <a:effectLst/>
              </a:rPr>
              <a:t>performance attribution</a:t>
            </a:r>
            <a:r>
              <a:rPr lang="en-US" sz="2400" dirty="0">
                <a:solidFill>
                  <a:srgbClr val="0070C0"/>
                </a:solidFill>
                <a:effectLst/>
              </a:rPr>
              <a:t> </a:t>
            </a:r>
            <a:r>
              <a:rPr lang="en-US" sz="2400" b="0" dirty="0">
                <a:effectLst/>
              </a:rPr>
              <a:t>of the type described earlier in this lecture.</a:t>
            </a:r>
          </a:p>
          <a:p>
            <a:pPr eaLnBrk="0" hangingPunct="0">
              <a:spcBef>
                <a:spcPct val="25000"/>
              </a:spcBef>
            </a:pPr>
            <a:r>
              <a:rPr lang="en-US" sz="2400" b="0" dirty="0">
                <a:effectLst/>
              </a:rPr>
              <a:t>Because, in both cases:</a:t>
            </a:r>
          </a:p>
          <a:p>
            <a:pPr marL="228600" lvl="1" indent="-228600" eaLnBrk="0" hangingPunct="0">
              <a:spcBef>
                <a:spcPct val="10000"/>
              </a:spcBef>
              <a:buFontTx/>
              <a:buChar char="•"/>
            </a:pPr>
            <a:r>
              <a:rPr lang="en-US" sz="2400" b="0" dirty="0" smtClean="0">
                <a:effectLst/>
              </a:rPr>
              <a:t>The </a:t>
            </a:r>
            <a:r>
              <a:rPr lang="en-US" sz="2400" b="0" dirty="0">
                <a:effectLst/>
              </a:rPr>
              <a:t>subject investments are often </a:t>
            </a:r>
            <a:r>
              <a:rPr lang="en-US" sz="2400" i="1" dirty="0">
                <a:solidFill>
                  <a:srgbClr val="0070C0"/>
                </a:solidFill>
                <a:effectLst/>
              </a:rPr>
              <a:t>not regularly marked-to-market</a:t>
            </a:r>
            <a:r>
              <a:rPr lang="en-US" sz="2400" dirty="0">
                <a:effectLst/>
              </a:rPr>
              <a:t>, </a:t>
            </a:r>
            <a:r>
              <a:rPr lang="en-US" sz="2400" b="0" dirty="0">
                <a:effectLst/>
              </a:rPr>
              <a:t>and</a:t>
            </a:r>
          </a:p>
          <a:p>
            <a:pPr marL="228600" lvl="1" indent="-228600" eaLnBrk="0" hangingPunct="0">
              <a:spcBef>
                <a:spcPct val="10000"/>
              </a:spcBef>
              <a:buFontTx/>
              <a:buChar char="•"/>
            </a:pPr>
            <a:r>
              <a:rPr lang="en-US" sz="2400" b="0" dirty="0" smtClean="0">
                <a:effectLst/>
              </a:rPr>
              <a:t>The </a:t>
            </a:r>
            <a:r>
              <a:rPr lang="en-US" sz="2400" b="0" dirty="0">
                <a:effectLst/>
              </a:rPr>
              <a:t>responsible investment managers (whose performance is being evaluated) are largely </a:t>
            </a:r>
            <a:r>
              <a:rPr lang="en-US" sz="2400" dirty="0">
                <a:solidFill>
                  <a:srgbClr val="0070C0"/>
                </a:solidFill>
                <a:effectLst/>
              </a:rPr>
              <a:t>responsible for cash flow </a:t>
            </a:r>
            <a:r>
              <a:rPr lang="en-US" sz="2400" i="1" dirty="0">
                <a:solidFill>
                  <a:srgbClr val="0070C0"/>
                </a:solidFill>
                <a:effectLst/>
              </a:rPr>
              <a:t>timing</a:t>
            </a:r>
            <a:r>
              <a:rPr lang="en-US" sz="2400" dirty="0">
                <a:solidFill>
                  <a:srgbClr val="0070C0"/>
                </a:solidFill>
                <a:effectLst/>
              </a:rPr>
              <a:t>  </a:t>
            </a:r>
            <a:r>
              <a:rPr lang="en-US" sz="2400" b="0" dirty="0">
                <a:effectLst/>
              </a:rPr>
              <a:t>decisions that can significantly effect returns.</a:t>
            </a:r>
          </a:p>
        </p:txBody>
      </p:sp>
      <p:sp>
        <p:nvSpPr>
          <p:cNvPr id="169987" name="Text Box 3"/>
          <p:cNvSpPr txBox="1">
            <a:spLocks noChangeArrowheads="1"/>
          </p:cNvSpPr>
          <p:nvPr/>
        </p:nvSpPr>
        <p:spPr bwMode="auto">
          <a:xfrm>
            <a:off x="457200" y="228600"/>
            <a:ext cx="838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i="1" dirty="0" err="1">
                <a:effectLst/>
              </a:rPr>
              <a:t>IRR</a:t>
            </a:r>
            <a:r>
              <a:rPr lang="en-US" sz="2400" i="1" dirty="0">
                <a:effectLst/>
              </a:rPr>
              <a:t> </a:t>
            </a:r>
            <a:r>
              <a:rPr lang="en-US" sz="2400" i="1" dirty="0" err="1">
                <a:effectLst/>
              </a:rPr>
              <a:t>vs</a:t>
            </a:r>
            <a:r>
              <a:rPr lang="en-US" sz="2400" i="1" dirty="0">
                <a:effectLst/>
              </a:rPr>
              <a:t> </a:t>
            </a:r>
            <a:r>
              <a:rPr lang="en-US" sz="2400" i="1" dirty="0" err="1">
                <a:effectLst/>
              </a:rPr>
              <a:t>TWRR</a:t>
            </a:r>
            <a:r>
              <a:rPr lang="en-US" sz="2400" i="1" dirty="0">
                <a:effectLst/>
              </a:rPr>
              <a:t> Benchmarking</a:t>
            </a:r>
          </a:p>
        </p:txBody>
      </p:sp>
      <p:sp>
        <p:nvSpPr>
          <p:cNvPr id="6" name="Slide Number Placeholder 5"/>
          <p:cNvSpPr>
            <a:spLocks noGrp="1"/>
          </p:cNvSpPr>
          <p:nvPr>
            <p:ph type="sldNum" sz="quarter" idx="12"/>
          </p:nvPr>
        </p:nvSpPr>
        <p:spPr/>
        <p:txBody>
          <a:bodyPr/>
          <a:lstStyle/>
          <a:p>
            <a:fld id="{C10BC33F-8C89-4D21-B7F7-41DBAF8525E1}" type="slidenum">
              <a:rPr lang="en-US" smtClean="0">
                <a:solidFill>
                  <a:srgbClr val="000000"/>
                </a:solidFill>
              </a:rPr>
              <a:pPr/>
              <a:t>184</a:t>
            </a:fld>
            <a:endParaRPr lang="en-US">
              <a:solidFill>
                <a:srgbClr val="000000"/>
              </a:solidFill>
            </a:endParaRPr>
          </a:p>
        </p:txBody>
      </p:sp>
    </p:spTree>
    <p:extLst>
      <p:ext uri="{BB962C8B-B14F-4D97-AF65-F5344CB8AC3E}">
        <p14:creationId xmlns:p14="http://schemas.microsoft.com/office/powerpoint/2010/main" xmlns="" val="2877163790"/>
      </p:ext>
    </p:extLst>
  </p:cSld>
  <p:clrMapOvr>
    <a:masterClrMapping/>
  </p:clrMapOvr>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ooter Placeholder 2"/>
          <p:cNvSpPr>
            <a:spLocks noGrp="1"/>
          </p:cNvSpPr>
          <p:nvPr>
            <p:ph type="ftr" sz="quarter" idx="11"/>
          </p:nvPr>
        </p:nvSpPr>
        <p:spPr/>
        <p:txBody>
          <a:bodyPr/>
          <a:lstStyle/>
          <a:p>
            <a:r>
              <a:rPr lang="en-US" smtClean="0"/>
              <a:t>© 2014 OnCourse Learning. All Rights Reserved.</a:t>
            </a:r>
            <a:endParaRPr lang="en-US"/>
          </a:p>
        </p:txBody>
      </p:sp>
      <p:sp>
        <p:nvSpPr>
          <p:cNvPr id="171010" name="Text Box 2"/>
          <p:cNvSpPr txBox="1">
            <a:spLocks noChangeArrowheads="1"/>
          </p:cNvSpPr>
          <p:nvPr/>
        </p:nvSpPr>
        <p:spPr bwMode="auto">
          <a:xfrm>
            <a:off x="457200" y="228600"/>
            <a:ext cx="838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i="1" dirty="0" err="1">
                <a:effectLst/>
              </a:rPr>
              <a:t>IRR</a:t>
            </a:r>
            <a:r>
              <a:rPr lang="en-US" sz="2400" i="1" dirty="0">
                <a:effectLst/>
              </a:rPr>
              <a:t> </a:t>
            </a:r>
            <a:r>
              <a:rPr lang="en-US" sz="2400" i="1" dirty="0" err="1">
                <a:effectLst/>
              </a:rPr>
              <a:t>vs</a:t>
            </a:r>
            <a:r>
              <a:rPr lang="en-US" sz="2400" i="1" dirty="0">
                <a:effectLst/>
              </a:rPr>
              <a:t> </a:t>
            </a:r>
            <a:r>
              <a:rPr lang="en-US" sz="2400" i="1" dirty="0" err="1">
                <a:effectLst/>
              </a:rPr>
              <a:t>TWRR</a:t>
            </a:r>
            <a:r>
              <a:rPr lang="en-US" sz="2400" i="1" dirty="0">
                <a:effectLst/>
              </a:rPr>
              <a:t> Benchmarking</a:t>
            </a:r>
          </a:p>
        </p:txBody>
      </p:sp>
      <p:sp>
        <p:nvSpPr>
          <p:cNvPr id="171011" name="Text Box 3"/>
          <p:cNvSpPr txBox="1">
            <a:spLocks noChangeArrowheads="1"/>
          </p:cNvSpPr>
          <p:nvPr/>
        </p:nvSpPr>
        <p:spPr bwMode="auto">
          <a:xfrm>
            <a:off x="0" y="685800"/>
            <a:ext cx="9144000"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sz="2400" dirty="0" err="1">
                <a:effectLst/>
              </a:rPr>
              <a:t>IRR</a:t>
            </a:r>
            <a:r>
              <a:rPr lang="en-US" sz="2400" dirty="0">
                <a:effectLst/>
              </a:rPr>
              <a:t>-Based benchmarking requires the use of</a:t>
            </a:r>
            <a:r>
              <a:rPr lang="en-US" sz="2400" dirty="0" smtClean="0">
                <a:effectLst/>
              </a:rPr>
              <a:t>:</a:t>
            </a:r>
            <a:br>
              <a:rPr lang="en-US" sz="2400" dirty="0" smtClean="0">
                <a:effectLst/>
              </a:rPr>
            </a:br>
            <a:r>
              <a:rPr lang="en-US" sz="2400" i="1" dirty="0" smtClean="0">
                <a:effectLst/>
              </a:rPr>
              <a:t>Inception-date Cohorts</a:t>
            </a:r>
            <a:br>
              <a:rPr lang="en-US" sz="2400" i="1" dirty="0" smtClean="0">
                <a:effectLst/>
              </a:rPr>
            </a:br>
            <a:r>
              <a:rPr lang="en-US" sz="2400" dirty="0" smtClean="0">
                <a:effectLst/>
              </a:rPr>
              <a:t>(or “Acquisition-date cohorts”)</a:t>
            </a:r>
            <a:endParaRPr lang="en-US" sz="2400" dirty="0">
              <a:effectLst/>
            </a:endParaRPr>
          </a:p>
        </p:txBody>
      </p:sp>
      <p:sp>
        <p:nvSpPr>
          <p:cNvPr id="171015" name="Text Box 7"/>
          <p:cNvSpPr txBox="1">
            <a:spLocks noChangeArrowheads="1"/>
          </p:cNvSpPr>
          <p:nvPr/>
        </p:nvSpPr>
        <p:spPr bwMode="auto">
          <a:xfrm>
            <a:off x="685800" y="1981200"/>
            <a:ext cx="8001000" cy="4339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228600" indent="-228600" eaLnBrk="0" hangingPunct="0">
              <a:spcBef>
                <a:spcPct val="50000"/>
              </a:spcBef>
              <a:buFontTx/>
              <a:buChar char="•"/>
            </a:pPr>
            <a:r>
              <a:rPr lang="en-US" sz="2400" b="0" dirty="0" err="1" smtClean="0">
                <a:effectLst/>
              </a:rPr>
              <a:t>IRR</a:t>
            </a:r>
            <a:r>
              <a:rPr lang="en-US" sz="2400" b="0" dirty="0" smtClean="0">
                <a:effectLst/>
              </a:rPr>
              <a:t> </a:t>
            </a:r>
            <a:r>
              <a:rPr lang="en-US" sz="2400" b="0" dirty="0">
                <a:effectLst/>
              </a:rPr>
              <a:t>is computed </a:t>
            </a:r>
            <a:r>
              <a:rPr lang="en-US" sz="2400" dirty="0">
                <a:solidFill>
                  <a:srgbClr val="0070C0"/>
                </a:solidFill>
                <a:effectLst/>
              </a:rPr>
              <a:t>since inception</a:t>
            </a:r>
            <a:r>
              <a:rPr lang="en-US" sz="2400" b="0" dirty="0">
                <a:solidFill>
                  <a:srgbClr val="0070C0"/>
                </a:solidFill>
                <a:effectLst/>
              </a:rPr>
              <a:t> </a:t>
            </a:r>
            <a:r>
              <a:rPr lang="en-US" sz="2400" b="0" dirty="0">
                <a:effectLst/>
              </a:rPr>
              <a:t>(or acquisition) of portfolio (or property).</a:t>
            </a:r>
          </a:p>
          <a:p>
            <a:pPr marL="228600" indent="-228600" eaLnBrk="0" hangingPunct="0">
              <a:spcBef>
                <a:spcPct val="50000"/>
              </a:spcBef>
              <a:buFontTx/>
              <a:buChar char="•"/>
            </a:pPr>
            <a:r>
              <a:rPr lang="en-US" sz="2400" b="0" dirty="0" err="1" smtClean="0">
                <a:effectLst/>
              </a:rPr>
              <a:t>IRR</a:t>
            </a:r>
            <a:r>
              <a:rPr lang="en-US" sz="2400" b="0" dirty="0" smtClean="0">
                <a:effectLst/>
              </a:rPr>
              <a:t> </a:t>
            </a:r>
            <a:r>
              <a:rPr lang="en-US" sz="2400" b="0" dirty="0">
                <a:effectLst/>
              </a:rPr>
              <a:t>is computed for appropriate benchmark </a:t>
            </a:r>
            <a:r>
              <a:rPr lang="en-US" sz="2400" b="0" dirty="0">
                <a:solidFill>
                  <a:schemeClr val="bg2"/>
                </a:solidFill>
                <a:effectLst/>
              </a:rPr>
              <a:t>cohort</a:t>
            </a:r>
            <a:r>
              <a:rPr lang="en-US" sz="2400" b="0" dirty="0">
                <a:effectLst/>
              </a:rPr>
              <a:t>, defined as similar investments with same inception (or acquisition) date, over same period of time as subject.</a:t>
            </a:r>
          </a:p>
          <a:p>
            <a:pPr marL="228600" indent="-228600" eaLnBrk="0" hangingPunct="0">
              <a:spcBef>
                <a:spcPct val="50000"/>
              </a:spcBef>
              <a:buFontTx/>
              <a:buChar char="•"/>
            </a:pPr>
            <a:r>
              <a:rPr lang="en-US" sz="2400" b="0" dirty="0" smtClean="0">
                <a:effectLst/>
              </a:rPr>
              <a:t>Benchmark </a:t>
            </a:r>
            <a:r>
              <a:rPr lang="en-US" sz="2400" b="0" dirty="0">
                <a:effectLst/>
              </a:rPr>
              <a:t>cohort </a:t>
            </a:r>
            <a:r>
              <a:rPr lang="en-US" sz="2400" b="0" dirty="0" err="1">
                <a:effectLst/>
              </a:rPr>
              <a:t>IRR</a:t>
            </a:r>
            <a:r>
              <a:rPr lang="en-US" sz="2400" b="0" dirty="0">
                <a:effectLst/>
              </a:rPr>
              <a:t> normally “</a:t>
            </a:r>
            <a:r>
              <a:rPr lang="en-US" sz="2400" i="1" dirty="0">
                <a:solidFill>
                  <a:srgbClr val="0070C0"/>
                </a:solidFill>
                <a:effectLst/>
              </a:rPr>
              <a:t>pooled</a:t>
            </a:r>
            <a:r>
              <a:rPr lang="en-US" sz="2400" b="0" dirty="0">
                <a:effectLst/>
              </a:rPr>
              <a:t>”</a:t>
            </a:r>
            <a:r>
              <a:rPr lang="en-US" sz="2400" dirty="0">
                <a:effectLst/>
              </a:rPr>
              <a:t> </a:t>
            </a:r>
            <a:r>
              <a:rPr lang="en-US" sz="2400" b="0" dirty="0">
                <a:effectLst/>
              </a:rPr>
              <a:t>(all cash flows aggregated together each period).</a:t>
            </a:r>
          </a:p>
          <a:p>
            <a:pPr marL="228600" indent="-228600" eaLnBrk="0" hangingPunct="0">
              <a:spcBef>
                <a:spcPct val="50000"/>
              </a:spcBef>
              <a:buFontTx/>
              <a:buChar char="•"/>
            </a:pPr>
            <a:r>
              <a:rPr lang="en-US" sz="2400" b="0" dirty="0" smtClean="0">
                <a:effectLst/>
              </a:rPr>
              <a:t>Terminal </a:t>
            </a:r>
            <a:r>
              <a:rPr lang="en-US" sz="2400" b="0" dirty="0">
                <a:effectLst/>
              </a:rPr>
              <a:t>(current) value must be estimated for all assets remaining in pool at end of evaluation period, based on </a:t>
            </a:r>
            <a:r>
              <a:rPr lang="en-US" sz="2400" dirty="0">
                <a:solidFill>
                  <a:srgbClr val="0070C0"/>
                </a:solidFill>
                <a:effectLst/>
              </a:rPr>
              <a:t>appraisal</a:t>
            </a:r>
            <a:r>
              <a:rPr lang="en-US" sz="2400" dirty="0">
                <a:effectLst/>
              </a:rPr>
              <a:t> </a:t>
            </a:r>
            <a:r>
              <a:rPr lang="en-US" sz="2400" b="0" dirty="0">
                <a:effectLst/>
              </a:rPr>
              <a:t>at terminal point in time.</a:t>
            </a:r>
          </a:p>
        </p:txBody>
      </p:sp>
      <p:sp>
        <p:nvSpPr>
          <p:cNvPr id="10" name="Slide Number Placeholder 9"/>
          <p:cNvSpPr>
            <a:spLocks noGrp="1"/>
          </p:cNvSpPr>
          <p:nvPr>
            <p:ph type="sldNum" sz="quarter" idx="12"/>
          </p:nvPr>
        </p:nvSpPr>
        <p:spPr/>
        <p:txBody>
          <a:bodyPr/>
          <a:lstStyle/>
          <a:p>
            <a:fld id="{C10BC33F-8C89-4D21-B7F7-41DBAF8525E1}" type="slidenum">
              <a:rPr lang="en-US" smtClean="0">
                <a:solidFill>
                  <a:srgbClr val="000000"/>
                </a:solidFill>
              </a:rPr>
              <a:pPr/>
              <a:t>185</a:t>
            </a:fld>
            <a:endParaRPr lang="en-US">
              <a:solidFill>
                <a:srgbClr val="000000"/>
              </a:solidFill>
            </a:endParaRPr>
          </a:p>
        </p:txBody>
      </p:sp>
    </p:spTree>
    <p:extLst>
      <p:ext uri="{BB962C8B-B14F-4D97-AF65-F5344CB8AC3E}">
        <p14:creationId xmlns:p14="http://schemas.microsoft.com/office/powerpoint/2010/main" xmlns="" val="3277457502"/>
      </p:ext>
    </p:extLst>
  </p:cSld>
  <p:clrMapOvr>
    <a:masterClrMapping/>
  </p:clrMapOvr>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smtClean="0"/>
              <a:t>© 2014 OnCourse Learning. All Rights Reserved.</a:t>
            </a:r>
            <a:endParaRPr lang="en-US"/>
          </a:p>
        </p:txBody>
      </p:sp>
      <p:sp>
        <p:nvSpPr>
          <p:cNvPr id="172034" name="Text Box 2"/>
          <p:cNvSpPr txBox="1">
            <a:spLocks noChangeArrowheads="1"/>
          </p:cNvSpPr>
          <p:nvPr/>
        </p:nvSpPr>
        <p:spPr bwMode="auto">
          <a:xfrm>
            <a:off x="457200" y="228600"/>
            <a:ext cx="838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i="1">
                <a:effectLst/>
              </a:rPr>
              <a:t>IRR vs TWRR Benchmarking</a:t>
            </a:r>
          </a:p>
        </p:txBody>
      </p:sp>
      <p:sp>
        <p:nvSpPr>
          <p:cNvPr id="172035" name="Text Box 3"/>
          <p:cNvSpPr txBox="1">
            <a:spLocks noChangeArrowheads="1"/>
          </p:cNvSpPr>
          <p:nvPr/>
        </p:nvSpPr>
        <p:spPr bwMode="auto">
          <a:xfrm>
            <a:off x="609600" y="914400"/>
            <a:ext cx="7848600"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b="0" dirty="0">
                <a:effectLst/>
              </a:rPr>
              <a:t>In real estate, </a:t>
            </a:r>
            <a:r>
              <a:rPr lang="en-US" sz="2400" b="0" dirty="0" err="1">
                <a:effectLst/>
              </a:rPr>
              <a:t>IRR</a:t>
            </a:r>
            <a:r>
              <a:rPr lang="en-US" sz="2400" b="0" dirty="0">
                <a:effectLst/>
              </a:rPr>
              <a:t>-based benchmarking will often require the use of </a:t>
            </a:r>
            <a:r>
              <a:rPr lang="en-US" sz="2400" b="0" i="1" dirty="0">
                <a:effectLst/>
              </a:rPr>
              <a:t>simulated</a:t>
            </a:r>
            <a:r>
              <a:rPr lang="en-US" sz="2400" b="0" dirty="0">
                <a:effectLst/>
              </a:rPr>
              <a:t> </a:t>
            </a:r>
            <a:r>
              <a:rPr lang="en-US" sz="2400" b="0" i="1" dirty="0" err="1">
                <a:effectLst/>
              </a:rPr>
              <a:t>IRR</a:t>
            </a:r>
            <a:r>
              <a:rPr lang="en-US" sz="2400" b="0" i="1" dirty="0">
                <a:effectLst/>
              </a:rPr>
              <a:t> </a:t>
            </a:r>
            <a:r>
              <a:rPr lang="en-US" sz="2400" i="1" dirty="0">
                <a:effectLst/>
              </a:rPr>
              <a:t>cohorts</a:t>
            </a:r>
            <a:r>
              <a:rPr lang="en-US" sz="2400" dirty="0">
                <a:effectLst/>
              </a:rPr>
              <a:t> </a:t>
            </a:r>
            <a:r>
              <a:rPr lang="en-US" sz="2400" b="0" dirty="0">
                <a:effectLst/>
              </a:rPr>
              <a:t>as the benchmark, because of lack of sufficient data.</a:t>
            </a:r>
          </a:p>
        </p:txBody>
      </p:sp>
      <p:sp>
        <p:nvSpPr>
          <p:cNvPr id="6" name="Slide Number Placeholder 5"/>
          <p:cNvSpPr>
            <a:spLocks noGrp="1"/>
          </p:cNvSpPr>
          <p:nvPr>
            <p:ph type="sldNum" sz="quarter" idx="12"/>
          </p:nvPr>
        </p:nvSpPr>
        <p:spPr/>
        <p:txBody>
          <a:bodyPr/>
          <a:lstStyle/>
          <a:p>
            <a:fld id="{C10BC33F-8C89-4D21-B7F7-41DBAF8525E1}" type="slidenum">
              <a:rPr lang="en-US" smtClean="0">
                <a:solidFill>
                  <a:srgbClr val="000000"/>
                </a:solidFill>
              </a:rPr>
              <a:pPr/>
              <a:t>186</a:t>
            </a:fld>
            <a:endParaRPr lang="en-US">
              <a:solidFill>
                <a:srgbClr val="000000"/>
              </a:solidFill>
            </a:endParaRPr>
          </a:p>
        </p:txBody>
      </p:sp>
    </p:spTree>
    <p:extLst>
      <p:ext uri="{BB962C8B-B14F-4D97-AF65-F5344CB8AC3E}">
        <p14:creationId xmlns:p14="http://schemas.microsoft.com/office/powerpoint/2010/main" xmlns="" val="253314081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p:txBody>
          <a:bodyPr/>
          <a:lstStyle/>
          <a:p>
            <a:r>
              <a:rPr lang="en-US" smtClean="0"/>
              <a:t>© 2014 OnCourse Learning. All Rights Reserved.</a:t>
            </a:r>
            <a:endParaRPr lang="en-US"/>
          </a:p>
        </p:txBody>
      </p:sp>
      <p:sp>
        <p:nvSpPr>
          <p:cNvPr id="44034" name="Text Box 2"/>
          <p:cNvSpPr txBox="1">
            <a:spLocks noChangeArrowheads="1"/>
          </p:cNvSpPr>
          <p:nvPr/>
        </p:nvSpPr>
        <p:spPr bwMode="auto">
          <a:xfrm>
            <a:off x="457200" y="533400"/>
            <a:ext cx="73152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10000"/>
              </a:spcBef>
            </a:pPr>
            <a:r>
              <a:rPr lang="en-US" sz="2800" dirty="0">
                <a:effectLst/>
              </a:rPr>
              <a:t>Simple Numerical Example:</a:t>
            </a:r>
          </a:p>
        </p:txBody>
      </p:sp>
      <p:sp>
        <p:nvSpPr>
          <p:cNvPr id="44035" name="Text Box 3"/>
          <p:cNvSpPr txBox="1">
            <a:spLocks noChangeArrowheads="1"/>
          </p:cNvSpPr>
          <p:nvPr/>
        </p:nvSpPr>
        <p:spPr bwMode="auto">
          <a:xfrm>
            <a:off x="914400" y="990600"/>
            <a:ext cx="7315200" cy="1311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228600" indent="-228600" eaLnBrk="0" hangingPunct="0">
              <a:buFontTx/>
              <a:buChar char="•"/>
            </a:pPr>
            <a:r>
              <a:rPr lang="en-US" b="0" dirty="0" smtClean="0">
                <a:effectLst/>
              </a:rPr>
              <a:t>Bob </a:t>
            </a:r>
            <a:r>
              <a:rPr lang="en-US" b="0" dirty="0">
                <a:effectLst/>
              </a:rPr>
              <a:t>&amp; Sue are competing property investment managers specializing in office and industrial property.</a:t>
            </a:r>
          </a:p>
          <a:p>
            <a:pPr marL="228600" indent="-228600" eaLnBrk="0" hangingPunct="0">
              <a:buFontTx/>
              <a:buChar char="•"/>
            </a:pPr>
            <a:r>
              <a:rPr lang="en-US" b="0" dirty="0" smtClean="0">
                <a:effectLst/>
              </a:rPr>
              <a:t>Over </a:t>
            </a:r>
            <a:r>
              <a:rPr lang="en-US" b="0" dirty="0">
                <a:effectLst/>
              </a:rPr>
              <a:t>the same time period they made the following segment allocations and achieved the following returns</a:t>
            </a:r>
          </a:p>
        </p:txBody>
      </p:sp>
      <p:graphicFrame>
        <p:nvGraphicFramePr>
          <p:cNvPr id="44036" name="Object 4"/>
          <p:cNvGraphicFramePr>
            <a:graphicFrameLocks noChangeAspect="1"/>
          </p:cNvGraphicFramePr>
          <p:nvPr/>
        </p:nvGraphicFramePr>
        <p:xfrm>
          <a:off x="2057400" y="2362200"/>
          <a:ext cx="5029200" cy="2409825"/>
        </p:xfrm>
        <a:graphic>
          <a:graphicData uri="http://schemas.openxmlformats.org/presentationml/2006/ole">
            <p:oleObj spid="_x0000_s44057" name="Worksheet" r:id="rId4" imgW="2715480" imgH="1298880" progId="Excel.Sheet.8">
              <p:embed/>
            </p:oleObj>
          </a:graphicData>
        </a:graphic>
      </p:graphicFrame>
      <p:sp>
        <p:nvSpPr>
          <p:cNvPr id="44037" name="Text Box 5"/>
          <p:cNvSpPr txBox="1">
            <a:spLocks noChangeArrowheads="1"/>
          </p:cNvSpPr>
          <p:nvPr/>
        </p:nvSpPr>
        <p:spPr bwMode="auto">
          <a:xfrm>
            <a:off x="914400" y="4800600"/>
            <a:ext cx="7315200" cy="1616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228600" indent="-228600" eaLnBrk="0" hangingPunct="0">
              <a:buFontTx/>
              <a:buChar char="•"/>
            </a:pPr>
            <a:r>
              <a:rPr lang="en-US" b="0" dirty="0">
                <a:effectLst/>
              </a:rPr>
              <a:t>Sue beat Bob by 50 basis points, 9.70% to 9.20%, in total portfolio performance, which is what counts.</a:t>
            </a:r>
          </a:p>
          <a:p>
            <a:pPr marL="228600" indent="-228600" eaLnBrk="0" hangingPunct="0">
              <a:buFontTx/>
              <a:buChar char="•"/>
            </a:pPr>
            <a:r>
              <a:rPr lang="en-US" b="0" dirty="0" smtClean="0">
                <a:effectLst/>
              </a:rPr>
              <a:t>But </a:t>
            </a:r>
            <a:r>
              <a:rPr lang="en-US" b="0" dirty="0">
                <a:effectLst/>
              </a:rPr>
              <a:t>how can we </a:t>
            </a:r>
            <a:r>
              <a:rPr lang="en-US" i="1" dirty="0">
                <a:solidFill>
                  <a:srgbClr val="0070C0"/>
                </a:solidFill>
                <a:effectLst/>
              </a:rPr>
              <a:t>attribute</a:t>
            </a:r>
            <a:r>
              <a:rPr lang="en-US" dirty="0">
                <a:effectLst/>
              </a:rPr>
              <a:t> </a:t>
            </a:r>
            <a:r>
              <a:rPr lang="en-US" b="0" dirty="0">
                <a:effectLst/>
              </a:rPr>
              <a:t>this total performance differential between the two major functions an investment manager performs @ </a:t>
            </a:r>
            <a:r>
              <a:rPr lang="en-US" b="0" dirty="0" err="1">
                <a:effectLst/>
              </a:rPr>
              <a:t>portf</a:t>
            </a:r>
            <a:r>
              <a:rPr lang="en-US" b="0" dirty="0">
                <a:effectLst/>
              </a:rPr>
              <a:t> level: segment </a:t>
            </a:r>
            <a:r>
              <a:rPr lang="en-US" dirty="0">
                <a:solidFill>
                  <a:srgbClr val="0070C0"/>
                </a:solidFill>
                <a:effectLst/>
              </a:rPr>
              <a:t>allocation</a:t>
            </a:r>
            <a:r>
              <a:rPr lang="en-US" b="0" dirty="0">
                <a:effectLst/>
              </a:rPr>
              <a:t>, and asset </a:t>
            </a:r>
            <a:r>
              <a:rPr lang="en-US" dirty="0">
                <a:solidFill>
                  <a:srgbClr val="0070C0"/>
                </a:solidFill>
                <a:effectLst/>
              </a:rPr>
              <a:t>selection</a:t>
            </a:r>
            <a:r>
              <a:rPr lang="en-US" b="0" dirty="0">
                <a:effectLst/>
              </a:rPr>
              <a:t>?</a:t>
            </a:r>
          </a:p>
        </p:txBody>
      </p:sp>
      <p:sp>
        <p:nvSpPr>
          <p:cNvPr id="44038" name="Text Box 6"/>
          <p:cNvSpPr txBox="1">
            <a:spLocks noChangeArrowheads="1"/>
          </p:cNvSpPr>
          <p:nvPr/>
        </p:nvSpPr>
        <p:spPr bwMode="auto">
          <a:xfrm>
            <a:off x="457200" y="152400"/>
            <a:ext cx="838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i="1" dirty="0" smtClean="0">
                <a:solidFill>
                  <a:srgbClr val="0000FF"/>
                </a:solidFill>
                <a:effectLst/>
              </a:rPr>
              <a:t>26.1.3 </a:t>
            </a:r>
            <a:r>
              <a:rPr lang="en-US" sz="2400" i="1" dirty="0">
                <a:solidFill>
                  <a:srgbClr val="0000FF"/>
                </a:solidFill>
                <a:effectLst/>
              </a:rPr>
              <a:t>Portfolio-Level</a:t>
            </a:r>
            <a:r>
              <a:rPr lang="en-US" sz="2400" i="1" dirty="0">
                <a:effectLst/>
              </a:rPr>
              <a:t> Performance Attribution</a:t>
            </a:r>
          </a:p>
        </p:txBody>
      </p:sp>
      <p:sp>
        <p:nvSpPr>
          <p:cNvPr id="9" name="Slide Number Placeholder 8"/>
          <p:cNvSpPr>
            <a:spLocks noGrp="1"/>
          </p:cNvSpPr>
          <p:nvPr>
            <p:ph type="sldNum" sz="quarter" idx="12"/>
          </p:nvPr>
        </p:nvSpPr>
        <p:spPr/>
        <p:txBody>
          <a:bodyPr/>
          <a:lstStyle/>
          <a:p>
            <a:fld id="{A209A336-D58C-464E-9136-F8762DC3422E}" type="slidenum">
              <a:rPr lang="en-US" smtClean="0"/>
              <a:pPr/>
              <a:t>19</a:t>
            </a:fld>
            <a:endParaRPr lang="en-US"/>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b="1" dirty="0" smtClean="0"/>
              <a:t>CHAPTER OUTLINE</a:t>
            </a:r>
            <a:endParaRPr lang="en-US" dirty="0"/>
          </a:p>
        </p:txBody>
      </p:sp>
      <p:sp>
        <p:nvSpPr>
          <p:cNvPr id="3" name="Content Placeholder 2"/>
          <p:cNvSpPr>
            <a:spLocks noGrp="1"/>
          </p:cNvSpPr>
          <p:nvPr>
            <p:ph idx="1"/>
          </p:nvPr>
        </p:nvSpPr>
        <p:spPr>
          <a:xfrm>
            <a:off x="457200" y="1066800"/>
            <a:ext cx="8229600" cy="5059363"/>
          </a:xfrm>
        </p:spPr>
        <p:txBody>
          <a:bodyPr/>
          <a:lstStyle/>
          <a:p>
            <a:pPr marL="573088" indent="-573088">
              <a:buNone/>
            </a:pPr>
            <a:r>
              <a:rPr lang="en-US" sz="1800" b="1" dirty="0" smtClean="0">
                <a:solidFill>
                  <a:srgbClr val="1C3F94"/>
                </a:solidFill>
              </a:rPr>
              <a:t>26.1	</a:t>
            </a:r>
            <a:r>
              <a:rPr lang="en-US" sz="1800" dirty="0" smtClean="0"/>
              <a:t>Macro-Level Investment Performance Attribution</a:t>
            </a:r>
          </a:p>
          <a:p>
            <a:pPr marL="1317625" lvl="1" indent="-744538">
              <a:buNone/>
            </a:pPr>
            <a:r>
              <a:rPr lang="en-US" sz="1600" b="1" dirty="0" smtClean="0">
                <a:solidFill>
                  <a:srgbClr val="1C3F94"/>
                </a:solidFill>
              </a:rPr>
              <a:t>26.1.1</a:t>
            </a:r>
            <a:r>
              <a:rPr lang="en-US" sz="1600" dirty="0" smtClean="0"/>
              <a:t> 	The Importance of Property-Level Investment Management</a:t>
            </a:r>
          </a:p>
          <a:p>
            <a:pPr marL="1317625" lvl="1" indent="-744538">
              <a:buNone/>
            </a:pPr>
            <a:r>
              <a:rPr lang="en-US" sz="1600" b="1" dirty="0" smtClean="0">
                <a:solidFill>
                  <a:srgbClr val="1C3F94"/>
                </a:solidFill>
              </a:rPr>
              <a:t>26.1.2</a:t>
            </a:r>
            <a:r>
              <a:rPr lang="en-US" sz="1600" dirty="0" smtClean="0"/>
              <a:t> 	Macro Property-Level Performance Attribution and the Four Fundamental Responsibilities</a:t>
            </a:r>
          </a:p>
          <a:p>
            <a:pPr marL="1317625" lvl="1" indent="-744538">
              <a:buNone/>
            </a:pPr>
            <a:r>
              <a:rPr lang="en-US" sz="1600" b="1" dirty="0" smtClean="0">
                <a:solidFill>
                  <a:srgbClr val="1C3F94"/>
                </a:solidFill>
              </a:rPr>
              <a:t>26.1.3</a:t>
            </a:r>
            <a:r>
              <a:rPr lang="en-US" sz="1600" dirty="0" smtClean="0"/>
              <a:t> 	Portfolio-Level Performance Attribution</a:t>
            </a:r>
          </a:p>
          <a:p>
            <a:pPr marL="1317625" lvl="1" indent="-744538">
              <a:buNone/>
            </a:pPr>
            <a:r>
              <a:rPr lang="en-US" sz="1600" b="1" dirty="0" smtClean="0">
                <a:solidFill>
                  <a:srgbClr val="1C3F94"/>
                </a:solidFill>
              </a:rPr>
              <a:t>26.1.4 	</a:t>
            </a:r>
            <a:r>
              <a:rPr lang="en-US" sz="1600" dirty="0" smtClean="0"/>
              <a:t>Use of a Benchmark in Performance Attribution</a:t>
            </a:r>
          </a:p>
          <a:p>
            <a:pPr marL="1317625" lvl="1" indent="-744538">
              <a:buNone/>
            </a:pPr>
            <a:r>
              <a:rPr lang="en-US" sz="1600" b="1" dirty="0" smtClean="0">
                <a:solidFill>
                  <a:srgbClr val="1C3F94"/>
                </a:solidFill>
              </a:rPr>
              <a:t>26.1.5 	</a:t>
            </a:r>
            <a:r>
              <a:rPr lang="en-US" sz="1600" dirty="0" smtClean="0"/>
              <a:t>The Case for Using Manager Allocation Weights in the Benchmark</a:t>
            </a:r>
          </a:p>
          <a:p>
            <a:pPr marL="573088" indent="-573088">
              <a:buNone/>
            </a:pPr>
            <a:r>
              <a:rPr lang="en-US" sz="1800" b="1" dirty="0" smtClean="0">
                <a:solidFill>
                  <a:srgbClr val="1C3F94"/>
                </a:solidFill>
              </a:rPr>
              <a:t>26.2	</a:t>
            </a:r>
            <a:r>
              <a:rPr lang="en-US" sz="1800" dirty="0" smtClean="0"/>
              <a:t>Investment Performance Evaluation and Benchmarking</a:t>
            </a:r>
          </a:p>
          <a:p>
            <a:pPr marL="1317625" lvl="1" indent="-744538">
              <a:buNone/>
            </a:pPr>
            <a:r>
              <a:rPr lang="en-US" sz="1600" b="1" dirty="0" smtClean="0">
                <a:solidFill>
                  <a:srgbClr val="1C3F94"/>
                </a:solidFill>
              </a:rPr>
              <a:t>26.2.1 	</a:t>
            </a:r>
            <a:r>
              <a:rPr lang="en-US" sz="1600" dirty="0" smtClean="0"/>
              <a:t>The Basic Idea</a:t>
            </a:r>
          </a:p>
          <a:p>
            <a:pPr marL="1317625" lvl="1" indent="-744538">
              <a:buNone/>
            </a:pPr>
            <a:r>
              <a:rPr lang="en-US" sz="1600" b="1" dirty="0" smtClean="0">
                <a:solidFill>
                  <a:srgbClr val="1C3F94"/>
                </a:solidFill>
              </a:rPr>
              <a:t>26.2.2 	</a:t>
            </a:r>
            <a:r>
              <a:rPr lang="en-US" sz="1600" dirty="0" smtClean="0"/>
              <a:t>Benchmarks and Investment Styles in the Private Real Estate Asset Class</a:t>
            </a:r>
          </a:p>
          <a:p>
            <a:pPr marL="573088" indent="-573088">
              <a:buNone/>
            </a:pPr>
            <a:r>
              <a:rPr lang="en-US" sz="1800" b="1" dirty="0" smtClean="0">
                <a:solidFill>
                  <a:srgbClr val="1C3F94"/>
                </a:solidFill>
              </a:rPr>
              <a:t>26.3</a:t>
            </a:r>
            <a:r>
              <a:rPr lang="en-US" sz="1800" dirty="0" smtClean="0"/>
              <a:t>	Real Estate Derivatives</a:t>
            </a:r>
          </a:p>
          <a:p>
            <a:pPr marL="1317625" lvl="1" indent="-744538">
              <a:buNone/>
            </a:pPr>
            <a:r>
              <a:rPr lang="en-US" sz="1600" b="1" dirty="0" smtClean="0">
                <a:solidFill>
                  <a:srgbClr val="1C3F94"/>
                </a:solidFill>
              </a:rPr>
              <a:t>26.3.1 	</a:t>
            </a:r>
            <a:r>
              <a:rPr lang="en-US" sz="1600" dirty="0" smtClean="0"/>
              <a:t>How Index Swaps Can Be Used and Priced</a:t>
            </a:r>
          </a:p>
          <a:p>
            <a:pPr marL="1317625" lvl="1" indent="-744538">
              <a:buNone/>
            </a:pPr>
            <a:r>
              <a:rPr lang="en-US" sz="1600" b="1" dirty="0" smtClean="0">
                <a:solidFill>
                  <a:srgbClr val="1C3F94"/>
                </a:solidFill>
              </a:rPr>
              <a:t>26.3.2 	</a:t>
            </a:r>
            <a:r>
              <a:rPr lang="en-US" sz="1600" dirty="0" smtClean="0"/>
              <a:t>The Broader Potential Role of Index Derivatives</a:t>
            </a:r>
          </a:p>
          <a:p>
            <a:pPr marL="1317625" lvl="1" indent="-744538">
              <a:buNone/>
            </a:pPr>
            <a:r>
              <a:rPr lang="en-US" sz="1600" b="1" dirty="0" smtClean="0">
                <a:solidFill>
                  <a:srgbClr val="1C3F94"/>
                </a:solidFill>
              </a:rPr>
              <a:t>26.3.3 	</a:t>
            </a:r>
            <a:r>
              <a:rPr lang="en-US" sz="1600" dirty="0" smtClean="0"/>
              <a:t>Solving the Index Problem</a:t>
            </a:r>
          </a:p>
          <a:p>
            <a:pPr marL="573088" indent="-573088">
              <a:buNone/>
            </a:pPr>
            <a:r>
              <a:rPr lang="en-US" sz="1800" b="1" dirty="0" smtClean="0">
                <a:solidFill>
                  <a:srgbClr val="1C3F94"/>
                </a:solidFill>
              </a:rPr>
              <a:t>26.4</a:t>
            </a:r>
            <a:r>
              <a:rPr lang="en-US" sz="1800" dirty="0" smtClean="0"/>
              <a:t>	Chapter Summary</a:t>
            </a:r>
            <a:endParaRPr lang="en-US" sz="1800" dirty="0"/>
          </a:p>
        </p:txBody>
      </p:sp>
      <p:sp>
        <p:nvSpPr>
          <p:cNvPr id="4" name="Footer Placeholder 3"/>
          <p:cNvSpPr>
            <a:spLocks noGrp="1"/>
          </p:cNvSpPr>
          <p:nvPr>
            <p:ph type="ftr" sz="quarter" idx="11"/>
          </p:nvPr>
        </p:nvSpPr>
        <p:spPr/>
        <p:txBody>
          <a:bodyPr/>
          <a:lstStyle/>
          <a:p>
            <a:r>
              <a:rPr lang="en-US" smtClean="0"/>
              <a:t>© 2014 OnCourse Learning. All Rights Reserved.</a:t>
            </a:r>
            <a:endParaRPr lang="en-US"/>
          </a:p>
        </p:txBody>
      </p:sp>
      <p:sp>
        <p:nvSpPr>
          <p:cNvPr id="5" name="Slide Number Placeholder 4"/>
          <p:cNvSpPr>
            <a:spLocks noGrp="1"/>
          </p:cNvSpPr>
          <p:nvPr>
            <p:ph type="sldNum" sz="quarter" idx="12"/>
          </p:nvPr>
        </p:nvSpPr>
        <p:spPr/>
        <p:txBody>
          <a:bodyPr/>
          <a:lstStyle/>
          <a:p>
            <a:fld id="{A4058CE4-4352-41BF-B519-553B46B5EE62}"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p:txBody>
          <a:bodyPr/>
          <a:lstStyle/>
          <a:p>
            <a:r>
              <a:rPr lang="en-US" smtClean="0"/>
              <a:t>© 2014 OnCourse Learning. All Rights Reserved.</a:t>
            </a:r>
            <a:endParaRPr lang="en-US"/>
          </a:p>
        </p:txBody>
      </p:sp>
      <p:sp>
        <p:nvSpPr>
          <p:cNvPr id="46082" name="Text Box 2"/>
          <p:cNvSpPr txBox="1">
            <a:spLocks noChangeArrowheads="1"/>
          </p:cNvSpPr>
          <p:nvPr/>
        </p:nvSpPr>
        <p:spPr bwMode="auto">
          <a:xfrm>
            <a:off x="914400" y="1905000"/>
            <a:ext cx="7315200" cy="1616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r>
              <a:rPr lang="en-US" b="0" dirty="0">
                <a:effectLst/>
              </a:rPr>
              <a:t>Suppose (to simplify the illustration) that Bob’s performance is identical to whatever benchmark index would be an appropriate reference for Sue’s performance. Then we can attribute Sue’s differential performance, with respect to her benchmark, to allocation (</a:t>
            </a:r>
            <a:r>
              <a:rPr lang="en-US" sz="1800" b="0" dirty="0">
                <a:effectLst/>
                <a:cs typeface="Courier New" panose="02070309020205020404" pitchFamily="49" charset="0"/>
              </a:rPr>
              <a:t>A</a:t>
            </a:r>
            <a:r>
              <a:rPr lang="en-US" sz="1800" b="0" baseline="-30000" dirty="0">
                <a:effectLst/>
                <a:cs typeface="Courier New" panose="02070309020205020404" pitchFamily="49" charset="0"/>
              </a:rPr>
              <a:t>S</a:t>
            </a:r>
            <a:r>
              <a:rPr lang="en-US" sz="1800" b="0" dirty="0">
                <a:effectLst/>
                <a:cs typeface="Courier New" panose="02070309020205020404" pitchFamily="49" charset="0"/>
              </a:rPr>
              <a:t>–A</a:t>
            </a:r>
            <a:r>
              <a:rPr lang="en-US" sz="1800" b="0" baseline="-30000" dirty="0">
                <a:effectLst/>
                <a:cs typeface="Courier New" panose="02070309020205020404" pitchFamily="49" charset="0"/>
              </a:rPr>
              <a:t>B</a:t>
            </a:r>
            <a:r>
              <a:rPr lang="en-US" sz="1800" b="0" dirty="0">
                <a:effectLst/>
                <a:cs typeface="Courier New" panose="02070309020205020404" pitchFamily="49" charset="0"/>
              </a:rPr>
              <a:t>) and selection (S</a:t>
            </a:r>
            <a:r>
              <a:rPr lang="en-US" sz="1800" b="0" baseline="-30000" dirty="0">
                <a:effectLst/>
                <a:cs typeface="Courier New" panose="02070309020205020404" pitchFamily="49" charset="0"/>
              </a:rPr>
              <a:t>S</a:t>
            </a:r>
            <a:r>
              <a:rPr lang="en-US" sz="1800" b="0" dirty="0">
                <a:effectLst/>
                <a:cs typeface="Courier New" panose="02070309020205020404" pitchFamily="49" charset="0"/>
              </a:rPr>
              <a:t>–S</a:t>
            </a:r>
            <a:r>
              <a:rPr lang="en-US" sz="1800" b="0" baseline="-30000" dirty="0">
                <a:effectLst/>
                <a:cs typeface="Courier New" panose="02070309020205020404" pitchFamily="49" charset="0"/>
              </a:rPr>
              <a:t>B</a:t>
            </a:r>
            <a:r>
              <a:rPr lang="en-US" sz="1800" b="0" dirty="0">
                <a:effectLst/>
                <a:cs typeface="Courier New" panose="02070309020205020404" pitchFamily="49" charset="0"/>
              </a:rPr>
              <a:t>)</a:t>
            </a:r>
            <a:r>
              <a:rPr lang="en-US" b="0" dirty="0">
                <a:effectLst/>
              </a:rPr>
              <a:t> as follows:</a:t>
            </a:r>
          </a:p>
        </p:txBody>
      </p:sp>
      <p:sp>
        <p:nvSpPr>
          <p:cNvPr id="46083" name="Text Box 3"/>
          <p:cNvSpPr txBox="1">
            <a:spLocks noChangeArrowheads="1"/>
          </p:cNvSpPr>
          <p:nvPr/>
        </p:nvSpPr>
        <p:spPr bwMode="auto">
          <a:xfrm>
            <a:off x="1828800" y="4978808"/>
            <a:ext cx="5486400" cy="1477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lnSpc>
                <a:spcPct val="150000"/>
              </a:lnSpc>
              <a:tabLst>
                <a:tab pos="914400" algn="l"/>
                <a:tab pos="1147763" algn="l"/>
              </a:tabLst>
            </a:pPr>
            <a:r>
              <a:rPr lang="en-US" b="0" dirty="0" smtClean="0">
                <a:effectLst/>
                <a:cs typeface="Courier New" panose="02070309020205020404" pitchFamily="49" charset="0"/>
              </a:rPr>
              <a:t>S</a:t>
            </a:r>
            <a:r>
              <a:rPr lang="en-US" b="0" baseline="-30000" dirty="0" smtClean="0">
                <a:effectLst/>
                <a:cs typeface="Courier New" panose="02070309020205020404" pitchFamily="49" charset="0"/>
              </a:rPr>
              <a:t>S</a:t>
            </a:r>
            <a:r>
              <a:rPr lang="en-US" b="0" dirty="0" smtClean="0">
                <a:effectLst/>
                <a:cs typeface="Courier New" panose="02070309020205020404" pitchFamily="49" charset="0"/>
              </a:rPr>
              <a:t> </a:t>
            </a:r>
            <a:r>
              <a:rPr lang="en-US" b="0" dirty="0" smtClean="0">
                <a:effectLst/>
                <a:cs typeface="Courier New" panose="02070309020205020404" pitchFamily="49" charset="0"/>
              </a:rPr>
              <a:t>– </a:t>
            </a:r>
            <a:r>
              <a:rPr lang="en-US" b="0" dirty="0" smtClean="0">
                <a:effectLst/>
                <a:cs typeface="Courier New" panose="02070309020205020404" pitchFamily="49" charset="0"/>
              </a:rPr>
              <a:t>S</a:t>
            </a:r>
            <a:r>
              <a:rPr lang="en-US" b="0" baseline="-30000" dirty="0" smtClean="0">
                <a:effectLst/>
                <a:cs typeface="Courier New" panose="02070309020205020404" pitchFamily="49" charset="0"/>
              </a:rPr>
              <a:t>B</a:t>
            </a:r>
            <a:r>
              <a:rPr lang="en-US" b="0" dirty="0" smtClean="0">
                <a:effectLst/>
                <a:cs typeface="Courier New" panose="02070309020205020404" pitchFamily="49" charset="0"/>
              </a:rPr>
              <a:t>	= 	</a:t>
            </a:r>
            <a:r>
              <a:rPr lang="en-US" b="0" dirty="0" err="1" smtClean="0">
                <a:effectLst/>
                <a:cs typeface="Courier New" panose="02070309020205020404" pitchFamily="49" charset="0"/>
              </a:rPr>
              <a:t>w</a:t>
            </a:r>
            <a:r>
              <a:rPr lang="en-US" b="0" baseline="-30000" dirty="0" err="1" smtClean="0">
                <a:effectLst/>
                <a:cs typeface="Courier New" panose="02070309020205020404" pitchFamily="49" charset="0"/>
              </a:rPr>
              <a:t>BI</a:t>
            </a:r>
            <a:r>
              <a:rPr lang="en-US" b="0" dirty="0" smtClean="0">
                <a:effectLst/>
                <a:cs typeface="Courier New" panose="02070309020205020404" pitchFamily="49" charset="0"/>
              </a:rPr>
              <a:t>(</a:t>
            </a:r>
            <a:r>
              <a:rPr lang="en-US" b="0" dirty="0" err="1" smtClean="0">
                <a:effectLst/>
                <a:cs typeface="Courier New" panose="02070309020205020404" pitchFamily="49" charset="0"/>
              </a:rPr>
              <a:t>r</a:t>
            </a:r>
            <a:r>
              <a:rPr lang="en-US" b="0" baseline="-30000" dirty="0" err="1" smtClean="0">
                <a:effectLst/>
                <a:cs typeface="Courier New" panose="02070309020205020404" pitchFamily="49" charset="0"/>
              </a:rPr>
              <a:t>SI</a:t>
            </a:r>
            <a:r>
              <a:rPr lang="en-US" b="0" dirty="0" smtClean="0">
                <a:effectLst/>
                <a:cs typeface="Courier New" panose="02070309020205020404" pitchFamily="49" charset="0"/>
              </a:rPr>
              <a:t> </a:t>
            </a:r>
            <a:r>
              <a:rPr lang="en-US" b="0" dirty="0">
                <a:effectLst/>
                <a:cs typeface="Courier New" panose="02070309020205020404" pitchFamily="49" charset="0"/>
              </a:rPr>
              <a:t>– </a:t>
            </a:r>
            <a:r>
              <a:rPr lang="en-US" b="0" dirty="0" err="1">
                <a:effectLst/>
                <a:cs typeface="Courier New" panose="02070309020205020404" pitchFamily="49" charset="0"/>
              </a:rPr>
              <a:t>r</a:t>
            </a:r>
            <a:r>
              <a:rPr lang="en-US" b="0" baseline="-30000" dirty="0" err="1">
                <a:effectLst/>
                <a:cs typeface="Courier New" panose="02070309020205020404" pitchFamily="49" charset="0"/>
              </a:rPr>
              <a:t>BI</a:t>
            </a:r>
            <a:r>
              <a:rPr lang="en-US" b="0" dirty="0">
                <a:effectLst/>
                <a:cs typeface="Courier New" panose="02070309020205020404" pitchFamily="49" charset="0"/>
              </a:rPr>
              <a:t>) + </a:t>
            </a:r>
            <a:r>
              <a:rPr lang="en-US" b="0" dirty="0" err="1">
                <a:effectLst/>
                <a:cs typeface="Courier New" panose="02070309020205020404" pitchFamily="49" charset="0"/>
              </a:rPr>
              <a:t>w</a:t>
            </a:r>
            <a:r>
              <a:rPr lang="en-US" b="0" baseline="-30000" dirty="0" err="1">
                <a:effectLst/>
                <a:cs typeface="Courier New" panose="02070309020205020404" pitchFamily="49" charset="0"/>
              </a:rPr>
              <a:t>BO</a:t>
            </a:r>
            <a:r>
              <a:rPr lang="en-US" b="0" dirty="0">
                <a:effectLst/>
                <a:cs typeface="Courier New" panose="02070309020205020404" pitchFamily="49" charset="0"/>
              </a:rPr>
              <a:t>(</a:t>
            </a:r>
            <a:r>
              <a:rPr lang="en-US" b="0" dirty="0" err="1">
                <a:effectLst/>
                <a:cs typeface="Courier New" panose="02070309020205020404" pitchFamily="49" charset="0"/>
              </a:rPr>
              <a:t>r</a:t>
            </a:r>
            <a:r>
              <a:rPr lang="en-US" b="0" baseline="-30000" dirty="0" err="1">
                <a:effectLst/>
                <a:cs typeface="Courier New" panose="02070309020205020404" pitchFamily="49" charset="0"/>
              </a:rPr>
              <a:t>SO</a:t>
            </a:r>
            <a:r>
              <a:rPr lang="en-US" b="0" dirty="0">
                <a:effectLst/>
                <a:cs typeface="Courier New" panose="02070309020205020404" pitchFamily="49" charset="0"/>
              </a:rPr>
              <a:t> – </a:t>
            </a:r>
            <a:r>
              <a:rPr lang="en-US" b="0" dirty="0" err="1">
                <a:effectLst/>
                <a:cs typeface="Courier New" panose="02070309020205020404" pitchFamily="49" charset="0"/>
              </a:rPr>
              <a:t>r</a:t>
            </a:r>
            <a:r>
              <a:rPr lang="en-US" b="0" baseline="-30000" dirty="0" err="1">
                <a:effectLst/>
                <a:cs typeface="Courier New" panose="02070309020205020404" pitchFamily="49" charset="0"/>
              </a:rPr>
              <a:t>BO</a:t>
            </a:r>
            <a:r>
              <a:rPr lang="en-US" b="0" dirty="0" smtClean="0">
                <a:effectLst/>
                <a:cs typeface="Courier New" panose="02070309020205020404" pitchFamily="49" charset="0"/>
              </a:rPr>
              <a:t>)</a:t>
            </a:r>
          </a:p>
          <a:p>
            <a:pPr marL="0" lvl="1" eaLnBrk="0" hangingPunct="0">
              <a:lnSpc>
                <a:spcPct val="150000"/>
              </a:lnSpc>
              <a:tabLst>
                <a:tab pos="914400" algn="l"/>
                <a:tab pos="1147763" algn="l"/>
              </a:tabLst>
            </a:pPr>
            <a:r>
              <a:rPr lang="en-US" b="0" dirty="0">
                <a:effectLst/>
                <a:cs typeface="Courier New" panose="02070309020205020404" pitchFamily="49" charset="0"/>
              </a:rPr>
              <a:t>	= </a:t>
            </a:r>
            <a:r>
              <a:rPr lang="en-US" b="0" dirty="0" smtClean="0">
                <a:effectLst/>
                <a:cs typeface="Courier New" panose="02070309020205020404" pitchFamily="49" charset="0"/>
              </a:rPr>
              <a:t>	</a:t>
            </a:r>
            <a:r>
              <a:rPr lang="en-US" b="0" dirty="0" smtClean="0">
                <a:effectLst/>
                <a:cs typeface="Courier New" panose="02070309020205020404" pitchFamily="49" charset="0"/>
              </a:rPr>
              <a:t>0.9(7% – 9</a:t>
            </a:r>
            <a:r>
              <a:rPr lang="en-US" b="0" dirty="0">
                <a:effectLst/>
                <a:cs typeface="Courier New" panose="02070309020205020404" pitchFamily="49" charset="0"/>
              </a:rPr>
              <a:t>%) + 0.1(10</a:t>
            </a:r>
            <a:r>
              <a:rPr lang="en-US" b="0" dirty="0" smtClean="0">
                <a:effectLst/>
                <a:cs typeface="Courier New" panose="02070309020205020404" pitchFamily="49" charset="0"/>
              </a:rPr>
              <a:t>% – 11</a:t>
            </a:r>
            <a:r>
              <a:rPr lang="en-US" b="0" dirty="0" smtClean="0">
                <a:effectLst/>
                <a:cs typeface="Courier New" panose="02070309020205020404" pitchFamily="49" charset="0"/>
              </a:rPr>
              <a:t>%)</a:t>
            </a:r>
          </a:p>
          <a:p>
            <a:pPr marL="0" lvl="1" eaLnBrk="0" hangingPunct="0">
              <a:lnSpc>
                <a:spcPct val="150000"/>
              </a:lnSpc>
              <a:tabLst>
                <a:tab pos="914400" algn="l"/>
                <a:tab pos="1147763" algn="l"/>
              </a:tabLst>
            </a:pPr>
            <a:r>
              <a:rPr lang="en-US" b="0" dirty="0">
                <a:effectLst/>
                <a:cs typeface="Courier New" panose="02070309020205020404" pitchFamily="49" charset="0"/>
              </a:rPr>
              <a:t>	= </a:t>
            </a:r>
            <a:r>
              <a:rPr lang="en-US" b="0" dirty="0" smtClean="0">
                <a:effectLst/>
                <a:cs typeface="Courier New" panose="02070309020205020404" pitchFamily="49" charset="0"/>
              </a:rPr>
              <a:t>	 – 1.8% – 0.1</a:t>
            </a:r>
            <a:r>
              <a:rPr lang="en-US" b="0" dirty="0">
                <a:effectLst/>
                <a:cs typeface="Courier New" panose="02070309020205020404" pitchFamily="49" charset="0"/>
              </a:rPr>
              <a:t>% = </a:t>
            </a:r>
            <a:r>
              <a:rPr lang="en-US" b="0" dirty="0" smtClean="0">
                <a:effectLst/>
                <a:cs typeface="Courier New" panose="02070309020205020404" pitchFamily="49" charset="0"/>
              </a:rPr>
              <a:t>– 1.9</a:t>
            </a:r>
            <a:r>
              <a:rPr lang="en-US" b="0" dirty="0">
                <a:effectLst/>
                <a:cs typeface="Courier New" panose="02070309020205020404" pitchFamily="49" charset="0"/>
              </a:rPr>
              <a:t>%</a:t>
            </a:r>
            <a:r>
              <a:rPr lang="en-US" b="0" dirty="0">
                <a:effectLst/>
              </a:rPr>
              <a:t> </a:t>
            </a:r>
          </a:p>
        </p:txBody>
      </p:sp>
      <p:sp>
        <p:nvSpPr>
          <p:cNvPr id="46084" name="Text Box 4"/>
          <p:cNvSpPr txBox="1">
            <a:spLocks noChangeArrowheads="1"/>
          </p:cNvSpPr>
          <p:nvPr/>
        </p:nvSpPr>
        <p:spPr bwMode="auto">
          <a:xfrm>
            <a:off x="457200" y="228600"/>
            <a:ext cx="838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i="1" dirty="0" smtClean="0">
                <a:effectLst/>
              </a:rPr>
              <a:t>26.1.4. </a:t>
            </a:r>
            <a:r>
              <a:rPr lang="en-US" sz="2400" i="1" dirty="0">
                <a:effectLst/>
              </a:rPr>
              <a:t>Use of a Benchmark in Performance Attribution</a:t>
            </a:r>
          </a:p>
        </p:txBody>
      </p:sp>
      <p:sp>
        <p:nvSpPr>
          <p:cNvPr id="46085" name="Text Box 5"/>
          <p:cNvSpPr txBox="1">
            <a:spLocks noChangeArrowheads="1"/>
          </p:cNvSpPr>
          <p:nvPr/>
        </p:nvSpPr>
        <p:spPr bwMode="auto">
          <a:xfrm>
            <a:off x="914400" y="762000"/>
            <a:ext cx="7315200" cy="1006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b="0" dirty="0">
                <a:effectLst/>
              </a:rPr>
              <a:t>The most logical way to perform this type of comparative attribution analysis is to define a common </a:t>
            </a:r>
            <a:r>
              <a:rPr lang="en-US" i="1" dirty="0">
                <a:solidFill>
                  <a:srgbClr val="0000FF"/>
                </a:solidFill>
                <a:effectLst/>
              </a:rPr>
              <a:t>benchmark</a:t>
            </a:r>
            <a:r>
              <a:rPr lang="en-US" dirty="0">
                <a:solidFill>
                  <a:srgbClr val="0000FF"/>
                </a:solidFill>
                <a:effectLst/>
              </a:rPr>
              <a:t> </a:t>
            </a:r>
            <a:r>
              <a:rPr lang="en-US" b="0" dirty="0">
                <a:effectLst/>
              </a:rPr>
              <a:t>that is an appropriate reference point for both Bob’s and Sue’s performance.</a:t>
            </a:r>
          </a:p>
        </p:txBody>
      </p:sp>
      <p:sp>
        <p:nvSpPr>
          <p:cNvPr id="46086" name="Text Box 6"/>
          <p:cNvSpPr txBox="1">
            <a:spLocks noChangeArrowheads="1"/>
          </p:cNvSpPr>
          <p:nvPr/>
        </p:nvSpPr>
        <p:spPr bwMode="auto">
          <a:xfrm>
            <a:off x="1828800" y="3505200"/>
            <a:ext cx="5486400" cy="1477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lnSpc>
                <a:spcPct val="150000"/>
              </a:lnSpc>
              <a:tabLst>
                <a:tab pos="914400" algn="l"/>
                <a:tab pos="1147763" algn="l"/>
              </a:tabLst>
            </a:pPr>
            <a:r>
              <a:rPr lang="en-US" b="0" dirty="0" smtClean="0">
                <a:effectLst/>
                <a:cs typeface="Courier New" panose="02070309020205020404" pitchFamily="49" charset="0"/>
              </a:rPr>
              <a:t>A</a:t>
            </a:r>
            <a:r>
              <a:rPr lang="en-US" b="0" baseline="-30000" dirty="0" smtClean="0">
                <a:effectLst/>
                <a:cs typeface="Courier New" panose="02070309020205020404" pitchFamily="49" charset="0"/>
              </a:rPr>
              <a:t>S </a:t>
            </a:r>
            <a:r>
              <a:rPr lang="en-US" b="0" dirty="0" smtClean="0">
                <a:effectLst/>
                <a:cs typeface="Courier New" panose="02070309020205020404" pitchFamily="49" charset="0"/>
              </a:rPr>
              <a:t>– </a:t>
            </a:r>
            <a:r>
              <a:rPr lang="en-US" b="0" dirty="0" smtClean="0">
                <a:effectLst/>
                <a:cs typeface="Courier New" panose="02070309020205020404" pitchFamily="49" charset="0"/>
              </a:rPr>
              <a:t>A</a:t>
            </a:r>
            <a:r>
              <a:rPr lang="en-US" b="0" baseline="-30000" dirty="0" smtClean="0">
                <a:effectLst/>
                <a:cs typeface="Courier New" panose="02070309020205020404" pitchFamily="49" charset="0"/>
              </a:rPr>
              <a:t>B</a:t>
            </a:r>
            <a:r>
              <a:rPr lang="en-US" b="0" dirty="0" smtClean="0">
                <a:effectLst/>
                <a:cs typeface="Courier New" panose="02070309020205020404" pitchFamily="49" charset="0"/>
              </a:rPr>
              <a:t>	=	</a:t>
            </a:r>
            <a:r>
              <a:rPr lang="en-US" b="0" dirty="0" err="1" smtClean="0">
                <a:effectLst/>
                <a:cs typeface="Courier New" panose="02070309020205020404" pitchFamily="49" charset="0"/>
              </a:rPr>
              <a:t>r</a:t>
            </a:r>
            <a:r>
              <a:rPr lang="en-US" b="0" baseline="-30000" dirty="0" err="1" smtClean="0">
                <a:effectLst/>
                <a:cs typeface="Courier New" panose="02070309020205020404" pitchFamily="49" charset="0"/>
              </a:rPr>
              <a:t>BI</a:t>
            </a:r>
            <a:r>
              <a:rPr lang="en-US" b="0" dirty="0" smtClean="0">
                <a:effectLst/>
                <a:cs typeface="Courier New" panose="02070309020205020404" pitchFamily="49" charset="0"/>
              </a:rPr>
              <a:t>(</a:t>
            </a:r>
            <a:r>
              <a:rPr lang="en-US" b="0" dirty="0" err="1" smtClean="0">
                <a:effectLst/>
                <a:cs typeface="Courier New" panose="02070309020205020404" pitchFamily="49" charset="0"/>
              </a:rPr>
              <a:t>w</a:t>
            </a:r>
            <a:r>
              <a:rPr lang="en-US" b="0" baseline="-30000" dirty="0" err="1" smtClean="0">
                <a:effectLst/>
                <a:cs typeface="Courier New" panose="02070309020205020404" pitchFamily="49" charset="0"/>
              </a:rPr>
              <a:t>SI</a:t>
            </a:r>
            <a:r>
              <a:rPr lang="en-US" b="0" dirty="0" smtClean="0">
                <a:effectLst/>
                <a:cs typeface="Courier New" panose="02070309020205020404" pitchFamily="49" charset="0"/>
              </a:rPr>
              <a:t> </a:t>
            </a:r>
            <a:r>
              <a:rPr lang="en-US" b="0" dirty="0">
                <a:effectLst/>
                <a:cs typeface="Courier New" panose="02070309020205020404" pitchFamily="49" charset="0"/>
              </a:rPr>
              <a:t>– </a:t>
            </a:r>
            <a:r>
              <a:rPr lang="en-US" b="0" dirty="0" err="1">
                <a:effectLst/>
                <a:cs typeface="Courier New" panose="02070309020205020404" pitchFamily="49" charset="0"/>
              </a:rPr>
              <a:t>w</a:t>
            </a:r>
            <a:r>
              <a:rPr lang="en-US" b="0" baseline="-30000" dirty="0" err="1">
                <a:effectLst/>
                <a:cs typeface="Courier New" panose="02070309020205020404" pitchFamily="49" charset="0"/>
              </a:rPr>
              <a:t>BI</a:t>
            </a:r>
            <a:r>
              <a:rPr lang="en-US" b="0" dirty="0">
                <a:effectLst/>
                <a:cs typeface="Courier New" panose="02070309020205020404" pitchFamily="49" charset="0"/>
              </a:rPr>
              <a:t>) + </a:t>
            </a:r>
            <a:r>
              <a:rPr lang="en-US" b="0" dirty="0" err="1">
                <a:effectLst/>
                <a:cs typeface="Courier New" panose="02070309020205020404" pitchFamily="49" charset="0"/>
              </a:rPr>
              <a:t>r</a:t>
            </a:r>
            <a:r>
              <a:rPr lang="en-US" b="0" baseline="-30000" dirty="0" err="1">
                <a:effectLst/>
                <a:cs typeface="Courier New" panose="02070309020205020404" pitchFamily="49" charset="0"/>
              </a:rPr>
              <a:t>BO</a:t>
            </a:r>
            <a:r>
              <a:rPr lang="en-US" b="0" dirty="0">
                <a:effectLst/>
                <a:cs typeface="Courier New" panose="02070309020205020404" pitchFamily="49" charset="0"/>
              </a:rPr>
              <a:t>(</a:t>
            </a:r>
            <a:r>
              <a:rPr lang="en-US" b="0" dirty="0" err="1">
                <a:effectLst/>
                <a:cs typeface="Courier New" panose="02070309020205020404" pitchFamily="49" charset="0"/>
              </a:rPr>
              <a:t>w</a:t>
            </a:r>
            <a:r>
              <a:rPr lang="en-US" b="0" baseline="-30000" dirty="0" err="1">
                <a:effectLst/>
                <a:cs typeface="Courier New" panose="02070309020205020404" pitchFamily="49" charset="0"/>
              </a:rPr>
              <a:t>SO</a:t>
            </a:r>
            <a:r>
              <a:rPr lang="en-US" b="0" dirty="0">
                <a:effectLst/>
                <a:cs typeface="Courier New" panose="02070309020205020404" pitchFamily="49" charset="0"/>
              </a:rPr>
              <a:t> – </a:t>
            </a:r>
            <a:r>
              <a:rPr lang="en-US" b="0" dirty="0" err="1">
                <a:effectLst/>
                <a:cs typeface="Courier New" panose="02070309020205020404" pitchFamily="49" charset="0"/>
              </a:rPr>
              <a:t>w</a:t>
            </a:r>
            <a:r>
              <a:rPr lang="en-US" b="0" baseline="-30000" dirty="0" err="1">
                <a:effectLst/>
                <a:cs typeface="Courier New" panose="02070309020205020404" pitchFamily="49" charset="0"/>
              </a:rPr>
              <a:t>BO</a:t>
            </a:r>
            <a:r>
              <a:rPr lang="en-US" b="0" dirty="0" smtClean="0">
                <a:effectLst/>
                <a:cs typeface="Courier New" panose="02070309020205020404" pitchFamily="49" charset="0"/>
              </a:rPr>
              <a:t>)</a:t>
            </a:r>
          </a:p>
          <a:p>
            <a:pPr marL="0" lvl="1" eaLnBrk="0" hangingPunct="0">
              <a:lnSpc>
                <a:spcPct val="150000"/>
              </a:lnSpc>
              <a:tabLst>
                <a:tab pos="914400" algn="l"/>
                <a:tab pos="1147763" algn="l"/>
              </a:tabLst>
            </a:pPr>
            <a:r>
              <a:rPr lang="en-US" b="0" dirty="0" smtClean="0">
                <a:effectLst/>
                <a:cs typeface="Courier New" panose="02070309020205020404" pitchFamily="49" charset="0"/>
              </a:rPr>
              <a:t>	=	9</a:t>
            </a:r>
            <a:r>
              <a:rPr lang="en-US" b="0" dirty="0">
                <a:effectLst/>
                <a:cs typeface="Courier New" panose="02070309020205020404" pitchFamily="49" charset="0"/>
              </a:rPr>
              <a:t>%(</a:t>
            </a:r>
            <a:r>
              <a:rPr lang="en-US" b="0" dirty="0" smtClean="0">
                <a:effectLst/>
                <a:cs typeface="Courier New" panose="02070309020205020404" pitchFamily="49" charset="0"/>
              </a:rPr>
              <a:t>0.1 – 0.9</a:t>
            </a:r>
            <a:r>
              <a:rPr lang="en-US" b="0" dirty="0">
                <a:effectLst/>
                <a:cs typeface="Courier New" panose="02070309020205020404" pitchFamily="49" charset="0"/>
              </a:rPr>
              <a:t>) + 11%(</a:t>
            </a:r>
            <a:r>
              <a:rPr lang="en-US" b="0" dirty="0" smtClean="0">
                <a:effectLst/>
                <a:cs typeface="Courier New" panose="02070309020205020404" pitchFamily="49" charset="0"/>
              </a:rPr>
              <a:t>0.9 – 0.1</a:t>
            </a:r>
            <a:r>
              <a:rPr lang="en-US" b="0" dirty="0">
                <a:effectLst/>
                <a:cs typeface="Courier New" panose="02070309020205020404" pitchFamily="49" charset="0"/>
              </a:rPr>
              <a:t>) </a:t>
            </a:r>
            <a:endParaRPr lang="en-US" b="0" dirty="0" smtClean="0">
              <a:effectLst/>
              <a:cs typeface="Courier New" panose="02070309020205020404" pitchFamily="49" charset="0"/>
            </a:endParaRPr>
          </a:p>
          <a:p>
            <a:pPr marL="0" lvl="1" eaLnBrk="0" hangingPunct="0">
              <a:lnSpc>
                <a:spcPct val="150000"/>
              </a:lnSpc>
              <a:tabLst>
                <a:tab pos="914400" algn="l"/>
                <a:tab pos="1147763" algn="l"/>
              </a:tabLst>
            </a:pPr>
            <a:r>
              <a:rPr lang="en-US" b="0" dirty="0">
                <a:effectLst/>
                <a:cs typeface="Courier New" panose="02070309020205020404" pitchFamily="49" charset="0"/>
              </a:rPr>
              <a:t>	</a:t>
            </a:r>
            <a:r>
              <a:rPr lang="en-US" b="0" dirty="0" smtClean="0">
                <a:effectLst/>
                <a:cs typeface="Courier New" panose="02070309020205020404" pitchFamily="49" charset="0"/>
              </a:rPr>
              <a:t>=</a:t>
            </a:r>
            <a:r>
              <a:rPr lang="en-US" b="0" dirty="0" smtClean="0">
                <a:effectLst/>
                <a:cs typeface="Courier New" panose="02070309020205020404" pitchFamily="49" charset="0"/>
              </a:rPr>
              <a:t>	 – 7.2</a:t>
            </a:r>
            <a:r>
              <a:rPr lang="en-US" b="0" dirty="0">
                <a:effectLst/>
                <a:cs typeface="Courier New" panose="02070309020205020404" pitchFamily="49" charset="0"/>
              </a:rPr>
              <a:t>% + 8.8% = +1.6%</a:t>
            </a:r>
          </a:p>
        </p:txBody>
      </p:sp>
      <p:sp>
        <p:nvSpPr>
          <p:cNvPr id="9" name="Slide Number Placeholder 8"/>
          <p:cNvSpPr>
            <a:spLocks noGrp="1"/>
          </p:cNvSpPr>
          <p:nvPr>
            <p:ph type="sldNum" sz="quarter" idx="12"/>
          </p:nvPr>
        </p:nvSpPr>
        <p:spPr/>
        <p:txBody>
          <a:bodyPr/>
          <a:lstStyle/>
          <a:p>
            <a:fld id="{A209A336-D58C-464E-9136-F8762DC3422E}" type="slidenum">
              <a:rPr lang="en-US" smtClean="0"/>
              <a:pPr/>
              <a:t>20</a:t>
            </a:fld>
            <a:endParaRPr 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r>
              <a:rPr lang="en-US" smtClean="0"/>
              <a:t>© 2014 OnCourse Learning. All Rights Reserved.</a:t>
            </a:r>
            <a:endParaRPr lang="en-US"/>
          </a:p>
        </p:txBody>
      </p:sp>
      <p:graphicFrame>
        <p:nvGraphicFramePr>
          <p:cNvPr id="47106" name="Object 2"/>
          <p:cNvGraphicFramePr>
            <a:graphicFrameLocks noChangeAspect="1"/>
          </p:cNvGraphicFramePr>
          <p:nvPr/>
        </p:nvGraphicFramePr>
        <p:xfrm>
          <a:off x="1981200" y="762000"/>
          <a:ext cx="5029200" cy="2409825"/>
        </p:xfrm>
        <a:graphic>
          <a:graphicData uri="http://schemas.openxmlformats.org/presentationml/2006/ole">
            <p:oleObj spid="_x0000_s47126" name="Worksheet" r:id="rId3" imgW="2715480" imgH="1298880" progId="Excel.Sheet.8">
              <p:embed/>
            </p:oleObj>
          </a:graphicData>
        </a:graphic>
      </p:graphicFrame>
      <p:sp>
        <p:nvSpPr>
          <p:cNvPr id="47107" name="Text Box 3"/>
          <p:cNvSpPr txBox="1">
            <a:spLocks noChangeArrowheads="1"/>
          </p:cNvSpPr>
          <p:nvPr/>
        </p:nvSpPr>
        <p:spPr bwMode="auto">
          <a:xfrm>
            <a:off x="914400" y="3276600"/>
            <a:ext cx="7315200" cy="32316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sz="2400" b="0" dirty="0">
                <a:effectLst/>
              </a:rPr>
              <a:t>Clearly, Sue outperformed her benchmark (9.70% </a:t>
            </a:r>
            <a:r>
              <a:rPr lang="en-US" sz="2400" b="0" dirty="0" err="1">
                <a:effectLst/>
              </a:rPr>
              <a:t>vs</a:t>
            </a:r>
            <a:r>
              <a:rPr lang="en-US" sz="2400" b="0" dirty="0">
                <a:effectLst/>
              </a:rPr>
              <a:t> 9.20%, a +50 </a:t>
            </a:r>
            <a:r>
              <a:rPr lang="en-US" sz="2400" b="0" dirty="0" err="1">
                <a:effectLst/>
              </a:rPr>
              <a:t>bp</a:t>
            </a:r>
            <a:r>
              <a:rPr lang="en-US" sz="2400" b="0" dirty="0">
                <a:effectLst/>
              </a:rPr>
              <a:t> differential) because of her superior allocation (90% to the office segment that did better than industrial property), not because of her selection (which actually hurt her performance, as her properties did worse than the benchmarks within each segment).</a:t>
            </a:r>
          </a:p>
          <a:p>
            <a:pPr eaLnBrk="0" hangingPunct="0">
              <a:spcBef>
                <a:spcPct val="50000"/>
              </a:spcBef>
            </a:pPr>
            <a:r>
              <a:rPr lang="en-US" sz="2400" b="0" dirty="0">
                <a:effectLst/>
              </a:rPr>
              <a:t>The </a:t>
            </a:r>
            <a:r>
              <a:rPr lang="en-US" sz="2400" b="0" i="1" dirty="0">
                <a:effectLst/>
              </a:rPr>
              <a:t>pure</a:t>
            </a:r>
            <a:r>
              <a:rPr lang="en-US" sz="2400" b="0" dirty="0">
                <a:effectLst/>
              </a:rPr>
              <a:t> effect of her differential performance in the selection and allocation functions is quantified as follows.</a:t>
            </a:r>
          </a:p>
        </p:txBody>
      </p:sp>
      <p:sp>
        <p:nvSpPr>
          <p:cNvPr id="47108" name="Text Box 4"/>
          <p:cNvSpPr txBox="1">
            <a:spLocks noChangeArrowheads="1"/>
          </p:cNvSpPr>
          <p:nvPr/>
        </p:nvSpPr>
        <p:spPr bwMode="auto">
          <a:xfrm>
            <a:off x="457200" y="228600"/>
            <a:ext cx="838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i="1">
                <a:effectLst/>
              </a:rPr>
              <a:t>Portfolio-Level Performance Attribution</a:t>
            </a:r>
          </a:p>
        </p:txBody>
      </p:sp>
      <p:sp>
        <p:nvSpPr>
          <p:cNvPr id="7" name="Slide Number Placeholder 6"/>
          <p:cNvSpPr>
            <a:spLocks noGrp="1"/>
          </p:cNvSpPr>
          <p:nvPr>
            <p:ph type="sldNum" sz="quarter" idx="12"/>
          </p:nvPr>
        </p:nvSpPr>
        <p:spPr/>
        <p:txBody>
          <a:bodyPr/>
          <a:lstStyle/>
          <a:p>
            <a:fld id="{A209A336-D58C-464E-9136-F8762DC3422E}" type="slidenum">
              <a:rPr lang="en-US" smtClean="0"/>
              <a:pPr/>
              <a:t>21</a:t>
            </a:fld>
            <a:endParaRPr 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r>
              <a:rPr lang="en-US" smtClean="0"/>
              <a:t>© 2014 OnCourse Learning. All Rights Reserved.</a:t>
            </a:r>
            <a:endParaRPr lang="en-US"/>
          </a:p>
        </p:txBody>
      </p:sp>
      <p:sp>
        <p:nvSpPr>
          <p:cNvPr id="48130" name="Text Box 2"/>
          <p:cNvSpPr txBox="1">
            <a:spLocks noChangeArrowheads="1"/>
          </p:cNvSpPr>
          <p:nvPr/>
        </p:nvSpPr>
        <p:spPr bwMode="auto">
          <a:xfrm>
            <a:off x="914400" y="3657600"/>
            <a:ext cx="7315200" cy="24929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sz="2400" b="0" dirty="0">
                <a:effectLst/>
              </a:rPr>
              <a:t>The pure effect of Sue’s allocation choices, relative to her benchmark, is quantified as the sum across all segments, of the difference between Sue’s allocation and the benchmark’s allocation multiplied by the </a:t>
            </a:r>
            <a:r>
              <a:rPr lang="en-US" sz="2400" b="0" i="1" dirty="0">
                <a:effectLst/>
              </a:rPr>
              <a:t>benchmark’s</a:t>
            </a:r>
            <a:r>
              <a:rPr lang="en-US" sz="2400" b="0" dirty="0">
                <a:effectLst/>
              </a:rPr>
              <a:t> return in each segment.</a:t>
            </a:r>
          </a:p>
          <a:p>
            <a:pPr algn="ctr" eaLnBrk="0" hangingPunct="0">
              <a:spcBef>
                <a:spcPct val="50000"/>
              </a:spcBef>
            </a:pPr>
            <a:r>
              <a:rPr lang="en-US" sz="2400" b="0" dirty="0" smtClean="0">
                <a:effectLst/>
                <a:cs typeface="Courier New" panose="02070309020205020404" pitchFamily="49" charset="0"/>
              </a:rPr>
              <a:t>A</a:t>
            </a:r>
            <a:r>
              <a:rPr lang="en-US" sz="2400" b="0" baseline="-30000" dirty="0" smtClean="0">
                <a:effectLst/>
                <a:cs typeface="Courier New" panose="02070309020205020404" pitchFamily="49" charset="0"/>
              </a:rPr>
              <a:t>S</a:t>
            </a:r>
            <a:r>
              <a:rPr lang="en-US" sz="2400" b="0" dirty="0" smtClean="0">
                <a:effectLst/>
                <a:cs typeface="Courier New" panose="02070309020205020404" pitchFamily="49" charset="0"/>
              </a:rPr>
              <a:t> </a:t>
            </a:r>
            <a:r>
              <a:rPr lang="en-US" sz="2400" b="0" dirty="0" smtClean="0">
                <a:effectLst/>
                <a:cs typeface="Courier New" panose="02070309020205020404" pitchFamily="49" charset="0"/>
              </a:rPr>
              <a:t>– </a:t>
            </a:r>
            <a:r>
              <a:rPr lang="en-US" sz="2400" b="0" dirty="0" smtClean="0">
                <a:effectLst/>
                <a:cs typeface="Courier New" panose="02070309020205020404" pitchFamily="49" charset="0"/>
              </a:rPr>
              <a:t>A</a:t>
            </a:r>
            <a:r>
              <a:rPr lang="en-US" sz="2400" b="0" baseline="-30000" dirty="0" smtClean="0">
                <a:effectLst/>
                <a:cs typeface="Courier New" panose="02070309020205020404" pitchFamily="49" charset="0"/>
              </a:rPr>
              <a:t>B</a:t>
            </a:r>
            <a:r>
              <a:rPr lang="en-US" sz="2400" b="0" dirty="0" smtClean="0">
                <a:effectLst/>
                <a:cs typeface="Courier New" panose="02070309020205020404" pitchFamily="49" charset="0"/>
              </a:rPr>
              <a:t> </a:t>
            </a:r>
            <a:r>
              <a:rPr lang="en-US" sz="2400" b="0" dirty="0" smtClean="0">
                <a:effectLst/>
                <a:cs typeface="Courier New" panose="02070309020205020404" pitchFamily="49" charset="0"/>
              </a:rPr>
              <a:t>= </a:t>
            </a:r>
            <a:r>
              <a:rPr lang="en-US" sz="2400" b="0" dirty="0" err="1">
                <a:effectLst/>
                <a:cs typeface="Courier New" panose="02070309020205020404" pitchFamily="49" charset="0"/>
              </a:rPr>
              <a:t>r</a:t>
            </a:r>
            <a:r>
              <a:rPr lang="en-US" sz="2400" b="0" baseline="-30000" dirty="0" err="1">
                <a:effectLst/>
                <a:cs typeface="Courier New" panose="02070309020205020404" pitchFamily="49" charset="0"/>
              </a:rPr>
              <a:t>BI</a:t>
            </a:r>
            <a:r>
              <a:rPr lang="en-US" sz="2400" b="0" dirty="0">
                <a:effectLst/>
                <a:cs typeface="Courier New" panose="02070309020205020404" pitchFamily="49" charset="0"/>
              </a:rPr>
              <a:t>(</a:t>
            </a:r>
            <a:r>
              <a:rPr lang="en-US" sz="2400" b="0" dirty="0" err="1">
                <a:effectLst/>
                <a:cs typeface="Courier New" panose="02070309020205020404" pitchFamily="49" charset="0"/>
              </a:rPr>
              <a:t>w</a:t>
            </a:r>
            <a:r>
              <a:rPr lang="en-US" sz="2400" b="0" baseline="-30000" dirty="0" err="1">
                <a:effectLst/>
                <a:cs typeface="Courier New" panose="02070309020205020404" pitchFamily="49" charset="0"/>
              </a:rPr>
              <a:t>SI</a:t>
            </a:r>
            <a:r>
              <a:rPr lang="en-US" sz="2400" b="0" dirty="0">
                <a:effectLst/>
                <a:cs typeface="Courier New" panose="02070309020205020404" pitchFamily="49" charset="0"/>
              </a:rPr>
              <a:t> – </a:t>
            </a:r>
            <a:r>
              <a:rPr lang="en-US" sz="2400" b="0" dirty="0" err="1">
                <a:effectLst/>
                <a:cs typeface="Courier New" panose="02070309020205020404" pitchFamily="49" charset="0"/>
              </a:rPr>
              <a:t>w</a:t>
            </a:r>
            <a:r>
              <a:rPr lang="en-US" sz="2400" b="0" baseline="-30000" dirty="0" err="1">
                <a:effectLst/>
                <a:cs typeface="Courier New" panose="02070309020205020404" pitchFamily="49" charset="0"/>
              </a:rPr>
              <a:t>BI</a:t>
            </a:r>
            <a:r>
              <a:rPr lang="en-US" sz="2400" b="0" dirty="0">
                <a:effectLst/>
                <a:cs typeface="Courier New" panose="02070309020205020404" pitchFamily="49" charset="0"/>
              </a:rPr>
              <a:t>) + </a:t>
            </a:r>
            <a:r>
              <a:rPr lang="en-US" sz="2400" b="0" dirty="0" err="1">
                <a:effectLst/>
                <a:cs typeface="Courier New" panose="02070309020205020404" pitchFamily="49" charset="0"/>
              </a:rPr>
              <a:t>r</a:t>
            </a:r>
            <a:r>
              <a:rPr lang="en-US" sz="2400" b="0" baseline="-30000" dirty="0" err="1">
                <a:effectLst/>
                <a:cs typeface="Courier New" panose="02070309020205020404" pitchFamily="49" charset="0"/>
              </a:rPr>
              <a:t>BO</a:t>
            </a:r>
            <a:r>
              <a:rPr lang="en-US" sz="2400" b="0" dirty="0">
                <a:effectLst/>
                <a:cs typeface="Courier New" panose="02070309020205020404" pitchFamily="49" charset="0"/>
              </a:rPr>
              <a:t>(</a:t>
            </a:r>
            <a:r>
              <a:rPr lang="en-US" sz="2400" b="0" dirty="0" err="1">
                <a:effectLst/>
                <a:cs typeface="Courier New" panose="02070309020205020404" pitchFamily="49" charset="0"/>
              </a:rPr>
              <a:t>w</a:t>
            </a:r>
            <a:r>
              <a:rPr lang="en-US" sz="2400" b="0" baseline="-30000" dirty="0" err="1">
                <a:effectLst/>
                <a:cs typeface="Courier New" panose="02070309020205020404" pitchFamily="49" charset="0"/>
              </a:rPr>
              <a:t>SO</a:t>
            </a:r>
            <a:r>
              <a:rPr lang="en-US" sz="2400" b="0" dirty="0">
                <a:effectLst/>
                <a:cs typeface="Courier New" panose="02070309020205020404" pitchFamily="49" charset="0"/>
              </a:rPr>
              <a:t> – </a:t>
            </a:r>
            <a:r>
              <a:rPr lang="en-US" sz="2400" b="0" dirty="0" err="1">
                <a:effectLst/>
                <a:cs typeface="Courier New" panose="02070309020205020404" pitchFamily="49" charset="0"/>
              </a:rPr>
              <a:t>w</a:t>
            </a:r>
            <a:r>
              <a:rPr lang="en-US" sz="2400" b="0" baseline="-30000" dirty="0" err="1">
                <a:effectLst/>
                <a:cs typeface="Courier New" panose="02070309020205020404" pitchFamily="49" charset="0"/>
              </a:rPr>
              <a:t>BO</a:t>
            </a:r>
            <a:r>
              <a:rPr lang="en-US" sz="2400" b="0" dirty="0">
                <a:effectLst/>
                <a:cs typeface="Courier New" panose="02070309020205020404" pitchFamily="49" charset="0"/>
              </a:rPr>
              <a:t>)</a:t>
            </a:r>
          </a:p>
        </p:txBody>
      </p:sp>
      <p:sp>
        <p:nvSpPr>
          <p:cNvPr id="48131" name="Text Box 3"/>
          <p:cNvSpPr txBox="1">
            <a:spLocks noChangeArrowheads="1"/>
          </p:cNvSpPr>
          <p:nvPr/>
        </p:nvSpPr>
        <p:spPr bwMode="auto">
          <a:xfrm>
            <a:off x="457200" y="228600"/>
            <a:ext cx="838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i="1">
                <a:effectLst/>
              </a:rPr>
              <a:t>Portfolio-Level Performance Attribution</a:t>
            </a:r>
          </a:p>
        </p:txBody>
      </p:sp>
      <p:sp>
        <p:nvSpPr>
          <p:cNvPr id="48132" name="Text Box 4"/>
          <p:cNvSpPr txBox="1">
            <a:spLocks noChangeArrowheads="1"/>
          </p:cNvSpPr>
          <p:nvPr/>
        </p:nvSpPr>
        <p:spPr bwMode="auto">
          <a:xfrm>
            <a:off x="914400" y="914400"/>
            <a:ext cx="7315200" cy="24929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sz="2400" b="0" dirty="0">
                <a:effectLst/>
              </a:rPr>
              <a:t>The pure effect of Sue’s asset selection, relative to her benchmark, is quantified as the sum across all segments of the difference between Sue’s within-segment return and the benchmark’s within-segment return, weighted by the </a:t>
            </a:r>
            <a:r>
              <a:rPr lang="en-US" sz="2400" b="0" i="1" dirty="0">
                <a:effectLst/>
              </a:rPr>
              <a:t>benchmark’s</a:t>
            </a:r>
            <a:r>
              <a:rPr lang="en-US" sz="2400" b="0" dirty="0">
                <a:effectLst/>
              </a:rPr>
              <a:t> allocation to each segment.</a:t>
            </a:r>
          </a:p>
          <a:p>
            <a:pPr algn="ctr" eaLnBrk="0" hangingPunct="0">
              <a:spcBef>
                <a:spcPct val="50000"/>
              </a:spcBef>
            </a:pPr>
            <a:r>
              <a:rPr lang="en-US" sz="2400" b="0" dirty="0" smtClean="0">
                <a:effectLst/>
                <a:cs typeface="Courier New" panose="02070309020205020404" pitchFamily="49" charset="0"/>
              </a:rPr>
              <a:t>S</a:t>
            </a:r>
            <a:r>
              <a:rPr lang="en-US" sz="2400" b="0" baseline="-30000" dirty="0" smtClean="0">
                <a:effectLst/>
                <a:cs typeface="Courier New" panose="02070309020205020404" pitchFamily="49" charset="0"/>
              </a:rPr>
              <a:t>S</a:t>
            </a:r>
            <a:r>
              <a:rPr lang="en-US" sz="2400" b="0" dirty="0" smtClean="0">
                <a:effectLst/>
                <a:cs typeface="Courier New" panose="02070309020205020404" pitchFamily="49" charset="0"/>
              </a:rPr>
              <a:t> – S</a:t>
            </a:r>
            <a:r>
              <a:rPr lang="en-US" sz="2400" b="0" baseline="-30000" dirty="0" smtClean="0">
                <a:effectLst/>
                <a:cs typeface="Courier New" panose="02070309020205020404" pitchFamily="49" charset="0"/>
              </a:rPr>
              <a:t>B</a:t>
            </a:r>
            <a:r>
              <a:rPr lang="en-US" sz="2400" b="0" dirty="0">
                <a:effectLst/>
                <a:cs typeface="Courier New" panose="02070309020205020404" pitchFamily="49" charset="0"/>
              </a:rPr>
              <a:t>	= </a:t>
            </a:r>
            <a:r>
              <a:rPr lang="en-US" sz="2400" b="0" dirty="0" err="1">
                <a:effectLst/>
                <a:cs typeface="Courier New" panose="02070309020205020404" pitchFamily="49" charset="0"/>
              </a:rPr>
              <a:t>w</a:t>
            </a:r>
            <a:r>
              <a:rPr lang="en-US" sz="2400" b="0" baseline="-30000" dirty="0" err="1">
                <a:effectLst/>
                <a:cs typeface="Courier New" panose="02070309020205020404" pitchFamily="49" charset="0"/>
              </a:rPr>
              <a:t>BI</a:t>
            </a:r>
            <a:r>
              <a:rPr lang="en-US" sz="2400" b="0" dirty="0">
                <a:effectLst/>
                <a:cs typeface="Courier New" panose="02070309020205020404" pitchFamily="49" charset="0"/>
              </a:rPr>
              <a:t>(</a:t>
            </a:r>
            <a:r>
              <a:rPr lang="en-US" sz="2400" b="0" dirty="0" err="1">
                <a:effectLst/>
                <a:cs typeface="Courier New" panose="02070309020205020404" pitchFamily="49" charset="0"/>
              </a:rPr>
              <a:t>r</a:t>
            </a:r>
            <a:r>
              <a:rPr lang="en-US" sz="2400" b="0" baseline="-30000" dirty="0" err="1">
                <a:effectLst/>
                <a:cs typeface="Courier New" panose="02070309020205020404" pitchFamily="49" charset="0"/>
              </a:rPr>
              <a:t>SI</a:t>
            </a:r>
            <a:r>
              <a:rPr lang="en-US" sz="2400" b="0" dirty="0">
                <a:effectLst/>
                <a:cs typeface="Courier New" panose="02070309020205020404" pitchFamily="49" charset="0"/>
              </a:rPr>
              <a:t> – </a:t>
            </a:r>
            <a:r>
              <a:rPr lang="en-US" sz="2400" b="0" dirty="0" err="1">
                <a:effectLst/>
                <a:cs typeface="Courier New" panose="02070309020205020404" pitchFamily="49" charset="0"/>
              </a:rPr>
              <a:t>r</a:t>
            </a:r>
            <a:r>
              <a:rPr lang="en-US" sz="2400" b="0" baseline="-30000" dirty="0" err="1">
                <a:effectLst/>
                <a:cs typeface="Courier New" panose="02070309020205020404" pitchFamily="49" charset="0"/>
              </a:rPr>
              <a:t>BI</a:t>
            </a:r>
            <a:r>
              <a:rPr lang="en-US" sz="2400" b="0" dirty="0">
                <a:effectLst/>
                <a:cs typeface="Courier New" panose="02070309020205020404" pitchFamily="49" charset="0"/>
              </a:rPr>
              <a:t>) + </a:t>
            </a:r>
            <a:r>
              <a:rPr lang="en-US" sz="2400" b="0" dirty="0" err="1">
                <a:effectLst/>
                <a:cs typeface="Courier New" panose="02070309020205020404" pitchFamily="49" charset="0"/>
              </a:rPr>
              <a:t>w</a:t>
            </a:r>
            <a:r>
              <a:rPr lang="en-US" sz="2400" b="0" baseline="-30000" dirty="0" err="1">
                <a:effectLst/>
                <a:cs typeface="Courier New" panose="02070309020205020404" pitchFamily="49" charset="0"/>
              </a:rPr>
              <a:t>BO</a:t>
            </a:r>
            <a:r>
              <a:rPr lang="en-US" sz="2400" b="0" dirty="0">
                <a:effectLst/>
                <a:cs typeface="Courier New" panose="02070309020205020404" pitchFamily="49" charset="0"/>
              </a:rPr>
              <a:t>(</a:t>
            </a:r>
            <a:r>
              <a:rPr lang="en-US" sz="2400" b="0" dirty="0" err="1">
                <a:effectLst/>
                <a:cs typeface="Courier New" panose="02070309020205020404" pitchFamily="49" charset="0"/>
              </a:rPr>
              <a:t>r</a:t>
            </a:r>
            <a:r>
              <a:rPr lang="en-US" sz="2400" b="0" baseline="-30000" dirty="0" err="1">
                <a:effectLst/>
                <a:cs typeface="Courier New" panose="02070309020205020404" pitchFamily="49" charset="0"/>
              </a:rPr>
              <a:t>SO</a:t>
            </a:r>
            <a:r>
              <a:rPr lang="en-US" sz="2400" b="0" dirty="0">
                <a:effectLst/>
                <a:cs typeface="Courier New" panose="02070309020205020404" pitchFamily="49" charset="0"/>
              </a:rPr>
              <a:t> – </a:t>
            </a:r>
            <a:r>
              <a:rPr lang="en-US" sz="2400" b="0" dirty="0" err="1">
                <a:effectLst/>
                <a:cs typeface="Courier New" panose="02070309020205020404" pitchFamily="49" charset="0"/>
              </a:rPr>
              <a:t>r</a:t>
            </a:r>
            <a:r>
              <a:rPr lang="en-US" sz="2400" b="0" baseline="-30000" dirty="0" err="1">
                <a:effectLst/>
                <a:cs typeface="Courier New" panose="02070309020205020404" pitchFamily="49" charset="0"/>
              </a:rPr>
              <a:t>BO</a:t>
            </a:r>
            <a:r>
              <a:rPr lang="en-US" sz="2400" b="0" dirty="0">
                <a:effectLst/>
                <a:cs typeface="Courier New" panose="02070309020205020404" pitchFamily="49" charset="0"/>
              </a:rPr>
              <a:t>)</a:t>
            </a:r>
          </a:p>
        </p:txBody>
      </p:sp>
      <p:sp>
        <p:nvSpPr>
          <p:cNvPr id="7" name="Slide Number Placeholder 6"/>
          <p:cNvSpPr>
            <a:spLocks noGrp="1"/>
          </p:cNvSpPr>
          <p:nvPr>
            <p:ph type="sldNum" sz="quarter" idx="12"/>
          </p:nvPr>
        </p:nvSpPr>
        <p:spPr/>
        <p:txBody>
          <a:bodyPr/>
          <a:lstStyle/>
          <a:p>
            <a:fld id="{A209A336-D58C-464E-9136-F8762DC3422E}" type="slidenum">
              <a:rPr lang="en-US" smtClean="0"/>
              <a:pPr/>
              <a:t>22</a:t>
            </a:fld>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smtClean="0"/>
              <a:t>© 2014 OnCourse Learning. All Rights Reserved.</a:t>
            </a:r>
            <a:endParaRPr lang="en-US"/>
          </a:p>
        </p:txBody>
      </p:sp>
      <p:sp>
        <p:nvSpPr>
          <p:cNvPr id="49154" name="Text Box 2"/>
          <p:cNvSpPr txBox="1">
            <a:spLocks noChangeArrowheads="1"/>
          </p:cNvSpPr>
          <p:nvPr/>
        </p:nvSpPr>
        <p:spPr bwMode="auto">
          <a:xfrm>
            <a:off x="914400" y="762000"/>
            <a:ext cx="7315200" cy="58169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sz="2400" b="0" dirty="0">
                <a:effectLst/>
              </a:rPr>
              <a:t>Thus, the pure effect of Sue’s selection performance relative to her benchmark was:</a:t>
            </a:r>
          </a:p>
          <a:p>
            <a:pPr eaLnBrk="0" hangingPunct="0">
              <a:lnSpc>
                <a:spcPct val="150000"/>
              </a:lnSpc>
            </a:pPr>
            <a:r>
              <a:rPr lang="en-US" sz="2400" b="0" dirty="0">
                <a:effectLst/>
                <a:cs typeface="Courier New" panose="02070309020205020404" pitchFamily="49" charset="0"/>
              </a:rPr>
              <a:t>S</a:t>
            </a:r>
            <a:r>
              <a:rPr lang="en-US" sz="2400" b="0" baseline="-30000" dirty="0">
                <a:effectLst/>
                <a:cs typeface="Courier New" panose="02070309020205020404" pitchFamily="49" charset="0"/>
              </a:rPr>
              <a:t>S</a:t>
            </a:r>
            <a:r>
              <a:rPr lang="en-US" sz="2400" b="0" dirty="0">
                <a:effectLst/>
                <a:cs typeface="Courier New" panose="02070309020205020404" pitchFamily="49" charset="0"/>
              </a:rPr>
              <a:t>–S</a:t>
            </a:r>
            <a:r>
              <a:rPr lang="en-US" sz="2400" b="0" baseline="-30000" dirty="0">
                <a:effectLst/>
                <a:cs typeface="Courier New" panose="02070309020205020404" pitchFamily="49" charset="0"/>
              </a:rPr>
              <a:t>B</a:t>
            </a:r>
            <a:r>
              <a:rPr lang="en-US" sz="2400" b="0" dirty="0">
                <a:effectLst/>
                <a:cs typeface="Courier New" panose="02070309020205020404" pitchFamily="49" charset="0"/>
              </a:rPr>
              <a:t>	= </a:t>
            </a:r>
            <a:r>
              <a:rPr lang="en-US" sz="2400" b="0" dirty="0" err="1">
                <a:effectLst/>
                <a:cs typeface="Courier New" panose="02070309020205020404" pitchFamily="49" charset="0"/>
              </a:rPr>
              <a:t>w</a:t>
            </a:r>
            <a:r>
              <a:rPr lang="en-US" sz="2400" b="0" baseline="-30000" dirty="0" err="1">
                <a:effectLst/>
                <a:cs typeface="Courier New" panose="02070309020205020404" pitchFamily="49" charset="0"/>
              </a:rPr>
              <a:t>BI</a:t>
            </a:r>
            <a:r>
              <a:rPr lang="en-US" sz="2400" b="0" dirty="0">
                <a:effectLst/>
                <a:cs typeface="Courier New" panose="02070309020205020404" pitchFamily="49" charset="0"/>
              </a:rPr>
              <a:t>(</a:t>
            </a:r>
            <a:r>
              <a:rPr lang="en-US" sz="2400" b="0" dirty="0" err="1">
                <a:effectLst/>
                <a:cs typeface="Courier New" panose="02070309020205020404" pitchFamily="49" charset="0"/>
              </a:rPr>
              <a:t>r</a:t>
            </a:r>
            <a:r>
              <a:rPr lang="en-US" sz="2400" b="0" baseline="-30000" dirty="0" err="1">
                <a:effectLst/>
                <a:cs typeface="Courier New" panose="02070309020205020404" pitchFamily="49" charset="0"/>
              </a:rPr>
              <a:t>SI</a:t>
            </a:r>
            <a:r>
              <a:rPr lang="en-US" sz="2400" b="0" dirty="0">
                <a:effectLst/>
                <a:cs typeface="Courier New" panose="02070309020205020404" pitchFamily="49" charset="0"/>
              </a:rPr>
              <a:t> – </a:t>
            </a:r>
            <a:r>
              <a:rPr lang="en-US" sz="2400" b="0" dirty="0" err="1">
                <a:effectLst/>
                <a:cs typeface="Courier New" panose="02070309020205020404" pitchFamily="49" charset="0"/>
              </a:rPr>
              <a:t>r</a:t>
            </a:r>
            <a:r>
              <a:rPr lang="en-US" sz="2400" b="0" baseline="-30000" dirty="0" err="1">
                <a:effectLst/>
                <a:cs typeface="Courier New" panose="02070309020205020404" pitchFamily="49" charset="0"/>
              </a:rPr>
              <a:t>BI</a:t>
            </a:r>
            <a:r>
              <a:rPr lang="en-US" sz="2400" b="0" dirty="0">
                <a:effectLst/>
                <a:cs typeface="Courier New" panose="02070309020205020404" pitchFamily="49" charset="0"/>
              </a:rPr>
              <a:t>) + </a:t>
            </a:r>
            <a:r>
              <a:rPr lang="en-US" sz="2400" b="0" dirty="0" err="1">
                <a:effectLst/>
                <a:cs typeface="Courier New" panose="02070309020205020404" pitchFamily="49" charset="0"/>
              </a:rPr>
              <a:t>w</a:t>
            </a:r>
            <a:r>
              <a:rPr lang="en-US" sz="2400" b="0" baseline="-30000" dirty="0" err="1">
                <a:effectLst/>
                <a:cs typeface="Courier New" panose="02070309020205020404" pitchFamily="49" charset="0"/>
              </a:rPr>
              <a:t>BO</a:t>
            </a:r>
            <a:r>
              <a:rPr lang="en-US" sz="2400" b="0" dirty="0">
                <a:effectLst/>
                <a:cs typeface="Courier New" panose="02070309020205020404" pitchFamily="49" charset="0"/>
              </a:rPr>
              <a:t>(</a:t>
            </a:r>
            <a:r>
              <a:rPr lang="en-US" sz="2400" b="0" dirty="0" err="1">
                <a:effectLst/>
                <a:cs typeface="Courier New" panose="02070309020205020404" pitchFamily="49" charset="0"/>
              </a:rPr>
              <a:t>r</a:t>
            </a:r>
            <a:r>
              <a:rPr lang="en-US" sz="2400" b="0" baseline="-30000" dirty="0" err="1">
                <a:effectLst/>
                <a:cs typeface="Courier New" panose="02070309020205020404" pitchFamily="49" charset="0"/>
              </a:rPr>
              <a:t>SO</a:t>
            </a:r>
            <a:r>
              <a:rPr lang="en-US" sz="2400" b="0" dirty="0">
                <a:effectLst/>
                <a:cs typeface="Courier New" panose="02070309020205020404" pitchFamily="49" charset="0"/>
              </a:rPr>
              <a:t> – </a:t>
            </a:r>
            <a:r>
              <a:rPr lang="en-US" sz="2400" b="0" dirty="0" err="1">
                <a:effectLst/>
                <a:cs typeface="Courier New" panose="02070309020205020404" pitchFamily="49" charset="0"/>
              </a:rPr>
              <a:t>r</a:t>
            </a:r>
            <a:r>
              <a:rPr lang="en-US" sz="2400" b="0" baseline="-30000" dirty="0" err="1">
                <a:effectLst/>
                <a:cs typeface="Courier New" panose="02070309020205020404" pitchFamily="49" charset="0"/>
              </a:rPr>
              <a:t>BO</a:t>
            </a:r>
            <a:r>
              <a:rPr lang="en-US" sz="2400" b="0" dirty="0">
                <a:effectLst/>
                <a:cs typeface="Courier New" panose="02070309020205020404" pitchFamily="49" charset="0"/>
              </a:rPr>
              <a:t>)</a:t>
            </a:r>
            <a:endParaRPr lang="en-US" sz="2400" b="0" dirty="0">
              <a:effectLst/>
              <a:cs typeface="Times New Roman" panose="02020603050405020304" pitchFamily="18" charset="0"/>
            </a:endParaRPr>
          </a:p>
          <a:p>
            <a:pPr eaLnBrk="0" hangingPunct="0">
              <a:lnSpc>
                <a:spcPct val="150000"/>
              </a:lnSpc>
            </a:pPr>
            <a:r>
              <a:rPr lang="en-US" sz="2400" b="0" dirty="0">
                <a:effectLst/>
                <a:cs typeface="Courier New" panose="02070309020205020404" pitchFamily="49" charset="0"/>
              </a:rPr>
              <a:t>	= 0.9(7</a:t>
            </a:r>
            <a:r>
              <a:rPr lang="en-US" sz="2400" b="0" dirty="0" smtClean="0">
                <a:effectLst/>
                <a:cs typeface="Courier New" panose="02070309020205020404" pitchFamily="49" charset="0"/>
              </a:rPr>
              <a:t>% – 9</a:t>
            </a:r>
            <a:r>
              <a:rPr lang="en-US" sz="2400" b="0" dirty="0">
                <a:effectLst/>
                <a:cs typeface="Courier New" panose="02070309020205020404" pitchFamily="49" charset="0"/>
              </a:rPr>
              <a:t>%) + 0.1(10</a:t>
            </a:r>
            <a:r>
              <a:rPr lang="en-US" sz="2400" b="0" dirty="0" smtClean="0">
                <a:effectLst/>
                <a:cs typeface="Courier New" panose="02070309020205020404" pitchFamily="49" charset="0"/>
              </a:rPr>
              <a:t>% – 11</a:t>
            </a:r>
            <a:r>
              <a:rPr lang="en-US" sz="2400" b="0" dirty="0">
                <a:effectLst/>
                <a:cs typeface="Courier New" panose="02070309020205020404" pitchFamily="49" charset="0"/>
              </a:rPr>
              <a:t>%) </a:t>
            </a:r>
            <a:endParaRPr lang="en-US" sz="2400" b="0" dirty="0">
              <a:effectLst/>
              <a:cs typeface="Times New Roman" panose="02020603050405020304" pitchFamily="18" charset="0"/>
            </a:endParaRPr>
          </a:p>
          <a:p>
            <a:pPr eaLnBrk="0" hangingPunct="0">
              <a:lnSpc>
                <a:spcPct val="150000"/>
              </a:lnSpc>
            </a:pPr>
            <a:r>
              <a:rPr lang="en-US" sz="2400" b="0" dirty="0">
                <a:effectLst/>
                <a:cs typeface="Courier New" panose="02070309020205020404" pitchFamily="49" charset="0"/>
              </a:rPr>
              <a:t>	= </a:t>
            </a:r>
            <a:r>
              <a:rPr lang="en-US" sz="2400" b="0" dirty="0" smtClean="0">
                <a:effectLst/>
                <a:cs typeface="Courier New" panose="02070309020205020404" pitchFamily="49" charset="0"/>
              </a:rPr>
              <a:t>–1.8</a:t>
            </a:r>
            <a:r>
              <a:rPr lang="en-US" sz="2400" b="0" dirty="0">
                <a:effectLst/>
                <a:cs typeface="Courier New" panose="02070309020205020404" pitchFamily="49" charset="0"/>
              </a:rPr>
              <a:t>% </a:t>
            </a:r>
            <a:r>
              <a:rPr lang="en-US" sz="2400" b="0" dirty="0" smtClean="0">
                <a:effectLst/>
                <a:cs typeface="Courier New" panose="02070309020205020404" pitchFamily="49" charset="0"/>
              </a:rPr>
              <a:t>– </a:t>
            </a:r>
            <a:r>
              <a:rPr lang="en-US" sz="2400" b="0" dirty="0" smtClean="0">
                <a:effectLst/>
                <a:cs typeface="Courier New" panose="02070309020205020404" pitchFamily="49" charset="0"/>
              </a:rPr>
              <a:t>0.1</a:t>
            </a:r>
            <a:r>
              <a:rPr lang="en-US" sz="2400" b="0" dirty="0">
                <a:effectLst/>
                <a:cs typeface="Courier New" panose="02070309020205020404" pitchFamily="49" charset="0"/>
              </a:rPr>
              <a:t>% = </a:t>
            </a:r>
            <a:r>
              <a:rPr lang="en-US" sz="2400" b="0" dirty="0" smtClean="0">
                <a:effectLst/>
                <a:cs typeface="Courier New" panose="02070309020205020404" pitchFamily="49" charset="0"/>
              </a:rPr>
              <a:t>–1.9</a:t>
            </a:r>
            <a:r>
              <a:rPr lang="en-US" sz="2400" b="0" dirty="0">
                <a:effectLst/>
                <a:cs typeface="Courier New" panose="02070309020205020404" pitchFamily="49" charset="0"/>
              </a:rPr>
              <a:t>%</a:t>
            </a:r>
            <a:r>
              <a:rPr lang="en-US" sz="2400" b="0" dirty="0">
                <a:effectLst/>
              </a:rPr>
              <a:t> </a:t>
            </a:r>
          </a:p>
          <a:p>
            <a:pPr eaLnBrk="0" hangingPunct="0">
              <a:spcBef>
                <a:spcPct val="50000"/>
              </a:spcBef>
            </a:pPr>
            <a:r>
              <a:rPr lang="en-US" sz="2400" b="0" dirty="0">
                <a:effectLst/>
              </a:rPr>
              <a:t>She lost 1.9% relative to her benchmark because her industrial properties did 2% worse than the benchmark’s industrial properties and her office properties did 1% worse than the benchmark’s office properties, and her benchmark allocation was 90% to industrial.</a:t>
            </a:r>
          </a:p>
          <a:p>
            <a:pPr eaLnBrk="0" hangingPunct="0">
              <a:spcBef>
                <a:spcPct val="50000"/>
              </a:spcBef>
            </a:pPr>
            <a:r>
              <a:rPr lang="en-US" sz="2400" b="0" dirty="0">
                <a:effectLst/>
              </a:rPr>
              <a:t>Note that in order to avoid mixing the effect of Sue’s allocation in with the effect of her selection, we quantify her selection effect using the </a:t>
            </a:r>
            <a:r>
              <a:rPr lang="en-US" sz="2400" i="1" dirty="0">
                <a:solidFill>
                  <a:srgbClr val="0070C0"/>
                </a:solidFill>
                <a:effectLst/>
              </a:rPr>
              <a:t>benchmark’s</a:t>
            </a:r>
            <a:r>
              <a:rPr lang="en-US" sz="2400" dirty="0">
                <a:effectLst/>
              </a:rPr>
              <a:t> </a:t>
            </a:r>
            <a:r>
              <a:rPr lang="en-US" sz="2400" b="0" dirty="0">
                <a:effectLst/>
              </a:rPr>
              <a:t>allocation.</a:t>
            </a:r>
          </a:p>
        </p:txBody>
      </p:sp>
      <p:sp>
        <p:nvSpPr>
          <p:cNvPr id="49155" name="Text Box 3"/>
          <p:cNvSpPr txBox="1">
            <a:spLocks noChangeArrowheads="1"/>
          </p:cNvSpPr>
          <p:nvPr/>
        </p:nvSpPr>
        <p:spPr bwMode="auto">
          <a:xfrm>
            <a:off x="457200" y="228600"/>
            <a:ext cx="838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i="1">
                <a:effectLst/>
              </a:rPr>
              <a:t>Portfolio-Level Performance Attribution</a:t>
            </a:r>
          </a:p>
        </p:txBody>
      </p:sp>
      <p:sp>
        <p:nvSpPr>
          <p:cNvPr id="6" name="Slide Number Placeholder 5"/>
          <p:cNvSpPr>
            <a:spLocks noGrp="1"/>
          </p:cNvSpPr>
          <p:nvPr>
            <p:ph type="sldNum" sz="quarter" idx="12"/>
          </p:nvPr>
        </p:nvSpPr>
        <p:spPr/>
        <p:txBody>
          <a:bodyPr/>
          <a:lstStyle/>
          <a:p>
            <a:fld id="{A209A336-D58C-464E-9136-F8762DC3422E}" type="slidenum">
              <a:rPr lang="en-US" smtClean="0"/>
              <a:pPr/>
              <a:t>23</a:t>
            </a:fld>
            <a:endParaRPr 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smtClean="0"/>
              <a:t>© 2014 OnCourse Learning. All Rights Reserved.</a:t>
            </a:r>
            <a:endParaRPr lang="en-US"/>
          </a:p>
        </p:txBody>
      </p:sp>
      <p:sp>
        <p:nvSpPr>
          <p:cNvPr id="50178" name="Text Box 2"/>
          <p:cNvSpPr txBox="1">
            <a:spLocks noChangeArrowheads="1"/>
          </p:cNvSpPr>
          <p:nvPr/>
        </p:nvSpPr>
        <p:spPr bwMode="auto">
          <a:xfrm>
            <a:off x="914400" y="762000"/>
            <a:ext cx="7315200" cy="58169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sz="2400" b="0" dirty="0">
                <a:effectLst/>
              </a:rPr>
              <a:t>Similarly, the pure effect of Sue’s allocation performance relative to her benchmark was:</a:t>
            </a:r>
          </a:p>
          <a:p>
            <a:pPr eaLnBrk="0" hangingPunct="0">
              <a:lnSpc>
                <a:spcPct val="150000"/>
              </a:lnSpc>
            </a:pPr>
            <a:r>
              <a:rPr lang="en-US" sz="2400" b="0" dirty="0">
                <a:effectLst/>
                <a:cs typeface="Courier New" panose="02070309020205020404" pitchFamily="49" charset="0"/>
              </a:rPr>
              <a:t>A</a:t>
            </a:r>
            <a:r>
              <a:rPr lang="en-US" sz="2400" b="0" baseline="-30000" dirty="0">
                <a:effectLst/>
                <a:cs typeface="Courier New" panose="02070309020205020404" pitchFamily="49" charset="0"/>
              </a:rPr>
              <a:t>S</a:t>
            </a:r>
            <a:r>
              <a:rPr lang="en-US" sz="2400" b="0" dirty="0">
                <a:effectLst/>
                <a:cs typeface="Courier New" panose="02070309020205020404" pitchFamily="49" charset="0"/>
              </a:rPr>
              <a:t>–A</a:t>
            </a:r>
            <a:r>
              <a:rPr lang="en-US" sz="2400" b="0" baseline="-30000" dirty="0">
                <a:effectLst/>
                <a:cs typeface="Courier New" panose="02070309020205020404" pitchFamily="49" charset="0"/>
              </a:rPr>
              <a:t>B</a:t>
            </a:r>
            <a:r>
              <a:rPr lang="en-US" sz="2400" b="0" dirty="0">
                <a:effectLst/>
                <a:cs typeface="Courier New" panose="02070309020205020404" pitchFamily="49" charset="0"/>
              </a:rPr>
              <a:t>	= </a:t>
            </a:r>
            <a:r>
              <a:rPr lang="en-US" sz="2400" b="0" dirty="0" err="1">
                <a:effectLst/>
                <a:cs typeface="Courier New" panose="02070309020205020404" pitchFamily="49" charset="0"/>
              </a:rPr>
              <a:t>r</a:t>
            </a:r>
            <a:r>
              <a:rPr lang="en-US" sz="2400" b="0" baseline="-30000" dirty="0" err="1">
                <a:effectLst/>
                <a:cs typeface="Courier New" panose="02070309020205020404" pitchFamily="49" charset="0"/>
              </a:rPr>
              <a:t>BI</a:t>
            </a:r>
            <a:r>
              <a:rPr lang="en-US" sz="2400" b="0" dirty="0">
                <a:effectLst/>
                <a:cs typeface="Courier New" panose="02070309020205020404" pitchFamily="49" charset="0"/>
              </a:rPr>
              <a:t>(</a:t>
            </a:r>
            <a:r>
              <a:rPr lang="en-US" sz="2400" b="0" dirty="0" err="1">
                <a:effectLst/>
                <a:cs typeface="Courier New" panose="02070309020205020404" pitchFamily="49" charset="0"/>
              </a:rPr>
              <a:t>w</a:t>
            </a:r>
            <a:r>
              <a:rPr lang="en-US" sz="2400" b="0" baseline="-30000" dirty="0" err="1">
                <a:effectLst/>
                <a:cs typeface="Courier New" panose="02070309020205020404" pitchFamily="49" charset="0"/>
              </a:rPr>
              <a:t>SI</a:t>
            </a:r>
            <a:r>
              <a:rPr lang="en-US" sz="2400" b="0" dirty="0">
                <a:effectLst/>
                <a:cs typeface="Courier New" panose="02070309020205020404" pitchFamily="49" charset="0"/>
              </a:rPr>
              <a:t> – </a:t>
            </a:r>
            <a:r>
              <a:rPr lang="en-US" sz="2400" b="0" dirty="0" err="1">
                <a:effectLst/>
                <a:cs typeface="Courier New" panose="02070309020205020404" pitchFamily="49" charset="0"/>
              </a:rPr>
              <a:t>w</a:t>
            </a:r>
            <a:r>
              <a:rPr lang="en-US" sz="2400" b="0" baseline="-30000" dirty="0" err="1">
                <a:effectLst/>
                <a:cs typeface="Courier New" panose="02070309020205020404" pitchFamily="49" charset="0"/>
              </a:rPr>
              <a:t>BI</a:t>
            </a:r>
            <a:r>
              <a:rPr lang="en-US" sz="2400" b="0" dirty="0">
                <a:effectLst/>
                <a:cs typeface="Courier New" panose="02070309020205020404" pitchFamily="49" charset="0"/>
              </a:rPr>
              <a:t>) + </a:t>
            </a:r>
            <a:r>
              <a:rPr lang="en-US" sz="2400" b="0" dirty="0" err="1">
                <a:effectLst/>
                <a:cs typeface="Courier New" panose="02070309020205020404" pitchFamily="49" charset="0"/>
              </a:rPr>
              <a:t>r</a:t>
            </a:r>
            <a:r>
              <a:rPr lang="en-US" sz="2400" b="0" baseline="-30000" dirty="0" err="1">
                <a:effectLst/>
                <a:cs typeface="Courier New" panose="02070309020205020404" pitchFamily="49" charset="0"/>
              </a:rPr>
              <a:t>BO</a:t>
            </a:r>
            <a:r>
              <a:rPr lang="en-US" sz="2400" b="0" dirty="0">
                <a:effectLst/>
                <a:cs typeface="Courier New" panose="02070309020205020404" pitchFamily="49" charset="0"/>
              </a:rPr>
              <a:t>(</a:t>
            </a:r>
            <a:r>
              <a:rPr lang="en-US" sz="2400" b="0" dirty="0" err="1">
                <a:effectLst/>
                <a:cs typeface="Courier New" panose="02070309020205020404" pitchFamily="49" charset="0"/>
              </a:rPr>
              <a:t>w</a:t>
            </a:r>
            <a:r>
              <a:rPr lang="en-US" sz="2400" b="0" baseline="-30000" dirty="0" err="1">
                <a:effectLst/>
                <a:cs typeface="Courier New" panose="02070309020205020404" pitchFamily="49" charset="0"/>
              </a:rPr>
              <a:t>SO</a:t>
            </a:r>
            <a:r>
              <a:rPr lang="en-US" sz="2400" b="0" dirty="0">
                <a:effectLst/>
                <a:cs typeface="Courier New" panose="02070309020205020404" pitchFamily="49" charset="0"/>
              </a:rPr>
              <a:t> – </a:t>
            </a:r>
            <a:r>
              <a:rPr lang="en-US" sz="2400" b="0" dirty="0" err="1">
                <a:effectLst/>
                <a:cs typeface="Courier New" panose="02070309020205020404" pitchFamily="49" charset="0"/>
              </a:rPr>
              <a:t>w</a:t>
            </a:r>
            <a:r>
              <a:rPr lang="en-US" sz="2400" b="0" baseline="-30000" dirty="0" err="1">
                <a:effectLst/>
                <a:cs typeface="Courier New" panose="02070309020205020404" pitchFamily="49" charset="0"/>
              </a:rPr>
              <a:t>BO</a:t>
            </a:r>
            <a:r>
              <a:rPr lang="en-US" sz="2400" b="0" dirty="0">
                <a:effectLst/>
                <a:cs typeface="Courier New" panose="02070309020205020404" pitchFamily="49" charset="0"/>
              </a:rPr>
              <a:t>)</a:t>
            </a:r>
            <a:endParaRPr lang="en-US" sz="2400" b="0" dirty="0">
              <a:effectLst/>
              <a:cs typeface="Times New Roman" panose="02020603050405020304" pitchFamily="18" charset="0"/>
            </a:endParaRPr>
          </a:p>
          <a:p>
            <a:pPr eaLnBrk="0" hangingPunct="0">
              <a:lnSpc>
                <a:spcPct val="150000"/>
              </a:lnSpc>
            </a:pPr>
            <a:r>
              <a:rPr lang="en-US" sz="2400" b="0" dirty="0">
                <a:effectLst/>
                <a:cs typeface="Courier New" panose="02070309020205020404" pitchFamily="49" charset="0"/>
              </a:rPr>
              <a:t>	= 9%(</a:t>
            </a:r>
            <a:r>
              <a:rPr lang="en-US" sz="2400" b="0" dirty="0" smtClean="0">
                <a:effectLst/>
                <a:cs typeface="Courier New" panose="02070309020205020404" pitchFamily="49" charset="0"/>
              </a:rPr>
              <a:t>0.1 – 0.9</a:t>
            </a:r>
            <a:r>
              <a:rPr lang="en-US" sz="2400" b="0" dirty="0">
                <a:effectLst/>
                <a:cs typeface="Courier New" panose="02070309020205020404" pitchFamily="49" charset="0"/>
              </a:rPr>
              <a:t>) + 11%(</a:t>
            </a:r>
            <a:r>
              <a:rPr lang="en-US" sz="2400" b="0" dirty="0" smtClean="0">
                <a:effectLst/>
                <a:cs typeface="Courier New" panose="02070309020205020404" pitchFamily="49" charset="0"/>
              </a:rPr>
              <a:t>0.9 – 0.1</a:t>
            </a:r>
            <a:r>
              <a:rPr lang="en-US" sz="2400" b="0" dirty="0">
                <a:effectLst/>
                <a:cs typeface="Courier New" panose="02070309020205020404" pitchFamily="49" charset="0"/>
              </a:rPr>
              <a:t>) </a:t>
            </a:r>
            <a:endParaRPr lang="en-US" sz="2400" b="0" dirty="0">
              <a:effectLst/>
              <a:cs typeface="Times New Roman" panose="02020603050405020304" pitchFamily="18" charset="0"/>
            </a:endParaRPr>
          </a:p>
          <a:p>
            <a:pPr eaLnBrk="0" hangingPunct="0">
              <a:lnSpc>
                <a:spcPct val="150000"/>
              </a:lnSpc>
            </a:pPr>
            <a:r>
              <a:rPr lang="en-US" sz="2400" b="0" dirty="0">
                <a:effectLst/>
                <a:cs typeface="Courier New" panose="02070309020205020404" pitchFamily="49" charset="0"/>
              </a:rPr>
              <a:t>	= </a:t>
            </a:r>
            <a:r>
              <a:rPr lang="en-US" sz="2400" b="0" dirty="0" smtClean="0">
                <a:effectLst/>
                <a:cs typeface="Courier New" panose="02070309020205020404" pitchFamily="49" charset="0"/>
              </a:rPr>
              <a:t>– 7.2</a:t>
            </a:r>
            <a:r>
              <a:rPr lang="en-US" sz="2400" b="0" dirty="0">
                <a:effectLst/>
                <a:cs typeface="Courier New" panose="02070309020205020404" pitchFamily="49" charset="0"/>
              </a:rPr>
              <a:t>% + 8.8% = +1.6%</a:t>
            </a:r>
            <a:endParaRPr lang="en-US" sz="2400" b="0" dirty="0">
              <a:effectLst/>
            </a:endParaRPr>
          </a:p>
          <a:p>
            <a:pPr eaLnBrk="0" hangingPunct="0">
              <a:spcBef>
                <a:spcPct val="50000"/>
              </a:spcBef>
            </a:pPr>
            <a:r>
              <a:rPr lang="en-US" sz="2400" b="0" dirty="0">
                <a:effectLst/>
              </a:rPr>
              <a:t>She gained 1.6% relative to her benchmark because she put 80% more weight than her benchmark into office properties, and office properties performed 2% better than industrial properties within the benchmark.</a:t>
            </a:r>
          </a:p>
          <a:p>
            <a:pPr eaLnBrk="0" hangingPunct="0">
              <a:spcBef>
                <a:spcPct val="50000"/>
              </a:spcBef>
            </a:pPr>
            <a:r>
              <a:rPr lang="en-US" sz="2400" b="0" dirty="0">
                <a:effectLst/>
              </a:rPr>
              <a:t>Note that in order to avoid mixing the effect of Sue’s selection performance  in with the effect of her allocation, we quantify her allocation effect using the </a:t>
            </a:r>
            <a:r>
              <a:rPr lang="en-US" sz="2400" b="0" i="1" dirty="0">
                <a:effectLst/>
              </a:rPr>
              <a:t>benchmark’s</a:t>
            </a:r>
            <a:r>
              <a:rPr lang="en-US" sz="2400" b="0" dirty="0">
                <a:effectLst/>
              </a:rPr>
              <a:t> selection performance.</a:t>
            </a:r>
          </a:p>
        </p:txBody>
      </p:sp>
      <p:sp>
        <p:nvSpPr>
          <p:cNvPr id="50179" name="Text Box 3"/>
          <p:cNvSpPr txBox="1">
            <a:spLocks noChangeArrowheads="1"/>
          </p:cNvSpPr>
          <p:nvPr/>
        </p:nvSpPr>
        <p:spPr bwMode="auto">
          <a:xfrm>
            <a:off x="457200" y="228600"/>
            <a:ext cx="838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i="1">
                <a:effectLst/>
              </a:rPr>
              <a:t>Portfolio-Level Performance Attribution</a:t>
            </a:r>
          </a:p>
        </p:txBody>
      </p:sp>
      <p:sp>
        <p:nvSpPr>
          <p:cNvPr id="6" name="Slide Number Placeholder 5"/>
          <p:cNvSpPr>
            <a:spLocks noGrp="1"/>
          </p:cNvSpPr>
          <p:nvPr>
            <p:ph type="sldNum" sz="quarter" idx="12"/>
          </p:nvPr>
        </p:nvSpPr>
        <p:spPr/>
        <p:txBody>
          <a:bodyPr/>
          <a:lstStyle/>
          <a:p>
            <a:fld id="{A209A336-D58C-464E-9136-F8762DC3422E}" type="slidenum">
              <a:rPr lang="en-US" smtClean="0"/>
              <a:pPr/>
              <a:t>24</a:t>
            </a:fld>
            <a:endParaRPr 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r>
              <a:rPr lang="en-US" smtClean="0"/>
              <a:t>© 2014 OnCourse Learning. All Rights Reserved.</a:t>
            </a:r>
            <a:endParaRPr lang="en-US"/>
          </a:p>
        </p:txBody>
      </p:sp>
      <p:sp>
        <p:nvSpPr>
          <p:cNvPr id="51202" name="Text Box 2"/>
          <p:cNvSpPr txBox="1">
            <a:spLocks noChangeArrowheads="1"/>
          </p:cNvSpPr>
          <p:nvPr/>
        </p:nvSpPr>
        <p:spPr bwMode="auto">
          <a:xfrm>
            <a:off x="914400" y="838200"/>
            <a:ext cx="7315200" cy="32316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sz="2400" b="0" dirty="0">
                <a:effectLst/>
              </a:rPr>
              <a:t>The sum of these two pure effects of Sue’s selection and allocation performance does not equal her total return performance differential with respect to her benchmark.</a:t>
            </a:r>
          </a:p>
          <a:p>
            <a:pPr eaLnBrk="0" hangingPunct="0">
              <a:spcBef>
                <a:spcPct val="50000"/>
              </a:spcBef>
            </a:pPr>
            <a:r>
              <a:rPr lang="en-US" sz="2400" b="0" dirty="0">
                <a:effectLst/>
              </a:rPr>
              <a:t>The remaining performance differential is due to the </a:t>
            </a:r>
            <a:r>
              <a:rPr lang="en-US" sz="2400" b="0" i="1" dirty="0">
                <a:effectLst/>
              </a:rPr>
              <a:t>combined effect</a:t>
            </a:r>
            <a:r>
              <a:rPr lang="en-US" sz="2400" b="0" dirty="0">
                <a:effectLst/>
              </a:rPr>
              <a:t> of Sue’s selection and allocation performances </a:t>
            </a:r>
            <a:r>
              <a:rPr lang="en-US" sz="2400" b="0" i="1" dirty="0">
                <a:effectLst/>
              </a:rPr>
              <a:t>interacting</a:t>
            </a:r>
            <a:r>
              <a:rPr lang="en-US" sz="2400" b="0" dirty="0">
                <a:effectLst/>
              </a:rPr>
              <a:t> together. (There is no meaningful way to disentangle this interaction effect and allocate it to either one of the two pure effects.)</a:t>
            </a:r>
          </a:p>
        </p:txBody>
      </p:sp>
      <p:graphicFrame>
        <p:nvGraphicFramePr>
          <p:cNvPr id="51203" name="Object 3"/>
          <p:cNvGraphicFramePr>
            <a:graphicFrameLocks noChangeAspect="1"/>
          </p:cNvGraphicFramePr>
          <p:nvPr/>
        </p:nvGraphicFramePr>
        <p:xfrm>
          <a:off x="2362200" y="4167187"/>
          <a:ext cx="4419600" cy="2309813"/>
        </p:xfrm>
        <a:graphic>
          <a:graphicData uri="http://schemas.openxmlformats.org/presentationml/2006/ole">
            <p:oleObj spid="_x0000_s51222" name="Worksheet" r:id="rId3" imgW="1870560" imgH="976320" progId="Excel.Sheet.8">
              <p:embed/>
            </p:oleObj>
          </a:graphicData>
        </a:graphic>
      </p:graphicFrame>
      <p:sp>
        <p:nvSpPr>
          <p:cNvPr id="51204" name="Text Box 4"/>
          <p:cNvSpPr txBox="1">
            <a:spLocks noChangeArrowheads="1"/>
          </p:cNvSpPr>
          <p:nvPr/>
        </p:nvSpPr>
        <p:spPr bwMode="auto">
          <a:xfrm>
            <a:off x="457200" y="228600"/>
            <a:ext cx="838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i="1">
                <a:effectLst/>
              </a:rPr>
              <a:t>Portfolio-Level Performance Attribution</a:t>
            </a:r>
          </a:p>
        </p:txBody>
      </p:sp>
      <p:sp>
        <p:nvSpPr>
          <p:cNvPr id="7" name="Slide Number Placeholder 6"/>
          <p:cNvSpPr>
            <a:spLocks noGrp="1"/>
          </p:cNvSpPr>
          <p:nvPr>
            <p:ph type="sldNum" sz="quarter" idx="12"/>
          </p:nvPr>
        </p:nvSpPr>
        <p:spPr/>
        <p:txBody>
          <a:bodyPr/>
          <a:lstStyle/>
          <a:p>
            <a:fld id="{A209A336-D58C-464E-9136-F8762DC3422E}" type="slidenum">
              <a:rPr lang="en-US" smtClean="0"/>
              <a:pPr/>
              <a:t>25</a:t>
            </a:fld>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r>
              <a:rPr lang="en-US" smtClean="0"/>
              <a:t>© 2014 OnCourse Learning. All Rights Reserved.</a:t>
            </a:r>
            <a:endParaRPr lang="en-US"/>
          </a:p>
        </p:txBody>
      </p:sp>
      <p:graphicFrame>
        <p:nvGraphicFramePr>
          <p:cNvPr id="52226" name="Object 2"/>
          <p:cNvGraphicFramePr>
            <a:graphicFrameLocks noChangeAspect="1"/>
          </p:cNvGraphicFramePr>
          <p:nvPr/>
        </p:nvGraphicFramePr>
        <p:xfrm>
          <a:off x="457200" y="990600"/>
          <a:ext cx="4419600" cy="2117725"/>
        </p:xfrm>
        <a:graphic>
          <a:graphicData uri="http://schemas.openxmlformats.org/presentationml/2006/ole">
            <p:oleObj spid="_x0000_s52264" name="Worksheet" r:id="rId4" imgW="2715480" imgH="1298880" progId="Excel.Sheet.8">
              <p:embed/>
            </p:oleObj>
          </a:graphicData>
        </a:graphic>
      </p:graphicFrame>
      <p:graphicFrame>
        <p:nvGraphicFramePr>
          <p:cNvPr id="52227" name="Object 3"/>
          <p:cNvGraphicFramePr>
            <a:graphicFrameLocks noChangeAspect="1"/>
          </p:cNvGraphicFramePr>
          <p:nvPr/>
        </p:nvGraphicFramePr>
        <p:xfrm>
          <a:off x="5029200" y="1143000"/>
          <a:ext cx="3657600" cy="1912938"/>
        </p:xfrm>
        <a:graphic>
          <a:graphicData uri="http://schemas.openxmlformats.org/presentationml/2006/ole">
            <p:oleObj spid="_x0000_s52265" name="Worksheet" r:id="rId5" imgW="1870560" imgH="976320" progId="Excel.Sheet.8">
              <p:embed/>
            </p:oleObj>
          </a:graphicData>
        </a:graphic>
      </p:graphicFrame>
      <p:sp>
        <p:nvSpPr>
          <p:cNvPr id="52228" name="Text Box 4"/>
          <p:cNvSpPr txBox="1">
            <a:spLocks noChangeArrowheads="1"/>
          </p:cNvSpPr>
          <p:nvPr/>
        </p:nvSpPr>
        <p:spPr bwMode="auto">
          <a:xfrm>
            <a:off x="457200" y="3429000"/>
            <a:ext cx="8229600" cy="2835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b="0" dirty="0">
                <a:effectLst/>
              </a:rPr>
              <a:t>The interaction effect is sometimes called the “</a:t>
            </a:r>
            <a:r>
              <a:rPr lang="en-US" b="0" dirty="0" smtClean="0">
                <a:effectLst/>
              </a:rPr>
              <a:t>cross-product.” </a:t>
            </a:r>
            <a:endParaRPr lang="en-US" b="0" dirty="0">
              <a:effectLst/>
            </a:endParaRPr>
          </a:p>
          <a:p>
            <a:pPr eaLnBrk="0" hangingPunct="0">
              <a:spcBef>
                <a:spcPct val="50000"/>
              </a:spcBef>
            </a:pPr>
            <a:r>
              <a:rPr lang="en-US" b="0" dirty="0">
                <a:effectLst/>
              </a:rPr>
              <a:t>Some analysts suggest that it reflects the investment manager’s “specialization” ability, her degree of success in over-weighting segments in which the manager has relatively better (or less bad) selection skills even though her overall selection ability may be weak and such segments may not be strategically superior from an overall allocation perspective. </a:t>
            </a:r>
          </a:p>
          <a:p>
            <a:pPr eaLnBrk="0" hangingPunct="0">
              <a:spcBef>
                <a:spcPct val="50000"/>
              </a:spcBef>
            </a:pPr>
            <a:r>
              <a:rPr lang="en-US" b="0" dirty="0">
                <a:effectLst/>
              </a:rPr>
              <a:t>e.g., Sue over-weighted office, where her selection was “less bad” than in industrial, so she achieved a positive interaction (specialization) effect.</a:t>
            </a:r>
          </a:p>
        </p:txBody>
      </p:sp>
      <p:sp>
        <p:nvSpPr>
          <p:cNvPr id="52229" name="Text Box 5"/>
          <p:cNvSpPr txBox="1">
            <a:spLocks noChangeArrowheads="1"/>
          </p:cNvSpPr>
          <p:nvPr/>
        </p:nvSpPr>
        <p:spPr bwMode="auto">
          <a:xfrm>
            <a:off x="457200" y="228600"/>
            <a:ext cx="838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i="1">
                <a:effectLst/>
              </a:rPr>
              <a:t>Portfolio-Level Performance Attribution</a:t>
            </a:r>
          </a:p>
        </p:txBody>
      </p:sp>
      <p:sp>
        <p:nvSpPr>
          <p:cNvPr id="8" name="Slide Number Placeholder 7"/>
          <p:cNvSpPr>
            <a:spLocks noGrp="1"/>
          </p:cNvSpPr>
          <p:nvPr>
            <p:ph type="sldNum" sz="quarter" idx="12"/>
          </p:nvPr>
        </p:nvSpPr>
        <p:spPr/>
        <p:txBody>
          <a:bodyPr/>
          <a:lstStyle/>
          <a:p>
            <a:fld id="{A209A336-D58C-464E-9136-F8762DC3422E}" type="slidenum">
              <a:rPr lang="en-US" smtClean="0"/>
              <a:pPr/>
              <a:t>26</a:t>
            </a:fld>
            <a:endParaRPr 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r>
              <a:rPr lang="en-US" smtClean="0"/>
              <a:t>© 2014 OnCourse Learning. All Rights Reserved.</a:t>
            </a:r>
            <a:endParaRPr lang="en-US"/>
          </a:p>
        </p:txBody>
      </p:sp>
      <p:sp>
        <p:nvSpPr>
          <p:cNvPr id="54274" name="Text Box 2"/>
          <p:cNvSpPr txBox="1">
            <a:spLocks noChangeArrowheads="1"/>
          </p:cNvSpPr>
          <p:nvPr/>
        </p:nvSpPr>
        <p:spPr bwMode="auto">
          <a:xfrm>
            <a:off x="457200" y="685800"/>
            <a:ext cx="8229600" cy="45550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spcBef>
                <a:spcPct val="10000"/>
              </a:spcBef>
            </a:pPr>
            <a:r>
              <a:rPr lang="en-US" b="0" dirty="0">
                <a:effectLst/>
              </a:rPr>
              <a:t>Some analysts use the manager’s weights to compute the “selection” effect:</a:t>
            </a:r>
          </a:p>
          <a:p>
            <a:pPr eaLnBrk="0" hangingPunct="0">
              <a:lnSpc>
                <a:spcPct val="150000"/>
              </a:lnSpc>
              <a:tabLst>
                <a:tab pos="1828800" algn="l"/>
                <a:tab pos="2743200" algn="l"/>
                <a:tab pos="2976563" algn="l"/>
              </a:tabLst>
            </a:pPr>
            <a:r>
              <a:rPr lang="en-US" b="0" dirty="0">
                <a:effectLst/>
                <a:cs typeface="Courier New" panose="02070309020205020404" pitchFamily="49" charset="0"/>
              </a:rPr>
              <a:t>	</a:t>
            </a:r>
            <a:r>
              <a:rPr lang="en-US" b="0" dirty="0" smtClean="0">
                <a:effectLst/>
                <a:cs typeface="Courier New" panose="02070309020205020404" pitchFamily="49" charset="0"/>
              </a:rPr>
              <a:t>S</a:t>
            </a:r>
            <a:r>
              <a:rPr lang="en-US" b="0" baseline="-30000" dirty="0" smtClean="0">
                <a:effectLst/>
                <a:cs typeface="Courier New" panose="02070309020205020404" pitchFamily="49" charset="0"/>
              </a:rPr>
              <a:t>S</a:t>
            </a:r>
            <a:r>
              <a:rPr lang="en-US" b="0" dirty="0" smtClean="0">
                <a:effectLst/>
                <a:cs typeface="Courier New" panose="02070309020205020404" pitchFamily="49" charset="0"/>
              </a:rPr>
              <a:t> </a:t>
            </a:r>
            <a:r>
              <a:rPr lang="en-US" b="0" dirty="0" smtClean="0">
                <a:effectLst/>
                <a:cs typeface="Courier New" panose="02070309020205020404" pitchFamily="49" charset="0"/>
              </a:rPr>
              <a:t>− </a:t>
            </a:r>
            <a:r>
              <a:rPr lang="en-US" b="0" dirty="0" smtClean="0">
                <a:effectLst/>
                <a:cs typeface="Courier New" panose="02070309020205020404" pitchFamily="49" charset="0"/>
              </a:rPr>
              <a:t>S</a:t>
            </a:r>
            <a:r>
              <a:rPr lang="en-US" b="0" baseline="-30000" dirty="0" smtClean="0">
                <a:effectLst/>
                <a:cs typeface="Courier New" panose="02070309020205020404" pitchFamily="49" charset="0"/>
              </a:rPr>
              <a:t>B</a:t>
            </a:r>
            <a:r>
              <a:rPr lang="en-US" b="0" dirty="0">
                <a:effectLst/>
                <a:cs typeface="Courier New" panose="02070309020205020404" pitchFamily="49" charset="0"/>
              </a:rPr>
              <a:t>	= </a:t>
            </a:r>
            <a:r>
              <a:rPr lang="en-US" b="0" dirty="0" smtClean="0">
                <a:effectLst/>
                <a:cs typeface="Courier New" panose="02070309020205020404" pitchFamily="49" charset="0"/>
              </a:rPr>
              <a:t>	</a:t>
            </a:r>
            <a:r>
              <a:rPr lang="en-US" b="0" dirty="0" err="1" smtClean="0">
                <a:effectLst/>
                <a:cs typeface="Courier New" panose="02070309020205020404" pitchFamily="49" charset="0"/>
              </a:rPr>
              <a:t>w</a:t>
            </a:r>
            <a:r>
              <a:rPr lang="en-US" b="0" baseline="-30000" dirty="0" err="1" smtClean="0">
                <a:effectLst/>
                <a:cs typeface="Courier New" panose="02070309020205020404" pitchFamily="49" charset="0"/>
              </a:rPr>
              <a:t>SI</a:t>
            </a:r>
            <a:r>
              <a:rPr lang="en-US" b="0" dirty="0" smtClean="0">
                <a:effectLst/>
                <a:cs typeface="Courier New" panose="02070309020205020404" pitchFamily="49" charset="0"/>
              </a:rPr>
              <a:t>(</a:t>
            </a:r>
            <a:r>
              <a:rPr lang="en-US" b="0" dirty="0" err="1" smtClean="0">
                <a:effectLst/>
                <a:cs typeface="Courier New" panose="02070309020205020404" pitchFamily="49" charset="0"/>
              </a:rPr>
              <a:t>r</a:t>
            </a:r>
            <a:r>
              <a:rPr lang="en-US" b="0" baseline="-30000" dirty="0" err="1" smtClean="0">
                <a:effectLst/>
                <a:cs typeface="Courier New" panose="02070309020205020404" pitchFamily="49" charset="0"/>
              </a:rPr>
              <a:t>SI</a:t>
            </a:r>
            <a:r>
              <a:rPr lang="en-US" b="0" dirty="0" smtClean="0">
                <a:effectLst/>
                <a:cs typeface="Courier New" panose="02070309020205020404" pitchFamily="49" charset="0"/>
              </a:rPr>
              <a:t> </a:t>
            </a:r>
            <a:r>
              <a:rPr lang="en-US" b="0" dirty="0" smtClean="0">
                <a:effectLst/>
                <a:cs typeface="Courier New" panose="02070309020205020404" pitchFamily="49" charset="0"/>
              </a:rPr>
              <a:t>− </a:t>
            </a:r>
            <a:r>
              <a:rPr lang="en-US" b="0" dirty="0" err="1">
                <a:effectLst/>
                <a:cs typeface="Courier New" panose="02070309020205020404" pitchFamily="49" charset="0"/>
              </a:rPr>
              <a:t>r</a:t>
            </a:r>
            <a:r>
              <a:rPr lang="en-US" b="0" baseline="-30000" dirty="0" err="1">
                <a:effectLst/>
                <a:cs typeface="Courier New" panose="02070309020205020404" pitchFamily="49" charset="0"/>
              </a:rPr>
              <a:t>BI</a:t>
            </a:r>
            <a:r>
              <a:rPr lang="en-US" b="0" dirty="0">
                <a:effectLst/>
                <a:cs typeface="Courier New" panose="02070309020205020404" pitchFamily="49" charset="0"/>
              </a:rPr>
              <a:t>) + </a:t>
            </a:r>
            <a:r>
              <a:rPr lang="en-US" b="0" dirty="0" err="1">
                <a:effectLst/>
                <a:cs typeface="Courier New" panose="02070309020205020404" pitchFamily="49" charset="0"/>
              </a:rPr>
              <a:t>w</a:t>
            </a:r>
            <a:r>
              <a:rPr lang="en-US" b="0" baseline="-30000" dirty="0" err="1">
                <a:effectLst/>
                <a:cs typeface="Courier New" panose="02070309020205020404" pitchFamily="49" charset="0"/>
              </a:rPr>
              <a:t>SO</a:t>
            </a:r>
            <a:r>
              <a:rPr lang="en-US" b="0" dirty="0">
                <a:effectLst/>
                <a:cs typeface="Courier New" panose="02070309020205020404" pitchFamily="49" charset="0"/>
              </a:rPr>
              <a:t>(</a:t>
            </a:r>
            <a:r>
              <a:rPr lang="en-US" b="0" dirty="0" err="1">
                <a:effectLst/>
                <a:cs typeface="Courier New" panose="02070309020205020404" pitchFamily="49" charset="0"/>
              </a:rPr>
              <a:t>r</a:t>
            </a:r>
            <a:r>
              <a:rPr lang="en-US" b="0" baseline="-30000" dirty="0" err="1">
                <a:effectLst/>
                <a:cs typeface="Courier New" panose="02070309020205020404" pitchFamily="49" charset="0"/>
              </a:rPr>
              <a:t>SO</a:t>
            </a:r>
            <a:r>
              <a:rPr lang="en-US" b="0" dirty="0">
                <a:effectLst/>
                <a:cs typeface="Courier New" panose="02070309020205020404" pitchFamily="49" charset="0"/>
              </a:rPr>
              <a:t> </a:t>
            </a:r>
            <a:r>
              <a:rPr lang="en-US" b="0" dirty="0" smtClean="0">
                <a:effectLst/>
                <a:cs typeface="Courier New" panose="02070309020205020404" pitchFamily="49" charset="0"/>
              </a:rPr>
              <a:t>− </a:t>
            </a:r>
            <a:r>
              <a:rPr lang="en-US" b="0" dirty="0" err="1">
                <a:effectLst/>
                <a:cs typeface="Courier New" panose="02070309020205020404" pitchFamily="49" charset="0"/>
              </a:rPr>
              <a:t>r</a:t>
            </a:r>
            <a:r>
              <a:rPr lang="en-US" b="0" baseline="-30000" dirty="0" err="1">
                <a:effectLst/>
                <a:cs typeface="Courier New" panose="02070309020205020404" pitchFamily="49" charset="0"/>
              </a:rPr>
              <a:t>BO</a:t>
            </a:r>
            <a:r>
              <a:rPr lang="en-US" b="0" dirty="0">
                <a:effectLst/>
                <a:cs typeface="Courier New" panose="02070309020205020404" pitchFamily="49" charset="0"/>
              </a:rPr>
              <a:t>)</a:t>
            </a:r>
            <a:endParaRPr lang="en-US" b="0" dirty="0">
              <a:effectLst/>
              <a:cs typeface="Times New Roman" panose="02020603050405020304" pitchFamily="18" charset="0"/>
            </a:endParaRPr>
          </a:p>
          <a:p>
            <a:pPr eaLnBrk="0" hangingPunct="0">
              <a:lnSpc>
                <a:spcPct val="150000"/>
              </a:lnSpc>
              <a:tabLst>
                <a:tab pos="1828800" algn="l"/>
                <a:tab pos="2743200" algn="l"/>
                <a:tab pos="2976563" algn="l"/>
              </a:tabLst>
            </a:pPr>
            <a:r>
              <a:rPr lang="en-US" b="0" dirty="0">
                <a:effectLst/>
                <a:cs typeface="Courier New" panose="02070309020205020404" pitchFamily="49" charset="0"/>
              </a:rPr>
              <a:t>		= </a:t>
            </a:r>
            <a:r>
              <a:rPr lang="en-US" b="0" dirty="0" smtClean="0">
                <a:effectLst/>
                <a:cs typeface="Courier New" panose="02070309020205020404" pitchFamily="49" charset="0"/>
              </a:rPr>
              <a:t>	0.1(7% − 9</a:t>
            </a:r>
            <a:r>
              <a:rPr lang="en-US" b="0" dirty="0">
                <a:effectLst/>
                <a:cs typeface="Courier New" panose="02070309020205020404" pitchFamily="49" charset="0"/>
              </a:rPr>
              <a:t>%) + 0.9(10</a:t>
            </a:r>
            <a:r>
              <a:rPr lang="en-US" b="0" dirty="0" smtClean="0">
                <a:effectLst/>
                <a:cs typeface="Courier New" panose="02070309020205020404" pitchFamily="49" charset="0"/>
              </a:rPr>
              <a:t>% − 11</a:t>
            </a:r>
            <a:r>
              <a:rPr lang="en-US" b="0" dirty="0">
                <a:effectLst/>
                <a:cs typeface="Courier New" panose="02070309020205020404" pitchFamily="49" charset="0"/>
              </a:rPr>
              <a:t>%) </a:t>
            </a:r>
            <a:endParaRPr lang="en-US" b="0" dirty="0">
              <a:effectLst/>
              <a:cs typeface="Times New Roman" panose="02020603050405020304" pitchFamily="18" charset="0"/>
            </a:endParaRPr>
          </a:p>
          <a:p>
            <a:pPr eaLnBrk="0" hangingPunct="0">
              <a:lnSpc>
                <a:spcPct val="150000"/>
              </a:lnSpc>
              <a:tabLst>
                <a:tab pos="1828800" algn="l"/>
                <a:tab pos="2743200" algn="l"/>
                <a:tab pos="2976563" algn="l"/>
              </a:tabLst>
            </a:pPr>
            <a:r>
              <a:rPr lang="en-US" b="0" dirty="0">
                <a:effectLst/>
                <a:cs typeface="Courier New" panose="02070309020205020404" pitchFamily="49" charset="0"/>
              </a:rPr>
              <a:t>		= </a:t>
            </a:r>
            <a:r>
              <a:rPr lang="en-US" b="0" dirty="0" smtClean="0">
                <a:effectLst/>
                <a:cs typeface="Courier New" panose="02070309020205020404" pitchFamily="49" charset="0"/>
              </a:rPr>
              <a:t>	−0.2</a:t>
            </a:r>
            <a:r>
              <a:rPr lang="en-US" b="0" dirty="0">
                <a:effectLst/>
                <a:cs typeface="Courier New" panose="02070309020205020404" pitchFamily="49" charset="0"/>
              </a:rPr>
              <a:t>% </a:t>
            </a:r>
            <a:r>
              <a:rPr lang="en-US" b="0" dirty="0" smtClean="0">
                <a:effectLst/>
                <a:cs typeface="Courier New" panose="02070309020205020404" pitchFamily="49" charset="0"/>
              </a:rPr>
              <a:t>− </a:t>
            </a:r>
            <a:r>
              <a:rPr lang="en-US" b="0" dirty="0">
                <a:effectLst/>
                <a:cs typeface="Courier New" panose="02070309020205020404" pitchFamily="49" charset="0"/>
              </a:rPr>
              <a:t>0.9% = </a:t>
            </a:r>
            <a:r>
              <a:rPr lang="en-US" b="0" dirty="0" smtClean="0">
                <a:effectLst/>
                <a:cs typeface="Courier New" panose="02070309020205020404" pitchFamily="49" charset="0"/>
              </a:rPr>
              <a:t>−1.1</a:t>
            </a:r>
            <a:r>
              <a:rPr lang="en-US" b="0" dirty="0">
                <a:effectLst/>
                <a:cs typeface="Courier New" panose="02070309020205020404" pitchFamily="49" charset="0"/>
              </a:rPr>
              <a:t>%</a:t>
            </a:r>
            <a:r>
              <a:rPr lang="en-US" b="0" dirty="0">
                <a:effectLst/>
              </a:rPr>
              <a:t> </a:t>
            </a:r>
          </a:p>
          <a:p>
            <a:pPr eaLnBrk="0" hangingPunct="0">
              <a:spcBef>
                <a:spcPct val="50000"/>
              </a:spcBef>
            </a:pPr>
            <a:r>
              <a:rPr lang="en-US" b="0" dirty="0">
                <a:effectLst/>
              </a:rPr>
              <a:t>This allocates the entire performance differential to just selection and allocation, eliminating the interaction effect</a:t>
            </a:r>
            <a:r>
              <a:rPr lang="en-US" b="0" dirty="0" smtClean="0">
                <a:effectLst/>
              </a:rPr>
              <a:t>:</a:t>
            </a:r>
          </a:p>
          <a:p>
            <a:pPr eaLnBrk="0" hangingPunct="0">
              <a:spcBef>
                <a:spcPct val="50000"/>
              </a:spcBef>
            </a:pPr>
            <a:endParaRPr lang="en-US" b="0" dirty="0">
              <a:effectLst/>
            </a:endParaRPr>
          </a:p>
          <a:p>
            <a:pPr eaLnBrk="0" hangingPunct="0">
              <a:tabLst>
                <a:tab pos="2976563" algn="r"/>
                <a:tab pos="3200400" algn="l"/>
                <a:tab pos="3773488" algn="dec"/>
              </a:tabLst>
            </a:pPr>
            <a:r>
              <a:rPr lang="en-US" b="0" dirty="0">
                <a:effectLst/>
              </a:rPr>
              <a:t>	</a:t>
            </a:r>
            <a:r>
              <a:rPr lang="en-US" b="0" dirty="0" err="1">
                <a:effectLst/>
              </a:rPr>
              <a:t>Alloc</a:t>
            </a:r>
            <a:r>
              <a:rPr lang="en-US" b="0" dirty="0">
                <a:effectLst/>
              </a:rPr>
              <a:t> (Sue </a:t>
            </a:r>
            <a:r>
              <a:rPr lang="en-US" b="0" dirty="0" smtClean="0">
                <a:effectLst/>
              </a:rPr>
              <a:t>– </a:t>
            </a:r>
            <a:r>
              <a:rPr lang="en-US" b="0" dirty="0" err="1">
                <a:effectLst/>
              </a:rPr>
              <a:t>Bnchmrk</a:t>
            </a:r>
            <a:r>
              <a:rPr lang="en-US" b="0" dirty="0" smtClean="0">
                <a:effectLst/>
              </a:rPr>
              <a:t>)	= 	+</a:t>
            </a:r>
            <a:r>
              <a:rPr lang="en-US" b="0" dirty="0">
                <a:effectLst/>
              </a:rPr>
              <a:t>1.6%</a:t>
            </a:r>
          </a:p>
          <a:p>
            <a:pPr eaLnBrk="0" hangingPunct="0">
              <a:tabLst>
                <a:tab pos="2976563" algn="r"/>
                <a:tab pos="3200400" algn="l"/>
                <a:tab pos="3773488" algn="dec"/>
              </a:tabLst>
            </a:pPr>
            <a:r>
              <a:rPr lang="en-US" b="0" dirty="0">
                <a:effectLst/>
              </a:rPr>
              <a:t>	+ </a:t>
            </a:r>
            <a:r>
              <a:rPr lang="en-US" b="0" dirty="0" smtClean="0">
                <a:effectLst/>
              </a:rPr>
              <a:t>Select (</a:t>
            </a:r>
            <a:r>
              <a:rPr lang="en-US" b="0" dirty="0" smtClean="0">
                <a:effectLst/>
              </a:rPr>
              <a:t>Sue – </a:t>
            </a:r>
            <a:r>
              <a:rPr lang="en-US" b="0" dirty="0" err="1" smtClean="0">
                <a:effectLst/>
              </a:rPr>
              <a:t>Bnchmrk</a:t>
            </a:r>
            <a:r>
              <a:rPr lang="en-US" b="0" dirty="0" smtClean="0">
                <a:effectLst/>
              </a:rPr>
              <a:t>)	=	−1.1</a:t>
            </a:r>
            <a:r>
              <a:rPr lang="en-US" b="0" dirty="0">
                <a:effectLst/>
              </a:rPr>
              <a:t>%</a:t>
            </a:r>
          </a:p>
          <a:p>
            <a:pPr eaLnBrk="0" hangingPunct="0">
              <a:tabLst>
                <a:tab pos="2976563" algn="r"/>
                <a:tab pos="3200400" algn="l"/>
                <a:tab pos="3773488" algn="dec"/>
              </a:tabLst>
            </a:pPr>
            <a:r>
              <a:rPr lang="en-US" b="0" dirty="0">
                <a:effectLst/>
              </a:rPr>
              <a:t>		</a:t>
            </a:r>
            <a:r>
              <a:rPr lang="en-US" b="0" dirty="0" smtClean="0">
                <a:effectLst/>
              </a:rPr>
              <a:t>————</a:t>
            </a:r>
            <a:endParaRPr lang="en-US" b="0" dirty="0">
              <a:effectLst/>
            </a:endParaRPr>
          </a:p>
          <a:p>
            <a:pPr eaLnBrk="0" hangingPunct="0">
              <a:tabLst>
                <a:tab pos="2976563" algn="r"/>
                <a:tab pos="3200400" algn="l"/>
                <a:tab pos="3773488" algn="dec"/>
              </a:tabLst>
            </a:pPr>
            <a:r>
              <a:rPr lang="en-US" b="0" dirty="0">
                <a:effectLst/>
              </a:rPr>
              <a:t>	</a:t>
            </a:r>
            <a:r>
              <a:rPr lang="en-US" b="0" dirty="0" smtClean="0">
                <a:effectLst/>
              </a:rPr>
              <a:t>Total </a:t>
            </a:r>
            <a:r>
              <a:rPr lang="en-US" b="0" dirty="0">
                <a:effectLst/>
              </a:rPr>
              <a:t>		+0.5%</a:t>
            </a:r>
          </a:p>
        </p:txBody>
      </p:sp>
      <p:sp>
        <p:nvSpPr>
          <p:cNvPr id="54275" name="Text Box 3"/>
          <p:cNvSpPr txBox="1">
            <a:spLocks noChangeArrowheads="1"/>
          </p:cNvSpPr>
          <p:nvPr/>
        </p:nvSpPr>
        <p:spPr bwMode="auto">
          <a:xfrm>
            <a:off x="457200" y="228600"/>
            <a:ext cx="838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i="1">
                <a:effectLst/>
              </a:rPr>
              <a:t>26.1.4. Mgr Allocation Weights in the Benchmark?</a:t>
            </a:r>
          </a:p>
        </p:txBody>
      </p:sp>
      <p:sp>
        <p:nvSpPr>
          <p:cNvPr id="54276" name="Text Box 4"/>
          <p:cNvSpPr txBox="1">
            <a:spLocks noChangeArrowheads="1"/>
          </p:cNvSpPr>
          <p:nvPr/>
        </p:nvSpPr>
        <p:spPr bwMode="auto">
          <a:xfrm>
            <a:off x="457200" y="5257801"/>
            <a:ext cx="8229600"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b="0" dirty="0">
                <a:effectLst/>
              </a:rPr>
              <a:t>But it is misleading to define the selection effect this way and think of it as a pure selection effect. It would be more meaningful to explicitly combine the interaction effect with selection and call it “</a:t>
            </a:r>
            <a:r>
              <a:rPr lang="en-US" b="0" dirty="0" smtClean="0">
                <a:effectLst/>
              </a:rPr>
              <a:t>Selection &amp; Allocation.”</a:t>
            </a:r>
            <a:endParaRPr lang="en-US" b="0" dirty="0">
              <a:effectLst/>
            </a:endParaRPr>
          </a:p>
        </p:txBody>
      </p:sp>
      <p:sp>
        <p:nvSpPr>
          <p:cNvPr id="7" name="Slide Number Placeholder 6"/>
          <p:cNvSpPr>
            <a:spLocks noGrp="1"/>
          </p:cNvSpPr>
          <p:nvPr>
            <p:ph type="sldNum" sz="quarter" idx="12"/>
          </p:nvPr>
        </p:nvSpPr>
        <p:spPr/>
        <p:txBody>
          <a:bodyPr/>
          <a:lstStyle/>
          <a:p>
            <a:fld id="{A209A336-D58C-464E-9136-F8762DC3422E}" type="slidenum">
              <a:rPr lang="en-US" smtClean="0"/>
              <a:pPr/>
              <a:t>27</a:t>
            </a:fld>
            <a:endParaRPr 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smtClean="0"/>
              <a:t>© 2014 OnCourse Learning. All Rights Reserved.</a:t>
            </a:r>
            <a:endParaRPr lang="en-US"/>
          </a:p>
        </p:txBody>
      </p:sp>
      <p:sp>
        <p:nvSpPr>
          <p:cNvPr id="56322" name="Text Box 2"/>
          <p:cNvSpPr txBox="1">
            <a:spLocks noChangeArrowheads="1"/>
          </p:cNvSpPr>
          <p:nvPr/>
        </p:nvSpPr>
        <p:spPr bwMode="auto">
          <a:xfrm>
            <a:off x="914400" y="838200"/>
            <a:ext cx="7315200" cy="48936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spcBef>
                <a:spcPts val="1200"/>
              </a:spcBef>
            </a:pPr>
            <a:r>
              <a:rPr lang="en-US" sz="2400" b="0" dirty="0">
                <a:effectLst/>
              </a:rPr>
              <a:t>The </a:t>
            </a:r>
            <a:r>
              <a:rPr lang="en-US" sz="2400" b="0" i="1" dirty="0">
                <a:effectLst/>
              </a:rPr>
              <a:t>meaning</a:t>
            </a:r>
            <a:r>
              <a:rPr lang="en-US" sz="2400" b="0" dirty="0">
                <a:effectLst/>
              </a:rPr>
              <a:t> of portfolio-level attribution in private real estate investment (as distinct from public securities investment).</a:t>
            </a:r>
          </a:p>
          <a:p>
            <a:pPr marL="228600" indent="-228600" eaLnBrk="0" hangingPunct="0">
              <a:spcBef>
                <a:spcPts val="1200"/>
              </a:spcBef>
              <a:buFontTx/>
              <a:buChar char="•"/>
            </a:pPr>
            <a:r>
              <a:rPr lang="en-US" b="0" dirty="0" smtClean="0">
                <a:effectLst/>
              </a:rPr>
              <a:t>The </a:t>
            </a:r>
            <a:r>
              <a:rPr lang="en-US" i="1" dirty="0">
                <a:solidFill>
                  <a:srgbClr val="0070C0"/>
                </a:solidFill>
                <a:effectLst/>
              </a:rPr>
              <a:t>allocation</a:t>
            </a:r>
            <a:r>
              <a:rPr lang="en-US" b="0" dirty="0">
                <a:effectLst/>
              </a:rPr>
              <a:t> component  has a very similar meaning in private real estate as compared to public securities (corresponding to the segment weight allocation decision at the portfolio level), but…</a:t>
            </a:r>
          </a:p>
          <a:p>
            <a:pPr marL="228600" indent="-228600" eaLnBrk="0" hangingPunct="0">
              <a:spcBef>
                <a:spcPts val="1200"/>
              </a:spcBef>
              <a:buFontTx/>
              <a:buChar char="•"/>
            </a:pPr>
            <a:r>
              <a:rPr lang="en-US" b="0" dirty="0" smtClean="0">
                <a:effectLst/>
              </a:rPr>
              <a:t>The </a:t>
            </a:r>
            <a:r>
              <a:rPr lang="en-US" i="1" dirty="0">
                <a:solidFill>
                  <a:srgbClr val="0070C0"/>
                </a:solidFill>
                <a:effectLst/>
              </a:rPr>
              <a:t>selection</a:t>
            </a:r>
            <a:r>
              <a:rPr lang="en-US" b="0" dirty="0">
                <a:effectLst/>
              </a:rPr>
              <a:t> component in private real estate encompasses both the traditional “asset picking” function of securities investment management (picking good individual assets), and also (unlike with public securities) the </a:t>
            </a:r>
            <a:r>
              <a:rPr lang="en-US" i="1" dirty="0">
                <a:solidFill>
                  <a:srgbClr val="0070C0"/>
                </a:solidFill>
                <a:effectLst/>
              </a:rPr>
              <a:t>acquisition</a:t>
            </a:r>
            <a:r>
              <a:rPr lang="en-US" b="0" i="1" dirty="0">
                <a:solidFill>
                  <a:schemeClr val="bg2"/>
                </a:solidFill>
                <a:effectLst/>
              </a:rPr>
              <a:t> </a:t>
            </a:r>
            <a:r>
              <a:rPr lang="en-US" b="0" dirty="0">
                <a:effectLst/>
              </a:rPr>
              <a:t>and</a:t>
            </a:r>
            <a:r>
              <a:rPr lang="en-US" b="0" i="1" dirty="0">
                <a:solidFill>
                  <a:schemeClr val="bg2"/>
                </a:solidFill>
                <a:effectLst/>
              </a:rPr>
              <a:t> </a:t>
            </a:r>
            <a:r>
              <a:rPr lang="en-US" i="1" dirty="0">
                <a:solidFill>
                  <a:srgbClr val="0070C0"/>
                </a:solidFill>
                <a:effectLst/>
              </a:rPr>
              <a:t>operational</a:t>
            </a:r>
            <a:r>
              <a:rPr lang="en-US" i="1" dirty="0">
                <a:solidFill>
                  <a:schemeClr val="bg2"/>
                </a:solidFill>
                <a:effectLst/>
              </a:rPr>
              <a:t> </a:t>
            </a:r>
            <a:r>
              <a:rPr lang="en-US" i="1" dirty="0">
                <a:solidFill>
                  <a:srgbClr val="0070C0"/>
                </a:solidFill>
                <a:effectLst/>
              </a:rPr>
              <a:t>management</a:t>
            </a:r>
            <a:r>
              <a:rPr lang="en-US" dirty="0">
                <a:effectLst/>
              </a:rPr>
              <a:t> </a:t>
            </a:r>
            <a:r>
              <a:rPr lang="en-US" b="0" dirty="0">
                <a:effectLst/>
              </a:rPr>
              <a:t>function associated with negotiating private asset deals and long-term holding of a real property asset that must be managed by its investor/owner. (i.e., purely “</a:t>
            </a:r>
            <a:r>
              <a:rPr lang="en-US" b="0" i="1" dirty="0">
                <a:effectLst/>
              </a:rPr>
              <a:t>passive</a:t>
            </a:r>
            <a:r>
              <a:rPr lang="en-US" b="0" dirty="0">
                <a:effectLst/>
              </a:rPr>
              <a:t>” investment is not possible in the private real estate investment industry.)</a:t>
            </a:r>
          </a:p>
        </p:txBody>
      </p:sp>
      <p:sp>
        <p:nvSpPr>
          <p:cNvPr id="56323" name="Text Box 3"/>
          <p:cNvSpPr txBox="1">
            <a:spLocks noChangeArrowheads="1"/>
          </p:cNvSpPr>
          <p:nvPr/>
        </p:nvSpPr>
        <p:spPr bwMode="auto">
          <a:xfrm>
            <a:off x="457200" y="228600"/>
            <a:ext cx="838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i="1">
                <a:effectLst/>
              </a:rPr>
              <a:t>Portfolio-Level Performance Attribution</a:t>
            </a:r>
          </a:p>
        </p:txBody>
      </p:sp>
      <p:sp>
        <p:nvSpPr>
          <p:cNvPr id="6" name="Slide Number Placeholder 5"/>
          <p:cNvSpPr>
            <a:spLocks noGrp="1"/>
          </p:cNvSpPr>
          <p:nvPr>
            <p:ph type="sldNum" sz="quarter" idx="12"/>
          </p:nvPr>
        </p:nvSpPr>
        <p:spPr/>
        <p:txBody>
          <a:bodyPr/>
          <a:lstStyle/>
          <a:p>
            <a:fld id="{A209A336-D58C-464E-9136-F8762DC3422E}" type="slidenum">
              <a:rPr lang="en-US" smtClean="0"/>
              <a:pPr/>
              <a:t>28</a:t>
            </a:fld>
            <a:endParaRPr lang="en-U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smtClean="0"/>
              <a:t>© 2014 OnCourse Learning. All Rights Reserved.</a:t>
            </a:r>
            <a:endParaRPr lang="en-US"/>
          </a:p>
        </p:txBody>
      </p:sp>
      <p:sp>
        <p:nvSpPr>
          <p:cNvPr id="58370" name="Text Box 2"/>
          <p:cNvSpPr txBox="1">
            <a:spLocks noChangeArrowheads="1"/>
          </p:cNvSpPr>
          <p:nvPr/>
        </p:nvSpPr>
        <p:spPr bwMode="auto">
          <a:xfrm>
            <a:off x="838200" y="838200"/>
            <a:ext cx="7391400" cy="52937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b="0" dirty="0">
                <a:effectLst/>
              </a:rPr>
              <a:t>It is very difficult to break down the overall </a:t>
            </a:r>
            <a:r>
              <a:rPr lang="en-US" sz="2400" b="0" i="1" dirty="0">
                <a:effectLst/>
              </a:rPr>
              <a:t>selection</a:t>
            </a:r>
            <a:r>
              <a:rPr lang="en-US" sz="2400" b="0" dirty="0">
                <a:effectLst/>
              </a:rPr>
              <a:t> performance between the contributions provided by the “traditional selection” (asset picking) function and that provided by the </a:t>
            </a:r>
            <a:r>
              <a:rPr lang="en-US" sz="2400" dirty="0">
                <a:solidFill>
                  <a:srgbClr val="0070C0"/>
                </a:solidFill>
                <a:effectLst/>
              </a:rPr>
              <a:t>acquisition</a:t>
            </a:r>
            <a:r>
              <a:rPr lang="en-US" sz="2400" dirty="0">
                <a:effectLst/>
              </a:rPr>
              <a:t> </a:t>
            </a:r>
            <a:r>
              <a:rPr lang="en-US" sz="2400" b="0" dirty="0">
                <a:effectLst/>
              </a:rPr>
              <a:t>and</a:t>
            </a:r>
            <a:r>
              <a:rPr lang="en-US" sz="2400" dirty="0">
                <a:effectLst/>
              </a:rPr>
              <a:t> </a:t>
            </a:r>
            <a:r>
              <a:rPr lang="en-US" sz="2400" dirty="0">
                <a:solidFill>
                  <a:srgbClr val="0070C0"/>
                </a:solidFill>
                <a:effectLst/>
              </a:rPr>
              <a:t>operational</a:t>
            </a:r>
            <a:r>
              <a:rPr lang="en-US" sz="2400" dirty="0">
                <a:solidFill>
                  <a:schemeClr val="bg2"/>
                </a:solidFill>
                <a:effectLst/>
              </a:rPr>
              <a:t> </a:t>
            </a:r>
            <a:r>
              <a:rPr lang="en-US" sz="2400" dirty="0">
                <a:solidFill>
                  <a:srgbClr val="0070C0"/>
                </a:solidFill>
                <a:effectLst/>
              </a:rPr>
              <a:t>management</a:t>
            </a:r>
            <a:r>
              <a:rPr lang="en-US" sz="2400" dirty="0">
                <a:effectLst/>
              </a:rPr>
              <a:t> </a:t>
            </a:r>
            <a:r>
              <a:rPr lang="en-US" sz="2400" b="0" dirty="0">
                <a:effectLst/>
              </a:rPr>
              <a:t>functions.</a:t>
            </a:r>
          </a:p>
          <a:p>
            <a:pPr eaLnBrk="0" hangingPunct="0">
              <a:spcBef>
                <a:spcPct val="50000"/>
              </a:spcBef>
            </a:pPr>
            <a:r>
              <a:rPr lang="en-US" sz="2400" b="0" dirty="0">
                <a:effectLst/>
              </a:rPr>
              <a:t>Some insight may be obtained by analysis of </a:t>
            </a:r>
            <a:r>
              <a:rPr lang="en-US" sz="2400" i="1" dirty="0">
                <a:solidFill>
                  <a:srgbClr val="0000FF"/>
                </a:solidFill>
                <a:effectLst/>
              </a:rPr>
              <a:t>property-level</a:t>
            </a:r>
            <a:r>
              <a:rPr lang="en-US" sz="2400" i="1" dirty="0">
                <a:effectLst/>
              </a:rPr>
              <a:t> </a:t>
            </a:r>
            <a:r>
              <a:rPr lang="en-US" sz="2400" b="0" dirty="0">
                <a:effectLst/>
              </a:rPr>
              <a:t>performance attribution. In particular:</a:t>
            </a:r>
          </a:p>
          <a:p>
            <a:pPr lvl="1" indent="-228600" eaLnBrk="0" hangingPunct="0">
              <a:spcBef>
                <a:spcPct val="30000"/>
              </a:spcBef>
              <a:buFontTx/>
              <a:buChar char="•"/>
            </a:pPr>
            <a:r>
              <a:rPr lang="en-US" i="1" dirty="0" smtClean="0">
                <a:solidFill>
                  <a:srgbClr val="0000FF"/>
                </a:solidFill>
                <a:effectLst/>
              </a:rPr>
              <a:t>Initial </a:t>
            </a:r>
            <a:r>
              <a:rPr lang="en-US" i="1" dirty="0">
                <a:solidFill>
                  <a:srgbClr val="0000FF"/>
                </a:solidFill>
                <a:effectLst/>
              </a:rPr>
              <a:t>yield</a:t>
            </a:r>
            <a:r>
              <a:rPr lang="en-US" dirty="0">
                <a:effectLst/>
              </a:rPr>
              <a:t> </a:t>
            </a:r>
            <a:r>
              <a:rPr lang="en-US" b="0" dirty="0">
                <a:effectLst/>
              </a:rPr>
              <a:t>relates to the </a:t>
            </a:r>
            <a:r>
              <a:rPr lang="en-US" b="0" i="1" dirty="0">
                <a:effectLst/>
              </a:rPr>
              <a:t>traditional selection</a:t>
            </a:r>
            <a:r>
              <a:rPr lang="en-US" b="0" dirty="0">
                <a:effectLst/>
              </a:rPr>
              <a:t> &amp; </a:t>
            </a:r>
            <a:r>
              <a:rPr lang="en-US" b="0" i="1" dirty="0">
                <a:effectLst/>
              </a:rPr>
              <a:t>acquisition</a:t>
            </a:r>
            <a:r>
              <a:rPr lang="en-US" b="0" dirty="0">
                <a:effectLst/>
              </a:rPr>
              <a:t> functions;</a:t>
            </a:r>
          </a:p>
          <a:p>
            <a:pPr lvl="1" indent="-228600" eaLnBrk="0" hangingPunct="0">
              <a:spcBef>
                <a:spcPct val="30000"/>
              </a:spcBef>
              <a:buFontTx/>
              <a:buChar char="•"/>
            </a:pPr>
            <a:r>
              <a:rPr lang="en-US" i="1" dirty="0" smtClean="0">
                <a:solidFill>
                  <a:srgbClr val="0000FF"/>
                </a:solidFill>
                <a:effectLst/>
              </a:rPr>
              <a:t>Cash </a:t>
            </a:r>
            <a:r>
              <a:rPr lang="en-US" i="1" dirty="0">
                <a:solidFill>
                  <a:srgbClr val="0000FF"/>
                </a:solidFill>
                <a:effectLst/>
              </a:rPr>
              <a:t>flow change</a:t>
            </a:r>
            <a:r>
              <a:rPr lang="en-US" dirty="0">
                <a:solidFill>
                  <a:schemeClr val="bg2"/>
                </a:solidFill>
                <a:effectLst/>
              </a:rPr>
              <a:t> </a:t>
            </a:r>
            <a:r>
              <a:rPr lang="en-US" b="0" dirty="0">
                <a:effectLst/>
              </a:rPr>
              <a:t>relates largely to the </a:t>
            </a:r>
            <a:r>
              <a:rPr lang="en-US" b="0" i="1" dirty="0">
                <a:effectLst/>
              </a:rPr>
              <a:t>operational management</a:t>
            </a:r>
            <a:r>
              <a:rPr lang="en-US" b="0" dirty="0">
                <a:effectLst/>
              </a:rPr>
              <a:t> function (but not purely or necessarily, e.g., it may reflect expiration of vintage leases);</a:t>
            </a:r>
          </a:p>
          <a:p>
            <a:pPr lvl="1" indent="-228600" eaLnBrk="0" hangingPunct="0">
              <a:spcBef>
                <a:spcPct val="30000"/>
              </a:spcBef>
              <a:buFontTx/>
              <a:buChar char="•"/>
            </a:pPr>
            <a:r>
              <a:rPr lang="en-US" i="1" dirty="0" smtClean="0">
                <a:solidFill>
                  <a:srgbClr val="0000FF"/>
                </a:solidFill>
                <a:effectLst/>
              </a:rPr>
              <a:t>Yield </a:t>
            </a:r>
            <a:r>
              <a:rPr lang="en-US" i="1" dirty="0">
                <a:solidFill>
                  <a:srgbClr val="0000FF"/>
                </a:solidFill>
                <a:effectLst/>
              </a:rPr>
              <a:t>change</a:t>
            </a:r>
            <a:r>
              <a:rPr lang="en-US" dirty="0">
                <a:solidFill>
                  <a:schemeClr val="bg2"/>
                </a:solidFill>
                <a:effectLst/>
              </a:rPr>
              <a:t> </a:t>
            </a:r>
            <a:r>
              <a:rPr lang="en-US" b="0" dirty="0">
                <a:effectLst/>
              </a:rPr>
              <a:t>may reflect either a </a:t>
            </a:r>
            <a:r>
              <a:rPr lang="en-US" b="0" i="1" dirty="0">
                <a:effectLst/>
              </a:rPr>
              <a:t>traditional selection</a:t>
            </a:r>
            <a:r>
              <a:rPr lang="en-US" b="0" dirty="0">
                <a:effectLst/>
              </a:rPr>
              <a:t> (asset picking) effect or an </a:t>
            </a:r>
            <a:r>
              <a:rPr lang="en-US" b="0" i="1" dirty="0">
                <a:effectLst/>
              </a:rPr>
              <a:t>operational management</a:t>
            </a:r>
            <a:r>
              <a:rPr lang="en-US" b="0" dirty="0">
                <a:effectLst/>
              </a:rPr>
              <a:t>  effect, or both.</a:t>
            </a:r>
          </a:p>
        </p:txBody>
      </p:sp>
      <p:sp>
        <p:nvSpPr>
          <p:cNvPr id="58371" name="Text Box 3"/>
          <p:cNvSpPr txBox="1">
            <a:spLocks noChangeArrowheads="1"/>
          </p:cNvSpPr>
          <p:nvPr/>
        </p:nvSpPr>
        <p:spPr bwMode="auto">
          <a:xfrm>
            <a:off x="457200" y="228600"/>
            <a:ext cx="838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i="1">
                <a:effectLst/>
              </a:rPr>
              <a:t>Portfolio-Level Performance Attribution</a:t>
            </a:r>
          </a:p>
        </p:txBody>
      </p:sp>
      <p:sp>
        <p:nvSpPr>
          <p:cNvPr id="6" name="Slide Number Placeholder 5"/>
          <p:cNvSpPr>
            <a:spLocks noGrp="1"/>
          </p:cNvSpPr>
          <p:nvPr>
            <p:ph type="sldNum" sz="quarter" idx="12"/>
          </p:nvPr>
        </p:nvSpPr>
        <p:spPr/>
        <p:txBody>
          <a:bodyPr/>
          <a:lstStyle/>
          <a:p>
            <a:fld id="{A209A336-D58C-464E-9136-F8762DC3422E}" type="slidenum">
              <a:rPr lang="en-US" smtClean="0"/>
              <a:pPr/>
              <a:t>29</a:t>
            </a:fld>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b="1" dirty="0" smtClean="0">
                <a:solidFill>
                  <a:schemeClr val="tx1"/>
                </a:solidFill>
              </a:rPr>
              <a:t>LEARNING OBJECTIVES</a:t>
            </a:r>
            <a:endParaRPr lang="en-US" dirty="0">
              <a:solidFill>
                <a:schemeClr val="tx1"/>
              </a:solidFill>
            </a:endParaRPr>
          </a:p>
        </p:txBody>
      </p:sp>
      <p:sp>
        <p:nvSpPr>
          <p:cNvPr id="3" name="Content Placeholder 2"/>
          <p:cNvSpPr>
            <a:spLocks noGrp="1"/>
          </p:cNvSpPr>
          <p:nvPr>
            <p:ph idx="1"/>
          </p:nvPr>
        </p:nvSpPr>
        <p:spPr>
          <a:xfrm>
            <a:off x="457200" y="1143000"/>
            <a:ext cx="8229600" cy="5257800"/>
          </a:xfrm>
        </p:spPr>
        <p:txBody>
          <a:bodyPr>
            <a:noAutofit/>
          </a:bodyPr>
          <a:lstStyle/>
          <a:p>
            <a:pPr>
              <a:spcBef>
                <a:spcPts val="1200"/>
              </a:spcBef>
              <a:buNone/>
            </a:pPr>
            <a:r>
              <a:rPr lang="en-US" sz="2600" dirty="0" smtClean="0">
                <a:latin typeface="Calibri" pitchFamily="34" charset="0"/>
              </a:rPr>
              <a:t>After reading this chapter, you should understand:</a:t>
            </a:r>
          </a:p>
          <a:p>
            <a:pPr>
              <a:lnSpc>
                <a:spcPct val="80000"/>
              </a:lnSpc>
              <a:spcBef>
                <a:spcPts val="1200"/>
              </a:spcBef>
              <a:buClr>
                <a:srgbClr val="1C3F94"/>
              </a:buClr>
              <a:buSzPct val="90000"/>
              <a:buFont typeface="Wingdings" pitchFamily="2" charset="2"/>
              <a:buChar char=""/>
            </a:pPr>
            <a:r>
              <a:rPr lang="en-US" sz="2600" dirty="0" smtClean="0">
                <a:latin typeface="Calibri" pitchFamily="34" charset="0"/>
              </a:rPr>
              <a:t>What is meant by investment performance attribution at both the macro property level and the portfolio level.</a:t>
            </a:r>
          </a:p>
          <a:p>
            <a:pPr>
              <a:lnSpc>
                <a:spcPct val="80000"/>
              </a:lnSpc>
              <a:spcBef>
                <a:spcPts val="1200"/>
              </a:spcBef>
              <a:buClr>
                <a:srgbClr val="1C3F94"/>
              </a:buClr>
              <a:buSzPct val="90000"/>
              <a:buFont typeface="Wingdings" pitchFamily="2" charset="2"/>
              <a:buChar char=""/>
            </a:pPr>
            <a:r>
              <a:rPr lang="en-US" sz="2600" dirty="0" smtClean="0">
                <a:latin typeface="Calibri" pitchFamily="34" charset="0"/>
              </a:rPr>
              <a:t>How to quantify segment allocation versus asset selection effects in a portfolio’s differential performance relative to an appropriate benchmark.</a:t>
            </a:r>
          </a:p>
          <a:p>
            <a:pPr>
              <a:lnSpc>
                <a:spcPct val="80000"/>
              </a:lnSpc>
              <a:spcBef>
                <a:spcPts val="1200"/>
              </a:spcBef>
              <a:buClr>
                <a:srgbClr val="1C3F94"/>
              </a:buClr>
              <a:buSzPct val="90000"/>
              <a:buFont typeface="Wingdings" pitchFamily="2" charset="2"/>
              <a:buChar char=""/>
            </a:pPr>
            <a:r>
              <a:rPr lang="en-US" sz="2600" dirty="0" smtClean="0">
                <a:latin typeface="Calibri" pitchFamily="34" charset="0"/>
              </a:rPr>
              <a:t>What are the major institutional real estate investment management “styles” and how these may be accounted for in quantitative investment performance evaluation.</a:t>
            </a:r>
          </a:p>
          <a:p>
            <a:pPr>
              <a:lnSpc>
                <a:spcPct val="80000"/>
              </a:lnSpc>
              <a:spcBef>
                <a:spcPts val="1200"/>
              </a:spcBef>
              <a:buClr>
                <a:srgbClr val="1C3F94"/>
              </a:buClr>
              <a:buSzPct val="90000"/>
              <a:buFont typeface="Wingdings" pitchFamily="2" charset="2"/>
              <a:buChar char=""/>
            </a:pPr>
            <a:r>
              <a:rPr lang="en-US" sz="2600" dirty="0" smtClean="0">
                <a:latin typeface="Calibri" pitchFamily="34" charset="0"/>
              </a:rPr>
              <a:t>The new concept of real estate equity index derivatives and how such products might be used in real estate investment management.</a:t>
            </a:r>
            <a:endParaRPr lang="en-US" sz="2600" dirty="0"/>
          </a:p>
        </p:txBody>
      </p:sp>
      <p:sp>
        <p:nvSpPr>
          <p:cNvPr id="4" name="Footer Placeholder 3"/>
          <p:cNvSpPr>
            <a:spLocks noGrp="1"/>
          </p:cNvSpPr>
          <p:nvPr>
            <p:ph type="ftr" sz="quarter" idx="11"/>
          </p:nvPr>
        </p:nvSpPr>
        <p:spPr/>
        <p:txBody>
          <a:bodyPr/>
          <a:lstStyle/>
          <a:p>
            <a:r>
              <a:rPr lang="en-US" smtClean="0"/>
              <a:t>© 2014 OnCourse Learning. All Rights Reserved.</a:t>
            </a:r>
            <a:endParaRPr lang="en-US"/>
          </a:p>
        </p:txBody>
      </p:sp>
      <p:sp>
        <p:nvSpPr>
          <p:cNvPr id="5" name="Slide Number Placeholder 4"/>
          <p:cNvSpPr>
            <a:spLocks noGrp="1"/>
          </p:cNvSpPr>
          <p:nvPr>
            <p:ph type="sldNum" sz="quarter" idx="12"/>
          </p:nvPr>
        </p:nvSpPr>
        <p:spPr/>
        <p:txBody>
          <a:bodyPr/>
          <a:lstStyle/>
          <a:p>
            <a:fld id="{A4058CE4-4352-41BF-B519-553B46B5EE62}"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smtClean="0"/>
              <a:t>© 2014 OnCourse Learning. All Rights Reserved.</a:t>
            </a:r>
            <a:endParaRPr lang="en-US"/>
          </a:p>
        </p:txBody>
      </p:sp>
      <p:sp>
        <p:nvSpPr>
          <p:cNvPr id="59394" name="Text Box 2"/>
          <p:cNvSpPr txBox="1">
            <a:spLocks noChangeArrowheads="1"/>
          </p:cNvSpPr>
          <p:nvPr/>
        </p:nvSpPr>
        <p:spPr bwMode="auto">
          <a:xfrm>
            <a:off x="457200" y="228600"/>
            <a:ext cx="838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i="1" dirty="0" smtClean="0">
                <a:solidFill>
                  <a:srgbClr val="0000FF"/>
                </a:solidFill>
                <a:effectLst/>
              </a:rPr>
              <a:t>26.1.2 </a:t>
            </a:r>
            <a:r>
              <a:rPr lang="en-US" sz="2400" i="1" dirty="0">
                <a:solidFill>
                  <a:srgbClr val="0000FF"/>
                </a:solidFill>
                <a:effectLst/>
              </a:rPr>
              <a:t>Property-Level</a:t>
            </a:r>
            <a:r>
              <a:rPr lang="en-US" sz="2400" i="1" dirty="0">
                <a:effectLst/>
              </a:rPr>
              <a:t> Performance Attribution</a:t>
            </a:r>
          </a:p>
        </p:txBody>
      </p:sp>
      <p:sp>
        <p:nvSpPr>
          <p:cNvPr id="59395" name="Text Box 3"/>
          <p:cNvSpPr txBox="1">
            <a:spLocks noChangeArrowheads="1"/>
          </p:cNvSpPr>
          <p:nvPr/>
        </p:nvSpPr>
        <p:spPr bwMode="auto">
          <a:xfrm>
            <a:off x="533400" y="685800"/>
            <a:ext cx="8153400" cy="57246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ts val="1200"/>
              </a:spcBef>
            </a:pPr>
            <a:r>
              <a:rPr lang="en-US" sz="2400" b="0" dirty="0">
                <a:effectLst/>
              </a:rPr>
              <a:t>Property level performance attribution focuses on “</a:t>
            </a:r>
            <a:r>
              <a:rPr lang="en-US" sz="2400" b="0" i="1" dirty="0">
                <a:effectLst/>
              </a:rPr>
              <a:t>property level</a:t>
            </a:r>
            <a:r>
              <a:rPr lang="en-US" sz="2400" b="0" dirty="0">
                <a:effectLst/>
              </a:rPr>
              <a:t>” investment performance, i.e., the total return achieved within a given property or a static (fixed) portfolio of properties (that is, apart from the effect of investment allocation decisions, as if holding allocation among categories constant).</a:t>
            </a:r>
          </a:p>
          <a:p>
            <a:pPr eaLnBrk="0" hangingPunct="0">
              <a:spcBef>
                <a:spcPts val="1200"/>
              </a:spcBef>
            </a:pPr>
            <a:r>
              <a:rPr lang="en-US" sz="2400" b="0" dirty="0">
                <a:effectLst/>
              </a:rPr>
              <a:t>Property level attribution should be designed to break out the property level total return performance in a manner useful for shedding light on the four major property level investment management functions:</a:t>
            </a:r>
          </a:p>
          <a:p>
            <a:pPr marL="228600" indent="-228600" eaLnBrk="0" hangingPunct="0">
              <a:spcBef>
                <a:spcPts val="1200"/>
              </a:spcBef>
              <a:buFontTx/>
              <a:buChar char="•"/>
            </a:pPr>
            <a:r>
              <a:rPr lang="en-US" dirty="0" smtClean="0">
                <a:solidFill>
                  <a:srgbClr val="0000FF"/>
                </a:solidFill>
                <a:effectLst/>
              </a:rPr>
              <a:t>Property </a:t>
            </a:r>
            <a:r>
              <a:rPr lang="en-US" dirty="0">
                <a:solidFill>
                  <a:srgbClr val="0000FF"/>
                </a:solidFill>
                <a:effectLst/>
              </a:rPr>
              <a:t>selection</a:t>
            </a:r>
            <a:r>
              <a:rPr lang="en-US" dirty="0">
                <a:effectLst/>
              </a:rPr>
              <a:t> (</a:t>
            </a:r>
            <a:r>
              <a:rPr lang="en-US" b="0" dirty="0">
                <a:effectLst/>
              </a:rPr>
              <a:t>picking “good” properties as found);</a:t>
            </a:r>
          </a:p>
          <a:p>
            <a:pPr marL="228600" indent="-228600" eaLnBrk="0" hangingPunct="0">
              <a:spcBef>
                <a:spcPts val="1200"/>
              </a:spcBef>
              <a:buFontTx/>
              <a:buChar char="•"/>
            </a:pPr>
            <a:r>
              <a:rPr lang="en-US" dirty="0" smtClean="0">
                <a:solidFill>
                  <a:srgbClr val="0000FF"/>
                </a:solidFill>
                <a:effectLst/>
              </a:rPr>
              <a:t>Acquisition </a:t>
            </a:r>
            <a:r>
              <a:rPr lang="en-US" dirty="0">
                <a:solidFill>
                  <a:srgbClr val="0000FF"/>
                </a:solidFill>
                <a:effectLst/>
              </a:rPr>
              <a:t>transaction execution</a:t>
            </a:r>
            <a:r>
              <a:rPr lang="en-US" b="0" dirty="0">
                <a:effectLst/>
              </a:rPr>
              <a:t>;</a:t>
            </a:r>
          </a:p>
          <a:p>
            <a:pPr marL="228600" indent="-228600" eaLnBrk="0" hangingPunct="0">
              <a:spcBef>
                <a:spcPts val="1200"/>
              </a:spcBef>
              <a:buFontTx/>
              <a:buChar char="•"/>
            </a:pPr>
            <a:r>
              <a:rPr lang="en-US" dirty="0" smtClean="0">
                <a:solidFill>
                  <a:srgbClr val="0000FF"/>
                </a:solidFill>
                <a:effectLst/>
              </a:rPr>
              <a:t>Operational </a:t>
            </a:r>
            <a:r>
              <a:rPr lang="en-US" dirty="0">
                <a:solidFill>
                  <a:srgbClr val="0000FF"/>
                </a:solidFill>
                <a:effectLst/>
              </a:rPr>
              <a:t>management</a:t>
            </a:r>
            <a:r>
              <a:rPr lang="en-US" dirty="0">
                <a:effectLst/>
              </a:rPr>
              <a:t> </a:t>
            </a:r>
            <a:r>
              <a:rPr lang="en-US" b="0" dirty="0">
                <a:effectLst/>
              </a:rPr>
              <a:t>during the holding period (e.g., marketing, leasing, expense mgt, capital expenditure mgt);</a:t>
            </a:r>
          </a:p>
          <a:p>
            <a:pPr marL="228600" indent="-228600" eaLnBrk="0" hangingPunct="0">
              <a:spcBef>
                <a:spcPts val="1200"/>
              </a:spcBef>
              <a:buFontTx/>
              <a:buChar char="•"/>
            </a:pPr>
            <a:r>
              <a:rPr lang="en-US" dirty="0" smtClean="0">
                <a:solidFill>
                  <a:srgbClr val="0000FF"/>
                </a:solidFill>
                <a:effectLst/>
              </a:rPr>
              <a:t>Disposition </a:t>
            </a:r>
            <a:r>
              <a:rPr lang="en-US" dirty="0">
                <a:solidFill>
                  <a:srgbClr val="0000FF"/>
                </a:solidFill>
                <a:effectLst/>
              </a:rPr>
              <a:t>transaction execution</a:t>
            </a:r>
            <a:r>
              <a:rPr lang="en-US" b="0" dirty="0">
                <a:effectLst/>
              </a:rPr>
              <a:t>.</a:t>
            </a:r>
          </a:p>
        </p:txBody>
      </p:sp>
      <p:sp>
        <p:nvSpPr>
          <p:cNvPr id="6" name="Slide Number Placeholder 5"/>
          <p:cNvSpPr>
            <a:spLocks noGrp="1"/>
          </p:cNvSpPr>
          <p:nvPr>
            <p:ph type="sldNum" sz="quarter" idx="12"/>
          </p:nvPr>
        </p:nvSpPr>
        <p:spPr/>
        <p:txBody>
          <a:bodyPr/>
          <a:lstStyle/>
          <a:p>
            <a:fld id="{A209A336-D58C-464E-9136-F8762DC3422E}" type="slidenum">
              <a:rPr lang="en-US" smtClean="0"/>
              <a:pPr/>
              <a:t>30</a:t>
            </a:fld>
            <a:endParaRPr lang="en-US"/>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ooter Placeholder 2"/>
          <p:cNvSpPr>
            <a:spLocks noGrp="1"/>
          </p:cNvSpPr>
          <p:nvPr>
            <p:ph type="ftr" sz="quarter" idx="11"/>
          </p:nvPr>
        </p:nvSpPr>
        <p:spPr/>
        <p:txBody>
          <a:bodyPr/>
          <a:lstStyle/>
          <a:p>
            <a:r>
              <a:rPr lang="en-US" smtClean="0"/>
              <a:t>© 2014 OnCourse Learning. All Rights Reserved.</a:t>
            </a:r>
            <a:endParaRPr lang="en-US"/>
          </a:p>
        </p:txBody>
      </p:sp>
      <p:sp>
        <p:nvSpPr>
          <p:cNvPr id="60418" name="Text Box 2"/>
          <p:cNvSpPr txBox="1">
            <a:spLocks noChangeArrowheads="1"/>
          </p:cNvSpPr>
          <p:nvPr/>
        </p:nvSpPr>
        <p:spPr bwMode="auto">
          <a:xfrm>
            <a:off x="457200" y="228600"/>
            <a:ext cx="838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i="1" dirty="0">
                <a:solidFill>
                  <a:srgbClr val="0070C0"/>
                </a:solidFill>
                <a:effectLst/>
              </a:rPr>
              <a:t>Property</a:t>
            </a:r>
            <a:r>
              <a:rPr lang="en-US" sz="2400" i="1" dirty="0">
                <a:effectLst/>
              </a:rPr>
              <a:t>-Level Performance Attribution</a:t>
            </a:r>
          </a:p>
        </p:txBody>
      </p:sp>
      <p:sp>
        <p:nvSpPr>
          <p:cNvPr id="60419" name="Text Box 3"/>
          <p:cNvSpPr txBox="1">
            <a:spLocks noChangeArrowheads="1"/>
          </p:cNvSpPr>
          <p:nvPr/>
        </p:nvSpPr>
        <p:spPr bwMode="auto">
          <a:xfrm>
            <a:off x="457200" y="676275"/>
            <a:ext cx="8229600"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sz="2400" b="0" dirty="0">
                <a:effectLst/>
              </a:rPr>
              <a:t>These property-level management functions are related generally to three attributes (components) of the property-level</a:t>
            </a:r>
            <a:r>
              <a:rPr lang="en-US" sz="2400" dirty="0">
                <a:effectLst/>
              </a:rPr>
              <a:t> </a:t>
            </a:r>
            <a:r>
              <a:rPr lang="en-US" sz="2400" dirty="0">
                <a:solidFill>
                  <a:srgbClr val="0070C0"/>
                </a:solidFill>
                <a:effectLst/>
              </a:rPr>
              <a:t>since-acquisition IRR</a:t>
            </a:r>
            <a:r>
              <a:rPr lang="en-US" sz="2400" b="0" dirty="0">
                <a:effectLst/>
              </a:rPr>
              <a:t>, essentially as indicated below.</a:t>
            </a:r>
          </a:p>
        </p:txBody>
      </p:sp>
      <p:grpSp>
        <p:nvGrpSpPr>
          <p:cNvPr id="60420" name="Group 4"/>
          <p:cNvGrpSpPr>
            <a:grpSpLocks/>
          </p:cNvGrpSpPr>
          <p:nvPr/>
        </p:nvGrpSpPr>
        <p:grpSpPr bwMode="auto">
          <a:xfrm>
            <a:off x="868680" y="2057400"/>
            <a:ext cx="7391400" cy="3911600"/>
            <a:chOff x="528" y="1584"/>
            <a:chExt cx="4656" cy="2464"/>
          </a:xfrm>
        </p:grpSpPr>
        <p:sp>
          <p:nvSpPr>
            <p:cNvPr id="60421" name="Text Box 5"/>
            <p:cNvSpPr txBox="1">
              <a:spLocks noChangeArrowheads="1"/>
            </p:cNvSpPr>
            <p:nvPr/>
          </p:nvSpPr>
          <p:spPr bwMode="auto">
            <a:xfrm>
              <a:off x="3648" y="1584"/>
              <a:ext cx="1488" cy="544"/>
            </a:xfrm>
            <a:prstGeom prst="rect">
              <a:avLst/>
            </a:prstGeom>
            <a:solidFill>
              <a:srgbClr val="99FFCC"/>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solidFill>
                    <a:srgbClr val="003399"/>
                  </a:solidFill>
                  <a:effectLst/>
                </a:rPr>
                <a:t>Initial Yield</a:t>
              </a:r>
            </a:p>
            <a:p>
              <a:pPr algn="ctr">
                <a:spcBef>
                  <a:spcPct val="50000"/>
                </a:spcBef>
              </a:pPr>
              <a:r>
                <a:rPr lang="en-US">
                  <a:solidFill>
                    <a:srgbClr val="003399"/>
                  </a:solidFill>
                  <a:effectLst/>
                </a:rPr>
                <a:t>(IY)</a:t>
              </a:r>
            </a:p>
          </p:txBody>
        </p:sp>
        <p:sp>
          <p:nvSpPr>
            <p:cNvPr id="60422" name="Text Box 6"/>
            <p:cNvSpPr txBox="1">
              <a:spLocks noChangeArrowheads="1"/>
            </p:cNvSpPr>
            <p:nvPr/>
          </p:nvSpPr>
          <p:spPr bwMode="auto">
            <a:xfrm>
              <a:off x="3648" y="2592"/>
              <a:ext cx="1536" cy="544"/>
            </a:xfrm>
            <a:prstGeom prst="rect">
              <a:avLst/>
            </a:prstGeom>
            <a:solidFill>
              <a:srgbClr val="99FFCC"/>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solidFill>
                    <a:srgbClr val="003399"/>
                  </a:solidFill>
                  <a:effectLst/>
                </a:rPr>
                <a:t>Cash Flow Change</a:t>
              </a:r>
            </a:p>
            <a:p>
              <a:pPr algn="ctr">
                <a:spcBef>
                  <a:spcPct val="50000"/>
                </a:spcBef>
              </a:pPr>
              <a:r>
                <a:rPr lang="en-US">
                  <a:solidFill>
                    <a:srgbClr val="003399"/>
                  </a:solidFill>
                  <a:effectLst/>
                </a:rPr>
                <a:t>(CFC)</a:t>
              </a:r>
            </a:p>
          </p:txBody>
        </p:sp>
        <p:sp>
          <p:nvSpPr>
            <p:cNvPr id="60423" name="Text Box 7"/>
            <p:cNvSpPr txBox="1">
              <a:spLocks noChangeArrowheads="1"/>
            </p:cNvSpPr>
            <p:nvPr/>
          </p:nvSpPr>
          <p:spPr bwMode="auto">
            <a:xfrm>
              <a:off x="3648" y="3456"/>
              <a:ext cx="1536" cy="544"/>
            </a:xfrm>
            <a:prstGeom prst="rect">
              <a:avLst/>
            </a:prstGeom>
            <a:solidFill>
              <a:srgbClr val="99FFCC"/>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solidFill>
                    <a:srgbClr val="003399"/>
                  </a:solidFill>
                  <a:effectLst/>
                </a:rPr>
                <a:t>Yield Change</a:t>
              </a:r>
            </a:p>
            <a:p>
              <a:pPr algn="ctr">
                <a:spcBef>
                  <a:spcPct val="50000"/>
                </a:spcBef>
              </a:pPr>
              <a:r>
                <a:rPr lang="en-US">
                  <a:solidFill>
                    <a:srgbClr val="003399"/>
                  </a:solidFill>
                  <a:effectLst/>
                </a:rPr>
                <a:t>(YC)</a:t>
              </a:r>
            </a:p>
          </p:txBody>
        </p:sp>
        <p:sp>
          <p:nvSpPr>
            <p:cNvPr id="60424" name="Text Box 8"/>
            <p:cNvSpPr txBox="1">
              <a:spLocks noChangeArrowheads="1"/>
            </p:cNvSpPr>
            <p:nvPr/>
          </p:nvSpPr>
          <p:spPr bwMode="auto">
            <a:xfrm>
              <a:off x="528" y="1584"/>
              <a:ext cx="1920" cy="25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solidFill>
                    <a:srgbClr val="003399"/>
                  </a:solidFill>
                  <a:effectLst/>
                </a:rPr>
                <a:t>Property Selection</a:t>
              </a:r>
            </a:p>
          </p:txBody>
        </p:sp>
        <p:sp>
          <p:nvSpPr>
            <p:cNvPr id="60425" name="Text Box 9"/>
            <p:cNvSpPr txBox="1">
              <a:spLocks noChangeArrowheads="1"/>
            </p:cNvSpPr>
            <p:nvPr/>
          </p:nvSpPr>
          <p:spPr bwMode="auto">
            <a:xfrm>
              <a:off x="528" y="2160"/>
              <a:ext cx="1920" cy="44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dirty="0">
                  <a:solidFill>
                    <a:srgbClr val="003399"/>
                  </a:solidFill>
                  <a:effectLst/>
                </a:rPr>
                <a:t>Acquisition Transaction Execution</a:t>
              </a:r>
            </a:p>
          </p:txBody>
        </p:sp>
        <p:sp>
          <p:nvSpPr>
            <p:cNvPr id="60426" name="Text Box 10"/>
            <p:cNvSpPr txBox="1">
              <a:spLocks noChangeArrowheads="1"/>
            </p:cNvSpPr>
            <p:nvPr/>
          </p:nvSpPr>
          <p:spPr bwMode="auto">
            <a:xfrm>
              <a:off x="528" y="2976"/>
              <a:ext cx="1920" cy="25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solidFill>
                    <a:srgbClr val="003399"/>
                  </a:solidFill>
                  <a:effectLst/>
                </a:rPr>
                <a:t>Operational Management</a:t>
              </a:r>
            </a:p>
          </p:txBody>
        </p:sp>
        <p:sp>
          <p:nvSpPr>
            <p:cNvPr id="60427" name="Text Box 11"/>
            <p:cNvSpPr txBox="1">
              <a:spLocks noChangeArrowheads="1"/>
            </p:cNvSpPr>
            <p:nvPr/>
          </p:nvSpPr>
          <p:spPr bwMode="auto">
            <a:xfrm>
              <a:off x="528" y="3600"/>
              <a:ext cx="1920" cy="44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a:solidFill>
                    <a:srgbClr val="003399"/>
                  </a:solidFill>
                  <a:effectLst/>
                </a:rPr>
                <a:t>Disposition Transaction Execution</a:t>
              </a:r>
            </a:p>
          </p:txBody>
        </p:sp>
        <p:sp>
          <p:nvSpPr>
            <p:cNvPr id="60428" name="Line 12"/>
            <p:cNvSpPr>
              <a:spLocks noChangeShapeType="1"/>
            </p:cNvSpPr>
            <p:nvPr/>
          </p:nvSpPr>
          <p:spPr bwMode="auto">
            <a:xfrm>
              <a:off x="2544" y="1728"/>
              <a:ext cx="1008"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effectLst/>
              </a:endParaRPr>
            </a:p>
          </p:txBody>
        </p:sp>
        <p:sp>
          <p:nvSpPr>
            <p:cNvPr id="60429" name="Line 13"/>
            <p:cNvSpPr>
              <a:spLocks noChangeShapeType="1"/>
            </p:cNvSpPr>
            <p:nvPr/>
          </p:nvSpPr>
          <p:spPr bwMode="auto">
            <a:xfrm>
              <a:off x="2544" y="1728"/>
              <a:ext cx="1056" cy="192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effectLst/>
              </a:endParaRPr>
            </a:p>
          </p:txBody>
        </p:sp>
        <p:sp>
          <p:nvSpPr>
            <p:cNvPr id="60430" name="Line 14"/>
            <p:cNvSpPr>
              <a:spLocks noChangeShapeType="1"/>
            </p:cNvSpPr>
            <p:nvPr/>
          </p:nvSpPr>
          <p:spPr bwMode="auto">
            <a:xfrm flipV="1">
              <a:off x="2496" y="1920"/>
              <a:ext cx="1056" cy="48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effectLst/>
              </a:endParaRPr>
            </a:p>
          </p:txBody>
        </p:sp>
        <p:sp>
          <p:nvSpPr>
            <p:cNvPr id="60431" name="Line 15"/>
            <p:cNvSpPr>
              <a:spLocks noChangeShapeType="1"/>
            </p:cNvSpPr>
            <p:nvPr/>
          </p:nvSpPr>
          <p:spPr bwMode="auto">
            <a:xfrm>
              <a:off x="2544" y="2448"/>
              <a:ext cx="1056" cy="1296"/>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effectLst/>
              </a:endParaRPr>
            </a:p>
          </p:txBody>
        </p:sp>
        <p:sp>
          <p:nvSpPr>
            <p:cNvPr id="60432" name="Line 16"/>
            <p:cNvSpPr>
              <a:spLocks noChangeShapeType="1"/>
            </p:cNvSpPr>
            <p:nvPr/>
          </p:nvSpPr>
          <p:spPr bwMode="auto">
            <a:xfrm flipV="1">
              <a:off x="2544" y="2880"/>
              <a:ext cx="1056" cy="24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effectLst/>
              </a:endParaRPr>
            </a:p>
          </p:txBody>
        </p:sp>
        <p:sp>
          <p:nvSpPr>
            <p:cNvPr id="60433" name="Line 17"/>
            <p:cNvSpPr>
              <a:spLocks noChangeShapeType="1"/>
            </p:cNvSpPr>
            <p:nvPr/>
          </p:nvSpPr>
          <p:spPr bwMode="auto">
            <a:xfrm>
              <a:off x="2544" y="3168"/>
              <a:ext cx="1056" cy="672"/>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effectLst/>
              </a:endParaRPr>
            </a:p>
          </p:txBody>
        </p:sp>
        <p:sp>
          <p:nvSpPr>
            <p:cNvPr id="60434" name="Line 18"/>
            <p:cNvSpPr>
              <a:spLocks noChangeShapeType="1"/>
            </p:cNvSpPr>
            <p:nvPr/>
          </p:nvSpPr>
          <p:spPr bwMode="auto">
            <a:xfrm>
              <a:off x="2544" y="3888"/>
              <a:ext cx="1056"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effectLst/>
              </a:endParaRPr>
            </a:p>
          </p:txBody>
        </p:sp>
      </p:grpSp>
      <p:sp>
        <p:nvSpPr>
          <p:cNvPr id="2" name="TextBox 1"/>
          <p:cNvSpPr txBox="1"/>
          <p:nvPr/>
        </p:nvSpPr>
        <p:spPr>
          <a:xfrm>
            <a:off x="914400" y="6019800"/>
            <a:ext cx="7315200" cy="523220"/>
          </a:xfrm>
          <a:prstGeom prst="rect">
            <a:avLst/>
          </a:prstGeom>
          <a:noFill/>
        </p:spPr>
        <p:txBody>
          <a:bodyPr wrap="square" rtlCol="0">
            <a:spAutoFit/>
          </a:bodyPr>
          <a:lstStyle/>
          <a:p>
            <a:r>
              <a:rPr lang="en-US" sz="1400" dirty="0" smtClean="0">
                <a:effectLst/>
                <a:latin typeface="Calibri" pitchFamily="34" charset="0"/>
              </a:rPr>
              <a:t>EXHIBIT 26-2 </a:t>
            </a:r>
            <a:r>
              <a:rPr lang="en-US" sz="1400" b="0" dirty="0" smtClean="0">
                <a:effectLst/>
                <a:latin typeface="Calibri" pitchFamily="34" charset="0"/>
              </a:rPr>
              <a:t>The Four Fundamental Property-Level Investment Management Responsibilities Related to the Three Property-Level Performance Attributes</a:t>
            </a:r>
            <a:endParaRPr lang="en-US" sz="1400" b="0" dirty="0">
              <a:effectLst/>
              <a:latin typeface="Calibri" pitchFamily="34" charset="0"/>
            </a:endParaRPr>
          </a:p>
        </p:txBody>
      </p:sp>
      <p:sp>
        <p:nvSpPr>
          <p:cNvPr id="21" name="Slide Number Placeholder 20"/>
          <p:cNvSpPr>
            <a:spLocks noGrp="1"/>
          </p:cNvSpPr>
          <p:nvPr>
            <p:ph type="sldNum" sz="quarter" idx="12"/>
          </p:nvPr>
        </p:nvSpPr>
        <p:spPr/>
        <p:txBody>
          <a:bodyPr/>
          <a:lstStyle/>
          <a:p>
            <a:fld id="{A209A336-D58C-464E-9136-F8762DC3422E}" type="slidenum">
              <a:rPr lang="en-US" smtClean="0"/>
              <a:pPr/>
              <a:t>31</a:t>
            </a:fld>
            <a:endParaRPr lang="en-US"/>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smtClean="0"/>
              <a:t>© 2014 OnCourse Learning. All Rights Reserved.</a:t>
            </a:r>
            <a:endParaRPr lang="en-US"/>
          </a:p>
        </p:txBody>
      </p:sp>
      <p:sp>
        <p:nvSpPr>
          <p:cNvPr id="62466" name="Rectangle 2"/>
          <p:cNvSpPr>
            <a:spLocks noChangeArrowheads="1"/>
          </p:cNvSpPr>
          <p:nvPr/>
        </p:nvSpPr>
        <p:spPr bwMode="auto">
          <a:xfrm>
            <a:off x="609600" y="762000"/>
            <a:ext cx="8077200" cy="48167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r>
              <a:rPr lang="en-US" sz="2400" b="0" dirty="0">
                <a:effectLst/>
              </a:rPr>
              <a:t>Conventional property level performance attribution is based on periodic returns, or on time-weighted multi-period returns (</a:t>
            </a:r>
            <a:r>
              <a:rPr lang="en-US" sz="2400" b="0" dirty="0" err="1">
                <a:effectLst/>
              </a:rPr>
              <a:t>TWRRs</a:t>
            </a:r>
            <a:r>
              <a:rPr lang="en-US" sz="2400" b="0" dirty="0">
                <a:effectLst/>
              </a:rPr>
              <a:t>).</a:t>
            </a:r>
          </a:p>
          <a:p>
            <a:pPr eaLnBrk="0" hangingPunct="0">
              <a:spcBef>
                <a:spcPct val="50000"/>
              </a:spcBef>
            </a:pPr>
            <a:r>
              <a:rPr lang="en-US" sz="2400" b="0" dirty="0">
                <a:effectLst/>
              </a:rPr>
              <a:t>But </a:t>
            </a:r>
            <a:r>
              <a:rPr lang="en-US" sz="2400" dirty="0" err="1">
                <a:solidFill>
                  <a:srgbClr val="0070C0"/>
                </a:solidFill>
                <a:effectLst/>
              </a:rPr>
              <a:t>IRR</a:t>
            </a:r>
            <a:r>
              <a:rPr lang="en-US" sz="2400" b="0" dirty="0">
                <a:effectLst/>
              </a:rPr>
              <a:t>-based performance attribution is arguably more useful for property level management diagnostic purposes, because:</a:t>
            </a:r>
          </a:p>
          <a:p>
            <a:pPr lvl="1" indent="-228600" eaLnBrk="0" hangingPunct="0">
              <a:spcBef>
                <a:spcPct val="25000"/>
              </a:spcBef>
              <a:buFontTx/>
              <a:buChar char="•"/>
            </a:pPr>
            <a:r>
              <a:rPr lang="en-US" b="0" dirty="0" smtClean="0">
                <a:effectLst/>
              </a:rPr>
              <a:t>At </a:t>
            </a:r>
            <a:r>
              <a:rPr lang="en-US" b="0" dirty="0">
                <a:effectLst/>
              </a:rPr>
              <a:t>the property level, the investment manager is typically </a:t>
            </a:r>
            <a:r>
              <a:rPr lang="en-US" dirty="0">
                <a:solidFill>
                  <a:srgbClr val="0070C0"/>
                </a:solidFill>
                <a:effectLst/>
              </a:rPr>
              <a:t>responsible for the major cash flow </a:t>
            </a:r>
            <a:r>
              <a:rPr lang="en-US" i="1" dirty="0">
                <a:solidFill>
                  <a:srgbClr val="0070C0"/>
                </a:solidFill>
                <a:effectLst/>
              </a:rPr>
              <a:t>timing</a:t>
            </a:r>
            <a:r>
              <a:rPr lang="en-US" dirty="0">
                <a:solidFill>
                  <a:srgbClr val="0070C0"/>
                </a:solidFill>
                <a:effectLst/>
              </a:rPr>
              <a:t>  </a:t>
            </a:r>
            <a:r>
              <a:rPr lang="en-US" b="0" dirty="0">
                <a:effectLst/>
              </a:rPr>
              <a:t>decisions that can significantly effect property level (static portfolio) returns, e.g., leasing decisions, capital expenditure decisions.</a:t>
            </a:r>
          </a:p>
          <a:p>
            <a:pPr lvl="1" indent="-228600" eaLnBrk="0" hangingPunct="0">
              <a:spcBef>
                <a:spcPct val="25000"/>
              </a:spcBef>
              <a:buFontTx/>
              <a:buChar char="•"/>
            </a:pPr>
            <a:r>
              <a:rPr lang="en-US" b="0" dirty="0" smtClean="0">
                <a:effectLst/>
              </a:rPr>
              <a:t>The </a:t>
            </a:r>
            <a:r>
              <a:rPr lang="en-US" b="0" dirty="0" err="1">
                <a:effectLst/>
              </a:rPr>
              <a:t>IRR</a:t>
            </a:r>
            <a:r>
              <a:rPr lang="en-US" b="0" dirty="0">
                <a:effectLst/>
              </a:rPr>
              <a:t> is sensitive to the effect of cash flow timing, the </a:t>
            </a:r>
            <a:r>
              <a:rPr lang="en-US" b="0" dirty="0" err="1">
                <a:effectLst/>
              </a:rPr>
              <a:t>TWRR</a:t>
            </a:r>
            <a:r>
              <a:rPr lang="en-US" b="0" dirty="0">
                <a:effectLst/>
              </a:rPr>
              <a:t> is not.</a:t>
            </a:r>
          </a:p>
          <a:p>
            <a:pPr lvl="1" indent="-228600" eaLnBrk="0" hangingPunct="0">
              <a:spcBef>
                <a:spcPct val="25000"/>
              </a:spcBef>
              <a:buFontTx/>
              <a:buChar char="•"/>
            </a:pPr>
            <a:r>
              <a:rPr lang="en-US" b="0" dirty="0" smtClean="0">
                <a:effectLst/>
              </a:rPr>
              <a:t>The </a:t>
            </a:r>
            <a:r>
              <a:rPr lang="en-US" dirty="0" err="1">
                <a:solidFill>
                  <a:srgbClr val="0070C0"/>
                </a:solidFill>
                <a:effectLst/>
              </a:rPr>
              <a:t>IRR</a:t>
            </a:r>
            <a:r>
              <a:rPr lang="en-US" dirty="0">
                <a:solidFill>
                  <a:srgbClr val="0070C0"/>
                </a:solidFill>
                <a:effectLst/>
              </a:rPr>
              <a:t> is cash flow based </a:t>
            </a:r>
            <a:r>
              <a:rPr lang="en-US" b="0" dirty="0">
                <a:effectLst/>
              </a:rPr>
              <a:t>(net of capital improvement expenditures), therefore, more accurately reflecting the investment return effect of capital improvement decisions.</a:t>
            </a:r>
          </a:p>
        </p:txBody>
      </p:sp>
      <p:sp>
        <p:nvSpPr>
          <p:cNvPr id="62467" name="Text Box 3"/>
          <p:cNvSpPr txBox="1">
            <a:spLocks noChangeArrowheads="1"/>
          </p:cNvSpPr>
          <p:nvPr/>
        </p:nvSpPr>
        <p:spPr bwMode="auto">
          <a:xfrm>
            <a:off x="457200" y="228600"/>
            <a:ext cx="838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i="1" dirty="0">
                <a:solidFill>
                  <a:srgbClr val="0070C0"/>
                </a:solidFill>
                <a:effectLst/>
              </a:rPr>
              <a:t>Property</a:t>
            </a:r>
            <a:r>
              <a:rPr lang="en-US" sz="2400" i="1" dirty="0">
                <a:effectLst/>
              </a:rPr>
              <a:t>-Level Performance Attribution</a:t>
            </a:r>
          </a:p>
        </p:txBody>
      </p:sp>
      <p:sp>
        <p:nvSpPr>
          <p:cNvPr id="6" name="Slide Number Placeholder 5"/>
          <p:cNvSpPr>
            <a:spLocks noGrp="1"/>
          </p:cNvSpPr>
          <p:nvPr>
            <p:ph type="sldNum" sz="quarter" idx="12"/>
          </p:nvPr>
        </p:nvSpPr>
        <p:spPr/>
        <p:txBody>
          <a:bodyPr/>
          <a:lstStyle/>
          <a:p>
            <a:fld id="{A209A336-D58C-464E-9136-F8762DC3422E}" type="slidenum">
              <a:rPr lang="en-US" smtClean="0"/>
              <a:pPr/>
              <a:t>32</a:t>
            </a:fld>
            <a:endParaRPr lang="en-US"/>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r>
              <a:rPr lang="en-US" smtClean="0"/>
              <a:t>© 2014 OnCourse Learning. All Rights Reserved.</a:t>
            </a:r>
            <a:endParaRPr lang="en-US"/>
          </a:p>
        </p:txBody>
      </p:sp>
      <p:sp>
        <p:nvSpPr>
          <p:cNvPr id="63490" name="Text Box 2"/>
          <p:cNvSpPr txBox="1">
            <a:spLocks noChangeArrowheads="1"/>
          </p:cNvSpPr>
          <p:nvPr/>
        </p:nvSpPr>
        <p:spPr bwMode="auto">
          <a:xfrm>
            <a:off x="609600" y="685800"/>
            <a:ext cx="76962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b="0">
                <a:effectLst/>
              </a:rPr>
              <a:t>Useful IRR-Based property level performance attribution benchmarking requires the use of:</a:t>
            </a:r>
          </a:p>
        </p:txBody>
      </p:sp>
      <p:sp>
        <p:nvSpPr>
          <p:cNvPr id="63491" name="Text Box 3"/>
          <p:cNvSpPr txBox="1">
            <a:spLocks noChangeArrowheads="1"/>
          </p:cNvSpPr>
          <p:nvPr/>
        </p:nvSpPr>
        <p:spPr bwMode="auto">
          <a:xfrm>
            <a:off x="1828800" y="1600200"/>
            <a:ext cx="5486400" cy="52863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sz="2800" i="1">
                <a:effectLst/>
              </a:rPr>
              <a:t>Since-acquisition IRR</a:t>
            </a:r>
          </a:p>
        </p:txBody>
      </p:sp>
      <p:sp>
        <p:nvSpPr>
          <p:cNvPr id="63492" name="Text Box 4"/>
          <p:cNvSpPr txBox="1">
            <a:spLocks noChangeArrowheads="1"/>
          </p:cNvSpPr>
          <p:nvPr/>
        </p:nvSpPr>
        <p:spPr bwMode="auto">
          <a:xfrm>
            <a:off x="609600" y="2286000"/>
            <a:ext cx="8229600" cy="4339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233363" indent="-233363" eaLnBrk="0" hangingPunct="0">
              <a:spcBef>
                <a:spcPct val="50000"/>
              </a:spcBef>
              <a:buFontTx/>
              <a:buChar char="•"/>
            </a:pPr>
            <a:r>
              <a:rPr lang="en-US" sz="2400" b="0" dirty="0" err="1" smtClean="0">
                <a:effectLst/>
              </a:rPr>
              <a:t>IRR</a:t>
            </a:r>
            <a:r>
              <a:rPr lang="en-US" sz="2400" b="0" dirty="0" smtClean="0">
                <a:effectLst/>
              </a:rPr>
              <a:t> </a:t>
            </a:r>
            <a:r>
              <a:rPr lang="en-US" sz="2400" b="0" dirty="0">
                <a:effectLst/>
              </a:rPr>
              <a:t>is computed </a:t>
            </a:r>
            <a:r>
              <a:rPr lang="en-US" sz="2400" dirty="0">
                <a:solidFill>
                  <a:srgbClr val="0070C0"/>
                </a:solidFill>
                <a:effectLst/>
              </a:rPr>
              <a:t>since acquisition </a:t>
            </a:r>
            <a:r>
              <a:rPr lang="en-US" sz="2400" b="0" dirty="0">
                <a:effectLst/>
              </a:rPr>
              <a:t>of property (or portfolio):</a:t>
            </a:r>
          </a:p>
          <a:p>
            <a:pPr marL="690563" lvl="4" indent="-233363" eaLnBrk="0" hangingPunct="0">
              <a:spcBef>
                <a:spcPct val="50000"/>
              </a:spcBef>
              <a:buFontTx/>
              <a:buChar char="•"/>
            </a:pPr>
            <a:r>
              <a:rPr lang="en-US" sz="2400" b="0" dirty="0" smtClean="0">
                <a:effectLst/>
              </a:rPr>
              <a:t>In </a:t>
            </a:r>
            <a:r>
              <a:rPr lang="en-US" sz="2400" b="0" dirty="0">
                <a:effectLst/>
              </a:rPr>
              <a:t>order to reflect investment operational performance during entire holding period since acquisition;</a:t>
            </a:r>
          </a:p>
          <a:p>
            <a:pPr marL="690563" lvl="4" indent="-233363" eaLnBrk="0" hangingPunct="0">
              <a:spcBef>
                <a:spcPct val="50000"/>
              </a:spcBef>
              <a:buFontTx/>
              <a:buChar char="•"/>
            </a:pPr>
            <a:r>
              <a:rPr lang="en-US" sz="2400" b="0" dirty="0" smtClean="0">
                <a:effectLst/>
              </a:rPr>
              <a:t>Property </a:t>
            </a:r>
            <a:r>
              <a:rPr lang="en-US" sz="2400" b="0" dirty="0">
                <a:effectLst/>
              </a:rPr>
              <a:t>investment holding periods are typically multi-year (single period or periodic returns do not reflect effective investment management holding period).</a:t>
            </a:r>
          </a:p>
          <a:p>
            <a:pPr marL="233363" indent="-233363" eaLnBrk="0" hangingPunct="0">
              <a:spcBef>
                <a:spcPct val="50000"/>
              </a:spcBef>
              <a:buFontTx/>
              <a:buChar char="•"/>
            </a:pPr>
            <a:r>
              <a:rPr lang="en-US" sz="2400" b="0" dirty="0" err="1" smtClean="0">
                <a:effectLst/>
              </a:rPr>
              <a:t>IRR</a:t>
            </a:r>
            <a:r>
              <a:rPr lang="en-US" sz="2400" b="0" dirty="0" smtClean="0">
                <a:effectLst/>
              </a:rPr>
              <a:t> </a:t>
            </a:r>
            <a:r>
              <a:rPr lang="en-US" sz="2400" b="0" dirty="0">
                <a:effectLst/>
              </a:rPr>
              <a:t>is computed for appropriate </a:t>
            </a:r>
            <a:r>
              <a:rPr lang="en-US" sz="2400" dirty="0">
                <a:solidFill>
                  <a:srgbClr val="0070C0"/>
                </a:solidFill>
                <a:effectLst/>
              </a:rPr>
              <a:t>benchmark cohort</a:t>
            </a:r>
            <a:r>
              <a:rPr lang="en-US" sz="2400" b="0" dirty="0">
                <a:effectLst/>
              </a:rPr>
              <a:t>, defined as universe of similar investments by competing managers, measured from same inception date (equal to property acquisition date).</a:t>
            </a:r>
          </a:p>
        </p:txBody>
      </p:sp>
      <p:sp>
        <p:nvSpPr>
          <p:cNvPr id="63493" name="Text Box 5"/>
          <p:cNvSpPr txBox="1">
            <a:spLocks noChangeArrowheads="1"/>
          </p:cNvSpPr>
          <p:nvPr/>
        </p:nvSpPr>
        <p:spPr bwMode="auto">
          <a:xfrm>
            <a:off x="457200" y="228600"/>
            <a:ext cx="838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i="1" dirty="0">
                <a:solidFill>
                  <a:srgbClr val="0070C0"/>
                </a:solidFill>
                <a:effectLst/>
              </a:rPr>
              <a:t>Property</a:t>
            </a:r>
            <a:r>
              <a:rPr lang="en-US" sz="2400" i="1" dirty="0">
                <a:effectLst/>
              </a:rPr>
              <a:t>-Level Performance Attribution</a:t>
            </a:r>
          </a:p>
        </p:txBody>
      </p:sp>
      <p:sp>
        <p:nvSpPr>
          <p:cNvPr id="8" name="Slide Number Placeholder 7"/>
          <p:cNvSpPr>
            <a:spLocks noGrp="1"/>
          </p:cNvSpPr>
          <p:nvPr>
            <p:ph type="sldNum" sz="quarter" idx="12"/>
          </p:nvPr>
        </p:nvSpPr>
        <p:spPr/>
        <p:txBody>
          <a:bodyPr/>
          <a:lstStyle/>
          <a:p>
            <a:fld id="{A209A336-D58C-464E-9136-F8762DC3422E}" type="slidenum">
              <a:rPr lang="en-US" smtClean="0"/>
              <a:pPr/>
              <a:t>33</a:t>
            </a:fld>
            <a:endParaRPr lang="en-US"/>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r>
              <a:rPr lang="en-US" smtClean="0"/>
              <a:t>© 2014 OnCourse Learning. All Rights Reserved.</a:t>
            </a:r>
            <a:endParaRPr lang="en-US"/>
          </a:p>
        </p:txBody>
      </p:sp>
      <p:sp>
        <p:nvSpPr>
          <p:cNvPr id="65538" name="Text Box 2"/>
          <p:cNvSpPr txBox="1">
            <a:spLocks noChangeArrowheads="1"/>
          </p:cNvSpPr>
          <p:nvPr/>
        </p:nvSpPr>
        <p:spPr bwMode="auto">
          <a:xfrm>
            <a:off x="914400" y="1295400"/>
            <a:ext cx="7315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sz="2400" dirty="0">
                <a:effectLst/>
              </a:rPr>
              <a:t>Simple Numerical Example:</a:t>
            </a:r>
          </a:p>
        </p:txBody>
      </p:sp>
      <p:sp>
        <p:nvSpPr>
          <p:cNvPr id="65539" name="Text Box 3"/>
          <p:cNvSpPr txBox="1">
            <a:spLocks noChangeArrowheads="1"/>
          </p:cNvSpPr>
          <p:nvPr/>
        </p:nvSpPr>
        <p:spPr bwMode="auto">
          <a:xfrm>
            <a:off x="914400" y="1752600"/>
            <a:ext cx="7315200" cy="4228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233363" indent="-233363" eaLnBrk="0" hangingPunct="0">
              <a:spcBef>
                <a:spcPct val="30000"/>
              </a:spcBef>
              <a:buFontTx/>
              <a:buChar char="•"/>
            </a:pPr>
            <a:r>
              <a:rPr lang="en-US" sz="2400" b="0" dirty="0" smtClean="0">
                <a:effectLst/>
              </a:rPr>
              <a:t>Property </a:t>
            </a:r>
            <a:r>
              <a:rPr lang="en-US" sz="2400" b="0" dirty="0">
                <a:effectLst/>
              </a:rPr>
              <a:t>(or static portfolio) bought at initial cash yield of  9%.</a:t>
            </a:r>
          </a:p>
          <a:p>
            <a:pPr marL="233363" indent="-233363" eaLnBrk="0" hangingPunct="0">
              <a:spcBef>
                <a:spcPct val="30000"/>
              </a:spcBef>
              <a:buFontTx/>
              <a:buChar char="•"/>
            </a:pPr>
            <a:r>
              <a:rPr lang="en-US" sz="2400" b="0" dirty="0" smtClean="0">
                <a:effectLst/>
              </a:rPr>
              <a:t>Net </a:t>
            </a:r>
            <a:r>
              <a:rPr lang="en-US" sz="2400" b="0" dirty="0">
                <a:effectLst/>
              </a:rPr>
              <a:t>cash flow grew at 2% per year.</a:t>
            </a:r>
          </a:p>
          <a:p>
            <a:pPr marL="233363" indent="-233363" eaLnBrk="0" hangingPunct="0">
              <a:spcBef>
                <a:spcPct val="30000"/>
              </a:spcBef>
              <a:buFontTx/>
              <a:buChar char="•"/>
            </a:pPr>
            <a:r>
              <a:rPr lang="en-US" sz="2400" b="0" dirty="0" smtClean="0">
                <a:effectLst/>
              </a:rPr>
              <a:t>Property </a:t>
            </a:r>
            <a:r>
              <a:rPr lang="en-US" sz="2400" b="0" dirty="0">
                <a:effectLst/>
              </a:rPr>
              <a:t>(or properties) sold (or appraised) after 10 years at a terminal yield of 10%, based on yr.11 projected cash flow (also 2% more than yr.10).</a:t>
            </a:r>
          </a:p>
          <a:p>
            <a:pPr marL="233363" indent="-233363" eaLnBrk="0" hangingPunct="0">
              <a:spcBef>
                <a:spcPct val="30000"/>
              </a:spcBef>
              <a:buFontTx/>
              <a:buChar char="•"/>
            </a:pPr>
            <a:r>
              <a:rPr lang="en-US" sz="2400" b="0" dirty="0" err="1" smtClean="0">
                <a:effectLst/>
              </a:rPr>
              <a:t>IRR</a:t>
            </a:r>
            <a:r>
              <a:rPr lang="en-US" sz="2400" b="0" dirty="0" smtClean="0">
                <a:effectLst/>
              </a:rPr>
              <a:t> </a:t>
            </a:r>
            <a:r>
              <a:rPr lang="en-US" sz="2400" b="0" dirty="0">
                <a:effectLst/>
              </a:rPr>
              <a:t>is 10.30%.</a:t>
            </a:r>
          </a:p>
          <a:p>
            <a:pPr marL="233363" indent="-233363" eaLnBrk="0" hangingPunct="0">
              <a:spcBef>
                <a:spcPct val="30000"/>
              </a:spcBef>
              <a:buFontTx/>
              <a:buChar char="•"/>
            </a:pPr>
            <a:r>
              <a:rPr lang="en-US" sz="2400" b="0" dirty="0" smtClean="0">
                <a:solidFill>
                  <a:srgbClr val="0000FF"/>
                </a:solidFill>
                <a:effectLst/>
              </a:rPr>
              <a:t>How </a:t>
            </a:r>
            <a:r>
              <a:rPr lang="en-US" sz="2400" b="0" dirty="0">
                <a:solidFill>
                  <a:srgbClr val="0000FF"/>
                </a:solidFill>
                <a:effectLst/>
              </a:rPr>
              <a:t>much of this </a:t>
            </a:r>
            <a:r>
              <a:rPr lang="en-US" sz="2400" b="0" dirty="0" err="1">
                <a:solidFill>
                  <a:srgbClr val="0000FF"/>
                </a:solidFill>
                <a:effectLst/>
              </a:rPr>
              <a:t>IRR</a:t>
            </a:r>
            <a:r>
              <a:rPr lang="en-US" sz="2400" b="0" dirty="0">
                <a:solidFill>
                  <a:srgbClr val="0000FF"/>
                </a:solidFill>
                <a:effectLst/>
              </a:rPr>
              <a:t> is due to 3 components: </a:t>
            </a:r>
            <a:r>
              <a:rPr lang="en-US" sz="2400" dirty="0">
                <a:solidFill>
                  <a:srgbClr val="0000FF"/>
                </a:solidFill>
                <a:effectLst/>
              </a:rPr>
              <a:t>Initial Yield</a:t>
            </a:r>
            <a:r>
              <a:rPr lang="en-US" sz="2400" b="0" dirty="0">
                <a:solidFill>
                  <a:srgbClr val="0000FF"/>
                </a:solidFill>
                <a:effectLst/>
              </a:rPr>
              <a:t> (</a:t>
            </a:r>
            <a:r>
              <a:rPr lang="en-US" sz="2400" dirty="0" err="1">
                <a:solidFill>
                  <a:srgbClr val="FF3399"/>
                </a:solidFill>
                <a:effectLst/>
              </a:rPr>
              <a:t>IY</a:t>
            </a:r>
            <a:r>
              <a:rPr lang="en-US" sz="2400" b="0" dirty="0">
                <a:solidFill>
                  <a:srgbClr val="0000FF"/>
                </a:solidFill>
                <a:effectLst/>
              </a:rPr>
              <a:t>), </a:t>
            </a:r>
            <a:r>
              <a:rPr lang="en-US" sz="2400" dirty="0">
                <a:solidFill>
                  <a:srgbClr val="0000FF"/>
                </a:solidFill>
                <a:effectLst/>
              </a:rPr>
              <a:t>Cash Flow Change </a:t>
            </a:r>
            <a:r>
              <a:rPr lang="en-US" sz="2400" b="0" dirty="0">
                <a:solidFill>
                  <a:srgbClr val="0000FF"/>
                </a:solidFill>
                <a:effectLst/>
              </a:rPr>
              <a:t>(</a:t>
            </a:r>
            <a:r>
              <a:rPr lang="en-US" sz="2400" dirty="0">
                <a:solidFill>
                  <a:srgbClr val="FF3399"/>
                </a:solidFill>
                <a:effectLst/>
              </a:rPr>
              <a:t>CFC</a:t>
            </a:r>
            <a:r>
              <a:rPr lang="en-US" sz="2400" b="0" dirty="0">
                <a:solidFill>
                  <a:srgbClr val="0000FF"/>
                </a:solidFill>
                <a:effectLst/>
              </a:rPr>
              <a:t>), and </a:t>
            </a:r>
            <a:r>
              <a:rPr lang="en-US" sz="2400" dirty="0">
                <a:solidFill>
                  <a:srgbClr val="0000FF"/>
                </a:solidFill>
                <a:effectLst/>
              </a:rPr>
              <a:t>Yield Change</a:t>
            </a:r>
            <a:r>
              <a:rPr lang="en-US" sz="2400" b="0" dirty="0">
                <a:solidFill>
                  <a:srgbClr val="0000FF"/>
                </a:solidFill>
                <a:effectLst/>
              </a:rPr>
              <a:t> (</a:t>
            </a:r>
            <a:r>
              <a:rPr lang="en-US" sz="2400" dirty="0" err="1">
                <a:solidFill>
                  <a:srgbClr val="FF3399"/>
                </a:solidFill>
                <a:effectLst/>
              </a:rPr>
              <a:t>YC</a:t>
            </a:r>
            <a:r>
              <a:rPr lang="en-US" sz="2400" b="0" dirty="0">
                <a:solidFill>
                  <a:srgbClr val="0000FF"/>
                </a:solidFill>
                <a:effectLst/>
              </a:rPr>
              <a:t>)?</a:t>
            </a:r>
          </a:p>
        </p:txBody>
      </p:sp>
      <p:sp>
        <p:nvSpPr>
          <p:cNvPr id="65540" name="Text Box 4"/>
          <p:cNvSpPr txBox="1">
            <a:spLocks noChangeArrowheads="1"/>
          </p:cNvSpPr>
          <p:nvPr/>
        </p:nvSpPr>
        <p:spPr bwMode="auto">
          <a:xfrm>
            <a:off x="457200" y="228600"/>
            <a:ext cx="8382000" cy="8679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i="1" dirty="0">
                <a:solidFill>
                  <a:srgbClr val="0070C0"/>
                </a:solidFill>
                <a:effectLst/>
              </a:rPr>
              <a:t>Recall Ch.10 Appendix </a:t>
            </a:r>
            <a:r>
              <a:rPr lang="en-US" sz="2400" i="1" dirty="0" smtClean="0">
                <a:solidFill>
                  <a:srgbClr val="0070C0"/>
                </a:solidFill>
                <a:effectLst/>
              </a:rPr>
              <a:t>10A: </a:t>
            </a:r>
            <a:endParaRPr lang="en-US" sz="2400" i="1" dirty="0">
              <a:solidFill>
                <a:srgbClr val="0070C0"/>
              </a:solidFill>
              <a:effectLst/>
            </a:endParaRPr>
          </a:p>
          <a:p>
            <a:pPr algn="ctr" eaLnBrk="0" hangingPunct="0">
              <a:spcBef>
                <a:spcPct val="10000"/>
              </a:spcBef>
            </a:pPr>
            <a:r>
              <a:rPr lang="en-US" sz="2400" i="1" dirty="0">
                <a:solidFill>
                  <a:srgbClr val="0070C0"/>
                </a:solidFill>
                <a:effectLst/>
              </a:rPr>
              <a:t>Property</a:t>
            </a:r>
            <a:r>
              <a:rPr lang="en-US" sz="2400" i="1" dirty="0">
                <a:effectLst/>
              </a:rPr>
              <a:t>-Level Performance Attribution</a:t>
            </a:r>
          </a:p>
        </p:txBody>
      </p:sp>
      <p:sp>
        <p:nvSpPr>
          <p:cNvPr id="7" name="Slide Number Placeholder 6"/>
          <p:cNvSpPr>
            <a:spLocks noGrp="1"/>
          </p:cNvSpPr>
          <p:nvPr>
            <p:ph type="sldNum" sz="quarter" idx="12"/>
          </p:nvPr>
        </p:nvSpPr>
        <p:spPr/>
        <p:txBody>
          <a:bodyPr/>
          <a:lstStyle/>
          <a:p>
            <a:fld id="{A209A336-D58C-464E-9136-F8762DC3422E}" type="slidenum">
              <a:rPr lang="en-US" smtClean="0"/>
              <a:pPr/>
              <a:t>34</a:t>
            </a:fld>
            <a:endParaRPr lang="en-US"/>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r>
              <a:rPr lang="en-US" smtClean="0"/>
              <a:t>© 2014 OnCourse Learning. All Rights Reserved.</a:t>
            </a:r>
            <a:endParaRPr lang="en-US"/>
          </a:p>
        </p:txBody>
      </p:sp>
      <p:graphicFrame>
        <p:nvGraphicFramePr>
          <p:cNvPr id="67586" name="Object 2"/>
          <p:cNvGraphicFramePr>
            <a:graphicFrameLocks noChangeAspect="1"/>
          </p:cNvGraphicFramePr>
          <p:nvPr/>
        </p:nvGraphicFramePr>
        <p:xfrm>
          <a:off x="228600" y="1143000"/>
          <a:ext cx="8686800" cy="2590800"/>
        </p:xfrm>
        <a:graphic>
          <a:graphicData uri="http://schemas.openxmlformats.org/presentationml/2006/ole">
            <p:oleObj spid="_x0000_s67606" name="Worksheet" r:id="rId4" imgW="8640360" imgH="1791720" progId="Excel.Sheet.8">
              <p:embed/>
            </p:oleObj>
          </a:graphicData>
        </a:graphic>
      </p:graphicFrame>
      <p:sp>
        <p:nvSpPr>
          <p:cNvPr id="67587" name="Text Box 3"/>
          <p:cNvSpPr txBox="1">
            <a:spLocks noChangeArrowheads="1"/>
          </p:cNvSpPr>
          <p:nvPr/>
        </p:nvSpPr>
        <p:spPr bwMode="auto">
          <a:xfrm>
            <a:off x="457200" y="228600"/>
            <a:ext cx="83058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dirty="0">
                <a:effectLst/>
              </a:rPr>
              <a:t>There are several ways one might answer this question. The approach that seems most intuitively related to the 4 basic mgt </a:t>
            </a:r>
            <a:r>
              <a:rPr lang="en-US" dirty="0" err="1">
                <a:effectLst/>
              </a:rPr>
              <a:t>fcns</a:t>
            </a:r>
            <a:r>
              <a:rPr lang="en-US" dirty="0">
                <a:effectLst/>
              </a:rPr>
              <a:t> is presented here</a:t>
            </a:r>
          </a:p>
        </p:txBody>
      </p:sp>
      <p:sp>
        <p:nvSpPr>
          <p:cNvPr id="67588" name="Text Box 4"/>
          <p:cNvSpPr txBox="1">
            <a:spLocks noChangeArrowheads="1"/>
          </p:cNvSpPr>
          <p:nvPr/>
        </p:nvSpPr>
        <p:spPr bwMode="auto">
          <a:xfrm>
            <a:off x="381000" y="3962400"/>
            <a:ext cx="8458200" cy="25638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233363" indent="-233363" eaLnBrk="0" hangingPunct="0">
              <a:buFontTx/>
              <a:buChar char="•"/>
            </a:pPr>
            <a:r>
              <a:rPr lang="en-US" sz="1800" dirty="0" smtClean="0">
                <a:solidFill>
                  <a:srgbClr val="0000FF"/>
                </a:solidFill>
                <a:effectLst/>
              </a:rPr>
              <a:t>Initial </a:t>
            </a:r>
            <a:r>
              <a:rPr lang="en-US" sz="1800" dirty="0">
                <a:solidFill>
                  <a:srgbClr val="0000FF"/>
                </a:solidFill>
                <a:effectLst/>
              </a:rPr>
              <a:t>yield = 9.00%</a:t>
            </a:r>
            <a:r>
              <a:rPr lang="en-US" sz="1800" b="0" dirty="0">
                <a:solidFill>
                  <a:srgbClr val="0000FF"/>
                </a:solidFill>
                <a:effectLst/>
              </a:rPr>
              <a:t>,</a:t>
            </a:r>
            <a:r>
              <a:rPr lang="en-US" sz="1800" b="0" dirty="0">
                <a:effectLst/>
              </a:rPr>
              <a:t> computed from line (6) </a:t>
            </a:r>
            <a:r>
              <a:rPr lang="en-US" sz="1800" b="0" dirty="0" err="1">
                <a:effectLst/>
              </a:rPr>
              <a:t>IRR</a:t>
            </a:r>
            <a:r>
              <a:rPr lang="en-US" sz="1800" b="0" dirty="0">
                <a:effectLst/>
              </a:rPr>
              <a:t>.</a:t>
            </a:r>
          </a:p>
          <a:p>
            <a:pPr marL="233363" indent="-233363" eaLnBrk="0" hangingPunct="0">
              <a:buFontTx/>
              <a:buChar char="•"/>
            </a:pPr>
            <a:r>
              <a:rPr lang="en-US" sz="1800" dirty="0" smtClean="0">
                <a:solidFill>
                  <a:srgbClr val="0000FF"/>
                </a:solidFill>
                <a:effectLst/>
              </a:rPr>
              <a:t>Cash </a:t>
            </a:r>
            <a:r>
              <a:rPr lang="en-US" sz="1800" dirty="0">
                <a:solidFill>
                  <a:srgbClr val="0000FF"/>
                </a:solidFill>
                <a:effectLst/>
              </a:rPr>
              <a:t>flow change component = 2.00%</a:t>
            </a:r>
            <a:r>
              <a:rPr lang="en-US" sz="1800" dirty="0">
                <a:effectLst/>
              </a:rPr>
              <a:t> </a:t>
            </a:r>
            <a:r>
              <a:rPr lang="en-US" sz="1800" b="0" dirty="0">
                <a:effectLst/>
              </a:rPr>
              <a:t>= 11%-9%, computed as the line (8) </a:t>
            </a:r>
            <a:r>
              <a:rPr lang="en-US" sz="1800" b="0" dirty="0" err="1">
                <a:effectLst/>
              </a:rPr>
              <a:t>IRR</a:t>
            </a:r>
            <a:r>
              <a:rPr lang="en-US" sz="1800" b="0" dirty="0">
                <a:effectLst/>
              </a:rPr>
              <a:t> less the line (6) </a:t>
            </a:r>
            <a:r>
              <a:rPr lang="en-US" sz="1800" b="0" dirty="0" err="1">
                <a:effectLst/>
              </a:rPr>
              <a:t>IRR</a:t>
            </a:r>
            <a:r>
              <a:rPr lang="en-US" sz="1800" b="0" dirty="0">
                <a:effectLst/>
              </a:rPr>
              <a:t>: = </a:t>
            </a:r>
            <a:r>
              <a:rPr lang="en-US" sz="1800" b="0" dirty="0" err="1">
                <a:effectLst/>
              </a:rPr>
              <a:t>IRR</a:t>
            </a:r>
            <a:r>
              <a:rPr lang="en-US" sz="1800" b="0" dirty="0">
                <a:effectLst/>
              </a:rPr>
              <a:t> with actual CF – </a:t>
            </a:r>
            <a:r>
              <a:rPr lang="en-US" sz="1800" b="0" dirty="0" err="1">
                <a:effectLst/>
              </a:rPr>
              <a:t>IRR</a:t>
            </a:r>
            <a:r>
              <a:rPr lang="en-US" sz="1800" b="0" dirty="0">
                <a:effectLst/>
              </a:rPr>
              <a:t> with no CF growth, (with constant </a:t>
            </a:r>
            <a:r>
              <a:rPr lang="en-US" sz="1800" b="0" dirty="0" err="1">
                <a:effectLst/>
              </a:rPr>
              <a:t>yld</a:t>
            </a:r>
            <a:r>
              <a:rPr lang="en-US" sz="1800" b="0" dirty="0">
                <a:effectLst/>
              </a:rPr>
              <a:t> at initial rate).</a:t>
            </a:r>
          </a:p>
          <a:p>
            <a:pPr marL="233363" indent="-233363" eaLnBrk="0" hangingPunct="0">
              <a:buFontTx/>
              <a:buChar char="•"/>
            </a:pPr>
            <a:r>
              <a:rPr lang="en-US" sz="1800" dirty="0" smtClean="0">
                <a:solidFill>
                  <a:srgbClr val="0000FF"/>
                </a:solidFill>
                <a:effectLst/>
              </a:rPr>
              <a:t>Yield </a:t>
            </a:r>
            <a:r>
              <a:rPr lang="en-US" sz="1800" dirty="0">
                <a:solidFill>
                  <a:srgbClr val="0000FF"/>
                </a:solidFill>
                <a:effectLst/>
              </a:rPr>
              <a:t>change component = -0.68%</a:t>
            </a:r>
            <a:r>
              <a:rPr lang="en-US" sz="1800" b="0" dirty="0">
                <a:effectLst/>
              </a:rPr>
              <a:t> = 8.32%-9.00%, computed as the line (10) </a:t>
            </a:r>
            <a:r>
              <a:rPr lang="en-US" sz="1800" b="0" dirty="0" err="1">
                <a:effectLst/>
              </a:rPr>
              <a:t>IRR</a:t>
            </a:r>
            <a:r>
              <a:rPr lang="en-US" sz="1800" b="0" dirty="0">
                <a:effectLst/>
              </a:rPr>
              <a:t> less the line (6) </a:t>
            </a:r>
            <a:r>
              <a:rPr lang="en-US" sz="1800" b="0" dirty="0" err="1">
                <a:effectLst/>
              </a:rPr>
              <a:t>IRR</a:t>
            </a:r>
            <a:r>
              <a:rPr lang="en-US" sz="1800" b="0" dirty="0">
                <a:effectLst/>
              </a:rPr>
              <a:t>: = </a:t>
            </a:r>
            <a:r>
              <a:rPr lang="en-US" sz="1800" b="0" dirty="0" err="1">
                <a:effectLst/>
              </a:rPr>
              <a:t>IRR</a:t>
            </a:r>
            <a:r>
              <a:rPr lang="en-US" sz="1800" b="0" dirty="0">
                <a:effectLst/>
              </a:rPr>
              <a:t> with actual </a:t>
            </a:r>
            <a:r>
              <a:rPr lang="en-US" sz="1800" b="0" dirty="0" err="1">
                <a:effectLst/>
              </a:rPr>
              <a:t>yld</a:t>
            </a:r>
            <a:r>
              <a:rPr lang="en-US" sz="1800" b="0" dirty="0">
                <a:effectLst/>
              </a:rPr>
              <a:t> chg – </a:t>
            </a:r>
            <a:r>
              <a:rPr lang="en-US" sz="1800" b="0" dirty="0" err="1">
                <a:effectLst/>
              </a:rPr>
              <a:t>IRR</a:t>
            </a:r>
            <a:r>
              <a:rPr lang="en-US" sz="1800" b="0" dirty="0">
                <a:effectLst/>
              </a:rPr>
              <a:t> with no </a:t>
            </a:r>
            <a:r>
              <a:rPr lang="en-US" sz="1800" b="0" dirty="0" err="1">
                <a:effectLst/>
              </a:rPr>
              <a:t>yld</a:t>
            </a:r>
            <a:r>
              <a:rPr lang="en-US" sz="1800" b="0" dirty="0">
                <a:effectLst/>
              </a:rPr>
              <a:t> chg, (with constant CF at initial level).</a:t>
            </a:r>
          </a:p>
          <a:p>
            <a:pPr marL="233363" indent="-233363" eaLnBrk="0" hangingPunct="0">
              <a:buFontTx/>
              <a:buChar char="•"/>
            </a:pPr>
            <a:r>
              <a:rPr lang="en-US" sz="1800" dirty="0" err="1" smtClean="0">
                <a:solidFill>
                  <a:srgbClr val="0000FF"/>
                </a:solidFill>
                <a:effectLst/>
              </a:rPr>
              <a:t>Interraction</a:t>
            </a:r>
            <a:r>
              <a:rPr lang="en-US" sz="1800" dirty="0" smtClean="0">
                <a:solidFill>
                  <a:srgbClr val="0000FF"/>
                </a:solidFill>
                <a:effectLst/>
              </a:rPr>
              <a:t> </a:t>
            </a:r>
            <a:r>
              <a:rPr lang="en-US" sz="1800" dirty="0">
                <a:solidFill>
                  <a:srgbClr val="0000FF"/>
                </a:solidFill>
                <a:effectLst/>
              </a:rPr>
              <a:t>effect = -0.02%</a:t>
            </a:r>
            <a:r>
              <a:rPr lang="en-US" sz="1800" b="0" dirty="0">
                <a:effectLst/>
              </a:rPr>
              <a:t>, the difference </a:t>
            </a:r>
            <a:r>
              <a:rPr lang="en-US" sz="1800" b="0" dirty="0" err="1">
                <a:effectLst/>
              </a:rPr>
              <a:t>bertween</a:t>
            </a:r>
            <a:r>
              <a:rPr lang="en-US" sz="1800" b="0" dirty="0">
                <a:effectLst/>
              </a:rPr>
              <a:t> the line (3) overall </a:t>
            </a:r>
            <a:r>
              <a:rPr lang="en-US" sz="1800" b="0" dirty="0" err="1">
                <a:effectLst/>
              </a:rPr>
              <a:t>IRR</a:t>
            </a:r>
            <a:r>
              <a:rPr lang="en-US" sz="1800" b="0" dirty="0">
                <a:effectLst/>
              </a:rPr>
              <a:t> and the sum of the three other attributes [10.3%-(9%+2%-0.68%)].</a:t>
            </a:r>
          </a:p>
        </p:txBody>
      </p:sp>
      <p:sp>
        <p:nvSpPr>
          <p:cNvPr id="7" name="Slide Number Placeholder 6"/>
          <p:cNvSpPr>
            <a:spLocks noGrp="1"/>
          </p:cNvSpPr>
          <p:nvPr>
            <p:ph type="sldNum" sz="quarter" idx="12"/>
          </p:nvPr>
        </p:nvSpPr>
        <p:spPr/>
        <p:txBody>
          <a:bodyPr/>
          <a:lstStyle/>
          <a:p>
            <a:fld id="{A209A336-D58C-464E-9136-F8762DC3422E}" type="slidenum">
              <a:rPr lang="en-US" smtClean="0"/>
              <a:pPr/>
              <a:t>35</a:t>
            </a:fld>
            <a:endParaRPr lang="en-US"/>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r>
              <a:rPr lang="en-US" smtClean="0"/>
              <a:t>© 2014 OnCourse Learning. All Rights Reserved.</a:t>
            </a:r>
            <a:endParaRPr lang="en-US"/>
          </a:p>
        </p:txBody>
      </p:sp>
      <p:sp>
        <p:nvSpPr>
          <p:cNvPr id="69634" name="Text Box 2"/>
          <p:cNvSpPr txBox="1">
            <a:spLocks noChangeArrowheads="1"/>
          </p:cNvSpPr>
          <p:nvPr/>
        </p:nvSpPr>
        <p:spPr bwMode="auto">
          <a:xfrm>
            <a:off x="457200" y="228600"/>
            <a:ext cx="838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i="1" dirty="0">
                <a:solidFill>
                  <a:srgbClr val="0070C0"/>
                </a:solidFill>
                <a:effectLst/>
              </a:rPr>
              <a:t>Property</a:t>
            </a:r>
            <a:r>
              <a:rPr lang="en-US" sz="2400" i="1" dirty="0">
                <a:effectLst/>
              </a:rPr>
              <a:t>-Level Performance Attribution </a:t>
            </a:r>
          </a:p>
        </p:txBody>
      </p:sp>
      <p:graphicFrame>
        <p:nvGraphicFramePr>
          <p:cNvPr id="69635" name="Object 3"/>
          <p:cNvGraphicFramePr>
            <a:graphicFrameLocks noChangeAspect="1"/>
          </p:cNvGraphicFramePr>
          <p:nvPr/>
        </p:nvGraphicFramePr>
        <p:xfrm>
          <a:off x="1333500" y="1371600"/>
          <a:ext cx="6477000" cy="4364038"/>
        </p:xfrm>
        <a:graphic>
          <a:graphicData uri="http://schemas.openxmlformats.org/presentationml/2006/ole">
            <p:oleObj spid="_x0000_s69655" name="Chart" r:id="rId4" imgW="3608280" imgH="2426760" progId="Excel.Sheet.8">
              <p:embed/>
            </p:oleObj>
          </a:graphicData>
        </a:graphic>
      </p:graphicFrame>
      <p:sp>
        <p:nvSpPr>
          <p:cNvPr id="69636" name="Text Box 4"/>
          <p:cNvSpPr txBox="1">
            <a:spLocks noChangeArrowheads="1"/>
          </p:cNvSpPr>
          <p:nvPr/>
        </p:nvSpPr>
        <p:spPr bwMode="auto">
          <a:xfrm>
            <a:off x="457200" y="685800"/>
            <a:ext cx="82296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b="0" dirty="0">
                <a:effectLst/>
              </a:rPr>
              <a:t>Here is a graphical presentation of the </a:t>
            </a:r>
            <a:r>
              <a:rPr lang="en-US" b="0" dirty="0" err="1">
                <a:effectLst/>
              </a:rPr>
              <a:t>IRR</a:t>
            </a:r>
            <a:r>
              <a:rPr lang="en-US" b="0" dirty="0">
                <a:effectLst/>
              </a:rPr>
              <a:t>-Based property-level performance attribution we just performed:</a:t>
            </a:r>
          </a:p>
        </p:txBody>
      </p:sp>
      <p:sp>
        <p:nvSpPr>
          <p:cNvPr id="69637" name="Text Box 5"/>
          <p:cNvSpPr txBox="1">
            <a:spLocks noChangeArrowheads="1"/>
          </p:cNvSpPr>
          <p:nvPr/>
        </p:nvSpPr>
        <p:spPr bwMode="auto">
          <a:xfrm>
            <a:off x="457200" y="5638800"/>
            <a:ext cx="8229600" cy="1006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b="0" dirty="0">
                <a:effectLst/>
              </a:rPr>
              <a:t>Suppose we computed the same type of </a:t>
            </a:r>
            <a:r>
              <a:rPr lang="en-US" b="0" dirty="0" err="1">
                <a:effectLst/>
              </a:rPr>
              <a:t>IRR</a:t>
            </a:r>
            <a:r>
              <a:rPr lang="en-US" b="0" dirty="0">
                <a:effectLst/>
              </a:rPr>
              <a:t> component breakdown for an appropriate benchmark, that is, a </a:t>
            </a:r>
            <a:r>
              <a:rPr lang="en-US" b="0" dirty="0" err="1">
                <a:effectLst/>
              </a:rPr>
              <a:t>NCREIF</a:t>
            </a:r>
            <a:r>
              <a:rPr lang="en-US" b="0" dirty="0">
                <a:effectLst/>
              </a:rPr>
              <a:t> sub-index cohort spanning the same period of time</a:t>
            </a:r>
          </a:p>
        </p:txBody>
      </p:sp>
      <p:sp>
        <p:nvSpPr>
          <p:cNvPr id="8" name="Slide Number Placeholder 7"/>
          <p:cNvSpPr>
            <a:spLocks noGrp="1"/>
          </p:cNvSpPr>
          <p:nvPr>
            <p:ph type="sldNum" sz="quarter" idx="12"/>
          </p:nvPr>
        </p:nvSpPr>
        <p:spPr/>
        <p:txBody>
          <a:bodyPr/>
          <a:lstStyle/>
          <a:p>
            <a:fld id="{A209A336-D58C-464E-9136-F8762DC3422E}" type="slidenum">
              <a:rPr lang="en-US" smtClean="0"/>
              <a:pPr/>
              <a:t>36</a:t>
            </a:fld>
            <a:endParaRPr lang="en-US"/>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r>
              <a:rPr lang="en-US" smtClean="0"/>
              <a:t>© 2014 OnCourse Learning. All Rights Reserved.</a:t>
            </a:r>
            <a:endParaRPr lang="en-US"/>
          </a:p>
        </p:txBody>
      </p:sp>
      <p:sp>
        <p:nvSpPr>
          <p:cNvPr id="71682" name="Text Box 2"/>
          <p:cNvSpPr txBox="1">
            <a:spLocks noChangeArrowheads="1"/>
          </p:cNvSpPr>
          <p:nvPr/>
        </p:nvSpPr>
        <p:spPr bwMode="auto">
          <a:xfrm>
            <a:off x="457200" y="228600"/>
            <a:ext cx="838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i="1" dirty="0">
                <a:solidFill>
                  <a:srgbClr val="0070C0"/>
                </a:solidFill>
                <a:effectLst/>
              </a:rPr>
              <a:t>Property</a:t>
            </a:r>
            <a:r>
              <a:rPr lang="en-US" sz="2400" i="1" dirty="0">
                <a:effectLst/>
              </a:rPr>
              <a:t>-Level Performance Attribution</a:t>
            </a:r>
          </a:p>
        </p:txBody>
      </p:sp>
      <p:sp>
        <p:nvSpPr>
          <p:cNvPr id="71683" name="Text Box 3"/>
          <p:cNvSpPr txBox="1">
            <a:spLocks noChangeArrowheads="1"/>
          </p:cNvSpPr>
          <p:nvPr/>
        </p:nvSpPr>
        <p:spPr bwMode="auto">
          <a:xfrm>
            <a:off x="457200" y="685800"/>
            <a:ext cx="8229600"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b="0" dirty="0">
                <a:effectLst/>
              </a:rPr>
              <a:t>We could compare our subject performance with that achieved by a peer universe of managers, for similar properties (e.g., Calif. </a:t>
            </a:r>
            <a:r>
              <a:rPr lang="en-US" b="0" dirty="0" err="1">
                <a:effectLst/>
              </a:rPr>
              <a:t>Industr</a:t>
            </a:r>
            <a:r>
              <a:rPr lang="en-US" b="0" dirty="0">
                <a:effectLst/>
              </a:rPr>
              <a:t>. </a:t>
            </a:r>
            <a:r>
              <a:rPr lang="en-US" b="0" dirty="0" err="1">
                <a:effectLst/>
              </a:rPr>
              <a:t>bldgs</a:t>
            </a:r>
            <a:r>
              <a:rPr lang="en-US" b="0" dirty="0">
                <a:effectLst/>
              </a:rPr>
              <a:t>):</a:t>
            </a:r>
          </a:p>
        </p:txBody>
      </p:sp>
      <p:graphicFrame>
        <p:nvGraphicFramePr>
          <p:cNvPr id="71684" name="Object 4"/>
          <p:cNvGraphicFramePr>
            <a:graphicFrameLocks noChangeAspect="1"/>
          </p:cNvGraphicFramePr>
          <p:nvPr/>
        </p:nvGraphicFramePr>
        <p:xfrm>
          <a:off x="1333500" y="1515035"/>
          <a:ext cx="6477000" cy="4356100"/>
        </p:xfrm>
        <a:graphic>
          <a:graphicData uri="http://schemas.openxmlformats.org/presentationml/2006/ole">
            <p:oleObj spid="_x0000_s71702" name="Chart" r:id="rId4" imgW="3598560" imgH="2417400" progId="Excel.Sheet.8">
              <p:embed/>
            </p:oleObj>
          </a:graphicData>
        </a:graphic>
      </p:graphicFrame>
      <p:sp>
        <p:nvSpPr>
          <p:cNvPr id="7" name="Slide Number Placeholder 6"/>
          <p:cNvSpPr>
            <a:spLocks noGrp="1"/>
          </p:cNvSpPr>
          <p:nvPr>
            <p:ph type="sldNum" sz="quarter" idx="12"/>
          </p:nvPr>
        </p:nvSpPr>
        <p:spPr/>
        <p:txBody>
          <a:bodyPr/>
          <a:lstStyle/>
          <a:p>
            <a:fld id="{A209A336-D58C-464E-9136-F8762DC3422E}" type="slidenum">
              <a:rPr lang="en-US" smtClean="0"/>
              <a:pPr/>
              <a:t>37</a:t>
            </a:fld>
            <a:endParaRPr lang="en-US"/>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r>
              <a:rPr lang="en-US" smtClean="0"/>
              <a:t>© 2014 OnCourse Learning. All Rights Reserved.</a:t>
            </a:r>
            <a:endParaRPr lang="en-US"/>
          </a:p>
        </p:txBody>
      </p:sp>
      <p:sp>
        <p:nvSpPr>
          <p:cNvPr id="73730" name="Text Box 2"/>
          <p:cNvSpPr txBox="1">
            <a:spLocks noChangeArrowheads="1"/>
          </p:cNvSpPr>
          <p:nvPr/>
        </p:nvSpPr>
        <p:spPr bwMode="auto">
          <a:xfrm>
            <a:off x="457200" y="228600"/>
            <a:ext cx="838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i="1" dirty="0">
                <a:solidFill>
                  <a:srgbClr val="0070C0"/>
                </a:solidFill>
                <a:effectLst/>
              </a:rPr>
              <a:t>Property</a:t>
            </a:r>
            <a:r>
              <a:rPr lang="en-US" sz="2400" i="1" dirty="0">
                <a:effectLst/>
              </a:rPr>
              <a:t>-Level Performance Attribution</a:t>
            </a:r>
          </a:p>
        </p:txBody>
      </p:sp>
      <p:sp>
        <p:nvSpPr>
          <p:cNvPr id="73731" name="Text Box 3"/>
          <p:cNvSpPr txBox="1">
            <a:spLocks noChangeArrowheads="1"/>
          </p:cNvSpPr>
          <p:nvPr/>
        </p:nvSpPr>
        <p:spPr bwMode="auto">
          <a:xfrm>
            <a:off x="457200" y="685800"/>
            <a:ext cx="82296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b="0" dirty="0">
                <a:effectLst/>
              </a:rPr>
              <a:t>Here is the </a:t>
            </a:r>
            <a:r>
              <a:rPr lang="en-US" i="1" dirty="0">
                <a:solidFill>
                  <a:srgbClr val="0070C0"/>
                </a:solidFill>
                <a:effectLst/>
              </a:rPr>
              <a:t>relative performance</a:t>
            </a:r>
            <a:r>
              <a:rPr lang="en-US" b="0" dirty="0">
                <a:effectLst/>
              </a:rPr>
              <a:t>, the </a:t>
            </a:r>
            <a:r>
              <a:rPr lang="en-US" b="0" i="1" dirty="0">
                <a:effectLst/>
              </a:rPr>
              <a:t>difference</a:t>
            </a:r>
            <a:r>
              <a:rPr lang="en-US" b="0" dirty="0">
                <a:effectLst/>
              </a:rPr>
              <a:t> between our subject property and its benchmark, by attribute:</a:t>
            </a:r>
          </a:p>
        </p:txBody>
      </p:sp>
      <p:sp>
        <p:nvSpPr>
          <p:cNvPr id="73732" name="Text Box 4"/>
          <p:cNvSpPr txBox="1">
            <a:spLocks noChangeArrowheads="1"/>
          </p:cNvSpPr>
          <p:nvPr/>
        </p:nvSpPr>
        <p:spPr bwMode="auto">
          <a:xfrm>
            <a:off x="457200" y="4648200"/>
            <a:ext cx="8229600" cy="1920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b="0" dirty="0">
                <a:effectLst/>
              </a:rPr>
              <a:t>The above pattern could be plausibly interpreted as tentative evidence for the following hypothesis: Subject performed relatively poorly due largely to some combination of poor selection, acquisition, and operational mgt, partially offset by some combination of good disposition execution (or optimistic terminal appraisal), future-oriented capital improvements, &amp;/or market movements during the holding period.</a:t>
            </a:r>
          </a:p>
        </p:txBody>
      </p:sp>
      <p:graphicFrame>
        <p:nvGraphicFramePr>
          <p:cNvPr id="73733" name="Object 5"/>
          <p:cNvGraphicFramePr>
            <a:graphicFrameLocks noChangeAspect="1"/>
          </p:cNvGraphicFramePr>
          <p:nvPr/>
        </p:nvGraphicFramePr>
        <p:xfrm>
          <a:off x="2057400" y="1371600"/>
          <a:ext cx="5029200" cy="3389313"/>
        </p:xfrm>
        <a:graphic>
          <a:graphicData uri="http://schemas.openxmlformats.org/presentationml/2006/ole">
            <p:oleObj spid="_x0000_s73751" name="Chart" r:id="rId4" imgW="3608280" imgH="2426760" progId="Excel.Sheet.8">
              <p:embed/>
            </p:oleObj>
          </a:graphicData>
        </a:graphic>
      </p:graphicFrame>
      <p:sp>
        <p:nvSpPr>
          <p:cNvPr id="8" name="Slide Number Placeholder 7"/>
          <p:cNvSpPr>
            <a:spLocks noGrp="1"/>
          </p:cNvSpPr>
          <p:nvPr>
            <p:ph type="sldNum" sz="quarter" idx="12"/>
          </p:nvPr>
        </p:nvSpPr>
        <p:spPr/>
        <p:txBody>
          <a:bodyPr/>
          <a:lstStyle/>
          <a:p>
            <a:fld id="{A209A336-D58C-464E-9136-F8762DC3422E}" type="slidenum">
              <a:rPr lang="en-US" smtClean="0"/>
              <a:pPr/>
              <a:t>38</a:t>
            </a:fld>
            <a:endParaRPr lang="en-US"/>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42019" name="Text Box 3"/>
          <p:cNvSpPr txBox="1">
            <a:spLocks noChangeArrowheads="1"/>
          </p:cNvSpPr>
          <p:nvPr/>
        </p:nvSpPr>
        <p:spPr bwMode="auto">
          <a:xfrm>
            <a:off x="762000" y="1447800"/>
            <a:ext cx="3276600" cy="707886"/>
          </a:xfrm>
          <a:prstGeom prst="rect">
            <a:avLst/>
          </a:prstGeom>
          <a:noFill/>
          <a:ln w="9525">
            <a:noFill/>
            <a:miter lim="800000"/>
            <a:headEnd/>
            <a:tailEnd/>
          </a:ln>
          <a:effectLst/>
        </p:spPr>
        <p:txBody>
          <a:bodyPr wrap="square">
            <a:spAutoFit/>
          </a:bodyPr>
          <a:lstStyle/>
          <a:p>
            <a:pPr eaLnBrk="0" hangingPunct="0">
              <a:spcBef>
                <a:spcPct val="50000"/>
              </a:spcBef>
            </a:pPr>
            <a:r>
              <a:rPr lang="en-US" b="0" dirty="0">
                <a:solidFill>
                  <a:srgbClr val="000000"/>
                </a:solidFill>
                <a:effectLst/>
                <a:latin typeface="Calibri" pitchFamily="34" charset="0"/>
              </a:rPr>
              <a:t>These property-level management responsibilities:</a:t>
            </a:r>
          </a:p>
        </p:txBody>
      </p:sp>
      <p:grpSp>
        <p:nvGrpSpPr>
          <p:cNvPr id="2" name="Group 4"/>
          <p:cNvGrpSpPr>
            <a:grpSpLocks/>
          </p:cNvGrpSpPr>
          <p:nvPr/>
        </p:nvGrpSpPr>
        <p:grpSpPr bwMode="auto">
          <a:xfrm>
            <a:off x="876300" y="2286000"/>
            <a:ext cx="7391400" cy="3911600"/>
            <a:chOff x="528" y="1584"/>
            <a:chExt cx="4656" cy="2464"/>
          </a:xfrm>
        </p:grpSpPr>
        <p:sp>
          <p:nvSpPr>
            <p:cNvPr id="342021" name="Text Box 5"/>
            <p:cNvSpPr txBox="1">
              <a:spLocks noChangeArrowheads="1"/>
            </p:cNvSpPr>
            <p:nvPr/>
          </p:nvSpPr>
          <p:spPr bwMode="auto">
            <a:xfrm>
              <a:off x="3648" y="1584"/>
              <a:ext cx="1488" cy="544"/>
            </a:xfrm>
            <a:prstGeom prst="rect">
              <a:avLst/>
            </a:prstGeom>
            <a:solidFill>
              <a:srgbClr val="99FFCC"/>
            </a:solidFill>
            <a:ln w="9525">
              <a:solidFill>
                <a:srgbClr val="FFFF00"/>
              </a:solidFill>
              <a:miter lim="800000"/>
              <a:headEnd/>
              <a:tailEnd/>
            </a:ln>
            <a:effectLst/>
          </p:spPr>
          <p:txBody>
            <a:bodyPr>
              <a:spAutoFit/>
            </a:bodyPr>
            <a:lstStyle/>
            <a:p>
              <a:pPr algn="ctr">
                <a:spcBef>
                  <a:spcPct val="50000"/>
                </a:spcBef>
              </a:pPr>
              <a:r>
                <a:rPr lang="en-US">
                  <a:solidFill>
                    <a:srgbClr val="003399"/>
                  </a:solidFill>
                  <a:effectLst/>
                </a:rPr>
                <a:t>Initial Yield</a:t>
              </a:r>
            </a:p>
            <a:p>
              <a:pPr algn="ctr">
                <a:spcBef>
                  <a:spcPct val="50000"/>
                </a:spcBef>
              </a:pPr>
              <a:r>
                <a:rPr lang="en-US">
                  <a:solidFill>
                    <a:srgbClr val="003399"/>
                  </a:solidFill>
                  <a:effectLst/>
                </a:rPr>
                <a:t>(IY)</a:t>
              </a:r>
            </a:p>
          </p:txBody>
        </p:sp>
        <p:sp>
          <p:nvSpPr>
            <p:cNvPr id="342022" name="Text Box 6"/>
            <p:cNvSpPr txBox="1">
              <a:spLocks noChangeArrowheads="1"/>
            </p:cNvSpPr>
            <p:nvPr/>
          </p:nvSpPr>
          <p:spPr bwMode="auto">
            <a:xfrm>
              <a:off x="3648" y="2592"/>
              <a:ext cx="1536" cy="544"/>
            </a:xfrm>
            <a:prstGeom prst="rect">
              <a:avLst/>
            </a:prstGeom>
            <a:solidFill>
              <a:srgbClr val="99FFCC"/>
            </a:solidFill>
            <a:ln w="9525">
              <a:solidFill>
                <a:srgbClr val="FFFF00"/>
              </a:solidFill>
              <a:miter lim="800000"/>
              <a:headEnd/>
              <a:tailEnd/>
            </a:ln>
            <a:effectLst/>
          </p:spPr>
          <p:txBody>
            <a:bodyPr>
              <a:spAutoFit/>
            </a:bodyPr>
            <a:lstStyle/>
            <a:p>
              <a:pPr algn="ctr">
                <a:spcBef>
                  <a:spcPct val="50000"/>
                </a:spcBef>
              </a:pPr>
              <a:r>
                <a:rPr lang="en-US">
                  <a:solidFill>
                    <a:srgbClr val="003399"/>
                  </a:solidFill>
                  <a:effectLst/>
                </a:rPr>
                <a:t>Cash Flow Change</a:t>
              </a:r>
            </a:p>
            <a:p>
              <a:pPr algn="ctr">
                <a:spcBef>
                  <a:spcPct val="50000"/>
                </a:spcBef>
              </a:pPr>
              <a:r>
                <a:rPr lang="en-US">
                  <a:solidFill>
                    <a:srgbClr val="003399"/>
                  </a:solidFill>
                  <a:effectLst/>
                </a:rPr>
                <a:t>(CFC)</a:t>
              </a:r>
            </a:p>
          </p:txBody>
        </p:sp>
        <p:sp>
          <p:nvSpPr>
            <p:cNvPr id="342023" name="Text Box 7"/>
            <p:cNvSpPr txBox="1">
              <a:spLocks noChangeArrowheads="1"/>
            </p:cNvSpPr>
            <p:nvPr/>
          </p:nvSpPr>
          <p:spPr bwMode="auto">
            <a:xfrm>
              <a:off x="3648" y="3456"/>
              <a:ext cx="1536" cy="544"/>
            </a:xfrm>
            <a:prstGeom prst="rect">
              <a:avLst/>
            </a:prstGeom>
            <a:solidFill>
              <a:srgbClr val="99FFCC"/>
            </a:solidFill>
            <a:ln w="9525">
              <a:solidFill>
                <a:srgbClr val="FFFF00"/>
              </a:solidFill>
              <a:miter lim="800000"/>
              <a:headEnd/>
              <a:tailEnd/>
            </a:ln>
            <a:effectLst/>
          </p:spPr>
          <p:txBody>
            <a:bodyPr>
              <a:spAutoFit/>
            </a:bodyPr>
            <a:lstStyle/>
            <a:p>
              <a:pPr algn="ctr">
                <a:spcBef>
                  <a:spcPct val="50000"/>
                </a:spcBef>
              </a:pPr>
              <a:r>
                <a:rPr lang="en-US">
                  <a:solidFill>
                    <a:srgbClr val="003399"/>
                  </a:solidFill>
                  <a:effectLst/>
                </a:rPr>
                <a:t>Yield Change</a:t>
              </a:r>
            </a:p>
            <a:p>
              <a:pPr algn="ctr">
                <a:spcBef>
                  <a:spcPct val="50000"/>
                </a:spcBef>
              </a:pPr>
              <a:r>
                <a:rPr lang="en-US">
                  <a:solidFill>
                    <a:srgbClr val="003399"/>
                  </a:solidFill>
                  <a:effectLst/>
                </a:rPr>
                <a:t>(YC)</a:t>
              </a:r>
            </a:p>
          </p:txBody>
        </p:sp>
        <p:sp>
          <p:nvSpPr>
            <p:cNvPr id="342024" name="Text Box 8"/>
            <p:cNvSpPr txBox="1">
              <a:spLocks noChangeArrowheads="1"/>
            </p:cNvSpPr>
            <p:nvPr/>
          </p:nvSpPr>
          <p:spPr bwMode="auto">
            <a:xfrm>
              <a:off x="528" y="1584"/>
              <a:ext cx="1920" cy="256"/>
            </a:xfrm>
            <a:prstGeom prst="rect">
              <a:avLst/>
            </a:prstGeom>
            <a:solidFill>
              <a:schemeClr val="accent1"/>
            </a:solidFill>
            <a:ln w="9525">
              <a:solidFill>
                <a:srgbClr val="FFFF00"/>
              </a:solidFill>
              <a:miter lim="800000"/>
              <a:headEnd/>
              <a:tailEnd/>
            </a:ln>
            <a:effectLst/>
          </p:spPr>
          <p:txBody>
            <a:bodyPr>
              <a:spAutoFit/>
            </a:bodyPr>
            <a:lstStyle/>
            <a:p>
              <a:pPr algn="ctr">
                <a:spcBef>
                  <a:spcPct val="50000"/>
                </a:spcBef>
              </a:pPr>
              <a:r>
                <a:rPr lang="en-US" dirty="0">
                  <a:solidFill>
                    <a:srgbClr val="003399"/>
                  </a:solidFill>
                  <a:effectLst/>
                </a:rPr>
                <a:t>Property Selection</a:t>
              </a:r>
            </a:p>
          </p:txBody>
        </p:sp>
        <p:sp>
          <p:nvSpPr>
            <p:cNvPr id="342025" name="Text Box 9"/>
            <p:cNvSpPr txBox="1">
              <a:spLocks noChangeArrowheads="1"/>
            </p:cNvSpPr>
            <p:nvPr/>
          </p:nvSpPr>
          <p:spPr bwMode="auto">
            <a:xfrm>
              <a:off x="528" y="2160"/>
              <a:ext cx="1920" cy="448"/>
            </a:xfrm>
            <a:prstGeom prst="rect">
              <a:avLst/>
            </a:prstGeom>
            <a:solidFill>
              <a:schemeClr val="accent1"/>
            </a:solidFill>
            <a:ln w="9525">
              <a:solidFill>
                <a:srgbClr val="FFFF00"/>
              </a:solidFill>
              <a:miter lim="800000"/>
              <a:headEnd/>
              <a:tailEnd/>
            </a:ln>
            <a:effectLst/>
          </p:spPr>
          <p:txBody>
            <a:bodyPr>
              <a:spAutoFit/>
            </a:bodyPr>
            <a:lstStyle/>
            <a:p>
              <a:pPr algn="ctr">
                <a:spcBef>
                  <a:spcPct val="50000"/>
                </a:spcBef>
              </a:pPr>
              <a:r>
                <a:rPr lang="en-US">
                  <a:solidFill>
                    <a:srgbClr val="003399"/>
                  </a:solidFill>
                  <a:effectLst/>
                </a:rPr>
                <a:t>Acquisition Transaction Execution</a:t>
              </a:r>
            </a:p>
          </p:txBody>
        </p:sp>
        <p:sp>
          <p:nvSpPr>
            <p:cNvPr id="342026" name="Text Box 10"/>
            <p:cNvSpPr txBox="1">
              <a:spLocks noChangeArrowheads="1"/>
            </p:cNvSpPr>
            <p:nvPr/>
          </p:nvSpPr>
          <p:spPr bwMode="auto">
            <a:xfrm>
              <a:off x="528" y="2976"/>
              <a:ext cx="1920" cy="256"/>
            </a:xfrm>
            <a:prstGeom prst="rect">
              <a:avLst/>
            </a:prstGeom>
            <a:solidFill>
              <a:schemeClr val="accent1"/>
            </a:solidFill>
            <a:ln w="9525">
              <a:solidFill>
                <a:srgbClr val="FFFF00"/>
              </a:solidFill>
              <a:miter lim="800000"/>
              <a:headEnd/>
              <a:tailEnd/>
            </a:ln>
            <a:effectLst/>
          </p:spPr>
          <p:txBody>
            <a:bodyPr>
              <a:spAutoFit/>
            </a:bodyPr>
            <a:lstStyle/>
            <a:p>
              <a:pPr algn="ctr">
                <a:spcBef>
                  <a:spcPct val="50000"/>
                </a:spcBef>
              </a:pPr>
              <a:r>
                <a:rPr lang="en-US">
                  <a:solidFill>
                    <a:srgbClr val="003399"/>
                  </a:solidFill>
                  <a:effectLst/>
                </a:rPr>
                <a:t>Operational Management</a:t>
              </a:r>
            </a:p>
          </p:txBody>
        </p:sp>
        <p:sp>
          <p:nvSpPr>
            <p:cNvPr id="342027" name="Text Box 11"/>
            <p:cNvSpPr txBox="1">
              <a:spLocks noChangeArrowheads="1"/>
            </p:cNvSpPr>
            <p:nvPr/>
          </p:nvSpPr>
          <p:spPr bwMode="auto">
            <a:xfrm>
              <a:off x="528" y="3600"/>
              <a:ext cx="1920" cy="448"/>
            </a:xfrm>
            <a:prstGeom prst="rect">
              <a:avLst/>
            </a:prstGeom>
            <a:solidFill>
              <a:schemeClr val="accent1"/>
            </a:solidFill>
            <a:ln w="9525">
              <a:solidFill>
                <a:srgbClr val="FFFF00"/>
              </a:solidFill>
              <a:miter lim="800000"/>
              <a:headEnd/>
              <a:tailEnd/>
            </a:ln>
            <a:effectLst/>
          </p:spPr>
          <p:txBody>
            <a:bodyPr>
              <a:spAutoFit/>
            </a:bodyPr>
            <a:lstStyle/>
            <a:p>
              <a:pPr algn="ctr">
                <a:spcBef>
                  <a:spcPct val="50000"/>
                </a:spcBef>
              </a:pPr>
              <a:r>
                <a:rPr lang="en-US">
                  <a:solidFill>
                    <a:srgbClr val="003399"/>
                  </a:solidFill>
                  <a:effectLst/>
                </a:rPr>
                <a:t>Disposition Transaction Execution</a:t>
              </a:r>
            </a:p>
          </p:txBody>
        </p:sp>
        <p:sp>
          <p:nvSpPr>
            <p:cNvPr id="342028" name="Line 12"/>
            <p:cNvSpPr>
              <a:spLocks noChangeShapeType="1"/>
            </p:cNvSpPr>
            <p:nvPr/>
          </p:nvSpPr>
          <p:spPr bwMode="auto">
            <a:xfrm>
              <a:off x="2544" y="1728"/>
              <a:ext cx="1008" cy="0"/>
            </a:xfrm>
            <a:prstGeom prst="line">
              <a:avLst/>
            </a:prstGeom>
            <a:noFill/>
            <a:ln w="38100">
              <a:solidFill>
                <a:schemeClr val="tx1"/>
              </a:solidFill>
              <a:round/>
              <a:headEnd type="triangle" w="med" len="med"/>
              <a:tailEnd type="triangle" w="med" len="med"/>
            </a:ln>
            <a:effectLst/>
          </p:spPr>
          <p:txBody>
            <a:bodyPr/>
            <a:lstStyle/>
            <a:p>
              <a:endParaRPr lang="en-US" sz="2400" b="0">
                <a:solidFill>
                  <a:srgbClr val="000000"/>
                </a:solidFill>
                <a:effectLst/>
              </a:endParaRPr>
            </a:p>
          </p:txBody>
        </p:sp>
        <p:sp>
          <p:nvSpPr>
            <p:cNvPr id="342029" name="Line 13"/>
            <p:cNvSpPr>
              <a:spLocks noChangeShapeType="1"/>
            </p:cNvSpPr>
            <p:nvPr/>
          </p:nvSpPr>
          <p:spPr bwMode="auto">
            <a:xfrm>
              <a:off x="2544" y="1728"/>
              <a:ext cx="1056" cy="1920"/>
            </a:xfrm>
            <a:prstGeom prst="line">
              <a:avLst/>
            </a:prstGeom>
            <a:noFill/>
            <a:ln w="38100">
              <a:solidFill>
                <a:schemeClr val="tx1"/>
              </a:solidFill>
              <a:round/>
              <a:headEnd type="triangle" w="med" len="med"/>
              <a:tailEnd type="triangle" w="med" len="med"/>
            </a:ln>
            <a:effectLst/>
          </p:spPr>
          <p:txBody>
            <a:bodyPr/>
            <a:lstStyle/>
            <a:p>
              <a:endParaRPr lang="en-US" sz="2400" b="0">
                <a:solidFill>
                  <a:srgbClr val="000000"/>
                </a:solidFill>
                <a:effectLst/>
              </a:endParaRPr>
            </a:p>
          </p:txBody>
        </p:sp>
        <p:sp>
          <p:nvSpPr>
            <p:cNvPr id="342030" name="Line 14"/>
            <p:cNvSpPr>
              <a:spLocks noChangeShapeType="1"/>
            </p:cNvSpPr>
            <p:nvPr/>
          </p:nvSpPr>
          <p:spPr bwMode="auto">
            <a:xfrm flipV="1">
              <a:off x="2496" y="1920"/>
              <a:ext cx="1056" cy="480"/>
            </a:xfrm>
            <a:prstGeom prst="line">
              <a:avLst/>
            </a:prstGeom>
            <a:noFill/>
            <a:ln w="38100">
              <a:solidFill>
                <a:schemeClr val="tx1"/>
              </a:solidFill>
              <a:round/>
              <a:headEnd type="triangle" w="med" len="med"/>
              <a:tailEnd type="triangle" w="med" len="med"/>
            </a:ln>
            <a:effectLst/>
          </p:spPr>
          <p:txBody>
            <a:bodyPr/>
            <a:lstStyle/>
            <a:p>
              <a:endParaRPr lang="en-US" sz="2400" b="0">
                <a:solidFill>
                  <a:srgbClr val="000000"/>
                </a:solidFill>
                <a:effectLst/>
              </a:endParaRPr>
            </a:p>
          </p:txBody>
        </p:sp>
        <p:sp>
          <p:nvSpPr>
            <p:cNvPr id="342031" name="Line 15"/>
            <p:cNvSpPr>
              <a:spLocks noChangeShapeType="1"/>
            </p:cNvSpPr>
            <p:nvPr/>
          </p:nvSpPr>
          <p:spPr bwMode="auto">
            <a:xfrm>
              <a:off x="2544" y="2448"/>
              <a:ext cx="1056" cy="1296"/>
            </a:xfrm>
            <a:prstGeom prst="line">
              <a:avLst/>
            </a:prstGeom>
            <a:noFill/>
            <a:ln w="38100">
              <a:solidFill>
                <a:schemeClr val="tx1"/>
              </a:solidFill>
              <a:round/>
              <a:headEnd type="triangle" w="med" len="med"/>
              <a:tailEnd type="triangle" w="med" len="med"/>
            </a:ln>
            <a:effectLst/>
          </p:spPr>
          <p:txBody>
            <a:bodyPr/>
            <a:lstStyle/>
            <a:p>
              <a:endParaRPr lang="en-US" sz="2400" b="0">
                <a:solidFill>
                  <a:srgbClr val="000000"/>
                </a:solidFill>
                <a:effectLst/>
              </a:endParaRPr>
            </a:p>
          </p:txBody>
        </p:sp>
        <p:sp>
          <p:nvSpPr>
            <p:cNvPr id="342032" name="Line 16"/>
            <p:cNvSpPr>
              <a:spLocks noChangeShapeType="1"/>
            </p:cNvSpPr>
            <p:nvPr/>
          </p:nvSpPr>
          <p:spPr bwMode="auto">
            <a:xfrm flipV="1">
              <a:off x="2544" y="2880"/>
              <a:ext cx="1056" cy="240"/>
            </a:xfrm>
            <a:prstGeom prst="line">
              <a:avLst/>
            </a:prstGeom>
            <a:noFill/>
            <a:ln w="38100">
              <a:solidFill>
                <a:schemeClr val="tx1"/>
              </a:solidFill>
              <a:round/>
              <a:headEnd type="triangle" w="med" len="med"/>
              <a:tailEnd type="triangle" w="med" len="med"/>
            </a:ln>
            <a:effectLst/>
          </p:spPr>
          <p:txBody>
            <a:bodyPr/>
            <a:lstStyle/>
            <a:p>
              <a:endParaRPr lang="en-US" sz="2400" b="0">
                <a:solidFill>
                  <a:srgbClr val="000000"/>
                </a:solidFill>
                <a:effectLst/>
              </a:endParaRPr>
            </a:p>
          </p:txBody>
        </p:sp>
        <p:sp>
          <p:nvSpPr>
            <p:cNvPr id="342033" name="Line 17"/>
            <p:cNvSpPr>
              <a:spLocks noChangeShapeType="1"/>
            </p:cNvSpPr>
            <p:nvPr/>
          </p:nvSpPr>
          <p:spPr bwMode="auto">
            <a:xfrm>
              <a:off x="2544" y="3168"/>
              <a:ext cx="1056" cy="672"/>
            </a:xfrm>
            <a:prstGeom prst="line">
              <a:avLst/>
            </a:prstGeom>
            <a:noFill/>
            <a:ln w="38100">
              <a:solidFill>
                <a:schemeClr val="tx1"/>
              </a:solidFill>
              <a:round/>
              <a:headEnd type="triangle" w="med" len="med"/>
              <a:tailEnd type="triangle" w="med" len="med"/>
            </a:ln>
            <a:effectLst/>
          </p:spPr>
          <p:txBody>
            <a:bodyPr/>
            <a:lstStyle/>
            <a:p>
              <a:endParaRPr lang="en-US" sz="2400" b="0">
                <a:solidFill>
                  <a:srgbClr val="000000"/>
                </a:solidFill>
                <a:effectLst/>
              </a:endParaRPr>
            </a:p>
          </p:txBody>
        </p:sp>
        <p:sp>
          <p:nvSpPr>
            <p:cNvPr id="342034" name="Line 18"/>
            <p:cNvSpPr>
              <a:spLocks noChangeShapeType="1"/>
            </p:cNvSpPr>
            <p:nvPr/>
          </p:nvSpPr>
          <p:spPr bwMode="auto">
            <a:xfrm>
              <a:off x="2544" y="3888"/>
              <a:ext cx="1056" cy="0"/>
            </a:xfrm>
            <a:prstGeom prst="line">
              <a:avLst/>
            </a:prstGeom>
            <a:noFill/>
            <a:ln w="38100">
              <a:solidFill>
                <a:schemeClr val="tx1"/>
              </a:solidFill>
              <a:round/>
              <a:headEnd type="triangle" w="med" len="med"/>
              <a:tailEnd type="triangle" w="med" len="med"/>
            </a:ln>
            <a:effectLst/>
          </p:spPr>
          <p:txBody>
            <a:bodyPr/>
            <a:lstStyle/>
            <a:p>
              <a:endParaRPr lang="en-US" sz="2400" b="0">
                <a:solidFill>
                  <a:srgbClr val="000000"/>
                </a:solidFill>
                <a:effectLst/>
              </a:endParaRPr>
            </a:p>
          </p:txBody>
        </p:sp>
      </p:grpSp>
      <p:sp>
        <p:nvSpPr>
          <p:cNvPr id="21" name="Rectangle 20"/>
          <p:cNvSpPr/>
          <p:nvPr/>
        </p:nvSpPr>
        <p:spPr>
          <a:xfrm>
            <a:off x="457200" y="228600"/>
            <a:ext cx="8153400" cy="707886"/>
          </a:xfrm>
          <a:prstGeom prst="rect">
            <a:avLst/>
          </a:prstGeom>
        </p:spPr>
        <p:txBody>
          <a:bodyPr wrap="square">
            <a:spAutoFit/>
          </a:bodyPr>
          <a:lstStyle/>
          <a:p>
            <a:pPr algn="ctr"/>
            <a:r>
              <a:rPr lang="en-US" i="1" u="sng" dirty="0">
                <a:solidFill>
                  <a:srgbClr val="000000"/>
                </a:solidFill>
                <a:effectLst/>
              </a:rPr>
              <a:t>Ex Post </a:t>
            </a:r>
            <a:r>
              <a:rPr lang="en-US" i="1" dirty="0">
                <a:solidFill>
                  <a:srgbClr val="000000"/>
                </a:solidFill>
                <a:effectLst/>
              </a:rPr>
              <a:t>Usage of IRR-based Property-Level</a:t>
            </a:r>
            <a:br>
              <a:rPr lang="en-US" i="1" dirty="0">
                <a:solidFill>
                  <a:srgbClr val="000000"/>
                </a:solidFill>
                <a:effectLst/>
              </a:rPr>
            </a:br>
            <a:r>
              <a:rPr lang="en-US" i="1" dirty="0">
                <a:solidFill>
                  <a:srgbClr val="000000"/>
                </a:solidFill>
                <a:effectLst/>
              </a:rPr>
              <a:t>Investment Performance Attribution: A Management Diagnostic Tool</a:t>
            </a:r>
            <a:endParaRPr lang="en-US" b="0" dirty="0">
              <a:solidFill>
                <a:srgbClr val="000000"/>
              </a:solidFill>
              <a:effectLst/>
            </a:endParaRPr>
          </a:p>
        </p:txBody>
      </p:sp>
      <p:sp>
        <p:nvSpPr>
          <p:cNvPr id="22" name="Text Box 3"/>
          <p:cNvSpPr txBox="1">
            <a:spLocks noChangeArrowheads="1"/>
          </p:cNvSpPr>
          <p:nvPr/>
        </p:nvSpPr>
        <p:spPr bwMode="auto">
          <a:xfrm>
            <a:off x="4114800" y="1447800"/>
            <a:ext cx="1524000" cy="707886"/>
          </a:xfrm>
          <a:prstGeom prst="rect">
            <a:avLst/>
          </a:prstGeom>
          <a:noFill/>
          <a:ln w="9525">
            <a:noFill/>
            <a:miter lim="800000"/>
            <a:headEnd/>
            <a:tailEnd/>
          </a:ln>
          <a:effectLst/>
        </p:spPr>
        <p:txBody>
          <a:bodyPr wrap="square">
            <a:spAutoFit/>
          </a:bodyPr>
          <a:lstStyle/>
          <a:p>
            <a:pPr eaLnBrk="0" hangingPunct="0">
              <a:spcBef>
                <a:spcPct val="50000"/>
              </a:spcBef>
            </a:pPr>
            <a:r>
              <a:rPr lang="en-US" b="0" dirty="0">
                <a:solidFill>
                  <a:srgbClr val="000000"/>
                </a:solidFill>
                <a:effectLst/>
                <a:latin typeface="Calibri" pitchFamily="34" charset="0"/>
              </a:rPr>
              <a:t>are related generally to</a:t>
            </a:r>
          </a:p>
        </p:txBody>
      </p:sp>
      <p:sp>
        <p:nvSpPr>
          <p:cNvPr id="23" name="Text Box 3"/>
          <p:cNvSpPr txBox="1">
            <a:spLocks noChangeArrowheads="1"/>
          </p:cNvSpPr>
          <p:nvPr/>
        </p:nvSpPr>
        <p:spPr bwMode="auto">
          <a:xfrm>
            <a:off x="6248400" y="1447800"/>
            <a:ext cx="1676400" cy="707886"/>
          </a:xfrm>
          <a:prstGeom prst="rect">
            <a:avLst/>
          </a:prstGeom>
          <a:noFill/>
          <a:ln w="9525">
            <a:noFill/>
            <a:miter lim="800000"/>
            <a:headEnd/>
            <a:tailEnd/>
          </a:ln>
          <a:effectLst/>
        </p:spPr>
        <p:txBody>
          <a:bodyPr wrap="square">
            <a:spAutoFit/>
          </a:bodyPr>
          <a:lstStyle/>
          <a:p>
            <a:pPr eaLnBrk="0" hangingPunct="0">
              <a:spcBef>
                <a:spcPct val="50000"/>
              </a:spcBef>
            </a:pPr>
            <a:r>
              <a:rPr lang="en-US" b="0" dirty="0">
                <a:solidFill>
                  <a:srgbClr val="000000"/>
                </a:solidFill>
                <a:effectLst/>
                <a:latin typeface="Calibri" pitchFamily="34" charset="0"/>
              </a:rPr>
              <a:t>the three IRR attributes:</a:t>
            </a:r>
          </a:p>
        </p:txBody>
      </p:sp>
      <p:sp>
        <p:nvSpPr>
          <p:cNvPr id="24" name="Footer Placeholder 23"/>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25" name="Slide Number Placeholder 24"/>
          <p:cNvSpPr>
            <a:spLocks noGrp="1"/>
          </p:cNvSpPr>
          <p:nvPr>
            <p:ph type="sldNum" sz="quarter" idx="12"/>
          </p:nvPr>
        </p:nvSpPr>
        <p:spPr/>
        <p:txBody>
          <a:bodyPr/>
          <a:lstStyle/>
          <a:p>
            <a:fld id="{CEE13778-258C-4B9A-8919-EB2A3971E4ED}" type="slidenum">
              <a:rPr lang="en-US" smtClean="0">
                <a:solidFill>
                  <a:srgbClr val="000000"/>
                </a:solidFill>
              </a:rPr>
              <a:pPr/>
              <a:t>39</a:t>
            </a:fld>
            <a:endParaRPr lang="en-US">
              <a:solidFill>
                <a:srgbClr val="000000"/>
              </a:solidFill>
            </a:endParaRPr>
          </a:p>
        </p:txBody>
      </p:sp>
    </p:spTree>
    <p:extLst>
      <p:ext uri="{BB962C8B-B14F-4D97-AF65-F5344CB8AC3E}">
        <p14:creationId xmlns:p14="http://schemas.microsoft.com/office/powerpoint/2010/main" xmlns="" val="392061299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OnCourse Learning. All Rights Reserved.</a:t>
            </a:r>
            <a:endParaRPr lang="en-US" dirty="0"/>
          </a:p>
        </p:txBody>
      </p:sp>
      <p:sp>
        <p:nvSpPr>
          <p:cNvPr id="3" name="TextBox 2"/>
          <p:cNvSpPr txBox="1"/>
          <p:nvPr/>
        </p:nvSpPr>
        <p:spPr>
          <a:xfrm>
            <a:off x="685800" y="80788"/>
            <a:ext cx="7620000" cy="400110"/>
          </a:xfrm>
          <a:prstGeom prst="rect">
            <a:avLst/>
          </a:prstGeom>
          <a:noFill/>
        </p:spPr>
        <p:txBody>
          <a:bodyPr wrap="square" rtlCol="0">
            <a:spAutoFit/>
          </a:bodyPr>
          <a:lstStyle/>
          <a:p>
            <a:pPr algn="ctr"/>
            <a:r>
              <a:rPr lang="en-US" dirty="0" smtClean="0">
                <a:effectLst/>
              </a:rPr>
              <a:t>26.1.1: Importance of Property-Level Investment Management </a:t>
            </a:r>
            <a:endParaRPr lang="en-US" dirty="0">
              <a:effectLst/>
            </a:endParaRPr>
          </a:p>
        </p:txBody>
      </p:sp>
      <p:pic>
        <p:nvPicPr>
          <p:cNvPr id="4" name="Picture 3"/>
          <p:cNvPicPr>
            <a:picLocks noChangeAspect="1"/>
          </p:cNvPicPr>
          <p:nvPr/>
        </p:nvPicPr>
        <p:blipFill>
          <a:blip r:embed="rId2" cstate="print"/>
          <a:stretch>
            <a:fillRect/>
          </a:stretch>
        </p:blipFill>
        <p:spPr>
          <a:xfrm>
            <a:off x="889019" y="480898"/>
            <a:ext cx="7594561" cy="5216794"/>
          </a:xfrm>
          <a:prstGeom prst="rect">
            <a:avLst/>
          </a:prstGeom>
        </p:spPr>
      </p:pic>
      <p:sp>
        <p:nvSpPr>
          <p:cNvPr id="5" name="TextBox 4"/>
          <p:cNvSpPr txBox="1"/>
          <p:nvPr/>
        </p:nvSpPr>
        <p:spPr>
          <a:xfrm>
            <a:off x="152400" y="5835217"/>
            <a:ext cx="8915400" cy="584775"/>
          </a:xfrm>
          <a:prstGeom prst="rect">
            <a:avLst/>
          </a:prstGeom>
          <a:noFill/>
        </p:spPr>
        <p:txBody>
          <a:bodyPr wrap="square" rtlCol="0">
            <a:spAutoFit/>
          </a:bodyPr>
          <a:lstStyle/>
          <a:p>
            <a:pPr algn="ctr"/>
            <a:r>
              <a:rPr lang="en-US" sz="1600" b="0" dirty="0" smtClean="0">
                <a:effectLst/>
              </a:rPr>
              <a:t>Individual property investment performance varies widely around the </a:t>
            </a:r>
            <a:r>
              <a:rPr lang="en-US" sz="1600" b="0" dirty="0" smtClean="0">
                <a:solidFill>
                  <a:srgbClr val="C00000"/>
                </a:solidFill>
                <a:effectLst/>
              </a:rPr>
              <a:t>market average </a:t>
            </a:r>
            <a:r>
              <a:rPr lang="en-US" sz="1600" b="0" dirty="0" smtClean="0">
                <a:effectLst/>
              </a:rPr>
              <a:t>performance. How well you do can depend on your individual property-level (“idiosyncratic”) performance.</a:t>
            </a:r>
            <a:endParaRPr lang="en-US" sz="1600" b="0" dirty="0">
              <a:effectLst/>
            </a:endParaRPr>
          </a:p>
        </p:txBody>
      </p:sp>
      <p:sp>
        <p:nvSpPr>
          <p:cNvPr id="6" name="Slide Number Placeholder 5"/>
          <p:cNvSpPr>
            <a:spLocks noGrp="1"/>
          </p:cNvSpPr>
          <p:nvPr>
            <p:ph type="sldNum" sz="quarter" idx="12"/>
          </p:nvPr>
        </p:nvSpPr>
        <p:spPr/>
        <p:txBody>
          <a:bodyPr/>
          <a:lstStyle/>
          <a:p>
            <a:fld id="{A209A336-D58C-464E-9136-F8762DC3422E}" type="slidenum">
              <a:rPr lang="en-US" smtClean="0"/>
              <a:pPr/>
              <a:t>4</a:t>
            </a:fld>
            <a:endParaRPr lang="en-US"/>
          </a:p>
        </p:txBody>
      </p:sp>
    </p:spTree>
    <p:extLst>
      <p:ext uri="{BB962C8B-B14F-4D97-AF65-F5344CB8AC3E}">
        <p14:creationId xmlns:p14="http://schemas.microsoft.com/office/powerpoint/2010/main" xmlns="" val="15420060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r>
              <a:rPr lang="en-US" smtClean="0"/>
              <a:t>© 2014 OnCourse Learning. All Rights Reserved.</a:t>
            </a:r>
            <a:endParaRPr lang="en-US"/>
          </a:p>
        </p:txBody>
      </p:sp>
      <p:sp>
        <p:nvSpPr>
          <p:cNvPr id="77826" name="Text Box 2"/>
          <p:cNvSpPr txBox="1">
            <a:spLocks noChangeArrowheads="1"/>
          </p:cNvSpPr>
          <p:nvPr/>
        </p:nvSpPr>
        <p:spPr bwMode="auto">
          <a:xfrm>
            <a:off x="457200" y="228600"/>
            <a:ext cx="838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i="1" dirty="0">
                <a:solidFill>
                  <a:srgbClr val="0070C0"/>
                </a:solidFill>
                <a:effectLst/>
              </a:rPr>
              <a:t>Property</a:t>
            </a:r>
            <a:r>
              <a:rPr lang="en-US" sz="2400" i="1" dirty="0">
                <a:effectLst/>
              </a:rPr>
              <a:t>-Level Performance Attribution</a:t>
            </a:r>
          </a:p>
        </p:txBody>
      </p:sp>
      <p:sp>
        <p:nvSpPr>
          <p:cNvPr id="77827" name="Text Box 3"/>
          <p:cNvSpPr txBox="1">
            <a:spLocks noChangeArrowheads="1"/>
          </p:cNvSpPr>
          <p:nvPr/>
        </p:nvSpPr>
        <p:spPr bwMode="auto">
          <a:xfrm>
            <a:off x="914400" y="685800"/>
            <a:ext cx="73152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sz="2400" b="0" dirty="0">
                <a:effectLst/>
              </a:rPr>
              <a:t>Here is the </a:t>
            </a:r>
            <a:r>
              <a:rPr lang="en-US" sz="2400" i="1" dirty="0">
                <a:solidFill>
                  <a:srgbClr val="0070C0"/>
                </a:solidFill>
                <a:effectLst/>
              </a:rPr>
              <a:t>relative</a:t>
            </a:r>
            <a:r>
              <a:rPr lang="en-US" sz="2400" b="0" i="1" dirty="0">
                <a:solidFill>
                  <a:srgbClr val="0070C0"/>
                </a:solidFill>
                <a:effectLst/>
              </a:rPr>
              <a:t> </a:t>
            </a:r>
            <a:r>
              <a:rPr lang="en-US" sz="2400" i="1" dirty="0">
                <a:solidFill>
                  <a:srgbClr val="0070C0"/>
                </a:solidFill>
                <a:effectLst/>
              </a:rPr>
              <a:t>performance</a:t>
            </a:r>
            <a:r>
              <a:rPr lang="en-US" sz="2400" b="0" dirty="0">
                <a:effectLst/>
              </a:rPr>
              <a:t>, the </a:t>
            </a:r>
            <a:r>
              <a:rPr lang="en-US" sz="2400" b="0" i="1" dirty="0">
                <a:effectLst/>
              </a:rPr>
              <a:t>difference</a:t>
            </a:r>
            <a:r>
              <a:rPr lang="en-US" sz="2400" b="0" dirty="0">
                <a:effectLst/>
              </a:rPr>
              <a:t> between our subject property and its benchmark, by attribute:</a:t>
            </a:r>
          </a:p>
        </p:txBody>
      </p:sp>
      <p:sp>
        <p:nvSpPr>
          <p:cNvPr id="77828" name="Text Box 4"/>
          <p:cNvSpPr txBox="1">
            <a:spLocks noChangeArrowheads="1"/>
          </p:cNvSpPr>
          <p:nvPr/>
        </p:nvSpPr>
        <p:spPr bwMode="auto">
          <a:xfrm>
            <a:off x="914400" y="5257800"/>
            <a:ext cx="7315200"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sz="2400" b="0" dirty="0">
                <a:effectLst/>
              </a:rPr>
              <a:t>Now suppose we computed these relative performance differentials across a number of different properties (or portfolios) we have invested in.</a:t>
            </a:r>
          </a:p>
        </p:txBody>
      </p:sp>
      <p:graphicFrame>
        <p:nvGraphicFramePr>
          <p:cNvPr id="77829" name="Object 5"/>
          <p:cNvGraphicFramePr>
            <a:graphicFrameLocks noChangeAspect="1"/>
          </p:cNvGraphicFramePr>
          <p:nvPr/>
        </p:nvGraphicFramePr>
        <p:xfrm>
          <a:off x="2057400" y="1692642"/>
          <a:ext cx="5029200" cy="3389313"/>
        </p:xfrm>
        <a:graphic>
          <a:graphicData uri="http://schemas.openxmlformats.org/presentationml/2006/ole">
            <p:oleObj spid="_x0000_s77847" name="Chart" r:id="rId4" imgW="3608280" imgH="2426760" progId="Excel.Sheet.8">
              <p:embed/>
            </p:oleObj>
          </a:graphicData>
        </a:graphic>
      </p:graphicFrame>
      <p:sp>
        <p:nvSpPr>
          <p:cNvPr id="8" name="Slide Number Placeholder 7"/>
          <p:cNvSpPr>
            <a:spLocks noGrp="1"/>
          </p:cNvSpPr>
          <p:nvPr>
            <p:ph type="sldNum" sz="quarter" idx="12"/>
          </p:nvPr>
        </p:nvSpPr>
        <p:spPr/>
        <p:txBody>
          <a:bodyPr/>
          <a:lstStyle/>
          <a:p>
            <a:fld id="{A209A336-D58C-464E-9136-F8762DC3422E}" type="slidenum">
              <a:rPr lang="en-US" smtClean="0"/>
              <a:pPr/>
              <a:t>40</a:t>
            </a:fld>
            <a:endParaRPr lang="en-US"/>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r>
              <a:rPr lang="en-US" smtClean="0"/>
              <a:t>© 2014 OnCourse Learning. All Rights Reserved.</a:t>
            </a:r>
            <a:endParaRPr lang="en-US"/>
          </a:p>
        </p:txBody>
      </p:sp>
      <p:sp>
        <p:nvSpPr>
          <p:cNvPr id="79874" name="Text Box 2"/>
          <p:cNvSpPr txBox="1">
            <a:spLocks noChangeArrowheads="1"/>
          </p:cNvSpPr>
          <p:nvPr/>
        </p:nvSpPr>
        <p:spPr bwMode="auto">
          <a:xfrm>
            <a:off x="457200" y="228600"/>
            <a:ext cx="838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i="1" dirty="0">
                <a:solidFill>
                  <a:srgbClr val="0070C0"/>
                </a:solidFill>
                <a:effectLst/>
              </a:rPr>
              <a:t>Property</a:t>
            </a:r>
            <a:r>
              <a:rPr lang="en-US" sz="2400" i="1" dirty="0">
                <a:effectLst/>
              </a:rPr>
              <a:t>-Level Performance Attribution</a:t>
            </a:r>
          </a:p>
        </p:txBody>
      </p:sp>
      <p:sp>
        <p:nvSpPr>
          <p:cNvPr id="79875" name="Text Box 3"/>
          <p:cNvSpPr txBox="1">
            <a:spLocks noChangeArrowheads="1"/>
          </p:cNvSpPr>
          <p:nvPr/>
        </p:nvSpPr>
        <p:spPr bwMode="auto">
          <a:xfrm>
            <a:off x="457200" y="685800"/>
            <a:ext cx="8229600"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b="0" dirty="0">
                <a:effectLst/>
              </a:rPr>
              <a:t>We might gain some insights about our property-level investment and management performance:</a:t>
            </a:r>
          </a:p>
        </p:txBody>
      </p:sp>
      <p:sp>
        <p:nvSpPr>
          <p:cNvPr id="79876" name="Text Box 4"/>
          <p:cNvSpPr txBox="1">
            <a:spLocks noChangeArrowheads="1"/>
          </p:cNvSpPr>
          <p:nvPr/>
        </p:nvSpPr>
        <p:spPr bwMode="auto">
          <a:xfrm>
            <a:off x="457200" y="4800600"/>
            <a:ext cx="8229600" cy="1739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1800" b="0" dirty="0">
                <a:effectLst/>
              </a:rPr>
              <a:t>In this case Subject Properties #1 &amp; 3 have similarly poor performance (</a:t>
            </a:r>
            <a:r>
              <a:rPr lang="en-US" sz="1800" b="0" dirty="0" err="1">
                <a:effectLst/>
              </a:rPr>
              <a:t>rel</a:t>
            </a:r>
            <a:r>
              <a:rPr lang="en-US" sz="1800" b="0" dirty="0">
                <a:effectLst/>
              </a:rPr>
              <a:t> to </a:t>
            </a:r>
            <a:r>
              <a:rPr lang="en-US" sz="1800" b="0" dirty="0" err="1">
                <a:effectLst/>
              </a:rPr>
              <a:t>benchmk</a:t>
            </a:r>
            <a:r>
              <a:rPr lang="en-US" sz="1800" b="0" dirty="0">
                <a:effectLst/>
              </a:rPr>
              <a:t>), due to poor initial yield &amp; poor CF change, suggesting poor acquisition &amp; poor operational mgt. Property #2 did better, with good </a:t>
            </a:r>
            <a:r>
              <a:rPr lang="en-US" sz="1800" b="0" dirty="0" err="1">
                <a:effectLst/>
              </a:rPr>
              <a:t>InitYld</a:t>
            </a:r>
            <a:r>
              <a:rPr lang="en-US" sz="1800" b="0" dirty="0">
                <a:effectLst/>
              </a:rPr>
              <a:t> &amp; </a:t>
            </a:r>
            <a:r>
              <a:rPr lang="en-US" sz="1800" b="0" dirty="0" err="1">
                <a:effectLst/>
              </a:rPr>
              <a:t>CFchg</a:t>
            </a:r>
            <a:r>
              <a:rPr lang="en-US" sz="1800" b="0" dirty="0">
                <a:effectLst/>
              </a:rPr>
              <a:t>, but poor </a:t>
            </a:r>
            <a:r>
              <a:rPr lang="en-US" sz="1800" b="0" dirty="0" err="1">
                <a:effectLst/>
              </a:rPr>
              <a:t>YldChg</a:t>
            </a:r>
            <a:r>
              <a:rPr lang="en-US" sz="1800" b="0" dirty="0">
                <a:effectLst/>
              </a:rPr>
              <a:t> (suggesting good acquisition, but poor disposition or mgt actions that hurt future outlook (e.g., inadequate </a:t>
            </a:r>
            <a:r>
              <a:rPr lang="en-US" sz="1800" b="0" dirty="0" err="1">
                <a:effectLst/>
              </a:rPr>
              <a:t>Cap.Improvement</a:t>
            </a:r>
            <a:r>
              <a:rPr lang="en-US" sz="1800" b="0" dirty="0">
                <a:effectLst/>
              </a:rPr>
              <a:t>). </a:t>
            </a:r>
            <a:r>
              <a:rPr lang="en-US" sz="1800" b="0" dirty="0" err="1">
                <a:effectLst/>
              </a:rPr>
              <a:t>Mkt</a:t>
            </a:r>
            <a:r>
              <a:rPr lang="en-US" sz="1800" b="0" dirty="0">
                <a:effectLst/>
              </a:rPr>
              <a:t> movements can also affect these results (less so the longer the holding period).</a:t>
            </a:r>
          </a:p>
        </p:txBody>
      </p:sp>
      <p:graphicFrame>
        <p:nvGraphicFramePr>
          <p:cNvPr id="79877" name="Object 5"/>
          <p:cNvGraphicFramePr>
            <a:graphicFrameLocks noChangeAspect="1"/>
          </p:cNvGraphicFramePr>
          <p:nvPr/>
        </p:nvGraphicFramePr>
        <p:xfrm>
          <a:off x="2019300" y="1295400"/>
          <a:ext cx="5105400" cy="3443288"/>
        </p:xfrm>
        <a:graphic>
          <a:graphicData uri="http://schemas.openxmlformats.org/presentationml/2006/ole">
            <p:oleObj spid="_x0000_s79895" name="Chart" r:id="rId4" imgW="3617640" imgH="2436480" progId="Excel.Sheet.8">
              <p:embed/>
            </p:oleObj>
          </a:graphicData>
        </a:graphic>
      </p:graphicFrame>
      <p:sp>
        <p:nvSpPr>
          <p:cNvPr id="8" name="Slide Number Placeholder 7"/>
          <p:cNvSpPr>
            <a:spLocks noGrp="1"/>
          </p:cNvSpPr>
          <p:nvPr>
            <p:ph type="sldNum" sz="quarter" idx="12"/>
          </p:nvPr>
        </p:nvSpPr>
        <p:spPr/>
        <p:txBody>
          <a:bodyPr/>
          <a:lstStyle/>
          <a:p>
            <a:fld id="{A209A336-D58C-464E-9136-F8762DC3422E}" type="slidenum">
              <a:rPr lang="en-US" smtClean="0"/>
              <a:pPr/>
              <a:t>41</a:t>
            </a:fld>
            <a:endParaRPr lang="en-US"/>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2014 OnCourse Learning. All Rights Reserved.</a:t>
            </a:r>
            <a:endParaRPr lang="en-US" dirty="0"/>
          </a:p>
        </p:txBody>
      </p:sp>
      <p:sp>
        <p:nvSpPr>
          <p:cNvPr id="3" name="Text Box 3"/>
          <p:cNvSpPr txBox="1">
            <a:spLocks noChangeArrowheads="1"/>
          </p:cNvSpPr>
          <p:nvPr/>
        </p:nvSpPr>
        <p:spPr bwMode="auto">
          <a:xfrm>
            <a:off x="533400" y="65710"/>
            <a:ext cx="792480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ts val="0"/>
              </a:spcBef>
            </a:pPr>
            <a:r>
              <a:rPr lang="en-US" dirty="0" smtClean="0">
                <a:effectLst>
                  <a:outerShdw blurRad="38100" dist="38100" dir="2700000" algn="tl">
                    <a:srgbClr val="FFFFFF"/>
                  </a:outerShdw>
                </a:effectLst>
              </a:rPr>
              <a:t>Real world </a:t>
            </a:r>
            <a:r>
              <a:rPr lang="en-US" dirty="0" smtClean="0">
                <a:effectLst>
                  <a:outerShdw blurRad="38100" dist="38100" dir="2700000" algn="tl">
                    <a:srgbClr val="FFFFFF"/>
                  </a:outerShdw>
                </a:effectLst>
              </a:rPr>
              <a:t>example…</a:t>
            </a:r>
            <a:endParaRPr lang="en-US" dirty="0" smtClean="0">
              <a:effectLst>
                <a:outerShdw blurRad="38100" dist="38100" dir="2700000" algn="tl">
                  <a:srgbClr val="FFFFFF"/>
                </a:outerShdw>
              </a:effectLst>
            </a:endParaRPr>
          </a:p>
        </p:txBody>
      </p:sp>
      <p:sp>
        <p:nvSpPr>
          <p:cNvPr id="5" name="Slide Number Placeholder 4"/>
          <p:cNvSpPr>
            <a:spLocks noGrp="1"/>
          </p:cNvSpPr>
          <p:nvPr>
            <p:ph type="sldNum" sz="quarter" idx="12"/>
          </p:nvPr>
        </p:nvSpPr>
        <p:spPr/>
        <p:txBody>
          <a:bodyPr/>
          <a:lstStyle/>
          <a:p>
            <a:fld id="{A209A336-D58C-464E-9136-F8762DC3422E}" type="slidenum">
              <a:rPr lang="en-US" smtClean="0"/>
              <a:pPr/>
              <a:t>42</a:t>
            </a:fld>
            <a:endParaRPr lang="en-US"/>
          </a:p>
        </p:txBody>
      </p:sp>
      <p:sp>
        <p:nvSpPr>
          <p:cNvPr id="7" name="Rectangle 6"/>
          <p:cNvSpPr/>
          <p:nvPr/>
        </p:nvSpPr>
        <p:spPr>
          <a:xfrm>
            <a:off x="914400" y="6245423"/>
            <a:ext cx="2810385" cy="307777"/>
          </a:xfrm>
          <a:prstGeom prst="rect">
            <a:avLst/>
          </a:prstGeom>
        </p:spPr>
        <p:txBody>
          <a:bodyPr wrap="none">
            <a:spAutoFit/>
          </a:bodyPr>
          <a:lstStyle/>
          <a:p>
            <a:r>
              <a:rPr lang="en-US" sz="1400" b="0" i="1" dirty="0" smtClean="0">
                <a:effectLst/>
              </a:rPr>
              <a:t>Source: </a:t>
            </a:r>
            <a:r>
              <a:rPr lang="en-US" sz="1400" b="0" dirty="0" smtClean="0">
                <a:effectLst/>
              </a:rPr>
              <a:t>Modified from Feng (2010).</a:t>
            </a:r>
            <a:endParaRPr lang="en-US" sz="1400" b="0" dirty="0">
              <a:effectLst/>
            </a:endParaRPr>
          </a:p>
        </p:txBody>
      </p:sp>
      <p:pic>
        <p:nvPicPr>
          <p:cNvPr id="8" name="Picture 3"/>
          <p:cNvPicPr>
            <a:picLocks noChangeAspect="1" noChangeArrowheads="1"/>
          </p:cNvPicPr>
          <p:nvPr/>
        </p:nvPicPr>
        <p:blipFill>
          <a:blip r:embed="rId2" cstate="print"/>
          <a:srcRect/>
          <a:stretch>
            <a:fillRect/>
          </a:stretch>
        </p:blipFill>
        <p:spPr bwMode="auto">
          <a:xfrm>
            <a:off x="914400" y="1094776"/>
            <a:ext cx="7315200" cy="5119695"/>
          </a:xfrm>
          <a:prstGeom prst="rect">
            <a:avLst/>
          </a:prstGeom>
          <a:noFill/>
          <a:ln w="9525">
            <a:solidFill>
              <a:srgbClr val="00B0F0"/>
            </a:solidFill>
            <a:miter lim="800000"/>
            <a:headEnd/>
            <a:tailEnd/>
          </a:ln>
        </p:spPr>
      </p:pic>
      <p:sp>
        <p:nvSpPr>
          <p:cNvPr id="9" name="TextBox 8"/>
          <p:cNvSpPr txBox="1"/>
          <p:nvPr/>
        </p:nvSpPr>
        <p:spPr>
          <a:xfrm>
            <a:off x="914400" y="493060"/>
            <a:ext cx="7315200" cy="584775"/>
          </a:xfrm>
          <a:prstGeom prst="rect">
            <a:avLst/>
          </a:prstGeom>
          <a:noFill/>
        </p:spPr>
        <p:txBody>
          <a:bodyPr wrap="square" rtlCol="0">
            <a:spAutoFit/>
          </a:bodyPr>
          <a:lstStyle/>
          <a:p>
            <a:r>
              <a:rPr lang="en-US" sz="1600" dirty="0" smtClean="0">
                <a:effectLst/>
                <a:latin typeface="Calibri" pitchFamily="34" charset="0"/>
              </a:rPr>
              <a:t>EXHIBIT 26-3 </a:t>
            </a:r>
            <a:r>
              <a:rPr lang="en-US" sz="1600" b="0" dirty="0" smtClean="0">
                <a:effectLst/>
                <a:latin typeface="Calibri" pitchFamily="34" charset="0"/>
              </a:rPr>
              <a:t>Property-Level </a:t>
            </a:r>
            <a:r>
              <a:rPr lang="en-US" sz="1600" b="0" dirty="0" err="1" smtClean="0">
                <a:effectLst/>
                <a:latin typeface="Calibri" pitchFamily="34" charset="0"/>
              </a:rPr>
              <a:t>IRR</a:t>
            </a:r>
            <a:r>
              <a:rPr lang="en-US" sz="1600" b="0" dirty="0" smtClean="0">
                <a:effectLst/>
                <a:latin typeface="Calibri" pitchFamily="34" charset="0"/>
              </a:rPr>
              <a:t> Attributes in 42 Round-Trip Investments: Subject Property vs. </a:t>
            </a:r>
            <a:r>
              <a:rPr lang="en-US" sz="1600" b="0" dirty="0" err="1" smtClean="0">
                <a:effectLst/>
                <a:latin typeface="Calibri" pitchFamily="34" charset="0"/>
              </a:rPr>
              <a:t>NCREIF</a:t>
            </a:r>
            <a:r>
              <a:rPr lang="en-US" sz="1600" b="0" dirty="0" smtClean="0">
                <a:effectLst/>
                <a:latin typeface="Calibri" pitchFamily="34" charset="0"/>
              </a:rPr>
              <a:t> Cohort, </a:t>
            </a:r>
            <a:r>
              <a:rPr lang="en-US" sz="1600" b="0" dirty="0" err="1" smtClean="0">
                <a:effectLst/>
                <a:latin typeface="Calibri" pitchFamily="34" charset="0"/>
              </a:rPr>
              <a:t>IRR</a:t>
            </a:r>
            <a:r>
              <a:rPr lang="en-US" sz="1600" b="0" dirty="0" smtClean="0">
                <a:effectLst/>
                <a:latin typeface="Calibri" pitchFamily="34" charset="0"/>
              </a:rPr>
              <a:t> Component by Property</a:t>
            </a:r>
            <a:endParaRPr lang="en-US" sz="1600" b="0" dirty="0">
              <a:effectLst/>
              <a:latin typeface="Calibri" pitchFamily="34" charset="0"/>
            </a:endParaRPr>
          </a:p>
        </p:txBody>
      </p:sp>
    </p:spTree>
    <p:extLst>
      <p:ext uri="{BB962C8B-B14F-4D97-AF65-F5344CB8AC3E}">
        <p14:creationId xmlns:p14="http://schemas.microsoft.com/office/powerpoint/2010/main" xmlns="" val="24064477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417795" name="Picture 3"/>
          <p:cNvPicPr>
            <a:picLocks noChangeAspect="1" noChangeArrowheads="1"/>
          </p:cNvPicPr>
          <p:nvPr/>
        </p:nvPicPr>
        <p:blipFill>
          <a:blip r:embed="rId2" cstate="print"/>
          <a:srcRect/>
          <a:stretch>
            <a:fillRect/>
          </a:stretch>
        </p:blipFill>
        <p:spPr bwMode="auto">
          <a:xfrm>
            <a:off x="0" y="642899"/>
            <a:ext cx="9144000" cy="5978312"/>
          </a:xfrm>
          <a:prstGeom prst="rect">
            <a:avLst/>
          </a:prstGeom>
          <a:solidFill>
            <a:schemeClr val="bg1"/>
          </a:solidFill>
          <a:ln w="9525">
            <a:noFill/>
            <a:miter lim="800000"/>
            <a:headEnd/>
            <a:tailEnd/>
          </a:ln>
          <a:effectLst/>
        </p:spPr>
      </p:pic>
      <p:sp>
        <p:nvSpPr>
          <p:cNvPr id="6" name="TextBox 5"/>
          <p:cNvSpPr txBox="1"/>
          <p:nvPr/>
        </p:nvSpPr>
        <p:spPr>
          <a:xfrm>
            <a:off x="533400" y="0"/>
            <a:ext cx="8229600" cy="707886"/>
          </a:xfrm>
          <a:prstGeom prst="rect">
            <a:avLst/>
          </a:prstGeom>
          <a:noFill/>
        </p:spPr>
        <p:txBody>
          <a:bodyPr wrap="square" rtlCol="0">
            <a:spAutoFit/>
          </a:bodyPr>
          <a:lstStyle/>
          <a:p>
            <a:pPr algn="ctr"/>
            <a:r>
              <a:rPr lang="en-US" b="0" dirty="0">
                <a:solidFill>
                  <a:srgbClr val="000000"/>
                </a:solidFill>
                <a:effectLst/>
                <a:latin typeface="Arial"/>
              </a:rPr>
              <a:t>Results </a:t>
            </a:r>
            <a:r>
              <a:rPr lang="en-US" b="0" i="1" u="sng" dirty="0">
                <a:solidFill>
                  <a:srgbClr val="000000"/>
                </a:solidFill>
                <a:effectLst/>
                <a:latin typeface="Arial"/>
              </a:rPr>
              <a:t>relative to</a:t>
            </a:r>
            <a:r>
              <a:rPr lang="en-US" b="0" dirty="0">
                <a:solidFill>
                  <a:srgbClr val="000000"/>
                </a:solidFill>
                <a:effectLst/>
                <a:latin typeface="Arial"/>
              </a:rPr>
              <a:t> benchmarks:</a:t>
            </a:r>
          </a:p>
          <a:p>
            <a:pPr algn="ctr"/>
            <a:r>
              <a:rPr lang="en-US" b="0" i="1" dirty="0">
                <a:solidFill>
                  <a:srgbClr val="000000"/>
                </a:solidFill>
                <a:effectLst/>
                <a:latin typeface="Arial"/>
              </a:rPr>
              <a:t>Winners</a:t>
            </a:r>
            <a:r>
              <a:rPr lang="en-US" b="0" dirty="0">
                <a:solidFill>
                  <a:srgbClr val="000000"/>
                </a:solidFill>
                <a:effectLst/>
                <a:latin typeface="Arial"/>
              </a:rPr>
              <a:t> and </a:t>
            </a:r>
            <a:r>
              <a:rPr lang="en-US" b="0" i="1" dirty="0">
                <a:solidFill>
                  <a:srgbClr val="000000"/>
                </a:solidFill>
                <a:effectLst/>
                <a:latin typeface="Arial"/>
              </a:rPr>
              <a:t>Losers</a:t>
            </a:r>
            <a:r>
              <a:rPr lang="en-US" b="0" dirty="0">
                <a:solidFill>
                  <a:srgbClr val="000000"/>
                </a:solidFill>
                <a:effectLst/>
                <a:latin typeface="Arial"/>
              </a:rPr>
              <a:t> Patterns in Performance Attribution</a:t>
            </a:r>
            <a:endParaRPr lang="en-US" b="0" i="1" dirty="0">
              <a:solidFill>
                <a:srgbClr val="000000"/>
              </a:solidFill>
              <a:effectLst/>
              <a:latin typeface="Arial"/>
            </a:endParaRPr>
          </a:p>
        </p:txBody>
      </p:sp>
      <p:sp>
        <p:nvSpPr>
          <p:cNvPr id="7" name="TextBox 6"/>
          <p:cNvSpPr txBox="1"/>
          <p:nvPr/>
        </p:nvSpPr>
        <p:spPr>
          <a:xfrm>
            <a:off x="4800600" y="5029200"/>
            <a:ext cx="3657600" cy="923330"/>
          </a:xfrm>
          <a:prstGeom prst="rect">
            <a:avLst/>
          </a:prstGeom>
          <a:solidFill>
            <a:schemeClr val="accent3">
              <a:lumMod val="95000"/>
            </a:schemeClr>
          </a:solidFill>
        </p:spPr>
        <p:txBody>
          <a:bodyPr wrap="square" rtlCol="0">
            <a:spAutoFit/>
          </a:bodyPr>
          <a:lstStyle/>
          <a:p>
            <a:pPr algn="ctr"/>
            <a:r>
              <a:rPr lang="en-US" sz="1800" b="0" dirty="0">
                <a:solidFill>
                  <a:srgbClr val="000000"/>
                </a:solidFill>
                <a:effectLst/>
              </a:rPr>
              <a:t>O-U pattern in IY-CFC signaling good acquisition, poor operational mgt holds in both winners &amp; losers.</a:t>
            </a:r>
          </a:p>
        </p:txBody>
      </p:sp>
      <p:sp>
        <p:nvSpPr>
          <p:cNvPr id="8" name="TextBox 7"/>
          <p:cNvSpPr txBox="1"/>
          <p:nvPr/>
        </p:nvSpPr>
        <p:spPr>
          <a:xfrm>
            <a:off x="0" y="5943600"/>
            <a:ext cx="9144000" cy="707886"/>
          </a:xfrm>
          <a:prstGeom prst="rect">
            <a:avLst/>
          </a:prstGeom>
          <a:solidFill>
            <a:srgbClr val="FFFF99"/>
          </a:solidFill>
        </p:spPr>
        <p:txBody>
          <a:bodyPr wrap="square" rtlCol="0">
            <a:spAutoFit/>
          </a:bodyPr>
          <a:lstStyle/>
          <a:p>
            <a:pPr algn="ctr"/>
            <a:r>
              <a:rPr lang="en-US" b="0" dirty="0">
                <a:solidFill>
                  <a:srgbClr val="000000"/>
                </a:solidFill>
                <a:effectLst/>
              </a:rPr>
              <a:t>Client’s big winners (relative to benchmark) occurred when it broke its usual pattern of poor CFC performance (operational property level mgt during hold).</a:t>
            </a:r>
          </a:p>
        </p:txBody>
      </p:sp>
      <p:sp>
        <p:nvSpPr>
          <p:cNvPr id="9" name="Footer Placeholder 8"/>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10" name="Slide Number Placeholder 9"/>
          <p:cNvSpPr>
            <a:spLocks noGrp="1"/>
          </p:cNvSpPr>
          <p:nvPr>
            <p:ph type="sldNum" sz="quarter" idx="12"/>
          </p:nvPr>
        </p:nvSpPr>
        <p:spPr/>
        <p:txBody>
          <a:bodyPr/>
          <a:lstStyle/>
          <a:p>
            <a:fld id="{CEE13778-258C-4B9A-8919-EB2A3971E4ED}" type="slidenum">
              <a:rPr lang="en-US" smtClean="0">
                <a:solidFill>
                  <a:srgbClr val="000000"/>
                </a:solidFill>
              </a:rPr>
              <a:pPr/>
              <a:t>43</a:t>
            </a:fld>
            <a:endParaRPr lang="en-US">
              <a:solidFill>
                <a:srgbClr val="000000"/>
              </a:solidFill>
            </a:endParaRPr>
          </a:p>
        </p:txBody>
      </p:sp>
    </p:spTree>
    <p:extLst>
      <p:ext uri="{BB962C8B-B14F-4D97-AF65-F5344CB8AC3E}">
        <p14:creationId xmlns:p14="http://schemas.microsoft.com/office/powerpoint/2010/main" xmlns="" val="23803212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26.2 Investment Performance Evaluation &amp; Benchmarking</a:t>
            </a:r>
            <a:br>
              <a:rPr lang="en-US" smtClean="0"/>
            </a:br>
            <a:endParaRPr lang="en-US" dirty="0"/>
          </a:p>
        </p:txBody>
      </p:sp>
      <p:sp>
        <p:nvSpPr>
          <p:cNvPr id="8" name="Content Placeholder 7"/>
          <p:cNvSpPr>
            <a:spLocks noGrp="1"/>
          </p:cNvSpPr>
          <p:nvPr>
            <p:ph idx="1"/>
          </p:nvPr>
        </p:nvSpPr>
        <p:spPr/>
        <p:txBody>
          <a:bodyPr/>
          <a:lstStyle/>
          <a:p>
            <a:r>
              <a:rPr lang="en-US" smtClean="0"/>
              <a:t>How Benchmarking Is Done</a:t>
            </a:r>
          </a:p>
          <a:p>
            <a:r>
              <a:rPr lang="en-US" smtClean="0"/>
              <a:t>Purpose &amp; Role of Benchmarking</a:t>
            </a:r>
          </a:p>
          <a:p>
            <a:r>
              <a:rPr lang="en-US" smtClean="0"/>
              <a:t>Criteria of an Ideal Benchmark</a:t>
            </a:r>
          </a:p>
          <a:p>
            <a:endParaRPr lang="en-US" dirty="0"/>
          </a:p>
        </p:txBody>
      </p:sp>
      <p:sp>
        <p:nvSpPr>
          <p:cNvPr id="5" name="Footer Placeholder 2"/>
          <p:cNvSpPr>
            <a:spLocks noGrp="1"/>
          </p:cNvSpPr>
          <p:nvPr>
            <p:ph type="ftr" sz="quarter" idx="11"/>
          </p:nvPr>
        </p:nvSpPr>
        <p:spPr/>
        <p:txBody>
          <a:bodyPr/>
          <a:lstStyle/>
          <a:p>
            <a:r>
              <a:rPr lang="en-US" smtClean="0"/>
              <a:t>© 2014 OnCourse Learning. All Rights Reserved.</a:t>
            </a:r>
            <a:endParaRPr lang="en-US"/>
          </a:p>
        </p:txBody>
      </p:sp>
      <p:sp>
        <p:nvSpPr>
          <p:cNvPr id="6" name="Slide Number Placeholder 5"/>
          <p:cNvSpPr>
            <a:spLocks noGrp="1"/>
          </p:cNvSpPr>
          <p:nvPr>
            <p:ph type="sldNum" sz="quarter" idx="12"/>
          </p:nvPr>
        </p:nvSpPr>
        <p:spPr/>
        <p:txBody>
          <a:bodyPr/>
          <a:lstStyle/>
          <a:p>
            <a:fld id="{A209A336-D58C-464E-9136-F8762DC3422E}" type="slidenum">
              <a:rPr lang="en-US" smtClean="0"/>
              <a:pPr/>
              <a:t>44</a:t>
            </a:fld>
            <a:endParaRPr lang="en-US"/>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2"/>
          <p:cNvSpPr>
            <a:spLocks noGrp="1"/>
          </p:cNvSpPr>
          <p:nvPr>
            <p:ph type="ftr" sz="quarter" idx="11"/>
          </p:nvPr>
        </p:nvSpPr>
        <p:spPr/>
        <p:txBody>
          <a:bodyPr/>
          <a:lstStyle/>
          <a:p>
            <a:r>
              <a:rPr lang="en-US" smtClean="0"/>
              <a:t>© 2014 OnCourse Learning. All Rights Reserved.</a:t>
            </a:r>
            <a:endParaRPr lang="en-US"/>
          </a:p>
        </p:txBody>
      </p:sp>
      <p:sp>
        <p:nvSpPr>
          <p:cNvPr id="82946" name="Text Box 2"/>
          <p:cNvSpPr txBox="1">
            <a:spLocks noChangeArrowheads="1"/>
          </p:cNvSpPr>
          <p:nvPr/>
        </p:nvSpPr>
        <p:spPr bwMode="auto">
          <a:xfrm>
            <a:off x="457200" y="228600"/>
            <a:ext cx="838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i="1">
                <a:effectLst/>
              </a:rPr>
              <a:t>How Benchmarking Is Done in the Securities Industry</a:t>
            </a:r>
            <a:endParaRPr lang="en-US" i="1">
              <a:effectLst/>
            </a:endParaRPr>
          </a:p>
        </p:txBody>
      </p:sp>
      <p:grpSp>
        <p:nvGrpSpPr>
          <p:cNvPr id="82947" name="Group 3"/>
          <p:cNvGrpSpPr>
            <a:grpSpLocks/>
          </p:cNvGrpSpPr>
          <p:nvPr/>
        </p:nvGrpSpPr>
        <p:grpSpPr bwMode="auto">
          <a:xfrm>
            <a:off x="762000" y="1143000"/>
            <a:ext cx="7543800" cy="5334000"/>
            <a:chOff x="480" y="720"/>
            <a:chExt cx="4752" cy="3360"/>
          </a:xfrm>
        </p:grpSpPr>
        <p:grpSp>
          <p:nvGrpSpPr>
            <p:cNvPr id="82948" name="Group 4"/>
            <p:cNvGrpSpPr>
              <a:grpSpLocks/>
            </p:cNvGrpSpPr>
            <p:nvPr/>
          </p:nvGrpSpPr>
          <p:grpSpPr bwMode="auto">
            <a:xfrm>
              <a:off x="480" y="720"/>
              <a:ext cx="4752" cy="3360"/>
              <a:chOff x="480" y="720"/>
              <a:chExt cx="4752" cy="3360"/>
            </a:xfrm>
          </p:grpSpPr>
          <p:sp>
            <p:nvSpPr>
              <p:cNvPr id="82949" name="Line 5"/>
              <p:cNvSpPr>
                <a:spLocks noChangeShapeType="1"/>
              </p:cNvSpPr>
              <p:nvPr/>
            </p:nvSpPr>
            <p:spPr bwMode="auto">
              <a:xfrm>
                <a:off x="1104" y="1344"/>
                <a:ext cx="0" cy="235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sp>
            <p:nvSpPr>
              <p:cNvPr id="82950" name="Line 6"/>
              <p:cNvSpPr>
                <a:spLocks noChangeShapeType="1"/>
              </p:cNvSpPr>
              <p:nvPr/>
            </p:nvSpPr>
            <p:spPr bwMode="auto">
              <a:xfrm>
                <a:off x="1104" y="3696"/>
                <a:ext cx="384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sp>
            <p:nvSpPr>
              <p:cNvPr id="82951" name="Text Box 7"/>
              <p:cNvSpPr txBox="1">
                <a:spLocks noChangeArrowheads="1"/>
              </p:cNvSpPr>
              <p:nvPr/>
            </p:nvSpPr>
            <p:spPr bwMode="auto">
              <a:xfrm>
                <a:off x="480" y="720"/>
                <a:ext cx="1104" cy="8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a:effectLst/>
                  </a:rPr>
                  <a:t>3-year</a:t>
                </a:r>
              </a:p>
              <a:p>
                <a:pPr eaLnBrk="0" hangingPunct="0">
                  <a:spcBef>
                    <a:spcPct val="50000"/>
                  </a:spcBef>
                </a:pPr>
                <a:r>
                  <a:rPr lang="en-US">
                    <a:effectLst/>
                  </a:rPr>
                  <a:t>Time-Wtd</a:t>
                </a:r>
              </a:p>
              <a:p>
                <a:pPr eaLnBrk="0" hangingPunct="0">
                  <a:spcBef>
                    <a:spcPct val="50000"/>
                  </a:spcBef>
                </a:pPr>
                <a:r>
                  <a:rPr lang="en-US">
                    <a:effectLst/>
                  </a:rPr>
                  <a:t>Return</a:t>
                </a:r>
                <a:endParaRPr lang="en-US" sz="2400">
                  <a:effectLst/>
                </a:endParaRPr>
              </a:p>
            </p:txBody>
          </p:sp>
          <p:sp>
            <p:nvSpPr>
              <p:cNvPr id="82952" name="Text Box 8"/>
              <p:cNvSpPr txBox="1">
                <a:spLocks noChangeArrowheads="1"/>
              </p:cNvSpPr>
              <p:nvPr/>
            </p:nvSpPr>
            <p:spPr bwMode="auto">
              <a:xfrm>
                <a:off x="1536" y="3792"/>
                <a:ext cx="369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eaLnBrk="0" hangingPunct="0">
                  <a:spcBef>
                    <a:spcPct val="50000"/>
                  </a:spcBef>
                </a:pPr>
                <a:r>
                  <a:rPr lang="en-US" sz="2400">
                    <a:effectLst/>
                  </a:rPr>
                  <a:t>Investment Mgt “Style” or Asset Class</a:t>
                </a:r>
              </a:p>
            </p:txBody>
          </p:sp>
          <p:sp>
            <p:nvSpPr>
              <p:cNvPr id="82953" name="Text Box 9"/>
              <p:cNvSpPr txBox="1">
                <a:spLocks noChangeArrowheads="1"/>
              </p:cNvSpPr>
              <p:nvPr/>
            </p:nvSpPr>
            <p:spPr bwMode="auto">
              <a:xfrm>
                <a:off x="1296" y="3168"/>
                <a:ext cx="1344"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400">
                    <a:effectLst/>
                  </a:rPr>
                  <a:t>Style A</a:t>
                </a:r>
              </a:p>
            </p:txBody>
          </p:sp>
          <p:sp>
            <p:nvSpPr>
              <p:cNvPr id="82954" name="Line 10"/>
              <p:cNvSpPr>
                <a:spLocks noChangeShapeType="1"/>
              </p:cNvSpPr>
              <p:nvPr/>
            </p:nvSpPr>
            <p:spPr bwMode="auto">
              <a:xfrm>
                <a:off x="1920" y="1296"/>
                <a:ext cx="0" cy="1776"/>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grpSp>
        <p:grpSp>
          <p:nvGrpSpPr>
            <p:cNvPr id="82955" name="Group 11"/>
            <p:cNvGrpSpPr>
              <a:grpSpLocks/>
            </p:cNvGrpSpPr>
            <p:nvPr/>
          </p:nvGrpSpPr>
          <p:grpSpPr bwMode="auto">
            <a:xfrm>
              <a:off x="2352" y="864"/>
              <a:ext cx="2736" cy="2640"/>
              <a:chOff x="2352" y="864"/>
              <a:chExt cx="2736" cy="2640"/>
            </a:xfrm>
          </p:grpSpPr>
          <p:sp>
            <p:nvSpPr>
              <p:cNvPr id="82956" name="AutoShape 12"/>
              <p:cNvSpPr>
                <a:spLocks noChangeArrowheads="1"/>
              </p:cNvSpPr>
              <p:nvPr/>
            </p:nvSpPr>
            <p:spPr bwMode="auto">
              <a:xfrm>
                <a:off x="2352" y="864"/>
                <a:ext cx="2736" cy="2640"/>
              </a:xfrm>
              <a:prstGeom prst="leftArrowCallout">
                <a:avLst>
                  <a:gd name="adj1" fmla="val 25000"/>
                  <a:gd name="adj2" fmla="val 25000"/>
                  <a:gd name="adj3" fmla="val 17273"/>
                  <a:gd name="adj4" fmla="val 7450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hangingPunct="0"/>
                <a:endParaRPr lang="en-US" sz="2400">
                  <a:solidFill>
                    <a:srgbClr val="000000"/>
                  </a:solidFill>
                  <a:effectLst/>
                </a:endParaRPr>
              </a:p>
            </p:txBody>
          </p:sp>
          <p:sp>
            <p:nvSpPr>
              <p:cNvPr id="82957" name="Text Box 13"/>
              <p:cNvSpPr txBox="1">
                <a:spLocks noChangeArrowheads="1"/>
              </p:cNvSpPr>
              <p:nvPr/>
            </p:nvSpPr>
            <p:spPr bwMode="auto">
              <a:xfrm>
                <a:off x="3216" y="1056"/>
                <a:ext cx="1776" cy="2385"/>
              </a:xfrm>
              <a:prstGeom prst="rect">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a:solidFill>
                      <a:srgbClr val="000000"/>
                    </a:solidFill>
                    <a:effectLst/>
                  </a:rPr>
                  <a:t>Compute ex post  total TWRR  of all competing managers in an active mgr “</a:t>
                </a:r>
                <a:r>
                  <a:rPr lang="en-US" sz="2400" i="1">
                    <a:solidFill>
                      <a:srgbClr val="000000"/>
                    </a:solidFill>
                    <a:effectLst/>
                  </a:rPr>
                  <a:t>peer universe</a:t>
                </a:r>
                <a:r>
                  <a:rPr lang="en-US" sz="2400">
                    <a:solidFill>
                      <a:srgbClr val="000000"/>
                    </a:solidFill>
                    <a:effectLst/>
                  </a:rPr>
                  <a:t>” (same “style”), over a common historical period (indicated by this </a:t>
                </a:r>
                <a:r>
                  <a:rPr lang="en-US" sz="2400" i="1">
                    <a:solidFill>
                      <a:srgbClr val="000000"/>
                    </a:solidFill>
                    <a:effectLst/>
                  </a:rPr>
                  <a:t>range</a:t>
                </a:r>
                <a:r>
                  <a:rPr lang="en-US" sz="2400">
                    <a:solidFill>
                      <a:srgbClr val="000000"/>
                    </a:solidFill>
                    <a:effectLst/>
                  </a:rPr>
                  <a:t>).</a:t>
                </a:r>
              </a:p>
            </p:txBody>
          </p:sp>
        </p:grpSp>
      </p:grpSp>
      <p:sp>
        <p:nvSpPr>
          <p:cNvPr id="16" name="Slide Number Placeholder 15"/>
          <p:cNvSpPr>
            <a:spLocks noGrp="1"/>
          </p:cNvSpPr>
          <p:nvPr>
            <p:ph type="sldNum" sz="quarter" idx="12"/>
          </p:nvPr>
        </p:nvSpPr>
        <p:spPr/>
        <p:txBody>
          <a:bodyPr/>
          <a:lstStyle/>
          <a:p>
            <a:fld id="{A209A336-D58C-464E-9136-F8762DC3422E}" type="slidenum">
              <a:rPr lang="en-US" smtClean="0"/>
              <a:pPr/>
              <a:t>45</a:t>
            </a:fld>
            <a:endParaRPr lang="en-US"/>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2"/>
          <p:cNvSpPr>
            <a:spLocks noGrp="1"/>
          </p:cNvSpPr>
          <p:nvPr>
            <p:ph type="ftr" sz="quarter" idx="11"/>
          </p:nvPr>
        </p:nvSpPr>
        <p:spPr/>
        <p:txBody>
          <a:bodyPr/>
          <a:lstStyle/>
          <a:p>
            <a:r>
              <a:rPr lang="en-US" smtClean="0"/>
              <a:t>© 2014 OnCourse Learning. All Rights Reserved.</a:t>
            </a:r>
            <a:endParaRPr lang="en-US"/>
          </a:p>
        </p:txBody>
      </p:sp>
      <p:sp>
        <p:nvSpPr>
          <p:cNvPr id="84994" name="Text Box 2"/>
          <p:cNvSpPr txBox="1">
            <a:spLocks noChangeArrowheads="1"/>
          </p:cNvSpPr>
          <p:nvPr/>
        </p:nvSpPr>
        <p:spPr bwMode="auto">
          <a:xfrm>
            <a:off x="457200" y="228600"/>
            <a:ext cx="838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i="1">
                <a:effectLst/>
              </a:rPr>
              <a:t>How Benchmarking Is Done in the Securities Industry</a:t>
            </a:r>
            <a:endParaRPr lang="en-US" i="1">
              <a:effectLst/>
            </a:endParaRPr>
          </a:p>
        </p:txBody>
      </p:sp>
      <p:grpSp>
        <p:nvGrpSpPr>
          <p:cNvPr id="84995" name="Group 3"/>
          <p:cNvGrpSpPr>
            <a:grpSpLocks/>
          </p:cNvGrpSpPr>
          <p:nvPr/>
        </p:nvGrpSpPr>
        <p:grpSpPr bwMode="auto">
          <a:xfrm>
            <a:off x="762000" y="1143000"/>
            <a:ext cx="7543800" cy="5334000"/>
            <a:chOff x="480" y="720"/>
            <a:chExt cx="4752" cy="3360"/>
          </a:xfrm>
        </p:grpSpPr>
        <p:sp>
          <p:nvSpPr>
            <p:cNvPr id="84996" name="Line 4"/>
            <p:cNvSpPr>
              <a:spLocks noChangeShapeType="1"/>
            </p:cNvSpPr>
            <p:nvPr/>
          </p:nvSpPr>
          <p:spPr bwMode="auto">
            <a:xfrm>
              <a:off x="1104" y="1344"/>
              <a:ext cx="0" cy="235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sp>
          <p:nvSpPr>
            <p:cNvPr id="84997" name="Line 5"/>
            <p:cNvSpPr>
              <a:spLocks noChangeShapeType="1"/>
            </p:cNvSpPr>
            <p:nvPr/>
          </p:nvSpPr>
          <p:spPr bwMode="auto">
            <a:xfrm>
              <a:off x="1104" y="3696"/>
              <a:ext cx="384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sp>
          <p:nvSpPr>
            <p:cNvPr id="84998" name="Text Box 6"/>
            <p:cNvSpPr txBox="1">
              <a:spLocks noChangeArrowheads="1"/>
            </p:cNvSpPr>
            <p:nvPr/>
          </p:nvSpPr>
          <p:spPr bwMode="auto">
            <a:xfrm>
              <a:off x="480" y="720"/>
              <a:ext cx="1104" cy="8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a:effectLst/>
                </a:rPr>
                <a:t>3-year</a:t>
              </a:r>
            </a:p>
            <a:p>
              <a:pPr eaLnBrk="0" hangingPunct="0">
                <a:spcBef>
                  <a:spcPct val="50000"/>
                </a:spcBef>
              </a:pPr>
              <a:r>
                <a:rPr lang="en-US">
                  <a:effectLst/>
                </a:rPr>
                <a:t>Time-Wtd</a:t>
              </a:r>
            </a:p>
            <a:p>
              <a:pPr eaLnBrk="0" hangingPunct="0">
                <a:spcBef>
                  <a:spcPct val="50000"/>
                </a:spcBef>
              </a:pPr>
              <a:r>
                <a:rPr lang="en-US">
                  <a:effectLst/>
                </a:rPr>
                <a:t>Return</a:t>
              </a:r>
              <a:endParaRPr lang="en-US" sz="2400">
                <a:effectLst/>
              </a:endParaRPr>
            </a:p>
          </p:txBody>
        </p:sp>
        <p:sp>
          <p:nvSpPr>
            <p:cNvPr id="84999" name="Text Box 7"/>
            <p:cNvSpPr txBox="1">
              <a:spLocks noChangeArrowheads="1"/>
            </p:cNvSpPr>
            <p:nvPr/>
          </p:nvSpPr>
          <p:spPr bwMode="auto">
            <a:xfrm>
              <a:off x="1536" y="3792"/>
              <a:ext cx="369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eaLnBrk="0" hangingPunct="0">
                <a:spcBef>
                  <a:spcPct val="50000"/>
                </a:spcBef>
              </a:pPr>
              <a:r>
                <a:rPr lang="en-US" sz="2400">
                  <a:effectLst/>
                </a:rPr>
                <a:t>Investment Mgt “Style” or Asset Class</a:t>
              </a:r>
            </a:p>
          </p:txBody>
        </p:sp>
        <p:sp>
          <p:nvSpPr>
            <p:cNvPr id="85000" name="Text Box 8"/>
            <p:cNvSpPr txBox="1">
              <a:spLocks noChangeArrowheads="1"/>
            </p:cNvSpPr>
            <p:nvPr/>
          </p:nvSpPr>
          <p:spPr bwMode="auto">
            <a:xfrm>
              <a:off x="1296" y="3168"/>
              <a:ext cx="1344"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400">
                  <a:effectLst/>
                </a:rPr>
                <a:t>Style A</a:t>
              </a:r>
            </a:p>
          </p:txBody>
        </p:sp>
        <p:sp>
          <p:nvSpPr>
            <p:cNvPr id="85001" name="Line 9"/>
            <p:cNvSpPr>
              <a:spLocks noChangeShapeType="1"/>
            </p:cNvSpPr>
            <p:nvPr/>
          </p:nvSpPr>
          <p:spPr bwMode="auto">
            <a:xfrm>
              <a:off x="1920" y="1296"/>
              <a:ext cx="0" cy="1776"/>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grpSp>
      <p:grpSp>
        <p:nvGrpSpPr>
          <p:cNvPr id="85002" name="Group 10"/>
          <p:cNvGrpSpPr>
            <a:grpSpLocks/>
          </p:cNvGrpSpPr>
          <p:nvPr/>
        </p:nvGrpSpPr>
        <p:grpSpPr bwMode="auto">
          <a:xfrm>
            <a:off x="2514600" y="2438400"/>
            <a:ext cx="5715000" cy="1828800"/>
            <a:chOff x="1584" y="1536"/>
            <a:chExt cx="3600" cy="1152"/>
          </a:xfrm>
        </p:grpSpPr>
        <p:grpSp>
          <p:nvGrpSpPr>
            <p:cNvPr id="85003" name="Group 11"/>
            <p:cNvGrpSpPr>
              <a:grpSpLocks/>
            </p:cNvGrpSpPr>
            <p:nvPr/>
          </p:nvGrpSpPr>
          <p:grpSpPr bwMode="auto">
            <a:xfrm>
              <a:off x="1584" y="1680"/>
              <a:ext cx="672" cy="960"/>
              <a:chOff x="1584" y="1680"/>
              <a:chExt cx="672" cy="960"/>
            </a:xfrm>
          </p:grpSpPr>
          <p:sp>
            <p:nvSpPr>
              <p:cNvPr id="85004" name="Rectangle 12"/>
              <p:cNvSpPr>
                <a:spLocks noChangeArrowheads="1"/>
              </p:cNvSpPr>
              <p:nvPr/>
            </p:nvSpPr>
            <p:spPr bwMode="auto">
              <a:xfrm>
                <a:off x="1584" y="1680"/>
                <a:ext cx="672" cy="960"/>
              </a:xfrm>
              <a:prstGeom prst="rect">
                <a:avLst/>
              </a:prstGeom>
              <a:solidFill>
                <a:schemeClr val="accent5"/>
              </a:solidFill>
              <a:ln w="2857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sp>
            <p:nvSpPr>
              <p:cNvPr id="85005" name="Line 13"/>
              <p:cNvSpPr>
                <a:spLocks noChangeShapeType="1"/>
              </p:cNvSpPr>
              <p:nvPr/>
            </p:nvSpPr>
            <p:spPr bwMode="auto">
              <a:xfrm>
                <a:off x="1920" y="1680"/>
                <a:ext cx="0" cy="96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effectLst/>
                </a:endParaRPr>
              </a:p>
            </p:txBody>
          </p:sp>
        </p:grpSp>
        <p:grpSp>
          <p:nvGrpSpPr>
            <p:cNvPr id="85006" name="Group 14"/>
            <p:cNvGrpSpPr>
              <a:grpSpLocks/>
            </p:cNvGrpSpPr>
            <p:nvPr/>
          </p:nvGrpSpPr>
          <p:grpSpPr bwMode="auto">
            <a:xfrm>
              <a:off x="2448" y="1536"/>
              <a:ext cx="2736" cy="1152"/>
              <a:chOff x="2784" y="1488"/>
              <a:chExt cx="2736" cy="1152"/>
            </a:xfrm>
          </p:grpSpPr>
          <p:sp>
            <p:nvSpPr>
              <p:cNvPr id="85007" name="AutoShape 15"/>
              <p:cNvSpPr>
                <a:spLocks noChangeArrowheads="1"/>
              </p:cNvSpPr>
              <p:nvPr/>
            </p:nvSpPr>
            <p:spPr bwMode="auto">
              <a:xfrm>
                <a:off x="2784" y="1488"/>
                <a:ext cx="2736" cy="1152"/>
              </a:xfrm>
              <a:prstGeom prst="leftArrowCallout">
                <a:avLst>
                  <a:gd name="adj1" fmla="val 25000"/>
                  <a:gd name="adj2" fmla="val 25000"/>
                  <a:gd name="adj3" fmla="val 39583"/>
                  <a:gd name="adj4" fmla="val 6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sp>
            <p:nvSpPr>
              <p:cNvPr id="85008" name="Text Box 16"/>
              <p:cNvSpPr txBox="1">
                <a:spLocks noChangeArrowheads="1"/>
              </p:cNvSpPr>
              <p:nvPr/>
            </p:nvSpPr>
            <p:spPr bwMode="auto">
              <a:xfrm>
                <a:off x="3744" y="1632"/>
                <a:ext cx="1680" cy="756"/>
              </a:xfrm>
              <a:prstGeom prst="rect">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a:solidFill>
                      <a:srgbClr val="000000"/>
                    </a:solidFill>
                    <a:effectLst/>
                  </a:rPr>
                  <a:t>Compute inter-quartile range of the peer universe</a:t>
                </a:r>
              </a:p>
            </p:txBody>
          </p:sp>
        </p:grpSp>
      </p:grpSp>
      <p:sp>
        <p:nvSpPr>
          <p:cNvPr id="19" name="Slide Number Placeholder 18"/>
          <p:cNvSpPr>
            <a:spLocks noGrp="1"/>
          </p:cNvSpPr>
          <p:nvPr>
            <p:ph type="sldNum" sz="quarter" idx="12"/>
          </p:nvPr>
        </p:nvSpPr>
        <p:spPr/>
        <p:txBody>
          <a:bodyPr/>
          <a:lstStyle/>
          <a:p>
            <a:fld id="{A209A336-D58C-464E-9136-F8762DC3422E}" type="slidenum">
              <a:rPr lang="en-US" smtClean="0"/>
              <a:pPr/>
              <a:t>46</a:t>
            </a:fld>
            <a:endParaRPr lang="en-US"/>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oter Placeholder 2"/>
          <p:cNvSpPr>
            <a:spLocks noGrp="1"/>
          </p:cNvSpPr>
          <p:nvPr>
            <p:ph type="ftr" sz="quarter" idx="11"/>
          </p:nvPr>
        </p:nvSpPr>
        <p:spPr/>
        <p:txBody>
          <a:bodyPr/>
          <a:lstStyle/>
          <a:p>
            <a:r>
              <a:rPr lang="en-US" smtClean="0"/>
              <a:t>© 2014 OnCourse Learning. All Rights Reserved.</a:t>
            </a:r>
            <a:endParaRPr lang="en-US"/>
          </a:p>
        </p:txBody>
      </p:sp>
      <p:sp>
        <p:nvSpPr>
          <p:cNvPr id="87042" name="Text Box 2"/>
          <p:cNvSpPr txBox="1">
            <a:spLocks noChangeArrowheads="1"/>
          </p:cNvSpPr>
          <p:nvPr/>
        </p:nvSpPr>
        <p:spPr bwMode="auto">
          <a:xfrm>
            <a:off x="457200" y="228600"/>
            <a:ext cx="838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i="1">
                <a:effectLst/>
              </a:rPr>
              <a:t>How Benchmarking Is Done in the Securities Industry</a:t>
            </a:r>
            <a:endParaRPr lang="en-US" i="1">
              <a:effectLst/>
            </a:endParaRPr>
          </a:p>
        </p:txBody>
      </p:sp>
      <p:grpSp>
        <p:nvGrpSpPr>
          <p:cNvPr id="87043" name="Group 3"/>
          <p:cNvGrpSpPr>
            <a:grpSpLocks/>
          </p:cNvGrpSpPr>
          <p:nvPr/>
        </p:nvGrpSpPr>
        <p:grpSpPr bwMode="auto">
          <a:xfrm>
            <a:off x="762000" y="1143000"/>
            <a:ext cx="7543800" cy="5334000"/>
            <a:chOff x="480" y="720"/>
            <a:chExt cx="4752" cy="3360"/>
          </a:xfrm>
        </p:grpSpPr>
        <p:sp>
          <p:nvSpPr>
            <p:cNvPr id="87044" name="Line 4"/>
            <p:cNvSpPr>
              <a:spLocks noChangeShapeType="1"/>
            </p:cNvSpPr>
            <p:nvPr/>
          </p:nvSpPr>
          <p:spPr bwMode="auto">
            <a:xfrm>
              <a:off x="1104" y="1344"/>
              <a:ext cx="0" cy="235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sp>
          <p:nvSpPr>
            <p:cNvPr id="87045" name="Line 5"/>
            <p:cNvSpPr>
              <a:spLocks noChangeShapeType="1"/>
            </p:cNvSpPr>
            <p:nvPr/>
          </p:nvSpPr>
          <p:spPr bwMode="auto">
            <a:xfrm>
              <a:off x="1104" y="3696"/>
              <a:ext cx="384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sp>
          <p:nvSpPr>
            <p:cNvPr id="87046" name="Text Box 6"/>
            <p:cNvSpPr txBox="1">
              <a:spLocks noChangeArrowheads="1"/>
            </p:cNvSpPr>
            <p:nvPr/>
          </p:nvSpPr>
          <p:spPr bwMode="auto">
            <a:xfrm>
              <a:off x="480" y="720"/>
              <a:ext cx="1104" cy="8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a:effectLst/>
                </a:rPr>
                <a:t>3-year</a:t>
              </a:r>
            </a:p>
            <a:p>
              <a:pPr eaLnBrk="0" hangingPunct="0">
                <a:spcBef>
                  <a:spcPct val="50000"/>
                </a:spcBef>
              </a:pPr>
              <a:r>
                <a:rPr lang="en-US">
                  <a:effectLst/>
                </a:rPr>
                <a:t>Time-Wtd</a:t>
              </a:r>
            </a:p>
            <a:p>
              <a:pPr eaLnBrk="0" hangingPunct="0">
                <a:spcBef>
                  <a:spcPct val="50000"/>
                </a:spcBef>
              </a:pPr>
              <a:r>
                <a:rPr lang="en-US">
                  <a:effectLst/>
                </a:rPr>
                <a:t>Return</a:t>
              </a:r>
              <a:endParaRPr lang="en-US" sz="2400">
                <a:effectLst/>
              </a:endParaRPr>
            </a:p>
          </p:txBody>
        </p:sp>
        <p:sp>
          <p:nvSpPr>
            <p:cNvPr id="87047" name="Text Box 7"/>
            <p:cNvSpPr txBox="1">
              <a:spLocks noChangeArrowheads="1"/>
            </p:cNvSpPr>
            <p:nvPr/>
          </p:nvSpPr>
          <p:spPr bwMode="auto">
            <a:xfrm>
              <a:off x="1536" y="3792"/>
              <a:ext cx="369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eaLnBrk="0" hangingPunct="0">
                <a:spcBef>
                  <a:spcPct val="50000"/>
                </a:spcBef>
              </a:pPr>
              <a:r>
                <a:rPr lang="en-US" sz="2400">
                  <a:effectLst/>
                </a:rPr>
                <a:t>Investment Mgt “Style” or Asset Class</a:t>
              </a:r>
            </a:p>
          </p:txBody>
        </p:sp>
        <p:sp>
          <p:nvSpPr>
            <p:cNvPr id="87048" name="Text Box 8"/>
            <p:cNvSpPr txBox="1">
              <a:spLocks noChangeArrowheads="1"/>
            </p:cNvSpPr>
            <p:nvPr/>
          </p:nvSpPr>
          <p:spPr bwMode="auto">
            <a:xfrm>
              <a:off x="1296" y="3168"/>
              <a:ext cx="1344"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400">
                  <a:effectLst/>
                </a:rPr>
                <a:t>Style A</a:t>
              </a:r>
            </a:p>
          </p:txBody>
        </p:sp>
        <p:sp>
          <p:nvSpPr>
            <p:cNvPr id="87049" name="Line 9"/>
            <p:cNvSpPr>
              <a:spLocks noChangeShapeType="1"/>
            </p:cNvSpPr>
            <p:nvPr/>
          </p:nvSpPr>
          <p:spPr bwMode="auto">
            <a:xfrm>
              <a:off x="1920" y="1296"/>
              <a:ext cx="0" cy="1776"/>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grpSp>
      <p:grpSp>
        <p:nvGrpSpPr>
          <p:cNvPr id="87050" name="Group 10"/>
          <p:cNvGrpSpPr>
            <a:grpSpLocks/>
          </p:cNvGrpSpPr>
          <p:nvPr/>
        </p:nvGrpSpPr>
        <p:grpSpPr bwMode="auto">
          <a:xfrm>
            <a:off x="2514600" y="2667000"/>
            <a:ext cx="1066800" cy="1524000"/>
            <a:chOff x="1584" y="1680"/>
            <a:chExt cx="672" cy="960"/>
          </a:xfrm>
          <a:solidFill>
            <a:schemeClr val="accent5"/>
          </a:solidFill>
        </p:grpSpPr>
        <p:sp>
          <p:nvSpPr>
            <p:cNvPr id="87051" name="Rectangle 11"/>
            <p:cNvSpPr>
              <a:spLocks noChangeArrowheads="1"/>
            </p:cNvSpPr>
            <p:nvPr/>
          </p:nvSpPr>
          <p:spPr bwMode="auto">
            <a:xfrm>
              <a:off x="1584" y="1680"/>
              <a:ext cx="672" cy="960"/>
            </a:xfrm>
            <a:prstGeom prst="rect">
              <a:avLst/>
            </a:prstGeom>
            <a:grpFill/>
            <a:ln w="2857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sp>
          <p:nvSpPr>
            <p:cNvPr id="87052" name="Line 12"/>
            <p:cNvSpPr>
              <a:spLocks noChangeShapeType="1"/>
            </p:cNvSpPr>
            <p:nvPr/>
          </p:nvSpPr>
          <p:spPr bwMode="auto">
            <a:xfrm>
              <a:off x="1920" y="1680"/>
              <a:ext cx="0" cy="960"/>
            </a:xfrm>
            <a:prstGeom prst="line">
              <a:avLst/>
            </a:prstGeom>
            <a:grp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effectLst/>
              </a:endParaRPr>
            </a:p>
          </p:txBody>
        </p:sp>
      </p:grpSp>
      <p:grpSp>
        <p:nvGrpSpPr>
          <p:cNvPr id="87053" name="Group 13"/>
          <p:cNvGrpSpPr>
            <a:grpSpLocks/>
          </p:cNvGrpSpPr>
          <p:nvPr/>
        </p:nvGrpSpPr>
        <p:grpSpPr bwMode="auto">
          <a:xfrm>
            <a:off x="2514600" y="2514600"/>
            <a:ext cx="5562600" cy="1828800"/>
            <a:chOff x="1584" y="1584"/>
            <a:chExt cx="3504" cy="1152"/>
          </a:xfrm>
        </p:grpSpPr>
        <p:sp>
          <p:nvSpPr>
            <p:cNvPr id="87054" name="Line 14"/>
            <p:cNvSpPr>
              <a:spLocks noChangeShapeType="1"/>
            </p:cNvSpPr>
            <p:nvPr/>
          </p:nvSpPr>
          <p:spPr bwMode="auto">
            <a:xfrm>
              <a:off x="1584" y="2160"/>
              <a:ext cx="67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grpSp>
          <p:nvGrpSpPr>
            <p:cNvPr id="87055" name="Group 15"/>
            <p:cNvGrpSpPr>
              <a:grpSpLocks/>
            </p:cNvGrpSpPr>
            <p:nvPr/>
          </p:nvGrpSpPr>
          <p:grpSpPr bwMode="auto">
            <a:xfrm>
              <a:off x="2352" y="1584"/>
              <a:ext cx="2736" cy="1152"/>
              <a:chOff x="2784" y="1488"/>
              <a:chExt cx="2736" cy="1152"/>
            </a:xfrm>
          </p:grpSpPr>
          <p:sp>
            <p:nvSpPr>
              <p:cNvPr id="87056" name="AutoShape 16"/>
              <p:cNvSpPr>
                <a:spLocks noChangeArrowheads="1"/>
              </p:cNvSpPr>
              <p:nvPr/>
            </p:nvSpPr>
            <p:spPr bwMode="auto">
              <a:xfrm>
                <a:off x="2784" y="1488"/>
                <a:ext cx="2736" cy="1152"/>
              </a:xfrm>
              <a:prstGeom prst="leftArrowCallout">
                <a:avLst>
                  <a:gd name="adj1" fmla="val 25000"/>
                  <a:gd name="adj2" fmla="val 25000"/>
                  <a:gd name="adj3" fmla="val 39583"/>
                  <a:gd name="adj4" fmla="val 6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sp>
            <p:nvSpPr>
              <p:cNvPr id="87057" name="Text Box 17"/>
              <p:cNvSpPr txBox="1">
                <a:spLocks noChangeArrowheads="1"/>
              </p:cNvSpPr>
              <p:nvPr/>
            </p:nvSpPr>
            <p:spPr bwMode="auto">
              <a:xfrm>
                <a:off x="3744" y="1632"/>
                <a:ext cx="1680" cy="756"/>
              </a:xfrm>
              <a:prstGeom prst="rect">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a:solidFill>
                      <a:srgbClr val="000000"/>
                    </a:solidFill>
                    <a:effectLst/>
                  </a:rPr>
                  <a:t>Compute median TWRR of the peer universe</a:t>
                </a:r>
              </a:p>
            </p:txBody>
          </p:sp>
        </p:grpSp>
      </p:grpSp>
      <p:sp>
        <p:nvSpPr>
          <p:cNvPr id="20" name="Slide Number Placeholder 19"/>
          <p:cNvSpPr>
            <a:spLocks noGrp="1"/>
          </p:cNvSpPr>
          <p:nvPr>
            <p:ph type="sldNum" sz="quarter" idx="12"/>
          </p:nvPr>
        </p:nvSpPr>
        <p:spPr/>
        <p:txBody>
          <a:bodyPr/>
          <a:lstStyle/>
          <a:p>
            <a:fld id="{A209A336-D58C-464E-9136-F8762DC3422E}" type="slidenum">
              <a:rPr lang="en-US" smtClean="0"/>
              <a:pPr/>
              <a:t>47</a:t>
            </a:fld>
            <a:endParaRPr lang="en-US"/>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oter Placeholder 2"/>
          <p:cNvSpPr>
            <a:spLocks noGrp="1"/>
          </p:cNvSpPr>
          <p:nvPr>
            <p:ph type="ftr" sz="quarter" idx="11"/>
          </p:nvPr>
        </p:nvSpPr>
        <p:spPr/>
        <p:txBody>
          <a:bodyPr/>
          <a:lstStyle/>
          <a:p>
            <a:r>
              <a:rPr lang="en-US" smtClean="0"/>
              <a:t>© 2014 OnCourse Learning. All Rights Reserved.</a:t>
            </a:r>
            <a:endParaRPr lang="en-US"/>
          </a:p>
        </p:txBody>
      </p:sp>
      <p:sp>
        <p:nvSpPr>
          <p:cNvPr id="88066" name="Text Box 2"/>
          <p:cNvSpPr txBox="1">
            <a:spLocks noChangeArrowheads="1"/>
          </p:cNvSpPr>
          <p:nvPr/>
        </p:nvSpPr>
        <p:spPr bwMode="auto">
          <a:xfrm>
            <a:off x="457200" y="228600"/>
            <a:ext cx="838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i="1">
                <a:effectLst/>
              </a:rPr>
              <a:t>How Benchmarking Is Done in the Securities Industry</a:t>
            </a:r>
            <a:endParaRPr lang="en-US" i="1">
              <a:effectLst/>
            </a:endParaRPr>
          </a:p>
        </p:txBody>
      </p:sp>
      <p:grpSp>
        <p:nvGrpSpPr>
          <p:cNvPr id="88067" name="Group 3"/>
          <p:cNvGrpSpPr>
            <a:grpSpLocks/>
          </p:cNvGrpSpPr>
          <p:nvPr/>
        </p:nvGrpSpPr>
        <p:grpSpPr bwMode="auto">
          <a:xfrm>
            <a:off x="762000" y="1143000"/>
            <a:ext cx="7543800" cy="5334000"/>
            <a:chOff x="480" y="720"/>
            <a:chExt cx="4752" cy="3360"/>
          </a:xfrm>
        </p:grpSpPr>
        <p:sp>
          <p:nvSpPr>
            <p:cNvPr id="88068" name="Line 4"/>
            <p:cNvSpPr>
              <a:spLocks noChangeShapeType="1"/>
            </p:cNvSpPr>
            <p:nvPr/>
          </p:nvSpPr>
          <p:spPr bwMode="auto">
            <a:xfrm>
              <a:off x="1104" y="1344"/>
              <a:ext cx="0" cy="235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sp>
          <p:nvSpPr>
            <p:cNvPr id="88069" name="Line 5"/>
            <p:cNvSpPr>
              <a:spLocks noChangeShapeType="1"/>
            </p:cNvSpPr>
            <p:nvPr/>
          </p:nvSpPr>
          <p:spPr bwMode="auto">
            <a:xfrm>
              <a:off x="1104" y="3696"/>
              <a:ext cx="384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sp>
          <p:nvSpPr>
            <p:cNvPr id="88070" name="Text Box 6"/>
            <p:cNvSpPr txBox="1">
              <a:spLocks noChangeArrowheads="1"/>
            </p:cNvSpPr>
            <p:nvPr/>
          </p:nvSpPr>
          <p:spPr bwMode="auto">
            <a:xfrm>
              <a:off x="480" y="720"/>
              <a:ext cx="1104" cy="8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a:effectLst/>
                </a:rPr>
                <a:t>3-year</a:t>
              </a:r>
            </a:p>
            <a:p>
              <a:pPr eaLnBrk="0" hangingPunct="0">
                <a:spcBef>
                  <a:spcPct val="50000"/>
                </a:spcBef>
              </a:pPr>
              <a:r>
                <a:rPr lang="en-US">
                  <a:effectLst/>
                </a:rPr>
                <a:t>Time-Wtd</a:t>
              </a:r>
            </a:p>
            <a:p>
              <a:pPr eaLnBrk="0" hangingPunct="0">
                <a:spcBef>
                  <a:spcPct val="50000"/>
                </a:spcBef>
              </a:pPr>
              <a:r>
                <a:rPr lang="en-US">
                  <a:effectLst/>
                </a:rPr>
                <a:t>Return</a:t>
              </a:r>
              <a:endParaRPr lang="en-US" sz="2400">
                <a:effectLst/>
              </a:endParaRPr>
            </a:p>
          </p:txBody>
        </p:sp>
        <p:sp>
          <p:nvSpPr>
            <p:cNvPr id="88071" name="Text Box 7"/>
            <p:cNvSpPr txBox="1">
              <a:spLocks noChangeArrowheads="1"/>
            </p:cNvSpPr>
            <p:nvPr/>
          </p:nvSpPr>
          <p:spPr bwMode="auto">
            <a:xfrm>
              <a:off x="1536" y="3792"/>
              <a:ext cx="369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eaLnBrk="0" hangingPunct="0">
                <a:spcBef>
                  <a:spcPct val="50000"/>
                </a:spcBef>
              </a:pPr>
              <a:r>
                <a:rPr lang="en-US" sz="2400">
                  <a:effectLst/>
                </a:rPr>
                <a:t>Investment Mgt “Style” or Asset Class</a:t>
              </a:r>
            </a:p>
          </p:txBody>
        </p:sp>
        <p:sp>
          <p:nvSpPr>
            <p:cNvPr id="88072" name="Text Box 8"/>
            <p:cNvSpPr txBox="1">
              <a:spLocks noChangeArrowheads="1"/>
            </p:cNvSpPr>
            <p:nvPr/>
          </p:nvSpPr>
          <p:spPr bwMode="auto">
            <a:xfrm>
              <a:off x="1296" y="3168"/>
              <a:ext cx="1344"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400">
                  <a:effectLst/>
                </a:rPr>
                <a:t>Style A</a:t>
              </a:r>
            </a:p>
          </p:txBody>
        </p:sp>
        <p:sp>
          <p:nvSpPr>
            <p:cNvPr id="88073" name="Line 9"/>
            <p:cNvSpPr>
              <a:spLocks noChangeShapeType="1"/>
            </p:cNvSpPr>
            <p:nvPr/>
          </p:nvSpPr>
          <p:spPr bwMode="auto">
            <a:xfrm>
              <a:off x="1920" y="1296"/>
              <a:ext cx="0" cy="1776"/>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grpSp>
      <p:grpSp>
        <p:nvGrpSpPr>
          <p:cNvPr id="88074" name="Group 10"/>
          <p:cNvGrpSpPr>
            <a:grpSpLocks/>
          </p:cNvGrpSpPr>
          <p:nvPr/>
        </p:nvGrpSpPr>
        <p:grpSpPr bwMode="auto">
          <a:xfrm>
            <a:off x="2514600" y="2667000"/>
            <a:ext cx="1066800" cy="1524000"/>
            <a:chOff x="1584" y="1680"/>
            <a:chExt cx="672" cy="960"/>
          </a:xfrm>
        </p:grpSpPr>
        <p:sp>
          <p:nvSpPr>
            <p:cNvPr id="88075" name="Rectangle 11"/>
            <p:cNvSpPr>
              <a:spLocks noChangeArrowheads="1"/>
            </p:cNvSpPr>
            <p:nvPr/>
          </p:nvSpPr>
          <p:spPr bwMode="auto">
            <a:xfrm>
              <a:off x="1584" y="1680"/>
              <a:ext cx="672" cy="960"/>
            </a:xfrm>
            <a:prstGeom prst="rect">
              <a:avLst/>
            </a:prstGeom>
            <a:solidFill>
              <a:schemeClr val="accent5"/>
            </a:solidFill>
            <a:ln w="2857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sp>
          <p:nvSpPr>
            <p:cNvPr id="88076" name="Line 12"/>
            <p:cNvSpPr>
              <a:spLocks noChangeShapeType="1"/>
            </p:cNvSpPr>
            <p:nvPr/>
          </p:nvSpPr>
          <p:spPr bwMode="auto">
            <a:xfrm>
              <a:off x="1920" y="1680"/>
              <a:ext cx="0" cy="96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effectLst/>
              </a:endParaRPr>
            </a:p>
          </p:txBody>
        </p:sp>
      </p:grpSp>
      <p:sp>
        <p:nvSpPr>
          <p:cNvPr id="88077" name="Line 13"/>
          <p:cNvSpPr>
            <a:spLocks noChangeShapeType="1"/>
          </p:cNvSpPr>
          <p:nvPr/>
        </p:nvSpPr>
        <p:spPr bwMode="auto">
          <a:xfrm>
            <a:off x="2514600" y="3429000"/>
            <a:ext cx="10668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grpSp>
        <p:nvGrpSpPr>
          <p:cNvPr id="88078" name="Group 14"/>
          <p:cNvGrpSpPr>
            <a:grpSpLocks/>
          </p:cNvGrpSpPr>
          <p:nvPr/>
        </p:nvGrpSpPr>
        <p:grpSpPr bwMode="auto">
          <a:xfrm>
            <a:off x="2932113" y="2209800"/>
            <a:ext cx="5830888" cy="2057400"/>
            <a:chOff x="1847" y="1392"/>
            <a:chExt cx="3673" cy="1296"/>
          </a:xfrm>
        </p:grpSpPr>
        <p:grpSp>
          <p:nvGrpSpPr>
            <p:cNvPr id="88079" name="Group 15"/>
            <p:cNvGrpSpPr>
              <a:grpSpLocks/>
            </p:cNvGrpSpPr>
            <p:nvPr/>
          </p:nvGrpSpPr>
          <p:grpSpPr bwMode="auto">
            <a:xfrm>
              <a:off x="1847" y="1872"/>
              <a:ext cx="985" cy="288"/>
              <a:chOff x="1847" y="1872"/>
              <a:chExt cx="985" cy="288"/>
            </a:xfrm>
          </p:grpSpPr>
          <p:sp>
            <p:nvSpPr>
              <p:cNvPr id="88080" name="AutoShape 16"/>
              <p:cNvSpPr>
                <a:spLocks noChangeArrowheads="1"/>
              </p:cNvSpPr>
              <p:nvPr/>
            </p:nvSpPr>
            <p:spPr bwMode="auto">
              <a:xfrm>
                <a:off x="1847" y="1920"/>
                <a:ext cx="144" cy="192"/>
              </a:xfrm>
              <a:prstGeom prst="triangle">
                <a:avLst>
                  <a:gd name="adj" fmla="val 50000"/>
                </a:avLst>
              </a:prstGeom>
              <a:solidFill>
                <a:srgbClr val="0070C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sp>
            <p:nvSpPr>
              <p:cNvPr id="88081" name="Text Box 17"/>
              <p:cNvSpPr txBox="1">
                <a:spLocks noChangeArrowheads="1"/>
              </p:cNvSpPr>
              <p:nvPr/>
            </p:nvSpPr>
            <p:spPr bwMode="auto">
              <a:xfrm>
                <a:off x="2016" y="1872"/>
                <a:ext cx="81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i="1" dirty="0">
                    <a:solidFill>
                      <a:srgbClr val="0070C0"/>
                    </a:solidFill>
                    <a:effectLst/>
                  </a:rPr>
                  <a:t>Index A</a:t>
                </a:r>
              </a:p>
            </p:txBody>
          </p:sp>
        </p:grpSp>
        <p:grpSp>
          <p:nvGrpSpPr>
            <p:cNvPr id="88082" name="Group 18"/>
            <p:cNvGrpSpPr>
              <a:grpSpLocks/>
            </p:cNvGrpSpPr>
            <p:nvPr/>
          </p:nvGrpSpPr>
          <p:grpSpPr bwMode="auto">
            <a:xfrm>
              <a:off x="2784" y="1392"/>
              <a:ext cx="2736" cy="1296"/>
              <a:chOff x="2784" y="1392"/>
              <a:chExt cx="2736" cy="1296"/>
            </a:xfrm>
          </p:grpSpPr>
          <p:sp>
            <p:nvSpPr>
              <p:cNvPr id="88083" name="AutoShape 19"/>
              <p:cNvSpPr>
                <a:spLocks noChangeArrowheads="1"/>
              </p:cNvSpPr>
              <p:nvPr/>
            </p:nvSpPr>
            <p:spPr bwMode="auto">
              <a:xfrm>
                <a:off x="2784" y="1392"/>
                <a:ext cx="2736" cy="1296"/>
              </a:xfrm>
              <a:prstGeom prst="leftArrowCallout">
                <a:avLst>
                  <a:gd name="adj1" fmla="val 25000"/>
                  <a:gd name="adj2" fmla="val 25000"/>
                  <a:gd name="adj3" fmla="val 35185"/>
                  <a:gd name="adj4" fmla="val 6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sp>
            <p:nvSpPr>
              <p:cNvPr id="88084" name="Text Box 20"/>
              <p:cNvSpPr txBox="1">
                <a:spLocks noChangeArrowheads="1"/>
              </p:cNvSpPr>
              <p:nvPr/>
            </p:nvSpPr>
            <p:spPr bwMode="auto">
              <a:xfrm>
                <a:off x="3744" y="1488"/>
                <a:ext cx="1728" cy="989"/>
              </a:xfrm>
              <a:prstGeom prst="rect">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a:solidFill>
                      <a:srgbClr val="000000"/>
                    </a:solidFill>
                    <a:effectLst/>
                  </a:rPr>
                  <a:t>Compute TWRR of a </a:t>
                </a:r>
                <a:r>
                  <a:rPr lang="en-US" sz="2400" i="1">
                    <a:solidFill>
                      <a:srgbClr val="000000"/>
                    </a:solidFill>
                    <a:effectLst/>
                  </a:rPr>
                  <a:t>passive index</a:t>
                </a:r>
                <a:r>
                  <a:rPr lang="en-US" sz="2400">
                    <a:solidFill>
                      <a:srgbClr val="000000"/>
                    </a:solidFill>
                    <a:effectLst/>
                  </a:rPr>
                  <a:t> representative of style.</a:t>
                </a:r>
              </a:p>
            </p:txBody>
          </p:sp>
        </p:grpSp>
      </p:grpSp>
      <p:sp>
        <p:nvSpPr>
          <p:cNvPr id="23" name="Slide Number Placeholder 22"/>
          <p:cNvSpPr>
            <a:spLocks noGrp="1"/>
          </p:cNvSpPr>
          <p:nvPr>
            <p:ph type="sldNum" sz="quarter" idx="12"/>
          </p:nvPr>
        </p:nvSpPr>
        <p:spPr/>
        <p:txBody>
          <a:bodyPr/>
          <a:lstStyle/>
          <a:p>
            <a:fld id="{A209A336-D58C-464E-9136-F8762DC3422E}" type="slidenum">
              <a:rPr lang="en-US" smtClean="0"/>
              <a:pPr/>
              <a:t>48</a:t>
            </a:fld>
            <a:endParaRPr lang="en-US"/>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oter Placeholder 2"/>
          <p:cNvSpPr>
            <a:spLocks noGrp="1"/>
          </p:cNvSpPr>
          <p:nvPr>
            <p:ph type="ftr" sz="quarter" idx="11"/>
          </p:nvPr>
        </p:nvSpPr>
        <p:spPr/>
        <p:txBody>
          <a:bodyPr/>
          <a:lstStyle/>
          <a:p>
            <a:r>
              <a:rPr lang="en-US" smtClean="0"/>
              <a:t>© 2014 OnCourse Learning. All Rights Reserved.</a:t>
            </a:r>
            <a:endParaRPr lang="en-US"/>
          </a:p>
        </p:txBody>
      </p:sp>
      <p:sp>
        <p:nvSpPr>
          <p:cNvPr id="90114" name="Text Box 2"/>
          <p:cNvSpPr txBox="1">
            <a:spLocks noChangeArrowheads="1"/>
          </p:cNvSpPr>
          <p:nvPr/>
        </p:nvSpPr>
        <p:spPr bwMode="auto">
          <a:xfrm>
            <a:off x="457200" y="228600"/>
            <a:ext cx="838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i="1">
                <a:effectLst/>
              </a:rPr>
              <a:t>How Benchmarking Is Done in the Securities Industry</a:t>
            </a:r>
            <a:endParaRPr lang="en-US" i="1">
              <a:effectLst/>
            </a:endParaRPr>
          </a:p>
        </p:txBody>
      </p:sp>
      <p:grpSp>
        <p:nvGrpSpPr>
          <p:cNvPr id="90115" name="Group 3"/>
          <p:cNvGrpSpPr>
            <a:grpSpLocks/>
          </p:cNvGrpSpPr>
          <p:nvPr/>
        </p:nvGrpSpPr>
        <p:grpSpPr bwMode="auto">
          <a:xfrm>
            <a:off x="762000" y="1143000"/>
            <a:ext cx="7543800" cy="5334000"/>
            <a:chOff x="480" y="720"/>
            <a:chExt cx="4752" cy="3360"/>
          </a:xfrm>
        </p:grpSpPr>
        <p:sp>
          <p:nvSpPr>
            <p:cNvPr id="90116" name="Line 4"/>
            <p:cNvSpPr>
              <a:spLocks noChangeShapeType="1"/>
            </p:cNvSpPr>
            <p:nvPr/>
          </p:nvSpPr>
          <p:spPr bwMode="auto">
            <a:xfrm>
              <a:off x="1104" y="1344"/>
              <a:ext cx="0" cy="235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sp>
          <p:nvSpPr>
            <p:cNvPr id="90117" name="Line 5"/>
            <p:cNvSpPr>
              <a:spLocks noChangeShapeType="1"/>
            </p:cNvSpPr>
            <p:nvPr/>
          </p:nvSpPr>
          <p:spPr bwMode="auto">
            <a:xfrm>
              <a:off x="1104" y="3696"/>
              <a:ext cx="384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sp>
          <p:nvSpPr>
            <p:cNvPr id="90118" name="Text Box 6"/>
            <p:cNvSpPr txBox="1">
              <a:spLocks noChangeArrowheads="1"/>
            </p:cNvSpPr>
            <p:nvPr/>
          </p:nvSpPr>
          <p:spPr bwMode="auto">
            <a:xfrm>
              <a:off x="480" y="720"/>
              <a:ext cx="1104" cy="8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a:effectLst/>
                </a:rPr>
                <a:t>3-year</a:t>
              </a:r>
            </a:p>
            <a:p>
              <a:pPr eaLnBrk="0" hangingPunct="0">
                <a:spcBef>
                  <a:spcPct val="50000"/>
                </a:spcBef>
              </a:pPr>
              <a:r>
                <a:rPr lang="en-US">
                  <a:effectLst/>
                </a:rPr>
                <a:t>Time-Wtd</a:t>
              </a:r>
            </a:p>
            <a:p>
              <a:pPr eaLnBrk="0" hangingPunct="0">
                <a:spcBef>
                  <a:spcPct val="50000"/>
                </a:spcBef>
              </a:pPr>
              <a:r>
                <a:rPr lang="en-US">
                  <a:effectLst/>
                </a:rPr>
                <a:t>Return</a:t>
              </a:r>
              <a:endParaRPr lang="en-US" sz="2400">
                <a:effectLst/>
              </a:endParaRPr>
            </a:p>
          </p:txBody>
        </p:sp>
        <p:sp>
          <p:nvSpPr>
            <p:cNvPr id="90119" name="Text Box 7"/>
            <p:cNvSpPr txBox="1">
              <a:spLocks noChangeArrowheads="1"/>
            </p:cNvSpPr>
            <p:nvPr/>
          </p:nvSpPr>
          <p:spPr bwMode="auto">
            <a:xfrm>
              <a:off x="1536" y="3792"/>
              <a:ext cx="369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eaLnBrk="0" hangingPunct="0">
                <a:spcBef>
                  <a:spcPct val="50000"/>
                </a:spcBef>
              </a:pPr>
              <a:r>
                <a:rPr lang="en-US" sz="2400">
                  <a:effectLst/>
                </a:rPr>
                <a:t>Investment Mgt “Style” or Asset Class</a:t>
              </a:r>
            </a:p>
          </p:txBody>
        </p:sp>
        <p:sp>
          <p:nvSpPr>
            <p:cNvPr id="90120" name="Text Box 8"/>
            <p:cNvSpPr txBox="1">
              <a:spLocks noChangeArrowheads="1"/>
            </p:cNvSpPr>
            <p:nvPr/>
          </p:nvSpPr>
          <p:spPr bwMode="auto">
            <a:xfrm>
              <a:off x="1296" y="3168"/>
              <a:ext cx="1344"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400">
                  <a:effectLst/>
                </a:rPr>
                <a:t>Style A</a:t>
              </a:r>
            </a:p>
          </p:txBody>
        </p:sp>
        <p:sp>
          <p:nvSpPr>
            <p:cNvPr id="90121" name="Line 9"/>
            <p:cNvSpPr>
              <a:spLocks noChangeShapeType="1"/>
            </p:cNvSpPr>
            <p:nvPr/>
          </p:nvSpPr>
          <p:spPr bwMode="auto">
            <a:xfrm>
              <a:off x="1920" y="1296"/>
              <a:ext cx="0" cy="1776"/>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grpSp>
      <p:grpSp>
        <p:nvGrpSpPr>
          <p:cNvPr id="90122" name="Group 10"/>
          <p:cNvGrpSpPr>
            <a:grpSpLocks/>
          </p:cNvGrpSpPr>
          <p:nvPr/>
        </p:nvGrpSpPr>
        <p:grpSpPr bwMode="auto">
          <a:xfrm>
            <a:off x="2514600" y="2667000"/>
            <a:ext cx="1066800" cy="1524000"/>
            <a:chOff x="1584" y="1680"/>
            <a:chExt cx="672" cy="960"/>
          </a:xfrm>
          <a:solidFill>
            <a:schemeClr val="accent5"/>
          </a:solidFill>
        </p:grpSpPr>
        <p:sp>
          <p:nvSpPr>
            <p:cNvPr id="90123" name="Rectangle 11"/>
            <p:cNvSpPr>
              <a:spLocks noChangeArrowheads="1"/>
            </p:cNvSpPr>
            <p:nvPr/>
          </p:nvSpPr>
          <p:spPr bwMode="auto">
            <a:xfrm>
              <a:off x="1584" y="1680"/>
              <a:ext cx="672" cy="960"/>
            </a:xfrm>
            <a:prstGeom prst="rect">
              <a:avLst/>
            </a:prstGeom>
            <a:grpFill/>
            <a:ln w="2857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sp>
          <p:nvSpPr>
            <p:cNvPr id="90124" name="Line 12"/>
            <p:cNvSpPr>
              <a:spLocks noChangeShapeType="1"/>
            </p:cNvSpPr>
            <p:nvPr/>
          </p:nvSpPr>
          <p:spPr bwMode="auto">
            <a:xfrm>
              <a:off x="1920" y="1680"/>
              <a:ext cx="0" cy="960"/>
            </a:xfrm>
            <a:prstGeom prst="line">
              <a:avLst/>
            </a:prstGeom>
            <a:grp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effectLst/>
              </a:endParaRPr>
            </a:p>
          </p:txBody>
        </p:sp>
      </p:grpSp>
      <p:sp>
        <p:nvSpPr>
          <p:cNvPr id="90125" name="Line 13"/>
          <p:cNvSpPr>
            <a:spLocks noChangeShapeType="1"/>
          </p:cNvSpPr>
          <p:nvPr/>
        </p:nvSpPr>
        <p:spPr bwMode="auto">
          <a:xfrm>
            <a:off x="2514600" y="3429000"/>
            <a:ext cx="10668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grpSp>
        <p:nvGrpSpPr>
          <p:cNvPr id="90126" name="Group 14"/>
          <p:cNvGrpSpPr>
            <a:grpSpLocks/>
          </p:cNvGrpSpPr>
          <p:nvPr/>
        </p:nvGrpSpPr>
        <p:grpSpPr bwMode="auto">
          <a:xfrm>
            <a:off x="2932113" y="2971800"/>
            <a:ext cx="1563688" cy="457200"/>
            <a:chOff x="1847" y="1872"/>
            <a:chExt cx="985" cy="288"/>
          </a:xfrm>
        </p:grpSpPr>
        <p:sp>
          <p:nvSpPr>
            <p:cNvPr id="90127" name="AutoShape 15"/>
            <p:cNvSpPr>
              <a:spLocks noChangeArrowheads="1"/>
            </p:cNvSpPr>
            <p:nvPr/>
          </p:nvSpPr>
          <p:spPr bwMode="auto">
            <a:xfrm>
              <a:off x="1847" y="1920"/>
              <a:ext cx="144" cy="192"/>
            </a:xfrm>
            <a:prstGeom prst="triangle">
              <a:avLst>
                <a:gd name="adj" fmla="val 50000"/>
              </a:avLst>
            </a:prstGeom>
            <a:solidFill>
              <a:srgbClr val="0070C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sp>
          <p:nvSpPr>
            <p:cNvPr id="90128" name="Text Box 16"/>
            <p:cNvSpPr txBox="1">
              <a:spLocks noChangeArrowheads="1"/>
            </p:cNvSpPr>
            <p:nvPr/>
          </p:nvSpPr>
          <p:spPr bwMode="auto">
            <a:xfrm>
              <a:off x="2016" y="1872"/>
              <a:ext cx="81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i="1" dirty="0">
                  <a:solidFill>
                    <a:srgbClr val="0070C0"/>
                  </a:solidFill>
                  <a:effectLst/>
                </a:rPr>
                <a:t>Index A</a:t>
              </a:r>
            </a:p>
          </p:txBody>
        </p:sp>
      </p:grpSp>
      <p:grpSp>
        <p:nvGrpSpPr>
          <p:cNvPr id="90129" name="Group 17"/>
          <p:cNvGrpSpPr>
            <a:grpSpLocks/>
          </p:cNvGrpSpPr>
          <p:nvPr/>
        </p:nvGrpSpPr>
        <p:grpSpPr bwMode="auto">
          <a:xfrm>
            <a:off x="2895600" y="1371600"/>
            <a:ext cx="5638800" cy="2209800"/>
            <a:chOff x="1824" y="864"/>
            <a:chExt cx="3552" cy="1392"/>
          </a:xfrm>
        </p:grpSpPr>
        <p:grpSp>
          <p:nvGrpSpPr>
            <p:cNvPr id="90130" name="Group 18"/>
            <p:cNvGrpSpPr>
              <a:grpSpLocks/>
            </p:cNvGrpSpPr>
            <p:nvPr/>
          </p:nvGrpSpPr>
          <p:grpSpPr bwMode="auto">
            <a:xfrm>
              <a:off x="1824" y="1392"/>
              <a:ext cx="864" cy="288"/>
              <a:chOff x="1824" y="1392"/>
              <a:chExt cx="864" cy="288"/>
            </a:xfrm>
          </p:grpSpPr>
          <p:sp>
            <p:nvSpPr>
              <p:cNvPr id="90131" name="AutoShape 19"/>
              <p:cNvSpPr>
                <a:spLocks noChangeArrowheads="1"/>
              </p:cNvSpPr>
              <p:nvPr/>
            </p:nvSpPr>
            <p:spPr bwMode="auto">
              <a:xfrm>
                <a:off x="1824" y="1488"/>
                <a:ext cx="192" cy="192"/>
              </a:xfrm>
              <a:prstGeom prst="plus">
                <a:avLst>
                  <a:gd name="adj" fmla="val 25000"/>
                </a:avLst>
              </a:prstGeom>
              <a:solidFill>
                <a:srgbClr val="FF0066"/>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sp>
            <p:nvSpPr>
              <p:cNvPr id="90132" name="Text Box 20"/>
              <p:cNvSpPr txBox="1">
                <a:spLocks noChangeArrowheads="1"/>
              </p:cNvSpPr>
              <p:nvPr/>
            </p:nvSpPr>
            <p:spPr bwMode="auto">
              <a:xfrm>
                <a:off x="2016" y="1392"/>
                <a:ext cx="672"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FF0066"/>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i="1">
                    <a:solidFill>
                      <a:srgbClr val="FF0066"/>
                    </a:solidFill>
                    <a:effectLst/>
                  </a:rPr>
                  <a:t>Mgr A</a:t>
                </a:r>
                <a:endParaRPr lang="en-US" sz="2400" b="0" i="1">
                  <a:effectLst/>
                </a:endParaRPr>
              </a:p>
            </p:txBody>
          </p:sp>
        </p:grpSp>
        <p:grpSp>
          <p:nvGrpSpPr>
            <p:cNvPr id="90133" name="Group 21"/>
            <p:cNvGrpSpPr>
              <a:grpSpLocks/>
            </p:cNvGrpSpPr>
            <p:nvPr/>
          </p:nvGrpSpPr>
          <p:grpSpPr bwMode="auto">
            <a:xfrm>
              <a:off x="2640" y="864"/>
              <a:ext cx="2736" cy="1392"/>
              <a:chOff x="2640" y="864"/>
              <a:chExt cx="2736" cy="1392"/>
            </a:xfrm>
          </p:grpSpPr>
          <p:sp>
            <p:nvSpPr>
              <p:cNvPr id="90134" name="AutoShape 22"/>
              <p:cNvSpPr>
                <a:spLocks noChangeArrowheads="1"/>
              </p:cNvSpPr>
              <p:nvPr/>
            </p:nvSpPr>
            <p:spPr bwMode="auto">
              <a:xfrm>
                <a:off x="2640" y="864"/>
                <a:ext cx="2736" cy="1392"/>
              </a:xfrm>
              <a:prstGeom prst="leftArrowCallout">
                <a:avLst>
                  <a:gd name="adj1" fmla="val 25000"/>
                  <a:gd name="adj2" fmla="val 25000"/>
                  <a:gd name="adj3" fmla="val 32759"/>
                  <a:gd name="adj4" fmla="val 6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sp>
            <p:nvSpPr>
              <p:cNvPr id="90135" name="Text Box 23"/>
              <p:cNvSpPr txBox="1">
                <a:spLocks noChangeArrowheads="1"/>
              </p:cNvSpPr>
              <p:nvPr/>
            </p:nvSpPr>
            <p:spPr bwMode="auto">
              <a:xfrm>
                <a:off x="3600" y="960"/>
                <a:ext cx="1728" cy="1221"/>
              </a:xfrm>
              <a:prstGeom prst="rect">
                <a:avLst/>
              </a:prstGeom>
              <a:solidFill>
                <a:schemeClr val="accent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a:solidFill>
                      <a:srgbClr val="000000"/>
                    </a:solidFill>
                    <a:effectLst/>
                  </a:rPr>
                  <a:t>Compute TWRR of the subject active manager or actively-managed portfolio.</a:t>
                </a:r>
              </a:p>
            </p:txBody>
          </p:sp>
        </p:grpSp>
      </p:grpSp>
      <p:sp>
        <p:nvSpPr>
          <p:cNvPr id="26" name="Slide Number Placeholder 25"/>
          <p:cNvSpPr>
            <a:spLocks noGrp="1"/>
          </p:cNvSpPr>
          <p:nvPr>
            <p:ph type="sldNum" sz="quarter" idx="12"/>
          </p:nvPr>
        </p:nvSpPr>
        <p:spPr/>
        <p:txBody>
          <a:bodyPr/>
          <a:lstStyle/>
          <a:p>
            <a:fld id="{A209A336-D58C-464E-9136-F8762DC3422E}" type="slidenum">
              <a:rPr lang="en-US" smtClean="0"/>
              <a:pPr/>
              <a:t>49</a:t>
            </a:fld>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smtClean="0"/>
              <a:t>© 2014 OnCourse Learning. All Rights Reserved.</a:t>
            </a:r>
            <a:endParaRPr lang="en-US"/>
          </a:p>
        </p:txBody>
      </p:sp>
      <p:sp>
        <p:nvSpPr>
          <p:cNvPr id="16386" name="Text Box 2"/>
          <p:cNvSpPr txBox="1">
            <a:spLocks noChangeArrowheads="1"/>
          </p:cNvSpPr>
          <p:nvPr/>
        </p:nvSpPr>
        <p:spPr bwMode="auto">
          <a:xfrm>
            <a:off x="1143000" y="152400"/>
            <a:ext cx="6858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2400" dirty="0">
                <a:effectLst>
                  <a:outerShdw blurRad="38100" dist="38100" dir="2700000" algn="tl">
                    <a:srgbClr val="FFFFFF"/>
                  </a:outerShdw>
                </a:effectLst>
              </a:rPr>
              <a:t>Macro-Level Investment Policy Analysis:</a:t>
            </a:r>
          </a:p>
        </p:txBody>
      </p:sp>
      <p:sp>
        <p:nvSpPr>
          <p:cNvPr id="16387" name="Text Box 3"/>
          <p:cNvSpPr txBox="1">
            <a:spLocks noChangeArrowheads="1"/>
          </p:cNvSpPr>
          <p:nvPr/>
        </p:nvSpPr>
        <p:spPr bwMode="auto">
          <a:xfrm>
            <a:off x="533400" y="609600"/>
            <a:ext cx="8153400" cy="55707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buClr>
                <a:schemeClr val="tx1"/>
              </a:buClr>
              <a:buFontTx/>
              <a:buChar char="•"/>
            </a:pPr>
            <a:r>
              <a:rPr lang="en-US" sz="2400" b="0" dirty="0">
                <a:solidFill>
                  <a:srgbClr val="0000FF"/>
                </a:solidFill>
                <a:effectLst/>
              </a:rPr>
              <a:t> </a:t>
            </a:r>
            <a:r>
              <a:rPr lang="en-US" sz="2400" i="1" dirty="0">
                <a:solidFill>
                  <a:srgbClr val="0000FF"/>
                </a:solidFill>
                <a:effectLst/>
              </a:rPr>
              <a:t>Strategic</a:t>
            </a:r>
            <a:r>
              <a:rPr lang="en-US" sz="2400" b="0" dirty="0">
                <a:effectLst/>
              </a:rPr>
              <a:t> Investment Decision Making:</a:t>
            </a:r>
          </a:p>
          <a:p>
            <a:pPr lvl="1" indent="-228600">
              <a:spcBef>
                <a:spcPct val="20000"/>
              </a:spcBef>
              <a:buFontTx/>
              <a:buChar char="-"/>
            </a:pPr>
            <a:r>
              <a:rPr lang="en-US" b="0" dirty="0">
                <a:effectLst/>
              </a:rPr>
              <a:t> Long-run objectives &amp; plan:</a:t>
            </a:r>
          </a:p>
          <a:p>
            <a:pPr lvl="1" indent="-228600">
              <a:spcBef>
                <a:spcPct val="20000"/>
              </a:spcBef>
              <a:buFontTx/>
              <a:buChar char="-"/>
            </a:pPr>
            <a:r>
              <a:rPr lang="en-US" b="0" dirty="0">
                <a:effectLst/>
              </a:rPr>
              <a:t> Chapter 21 (</a:t>
            </a:r>
            <a:r>
              <a:rPr lang="en-US" b="0" dirty="0" err="1">
                <a:effectLst/>
              </a:rPr>
              <a:t>Portf</a:t>
            </a:r>
            <a:r>
              <a:rPr lang="en-US" b="0" dirty="0">
                <a:effectLst/>
              </a:rPr>
              <a:t> Theory) </a:t>
            </a:r>
            <a:r>
              <a:rPr lang="en-US" b="0" dirty="0">
                <a:effectLst/>
                <a:sym typeface="Wingdings" panose="05000000000000000000" pitchFamily="2" charset="2"/>
              </a:rPr>
              <a:t> </a:t>
            </a:r>
            <a:r>
              <a:rPr lang="en-US" b="0" i="1" dirty="0">
                <a:effectLst/>
                <a:sym typeface="Wingdings" panose="05000000000000000000" pitchFamily="2" charset="2"/>
              </a:rPr>
              <a:t>Basic methodology</a:t>
            </a:r>
            <a:r>
              <a:rPr lang="en-US" b="0" dirty="0">
                <a:effectLst/>
                <a:sym typeface="Wingdings" panose="05000000000000000000" pitchFamily="2" charset="2"/>
              </a:rPr>
              <a:t>.</a:t>
            </a:r>
          </a:p>
          <a:p>
            <a:pPr lvl="1" indent="-228600">
              <a:spcBef>
                <a:spcPct val="20000"/>
              </a:spcBef>
              <a:buFontTx/>
              <a:buChar char="-"/>
            </a:pPr>
            <a:r>
              <a:rPr lang="en-US" b="0" dirty="0">
                <a:effectLst/>
                <a:sym typeface="Wingdings" panose="05000000000000000000" pitchFamily="2" charset="2"/>
              </a:rPr>
              <a:t> Chapter 22 (</a:t>
            </a:r>
            <a:r>
              <a:rPr lang="en-US" b="0" dirty="0" err="1">
                <a:effectLst/>
                <a:sym typeface="Wingdings" panose="05000000000000000000" pitchFamily="2" charset="2"/>
              </a:rPr>
              <a:t>Equilibr</a:t>
            </a:r>
            <a:r>
              <a:rPr lang="en-US" b="0" dirty="0">
                <a:effectLst/>
                <a:sym typeface="Wingdings" panose="05000000000000000000" pitchFamily="2" charset="2"/>
              </a:rPr>
              <a:t> Models)  </a:t>
            </a:r>
            <a:r>
              <a:rPr lang="en-US" b="0" i="1" dirty="0">
                <a:effectLst/>
                <a:sym typeface="Wingdings" panose="05000000000000000000" pitchFamily="2" charset="2"/>
              </a:rPr>
              <a:t>Rational expectations to apply </a:t>
            </a:r>
            <a:r>
              <a:rPr lang="en-US" b="0" i="1" dirty="0" err="1">
                <a:effectLst/>
                <a:sym typeface="Wingdings" panose="05000000000000000000" pitchFamily="2" charset="2"/>
              </a:rPr>
              <a:t>MPT</a:t>
            </a:r>
            <a:r>
              <a:rPr lang="en-US" b="0" i="1" dirty="0">
                <a:effectLst/>
                <a:sym typeface="Wingdings" panose="05000000000000000000" pitchFamily="2" charset="2"/>
              </a:rPr>
              <a:t>.</a:t>
            </a:r>
            <a:endParaRPr lang="en-US" b="0" dirty="0">
              <a:effectLst/>
              <a:sym typeface="Wingdings" panose="05000000000000000000" pitchFamily="2" charset="2"/>
            </a:endParaRPr>
          </a:p>
          <a:p>
            <a:pPr>
              <a:spcBef>
                <a:spcPct val="50000"/>
              </a:spcBef>
              <a:buFontTx/>
              <a:buChar char="•"/>
            </a:pPr>
            <a:r>
              <a:rPr lang="en-US" sz="2400" b="0" dirty="0">
                <a:effectLst/>
              </a:rPr>
              <a:t> </a:t>
            </a:r>
            <a:r>
              <a:rPr lang="en-US" sz="2400" i="1" dirty="0">
                <a:solidFill>
                  <a:srgbClr val="0000FF"/>
                </a:solidFill>
                <a:effectLst/>
              </a:rPr>
              <a:t>Tactical</a:t>
            </a:r>
            <a:r>
              <a:rPr lang="en-US" sz="2400" dirty="0">
                <a:effectLst/>
              </a:rPr>
              <a:t> Investment Policy:</a:t>
            </a:r>
          </a:p>
          <a:p>
            <a:pPr lvl="1" indent="-228600">
              <a:spcBef>
                <a:spcPct val="20000"/>
              </a:spcBef>
              <a:buFontTx/>
              <a:buChar char="-"/>
            </a:pPr>
            <a:r>
              <a:rPr lang="en-US" b="0" dirty="0">
                <a:effectLst/>
              </a:rPr>
              <a:t> Short/medium term actions (opportunistic):</a:t>
            </a:r>
          </a:p>
          <a:p>
            <a:pPr lvl="1" indent="-228600">
              <a:spcBef>
                <a:spcPct val="20000"/>
              </a:spcBef>
              <a:buFontTx/>
              <a:buChar char="-"/>
            </a:pPr>
            <a:r>
              <a:rPr lang="en-US" b="0" dirty="0">
                <a:effectLst/>
              </a:rPr>
              <a:t> Chapter 22 (</a:t>
            </a:r>
            <a:r>
              <a:rPr lang="en-US" b="0" dirty="0" err="1">
                <a:effectLst/>
              </a:rPr>
              <a:t>Equilibr</a:t>
            </a:r>
            <a:r>
              <a:rPr lang="en-US" b="0" dirty="0">
                <a:effectLst/>
              </a:rPr>
              <a:t> Models) </a:t>
            </a:r>
            <a:r>
              <a:rPr lang="en-US" b="0" dirty="0">
                <a:effectLst/>
                <a:sym typeface="Wingdings" panose="05000000000000000000" pitchFamily="2" charset="2"/>
              </a:rPr>
              <a:t> </a:t>
            </a:r>
            <a:r>
              <a:rPr lang="en-US" b="0" i="1" dirty="0">
                <a:effectLst/>
                <a:sym typeface="Wingdings" panose="05000000000000000000" pitchFamily="2" charset="2"/>
              </a:rPr>
              <a:t>Find </a:t>
            </a:r>
            <a:r>
              <a:rPr lang="en-US" b="0" i="1" dirty="0" err="1">
                <a:effectLst/>
                <a:sym typeface="Wingdings" panose="05000000000000000000" pitchFamily="2" charset="2"/>
              </a:rPr>
              <a:t>mis</a:t>
            </a:r>
            <a:r>
              <a:rPr lang="en-US" b="0" i="1" dirty="0">
                <a:effectLst/>
                <a:sym typeface="Wingdings" panose="05000000000000000000" pitchFamily="2" charset="2"/>
              </a:rPr>
              <a:t>-priced assets.</a:t>
            </a:r>
            <a:endParaRPr lang="en-US" b="0" dirty="0">
              <a:effectLst/>
              <a:sym typeface="Wingdings" panose="05000000000000000000" pitchFamily="2" charset="2"/>
            </a:endParaRPr>
          </a:p>
          <a:p>
            <a:pPr>
              <a:spcBef>
                <a:spcPct val="50000"/>
              </a:spcBef>
              <a:buFontTx/>
              <a:buChar char="•"/>
            </a:pPr>
            <a:r>
              <a:rPr lang="en-US" sz="2400" b="0" dirty="0">
                <a:effectLst/>
              </a:rPr>
              <a:t> </a:t>
            </a:r>
            <a:r>
              <a:rPr lang="en-US" sz="2400" i="1" dirty="0">
                <a:effectLst/>
              </a:rPr>
              <a:t>Policy </a:t>
            </a:r>
            <a:r>
              <a:rPr lang="en-US" sz="2400" i="1" dirty="0">
                <a:solidFill>
                  <a:srgbClr val="0000FF"/>
                </a:solidFill>
                <a:effectLst/>
              </a:rPr>
              <a:t>Implementation</a:t>
            </a:r>
            <a:r>
              <a:rPr lang="en-US" sz="2400" i="1" dirty="0">
                <a:effectLst/>
              </a:rPr>
              <a:t>:</a:t>
            </a:r>
            <a:endParaRPr lang="en-US" sz="2400" dirty="0">
              <a:effectLst/>
            </a:endParaRPr>
          </a:p>
          <a:p>
            <a:pPr lvl="1" indent="-228600">
              <a:spcBef>
                <a:spcPct val="20000"/>
              </a:spcBef>
              <a:buFontTx/>
              <a:buChar char="-"/>
            </a:pPr>
            <a:r>
              <a:rPr lang="en-US" b="0" dirty="0">
                <a:effectLst/>
              </a:rPr>
              <a:t> Investment management:</a:t>
            </a:r>
          </a:p>
          <a:p>
            <a:pPr lvl="1" indent="-228600">
              <a:spcBef>
                <a:spcPct val="20000"/>
              </a:spcBef>
              <a:buFontTx/>
              <a:buChar char="-"/>
            </a:pPr>
            <a:r>
              <a:rPr lang="en-US" b="0" dirty="0">
                <a:effectLst/>
              </a:rPr>
              <a:t> Chapter 26 (</a:t>
            </a:r>
            <a:r>
              <a:rPr lang="en-US" b="0" dirty="0" err="1">
                <a:effectLst/>
              </a:rPr>
              <a:t>Perf</a:t>
            </a:r>
            <a:r>
              <a:rPr lang="en-US" b="0" dirty="0">
                <a:effectLst/>
              </a:rPr>
              <a:t>. Attrib., Benchmarking).</a:t>
            </a:r>
          </a:p>
          <a:p>
            <a:pPr lvl="1" indent="-228600">
              <a:spcBef>
                <a:spcPct val="20000"/>
              </a:spcBef>
              <a:buFontTx/>
              <a:buChar char="-"/>
            </a:pPr>
            <a:r>
              <a:rPr lang="en-US" b="0" dirty="0">
                <a:effectLst/>
              </a:rPr>
              <a:t> Chapter 22 (</a:t>
            </a:r>
            <a:r>
              <a:rPr lang="en-US" b="0" dirty="0" err="1">
                <a:effectLst/>
              </a:rPr>
              <a:t>Equilibr</a:t>
            </a:r>
            <a:r>
              <a:rPr lang="en-US" b="0" dirty="0">
                <a:effectLst/>
              </a:rPr>
              <a:t> Models) </a:t>
            </a:r>
            <a:r>
              <a:rPr lang="en-US" b="0" dirty="0">
                <a:effectLst/>
                <a:sym typeface="Wingdings" panose="05000000000000000000" pitchFamily="2" charset="2"/>
              </a:rPr>
              <a:t> </a:t>
            </a:r>
            <a:r>
              <a:rPr lang="en-US" b="0" i="1" dirty="0">
                <a:effectLst/>
                <a:sym typeface="Wingdings" panose="05000000000000000000" pitchFamily="2" charset="2"/>
              </a:rPr>
              <a:t>Risk-adjustment for </a:t>
            </a:r>
            <a:r>
              <a:rPr lang="en-US" b="0" i="1" dirty="0" err="1">
                <a:effectLst/>
                <a:sym typeface="Wingdings" panose="05000000000000000000" pitchFamily="2" charset="2"/>
              </a:rPr>
              <a:t>perf</a:t>
            </a:r>
            <a:r>
              <a:rPr lang="en-US" b="0" i="1" dirty="0">
                <a:effectLst/>
                <a:sym typeface="Wingdings" panose="05000000000000000000" pitchFamily="2" charset="2"/>
              </a:rPr>
              <a:t>. Attrib.</a:t>
            </a:r>
            <a:endParaRPr lang="en-US" b="0" dirty="0">
              <a:effectLst/>
            </a:endParaRPr>
          </a:p>
          <a:p>
            <a:pPr lvl="1" indent="-228600">
              <a:spcBef>
                <a:spcPct val="20000"/>
              </a:spcBef>
              <a:buFontTx/>
              <a:buChar char="-"/>
            </a:pPr>
            <a:r>
              <a:rPr lang="en-US" b="0" dirty="0">
                <a:effectLst/>
              </a:rPr>
              <a:t> Most </a:t>
            </a:r>
            <a:r>
              <a:rPr lang="en-US" b="0" dirty="0" err="1">
                <a:effectLst/>
              </a:rPr>
              <a:t>relevent</a:t>
            </a:r>
            <a:r>
              <a:rPr lang="en-US" b="0" dirty="0">
                <a:effectLst/>
              </a:rPr>
              <a:t> for private direct investment </a:t>
            </a:r>
          </a:p>
          <a:p>
            <a:pPr lvl="1" indent="-228600">
              <a:spcBef>
                <a:spcPct val="20000"/>
              </a:spcBef>
              <a:buFontTx/>
              <a:buChar char="-"/>
            </a:pPr>
            <a:r>
              <a:rPr lang="en-US" b="0" dirty="0">
                <a:effectLst/>
              </a:rPr>
              <a:t> Also relevant for REIT mgt to consider, as REITs can be viewed as mgrs of direct </a:t>
            </a:r>
            <a:r>
              <a:rPr lang="en-US" b="0" dirty="0" err="1">
                <a:effectLst/>
              </a:rPr>
              <a:t>priv</a:t>
            </a:r>
            <a:r>
              <a:rPr lang="en-US" b="0" dirty="0">
                <a:effectLst/>
              </a:rPr>
              <a:t> </a:t>
            </a:r>
            <a:r>
              <a:rPr lang="en-US" b="0" dirty="0" err="1">
                <a:effectLst/>
              </a:rPr>
              <a:t>R.E.</a:t>
            </a:r>
            <a:r>
              <a:rPr lang="en-US" b="0" dirty="0">
                <a:effectLst/>
              </a:rPr>
              <a:t> investments on behalf of stockholders.</a:t>
            </a:r>
          </a:p>
        </p:txBody>
      </p:sp>
      <p:sp>
        <p:nvSpPr>
          <p:cNvPr id="6" name="Slide Number Placeholder 5"/>
          <p:cNvSpPr>
            <a:spLocks noGrp="1"/>
          </p:cNvSpPr>
          <p:nvPr>
            <p:ph type="sldNum" sz="quarter" idx="12"/>
          </p:nvPr>
        </p:nvSpPr>
        <p:spPr/>
        <p:txBody>
          <a:bodyPr/>
          <a:lstStyle/>
          <a:p>
            <a:fld id="{A209A336-D58C-464E-9136-F8762DC3422E}"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ooter Placeholder 2"/>
          <p:cNvSpPr>
            <a:spLocks noGrp="1"/>
          </p:cNvSpPr>
          <p:nvPr>
            <p:ph type="ftr" sz="quarter" idx="11"/>
          </p:nvPr>
        </p:nvSpPr>
        <p:spPr/>
        <p:txBody>
          <a:bodyPr/>
          <a:lstStyle/>
          <a:p>
            <a:r>
              <a:rPr lang="en-US" smtClean="0"/>
              <a:t>© 2014 OnCourse Learning. All Rights Reserved.</a:t>
            </a:r>
            <a:endParaRPr lang="en-US"/>
          </a:p>
        </p:txBody>
      </p:sp>
      <p:sp>
        <p:nvSpPr>
          <p:cNvPr id="91138" name="Text Box 2"/>
          <p:cNvSpPr txBox="1">
            <a:spLocks noChangeArrowheads="1"/>
          </p:cNvSpPr>
          <p:nvPr/>
        </p:nvSpPr>
        <p:spPr bwMode="auto">
          <a:xfrm>
            <a:off x="457200" y="228600"/>
            <a:ext cx="838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i="1">
                <a:effectLst/>
              </a:rPr>
              <a:t>How Benchmarking Is Done in the Securities Industry</a:t>
            </a:r>
            <a:endParaRPr lang="en-US" i="1">
              <a:effectLst/>
            </a:endParaRPr>
          </a:p>
        </p:txBody>
      </p:sp>
      <p:grpSp>
        <p:nvGrpSpPr>
          <p:cNvPr id="91139" name="Group 3"/>
          <p:cNvGrpSpPr>
            <a:grpSpLocks/>
          </p:cNvGrpSpPr>
          <p:nvPr/>
        </p:nvGrpSpPr>
        <p:grpSpPr bwMode="auto">
          <a:xfrm>
            <a:off x="762000" y="1143000"/>
            <a:ext cx="7543800" cy="5334000"/>
            <a:chOff x="480" y="720"/>
            <a:chExt cx="4752" cy="3360"/>
          </a:xfrm>
        </p:grpSpPr>
        <p:sp>
          <p:nvSpPr>
            <p:cNvPr id="91140" name="Line 4"/>
            <p:cNvSpPr>
              <a:spLocks noChangeShapeType="1"/>
            </p:cNvSpPr>
            <p:nvPr/>
          </p:nvSpPr>
          <p:spPr bwMode="auto">
            <a:xfrm>
              <a:off x="1104" y="1344"/>
              <a:ext cx="0" cy="235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sp>
          <p:nvSpPr>
            <p:cNvPr id="91141" name="Line 5"/>
            <p:cNvSpPr>
              <a:spLocks noChangeShapeType="1"/>
            </p:cNvSpPr>
            <p:nvPr/>
          </p:nvSpPr>
          <p:spPr bwMode="auto">
            <a:xfrm>
              <a:off x="1104" y="3696"/>
              <a:ext cx="384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sp>
          <p:nvSpPr>
            <p:cNvPr id="91142" name="Text Box 6"/>
            <p:cNvSpPr txBox="1">
              <a:spLocks noChangeArrowheads="1"/>
            </p:cNvSpPr>
            <p:nvPr/>
          </p:nvSpPr>
          <p:spPr bwMode="auto">
            <a:xfrm>
              <a:off x="480" y="720"/>
              <a:ext cx="1104" cy="8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a:effectLst/>
                </a:rPr>
                <a:t>3-year</a:t>
              </a:r>
            </a:p>
            <a:p>
              <a:pPr eaLnBrk="0" hangingPunct="0">
                <a:spcBef>
                  <a:spcPct val="50000"/>
                </a:spcBef>
              </a:pPr>
              <a:r>
                <a:rPr lang="en-US">
                  <a:effectLst/>
                </a:rPr>
                <a:t>Time-Wtd</a:t>
              </a:r>
            </a:p>
            <a:p>
              <a:pPr eaLnBrk="0" hangingPunct="0">
                <a:spcBef>
                  <a:spcPct val="50000"/>
                </a:spcBef>
              </a:pPr>
              <a:r>
                <a:rPr lang="en-US">
                  <a:effectLst/>
                </a:rPr>
                <a:t>Return</a:t>
              </a:r>
              <a:endParaRPr lang="en-US" sz="2400">
                <a:effectLst/>
              </a:endParaRPr>
            </a:p>
          </p:txBody>
        </p:sp>
        <p:sp>
          <p:nvSpPr>
            <p:cNvPr id="91143" name="Text Box 7"/>
            <p:cNvSpPr txBox="1">
              <a:spLocks noChangeArrowheads="1"/>
            </p:cNvSpPr>
            <p:nvPr/>
          </p:nvSpPr>
          <p:spPr bwMode="auto">
            <a:xfrm>
              <a:off x="1536" y="3792"/>
              <a:ext cx="369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eaLnBrk="0" hangingPunct="0">
                <a:spcBef>
                  <a:spcPct val="50000"/>
                </a:spcBef>
              </a:pPr>
              <a:r>
                <a:rPr lang="en-US" sz="2400">
                  <a:effectLst/>
                </a:rPr>
                <a:t>Investment Mgt “Style” or Asset Class</a:t>
              </a:r>
            </a:p>
          </p:txBody>
        </p:sp>
        <p:sp>
          <p:nvSpPr>
            <p:cNvPr id="91144" name="Text Box 8"/>
            <p:cNvSpPr txBox="1">
              <a:spLocks noChangeArrowheads="1"/>
            </p:cNvSpPr>
            <p:nvPr/>
          </p:nvSpPr>
          <p:spPr bwMode="auto">
            <a:xfrm>
              <a:off x="1296" y="3168"/>
              <a:ext cx="1344"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400">
                  <a:effectLst/>
                </a:rPr>
                <a:t>Style A</a:t>
              </a:r>
            </a:p>
          </p:txBody>
        </p:sp>
        <p:sp>
          <p:nvSpPr>
            <p:cNvPr id="91145" name="Line 9"/>
            <p:cNvSpPr>
              <a:spLocks noChangeShapeType="1"/>
            </p:cNvSpPr>
            <p:nvPr/>
          </p:nvSpPr>
          <p:spPr bwMode="auto">
            <a:xfrm>
              <a:off x="1920" y="1296"/>
              <a:ext cx="0" cy="1776"/>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grpSp>
      <p:grpSp>
        <p:nvGrpSpPr>
          <p:cNvPr id="91146" name="Group 10"/>
          <p:cNvGrpSpPr>
            <a:grpSpLocks/>
          </p:cNvGrpSpPr>
          <p:nvPr/>
        </p:nvGrpSpPr>
        <p:grpSpPr bwMode="auto">
          <a:xfrm>
            <a:off x="2514600" y="2667000"/>
            <a:ext cx="1066800" cy="1524000"/>
            <a:chOff x="1584" y="1680"/>
            <a:chExt cx="672" cy="960"/>
          </a:xfrm>
        </p:grpSpPr>
        <p:sp>
          <p:nvSpPr>
            <p:cNvPr id="91147" name="Rectangle 11"/>
            <p:cNvSpPr>
              <a:spLocks noChangeArrowheads="1"/>
            </p:cNvSpPr>
            <p:nvPr/>
          </p:nvSpPr>
          <p:spPr bwMode="auto">
            <a:xfrm>
              <a:off x="1584" y="1680"/>
              <a:ext cx="672" cy="960"/>
            </a:xfrm>
            <a:prstGeom prst="rect">
              <a:avLst/>
            </a:prstGeom>
            <a:solidFill>
              <a:schemeClr val="accent5"/>
            </a:solidFill>
            <a:ln w="2857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sp>
          <p:nvSpPr>
            <p:cNvPr id="91148" name="Line 12"/>
            <p:cNvSpPr>
              <a:spLocks noChangeShapeType="1"/>
            </p:cNvSpPr>
            <p:nvPr/>
          </p:nvSpPr>
          <p:spPr bwMode="auto">
            <a:xfrm>
              <a:off x="1920" y="1680"/>
              <a:ext cx="0" cy="96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effectLst/>
              </a:endParaRPr>
            </a:p>
          </p:txBody>
        </p:sp>
      </p:grpSp>
      <p:sp>
        <p:nvSpPr>
          <p:cNvPr id="91149" name="Line 13"/>
          <p:cNvSpPr>
            <a:spLocks noChangeShapeType="1"/>
          </p:cNvSpPr>
          <p:nvPr/>
        </p:nvSpPr>
        <p:spPr bwMode="auto">
          <a:xfrm>
            <a:off x="2514600" y="3429000"/>
            <a:ext cx="10668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grpSp>
        <p:nvGrpSpPr>
          <p:cNvPr id="91150" name="Group 14"/>
          <p:cNvGrpSpPr>
            <a:grpSpLocks/>
          </p:cNvGrpSpPr>
          <p:nvPr/>
        </p:nvGrpSpPr>
        <p:grpSpPr bwMode="auto">
          <a:xfrm>
            <a:off x="2932113" y="2971800"/>
            <a:ext cx="1563688" cy="457200"/>
            <a:chOff x="1847" y="1872"/>
            <a:chExt cx="985" cy="288"/>
          </a:xfrm>
        </p:grpSpPr>
        <p:sp>
          <p:nvSpPr>
            <p:cNvPr id="91151" name="AutoShape 15"/>
            <p:cNvSpPr>
              <a:spLocks noChangeArrowheads="1"/>
            </p:cNvSpPr>
            <p:nvPr/>
          </p:nvSpPr>
          <p:spPr bwMode="auto">
            <a:xfrm>
              <a:off x="1847" y="1920"/>
              <a:ext cx="144" cy="192"/>
            </a:xfrm>
            <a:prstGeom prst="triangle">
              <a:avLst>
                <a:gd name="adj" fmla="val 50000"/>
              </a:avLst>
            </a:prstGeom>
            <a:solidFill>
              <a:srgbClr val="0070C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sp>
          <p:nvSpPr>
            <p:cNvPr id="91152" name="Text Box 16"/>
            <p:cNvSpPr txBox="1">
              <a:spLocks noChangeArrowheads="1"/>
            </p:cNvSpPr>
            <p:nvPr/>
          </p:nvSpPr>
          <p:spPr bwMode="auto">
            <a:xfrm>
              <a:off x="2016" y="1872"/>
              <a:ext cx="81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i="1" dirty="0">
                  <a:solidFill>
                    <a:srgbClr val="0070C0"/>
                  </a:solidFill>
                  <a:effectLst/>
                </a:rPr>
                <a:t>Index A</a:t>
              </a:r>
            </a:p>
          </p:txBody>
        </p:sp>
      </p:grpSp>
      <p:grpSp>
        <p:nvGrpSpPr>
          <p:cNvPr id="91153" name="Group 17"/>
          <p:cNvGrpSpPr>
            <a:grpSpLocks/>
          </p:cNvGrpSpPr>
          <p:nvPr/>
        </p:nvGrpSpPr>
        <p:grpSpPr bwMode="auto">
          <a:xfrm>
            <a:off x="2895600" y="2209800"/>
            <a:ext cx="1371600" cy="457200"/>
            <a:chOff x="1824" y="1392"/>
            <a:chExt cx="864" cy="288"/>
          </a:xfrm>
        </p:grpSpPr>
        <p:sp>
          <p:nvSpPr>
            <p:cNvPr id="91154" name="AutoShape 18"/>
            <p:cNvSpPr>
              <a:spLocks noChangeArrowheads="1"/>
            </p:cNvSpPr>
            <p:nvPr/>
          </p:nvSpPr>
          <p:spPr bwMode="auto">
            <a:xfrm>
              <a:off x="1824" y="1488"/>
              <a:ext cx="192" cy="192"/>
            </a:xfrm>
            <a:prstGeom prst="plus">
              <a:avLst>
                <a:gd name="adj" fmla="val 25000"/>
              </a:avLst>
            </a:prstGeom>
            <a:solidFill>
              <a:srgbClr val="FF0066"/>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sp>
          <p:nvSpPr>
            <p:cNvPr id="91155" name="Text Box 19"/>
            <p:cNvSpPr txBox="1">
              <a:spLocks noChangeArrowheads="1"/>
            </p:cNvSpPr>
            <p:nvPr/>
          </p:nvSpPr>
          <p:spPr bwMode="auto">
            <a:xfrm>
              <a:off x="2016" y="1392"/>
              <a:ext cx="672"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FF0066"/>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i="1">
                  <a:solidFill>
                    <a:srgbClr val="FF0066"/>
                  </a:solidFill>
                  <a:effectLst/>
                </a:rPr>
                <a:t>Mgr A</a:t>
              </a:r>
              <a:endParaRPr lang="en-US" sz="2400" b="0" i="1">
                <a:effectLst/>
              </a:endParaRPr>
            </a:p>
          </p:txBody>
        </p:sp>
      </p:grpSp>
      <p:grpSp>
        <p:nvGrpSpPr>
          <p:cNvPr id="91156" name="Group 20"/>
          <p:cNvGrpSpPr>
            <a:grpSpLocks/>
          </p:cNvGrpSpPr>
          <p:nvPr/>
        </p:nvGrpSpPr>
        <p:grpSpPr bwMode="auto">
          <a:xfrm>
            <a:off x="4419600" y="2438401"/>
            <a:ext cx="4343400" cy="1938338"/>
            <a:chOff x="2784" y="1536"/>
            <a:chExt cx="2736" cy="1221"/>
          </a:xfrm>
        </p:grpSpPr>
        <p:sp>
          <p:nvSpPr>
            <p:cNvPr id="91157" name="AutoShape 21"/>
            <p:cNvSpPr>
              <a:spLocks noChangeArrowheads="1"/>
            </p:cNvSpPr>
            <p:nvPr/>
          </p:nvSpPr>
          <p:spPr bwMode="auto">
            <a:xfrm>
              <a:off x="2784" y="1536"/>
              <a:ext cx="576" cy="576"/>
            </a:xfrm>
            <a:prstGeom prst="homePlat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sp>
          <p:nvSpPr>
            <p:cNvPr id="91158" name="Text Box 22"/>
            <p:cNvSpPr txBox="1">
              <a:spLocks noChangeArrowheads="1"/>
            </p:cNvSpPr>
            <p:nvPr/>
          </p:nvSpPr>
          <p:spPr bwMode="auto">
            <a:xfrm>
              <a:off x="3408" y="1536"/>
              <a:ext cx="2112" cy="1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a:effectLst/>
                </a:rPr>
                <a:t>Compare subj mgr’s performance to that of:</a:t>
              </a:r>
            </a:p>
            <a:p>
              <a:pPr eaLnBrk="0" hangingPunct="0">
                <a:spcBef>
                  <a:spcPct val="50000"/>
                </a:spcBef>
                <a:buFontTx/>
                <a:buChar char="•"/>
              </a:pPr>
              <a:r>
                <a:rPr lang="en-US" sz="2400">
                  <a:effectLst/>
                </a:rPr>
                <a:t> The passive index</a:t>
              </a:r>
            </a:p>
            <a:p>
              <a:pPr eaLnBrk="0" hangingPunct="0">
                <a:spcBef>
                  <a:spcPct val="50000"/>
                </a:spcBef>
                <a:buFontTx/>
                <a:buChar char="•"/>
              </a:pPr>
              <a:r>
                <a:rPr lang="en-US" sz="2400">
                  <a:effectLst/>
                </a:rPr>
                <a:t> The peer universe</a:t>
              </a:r>
            </a:p>
          </p:txBody>
        </p:sp>
      </p:grpSp>
      <p:sp>
        <p:nvSpPr>
          <p:cNvPr id="25" name="Slide Number Placeholder 24"/>
          <p:cNvSpPr>
            <a:spLocks noGrp="1"/>
          </p:cNvSpPr>
          <p:nvPr>
            <p:ph type="sldNum" sz="quarter" idx="12"/>
          </p:nvPr>
        </p:nvSpPr>
        <p:spPr/>
        <p:txBody>
          <a:bodyPr/>
          <a:lstStyle/>
          <a:p>
            <a:fld id="{A209A336-D58C-464E-9136-F8762DC3422E}" type="slidenum">
              <a:rPr lang="en-US" smtClean="0"/>
              <a:pPr/>
              <a:t>50</a:t>
            </a:fld>
            <a:endParaRPr lang="en-US"/>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ooter Placeholder 2"/>
          <p:cNvSpPr>
            <a:spLocks noGrp="1"/>
          </p:cNvSpPr>
          <p:nvPr>
            <p:ph type="ftr" sz="quarter" idx="11"/>
          </p:nvPr>
        </p:nvSpPr>
        <p:spPr/>
        <p:txBody>
          <a:bodyPr/>
          <a:lstStyle/>
          <a:p>
            <a:r>
              <a:rPr lang="en-US" smtClean="0"/>
              <a:t>© 2014 OnCourse Learning. All Rights Reserved.</a:t>
            </a:r>
            <a:endParaRPr lang="en-US"/>
          </a:p>
        </p:txBody>
      </p:sp>
      <p:sp>
        <p:nvSpPr>
          <p:cNvPr id="93186" name="Text Box 2"/>
          <p:cNvSpPr txBox="1">
            <a:spLocks noChangeArrowheads="1"/>
          </p:cNvSpPr>
          <p:nvPr/>
        </p:nvSpPr>
        <p:spPr bwMode="auto">
          <a:xfrm>
            <a:off x="457200" y="228600"/>
            <a:ext cx="838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i="1">
                <a:effectLst/>
              </a:rPr>
              <a:t>How Benchmarking Is Done in the Securities Industry</a:t>
            </a:r>
            <a:endParaRPr lang="en-US" i="1">
              <a:effectLst/>
            </a:endParaRPr>
          </a:p>
        </p:txBody>
      </p:sp>
      <p:grpSp>
        <p:nvGrpSpPr>
          <p:cNvPr id="93187" name="Group 3"/>
          <p:cNvGrpSpPr>
            <a:grpSpLocks/>
          </p:cNvGrpSpPr>
          <p:nvPr/>
        </p:nvGrpSpPr>
        <p:grpSpPr bwMode="auto">
          <a:xfrm>
            <a:off x="762000" y="1143000"/>
            <a:ext cx="7543800" cy="5334000"/>
            <a:chOff x="480" y="720"/>
            <a:chExt cx="4752" cy="3360"/>
          </a:xfrm>
        </p:grpSpPr>
        <p:sp>
          <p:nvSpPr>
            <p:cNvPr id="93188" name="Line 4"/>
            <p:cNvSpPr>
              <a:spLocks noChangeShapeType="1"/>
            </p:cNvSpPr>
            <p:nvPr/>
          </p:nvSpPr>
          <p:spPr bwMode="auto">
            <a:xfrm>
              <a:off x="1104" y="1344"/>
              <a:ext cx="0" cy="235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sp>
          <p:nvSpPr>
            <p:cNvPr id="93189" name="Line 5"/>
            <p:cNvSpPr>
              <a:spLocks noChangeShapeType="1"/>
            </p:cNvSpPr>
            <p:nvPr/>
          </p:nvSpPr>
          <p:spPr bwMode="auto">
            <a:xfrm>
              <a:off x="1104" y="3696"/>
              <a:ext cx="384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sp>
          <p:nvSpPr>
            <p:cNvPr id="93190" name="Text Box 6"/>
            <p:cNvSpPr txBox="1">
              <a:spLocks noChangeArrowheads="1"/>
            </p:cNvSpPr>
            <p:nvPr/>
          </p:nvSpPr>
          <p:spPr bwMode="auto">
            <a:xfrm>
              <a:off x="480" y="720"/>
              <a:ext cx="1104" cy="8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a:effectLst/>
                </a:rPr>
                <a:t>3-year</a:t>
              </a:r>
            </a:p>
            <a:p>
              <a:pPr eaLnBrk="0" hangingPunct="0">
                <a:spcBef>
                  <a:spcPct val="50000"/>
                </a:spcBef>
              </a:pPr>
              <a:r>
                <a:rPr lang="en-US">
                  <a:effectLst/>
                </a:rPr>
                <a:t>Time-Wtd</a:t>
              </a:r>
            </a:p>
            <a:p>
              <a:pPr eaLnBrk="0" hangingPunct="0">
                <a:spcBef>
                  <a:spcPct val="50000"/>
                </a:spcBef>
              </a:pPr>
              <a:r>
                <a:rPr lang="en-US">
                  <a:effectLst/>
                </a:rPr>
                <a:t>Return</a:t>
              </a:r>
              <a:endParaRPr lang="en-US" sz="2400">
                <a:effectLst/>
              </a:endParaRPr>
            </a:p>
          </p:txBody>
        </p:sp>
        <p:sp>
          <p:nvSpPr>
            <p:cNvPr id="93191" name="Text Box 7"/>
            <p:cNvSpPr txBox="1">
              <a:spLocks noChangeArrowheads="1"/>
            </p:cNvSpPr>
            <p:nvPr/>
          </p:nvSpPr>
          <p:spPr bwMode="auto">
            <a:xfrm>
              <a:off x="1536" y="3792"/>
              <a:ext cx="369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eaLnBrk="0" hangingPunct="0">
                <a:spcBef>
                  <a:spcPct val="50000"/>
                </a:spcBef>
              </a:pPr>
              <a:r>
                <a:rPr lang="en-US" sz="2400">
                  <a:effectLst/>
                </a:rPr>
                <a:t>Investment Mgt “Style” or Asset Class</a:t>
              </a:r>
            </a:p>
          </p:txBody>
        </p:sp>
        <p:sp>
          <p:nvSpPr>
            <p:cNvPr id="93192" name="Text Box 8"/>
            <p:cNvSpPr txBox="1">
              <a:spLocks noChangeArrowheads="1"/>
            </p:cNvSpPr>
            <p:nvPr/>
          </p:nvSpPr>
          <p:spPr bwMode="auto">
            <a:xfrm>
              <a:off x="1296" y="3168"/>
              <a:ext cx="1344"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400">
                  <a:effectLst/>
                </a:rPr>
                <a:t>Style A</a:t>
              </a:r>
            </a:p>
          </p:txBody>
        </p:sp>
        <p:sp>
          <p:nvSpPr>
            <p:cNvPr id="93193" name="Line 9"/>
            <p:cNvSpPr>
              <a:spLocks noChangeShapeType="1"/>
            </p:cNvSpPr>
            <p:nvPr/>
          </p:nvSpPr>
          <p:spPr bwMode="auto">
            <a:xfrm>
              <a:off x="1920" y="1296"/>
              <a:ext cx="0" cy="1776"/>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grpSp>
      <p:grpSp>
        <p:nvGrpSpPr>
          <p:cNvPr id="93194" name="Group 10"/>
          <p:cNvGrpSpPr>
            <a:grpSpLocks/>
          </p:cNvGrpSpPr>
          <p:nvPr/>
        </p:nvGrpSpPr>
        <p:grpSpPr bwMode="auto">
          <a:xfrm>
            <a:off x="2514600" y="2667000"/>
            <a:ext cx="1066800" cy="1524000"/>
            <a:chOff x="1584" y="1680"/>
            <a:chExt cx="672" cy="960"/>
          </a:xfrm>
        </p:grpSpPr>
        <p:sp>
          <p:nvSpPr>
            <p:cNvPr id="93195" name="Rectangle 11"/>
            <p:cNvSpPr>
              <a:spLocks noChangeArrowheads="1"/>
            </p:cNvSpPr>
            <p:nvPr/>
          </p:nvSpPr>
          <p:spPr bwMode="auto">
            <a:xfrm>
              <a:off x="1584" y="1680"/>
              <a:ext cx="672" cy="960"/>
            </a:xfrm>
            <a:prstGeom prst="rect">
              <a:avLst/>
            </a:prstGeom>
            <a:solidFill>
              <a:schemeClr val="accent5"/>
            </a:solidFill>
            <a:ln w="2857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sp>
          <p:nvSpPr>
            <p:cNvPr id="93196" name="Line 12"/>
            <p:cNvSpPr>
              <a:spLocks noChangeShapeType="1"/>
            </p:cNvSpPr>
            <p:nvPr/>
          </p:nvSpPr>
          <p:spPr bwMode="auto">
            <a:xfrm>
              <a:off x="1920" y="1680"/>
              <a:ext cx="0" cy="96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effectLst/>
              </a:endParaRPr>
            </a:p>
          </p:txBody>
        </p:sp>
      </p:grpSp>
      <p:sp>
        <p:nvSpPr>
          <p:cNvPr id="93197" name="Line 13"/>
          <p:cNvSpPr>
            <a:spLocks noChangeShapeType="1"/>
          </p:cNvSpPr>
          <p:nvPr/>
        </p:nvSpPr>
        <p:spPr bwMode="auto">
          <a:xfrm>
            <a:off x="2514600" y="3429000"/>
            <a:ext cx="10668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grpSp>
        <p:nvGrpSpPr>
          <p:cNvPr id="93198" name="Group 14"/>
          <p:cNvGrpSpPr>
            <a:grpSpLocks/>
          </p:cNvGrpSpPr>
          <p:nvPr/>
        </p:nvGrpSpPr>
        <p:grpSpPr bwMode="auto">
          <a:xfrm>
            <a:off x="2932113" y="2971800"/>
            <a:ext cx="1563688" cy="457200"/>
            <a:chOff x="1847" y="1872"/>
            <a:chExt cx="985" cy="288"/>
          </a:xfrm>
        </p:grpSpPr>
        <p:sp>
          <p:nvSpPr>
            <p:cNvPr id="93199" name="AutoShape 15"/>
            <p:cNvSpPr>
              <a:spLocks noChangeArrowheads="1"/>
            </p:cNvSpPr>
            <p:nvPr/>
          </p:nvSpPr>
          <p:spPr bwMode="auto">
            <a:xfrm>
              <a:off x="1847" y="1920"/>
              <a:ext cx="144" cy="192"/>
            </a:xfrm>
            <a:prstGeom prst="triangle">
              <a:avLst>
                <a:gd name="adj" fmla="val 50000"/>
              </a:avLst>
            </a:prstGeom>
            <a:solidFill>
              <a:srgbClr val="0070C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sp>
          <p:nvSpPr>
            <p:cNvPr id="93200" name="Text Box 16"/>
            <p:cNvSpPr txBox="1">
              <a:spLocks noChangeArrowheads="1"/>
            </p:cNvSpPr>
            <p:nvPr/>
          </p:nvSpPr>
          <p:spPr bwMode="auto">
            <a:xfrm>
              <a:off x="2016" y="1872"/>
              <a:ext cx="81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i="1" dirty="0">
                  <a:solidFill>
                    <a:srgbClr val="0070C0"/>
                  </a:solidFill>
                  <a:effectLst/>
                </a:rPr>
                <a:t>Index A</a:t>
              </a:r>
            </a:p>
          </p:txBody>
        </p:sp>
      </p:grpSp>
      <p:grpSp>
        <p:nvGrpSpPr>
          <p:cNvPr id="93201" name="Group 17"/>
          <p:cNvGrpSpPr>
            <a:grpSpLocks/>
          </p:cNvGrpSpPr>
          <p:nvPr/>
        </p:nvGrpSpPr>
        <p:grpSpPr bwMode="auto">
          <a:xfrm>
            <a:off x="2895600" y="2209800"/>
            <a:ext cx="1371600" cy="457200"/>
            <a:chOff x="1824" y="1392"/>
            <a:chExt cx="864" cy="288"/>
          </a:xfrm>
        </p:grpSpPr>
        <p:sp>
          <p:nvSpPr>
            <p:cNvPr id="93202" name="AutoShape 18"/>
            <p:cNvSpPr>
              <a:spLocks noChangeArrowheads="1"/>
            </p:cNvSpPr>
            <p:nvPr/>
          </p:nvSpPr>
          <p:spPr bwMode="auto">
            <a:xfrm>
              <a:off x="1824" y="1488"/>
              <a:ext cx="192" cy="192"/>
            </a:xfrm>
            <a:prstGeom prst="plus">
              <a:avLst>
                <a:gd name="adj" fmla="val 25000"/>
              </a:avLst>
            </a:prstGeom>
            <a:solidFill>
              <a:srgbClr val="FF0066"/>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sp>
          <p:nvSpPr>
            <p:cNvPr id="93203" name="Text Box 19"/>
            <p:cNvSpPr txBox="1">
              <a:spLocks noChangeArrowheads="1"/>
            </p:cNvSpPr>
            <p:nvPr/>
          </p:nvSpPr>
          <p:spPr bwMode="auto">
            <a:xfrm>
              <a:off x="2016" y="1392"/>
              <a:ext cx="672"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FF0066"/>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i="1">
                  <a:solidFill>
                    <a:srgbClr val="FF0066"/>
                  </a:solidFill>
                  <a:effectLst/>
                </a:rPr>
                <a:t>Mgr A</a:t>
              </a:r>
              <a:endParaRPr lang="en-US" sz="2400" b="0" i="1">
                <a:effectLst/>
              </a:endParaRPr>
            </a:p>
          </p:txBody>
        </p:sp>
      </p:grpSp>
      <p:grpSp>
        <p:nvGrpSpPr>
          <p:cNvPr id="93204" name="Group 20"/>
          <p:cNvGrpSpPr>
            <a:grpSpLocks/>
          </p:cNvGrpSpPr>
          <p:nvPr/>
        </p:nvGrpSpPr>
        <p:grpSpPr bwMode="auto">
          <a:xfrm>
            <a:off x="2286000" y="1066800"/>
            <a:ext cx="5562600" cy="4419600"/>
            <a:chOff x="1440" y="672"/>
            <a:chExt cx="3504" cy="2784"/>
          </a:xfrm>
        </p:grpSpPr>
        <p:grpSp>
          <p:nvGrpSpPr>
            <p:cNvPr id="93205" name="Group 21"/>
            <p:cNvGrpSpPr>
              <a:grpSpLocks/>
            </p:cNvGrpSpPr>
            <p:nvPr/>
          </p:nvGrpSpPr>
          <p:grpSpPr bwMode="auto">
            <a:xfrm>
              <a:off x="3216" y="672"/>
              <a:ext cx="1728" cy="2784"/>
              <a:chOff x="3216" y="672"/>
              <a:chExt cx="1728" cy="2784"/>
            </a:xfrm>
          </p:grpSpPr>
          <p:sp>
            <p:nvSpPr>
              <p:cNvPr id="93206" name="Text Box 22"/>
              <p:cNvSpPr txBox="1">
                <a:spLocks noChangeArrowheads="1"/>
              </p:cNvSpPr>
              <p:nvPr/>
            </p:nvSpPr>
            <p:spPr bwMode="auto">
              <a:xfrm>
                <a:off x="3216" y="3168"/>
                <a:ext cx="1584"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400">
                    <a:effectLst/>
                  </a:rPr>
                  <a:t>Style B</a:t>
                </a:r>
              </a:p>
            </p:txBody>
          </p:sp>
          <p:sp>
            <p:nvSpPr>
              <p:cNvPr id="93207" name="Rectangle 23"/>
              <p:cNvSpPr>
                <a:spLocks noChangeArrowheads="1"/>
              </p:cNvSpPr>
              <p:nvPr/>
            </p:nvSpPr>
            <p:spPr bwMode="auto">
              <a:xfrm>
                <a:off x="3696" y="1296"/>
                <a:ext cx="672" cy="1344"/>
              </a:xfrm>
              <a:prstGeom prst="rect">
                <a:avLst/>
              </a:prstGeom>
              <a:solidFill>
                <a:schemeClr val="accent5"/>
              </a:solidFill>
              <a:ln w="2857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sp>
            <p:nvSpPr>
              <p:cNvPr id="93208" name="Line 24"/>
              <p:cNvSpPr>
                <a:spLocks noChangeShapeType="1"/>
              </p:cNvSpPr>
              <p:nvPr/>
            </p:nvSpPr>
            <p:spPr bwMode="auto">
              <a:xfrm>
                <a:off x="4032" y="672"/>
                <a:ext cx="0" cy="2448"/>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sp>
            <p:nvSpPr>
              <p:cNvPr id="93209" name="Line 25"/>
              <p:cNvSpPr>
                <a:spLocks noChangeShapeType="1"/>
              </p:cNvSpPr>
              <p:nvPr/>
            </p:nvSpPr>
            <p:spPr bwMode="auto">
              <a:xfrm>
                <a:off x="3696" y="2016"/>
                <a:ext cx="67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sp>
            <p:nvSpPr>
              <p:cNvPr id="93210" name="AutoShape 26"/>
              <p:cNvSpPr>
                <a:spLocks noChangeArrowheads="1"/>
              </p:cNvSpPr>
              <p:nvPr/>
            </p:nvSpPr>
            <p:spPr bwMode="auto">
              <a:xfrm>
                <a:off x="3936" y="2064"/>
                <a:ext cx="192" cy="192"/>
              </a:xfrm>
              <a:prstGeom prst="triangle">
                <a:avLst>
                  <a:gd name="adj" fmla="val 50000"/>
                </a:avLst>
              </a:prstGeom>
              <a:solidFill>
                <a:srgbClr val="0070C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solidFill>
                    <a:srgbClr val="0070C0"/>
                  </a:solidFill>
                  <a:effectLst/>
                </a:endParaRPr>
              </a:p>
            </p:txBody>
          </p:sp>
          <p:sp>
            <p:nvSpPr>
              <p:cNvPr id="93211" name="AutoShape 27"/>
              <p:cNvSpPr>
                <a:spLocks noChangeArrowheads="1"/>
              </p:cNvSpPr>
              <p:nvPr/>
            </p:nvSpPr>
            <p:spPr bwMode="auto">
              <a:xfrm>
                <a:off x="3936" y="2400"/>
                <a:ext cx="192" cy="192"/>
              </a:xfrm>
              <a:prstGeom prst="plus">
                <a:avLst>
                  <a:gd name="adj" fmla="val 25000"/>
                </a:avLst>
              </a:prstGeom>
              <a:solidFill>
                <a:srgbClr val="FF0066"/>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sp>
            <p:nvSpPr>
              <p:cNvPr id="93212" name="Text Box 28"/>
              <p:cNvSpPr txBox="1">
                <a:spLocks noChangeArrowheads="1"/>
              </p:cNvSpPr>
              <p:nvPr/>
            </p:nvSpPr>
            <p:spPr bwMode="auto">
              <a:xfrm>
                <a:off x="4176" y="2352"/>
                <a:ext cx="768"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i="1">
                    <a:solidFill>
                      <a:srgbClr val="FF0066"/>
                    </a:solidFill>
                    <a:effectLst/>
                  </a:rPr>
                  <a:t>Mgr B</a:t>
                </a:r>
              </a:p>
            </p:txBody>
          </p:sp>
          <p:sp>
            <p:nvSpPr>
              <p:cNvPr id="93213" name="Text Box 29"/>
              <p:cNvSpPr txBox="1">
                <a:spLocks noChangeArrowheads="1"/>
              </p:cNvSpPr>
              <p:nvPr/>
            </p:nvSpPr>
            <p:spPr bwMode="auto">
              <a:xfrm>
                <a:off x="4128" y="2016"/>
                <a:ext cx="81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i="1" dirty="0">
                    <a:solidFill>
                      <a:srgbClr val="0070C0"/>
                    </a:solidFill>
                    <a:effectLst/>
                  </a:rPr>
                  <a:t>Index B</a:t>
                </a:r>
              </a:p>
            </p:txBody>
          </p:sp>
        </p:grpSp>
        <p:sp>
          <p:nvSpPr>
            <p:cNvPr id="93214" name="Text Box 30"/>
            <p:cNvSpPr txBox="1">
              <a:spLocks noChangeArrowheads="1"/>
            </p:cNvSpPr>
            <p:nvPr/>
          </p:nvSpPr>
          <p:spPr bwMode="auto">
            <a:xfrm>
              <a:off x="1440" y="720"/>
              <a:ext cx="2640"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a:solidFill>
                    <a:srgbClr val="000000"/>
                  </a:solidFill>
                  <a:effectLst/>
                </a:rPr>
                <a:t>Do the same </a:t>
              </a:r>
              <a:r>
                <a:rPr lang="en-US" sz="2400" i="1">
                  <a:solidFill>
                    <a:srgbClr val="000000"/>
                  </a:solidFill>
                  <a:effectLst/>
                </a:rPr>
                <a:t>within</a:t>
              </a:r>
              <a:r>
                <a:rPr lang="en-US" sz="2400">
                  <a:solidFill>
                    <a:srgbClr val="000000"/>
                  </a:solidFill>
                  <a:effectLst/>
                </a:rPr>
                <a:t> each style</a:t>
              </a:r>
            </a:p>
          </p:txBody>
        </p:sp>
      </p:grpSp>
      <p:sp>
        <p:nvSpPr>
          <p:cNvPr id="33" name="Slide Number Placeholder 32"/>
          <p:cNvSpPr>
            <a:spLocks noGrp="1"/>
          </p:cNvSpPr>
          <p:nvPr>
            <p:ph type="sldNum" sz="quarter" idx="12"/>
          </p:nvPr>
        </p:nvSpPr>
        <p:spPr/>
        <p:txBody>
          <a:bodyPr/>
          <a:lstStyle/>
          <a:p>
            <a:fld id="{A209A336-D58C-464E-9136-F8762DC3422E}" type="slidenum">
              <a:rPr lang="en-US" smtClean="0"/>
              <a:pPr/>
              <a:t>51</a:t>
            </a:fld>
            <a:endParaRPr lang="en-US"/>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r>
              <a:rPr lang="en-US" smtClean="0"/>
              <a:t>© 2014 OnCourse Learning. All Rights Reserved.</a:t>
            </a:r>
            <a:endParaRPr lang="en-US"/>
          </a:p>
        </p:txBody>
      </p:sp>
      <p:sp>
        <p:nvSpPr>
          <p:cNvPr id="94210" name="Text Box 2"/>
          <p:cNvSpPr txBox="1">
            <a:spLocks noChangeArrowheads="1"/>
          </p:cNvSpPr>
          <p:nvPr/>
        </p:nvSpPr>
        <p:spPr bwMode="auto">
          <a:xfrm>
            <a:off x="457200" y="228600"/>
            <a:ext cx="838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i="1">
                <a:effectLst/>
              </a:rPr>
              <a:t>How Benchmarking Is Done in the Securities Industry</a:t>
            </a:r>
            <a:endParaRPr lang="en-US" i="1">
              <a:effectLst/>
            </a:endParaRPr>
          </a:p>
        </p:txBody>
      </p:sp>
      <p:sp>
        <p:nvSpPr>
          <p:cNvPr id="94211" name="Text Box 3"/>
          <p:cNvSpPr txBox="1">
            <a:spLocks noChangeArrowheads="1"/>
          </p:cNvSpPr>
          <p:nvPr/>
        </p:nvSpPr>
        <p:spPr bwMode="auto">
          <a:xfrm>
            <a:off x="647700" y="914400"/>
            <a:ext cx="7848600" cy="5395913"/>
          </a:xfrm>
          <a:prstGeom prst="rect">
            <a:avLst/>
          </a:prstGeom>
          <a:solidFill>
            <a:schemeClr val="accent5"/>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400" i="1">
                <a:solidFill>
                  <a:srgbClr val="FF0066"/>
                </a:solidFill>
                <a:effectLst/>
              </a:rPr>
              <a:t>The Importance of Style-Purity in the Benchmark:</a:t>
            </a:r>
          </a:p>
          <a:p>
            <a:pPr algn="ctr" eaLnBrk="0" hangingPunct="0">
              <a:spcBef>
                <a:spcPct val="50000"/>
              </a:spcBef>
            </a:pPr>
            <a:endParaRPr lang="en-US" sz="2400" i="1">
              <a:solidFill>
                <a:srgbClr val="FF0066"/>
              </a:solidFill>
              <a:effectLst/>
            </a:endParaRPr>
          </a:p>
          <a:p>
            <a:pPr algn="ctr" eaLnBrk="0" hangingPunct="0">
              <a:spcBef>
                <a:spcPct val="50000"/>
              </a:spcBef>
            </a:pPr>
            <a:endParaRPr lang="en-US" sz="2400" i="1">
              <a:solidFill>
                <a:srgbClr val="FF0066"/>
              </a:solidFill>
              <a:effectLst/>
            </a:endParaRPr>
          </a:p>
          <a:p>
            <a:pPr algn="ctr" eaLnBrk="0" hangingPunct="0">
              <a:spcBef>
                <a:spcPct val="50000"/>
              </a:spcBef>
            </a:pPr>
            <a:endParaRPr lang="en-US" sz="2400" i="1">
              <a:solidFill>
                <a:srgbClr val="FF0066"/>
              </a:solidFill>
              <a:effectLst/>
            </a:endParaRPr>
          </a:p>
          <a:p>
            <a:pPr algn="ctr" eaLnBrk="0" hangingPunct="0">
              <a:spcBef>
                <a:spcPct val="50000"/>
              </a:spcBef>
            </a:pPr>
            <a:endParaRPr lang="en-US" sz="2400" i="1">
              <a:solidFill>
                <a:srgbClr val="FF0066"/>
              </a:solidFill>
              <a:effectLst/>
            </a:endParaRPr>
          </a:p>
          <a:p>
            <a:pPr algn="ctr" eaLnBrk="0" hangingPunct="0">
              <a:spcBef>
                <a:spcPct val="50000"/>
              </a:spcBef>
            </a:pPr>
            <a:endParaRPr lang="en-US" sz="2400" i="1">
              <a:solidFill>
                <a:srgbClr val="FF0066"/>
              </a:solidFill>
              <a:effectLst/>
            </a:endParaRPr>
          </a:p>
          <a:p>
            <a:pPr algn="ctr" eaLnBrk="0" hangingPunct="0">
              <a:spcBef>
                <a:spcPct val="50000"/>
              </a:spcBef>
            </a:pPr>
            <a:endParaRPr lang="en-US" sz="2400" i="1">
              <a:solidFill>
                <a:srgbClr val="FF0066"/>
              </a:solidFill>
              <a:effectLst/>
            </a:endParaRPr>
          </a:p>
          <a:p>
            <a:pPr algn="ctr" eaLnBrk="0" hangingPunct="0">
              <a:spcBef>
                <a:spcPct val="50000"/>
              </a:spcBef>
            </a:pPr>
            <a:endParaRPr lang="en-US" sz="2400" i="1">
              <a:solidFill>
                <a:srgbClr val="FF0066"/>
              </a:solidFill>
              <a:effectLst/>
            </a:endParaRPr>
          </a:p>
          <a:p>
            <a:pPr algn="ctr" eaLnBrk="0" hangingPunct="0">
              <a:spcBef>
                <a:spcPct val="50000"/>
              </a:spcBef>
            </a:pPr>
            <a:endParaRPr lang="en-US" sz="2400" i="1">
              <a:solidFill>
                <a:srgbClr val="FF0066"/>
              </a:solidFill>
              <a:effectLst/>
            </a:endParaRPr>
          </a:p>
          <a:p>
            <a:pPr algn="ctr" eaLnBrk="0" hangingPunct="0">
              <a:spcBef>
                <a:spcPct val="50000"/>
              </a:spcBef>
            </a:pPr>
            <a:endParaRPr lang="en-US" sz="2400" i="1">
              <a:solidFill>
                <a:srgbClr val="FF0066"/>
              </a:solidFill>
              <a:effectLst/>
            </a:endParaRPr>
          </a:p>
        </p:txBody>
      </p:sp>
      <p:sp>
        <p:nvSpPr>
          <p:cNvPr id="94212" name="Text Box 4"/>
          <p:cNvSpPr txBox="1">
            <a:spLocks noChangeArrowheads="1"/>
          </p:cNvSpPr>
          <p:nvPr/>
        </p:nvSpPr>
        <p:spPr bwMode="auto">
          <a:xfrm>
            <a:off x="647700" y="1066800"/>
            <a:ext cx="7848600" cy="52629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endParaRPr lang="en-US" sz="2400" i="1" dirty="0">
              <a:solidFill>
                <a:srgbClr val="FF0066"/>
              </a:solidFill>
              <a:effectLst/>
            </a:endParaRPr>
          </a:p>
          <a:p>
            <a:pPr marL="233363" indent="-233363" eaLnBrk="0" hangingPunct="0">
              <a:buFont typeface="Arial" pitchFamily="34" charset="0"/>
              <a:buChar char="•"/>
            </a:pPr>
            <a:r>
              <a:rPr lang="en-US" sz="2400" b="0" dirty="0" smtClean="0">
                <a:solidFill>
                  <a:srgbClr val="FF0066"/>
                </a:solidFill>
                <a:effectLst/>
                <a:cs typeface="Times New Roman" panose="02020603050405020304" pitchFamily="18" charset="0"/>
              </a:rPr>
              <a:t>Not </a:t>
            </a:r>
            <a:r>
              <a:rPr lang="en-US" sz="2400" b="0" dirty="0">
                <a:solidFill>
                  <a:srgbClr val="FF0066"/>
                </a:solidFill>
                <a:effectLst/>
                <a:cs typeface="Times New Roman" panose="02020603050405020304" pitchFamily="18" charset="0"/>
              </a:rPr>
              <a:t>appropriate to compare performance of one style of investment against that of another for evaluating a manager who is specialized in (and hired for the purpose of) investing in one particular style. </a:t>
            </a:r>
          </a:p>
          <a:p>
            <a:pPr marL="233363" indent="-233363" eaLnBrk="0" hangingPunct="0">
              <a:buFont typeface="Arial" pitchFamily="34" charset="0"/>
              <a:buChar char="•"/>
            </a:pPr>
            <a:endParaRPr lang="en-US" sz="2400" b="0" dirty="0">
              <a:solidFill>
                <a:srgbClr val="FF0066"/>
              </a:solidFill>
              <a:effectLst/>
              <a:cs typeface="Times New Roman" panose="02020603050405020304" pitchFamily="18" charset="0"/>
            </a:endParaRPr>
          </a:p>
          <a:p>
            <a:pPr marL="233363" indent="-233363" eaLnBrk="0" hangingPunct="0">
              <a:buFont typeface="Arial" pitchFamily="34" charset="0"/>
              <a:buChar char="•"/>
            </a:pPr>
            <a:r>
              <a:rPr lang="en-US" sz="2400" b="0" dirty="0" smtClean="0">
                <a:solidFill>
                  <a:srgbClr val="FF0066"/>
                </a:solidFill>
                <a:effectLst/>
                <a:cs typeface="Times New Roman" panose="02020603050405020304" pitchFamily="18" charset="0"/>
              </a:rPr>
              <a:t>Multi-style </a:t>
            </a:r>
            <a:r>
              <a:rPr lang="en-US" sz="2400" b="0" dirty="0">
                <a:solidFill>
                  <a:srgbClr val="FF0066"/>
                </a:solidFill>
                <a:effectLst/>
                <a:cs typeface="Times New Roman" panose="02020603050405020304" pitchFamily="18" charset="0"/>
              </a:rPr>
              <a:t>managers and portfolios can be benchmarked using composite indices constructed from an appropriate combination of style-pure indices. </a:t>
            </a:r>
          </a:p>
          <a:p>
            <a:pPr marL="233363" indent="-233363" eaLnBrk="0" hangingPunct="0">
              <a:buFont typeface="Arial" pitchFamily="34" charset="0"/>
              <a:buChar char="•"/>
            </a:pPr>
            <a:endParaRPr lang="en-US" sz="2400" b="0" dirty="0">
              <a:solidFill>
                <a:srgbClr val="FF0066"/>
              </a:solidFill>
              <a:effectLst/>
              <a:cs typeface="Times New Roman" panose="02020603050405020304" pitchFamily="18" charset="0"/>
            </a:endParaRPr>
          </a:p>
          <a:p>
            <a:pPr marL="233363" indent="-233363" eaLnBrk="0" hangingPunct="0">
              <a:buFont typeface="Arial" pitchFamily="34" charset="0"/>
              <a:buChar char="•"/>
            </a:pPr>
            <a:r>
              <a:rPr lang="en-US" sz="2400" b="0" dirty="0" smtClean="0">
                <a:solidFill>
                  <a:srgbClr val="FF0066"/>
                </a:solidFill>
                <a:effectLst/>
                <a:cs typeface="Times New Roman" panose="02020603050405020304" pitchFamily="18" charset="0"/>
              </a:rPr>
              <a:t>Comparative </a:t>
            </a:r>
            <a:r>
              <a:rPr lang="en-US" sz="2400" b="0" dirty="0">
                <a:solidFill>
                  <a:srgbClr val="FF0066"/>
                </a:solidFill>
                <a:effectLst/>
                <a:cs typeface="Times New Roman" panose="02020603050405020304" pitchFamily="18" charset="0"/>
              </a:rPr>
              <a:t>analysis and diagnostics regarding the differential performance of different types (styles) of investments is facilitated by the availability of style-pure indices.</a:t>
            </a:r>
            <a:r>
              <a:rPr lang="en-US" sz="2400" b="0" dirty="0">
                <a:effectLst/>
              </a:rPr>
              <a:t> </a:t>
            </a:r>
          </a:p>
        </p:txBody>
      </p:sp>
      <p:sp>
        <p:nvSpPr>
          <p:cNvPr id="7" name="Slide Number Placeholder 6"/>
          <p:cNvSpPr>
            <a:spLocks noGrp="1"/>
          </p:cNvSpPr>
          <p:nvPr>
            <p:ph type="sldNum" sz="quarter" idx="12"/>
          </p:nvPr>
        </p:nvSpPr>
        <p:spPr/>
        <p:txBody>
          <a:bodyPr/>
          <a:lstStyle/>
          <a:p>
            <a:fld id="{A209A336-D58C-464E-9136-F8762DC3422E}" type="slidenum">
              <a:rPr lang="en-US" smtClean="0"/>
              <a:pPr/>
              <a:t>52</a:t>
            </a:fld>
            <a:endParaRPr lang="en-US"/>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r>
              <a:rPr lang="en-US" smtClean="0"/>
              <a:t>© 2014 OnCourse Learning. All Rights Reserved.</a:t>
            </a:r>
            <a:endParaRPr lang="en-US"/>
          </a:p>
        </p:txBody>
      </p:sp>
      <p:sp>
        <p:nvSpPr>
          <p:cNvPr id="95234" name="Text Box 2"/>
          <p:cNvSpPr txBox="1">
            <a:spLocks noChangeArrowheads="1"/>
          </p:cNvSpPr>
          <p:nvPr/>
        </p:nvSpPr>
        <p:spPr bwMode="auto">
          <a:xfrm>
            <a:off x="914400" y="1600200"/>
            <a:ext cx="7315200" cy="18158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1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panose="020B0604020202090204" pitchFamily="34" charset="0"/>
              </a:defRPr>
            </a:lvl1pPr>
            <a:lvl2pPr marL="914400" indent="-457200">
              <a:defRPr>
                <a:solidFill>
                  <a:schemeClr val="tx1"/>
                </a:solidFill>
                <a:latin typeface="Arial" panose="020B0604020202090204" pitchFamily="34" charset="0"/>
              </a:defRPr>
            </a:lvl2pPr>
            <a:lvl3pPr marL="1371600" indent="-457200">
              <a:defRPr>
                <a:solidFill>
                  <a:schemeClr val="tx1"/>
                </a:solidFill>
                <a:latin typeface="Arial" panose="020B0604020202090204" pitchFamily="34" charset="0"/>
              </a:defRPr>
            </a:lvl3pPr>
            <a:lvl4pPr marL="1828800" indent="-457200">
              <a:defRPr>
                <a:solidFill>
                  <a:schemeClr val="tx1"/>
                </a:solidFill>
                <a:latin typeface="Arial" panose="020B0604020202090204" pitchFamily="34" charset="0"/>
              </a:defRPr>
            </a:lvl4pPr>
            <a:lvl5pPr marL="2286000" indent="-457200">
              <a:defRPr>
                <a:solidFill>
                  <a:schemeClr val="tx1"/>
                </a:solidFill>
                <a:latin typeface="Arial" panose="020B0604020202090204" pitchFamily="34" charset="0"/>
              </a:defRPr>
            </a:lvl5pPr>
            <a:lvl6pPr marL="2743200" indent="-457200" fontAlgn="base">
              <a:spcBef>
                <a:spcPct val="0"/>
              </a:spcBef>
              <a:spcAft>
                <a:spcPct val="0"/>
              </a:spcAft>
              <a:defRPr>
                <a:solidFill>
                  <a:schemeClr val="tx1"/>
                </a:solidFill>
                <a:latin typeface="Arial" panose="020B0604020202090204" pitchFamily="34" charset="0"/>
              </a:defRPr>
            </a:lvl6pPr>
            <a:lvl7pPr marL="3200400" indent="-457200" fontAlgn="base">
              <a:spcBef>
                <a:spcPct val="0"/>
              </a:spcBef>
              <a:spcAft>
                <a:spcPct val="0"/>
              </a:spcAft>
              <a:defRPr>
                <a:solidFill>
                  <a:schemeClr val="tx1"/>
                </a:solidFill>
                <a:latin typeface="Arial" panose="020B0604020202090204" pitchFamily="34" charset="0"/>
              </a:defRPr>
            </a:lvl7pPr>
            <a:lvl8pPr marL="3657600" indent="-457200" fontAlgn="base">
              <a:spcBef>
                <a:spcPct val="0"/>
              </a:spcBef>
              <a:spcAft>
                <a:spcPct val="0"/>
              </a:spcAft>
              <a:defRPr>
                <a:solidFill>
                  <a:schemeClr val="tx1"/>
                </a:solidFill>
                <a:latin typeface="Arial" panose="020B0604020202090204" pitchFamily="34" charset="0"/>
              </a:defRPr>
            </a:lvl8pPr>
            <a:lvl9pPr marL="4114800" indent="-457200" fontAlgn="base">
              <a:spcBef>
                <a:spcPct val="0"/>
              </a:spcBef>
              <a:spcAft>
                <a:spcPct val="0"/>
              </a:spcAft>
              <a:defRPr>
                <a:solidFill>
                  <a:schemeClr val="tx1"/>
                </a:solidFill>
                <a:latin typeface="Arial" panose="020B0604020202090204" pitchFamily="34" charset="0"/>
              </a:defRPr>
            </a:lvl9pPr>
          </a:lstStyle>
          <a:p>
            <a:pPr marL="690563" lvl="1">
              <a:spcBef>
                <a:spcPct val="50000"/>
              </a:spcBef>
            </a:pPr>
            <a:r>
              <a:rPr lang="en-US" sz="2800" dirty="0" smtClean="0">
                <a:solidFill>
                  <a:srgbClr val="0070C0"/>
                </a:solidFill>
                <a:effectLst/>
                <a:latin typeface="Times New Roman" panose="02020603050405020304" pitchFamily="18" charset="0"/>
              </a:rPr>
              <a:t>1.	</a:t>
            </a:r>
            <a:r>
              <a:rPr lang="en-US" sz="2800" b="0" dirty="0" smtClean="0">
                <a:solidFill>
                  <a:srgbClr val="0070C0"/>
                </a:solidFill>
                <a:effectLst/>
                <a:latin typeface="Times New Roman" panose="02020603050405020304" pitchFamily="18" charset="0"/>
              </a:rPr>
              <a:t>Communication </a:t>
            </a:r>
            <a:r>
              <a:rPr lang="en-US" sz="2800" b="0" dirty="0">
                <a:solidFill>
                  <a:srgbClr val="0070C0"/>
                </a:solidFill>
                <a:effectLst/>
                <a:latin typeface="Times New Roman" panose="02020603050405020304" pitchFamily="18" charset="0"/>
              </a:rPr>
              <a:t>(Client </a:t>
            </a:r>
            <a:r>
              <a:rPr lang="en-US" sz="2800" b="0" dirty="0">
                <a:solidFill>
                  <a:srgbClr val="0070C0"/>
                </a:solidFill>
                <a:effectLst/>
                <a:latin typeface="Times New Roman" panose="02020603050405020304" pitchFamily="18" charset="0"/>
                <a:sym typeface="Wingdings" panose="05000000000000000000" pitchFamily="2" charset="2"/>
              </a:rPr>
              <a:t> Manager).</a:t>
            </a:r>
          </a:p>
          <a:p>
            <a:pPr marL="690563" lvl="1">
              <a:spcBef>
                <a:spcPct val="50000"/>
              </a:spcBef>
            </a:pPr>
            <a:r>
              <a:rPr lang="en-US" sz="2800" dirty="0" smtClean="0">
                <a:solidFill>
                  <a:srgbClr val="0070C0"/>
                </a:solidFill>
                <a:effectLst/>
                <a:latin typeface="Times New Roman" panose="02020603050405020304" pitchFamily="18" charset="0"/>
                <a:sym typeface="Wingdings" panose="05000000000000000000" pitchFamily="2" charset="2"/>
              </a:rPr>
              <a:t>2.	</a:t>
            </a:r>
            <a:r>
              <a:rPr lang="en-US" sz="2800" b="0" dirty="0" smtClean="0">
                <a:solidFill>
                  <a:srgbClr val="0070C0"/>
                </a:solidFill>
                <a:effectLst/>
                <a:latin typeface="Times New Roman" panose="02020603050405020304" pitchFamily="18" charset="0"/>
                <a:sym typeface="Wingdings" panose="05000000000000000000" pitchFamily="2" charset="2"/>
              </a:rPr>
              <a:t>Interest-Alignment </a:t>
            </a:r>
            <a:r>
              <a:rPr lang="en-US" sz="2800" b="0" dirty="0">
                <a:solidFill>
                  <a:srgbClr val="0070C0"/>
                </a:solidFill>
                <a:effectLst/>
                <a:latin typeface="Times New Roman" panose="02020603050405020304" pitchFamily="18" charset="0"/>
                <a:sym typeface="Wingdings" panose="05000000000000000000" pitchFamily="2" charset="2"/>
              </a:rPr>
              <a:t>(Client  Manager).</a:t>
            </a:r>
          </a:p>
          <a:p>
            <a:pPr marL="690563" lvl="1">
              <a:spcBef>
                <a:spcPct val="50000"/>
              </a:spcBef>
            </a:pPr>
            <a:r>
              <a:rPr lang="en-US" sz="2800" dirty="0" smtClean="0">
                <a:solidFill>
                  <a:srgbClr val="0070C0"/>
                </a:solidFill>
                <a:effectLst/>
                <a:latin typeface="Times New Roman" panose="02020603050405020304" pitchFamily="18" charset="0"/>
                <a:sym typeface="Wingdings" panose="05000000000000000000" pitchFamily="2" charset="2"/>
              </a:rPr>
              <a:t>3.	</a:t>
            </a:r>
            <a:r>
              <a:rPr lang="en-US" sz="2800" b="0" dirty="0" smtClean="0">
                <a:solidFill>
                  <a:srgbClr val="0070C0"/>
                </a:solidFill>
                <a:effectLst/>
                <a:latin typeface="Times New Roman" panose="02020603050405020304" pitchFamily="18" charset="0"/>
                <a:sym typeface="Wingdings" panose="05000000000000000000" pitchFamily="2" charset="2"/>
              </a:rPr>
              <a:t>Weed </a:t>
            </a:r>
            <a:r>
              <a:rPr lang="en-US" sz="2800" b="0" dirty="0">
                <a:solidFill>
                  <a:srgbClr val="0070C0"/>
                </a:solidFill>
                <a:effectLst/>
                <a:latin typeface="Times New Roman" panose="02020603050405020304" pitchFamily="18" charset="0"/>
                <a:sym typeface="Wingdings" panose="05000000000000000000" pitchFamily="2" charset="2"/>
              </a:rPr>
              <a:t>out </a:t>
            </a:r>
            <a:r>
              <a:rPr lang="en-US" sz="2800" b="0" i="1" dirty="0">
                <a:solidFill>
                  <a:srgbClr val="0070C0"/>
                </a:solidFill>
                <a:effectLst/>
                <a:latin typeface="Times New Roman" panose="02020603050405020304" pitchFamily="18" charset="0"/>
                <a:sym typeface="Wingdings" panose="05000000000000000000" pitchFamily="2" charset="2"/>
              </a:rPr>
              <a:t>inferior</a:t>
            </a:r>
            <a:r>
              <a:rPr lang="en-US" sz="2800" b="0" dirty="0">
                <a:solidFill>
                  <a:srgbClr val="0070C0"/>
                </a:solidFill>
                <a:effectLst/>
                <a:latin typeface="Times New Roman" panose="02020603050405020304" pitchFamily="18" charset="0"/>
                <a:sym typeface="Wingdings" panose="05000000000000000000" pitchFamily="2" charset="2"/>
              </a:rPr>
              <a:t> managers.</a:t>
            </a:r>
            <a:endParaRPr lang="en-US" sz="2800" b="0" dirty="0">
              <a:solidFill>
                <a:srgbClr val="0070C0"/>
              </a:solidFill>
              <a:effectLst/>
              <a:latin typeface="Times New Roman" panose="02020603050405020304" pitchFamily="18" charset="0"/>
            </a:endParaRPr>
          </a:p>
        </p:txBody>
      </p:sp>
      <p:sp>
        <p:nvSpPr>
          <p:cNvPr id="95235" name="Text Box 3"/>
          <p:cNvSpPr txBox="1">
            <a:spLocks noChangeArrowheads="1"/>
          </p:cNvSpPr>
          <p:nvPr/>
        </p:nvSpPr>
        <p:spPr bwMode="auto">
          <a:xfrm>
            <a:off x="457200" y="228600"/>
            <a:ext cx="838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i="1">
                <a:effectLst/>
              </a:rPr>
              <a:t>The Purpose of Benchmarking</a:t>
            </a:r>
            <a:endParaRPr lang="en-US" i="1">
              <a:effectLst/>
            </a:endParaRPr>
          </a:p>
        </p:txBody>
      </p:sp>
      <p:sp>
        <p:nvSpPr>
          <p:cNvPr id="95236" name="Text Box 4"/>
          <p:cNvSpPr txBox="1">
            <a:spLocks noChangeArrowheads="1"/>
          </p:cNvSpPr>
          <p:nvPr/>
        </p:nvSpPr>
        <p:spPr bwMode="auto">
          <a:xfrm>
            <a:off x="914400" y="1075765"/>
            <a:ext cx="73152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sz="2800" i="1" dirty="0">
                <a:solidFill>
                  <a:srgbClr val="FF0066"/>
                </a:solidFill>
                <a:effectLst/>
              </a:rPr>
              <a:t>Ex Ante</a:t>
            </a:r>
            <a:r>
              <a:rPr lang="en-US" sz="2800" dirty="0">
                <a:solidFill>
                  <a:srgbClr val="FF0066"/>
                </a:solidFill>
                <a:effectLst/>
              </a:rPr>
              <a:t> Purposes (most important):</a:t>
            </a:r>
            <a:endParaRPr lang="en-US" sz="2800" i="1" dirty="0">
              <a:solidFill>
                <a:srgbClr val="FF0066"/>
              </a:solidFill>
              <a:effectLst/>
            </a:endParaRPr>
          </a:p>
        </p:txBody>
      </p:sp>
      <p:sp>
        <p:nvSpPr>
          <p:cNvPr id="95237" name="Text Box 5"/>
          <p:cNvSpPr txBox="1">
            <a:spLocks noChangeArrowheads="1"/>
          </p:cNvSpPr>
          <p:nvPr/>
        </p:nvSpPr>
        <p:spPr bwMode="auto">
          <a:xfrm>
            <a:off x="914400" y="4343400"/>
            <a:ext cx="7315200"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panose="020B0604020202090204" pitchFamily="34" charset="0"/>
              </a:defRPr>
            </a:lvl1pPr>
            <a:lvl2pPr marL="914400" indent="-457200">
              <a:defRPr>
                <a:solidFill>
                  <a:schemeClr val="tx1"/>
                </a:solidFill>
                <a:latin typeface="Arial" panose="020B0604020202090204" pitchFamily="34" charset="0"/>
              </a:defRPr>
            </a:lvl2pPr>
            <a:lvl3pPr marL="1371600" indent="-457200">
              <a:defRPr>
                <a:solidFill>
                  <a:schemeClr val="tx1"/>
                </a:solidFill>
                <a:latin typeface="Arial" panose="020B0604020202090204" pitchFamily="34" charset="0"/>
              </a:defRPr>
            </a:lvl3pPr>
            <a:lvl4pPr marL="1828800" indent="-457200">
              <a:defRPr>
                <a:solidFill>
                  <a:schemeClr val="tx1"/>
                </a:solidFill>
                <a:latin typeface="Arial" panose="020B0604020202090204" pitchFamily="34" charset="0"/>
              </a:defRPr>
            </a:lvl4pPr>
            <a:lvl5pPr marL="2286000" indent="-457200">
              <a:defRPr>
                <a:solidFill>
                  <a:schemeClr val="tx1"/>
                </a:solidFill>
                <a:latin typeface="Arial" panose="020B0604020202090204" pitchFamily="34" charset="0"/>
              </a:defRPr>
            </a:lvl5pPr>
            <a:lvl6pPr marL="2743200" indent="-457200" fontAlgn="base">
              <a:spcBef>
                <a:spcPct val="0"/>
              </a:spcBef>
              <a:spcAft>
                <a:spcPct val="0"/>
              </a:spcAft>
              <a:defRPr>
                <a:solidFill>
                  <a:schemeClr val="tx1"/>
                </a:solidFill>
                <a:latin typeface="Arial" panose="020B0604020202090204" pitchFamily="34" charset="0"/>
              </a:defRPr>
            </a:lvl6pPr>
            <a:lvl7pPr marL="3200400" indent="-457200" fontAlgn="base">
              <a:spcBef>
                <a:spcPct val="0"/>
              </a:spcBef>
              <a:spcAft>
                <a:spcPct val="0"/>
              </a:spcAft>
              <a:defRPr>
                <a:solidFill>
                  <a:schemeClr val="tx1"/>
                </a:solidFill>
                <a:latin typeface="Arial" panose="020B0604020202090204" pitchFamily="34" charset="0"/>
              </a:defRPr>
            </a:lvl7pPr>
            <a:lvl8pPr marL="3657600" indent="-457200" fontAlgn="base">
              <a:spcBef>
                <a:spcPct val="0"/>
              </a:spcBef>
              <a:spcAft>
                <a:spcPct val="0"/>
              </a:spcAft>
              <a:defRPr>
                <a:solidFill>
                  <a:schemeClr val="tx1"/>
                </a:solidFill>
                <a:latin typeface="Arial" panose="020B0604020202090204" pitchFamily="34" charset="0"/>
              </a:defRPr>
            </a:lvl8pPr>
            <a:lvl9pPr marL="4114800" indent="-457200" fontAlgn="base">
              <a:spcBef>
                <a:spcPct val="0"/>
              </a:spcBef>
              <a:spcAft>
                <a:spcPct val="0"/>
              </a:spcAft>
              <a:defRPr>
                <a:solidFill>
                  <a:schemeClr val="tx1"/>
                </a:solidFill>
                <a:latin typeface="Arial" panose="020B0604020202090204" pitchFamily="34" charset="0"/>
              </a:defRPr>
            </a:lvl9pPr>
          </a:lstStyle>
          <a:p>
            <a:pPr marL="690563" eaLnBrk="0" hangingPunct="0">
              <a:spcBef>
                <a:spcPct val="50000"/>
              </a:spcBef>
            </a:pPr>
            <a:r>
              <a:rPr lang="en-US" sz="2800" dirty="0" smtClean="0">
                <a:solidFill>
                  <a:srgbClr val="0070C0"/>
                </a:solidFill>
                <a:effectLst/>
                <a:latin typeface="Times New Roman" panose="02020603050405020304" pitchFamily="18" charset="0"/>
                <a:sym typeface="Wingdings" panose="05000000000000000000" pitchFamily="2" charset="2"/>
              </a:rPr>
              <a:t>4</a:t>
            </a:r>
            <a:r>
              <a:rPr lang="en-US" sz="2800" dirty="0">
                <a:solidFill>
                  <a:srgbClr val="0070C0"/>
                </a:solidFill>
                <a:effectLst/>
                <a:latin typeface="Times New Roman" panose="02020603050405020304" pitchFamily="18" charset="0"/>
                <a:sym typeface="Wingdings" panose="05000000000000000000" pitchFamily="2" charset="2"/>
              </a:rPr>
              <a:t>. </a:t>
            </a:r>
            <a:r>
              <a:rPr lang="en-US" sz="2800" b="0" dirty="0">
                <a:solidFill>
                  <a:srgbClr val="0070C0"/>
                </a:solidFill>
                <a:effectLst/>
                <a:latin typeface="Times New Roman" panose="02020603050405020304" pitchFamily="18" charset="0"/>
                <a:sym typeface="Wingdings" panose="05000000000000000000" pitchFamily="2" charset="2"/>
              </a:rPr>
              <a:t>Identify </a:t>
            </a:r>
            <a:r>
              <a:rPr lang="en-US" sz="2800" b="0" i="1" dirty="0">
                <a:solidFill>
                  <a:srgbClr val="0070C0"/>
                </a:solidFill>
                <a:effectLst/>
                <a:latin typeface="Times New Roman" panose="02020603050405020304" pitchFamily="18" charset="0"/>
                <a:sym typeface="Wingdings" panose="05000000000000000000" pitchFamily="2" charset="2"/>
              </a:rPr>
              <a:t>superior</a:t>
            </a:r>
            <a:r>
              <a:rPr lang="en-US" sz="2800" b="0" dirty="0">
                <a:solidFill>
                  <a:srgbClr val="0070C0"/>
                </a:solidFill>
                <a:effectLst/>
                <a:latin typeface="Times New Roman" panose="02020603050405020304" pitchFamily="18" charset="0"/>
                <a:sym typeface="Wingdings" panose="05000000000000000000" pitchFamily="2" charset="2"/>
              </a:rPr>
              <a:t> managers (in combination with qualitative information).</a:t>
            </a:r>
          </a:p>
        </p:txBody>
      </p:sp>
      <p:sp>
        <p:nvSpPr>
          <p:cNvPr id="8" name="Slide Number Placeholder 7"/>
          <p:cNvSpPr>
            <a:spLocks noGrp="1"/>
          </p:cNvSpPr>
          <p:nvPr>
            <p:ph type="sldNum" sz="quarter" idx="12"/>
          </p:nvPr>
        </p:nvSpPr>
        <p:spPr/>
        <p:txBody>
          <a:bodyPr/>
          <a:lstStyle/>
          <a:p>
            <a:fld id="{A209A336-D58C-464E-9136-F8762DC3422E}" type="slidenum">
              <a:rPr lang="en-US" smtClean="0"/>
              <a:pPr/>
              <a:t>53</a:t>
            </a:fld>
            <a:endParaRPr lang="en-US"/>
          </a:p>
        </p:txBody>
      </p:sp>
      <p:sp>
        <p:nvSpPr>
          <p:cNvPr id="9" name="Text Box 4"/>
          <p:cNvSpPr txBox="1">
            <a:spLocks noChangeArrowheads="1"/>
          </p:cNvSpPr>
          <p:nvPr/>
        </p:nvSpPr>
        <p:spPr bwMode="auto">
          <a:xfrm>
            <a:off x="914400" y="3811215"/>
            <a:ext cx="78486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sz="2800" i="1" dirty="0" smtClean="0">
                <a:solidFill>
                  <a:srgbClr val="FF0066"/>
                </a:solidFill>
                <a:effectLst/>
              </a:rPr>
              <a:t>Ex Post </a:t>
            </a:r>
            <a:r>
              <a:rPr lang="en-US" sz="2800" dirty="0" smtClean="0">
                <a:solidFill>
                  <a:srgbClr val="FF0066"/>
                </a:solidFill>
                <a:effectLst/>
              </a:rPr>
              <a:t>Purpose (less important or less feasible):</a:t>
            </a:r>
            <a:endParaRPr lang="en-US" sz="2800" dirty="0">
              <a:solidFill>
                <a:srgbClr val="FF0066"/>
              </a:solidFill>
              <a:effectLst/>
            </a:endParaRPr>
          </a:p>
        </p:txBody>
      </p:sp>
    </p:spTree>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r>
              <a:rPr lang="en-US" smtClean="0"/>
              <a:t>© 2014 OnCourse Learning. All Rights Reserved.</a:t>
            </a:r>
            <a:endParaRPr lang="en-US"/>
          </a:p>
        </p:txBody>
      </p:sp>
      <p:sp>
        <p:nvSpPr>
          <p:cNvPr id="97282" name="Text Box 2"/>
          <p:cNvSpPr txBox="1">
            <a:spLocks noChangeArrowheads="1"/>
          </p:cNvSpPr>
          <p:nvPr/>
        </p:nvSpPr>
        <p:spPr bwMode="auto">
          <a:xfrm>
            <a:off x="457200" y="228600"/>
            <a:ext cx="838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i="1">
                <a:effectLst/>
              </a:rPr>
              <a:t>The Purpose of Benchmarking</a:t>
            </a:r>
            <a:endParaRPr lang="en-US" i="1">
              <a:effectLst/>
            </a:endParaRPr>
          </a:p>
        </p:txBody>
      </p:sp>
      <p:sp>
        <p:nvSpPr>
          <p:cNvPr id="97283" name="Text Box 3"/>
          <p:cNvSpPr txBox="1">
            <a:spLocks noChangeArrowheads="1"/>
          </p:cNvSpPr>
          <p:nvPr/>
        </p:nvSpPr>
        <p:spPr bwMode="auto">
          <a:xfrm>
            <a:off x="1371600" y="1143000"/>
            <a:ext cx="6400800"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sz="2800" dirty="0">
                <a:effectLst/>
              </a:rPr>
              <a:t>Why is the identification of superior managers difficult in practice?</a:t>
            </a:r>
          </a:p>
        </p:txBody>
      </p:sp>
      <p:sp>
        <p:nvSpPr>
          <p:cNvPr id="7" name="Slide Number Placeholder 6"/>
          <p:cNvSpPr>
            <a:spLocks noGrp="1"/>
          </p:cNvSpPr>
          <p:nvPr>
            <p:ph type="sldNum" sz="quarter" idx="12"/>
          </p:nvPr>
        </p:nvSpPr>
        <p:spPr/>
        <p:txBody>
          <a:bodyPr/>
          <a:lstStyle/>
          <a:p>
            <a:fld id="{A209A336-D58C-464E-9136-F8762DC3422E}" type="slidenum">
              <a:rPr lang="en-US" smtClean="0"/>
              <a:pPr/>
              <a:t>54</a:t>
            </a:fld>
            <a:endParaRPr lang="en-US"/>
          </a:p>
        </p:txBody>
      </p:sp>
      <p:sp>
        <p:nvSpPr>
          <p:cNvPr id="8" name="Text Box 5"/>
          <p:cNvSpPr txBox="1">
            <a:spLocks noChangeArrowheads="1"/>
          </p:cNvSpPr>
          <p:nvPr/>
        </p:nvSpPr>
        <p:spPr bwMode="auto">
          <a:xfrm>
            <a:off x="914400" y="2514600"/>
            <a:ext cx="7696200" cy="3046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233363" indent="-233363" eaLnBrk="0" hangingPunct="0">
              <a:spcBef>
                <a:spcPct val="50000"/>
              </a:spcBef>
              <a:buFont typeface="Arial" pitchFamily="34" charset="0"/>
              <a:buChar char="•"/>
            </a:pPr>
            <a:r>
              <a:rPr lang="en-US" sz="2400" b="0" dirty="0" smtClean="0">
                <a:effectLst/>
              </a:rPr>
              <a:t>“</a:t>
            </a:r>
            <a:r>
              <a:rPr lang="en-US" sz="2400" b="0" dirty="0">
                <a:effectLst/>
              </a:rPr>
              <a:t>Superior </a:t>
            </a:r>
            <a:r>
              <a:rPr lang="en-US" sz="2400" b="0" dirty="0" smtClean="0">
                <a:effectLst/>
              </a:rPr>
              <a:t>mgr” </a:t>
            </a:r>
            <a:r>
              <a:rPr lang="en-US" sz="2400" b="0" dirty="0">
                <a:effectLst/>
              </a:rPr>
              <a:t>= One who can </a:t>
            </a:r>
            <a:r>
              <a:rPr lang="en-US" sz="2400" i="1" dirty="0">
                <a:effectLst/>
              </a:rPr>
              <a:t>consistently</a:t>
            </a:r>
            <a:r>
              <a:rPr lang="en-US" sz="2400" b="0" dirty="0">
                <a:effectLst/>
              </a:rPr>
              <a:t> beat mkt.</a:t>
            </a:r>
          </a:p>
          <a:p>
            <a:pPr marL="233363" indent="-233363" eaLnBrk="0" hangingPunct="0">
              <a:spcBef>
                <a:spcPct val="50000"/>
              </a:spcBef>
              <a:buFont typeface="Arial" pitchFamily="34" charset="0"/>
              <a:buChar char="•"/>
            </a:pPr>
            <a:r>
              <a:rPr lang="en-US" sz="2400" b="0" dirty="0" smtClean="0">
                <a:effectLst/>
              </a:rPr>
              <a:t>“</a:t>
            </a:r>
            <a:r>
              <a:rPr lang="en-US" sz="2400" b="0" dirty="0">
                <a:effectLst/>
              </a:rPr>
              <a:t>Superior mgr” = One who can </a:t>
            </a:r>
            <a:r>
              <a:rPr lang="en-US" sz="2400" i="1" dirty="0">
                <a:effectLst/>
              </a:rPr>
              <a:t>consistently</a:t>
            </a:r>
            <a:r>
              <a:rPr lang="en-US" sz="2400" b="0" dirty="0">
                <a:effectLst/>
              </a:rPr>
              <a:t> beat peers.</a:t>
            </a:r>
          </a:p>
          <a:p>
            <a:pPr marL="233363" indent="-233363" eaLnBrk="0" hangingPunct="0">
              <a:spcBef>
                <a:spcPct val="50000"/>
              </a:spcBef>
              <a:buFont typeface="Arial" pitchFamily="34" charset="0"/>
              <a:buChar char="•"/>
            </a:pPr>
            <a:r>
              <a:rPr lang="en-US" sz="2400" b="0" dirty="0" smtClean="0">
                <a:effectLst/>
              </a:rPr>
              <a:t>This </a:t>
            </a:r>
            <a:r>
              <a:rPr lang="en-US" sz="2400" b="0" dirty="0">
                <a:effectLst/>
              </a:rPr>
              <a:t>is </a:t>
            </a:r>
            <a:r>
              <a:rPr lang="en-US" sz="2400" i="1" dirty="0">
                <a:effectLst/>
              </a:rPr>
              <a:t>rare</a:t>
            </a:r>
            <a:r>
              <a:rPr lang="en-US" sz="2400" b="0" dirty="0">
                <a:effectLst/>
              </a:rPr>
              <a:t>,</a:t>
            </a:r>
            <a:r>
              <a:rPr lang="en-US" sz="2400" dirty="0">
                <a:effectLst/>
              </a:rPr>
              <a:t> </a:t>
            </a:r>
            <a:r>
              <a:rPr lang="en-US" sz="2400" b="0" dirty="0">
                <a:effectLst/>
              </a:rPr>
              <a:t>and normally only </a:t>
            </a:r>
            <a:r>
              <a:rPr lang="en-US" sz="2400" i="1" dirty="0">
                <a:effectLst/>
              </a:rPr>
              <a:t>marginal</a:t>
            </a:r>
            <a:r>
              <a:rPr lang="en-US" sz="2400" dirty="0">
                <a:effectLst/>
              </a:rPr>
              <a:t>.</a:t>
            </a:r>
          </a:p>
          <a:p>
            <a:pPr marL="233363" indent="-233363" eaLnBrk="0" hangingPunct="0">
              <a:spcBef>
                <a:spcPct val="50000"/>
              </a:spcBef>
              <a:buFont typeface="Arial" pitchFamily="34" charset="0"/>
              <a:buChar char="•"/>
            </a:pPr>
            <a:r>
              <a:rPr lang="en-US" sz="2400" i="1" dirty="0" smtClean="0">
                <a:effectLst/>
              </a:rPr>
              <a:t>Moving </a:t>
            </a:r>
            <a:r>
              <a:rPr lang="en-US" sz="2400" i="1" dirty="0">
                <a:effectLst/>
              </a:rPr>
              <a:t>target</a:t>
            </a:r>
            <a:r>
              <a:rPr lang="en-US" sz="2400" b="0" dirty="0">
                <a:effectLst/>
              </a:rPr>
              <a:t>: </a:t>
            </a:r>
            <a:r>
              <a:rPr lang="en-US" sz="2400" b="0" dirty="0" err="1" smtClean="0">
                <a:effectLst/>
              </a:rPr>
              <a:t>Mkt</a:t>
            </a:r>
            <a:r>
              <a:rPr lang="en-US" sz="2400" b="0" dirty="0" smtClean="0">
                <a:effectLst/>
              </a:rPr>
              <a:t> (&amp; peer universe) learns &amp; improves over time.</a:t>
            </a:r>
          </a:p>
          <a:p>
            <a:pPr marL="233363" indent="-233363" eaLnBrk="0" hangingPunct="0">
              <a:spcBef>
                <a:spcPct val="50000"/>
              </a:spcBef>
              <a:buFont typeface="Arial" pitchFamily="34" charset="0"/>
              <a:buChar char="•"/>
            </a:pPr>
            <a:r>
              <a:rPr lang="en-US" sz="2400" dirty="0" smtClean="0">
                <a:effectLst/>
              </a:rPr>
              <a:t> </a:t>
            </a:r>
            <a:r>
              <a:rPr lang="en-US" sz="2400" b="0" dirty="0" smtClean="0">
                <a:effectLst/>
              </a:rPr>
              <a:t>But there is also a </a:t>
            </a:r>
            <a:r>
              <a:rPr lang="en-US" sz="2400" i="1" dirty="0" smtClean="0">
                <a:effectLst/>
              </a:rPr>
              <a:t>statistical reason . . </a:t>
            </a:r>
            <a:r>
              <a:rPr lang="en-US" sz="2400" i="1" dirty="0" smtClean="0">
                <a:effectLst/>
              </a:rPr>
              <a:t>.</a:t>
            </a:r>
            <a:endParaRPr lang="en-US" sz="2400" b="0" dirty="0">
              <a:effectLst/>
            </a:endParaRPr>
          </a:p>
        </p:txBody>
      </p:sp>
    </p:spTree>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smtClean="0"/>
              <a:t>© 2014 OnCourse Learning. All Rights Reserved.</a:t>
            </a:r>
            <a:endParaRPr lang="en-US"/>
          </a:p>
        </p:txBody>
      </p:sp>
      <p:sp>
        <p:nvSpPr>
          <p:cNvPr id="98306" name="Text Box 2"/>
          <p:cNvSpPr txBox="1">
            <a:spLocks noChangeArrowheads="1"/>
          </p:cNvSpPr>
          <p:nvPr/>
        </p:nvSpPr>
        <p:spPr bwMode="auto">
          <a:xfrm>
            <a:off x="457200" y="228600"/>
            <a:ext cx="83820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i="1" dirty="0" smtClean="0">
                <a:effectLst/>
              </a:rPr>
              <a:t>26.B2: </a:t>
            </a:r>
            <a:r>
              <a:rPr lang="en-US" sz="2400" i="1" dirty="0">
                <a:solidFill>
                  <a:srgbClr val="0070C0"/>
                </a:solidFill>
                <a:effectLst/>
              </a:rPr>
              <a:t>The Problem of Statistical Significance </a:t>
            </a:r>
            <a:r>
              <a:rPr lang="en-US" sz="2400" i="1" dirty="0">
                <a:effectLst/>
              </a:rPr>
              <a:t>in Performance Measurement</a:t>
            </a:r>
            <a:endParaRPr lang="en-US" i="1" dirty="0">
              <a:effectLst/>
            </a:endParaRPr>
          </a:p>
        </p:txBody>
      </p:sp>
      <p:sp>
        <p:nvSpPr>
          <p:cNvPr id="98307" name="Text Box 3"/>
          <p:cNvSpPr txBox="1">
            <a:spLocks noChangeArrowheads="1"/>
          </p:cNvSpPr>
          <p:nvPr/>
        </p:nvSpPr>
        <p:spPr bwMode="auto">
          <a:xfrm>
            <a:off x="762000" y="1143000"/>
            <a:ext cx="7924800" cy="5078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panose="020B0604020202090204" pitchFamily="34" charset="0"/>
              </a:defRPr>
            </a:lvl1pPr>
            <a:lvl2pPr marL="914400" indent="-457200">
              <a:defRPr>
                <a:solidFill>
                  <a:schemeClr val="tx1"/>
                </a:solidFill>
                <a:latin typeface="Arial" panose="020B0604020202090204" pitchFamily="34" charset="0"/>
              </a:defRPr>
            </a:lvl2pPr>
            <a:lvl3pPr marL="1371600" indent="-457200">
              <a:defRPr>
                <a:solidFill>
                  <a:schemeClr val="tx1"/>
                </a:solidFill>
                <a:latin typeface="Arial" panose="020B0604020202090204" pitchFamily="34" charset="0"/>
              </a:defRPr>
            </a:lvl3pPr>
            <a:lvl4pPr marL="1828800" indent="-457200">
              <a:defRPr>
                <a:solidFill>
                  <a:schemeClr val="tx1"/>
                </a:solidFill>
                <a:latin typeface="Arial" panose="020B0604020202090204" pitchFamily="34" charset="0"/>
              </a:defRPr>
            </a:lvl4pPr>
            <a:lvl5pPr marL="2286000" indent="-457200">
              <a:defRPr>
                <a:solidFill>
                  <a:schemeClr val="tx1"/>
                </a:solidFill>
                <a:latin typeface="Arial" panose="020B0604020202090204" pitchFamily="34" charset="0"/>
              </a:defRPr>
            </a:lvl5pPr>
            <a:lvl6pPr marL="2743200" indent="-457200" fontAlgn="base">
              <a:spcBef>
                <a:spcPct val="0"/>
              </a:spcBef>
              <a:spcAft>
                <a:spcPct val="0"/>
              </a:spcAft>
              <a:defRPr>
                <a:solidFill>
                  <a:schemeClr val="tx1"/>
                </a:solidFill>
                <a:latin typeface="Arial" panose="020B0604020202090204" pitchFamily="34" charset="0"/>
              </a:defRPr>
            </a:lvl6pPr>
            <a:lvl7pPr marL="3200400" indent="-457200" fontAlgn="base">
              <a:spcBef>
                <a:spcPct val="0"/>
              </a:spcBef>
              <a:spcAft>
                <a:spcPct val="0"/>
              </a:spcAft>
              <a:defRPr>
                <a:solidFill>
                  <a:schemeClr val="tx1"/>
                </a:solidFill>
                <a:latin typeface="Arial" panose="020B0604020202090204" pitchFamily="34" charset="0"/>
              </a:defRPr>
            </a:lvl7pPr>
            <a:lvl8pPr marL="3657600" indent="-457200" fontAlgn="base">
              <a:spcBef>
                <a:spcPct val="0"/>
              </a:spcBef>
              <a:spcAft>
                <a:spcPct val="0"/>
              </a:spcAft>
              <a:defRPr>
                <a:solidFill>
                  <a:schemeClr val="tx1"/>
                </a:solidFill>
                <a:latin typeface="Arial" panose="020B0604020202090204" pitchFamily="34" charset="0"/>
              </a:defRPr>
            </a:lvl8pPr>
            <a:lvl9pPr marL="4114800" indent="-457200" fontAlgn="base">
              <a:spcBef>
                <a:spcPct val="0"/>
              </a:spcBef>
              <a:spcAft>
                <a:spcPct val="0"/>
              </a:spcAft>
              <a:defRPr>
                <a:solidFill>
                  <a:schemeClr val="tx1"/>
                </a:solidFill>
                <a:latin typeface="Arial" panose="020B0604020202090204" pitchFamily="34" charset="0"/>
              </a:defRPr>
            </a:lvl9pPr>
          </a:lstStyle>
          <a:p>
            <a:pPr marL="233363" indent="-233363" eaLnBrk="0" hangingPunct="0">
              <a:spcBef>
                <a:spcPct val="50000"/>
              </a:spcBef>
              <a:buFontTx/>
              <a:buChar char="•"/>
            </a:pPr>
            <a:r>
              <a:rPr lang="en-US" sz="2400" b="0" dirty="0">
                <a:effectLst/>
                <a:latin typeface="Times New Roman" panose="02020603050405020304" pitchFamily="18" charset="0"/>
              </a:rPr>
              <a:t> “Noise” (or </a:t>
            </a:r>
            <a:r>
              <a:rPr lang="en-US" sz="2400" b="0" i="1" dirty="0">
                <a:effectLst/>
                <a:latin typeface="Times New Roman" panose="02020603050405020304" pitchFamily="18" charset="0"/>
              </a:rPr>
              <a:t>randomness</a:t>
            </a:r>
            <a:r>
              <a:rPr lang="en-US" sz="2400" b="0" dirty="0">
                <a:effectLst/>
                <a:latin typeface="Times New Roman" panose="02020603050405020304" pitchFamily="18" charset="0"/>
              </a:rPr>
              <a:t>) in ex post returns obscures our ability to draw rigorous conclusions about managers’ abilities to </a:t>
            </a:r>
            <a:r>
              <a:rPr lang="en-US" sz="2400" b="0" i="1" dirty="0">
                <a:effectLst/>
                <a:latin typeface="Times New Roman" panose="02020603050405020304" pitchFamily="18" charset="0"/>
              </a:rPr>
              <a:t>consistently</a:t>
            </a:r>
            <a:r>
              <a:rPr lang="en-US" sz="2400" b="0" dirty="0">
                <a:effectLst/>
                <a:latin typeface="Times New Roman" panose="02020603050405020304" pitchFamily="18" charset="0"/>
              </a:rPr>
              <a:t> beat a benchmark as a result of </a:t>
            </a:r>
            <a:r>
              <a:rPr lang="en-US" sz="2400" b="0" i="1" dirty="0">
                <a:effectLst/>
                <a:latin typeface="Times New Roman" panose="02020603050405020304" pitchFamily="18" charset="0"/>
              </a:rPr>
              <a:t>skill</a:t>
            </a:r>
            <a:r>
              <a:rPr lang="en-US" sz="2400" b="0" dirty="0">
                <a:effectLst/>
                <a:latin typeface="Times New Roman" panose="02020603050405020304" pitchFamily="18" charset="0"/>
              </a:rPr>
              <a:t> (&amp; effort) rather than </a:t>
            </a:r>
            <a:r>
              <a:rPr lang="en-US" sz="2400" b="0" i="1" dirty="0">
                <a:effectLst/>
                <a:latin typeface="Times New Roman" panose="02020603050405020304" pitchFamily="18" charset="0"/>
              </a:rPr>
              <a:t>luck</a:t>
            </a:r>
            <a:r>
              <a:rPr lang="en-US" sz="2400" b="0" dirty="0">
                <a:effectLst/>
                <a:latin typeface="Times New Roman" panose="02020603050405020304" pitchFamily="18" charset="0"/>
              </a:rPr>
              <a:t>.</a:t>
            </a:r>
          </a:p>
          <a:p>
            <a:pPr marL="233363" indent="-233363" eaLnBrk="0" hangingPunct="0">
              <a:spcBef>
                <a:spcPct val="50000"/>
              </a:spcBef>
              <a:buFontTx/>
              <a:buChar char="•"/>
            </a:pPr>
            <a:r>
              <a:rPr lang="en-US" sz="2400" b="0" dirty="0">
                <a:effectLst/>
                <a:latin typeface="Times New Roman" panose="02020603050405020304" pitchFamily="18" charset="0"/>
              </a:rPr>
              <a:t> There are three sources of randomness in empirically observable real estate returns:</a:t>
            </a:r>
          </a:p>
          <a:p>
            <a:pPr marL="690563" lvl="2" indent="-233363" eaLnBrk="0" hangingPunct="0">
              <a:spcBef>
                <a:spcPct val="50000"/>
              </a:spcBef>
              <a:buFontTx/>
              <a:buAutoNum type="arabicPeriod"/>
            </a:pPr>
            <a:r>
              <a:rPr lang="en-US" sz="2400" b="0" i="1" dirty="0">
                <a:effectLst/>
                <a:latin typeface="Times New Roman" panose="02020603050405020304" pitchFamily="18" charset="0"/>
              </a:rPr>
              <a:t>Cross-sectional</a:t>
            </a:r>
            <a:r>
              <a:rPr lang="en-US" sz="2400" b="0" dirty="0">
                <a:effectLst/>
                <a:latin typeface="Times New Roman" panose="02020603050405020304" pitchFamily="18" charset="0"/>
              </a:rPr>
              <a:t> (</a:t>
            </a:r>
            <a:r>
              <a:rPr lang="en-US" sz="2400" b="0" dirty="0" err="1">
                <a:effectLst/>
                <a:latin typeface="Times New Roman" panose="02020603050405020304" pitchFamily="18" charset="0"/>
              </a:rPr>
              <a:t>individ</a:t>
            </a:r>
            <a:r>
              <a:rPr lang="en-US" sz="2400" b="0" dirty="0">
                <a:effectLst/>
                <a:latin typeface="Times New Roman" panose="02020603050405020304" pitchFamily="18" charset="0"/>
              </a:rPr>
              <a:t>. prop. heterogeneity).</a:t>
            </a:r>
          </a:p>
          <a:p>
            <a:pPr marL="690563" lvl="2" indent="-233363" eaLnBrk="0" hangingPunct="0">
              <a:spcBef>
                <a:spcPct val="50000"/>
              </a:spcBef>
              <a:buFontTx/>
              <a:buAutoNum type="arabicPeriod"/>
            </a:pPr>
            <a:r>
              <a:rPr lang="en-US" sz="2400" b="0" i="1" dirty="0">
                <a:effectLst/>
                <a:latin typeface="Times New Roman" panose="02020603050405020304" pitchFamily="18" charset="0"/>
              </a:rPr>
              <a:t>Longitudinal</a:t>
            </a:r>
            <a:r>
              <a:rPr lang="en-US" sz="2400" b="0" dirty="0">
                <a:effectLst/>
                <a:latin typeface="Times New Roman" panose="02020603050405020304" pitchFamily="18" charset="0"/>
              </a:rPr>
              <a:t> randomness in true </a:t>
            </a:r>
            <a:r>
              <a:rPr lang="en-US" sz="2400" b="0" dirty="0" err="1">
                <a:effectLst/>
                <a:latin typeface="Times New Roman" panose="02020603050405020304" pitchFamily="18" charset="0"/>
              </a:rPr>
              <a:t>mkt</a:t>
            </a:r>
            <a:r>
              <a:rPr lang="en-US" sz="2400" b="0" dirty="0">
                <a:effectLst/>
                <a:latin typeface="Times New Roman" panose="02020603050405020304" pitchFamily="18" charset="0"/>
              </a:rPr>
              <a:t> (volatility).</a:t>
            </a:r>
          </a:p>
          <a:p>
            <a:pPr marL="690563" lvl="2" indent="-233363" eaLnBrk="0" hangingPunct="0">
              <a:spcBef>
                <a:spcPct val="50000"/>
              </a:spcBef>
              <a:buFontTx/>
              <a:buAutoNum type="arabicPeriod"/>
            </a:pPr>
            <a:r>
              <a:rPr lang="en-US" sz="2400" b="0" i="1" dirty="0">
                <a:effectLst/>
                <a:latin typeface="Times New Roman" panose="02020603050405020304" pitchFamily="18" charset="0"/>
              </a:rPr>
              <a:t>Measurement error</a:t>
            </a:r>
            <a:r>
              <a:rPr lang="en-US" sz="2400" b="0" dirty="0">
                <a:effectLst/>
                <a:latin typeface="Times New Roman" panose="02020603050405020304" pitchFamily="18" charset="0"/>
              </a:rPr>
              <a:t> (in </a:t>
            </a:r>
            <a:r>
              <a:rPr lang="en-US" sz="2400" b="0" dirty="0" err="1">
                <a:effectLst/>
                <a:latin typeface="Times New Roman" panose="02020603050405020304" pitchFamily="18" charset="0"/>
              </a:rPr>
              <a:t>R.E.</a:t>
            </a:r>
            <a:r>
              <a:rPr lang="en-US" sz="2400" b="0" dirty="0">
                <a:effectLst/>
                <a:latin typeface="Times New Roman" panose="02020603050405020304" pitchFamily="18" charset="0"/>
              </a:rPr>
              <a:t> returns).</a:t>
            </a:r>
          </a:p>
          <a:p>
            <a:pPr marL="233363" indent="-233363" eaLnBrk="0" hangingPunct="0">
              <a:spcBef>
                <a:spcPct val="50000"/>
              </a:spcBef>
              <a:buFontTx/>
              <a:buChar char="•"/>
            </a:pPr>
            <a:r>
              <a:rPr lang="en-US" sz="2400" b="0" dirty="0">
                <a:effectLst/>
                <a:latin typeface="Times New Roman" panose="02020603050405020304" pitchFamily="18" charset="0"/>
              </a:rPr>
              <a:t>Any (&amp; all) of these sources of “noise” obscures the “signal” about mgrs’ true relative abilities.</a:t>
            </a:r>
          </a:p>
        </p:txBody>
      </p:sp>
      <p:sp>
        <p:nvSpPr>
          <p:cNvPr id="2" name="TextBox 1"/>
          <p:cNvSpPr txBox="1"/>
          <p:nvPr/>
        </p:nvSpPr>
        <p:spPr>
          <a:xfrm>
            <a:off x="0" y="0"/>
            <a:ext cx="2590800" cy="338554"/>
          </a:xfrm>
          <a:prstGeom prst="rect">
            <a:avLst/>
          </a:prstGeom>
          <a:noFill/>
        </p:spPr>
        <p:txBody>
          <a:bodyPr wrap="square" rtlCol="0">
            <a:spAutoFit/>
          </a:bodyPr>
          <a:lstStyle/>
          <a:p>
            <a:r>
              <a:rPr lang="en-US" sz="1600" b="0" dirty="0" smtClean="0">
                <a:effectLst/>
              </a:rPr>
              <a:t>From Appendix 26B…</a:t>
            </a:r>
            <a:endParaRPr lang="en-US" sz="1600" b="0" dirty="0">
              <a:effectLst/>
            </a:endParaRPr>
          </a:p>
        </p:txBody>
      </p:sp>
      <p:sp>
        <p:nvSpPr>
          <p:cNvPr id="6" name="Slide Number Placeholder 5"/>
          <p:cNvSpPr>
            <a:spLocks noGrp="1"/>
          </p:cNvSpPr>
          <p:nvPr>
            <p:ph type="sldNum" sz="quarter" idx="12"/>
          </p:nvPr>
        </p:nvSpPr>
        <p:spPr/>
        <p:txBody>
          <a:bodyPr/>
          <a:lstStyle/>
          <a:p>
            <a:fld id="{A209A336-D58C-464E-9136-F8762DC3422E}" type="slidenum">
              <a:rPr lang="en-US" smtClean="0"/>
              <a:pPr/>
              <a:t>55</a:t>
            </a:fld>
            <a:endParaRPr lang="en-US"/>
          </a:p>
        </p:txBody>
      </p:sp>
    </p:spTree>
    <p:extLst>
      <p:ext uri="{BB962C8B-B14F-4D97-AF65-F5344CB8AC3E}">
        <p14:creationId xmlns:p14="http://schemas.microsoft.com/office/powerpoint/2010/main" xmlns="" val="3599911154"/>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smtClean="0"/>
              <a:t>© 2014 OnCourse Learning. All Rights Reserved.</a:t>
            </a:r>
            <a:endParaRPr lang="en-US"/>
          </a:p>
        </p:txBody>
      </p:sp>
      <p:sp>
        <p:nvSpPr>
          <p:cNvPr id="100354" name="Text Box 2"/>
          <p:cNvSpPr txBox="1">
            <a:spLocks noChangeArrowheads="1"/>
          </p:cNvSpPr>
          <p:nvPr/>
        </p:nvSpPr>
        <p:spPr bwMode="auto">
          <a:xfrm>
            <a:off x="914400" y="1143000"/>
            <a:ext cx="7315200" cy="518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sz="2400" dirty="0">
                <a:solidFill>
                  <a:srgbClr val="0070C0"/>
                </a:solidFill>
                <a:effectLst/>
              </a:rPr>
              <a:t>Numerical Example:</a:t>
            </a:r>
          </a:p>
          <a:p>
            <a:pPr marL="233363" indent="-233363" eaLnBrk="0" hangingPunct="0">
              <a:spcBef>
                <a:spcPct val="20000"/>
              </a:spcBef>
              <a:buClr>
                <a:schemeClr val="tx1"/>
              </a:buClr>
              <a:buFontTx/>
              <a:buChar char="•"/>
            </a:pPr>
            <a:r>
              <a:rPr lang="en-US" sz="2400" b="0" dirty="0" smtClean="0">
                <a:effectLst/>
              </a:rPr>
              <a:t>Quarterly </a:t>
            </a:r>
            <a:r>
              <a:rPr lang="en-US" sz="2400" b="0" dirty="0">
                <a:effectLst/>
              </a:rPr>
              <a:t>returns, </a:t>
            </a:r>
            <a:r>
              <a:rPr lang="en-US" sz="2400" dirty="0">
                <a:solidFill>
                  <a:srgbClr val="0070C0"/>
                </a:solidFill>
                <a:effectLst/>
              </a:rPr>
              <a:t>3-yr</a:t>
            </a:r>
            <a:r>
              <a:rPr lang="en-US" sz="2400" b="0" dirty="0">
                <a:effectLst/>
              </a:rPr>
              <a:t> comparison period.</a:t>
            </a:r>
          </a:p>
          <a:p>
            <a:pPr marL="233363" indent="-233363" eaLnBrk="0" hangingPunct="0">
              <a:spcBef>
                <a:spcPct val="20000"/>
              </a:spcBef>
              <a:buClr>
                <a:schemeClr val="tx1"/>
              </a:buClr>
              <a:buFontTx/>
              <a:buChar char="•"/>
            </a:pPr>
            <a:r>
              <a:rPr lang="en-US" sz="2400" dirty="0" smtClean="0">
                <a:solidFill>
                  <a:srgbClr val="0070C0"/>
                </a:solidFill>
                <a:effectLst/>
              </a:rPr>
              <a:t>12 </a:t>
            </a:r>
            <a:r>
              <a:rPr lang="en-US" sz="2400" dirty="0" err="1">
                <a:solidFill>
                  <a:srgbClr val="0070C0"/>
                </a:solidFill>
                <a:effectLst/>
              </a:rPr>
              <a:t>obs</a:t>
            </a:r>
            <a:r>
              <a:rPr lang="en-US" sz="2400" dirty="0">
                <a:solidFill>
                  <a:srgbClr val="0070C0"/>
                </a:solidFill>
                <a:effectLst/>
              </a:rPr>
              <a:t> </a:t>
            </a:r>
            <a:r>
              <a:rPr lang="en-US" sz="2400" b="0" dirty="0">
                <a:effectLst/>
              </a:rPr>
              <a:t>drawn from </a:t>
            </a:r>
            <a:r>
              <a:rPr lang="en-US" sz="2400" b="0" i="1" dirty="0">
                <a:effectLst/>
              </a:rPr>
              <a:t>true </a:t>
            </a:r>
            <a:r>
              <a:rPr lang="en-US" sz="2400" b="0" dirty="0">
                <a:effectLst/>
              </a:rPr>
              <a:t>difference between mgr(i) &amp; benchmark(B) return: </a:t>
            </a:r>
            <a:r>
              <a:rPr lang="en-US" sz="2400" b="0" i="1" dirty="0">
                <a:effectLst/>
              </a:rPr>
              <a:t>E</a:t>
            </a:r>
            <a:r>
              <a:rPr lang="en-US" sz="2400" b="0" dirty="0">
                <a:effectLst/>
              </a:rPr>
              <a:t>[ </a:t>
            </a:r>
            <a:r>
              <a:rPr lang="en-US" sz="2400" b="0" i="1" dirty="0" err="1">
                <a:effectLst/>
              </a:rPr>
              <a:t>r</a:t>
            </a:r>
            <a:r>
              <a:rPr lang="en-US" sz="2400" b="0" i="1" baseline="-25000" dirty="0" err="1">
                <a:effectLst/>
              </a:rPr>
              <a:t>i</a:t>
            </a:r>
            <a:r>
              <a:rPr lang="en-US" sz="2400" b="0" i="1" baseline="-25000" dirty="0">
                <a:effectLst/>
              </a:rPr>
              <a:t> </a:t>
            </a:r>
            <a:r>
              <a:rPr lang="en-US" sz="2400" b="0" i="1" dirty="0">
                <a:effectLst/>
              </a:rPr>
              <a:t>– </a:t>
            </a:r>
            <a:r>
              <a:rPr lang="en-US" sz="2400" b="0" i="1" dirty="0" err="1">
                <a:effectLst/>
              </a:rPr>
              <a:t>r</a:t>
            </a:r>
            <a:r>
              <a:rPr lang="en-US" sz="2400" b="0" i="1" baseline="-25000" dirty="0" err="1">
                <a:effectLst/>
              </a:rPr>
              <a:t>B</a:t>
            </a:r>
            <a:r>
              <a:rPr lang="en-US" sz="2400" b="0" i="1" baseline="-25000" dirty="0">
                <a:effectLst/>
              </a:rPr>
              <a:t> </a:t>
            </a:r>
            <a:r>
              <a:rPr lang="en-US" sz="2400" b="0" dirty="0">
                <a:effectLst/>
              </a:rPr>
              <a:t>].</a:t>
            </a:r>
          </a:p>
          <a:p>
            <a:pPr marL="233363" indent="-233363" eaLnBrk="0" hangingPunct="0">
              <a:spcBef>
                <a:spcPct val="20000"/>
              </a:spcBef>
              <a:buClr>
                <a:schemeClr val="tx1"/>
              </a:buClr>
              <a:buFontTx/>
              <a:buChar char="•"/>
            </a:pPr>
            <a:r>
              <a:rPr lang="en-US" sz="2400" b="0" dirty="0" smtClean="0">
                <a:effectLst/>
              </a:rPr>
              <a:t>Suppose </a:t>
            </a:r>
            <a:r>
              <a:rPr lang="en-US" sz="2400" b="0" dirty="0">
                <a:effectLst/>
              </a:rPr>
              <a:t>favorable circumstances for making inference:</a:t>
            </a:r>
          </a:p>
          <a:p>
            <a:pPr marL="573088" lvl="1" indent="-231775" eaLnBrk="0" hangingPunct="0">
              <a:buFontTx/>
              <a:buChar char="•"/>
            </a:pPr>
            <a:r>
              <a:rPr lang="en-US" sz="2400" i="1" dirty="0">
                <a:effectLst/>
              </a:rPr>
              <a:t> </a:t>
            </a:r>
            <a:r>
              <a:rPr lang="en-US" sz="2400" i="1" dirty="0">
                <a:solidFill>
                  <a:srgbClr val="0070C0"/>
                </a:solidFill>
                <a:effectLst/>
              </a:rPr>
              <a:t>E</a:t>
            </a:r>
            <a:r>
              <a:rPr lang="en-US" sz="2400" dirty="0">
                <a:solidFill>
                  <a:srgbClr val="0070C0"/>
                </a:solidFill>
                <a:effectLst/>
              </a:rPr>
              <a:t>[ </a:t>
            </a:r>
            <a:r>
              <a:rPr lang="en-US" sz="2400" i="1" dirty="0" err="1">
                <a:solidFill>
                  <a:srgbClr val="0070C0"/>
                </a:solidFill>
                <a:effectLst/>
              </a:rPr>
              <a:t>r</a:t>
            </a:r>
            <a:r>
              <a:rPr lang="en-US" sz="2400" i="1" baseline="-25000" dirty="0" err="1">
                <a:solidFill>
                  <a:srgbClr val="0070C0"/>
                </a:solidFill>
                <a:effectLst/>
              </a:rPr>
              <a:t>i</a:t>
            </a:r>
            <a:r>
              <a:rPr lang="en-US" sz="2400" i="1" baseline="-25000" dirty="0">
                <a:solidFill>
                  <a:srgbClr val="0070C0"/>
                </a:solidFill>
                <a:effectLst/>
              </a:rPr>
              <a:t> </a:t>
            </a:r>
            <a:r>
              <a:rPr lang="en-US" sz="2400" i="1" dirty="0">
                <a:solidFill>
                  <a:srgbClr val="0070C0"/>
                </a:solidFill>
                <a:effectLst/>
              </a:rPr>
              <a:t>– </a:t>
            </a:r>
            <a:r>
              <a:rPr lang="en-US" sz="2400" i="1" dirty="0" err="1">
                <a:solidFill>
                  <a:srgbClr val="0070C0"/>
                </a:solidFill>
                <a:effectLst/>
              </a:rPr>
              <a:t>r</a:t>
            </a:r>
            <a:r>
              <a:rPr lang="en-US" sz="2400" i="1" baseline="-25000" dirty="0" err="1">
                <a:solidFill>
                  <a:srgbClr val="0070C0"/>
                </a:solidFill>
                <a:effectLst/>
              </a:rPr>
              <a:t>B</a:t>
            </a:r>
            <a:r>
              <a:rPr lang="en-US" sz="2400" i="1" baseline="-25000" dirty="0">
                <a:solidFill>
                  <a:srgbClr val="0070C0"/>
                </a:solidFill>
                <a:effectLst/>
              </a:rPr>
              <a:t> </a:t>
            </a:r>
            <a:r>
              <a:rPr lang="en-US" sz="2400" dirty="0">
                <a:solidFill>
                  <a:srgbClr val="0070C0"/>
                </a:solidFill>
                <a:effectLst/>
              </a:rPr>
              <a:t>] constant </a:t>
            </a:r>
            <a:r>
              <a:rPr lang="en-US" sz="2400" b="0" dirty="0">
                <a:effectLst/>
              </a:rPr>
              <a:t>over time.</a:t>
            </a:r>
          </a:p>
          <a:p>
            <a:pPr marL="573088" lvl="1" indent="-231775" eaLnBrk="0" hangingPunct="0">
              <a:buFontTx/>
              <a:buChar char="•"/>
            </a:pPr>
            <a:r>
              <a:rPr lang="en-US" sz="2400" dirty="0">
                <a:effectLst/>
              </a:rPr>
              <a:t> </a:t>
            </a:r>
            <a:r>
              <a:rPr lang="en-US" sz="2400" dirty="0">
                <a:solidFill>
                  <a:srgbClr val="0070C0"/>
                </a:solidFill>
                <a:effectLst/>
              </a:rPr>
              <a:t>Volatility</a:t>
            </a:r>
            <a:r>
              <a:rPr lang="en-US" sz="2400" dirty="0">
                <a:effectLst/>
              </a:rPr>
              <a:t> </a:t>
            </a:r>
            <a:r>
              <a:rPr lang="en-US" sz="2400" b="0" dirty="0">
                <a:effectLst/>
              </a:rPr>
              <a:t>of </a:t>
            </a:r>
            <a:r>
              <a:rPr lang="en-US" sz="2400" b="0" i="1" dirty="0" err="1">
                <a:effectLst/>
              </a:rPr>
              <a:t>r</a:t>
            </a:r>
            <a:r>
              <a:rPr lang="en-US" sz="2400" b="0" i="1" baseline="-25000" dirty="0" err="1">
                <a:effectLst/>
              </a:rPr>
              <a:t>i</a:t>
            </a:r>
            <a:r>
              <a:rPr lang="en-US" sz="2400" b="0" i="1" dirty="0">
                <a:effectLst/>
              </a:rPr>
              <a:t> </a:t>
            </a:r>
            <a:r>
              <a:rPr lang="en-US" sz="2400" b="0" dirty="0">
                <a:effectLst/>
              </a:rPr>
              <a:t>&amp; </a:t>
            </a:r>
            <a:r>
              <a:rPr lang="en-US" sz="2400" b="0" i="1" dirty="0" err="1">
                <a:effectLst/>
              </a:rPr>
              <a:t>r</a:t>
            </a:r>
            <a:r>
              <a:rPr lang="en-US" sz="2400" b="0" i="1" baseline="-25000" dirty="0" err="1">
                <a:effectLst/>
              </a:rPr>
              <a:t>B</a:t>
            </a:r>
            <a:r>
              <a:rPr lang="en-US" sz="2400" b="0" i="1" dirty="0">
                <a:effectLst/>
              </a:rPr>
              <a:t> </a:t>
            </a:r>
            <a:r>
              <a:rPr lang="en-US" sz="2400" b="0" dirty="0">
                <a:effectLst/>
              </a:rPr>
              <a:t>= </a:t>
            </a:r>
            <a:r>
              <a:rPr lang="en-US" sz="2400" dirty="0">
                <a:solidFill>
                  <a:srgbClr val="0070C0"/>
                </a:solidFill>
                <a:effectLst/>
              </a:rPr>
              <a:t>5%/qtr</a:t>
            </a:r>
            <a:r>
              <a:rPr lang="en-US" sz="2400" b="0" dirty="0">
                <a:solidFill>
                  <a:srgbClr val="0070C0"/>
                </a:solidFill>
                <a:effectLst/>
              </a:rPr>
              <a:t> </a:t>
            </a:r>
            <a:r>
              <a:rPr lang="en-US" sz="2400" b="0" dirty="0">
                <a:effectLst/>
              </a:rPr>
              <a:t>(each).</a:t>
            </a:r>
          </a:p>
          <a:p>
            <a:pPr marL="573088" lvl="1" indent="-231775" eaLnBrk="0" hangingPunct="0">
              <a:buFontTx/>
              <a:buChar char="•"/>
            </a:pPr>
            <a:r>
              <a:rPr lang="en-US" sz="2400" dirty="0">
                <a:effectLst/>
              </a:rPr>
              <a:t> </a:t>
            </a:r>
            <a:r>
              <a:rPr lang="en-US" sz="2400" i="1" dirty="0" err="1">
                <a:solidFill>
                  <a:srgbClr val="0070C0"/>
                </a:solidFill>
                <a:effectLst/>
              </a:rPr>
              <a:t>CORR</a:t>
            </a:r>
            <a:r>
              <a:rPr lang="en-US" sz="2400" b="0" i="1" dirty="0">
                <a:effectLst/>
              </a:rPr>
              <a:t> </a:t>
            </a:r>
            <a:r>
              <a:rPr lang="en-US" sz="2400" b="0" dirty="0">
                <a:effectLst/>
              </a:rPr>
              <a:t>[ </a:t>
            </a:r>
            <a:r>
              <a:rPr lang="en-US" sz="2400" b="0" i="1" dirty="0" err="1">
                <a:effectLst/>
              </a:rPr>
              <a:t>r</a:t>
            </a:r>
            <a:r>
              <a:rPr lang="en-US" sz="2400" b="0" i="1" baseline="-25000" dirty="0" err="1">
                <a:effectLst/>
              </a:rPr>
              <a:t>i</a:t>
            </a:r>
            <a:r>
              <a:rPr lang="en-US" sz="2400" b="0" i="1" baseline="-25000" dirty="0">
                <a:effectLst/>
              </a:rPr>
              <a:t> </a:t>
            </a:r>
            <a:r>
              <a:rPr lang="en-US" sz="2400" b="0" i="1" dirty="0">
                <a:effectLst/>
              </a:rPr>
              <a:t>, </a:t>
            </a:r>
            <a:r>
              <a:rPr lang="en-US" sz="2400" b="0" i="1" dirty="0" err="1">
                <a:effectLst/>
              </a:rPr>
              <a:t>r</a:t>
            </a:r>
            <a:r>
              <a:rPr lang="en-US" sz="2400" b="0" i="1" baseline="-25000" dirty="0" err="1">
                <a:effectLst/>
              </a:rPr>
              <a:t>B</a:t>
            </a:r>
            <a:r>
              <a:rPr lang="en-US" sz="2400" b="0" i="1" baseline="-25000" dirty="0">
                <a:effectLst/>
              </a:rPr>
              <a:t> </a:t>
            </a:r>
            <a:r>
              <a:rPr lang="en-US" sz="2400" b="0" dirty="0">
                <a:effectLst/>
              </a:rPr>
              <a:t>] = </a:t>
            </a:r>
            <a:r>
              <a:rPr lang="en-US" sz="2400" dirty="0">
                <a:solidFill>
                  <a:srgbClr val="0070C0"/>
                </a:solidFill>
                <a:effectLst/>
              </a:rPr>
              <a:t>+90%</a:t>
            </a:r>
            <a:r>
              <a:rPr lang="en-US" sz="2400" dirty="0">
                <a:effectLst/>
              </a:rPr>
              <a:t>.</a:t>
            </a:r>
          </a:p>
          <a:p>
            <a:pPr marL="233363" indent="-233363" eaLnBrk="0" hangingPunct="0">
              <a:spcBef>
                <a:spcPct val="20000"/>
              </a:spcBef>
              <a:buFontTx/>
              <a:buChar char="•"/>
            </a:pPr>
            <a:r>
              <a:rPr lang="en-US" sz="2400" b="0" dirty="0" smtClean="0">
                <a:effectLst/>
              </a:rPr>
              <a:t>Then </a:t>
            </a:r>
            <a:r>
              <a:rPr lang="en-US" sz="2400" b="0" dirty="0">
                <a:effectLst/>
              </a:rPr>
              <a:t>mgr </a:t>
            </a:r>
            <a:r>
              <a:rPr lang="en-US" sz="2400" b="0" dirty="0" err="1">
                <a:effectLst/>
              </a:rPr>
              <a:t>TWRR</a:t>
            </a:r>
            <a:r>
              <a:rPr lang="en-US" sz="2400" b="0" dirty="0">
                <a:effectLst/>
              </a:rPr>
              <a:t> would have to beat benchmark by </a:t>
            </a:r>
            <a:r>
              <a:rPr lang="en-US" sz="2400" dirty="0">
                <a:solidFill>
                  <a:srgbClr val="0070C0"/>
                </a:solidFill>
                <a:effectLst/>
              </a:rPr>
              <a:t>&gt;500 basis-points</a:t>
            </a:r>
            <a:r>
              <a:rPr lang="en-US" sz="2400" dirty="0">
                <a:effectLst/>
              </a:rPr>
              <a:t> </a:t>
            </a:r>
            <a:r>
              <a:rPr lang="en-US" sz="2400" b="0" dirty="0">
                <a:effectLst/>
              </a:rPr>
              <a:t>per annum before we could conclude with statistical significance that the central tendency of the mgr’s return exceeds that of the benchmark return (i.e., rigorous case for </a:t>
            </a:r>
            <a:r>
              <a:rPr lang="en-US" sz="2400" i="1" dirty="0">
                <a:solidFill>
                  <a:srgbClr val="0070C0"/>
                </a:solidFill>
                <a:effectLst/>
              </a:rPr>
              <a:t>skill</a:t>
            </a:r>
            <a:r>
              <a:rPr lang="en-US" sz="2400" dirty="0">
                <a:effectLst/>
              </a:rPr>
              <a:t> </a:t>
            </a:r>
            <a:r>
              <a:rPr lang="en-US" sz="2400" b="0" dirty="0">
                <a:effectLst/>
              </a:rPr>
              <a:t>as opposed to </a:t>
            </a:r>
            <a:r>
              <a:rPr lang="en-US" sz="2400" b="0" i="1" dirty="0">
                <a:effectLst/>
              </a:rPr>
              <a:t>luck</a:t>
            </a:r>
            <a:r>
              <a:rPr lang="en-US" sz="2400" b="0" dirty="0">
                <a:effectLst/>
              </a:rPr>
              <a:t>).</a:t>
            </a:r>
          </a:p>
        </p:txBody>
      </p:sp>
      <p:sp>
        <p:nvSpPr>
          <p:cNvPr id="100355" name="Text Box 3"/>
          <p:cNvSpPr txBox="1">
            <a:spLocks noChangeArrowheads="1"/>
          </p:cNvSpPr>
          <p:nvPr/>
        </p:nvSpPr>
        <p:spPr bwMode="auto">
          <a:xfrm>
            <a:off x="457200" y="228600"/>
            <a:ext cx="83820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i="1" dirty="0" smtClean="0">
                <a:effectLst/>
              </a:rPr>
              <a:t>26.B2: </a:t>
            </a:r>
            <a:r>
              <a:rPr lang="en-US" sz="2400" i="1" dirty="0" smtClean="0">
                <a:solidFill>
                  <a:srgbClr val="0070C0"/>
                </a:solidFill>
                <a:effectLst/>
              </a:rPr>
              <a:t>The </a:t>
            </a:r>
            <a:r>
              <a:rPr lang="en-US" sz="2400" i="1" dirty="0">
                <a:solidFill>
                  <a:srgbClr val="0070C0"/>
                </a:solidFill>
                <a:effectLst/>
              </a:rPr>
              <a:t>Problem of Statistical Significance </a:t>
            </a:r>
            <a:r>
              <a:rPr lang="en-US" sz="2400" i="1" dirty="0">
                <a:effectLst/>
              </a:rPr>
              <a:t>in Performance Measurement</a:t>
            </a:r>
            <a:endParaRPr lang="en-US" i="1" dirty="0">
              <a:effectLst/>
            </a:endParaRPr>
          </a:p>
        </p:txBody>
      </p:sp>
      <p:sp>
        <p:nvSpPr>
          <p:cNvPr id="6" name="TextBox 5"/>
          <p:cNvSpPr txBox="1"/>
          <p:nvPr/>
        </p:nvSpPr>
        <p:spPr>
          <a:xfrm>
            <a:off x="0" y="0"/>
            <a:ext cx="2590800" cy="338554"/>
          </a:xfrm>
          <a:prstGeom prst="rect">
            <a:avLst/>
          </a:prstGeom>
          <a:noFill/>
        </p:spPr>
        <p:txBody>
          <a:bodyPr wrap="square" rtlCol="0">
            <a:spAutoFit/>
          </a:bodyPr>
          <a:lstStyle/>
          <a:p>
            <a:r>
              <a:rPr lang="en-US" sz="1600" b="0" dirty="0" smtClean="0">
                <a:effectLst/>
              </a:rPr>
              <a:t>From Appendix 26B…</a:t>
            </a:r>
            <a:endParaRPr lang="en-US" sz="1600" b="0" dirty="0">
              <a:effectLst/>
            </a:endParaRPr>
          </a:p>
        </p:txBody>
      </p:sp>
      <p:sp>
        <p:nvSpPr>
          <p:cNvPr id="7" name="Slide Number Placeholder 6"/>
          <p:cNvSpPr>
            <a:spLocks noGrp="1"/>
          </p:cNvSpPr>
          <p:nvPr>
            <p:ph type="sldNum" sz="quarter" idx="12"/>
          </p:nvPr>
        </p:nvSpPr>
        <p:spPr/>
        <p:txBody>
          <a:bodyPr/>
          <a:lstStyle/>
          <a:p>
            <a:fld id="{A209A336-D58C-464E-9136-F8762DC3422E}" type="slidenum">
              <a:rPr lang="en-US" smtClean="0"/>
              <a:pPr/>
              <a:t>56</a:t>
            </a:fld>
            <a:endParaRPr lang="en-US"/>
          </a:p>
        </p:txBody>
      </p:sp>
    </p:spTree>
    <p:extLst>
      <p:ext uri="{BB962C8B-B14F-4D97-AF65-F5344CB8AC3E}">
        <p14:creationId xmlns:p14="http://schemas.microsoft.com/office/powerpoint/2010/main" xmlns="" val="1284389034"/>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2"/>
          <p:cNvSpPr>
            <a:spLocks noGrp="1"/>
          </p:cNvSpPr>
          <p:nvPr>
            <p:ph type="ftr" sz="quarter" idx="11"/>
          </p:nvPr>
        </p:nvSpPr>
        <p:spPr/>
        <p:txBody>
          <a:bodyPr/>
          <a:lstStyle/>
          <a:p>
            <a:r>
              <a:rPr lang="en-US" smtClean="0"/>
              <a:t>© 2014 OnCourse Learning. All Rights Reserved.</a:t>
            </a:r>
            <a:endParaRPr lang="en-US"/>
          </a:p>
        </p:txBody>
      </p:sp>
      <p:sp>
        <p:nvSpPr>
          <p:cNvPr id="101378" name="Text Box 2"/>
          <p:cNvSpPr txBox="1">
            <a:spLocks noChangeArrowheads="1"/>
          </p:cNvSpPr>
          <p:nvPr/>
        </p:nvSpPr>
        <p:spPr bwMode="auto">
          <a:xfrm>
            <a:off x="457200" y="228600"/>
            <a:ext cx="83820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i="1" dirty="0" smtClean="0">
                <a:effectLst/>
              </a:rPr>
              <a:t>26.B2: </a:t>
            </a:r>
            <a:r>
              <a:rPr lang="en-US" sz="2400" i="1" dirty="0" smtClean="0">
                <a:solidFill>
                  <a:srgbClr val="0070C0"/>
                </a:solidFill>
                <a:effectLst/>
              </a:rPr>
              <a:t>The </a:t>
            </a:r>
            <a:r>
              <a:rPr lang="en-US" sz="2400" i="1" dirty="0">
                <a:solidFill>
                  <a:srgbClr val="0070C0"/>
                </a:solidFill>
                <a:effectLst/>
              </a:rPr>
              <a:t>Problem of Statistical Significance </a:t>
            </a:r>
            <a:r>
              <a:rPr lang="en-US" sz="2400" i="1" dirty="0">
                <a:effectLst/>
              </a:rPr>
              <a:t>in Performance Measurement</a:t>
            </a:r>
            <a:endParaRPr lang="en-US" i="1" dirty="0">
              <a:effectLst/>
            </a:endParaRPr>
          </a:p>
        </p:txBody>
      </p:sp>
      <p:grpSp>
        <p:nvGrpSpPr>
          <p:cNvPr id="16" name="Group 15"/>
          <p:cNvGrpSpPr/>
          <p:nvPr/>
        </p:nvGrpSpPr>
        <p:grpSpPr>
          <a:xfrm>
            <a:off x="914400" y="1143000"/>
            <a:ext cx="7315200" cy="2723895"/>
            <a:chOff x="914400" y="1143000"/>
            <a:chExt cx="7315200" cy="2723895"/>
          </a:xfrm>
        </p:grpSpPr>
        <p:sp>
          <p:nvSpPr>
            <p:cNvPr id="101380" name="Text Box 4"/>
            <p:cNvSpPr txBox="1">
              <a:spLocks noChangeArrowheads="1"/>
            </p:cNvSpPr>
            <p:nvPr/>
          </p:nvSpPr>
          <p:spPr bwMode="auto">
            <a:xfrm>
              <a:off x="914400" y="1143000"/>
              <a:ext cx="7315200" cy="868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sz="2400" dirty="0">
                  <a:solidFill>
                    <a:srgbClr val="0070C0"/>
                  </a:solidFill>
                  <a:effectLst/>
                </a:rPr>
                <a:t>Calculations:</a:t>
              </a:r>
            </a:p>
            <a:p>
              <a:pPr marL="233363" indent="-233363" eaLnBrk="0" hangingPunct="0">
                <a:spcBef>
                  <a:spcPct val="10000"/>
                </a:spcBef>
                <a:buFontTx/>
                <a:buChar char="•"/>
              </a:pPr>
              <a:r>
                <a:rPr lang="en-US" sz="2400" b="0" dirty="0" smtClean="0">
                  <a:effectLst/>
                </a:rPr>
                <a:t>Standard </a:t>
              </a:r>
              <a:r>
                <a:rPr lang="en-US" sz="2400" b="0" dirty="0">
                  <a:effectLst/>
                </a:rPr>
                <a:t>error of quarterly difference in returns:</a:t>
              </a:r>
            </a:p>
          </p:txBody>
        </p:sp>
        <p:graphicFrame>
          <p:nvGraphicFramePr>
            <p:cNvPr id="101381" name="Object 5"/>
            <p:cNvGraphicFramePr>
              <a:graphicFrameLocks noChangeAspect="1"/>
            </p:cNvGraphicFramePr>
            <p:nvPr/>
          </p:nvGraphicFramePr>
          <p:xfrm>
            <a:off x="1562100" y="2082545"/>
            <a:ext cx="6019800" cy="1784350"/>
          </p:xfrm>
          <a:graphic>
            <a:graphicData uri="http://schemas.openxmlformats.org/presentationml/2006/ole">
              <p:oleObj spid="_x0000_s188426" name="Equation" r:id="rId4" imgW="2743200" imgH="812800" progId="Equation.3">
                <p:embed/>
              </p:oleObj>
            </a:graphicData>
          </a:graphic>
        </p:graphicFrame>
      </p:grpSp>
      <p:grpSp>
        <p:nvGrpSpPr>
          <p:cNvPr id="17" name="Group 16"/>
          <p:cNvGrpSpPr/>
          <p:nvPr/>
        </p:nvGrpSpPr>
        <p:grpSpPr>
          <a:xfrm>
            <a:off x="914400" y="3938077"/>
            <a:ext cx="7315200" cy="1117345"/>
            <a:chOff x="914400" y="3938077"/>
            <a:chExt cx="7315200" cy="1117345"/>
          </a:xfrm>
        </p:grpSpPr>
        <p:sp>
          <p:nvSpPr>
            <p:cNvPr id="101383" name="Text Box 7"/>
            <p:cNvSpPr txBox="1">
              <a:spLocks noChangeArrowheads="1"/>
            </p:cNvSpPr>
            <p:nvPr/>
          </p:nvSpPr>
          <p:spPr bwMode="auto">
            <a:xfrm>
              <a:off x="914400" y="3938077"/>
              <a:ext cx="7315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233363" indent="-233363" eaLnBrk="0" hangingPunct="0">
                <a:spcBef>
                  <a:spcPct val="50000"/>
                </a:spcBef>
                <a:buFontTx/>
                <a:buChar char="•"/>
              </a:pPr>
              <a:r>
                <a:rPr lang="en-US" sz="2400" b="0" dirty="0" smtClean="0">
                  <a:effectLst/>
                </a:rPr>
                <a:t>Standard </a:t>
              </a:r>
              <a:r>
                <a:rPr lang="en-US" sz="2400" b="0" dirty="0">
                  <a:effectLst/>
                </a:rPr>
                <a:t>error of observed </a:t>
              </a:r>
              <a:r>
                <a:rPr lang="en-US" sz="2400" b="0" dirty="0" err="1">
                  <a:effectLst/>
                </a:rPr>
                <a:t>qtrly</a:t>
              </a:r>
              <a:r>
                <a:rPr lang="en-US" sz="2400" b="0" dirty="0">
                  <a:effectLst/>
                </a:rPr>
                <a:t> </a:t>
              </a:r>
              <a:r>
                <a:rPr lang="en-US" sz="2400" b="0" dirty="0" err="1">
                  <a:effectLst/>
                </a:rPr>
                <a:t>avg</a:t>
              </a:r>
              <a:r>
                <a:rPr lang="en-US" sz="2400" b="0" dirty="0">
                  <a:effectLst/>
                </a:rPr>
                <a:t> difference =</a:t>
              </a:r>
            </a:p>
          </p:txBody>
        </p:sp>
        <p:graphicFrame>
          <p:nvGraphicFramePr>
            <p:cNvPr id="101384" name="Object 8"/>
            <p:cNvGraphicFramePr>
              <a:graphicFrameLocks noChangeAspect="1"/>
            </p:cNvGraphicFramePr>
            <p:nvPr/>
          </p:nvGraphicFramePr>
          <p:xfrm>
            <a:off x="1600200" y="4466459"/>
            <a:ext cx="5943600" cy="588963"/>
          </p:xfrm>
          <a:graphic>
            <a:graphicData uri="http://schemas.openxmlformats.org/presentationml/2006/ole">
              <p:oleObj spid="_x0000_s188427" name="Equation" r:id="rId5" imgW="2819400" imgH="279400" progId="Equation.3">
                <p:embed/>
              </p:oleObj>
            </a:graphicData>
          </a:graphic>
        </p:graphicFrame>
      </p:grpSp>
      <p:sp>
        <p:nvSpPr>
          <p:cNvPr id="101385" name="Text Box 9"/>
          <p:cNvSpPr txBox="1">
            <a:spLocks noChangeArrowheads="1"/>
          </p:cNvSpPr>
          <p:nvPr/>
        </p:nvSpPr>
        <p:spPr bwMode="auto">
          <a:xfrm>
            <a:off x="914400" y="5126605"/>
            <a:ext cx="7772400" cy="12741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233363" indent="-233363" eaLnBrk="0" hangingPunct="0">
              <a:spcBef>
                <a:spcPct val="50000"/>
              </a:spcBef>
              <a:buFontTx/>
              <a:buChar char="•"/>
            </a:pPr>
            <a:r>
              <a:rPr lang="en-US" sz="2400" b="0" dirty="0" smtClean="0">
                <a:effectLst/>
              </a:rPr>
              <a:t>X </a:t>
            </a:r>
            <a:r>
              <a:rPr lang="en-US" sz="2400" b="0" dirty="0">
                <a:effectLst/>
              </a:rPr>
              <a:t>2 </a:t>
            </a:r>
            <a:r>
              <a:rPr lang="en-US" sz="2400" b="0" dirty="0" err="1">
                <a:effectLst/>
              </a:rPr>
              <a:t>std.errs</a:t>
            </a:r>
            <a:r>
              <a:rPr lang="en-US" sz="2400" b="0" dirty="0">
                <a:effectLst/>
              </a:rPr>
              <a:t> for 95% statistical confidence: 2(0.675%) = 1.35%.</a:t>
            </a:r>
          </a:p>
          <a:p>
            <a:pPr marL="233363" indent="-233363" eaLnBrk="0" hangingPunct="0">
              <a:spcBef>
                <a:spcPct val="20000"/>
              </a:spcBef>
              <a:buFontTx/>
              <a:buChar char="•"/>
            </a:pPr>
            <a:r>
              <a:rPr lang="en-US" sz="2400" b="0" dirty="0" smtClean="0">
                <a:effectLst/>
              </a:rPr>
              <a:t>Annualize</a:t>
            </a:r>
            <a:r>
              <a:rPr lang="en-US" sz="2400" b="0" dirty="0">
                <a:effectLst/>
              </a:rPr>
              <a:t>: (1.0135)</a:t>
            </a:r>
            <a:r>
              <a:rPr lang="en-US" sz="2400" b="0" baseline="30000" dirty="0">
                <a:effectLst/>
              </a:rPr>
              <a:t>4</a:t>
            </a:r>
            <a:r>
              <a:rPr lang="en-US" sz="2400" b="0" dirty="0">
                <a:effectLst/>
              </a:rPr>
              <a:t> – 1 = </a:t>
            </a:r>
            <a:r>
              <a:rPr lang="en-US" sz="2400" b="0" dirty="0">
                <a:solidFill>
                  <a:schemeClr val="bg2"/>
                </a:solidFill>
                <a:effectLst/>
              </a:rPr>
              <a:t>5.51%</a:t>
            </a:r>
            <a:r>
              <a:rPr lang="en-US" sz="2400" b="0" dirty="0">
                <a:effectLst/>
              </a:rPr>
              <a:t> /yr. difference required.</a:t>
            </a:r>
          </a:p>
        </p:txBody>
      </p:sp>
      <p:sp>
        <p:nvSpPr>
          <p:cNvPr id="12" name="TextBox 11"/>
          <p:cNvSpPr txBox="1"/>
          <p:nvPr/>
        </p:nvSpPr>
        <p:spPr>
          <a:xfrm>
            <a:off x="0" y="0"/>
            <a:ext cx="2590800" cy="338554"/>
          </a:xfrm>
          <a:prstGeom prst="rect">
            <a:avLst/>
          </a:prstGeom>
          <a:noFill/>
        </p:spPr>
        <p:txBody>
          <a:bodyPr wrap="square" rtlCol="0">
            <a:spAutoFit/>
          </a:bodyPr>
          <a:lstStyle/>
          <a:p>
            <a:r>
              <a:rPr lang="en-US" sz="1600" b="0" dirty="0" smtClean="0">
                <a:effectLst/>
              </a:rPr>
              <a:t>From Appendix 26B…</a:t>
            </a:r>
            <a:endParaRPr lang="en-US" sz="1600" b="0" dirty="0">
              <a:effectLst/>
            </a:endParaRPr>
          </a:p>
        </p:txBody>
      </p:sp>
      <p:sp>
        <p:nvSpPr>
          <p:cNvPr id="13" name="Slide Number Placeholder 12"/>
          <p:cNvSpPr>
            <a:spLocks noGrp="1"/>
          </p:cNvSpPr>
          <p:nvPr>
            <p:ph type="sldNum" sz="quarter" idx="12"/>
          </p:nvPr>
        </p:nvSpPr>
        <p:spPr/>
        <p:txBody>
          <a:bodyPr/>
          <a:lstStyle/>
          <a:p>
            <a:fld id="{A209A336-D58C-464E-9136-F8762DC3422E}" type="slidenum">
              <a:rPr lang="en-US" smtClean="0"/>
              <a:pPr/>
              <a:t>57</a:t>
            </a:fld>
            <a:endParaRPr lang="en-US"/>
          </a:p>
        </p:txBody>
      </p:sp>
    </p:spTree>
    <p:extLst>
      <p:ext uri="{BB962C8B-B14F-4D97-AF65-F5344CB8AC3E}">
        <p14:creationId xmlns:p14="http://schemas.microsoft.com/office/powerpoint/2010/main" xmlns="" val="1787400053"/>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smtClean="0"/>
              <a:t>© 2014 OnCourse Learning. All Rights Reserved.</a:t>
            </a:r>
            <a:endParaRPr lang="en-US"/>
          </a:p>
        </p:txBody>
      </p:sp>
      <p:sp>
        <p:nvSpPr>
          <p:cNvPr id="103426" name="Text Box 2"/>
          <p:cNvSpPr txBox="1">
            <a:spLocks noChangeArrowheads="1"/>
          </p:cNvSpPr>
          <p:nvPr/>
        </p:nvSpPr>
        <p:spPr bwMode="auto">
          <a:xfrm>
            <a:off x="457200" y="228600"/>
            <a:ext cx="83820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i="1" dirty="0" smtClean="0">
                <a:effectLst/>
              </a:rPr>
              <a:t>26.B2 &amp; 26.B3: Implications of </a:t>
            </a:r>
            <a:r>
              <a:rPr lang="en-US" sz="2400" i="1" dirty="0" smtClean="0">
                <a:solidFill>
                  <a:srgbClr val="0070C0"/>
                </a:solidFill>
                <a:effectLst/>
              </a:rPr>
              <a:t>The </a:t>
            </a:r>
            <a:r>
              <a:rPr lang="en-US" sz="2400" i="1" dirty="0">
                <a:solidFill>
                  <a:srgbClr val="0070C0"/>
                </a:solidFill>
                <a:effectLst/>
              </a:rPr>
              <a:t>Problem of Statistical Significance</a:t>
            </a:r>
            <a:r>
              <a:rPr lang="en-US" sz="2400" i="1" dirty="0">
                <a:effectLst/>
              </a:rPr>
              <a:t> in Performance Measurement</a:t>
            </a:r>
            <a:endParaRPr lang="en-US" i="1" dirty="0">
              <a:effectLst/>
            </a:endParaRPr>
          </a:p>
        </p:txBody>
      </p:sp>
      <p:sp>
        <p:nvSpPr>
          <p:cNvPr id="103427" name="Text Box 3"/>
          <p:cNvSpPr txBox="1">
            <a:spLocks noChangeArrowheads="1"/>
          </p:cNvSpPr>
          <p:nvPr/>
        </p:nvSpPr>
        <p:spPr bwMode="auto">
          <a:xfrm>
            <a:off x="914400" y="1143000"/>
            <a:ext cx="7315200" cy="49305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sz="2400" dirty="0">
                <a:solidFill>
                  <a:srgbClr val="0070C0"/>
                </a:solidFill>
                <a:effectLst/>
              </a:rPr>
              <a:t>Implications:</a:t>
            </a:r>
          </a:p>
          <a:p>
            <a:pPr marL="233363" indent="-233363" eaLnBrk="0" hangingPunct="0">
              <a:spcBef>
                <a:spcPct val="50000"/>
              </a:spcBef>
              <a:buClr>
                <a:schemeClr val="tx1"/>
              </a:buClr>
              <a:buFontTx/>
              <a:buChar char="•"/>
            </a:pPr>
            <a:r>
              <a:rPr lang="en-US" sz="2400" b="0" dirty="0" smtClean="0">
                <a:effectLst/>
              </a:rPr>
              <a:t>You </a:t>
            </a:r>
            <a:r>
              <a:rPr lang="en-US" sz="2400" b="0" dirty="0">
                <a:effectLst/>
              </a:rPr>
              <a:t>cannot use purely quantitative benchmarking comparisons to rigorously identify superior managers ex post.</a:t>
            </a:r>
          </a:p>
          <a:p>
            <a:pPr marL="233363" indent="-233363" eaLnBrk="0" hangingPunct="0">
              <a:spcBef>
                <a:spcPct val="50000"/>
              </a:spcBef>
              <a:buClr>
                <a:schemeClr val="tx1"/>
              </a:buClr>
              <a:buFontTx/>
              <a:buChar char="•"/>
            </a:pPr>
            <a:r>
              <a:rPr lang="en-US" sz="2400" b="0" dirty="0" smtClean="0">
                <a:effectLst/>
              </a:rPr>
              <a:t>Don’t </a:t>
            </a:r>
            <a:r>
              <a:rPr lang="en-US" sz="2400" b="0" dirty="0">
                <a:effectLst/>
              </a:rPr>
              <a:t>apply such benchmarking </a:t>
            </a:r>
            <a:r>
              <a:rPr lang="en-US" sz="2400" b="0" i="1" dirty="0">
                <a:effectLst/>
              </a:rPr>
              <a:t>mechanistically</a:t>
            </a:r>
            <a:r>
              <a:rPr lang="en-US" sz="2400" b="0" dirty="0">
                <a:effectLst/>
              </a:rPr>
              <a:t> or in isolation.</a:t>
            </a:r>
          </a:p>
          <a:p>
            <a:pPr marL="233363" indent="-233363" eaLnBrk="0" hangingPunct="0">
              <a:spcBef>
                <a:spcPct val="50000"/>
              </a:spcBef>
              <a:buClr>
                <a:schemeClr val="tx1"/>
              </a:buClr>
              <a:buFontTx/>
              <a:buChar char="•"/>
            </a:pPr>
            <a:r>
              <a:rPr lang="en-US" sz="2400" b="0" dirty="0" smtClean="0">
                <a:effectLst/>
              </a:rPr>
              <a:t>Include </a:t>
            </a:r>
            <a:r>
              <a:rPr lang="en-US" sz="2400" b="0" dirty="0">
                <a:effectLst/>
              </a:rPr>
              <a:t>broader analyses and qualitative information in conjunction with quantitative benchmarking:</a:t>
            </a:r>
          </a:p>
          <a:p>
            <a:pPr marL="233363" lvl="1" indent="-233363" eaLnBrk="0" hangingPunct="0">
              <a:spcBef>
                <a:spcPct val="10000"/>
              </a:spcBef>
              <a:buClr>
                <a:schemeClr val="tx1"/>
              </a:buClr>
              <a:buFontTx/>
              <a:buChar char="•"/>
            </a:pPr>
            <a:r>
              <a:rPr lang="en-US" sz="2400" dirty="0" smtClean="0">
                <a:solidFill>
                  <a:srgbClr val="0070C0"/>
                </a:solidFill>
                <a:effectLst/>
              </a:rPr>
              <a:t>Performance </a:t>
            </a:r>
            <a:r>
              <a:rPr lang="en-US" sz="2400" dirty="0">
                <a:solidFill>
                  <a:srgbClr val="0070C0"/>
                </a:solidFill>
                <a:effectLst/>
              </a:rPr>
              <a:t>attribution analysis may be useful in this regard.</a:t>
            </a:r>
          </a:p>
          <a:p>
            <a:pPr marL="233363" indent="-233363" eaLnBrk="0" hangingPunct="0">
              <a:spcBef>
                <a:spcPct val="50000"/>
              </a:spcBef>
              <a:buClr>
                <a:schemeClr val="tx1"/>
              </a:buClr>
              <a:buFontTx/>
              <a:buChar char="•"/>
            </a:pPr>
            <a:r>
              <a:rPr lang="en-US" sz="2400" b="0" dirty="0" smtClean="0">
                <a:effectLst/>
              </a:rPr>
              <a:t>And remember…</a:t>
            </a:r>
            <a:endParaRPr lang="en-US" sz="2400" b="0" dirty="0">
              <a:effectLst/>
            </a:endParaRPr>
          </a:p>
        </p:txBody>
      </p:sp>
      <p:sp>
        <p:nvSpPr>
          <p:cNvPr id="6" name="TextBox 5"/>
          <p:cNvSpPr txBox="1"/>
          <p:nvPr/>
        </p:nvSpPr>
        <p:spPr>
          <a:xfrm>
            <a:off x="0" y="0"/>
            <a:ext cx="2590800" cy="338554"/>
          </a:xfrm>
          <a:prstGeom prst="rect">
            <a:avLst/>
          </a:prstGeom>
          <a:noFill/>
        </p:spPr>
        <p:txBody>
          <a:bodyPr wrap="square" rtlCol="0">
            <a:spAutoFit/>
          </a:bodyPr>
          <a:lstStyle/>
          <a:p>
            <a:r>
              <a:rPr lang="en-US" sz="1600" b="0" dirty="0" smtClean="0">
                <a:effectLst/>
              </a:rPr>
              <a:t>From Appendix 26B…</a:t>
            </a:r>
            <a:endParaRPr lang="en-US" sz="1600" b="0" dirty="0">
              <a:effectLst/>
            </a:endParaRPr>
          </a:p>
        </p:txBody>
      </p:sp>
      <p:sp>
        <p:nvSpPr>
          <p:cNvPr id="7" name="Slide Number Placeholder 6"/>
          <p:cNvSpPr>
            <a:spLocks noGrp="1"/>
          </p:cNvSpPr>
          <p:nvPr>
            <p:ph type="sldNum" sz="quarter" idx="12"/>
          </p:nvPr>
        </p:nvSpPr>
        <p:spPr/>
        <p:txBody>
          <a:bodyPr/>
          <a:lstStyle/>
          <a:p>
            <a:fld id="{A209A336-D58C-464E-9136-F8762DC3422E}" type="slidenum">
              <a:rPr lang="en-US" smtClean="0"/>
              <a:pPr/>
              <a:t>58</a:t>
            </a:fld>
            <a:endParaRPr lang="en-US"/>
          </a:p>
        </p:txBody>
      </p:sp>
    </p:spTree>
    <p:extLst>
      <p:ext uri="{BB962C8B-B14F-4D97-AF65-F5344CB8AC3E}">
        <p14:creationId xmlns:p14="http://schemas.microsoft.com/office/powerpoint/2010/main" xmlns="" val="229445930"/>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2"/>
          <p:cNvSpPr>
            <a:spLocks noGrp="1"/>
          </p:cNvSpPr>
          <p:nvPr>
            <p:ph type="ftr" sz="quarter" idx="11"/>
          </p:nvPr>
        </p:nvSpPr>
        <p:spPr/>
        <p:txBody>
          <a:bodyPr/>
          <a:lstStyle/>
          <a:p>
            <a:r>
              <a:rPr lang="en-US" smtClean="0"/>
              <a:t>© 2014 OnCourse Learning. All Rights Reserved.</a:t>
            </a:r>
            <a:endParaRPr lang="en-US"/>
          </a:p>
        </p:txBody>
      </p:sp>
      <p:sp>
        <p:nvSpPr>
          <p:cNvPr id="104450" name="Text Box 2"/>
          <p:cNvSpPr txBox="1">
            <a:spLocks noChangeArrowheads="1"/>
          </p:cNvSpPr>
          <p:nvPr/>
        </p:nvSpPr>
        <p:spPr bwMode="auto">
          <a:xfrm>
            <a:off x="457200" y="228600"/>
            <a:ext cx="83820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i="1" dirty="0" smtClean="0">
                <a:effectLst/>
              </a:rPr>
              <a:t>26.B3: </a:t>
            </a:r>
            <a:r>
              <a:rPr lang="en-US" sz="2400" i="1" dirty="0" smtClean="0">
                <a:solidFill>
                  <a:srgbClr val="0070C0"/>
                </a:solidFill>
                <a:effectLst/>
              </a:rPr>
              <a:t>The “real purpose” of performance evaluation…</a:t>
            </a:r>
            <a:endParaRPr lang="en-US" i="1" dirty="0">
              <a:solidFill>
                <a:srgbClr val="0070C0"/>
              </a:solidFill>
              <a:effectLst/>
            </a:endParaRPr>
          </a:p>
        </p:txBody>
      </p:sp>
      <p:sp>
        <p:nvSpPr>
          <p:cNvPr id="104451" name="Text Box 3"/>
          <p:cNvSpPr txBox="1">
            <a:spLocks noChangeArrowheads="1"/>
          </p:cNvSpPr>
          <p:nvPr/>
        </p:nvSpPr>
        <p:spPr bwMode="auto">
          <a:xfrm>
            <a:off x="914400" y="1143000"/>
            <a:ext cx="7315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sz="2400" dirty="0">
                <a:solidFill>
                  <a:srgbClr val="0070C0"/>
                </a:solidFill>
                <a:effectLst/>
              </a:rPr>
              <a:t>Implications:</a:t>
            </a:r>
          </a:p>
        </p:txBody>
      </p:sp>
      <p:sp>
        <p:nvSpPr>
          <p:cNvPr id="104453" name="Text Box 5"/>
          <p:cNvSpPr txBox="1">
            <a:spLocks noChangeArrowheads="1"/>
          </p:cNvSpPr>
          <p:nvPr/>
        </p:nvSpPr>
        <p:spPr bwMode="auto">
          <a:xfrm>
            <a:off x="914400" y="1600200"/>
            <a:ext cx="59436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i="1" dirty="0">
                <a:solidFill>
                  <a:srgbClr val="FF0066"/>
                </a:solidFill>
                <a:effectLst/>
              </a:rPr>
              <a:t>Ex Ante</a:t>
            </a:r>
            <a:r>
              <a:rPr lang="en-US" sz="2800" dirty="0">
                <a:solidFill>
                  <a:srgbClr val="FF0066"/>
                </a:solidFill>
                <a:effectLst/>
              </a:rPr>
              <a:t> Purposes (most important):</a:t>
            </a:r>
            <a:endParaRPr lang="en-US" sz="2800" i="1" dirty="0">
              <a:solidFill>
                <a:srgbClr val="FF0066"/>
              </a:solidFill>
              <a:effectLst/>
            </a:endParaRPr>
          </a:p>
        </p:txBody>
      </p:sp>
      <p:sp>
        <p:nvSpPr>
          <p:cNvPr id="104454" name="Text Box 6"/>
          <p:cNvSpPr txBox="1">
            <a:spLocks noChangeArrowheads="1"/>
          </p:cNvSpPr>
          <p:nvPr/>
        </p:nvSpPr>
        <p:spPr bwMode="auto">
          <a:xfrm>
            <a:off x="914400" y="2133600"/>
            <a:ext cx="7315200" cy="16927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17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panose="020B0604020202090204" pitchFamily="34" charset="0"/>
              </a:defRPr>
            </a:lvl1pPr>
            <a:lvl2pPr marL="914400" indent="-457200">
              <a:defRPr>
                <a:solidFill>
                  <a:schemeClr val="tx1"/>
                </a:solidFill>
                <a:latin typeface="Arial" panose="020B0604020202090204" pitchFamily="34" charset="0"/>
              </a:defRPr>
            </a:lvl2pPr>
            <a:lvl3pPr marL="1371600" indent="-457200">
              <a:defRPr>
                <a:solidFill>
                  <a:schemeClr val="tx1"/>
                </a:solidFill>
                <a:latin typeface="Arial" panose="020B0604020202090204" pitchFamily="34" charset="0"/>
              </a:defRPr>
            </a:lvl3pPr>
            <a:lvl4pPr marL="1828800" indent="-457200">
              <a:defRPr>
                <a:solidFill>
                  <a:schemeClr val="tx1"/>
                </a:solidFill>
                <a:latin typeface="Arial" panose="020B0604020202090204" pitchFamily="34" charset="0"/>
              </a:defRPr>
            </a:lvl4pPr>
            <a:lvl5pPr marL="2286000" indent="-457200">
              <a:defRPr>
                <a:solidFill>
                  <a:schemeClr val="tx1"/>
                </a:solidFill>
                <a:latin typeface="Arial" panose="020B0604020202090204" pitchFamily="34" charset="0"/>
              </a:defRPr>
            </a:lvl5pPr>
            <a:lvl6pPr marL="2743200" indent="-457200" fontAlgn="base">
              <a:spcBef>
                <a:spcPct val="0"/>
              </a:spcBef>
              <a:spcAft>
                <a:spcPct val="0"/>
              </a:spcAft>
              <a:defRPr>
                <a:solidFill>
                  <a:schemeClr val="tx1"/>
                </a:solidFill>
                <a:latin typeface="Arial" panose="020B0604020202090204" pitchFamily="34" charset="0"/>
              </a:defRPr>
            </a:lvl6pPr>
            <a:lvl7pPr marL="3200400" indent="-457200" fontAlgn="base">
              <a:spcBef>
                <a:spcPct val="0"/>
              </a:spcBef>
              <a:spcAft>
                <a:spcPct val="0"/>
              </a:spcAft>
              <a:defRPr>
                <a:solidFill>
                  <a:schemeClr val="tx1"/>
                </a:solidFill>
                <a:latin typeface="Arial" panose="020B0604020202090204" pitchFamily="34" charset="0"/>
              </a:defRPr>
            </a:lvl7pPr>
            <a:lvl8pPr marL="3657600" indent="-457200" fontAlgn="base">
              <a:spcBef>
                <a:spcPct val="0"/>
              </a:spcBef>
              <a:spcAft>
                <a:spcPct val="0"/>
              </a:spcAft>
              <a:defRPr>
                <a:solidFill>
                  <a:schemeClr val="tx1"/>
                </a:solidFill>
                <a:latin typeface="Arial" panose="020B0604020202090204" pitchFamily="34" charset="0"/>
              </a:defRPr>
            </a:lvl8pPr>
            <a:lvl9pPr marL="4114800" indent="-457200" fontAlgn="base">
              <a:spcBef>
                <a:spcPct val="0"/>
              </a:spcBef>
              <a:spcAft>
                <a:spcPct val="0"/>
              </a:spcAft>
              <a:defRPr>
                <a:solidFill>
                  <a:schemeClr val="tx1"/>
                </a:solidFill>
                <a:latin typeface="Arial" panose="020B0604020202090204" pitchFamily="34" charset="0"/>
              </a:defRPr>
            </a:lvl9pPr>
          </a:lstStyle>
          <a:p>
            <a:pPr marL="233363" lvl="1" indent="-233363">
              <a:spcBef>
                <a:spcPts val="1200"/>
              </a:spcBef>
              <a:buFontTx/>
              <a:buChar char="•"/>
            </a:pPr>
            <a:r>
              <a:rPr lang="en-US" sz="2800" b="0" dirty="0" smtClean="0">
                <a:solidFill>
                  <a:srgbClr val="0070C0"/>
                </a:solidFill>
                <a:effectLst/>
                <a:latin typeface="Times New Roman" panose="02020603050405020304" pitchFamily="18" charset="0"/>
              </a:rPr>
              <a:t>Communication </a:t>
            </a:r>
            <a:r>
              <a:rPr lang="en-US" sz="2800" b="0" dirty="0">
                <a:solidFill>
                  <a:srgbClr val="0070C0"/>
                </a:solidFill>
                <a:effectLst/>
                <a:latin typeface="Times New Roman" panose="02020603050405020304" pitchFamily="18" charset="0"/>
              </a:rPr>
              <a:t>(Client </a:t>
            </a:r>
            <a:r>
              <a:rPr lang="en-US" sz="2800" b="0" dirty="0">
                <a:solidFill>
                  <a:srgbClr val="0070C0"/>
                </a:solidFill>
                <a:effectLst/>
                <a:latin typeface="Times New Roman" panose="02020603050405020304" pitchFamily="18" charset="0"/>
                <a:sym typeface="Wingdings" panose="05000000000000000000" pitchFamily="2" charset="2"/>
              </a:rPr>
              <a:t> Manager).</a:t>
            </a:r>
          </a:p>
          <a:p>
            <a:pPr marL="233363" lvl="1" indent="-233363">
              <a:spcBef>
                <a:spcPts val="1200"/>
              </a:spcBef>
              <a:buFontTx/>
              <a:buChar char="•"/>
            </a:pPr>
            <a:r>
              <a:rPr lang="en-US" sz="2800" b="0" dirty="0" smtClean="0">
                <a:solidFill>
                  <a:srgbClr val="0070C0"/>
                </a:solidFill>
                <a:effectLst/>
                <a:latin typeface="Times New Roman" panose="02020603050405020304" pitchFamily="18" charset="0"/>
                <a:sym typeface="Wingdings" panose="05000000000000000000" pitchFamily="2" charset="2"/>
              </a:rPr>
              <a:t>Interest-Alignment </a:t>
            </a:r>
            <a:r>
              <a:rPr lang="en-US" sz="2800" b="0" dirty="0">
                <a:solidFill>
                  <a:srgbClr val="0070C0"/>
                </a:solidFill>
                <a:effectLst/>
                <a:latin typeface="Times New Roman" panose="02020603050405020304" pitchFamily="18" charset="0"/>
                <a:sym typeface="Wingdings" panose="05000000000000000000" pitchFamily="2" charset="2"/>
              </a:rPr>
              <a:t>(Client  Manager).</a:t>
            </a:r>
          </a:p>
          <a:p>
            <a:pPr marL="233363" lvl="1" indent="-233363">
              <a:spcBef>
                <a:spcPts val="1200"/>
              </a:spcBef>
              <a:buFontTx/>
              <a:buChar char="•"/>
            </a:pPr>
            <a:r>
              <a:rPr lang="en-US" sz="2800" b="0" dirty="0" smtClean="0">
                <a:solidFill>
                  <a:srgbClr val="0070C0"/>
                </a:solidFill>
                <a:effectLst/>
                <a:latin typeface="Times New Roman" panose="02020603050405020304" pitchFamily="18" charset="0"/>
                <a:sym typeface="Wingdings" panose="05000000000000000000" pitchFamily="2" charset="2"/>
              </a:rPr>
              <a:t>Weed </a:t>
            </a:r>
            <a:r>
              <a:rPr lang="en-US" sz="2800" b="0" dirty="0">
                <a:solidFill>
                  <a:srgbClr val="0070C0"/>
                </a:solidFill>
                <a:effectLst/>
                <a:latin typeface="Times New Roman" panose="02020603050405020304" pitchFamily="18" charset="0"/>
                <a:sym typeface="Wingdings" panose="05000000000000000000" pitchFamily="2" charset="2"/>
              </a:rPr>
              <a:t>out </a:t>
            </a:r>
            <a:r>
              <a:rPr lang="en-US" sz="2800" i="1" dirty="0">
                <a:solidFill>
                  <a:srgbClr val="0070C0"/>
                </a:solidFill>
                <a:effectLst/>
                <a:latin typeface="Times New Roman" panose="02020603050405020304" pitchFamily="18" charset="0"/>
                <a:sym typeface="Wingdings" panose="05000000000000000000" pitchFamily="2" charset="2"/>
              </a:rPr>
              <a:t>inferior</a:t>
            </a:r>
            <a:r>
              <a:rPr lang="en-US" sz="2800" b="0" dirty="0">
                <a:solidFill>
                  <a:srgbClr val="0070C0"/>
                </a:solidFill>
                <a:effectLst/>
                <a:latin typeface="Times New Roman" panose="02020603050405020304" pitchFamily="18" charset="0"/>
                <a:sym typeface="Wingdings" panose="05000000000000000000" pitchFamily="2" charset="2"/>
              </a:rPr>
              <a:t> managers.</a:t>
            </a:r>
            <a:endParaRPr lang="en-US" sz="2800" b="0" dirty="0">
              <a:solidFill>
                <a:srgbClr val="0070C0"/>
              </a:solidFill>
              <a:effectLst/>
              <a:latin typeface="Times New Roman" panose="02020603050405020304" pitchFamily="18" charset="0"/>
            </a:endParaRPr>
          </a:p>
        </p:txBody>
      </p:sp>
      <p:sp>
        <p:nvSpPr>
          <p:cNvPr id="104455" name="Text Box 7"/>
          <p:cNvSpPr txBox="1">
            <a:spLocks noChangeArrowheads="1"/>
          </p:cNvSpPr>
          <p:nvPr/>
        </p:nvSpPr>
        <p:spPr bwMode="auto">
          <a:xfrm>
            <a:off x="914400" y="3886200"/>
            <a:ext cx="7315200" cy="21236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233363" indent="-233363" eaLnBrk="0" hangingPunct="0">
              <a:spcBef>
                <a:spcPct val="50000"/>
              </a:spcBef>
              <a:buFontTx/>
              <a:buChar char="•"/>
            </a:pPr>
            <a:r>
              <a:rPr lang="en-US" sz="2400" b="0" dirty="0" smtClean="0">
                <a:effectLst/>
              </a:rPr>
              <a:t>The </a:t>
            </a:r>
            <a:r>
              <a:rPr lang="en-US" sz="2400" b="0" i="1" dirty="0">
                <a:effectLst/>
              </a:rPr>
              <a:t>ex ante</a:t>
            </a:r>
            <a:r>
              <a:rPr lang="en-US" sz="2400" b="0" dirty="0">
                <a:effectLst/>
              </a:rPr>
              <a:t> role of benchmarking is not negated by the problem of lack of statistical significance:</a:t>
            </a:r>
          </a:p>
          <a:p>
            <a:pPr marL="690563" lvl="2" indent="-233363" eaLnBrk="0" hangingPunct="0">
              <a:spcBef>
                <a:spcPct val="10000"/>
              </a:spcBef>
              <a:buFontTx/>
              <a:buChar char="•"/>
            </a:pPr>
            <a:r>
              <a:rPr lang="en-US" b="0" dirty="0" smtClean="0">
                <a:effectLst/>
              </a:rPr>
              <a:t>Even </a:t>
            </a:r>
            <a:r>
              <a:rPr lang="en-US" b="0" dirty="0">
                <a:effectLst/>
              </a:rPr>
              <a:t>with noise, a better mgr who works harder for the client is more likely to beat the benchmark.</a:t>
            </a:r>
          </a:p>
          <a:p>
            <a:pPr marL="690563" lvl="2" indent="-233363" eaLnBrk="0" hangingPunct="0">
              <a:spcBef>
                <a:spcPct val="10000"/>
              </a:spcBef>
              <a:buFontTx/>
              <a:buChar char="•"/>
            </a:pPr>
            <a:r>
              <a:rPr lang="en-US" b="0" dirty="0" smtClean="0">
                <a:effectLst/>
              </a:rPr>
              <a:t>Communication </a:t>
            </a:r>
            <a:r>
              <a:rPr lang="en-US" b="0" dirty="0" err="1">
                <a:effectLst/>
              </a:rPr>
              <a:t>betw</a:t>
            </a:r>
            <a:r>
              <a:rPr lang="en-US" b="0" dirty="0">
                <a:effectLst/>
              </a:rPr>
              <a:t> mgr &amp; client is improved by identification of benchmark at outset of contract.</a:t>
            </a:r>
          </a:p>
        </p:txBody>
      </p:sp>
      <p:sp>
        <p:nvSpPr>
          <p:cNvPr id="10" name="TextBox 9"/>
          <p:cNvSpPr txBox="1"/>
          <p:nvPr/>
        </p:nvSpPr>
        <p:spPr>
          <a:xfrm>
            <a:off x="0" y="0"/>
            <a:ext cx="2590800" cy="338554"/>
          </a:xfrm>
          <a:prstGeom prst="rect">
            <a:avLst/>
          </a:prstGeom>
          <a:noFill/>
        </p:spPr>
        <p:txBody>
          <a:bodyPr wrap="square" rtlCol="0">
            <a:spAutoFit/>
          </a:bodyPr>
          <a:lstStyle/>
          <a:p>
            <a:r>
              <a:rPr lang="en-US" sz="1600" b="0" dirty="0" smtClean="0">
                <a:effectLst/>
              </a:rPr>
              <a:t>From Appendix 26B…</a:t>
            </a:r>
            <a:endParaRPr lang="en-US" sz="1600" b="0" dirty="0">
              <a:effectLst/>
            </a:endParaRPr>
          </a:p>
        </p:txBody>
      </p:sp>
      <p:sp>
        <p:nvSpPr>
          <p:cNvPr id="11" name="Slide Number Placeholder 10"/>
          <p:cNvSpPr>
            <a:spLocks noGrp="1"/>
          </p:cNvSpPr>
          <p:nvPr>
            <p:ph type="sldNum" sz="quarter" idx="12"/>
          </p:nvPr>
        </p:nvSpPr>
        <p:spPr/>
        <p:txBody>
          <a:bodyPr/>
          <a:lstStyle/>
          <a:p>
            <a:fld id="{A209A336-D58C-464E-9136-F8762DC3422E}" type="slidenum">
              <a:rPr lang="en-US" smtClean="0"/>
              <a:pPr/>
              <a:t>59</a:t>
            </a:fld>
            <a:endParaRPr lang="en-US"/>
          </a:p>
        </p:txBody>
      </p:sp>
    </p:spTree>
    <p:extLst>
      <p:ext uri="{BB962C8B-B14F-4D97-AF65-F5344CB8AC3E}">
        <p14:creationId xmlns:p14="http://schemas.microsoft.com/office/powerpoint/2010/main" xmlns="" val="326536763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smtClean="0"/>
              <a:t>© 2014 OnCourse Learning. All Rights Reserved.</a:t>
            </a:r>
            <a:endParaRPr lang="en-US"/>
          </a:p>
        </p:txBody>
      </p:sp>
      <p:sp>
        <p:nvSpPr>
          <p:cNvPr id="18434" name="Text Box 2"/>
          <p:cNvSpPr txBox="1">
            <a:spLocks noChangeArrowheads="1"/>
          </p:cNvSpPr>
          <p:nvPr/>
        </p:nvSpPr>
        <p:spPr bwMode="auto">
          <a:xfrm>
            <a:off x="685800" y="1371600"/>
            <a:ext cx="7772400" cy="48936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r>
              <a:rPr lang="en-US" sz="2400" dirty="0">
                <a:solidFill>
                  <a:srgbClr val="0070C0"/>
                </a:solidFill>
                <a:effectLst/>
              </a:rPr>
              <a:t>DEFINITION: </a:t>
            </a:r>
          </a:p>
          <a:p>
            <a:pPr eaLnBrk="0" hangingPunct="0"/>
            <a:r>
              <a:rPr lang="en-US" sz="2400" b="0" dirty="0">
                <a:effectLst/>
              </a:rPr>
              <a:t>The formal (quantitative) </a:t>
            </a:r>
            <a:r>
              <a:rPr lang="en-US" sz="2400" i="1" dirty="0">
                <a:solidFill>
                  <a:srgbClr val="0070C0"/>
                </a:solidFill>
                <a:effectLst/>
              </a:rPr>
              <a:t>comparison</a:t>
            </a:r>
            <a:r>
              <a:rPr lang="en-US" sz="2400" dirty="0">
                <a:effectLst/>
              </a:rPr>
              <a:t> </a:t>
            </a:r>
            <a:r>
              <a:rPr lang="en-US" sz="2400" b="0" dirty="0">
                <a:effectLst/>
              </a:rPr>
              <a:t>of a given investment agent’s (or portfolio’s) investment performance with that of a suitably defined index or peer group, over a specified time period.</a:t>
            </a:r>
          </a:p>
          <a:p>
            <a:pPr eaLnBrk="0" hangingPunct="0"/>
            <a:endParaRPr lang="en-US" sz="2400" dirty="0">
              <a:effectLst/>
            </a:endParaRPr>
          </a:p>
          <a:p>
            <a:pPr eaLnBrk="0" hangingPunct="0"/>
            <a:r>
              <a:rPr lang="en-US" sz="2400" dirty="0">
                <a:solidFill>
                  <a:srgbClr val="0070C0"/>
                </a:solidFill>
                <a:effectLst/>
              </a:rPr>
              <a:t>EXAMPLE</a:t>
            </a:r>
            <a:r>
              <a:rPr lang="en-US" sz="2400" dirty="0">
                <a:effectLst/>
              </a:rPr>
              <a:t>:</a:t>
            </a:r>
          </a:p>
          <a:p>
            <a:pPr marL="228600" indent="-228600" eaLnBrk="0" hangingPunct="0">
              <a:buFontTx/>
              <a:buChar char="•"/>
            </a:pPr>
            <a:r>
              <a:rPr lang="en-US" sz="2400" b="0" dirty="0" smtClean="0">
                <a:effectLst/>
              </a:rPr>
              <a:t>A </a:t>
            </a:r>
            <a:r>
              <a:rPr lang="en-US" sz="2400" b="0" dirty="0">
                <a:effectLst/>
              </a:rPr>
              <a:t>large-cap stock manager is “benchmarked against the S&amp;P500”</a:t>
            </a:r>
          </a:p>
          <a:p>
            <a:pPr marL="228600" indent="-228600" eaLnBrk="0" hangingPunct="0">
              <a:buFontTx/>
              <a:buChar char="•"/>
            </a:pPr>
            <a:r>
              <a:rPr lang="en-US" sz="2400" b="0" dirty="0" smtClean="0">
                <a:effectLst/>
              </a:rPr>
              <a:t>Manager </a:t>
            </a:r>
            <a:r>
              <a:rPr lang="en-US" sz="2400" b="0" dirty="0">
                <a:effectLst/>
              </a:rPr>
              <a:t>averages a 10% return over a 3-yr mgt contract period</a:t>
            </a:r>
          </a:p>
          <a:p>
            <a:pPr marL="228600" indent="-228600" eaLnBrk="0" hangingPunct="0">
              <a:buFontTx/>
              <a:buChar char="•"/>
            </a:pPr>
            <a:r>
              <a:rPr lang="en-US" sz="2400" b="0" dirty="0" smtClean="0">
                <a:effectLst/>
              </a:rPr>
              <a:t>S&amp;P500 </a:t>
            </a:r>
            <a:r>
              <a:rPr lang="en-US" sz="2400" b="0" dirty="0">
                <a:effectLst/>
              </a:rPr>
              <a:t>averages 12% over the same period</a:t>
            </a:r>
          </a:p>
          <a:p>
            <a:pPr marL="228600" indent="-228600" eaLnBrk="0" hangingPunct="0">
              <a:buFontTx/>
              <a:buChar char="•"/>
            </a:pPr>
            <a:r>
              <a:rPr lang="en-US" sz="2400" b="0" dirty="0" smtClean="0">
                <a:effectLst/>
              </a:rPr>
              <a:t>Manager </a:t>
            </a:r>
            <a:r>
              <a:rPr lang="en-US" sz="2400" b="0" dirty="0">
                <a:effectLst/>
              </a:rPr>
              <a:t>has some “</a:t>
            </a:r>
            <a:r>
              <a:rPr lang="en-US" sz="2400" b="0" i="1" dirty="0">
                <a:effectLst/>
              </a:rPr>
              <a:t>explaining</a:t>
            </a:r>
            <a:r>
              <a:rPr lang="en-US" sz="2400" b="0" dirty="0">
                <a:effectLst/>
              </a:rPr>
              <a:t>” to do.</a:t>
            </a:r>
          </a:p>
        </p:txBody>
      </p:sp>
      <p:sp>
        <p:nvSpPr>
          <p:cNvPr id="18435" name="Text Box 3"/>
          <p:cNvSpPr txBox="1">
            <a:spLocks noChangeArrowheads="1"/>
          </p:cNvSpPr>
          <p:nvPr/>
        </p:nvSpPr>
        <p:spPr bwMode="auto">
          <a:xfrm>
            <a:off x="2514600" y="228600"/>
            <a:ext cx="3962400"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r>
              <a:rPr lang="en-US" sz="2800">
                <a:effectLst/>
              </a:rPr>
              <a:t>What is</a:t>
            </a:r>
          </a:p>
          <a:p>
            <a:pPr algn="ctr" eaLnBrk="0" hangingPunct="0"/>
            <a:r>
              <a:rPr lang="en-US" sz="2800">
                <a:effectLst/>
              </a:rPr>
              <a:t>“</a:t>
            </a:r>
            <a:r>
              <a:rPr lang="en-US" sz="2800" i="1">
                <a:effectLst/>
              </a:rPr>
              <a:t>Benchmarking</a:t>
            </a:r>
            <a:r>
              <a:rPr lang="en-US" sz="2800">
                <a:effectLst/>
              </a:rPr>
              <a:t>”</a:t>
            </a:r>
            <a:r>
              <a:rPr lang="en-US" sz="2400">
                <a:effectLst/>
              </a:rPr>
              <a:t> ?</a:t>
            </a:r>
          </a:p>
        </p:txBody>
      </p:sp>
      <p:sp>
        <p:nvSpPr>
          <p:cNvPr id="6" name="Slide Number Placeholder 5"/>
          <p:cNvSpPr>
            <a:spLocks noGrp="1"/>
          </p:cNvSpPr>
          <p:nvPr>
            <p:ph type="sldNum" sz="quarter" idx="12"/>
          </p:nvPr>
        </p:nvSpPr>
        <p:spPr/>
        <p:txBody>
          <a:bodyPr/>
          <a:lstStyle/>
          <a:p>
            <a:fld id="{A209A336-D58C-464E-9136-F8762DC3422E}" type="slidenum">
              <a:rPr lang="en-US" smtClean="0"/>
              <a:pPr/>
              <a:t>6</a:t>
            </a:fld>
            <a:endParaRPr lang="en-US"/>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oter Placeholder 2"/>
          <p:cNvSpPr>
            <a:spLocks noGrp="1"/>
          </p:cNvSpPr>
          <p:nvPr>
            <p:ph type="ftr" sz="quarter" idx="11"/>
          </p:nvPr>
        </p:nvSpPr>
        <p:spPr/>
        <p:txBody>
          <a:bodyPr/>
          <a:lstStyle/>
          <a:p>
            <a:r>
              <a:rPr lang="en-US" smtClean="0"/>
              <a:t>© 2014 OnCourse Learning. All Rights Reserved.</a:t>
            </a:r>
            <a:endParaRPr lang="en-US"/>
          </a:p>
        </p:txBody>
      </p:sp>
      <p:sp>
        <p:nvSpPr>
          <p:cNvPr id="105474" name="Text Box 2"/>
          <p:cNvSpPr txBox="1">
            <a:spLocks noChangeArrowheads="1"/>
          </p:cNvSpPr>
          <p:nvPr/>
        </p:nvSpPr>
        <p:spPr bwMode="auto">
          <a:xfrm>
            <a:off x="457200" y="228600"/>
            <a:ext cx="838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i="1" dirty="0" smtClean="0">
                <a:effectLst/>
              </a:rPr>
              <a:t>26.2.1. </a:t>
            </a:r>
            <a:r>
              <a:rPr lang="en-US" sz="2400" i="1" dirty="0">
                <a:effectLst/>
              </a:rPr>
              <a:t>Criteria for an </a:t>
            </a:r>
            <a:r>
              <a:rPr lang="en-US" sz="2400" i="1" dirty="0">
                <a:solidFill>
                  <a:srgbClr val="0070C0"/>
                </a:solidFill>
                <a:effectLst/>
              </a:rPr>
              <a:t>Ideal Benchmark Index</a:t>
            </a:r>
            <a:endParaRPr lang="en-US" i="1" dirty="0">
              <a:solidFill>
                <a:srgbClr val="0070C0"/>
              </a:solidFill>
              <a:effectLst/>
            </a:endParaRPr>
          </a:p>
        </p:txBody>
      </p:sp>
      <p:grpSp>
        <p:nvGrpSpPr>
          <p:cNvPr id="105475" name="Group 3"/>
          <p:cNvGrpSpPr>
            <a:grpSpLocks/>
          </p:cNvGrpSpPr>
          <p:nvPr/>
        </p:nvGrpSpPr>
        <p:grpSpPr bwMode="auto">
          <a:xfrm>
            <a:off x="762000" y="1143000"/>
            <a:ext cx="7543800" cy="5334000"/>
            <a:chOff x="480" y="720"/>
            <a:chExt cx="4752" cy="3360"/>
          </a:xfrm>
        </p:grpSpPr>
        <p:sp>
          <p:nvSpPr>
            <p:cNvPr id="105476" name="Line 4"/>
            <p:cNvSpPr>
              <a:spLocks noChangeShapeType="1"/>
            </p:cNvSpPr>
            <p:nvPr/>
          </p:nvSpPr>
          <p:spPr bwMode="auto">
            <a:xfrm>
              <a:off x="1104" y="1344"/>
              <a:ext cx="0" cy="235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sp>
          <p:nvSpPr>
            <p:cNvPr id="105477" name="Line 5"/>
            <p:cNvSpPr>
              <a:spLocks noChangeShapeType="1"/>
            </p:cNvSpPr>
            <p:nvPr/>
          </p:nvSpPr>
          <p:spPr bwMode="auto">
            <a:xfrm>
              <a:off x="1104" y="3696"/>
              <a:ext cx="384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sp>
          <p:nvSpPr>
            <p:cNvPr id="105478" name="Text Box 6"/>
            <p:cNvSpPr txBox="1">
              <a:spLocks noChangeArrowheads="1"/>
            </p:cNvSpPr>
            <p:nvPr/>
          </p:nvSpPr>
          <p:spPr bwMode="auto">
            <a:xfrm>
              <a:off x="480" y="720"/>
              <a:ext cx="1104" cy="8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a:effectLst/>
                </a:rPr>
                <a:t>3-year</a:t>
              </a:r>
            </a:p>
            <a:p>
              <a:pPr eaLnBrk="0" hangingPunct="0">
                <a:spcBef>
                  <a:spcPct val="50000"/>
                </a:spcBef>
              </a:pPr>
              <a:r>
                <a:rPr lang="en-US">
                  <a:effectLst/>
                </a:rPr>
                <a:t>Time-Wtd</a:t>
              </a:r>
            </a:p>
            <a:p>
              <a:pPr eaLnBrk="0" hangingPunct="0">
                <a:spcBef>
                  <a:spcPct val="50000"/>
                </a:spcBef>
              </a:pPr>
              <a:r>
                <a:rPr lang="en-US">
                  <a:effectLst/>
                </a:rPr>
                <a:t>Return</a:t>
              </a:r>
              <a:endParaRPr lang="en-US" sz="2400">
                <a:effectLst/>
              </a:endParaRPr>
            </a:p>
          </p:txBody>
        </p:sp>
        <p:sp>
          <p:nvSpPr>
            <p:cNvPr id="105479" name="Text Box 7"/>
            <p:cNvSpPr txBox="1">
              <a:spLocks noChangeArrowheads="1"/>
            </p:cNvSpPr>
            <p:nvPr/>
          </p:nvSpPr>
          <p:spPr bwMode="auto">
            <a:xfrm>
              <a:off x="1536" y="3792"/>
              <a:ext cx="369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eaLnBrk="0" hangingPunct="0">
                <a:spcBef>
                  <a:spcPct val="50000"/>
                </a:spcBef>
              </a:pPr>
              <a:r>
                <a:rPr lang="en-US" sz="2400">
                  <a:effectLst/>
                </a:rPr>
                <a:t>Investment Mgt “Style” or Asset Class</a:t>
              </a:r>
            </a:p>
          </p:txBody>
        </p:sp>
        <p:sp>
          <p:nvSpPr>
            <p:cNvPr id="105480" name="Text Box 8"/>
            <p:cNvSpPr txBox="1">
              <a:spLocks noChangeArrowheads="1"/>
            </p:cNvSpPr>
            <p:nvPr/>
          </p:nvSpPr>
          <p:spPr bwMode="auto">
            <a:xfrm>
              <a:off x="1296" y="3168"/>
              <a:ext cx="1344"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400">
                  <a:effectLst/>
                </a:rPr>
                <a:t>Style A</a:t>
              </a:r>
            </a:p>
          </p:txBody>
        </p:sp>
        <p:sp>
          <p:nvSpPr>
            <p:cNvPr id="105481" name="Rectangle 9"/>
            <p:cNvSpPr>
              <a:spLocks noChangeArrowheads="1"/>
            </p:cNvSpPr>
            <p:nvPr/>
          </p:nvSpPr>
          <p:spPr bwMode="auto">
            <a:xfrm>
              <a:off x="1584" y="1680"/>
              <a:ext cx="672" cy="960"/>
            </a:xfrm>
            <a:prstGeom prst="rect">
              <a:avLst/>
            </a:prstGeom>
            <a:solidFill>
              <a:schemeClr val="accent5"/>
            </a:solidFill>
            <a:ln w="2857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sp>
          <p:nvSpPr>
            <p:cNvPr id="105482" name="Line 10"/>
            <p:cNvSpPr>
              <a:spLocks noChangeShapeType="1"/>
            </p:cNvSpPr>
            <p:nvPr/>
          </p:nvSpPr>
          <p:spPr bwMode="auto">
            <a:xfrm>
              <a:off x="1920" y="1296"/>
              <a:ext cx="0" cy="1776"/>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sp>
          <p:nvSpPr>
            <p:cNvPr id="105483" name="Line 11"/>
            <p:cNvSpPr>
              <a:spLocks noChangeShapeType="1"/>
            </p:cNvSpPr>
            <p:nvPr/>
          </p:nvSpPr>
          <p:spPr bwMode="auto">
            <a:xfrm>
              <a:off x="1584" y="2160"/>
              <a:ext cx="67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sp>
          <p:nvSpPr>
            <p:cNvPr id="105484" name="AutoShape 12"/>
            <p:cNvSpPr>
              <a:spLocks noChangeArrowheads="1"/>
            </p:cNvSpPr>
            <p:nvPr/>
          </p:nvSpPr>
          <p:spPr bwMode="auto">
            <a:xfrm>
              <a:off x="1849" y="1920"/>
              <a:ext cx="144" cy="192"/>
            </a:xfrm>
            <a:prstGeom prst="triangle">
              <a:avLst>
                <a:gd name="adj" fmla="val 50000"/>
              </a:avLst>
            </a:prstGeom>
            <a:solidFill>
              <a:srgbClr val="0070C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sp>
          <p:nvSpPr>
            <p:cNvPr id="105485" name="AutoShape 13"/>
            <p:cNvSpPr>
              <a:spLocks noChangeArrowheads="1"/>
            </p:cNvSpPr>
            <p:nvPr/>
          </p:nvSpPr>
          <p:spPr bwMode="auto">
            <a:xfrm>
              <a:off x="1824" y="1488"/>
              <a:ext cx="192" cy="192"/>
            </a:xfrm>
            <a:prstGeom prst="plus">
              <a:avLst>
                <a:gd name="adj" fmla="val 25000"/>
              </a:avLst>
            </a:prstGeom>
            <a:solidFill>
              <a:srgbClr val="FF0066"/>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sp>
          <p:nvSpPr>
            <p:cNvPr id="105486" name="Text Box 14"/>
            <p:cNvSpPr txBox="1">
              <a:spLocks noChangeArrowheads="1"/>
            </p:cNvSpPr>
            <p:nvPr/>
          </p:nvSpPr>
          <p:spPr bwMode="auto">
            <a:xfrm>
              <a:off x="2016" y="1392"/>
              <a:ext cx="672"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FF0066"/>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i="1">
                  <a:solidFill>
                    <a:srgbClr val="FF0066"/>
                  </a:solidFill>
                  <a:effectLst/>
                </a:rPr>
                <a:t>Mgr A</a:t>
              </a:r>
              <a:endParaRPr lang="en-US" sz="2400" b="0" i="1">
                <a:effectLst/>
              </a:endParaRPr>
            </a:p>
          </p:txBody>
        </p:sp>
        <p:sp>
          <p:nvSpPr>
            <p:cNvPr id="105487" name="Text Box 15"/>
            <p:cNvSpPr txBox="1">
              <a:spLocks noChangeArrowheads="1"/>
            </p:cNvSpPr>
            <p:nvPr/>
          </p:nvSpPr>
          <p:spPr bwMode="auto">
            <a:xfrm>
              <a:off x="2016" y="1872"/>
              <a:ext cx="81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i="1" dirty="0">
                  <a:solidFill>
                    <a:srgbClr val="0070C0"/>
                  </a:solidFill>
                  <a:effectLst/>
                </a:rPr>
                <a:t>Index A</a:t>
              </a:r>
            </a:p>
          </p:txBody>
        </p:sp>
      </p:grpSp>
      <p:sp>
        <p:nvSpPr>
          <p:cNvPr id="105488" name="Text Box 16"/>
          <p:cNvSpPr txBox="1">
            <a:spLocks noChangeArrowheads="1"/>
          </p:cNvSpPr>
          <p:nvPr/>
        </p:nvSpPr>
        <p:spPr bwMode="auto">
          <a:xfrm>
            <a:off x="4876800" y="914400"/>
            <a:ext cx="3581400" cy="26776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dirty="0">
                <a:effectLst/>
              </a:rPr>
              <a:t>Recall that two different types of benchmarks are often used in the securities industry:</a:t>
            </a:r>
          </a:p>
          <a:p>
            <a:pPr eaLnBrk="0" hangingPunct="0">
              <a:spcBef>
                <a:spcPct val="50000"/>
              </a:spcBef>
              <a:buFontTx/>
              <a:buChar char="•"/>
            </a:pPr>
            <a:r>
              <a:rPr lang="en-US" sz="2400" dirty="0">
                <a:effectLst/>
              </a:rPr>
              <a:t> </a:t>
            </a:r>
            <a:r>
              <a:rPr lang="en-US" sz="2400" dirty="0">
                <a:solidFill>
                  <a:srgbClr val="0070C0"/>
                </a:solidFill>
                <a:effectLst/>
              </a:rPr>
              <a:t>Passive </a:t>
            </a:r>
            <a:r>
              <a:rPr lang="en-US" sz="2400" dirty="0" err="1">
                <a:solidFill>
                  <a:srgbClr val="0070C0"/>
                </a:solidFill>
                <a:effectLst/>
              </a:rPr>
              <a:t>mkt</a:t>
            </a:r>
            <a:r>
              <a:rPr lang="en-US" sz="2400" dirty="0">
                <a:solidFill>
                  <a:srgbClr val="0070C0"/>
                </a:solidFill>
                <a:effectLst/>
              </a:rPr>
              <a:t> indices</a:t>
            </a:r>
            <a:r>
              <a:rPr lang="en-US" sz="2400" dirty="0">
                <a:effectLst/>
              </a:rPr>
              <a:t>, &amp;</a:t>
            </a:r>
          </a:p>
          <a:p>
            <a:pPr eaLnBrk="0" hangingPunct="0">
              <a:spcBef>
                <a:spcPct val="50000"/>
              </a:spcBef>
              <a:buFontTx/>
              <a:buChar char="•"/>
            </a:pPr>
            <a:r>
              <a:rPr lang="en-US" sz="2400" dirty="0">
                <a:effectLst/>
              </a:rPr>
              <a:t> </a:t>
            </a:r>
            <a:r>
              <a:rPr lang="en-US" sz="2400" dirty="0">
                <a:solidFill>
                  <a:srgbClr val="0070C0"/>
                </a:solidFill>
                <a:effectLst/>
              </a:rPr>
              <a:t>Peer universes</a:t>
            </a:r>
            <a:r>
              <a:rPr lang="en-US" sz="2400" dirty="0">
                <a:effectLst/>
              </a:rPr>
              <a:t>.</a:t>
            </a:r>
          </a:p>
        </p:txBody>
      </p:sp>
      <p:sp>
        <p:nvSpPr>
          <p:cNvPr id="105489" name="Text Box 17"/>
          <p:cNvSpPr txBox="1">
            <a:spLocks noChangeArrowheads="1"/>
          </p:cNvSpPr>
          <p:nvPr/>
        </p:nvSpPr>
        <p:spPr bwMode="auto">
          <a:xfrm>
            <a:off x="4800600" y="3886200"/>
            <a:ext cx="32766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a:effectLst/>
              </a:rPr>
              <a:t>Which of these is better as a benchmark?</a:t>
            </a:r>
          </a:p>
        </p:txBody>
      </p:sp>
      <p:sp>
        <p:nvSpPr>
          <p:cNvPr id="20" name="Slide Number Placeholder 19"/>
          <p:cNvSpPr>
            <a:spLocks noGrp="1"/>
          </p:cNvSpPr>
          <p:nvPr>
            <p:ph type="sldNum" sz="quarter" idx="12"/>
          </p:nvPr>
        </p:nvSpPr>
        <p:spPr/>
        <p:txBody>
          <a:bodyPr/>
          <a:lstStyle/>
          <a:p>
            <a:fld id="{A209A336-D58C-464E-9136-F8762DC3422E}" type="slidenum">
              <a:rPr lang="en-US" smtClean="0"/>
              <a:pPr/>
              <a:t>60</a:t>
            </a:fld>
            <a:endParaRPr lang="en-US"/>
          </a:p>
        </p:txBody>
      </p:sp>
    </p:spTree>
    <p:extLst>
      <p:ext uri="{BB962C8B-B14F-4D97-AF65-F5344CB8AC3E}">
        <p14:creationId xmlns:p14="http://schemas.microsoft.com/office/powerpoint/2010/main" xmlns="" val="1281703621"/>
      </p:ext>
    </p:extLst>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r>
              <a:rPr lang="en-US" smtClean="0"/>
              <a:t>© 2014 OnCourse Learning. All Rights Reserved.</a:t>
            </a:r>
            <a:endParaRPr lang="en-US"/>
          </a:p>
        </p:txBody>
      </p:sp>
      <p:sp>
        <p:nvSpPr>
          <p:cNvPr id="107522" name="Text Box 2"/>
          <p:cNvSpPr txBox="1">
            <a:spLocks noChangeArrowheads="1"/>
          </p:cNvSpPr>
          <p:nvPr/>
        </p:nvSpPr>
        <p:spPr bwMode="auto">
          <a:xfrm>
            <a:off x="457200" y="228600"/>
            <a:ext cx="838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i="1" dirty="0">
                <a:effectLst/>
              </a:rPr>
              <a:t>26.2.1. Criteria for an </a:t>
            </a:r>
            <a:r>
              <a:rPr lang="en-US" sz="2400" i="1" dirty="0">
                <a:solidFill>
                  <a:srgbClr val="0070C0"/>
                </a:solidFill>
                <a:effectLst/>
              </a:rPr>
              <a:t>Ideal Benchmark Index</a:t>
            </a:r>
            <a:endParaRPr lang="en-US" i="1" dirty="0">
              <a:solidFill>
                <a:srgbClr val="0070C0"/>
              </a:solidFill>
              <a:effectLst/>
            </a:endParaRPr>
          </a:p>
        </p:txBody>
      </p:sp>
      <p:sp>
        <p:nvSpPr>
          <p:cNvPr id="107523" name="Text Box 3"/>
          <p:cNvSpPr txBox="1">
            <a:spLocks noChangeArrowheads="1"/>
          </p:cNvSpPr>
          <p:nvPr/>
        </p:nvSpPr>
        <p:spPr bwMode="auto">
          <a:xfrm>
            <a:off x="914400" y="838200"/>
            <a:ext cx="7315200" cy="23083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sz="2400" b="0" dirty="0">
                <a:effectLst/>
              </a:rPr>
              <a:t>In the securities industry, there is some argument that peer universes are not as good as passive market indices for benchmarking purposes:</a:t>
            </a:r>
          </a:p>
          <a:p>
            <a:pPr eaLnBrk="0" hangingPunct="0">
              <a:spcBef>
                <a:spcPct val="50000"/>
              </a:spcBef>
              <a:buFontTx/>
              <a:buChar char="•"/>
            </a:pPr>
            <a:r>
              <a:rPr lang="en-US" sz="2400" b="0" dirty="0">
                <a:effectLst/>
              </a:rPr>
              <a:t> Peer universes suffer from “survivor </a:t>
            </a:r>
            <a:r>
              <a:rPr lang="en-US" sz="2400" b="0" dirty="0" smtClean="0">
                <a:effectLst/>
              </a:rPr>
              <a:t>bias.”</a:t>
            </a:r>
            <a:endParaRPr lang="en-US" sz="2400" b="0" dirty="0">
              <a:effectLst/>
            </a:endParaRPr>
          </a:p>
          <a:p>
            <a:pPr eaLnBrk="0" hangingPunct="0">
              <a:spcBef>
                <a:spcPct val="50000"/>
              </a:spcBef>
              <a:buFontTx/>
              <a:buChar char="•"/>
            </a:pPr>
            <a:r>
              <a:rPr lang="en-US" sz="2400" b="0" dirty="0">
                <a:effectLst/>
              </a:rPr>
              <a:t> Peer universes don’t meet all of the </a:t>
            </a:r>
            <a:r>
              <a:rPr lang="en-US" sz="2400" dirty="0">
                <a:effectLst/>
              </a:rPr>
              <a:t>“</a:t>
            </a:r>
            <a:r>
              <a:rPr lang="en-US" sz="2400" i="1" dirty="0">
                <a:effectLst/>
              </a:rPr>
              <a:t>Bailey Criteria</a:t>
            </a:r>
            <a:r>
              <a:rPr lang="en-US" sz="2400" dirty="0" smtClean="0">
                <a:effectLst/>
              </a:rPr>
              <a:t>”</a:t>
            </a:r>
            <a:endParaRPr lang="en-US" sz="2400" dirty="0">
              <a:effectLst/>
            </a:endParaRPr>
          </a:p>
        </p:txBody>
      </p:sp>
      <p:sp>
        <p:nvSpPr>
          <p:cNvPr id="107524" name="Text Box 4"/>
          <p:cNvSpPr txBox="1">
            <a:spLocks noChangeArrowheads="1"/>
          </p:cNvSpPr>
          <p:nvPr/>
        </p:nvSpPr>
        <p:spPr bwMode="auto">
          <a:xfrm>
            <a:off x="3086100" y="3276600"/>
            <a:ext cx="2971800" cy="2939266"/>
          </a:xfrm>
          <a:prstGeom prst="rect">
            <a:avLst/>
          </a:prstGeom>
          <a:solidFill>
            <a:schemeClr val="accent5"/>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ts val="900"/>
              </a:spcBef>
            </a:pPr>
            <a:r>
              <a:rPr lang="en-US" dirty="0">
                <a:solidFill>
                  <a:srgbClr val="000000"/>
                </a:solidFill>
                <a:effectLst/>
                <a:latin typeface="Calibri" pitchFamily="34" charset="0"/>
              </a:rPr>
              <a:t>The </a:t>
            </a:r>
            <a:r>
              <a:rPr lang="en-US" i="1" dirty="0">
                <a:solidFill>
                  <a:srgbClr val="000000"/>
                </a:solidFill>
                <a:effectLst/>
                <a:latin typeface="Calibri" pitchFamily="34" charset="0"/>
              </a:rPr>
              <a:t>“Bailey Criteria</a:t>
            </a:r>
            <a:r>
              <a:rPr lang="en-US" dirty="0" smtClean="0">
                <a:solidFill>
                  <a:srgbClr val="000000"/>
                </a:solidFill>
                <a:effectLst/>
                <a:latin typeface="Calibri" pitchFamily="34" charset="0"/>
              </a:rPr>
              <a:t>”</a:t>
            </a:r>
            <a:endParaRPr lang="en-US" dirty="0">
              <a:solidFill>
                <a:srgbClr val="000000"/>
              </a:solidFill>
              <a:effectLst/>
              <a:latin typeface="Calibri" pitchFamily="34" charset="0"/>
            </a:endParaRPr>
          </a:p>
          <a:p>
            <a:pPr>
              <a:spcBef>
                <a:spcPts val="900"/>
              </a:spcBef>
              <a:buClr>
                <a:srgbClr val="0070C0"/>
              </a:buClr>
              <a:buFontTx/>
              <a:buChar char="•"/>
            </a:pPr>
            <a:r>
              <a:rPr lang="en-US" dirty="0">
                <a:solidFill>
                  <a:srgbClr val="000000"/>
                </a:solidFill>
                <a:effectLst/>
                <a:latin typeface="Calibri" pitchFamily="34" charset="0"/>
              </a:rPr>
              <a:t> Unambiguous</a:t>
            </a:r>
          </a:p>
          <a:p>
            <a:pPr>
              <a:spcBef>
                <a:spcPts val="900"/>
              </a:spcBef>
              <a:buClr>
                <a:srgbClr val="0070C0"/>
              </a:buClr>
              <a:buFontTx/>
              <a:buChar char="•"/>
            </a:pPr>
            <a:r>
              <a:rPr lang="en-US" dirty="0">
                <a:solidFill>
                  <a:srgbClr val="000000"/>
                </a:solidFill>
                <a:effectLst/>
                <a:latin typeface="Calibri" pitchFamily="34" charset="0"/>
              </a:rPr>
              <a:t> Investable</a:t>
            </a:r>
          </a:p>
          <a:p>
            <a:pPr>
              <a:spcBef>
                <a:spcPts val="900"/>
              </a:spcBef>
              <a:buClr>
                <a:srgbClr val="0070C0"/>
              </a:buClr>
              <a:buFontTx/>
              <a:buChar char="•"/>
            </a:pPr>
            <a:r>
              <a:rPr lang="en-US" dirty="0">
                <a:solidFill>
                  <a:srgbClr val="000000"/>
                </a:solidFill>
                <a:effectLst/>
                <a:latin typeface="Calibri" pitchFamily="34" charset="0"/>
              </a:rPr>
              <a:t> Measurable</a:t>
            </a:r>
          </a:p>
          <a:p>
            <a:pPr>
              <a:spcBef>
                <a:spcPts val="900"/>
              </a:spcBef>
              <a:buClr>
                <a:srgbClr val="0070C0"/>
              </a:buClr>
              <a:buFontTx/>
              <a:buChar char="•"/>
            </a:pPr>
            <a:r>
              <a:rPr lang="en-US" dirty="0">
                <a:solidFill>
                  <a:srgbClr val="000000"/>
                </a:solidFill>
                <a:effectLst/>
                <a:latin typeface="Calibri" pitchFamily="34" charset="0"/>
              </a:rPr>
              <a:t> Specified in advance</a:t>
            </a:r>
          </a:p>
          <a:p>
            <a:pPr>
              <a:spcBef>
                <a:spcPts val="900"/>
              </a:spcBef>
              <a:buClr>
                <a:srgbClr val="0070C0"/>
              </a:buClr>
              <a:buFontTx/>
              <a:buChar char="•"/>
            </a:pPr>
            <a:r>
              <a:rPr lang="en-US" dirty="0">
                <a:solidFill>
                  <a:srgbClr val="000000"/>
                </a:solidFill>
                <a:effectLst/>
                <a:latin typeface="Calibri" pitchFamily="34" charset="0"/>
              </a:rPr>
              <a:t> Appropriate to </a:t>
            </a:r>
            <a:r>
              <a:rPr lang="en-US" dirty="0" smtClean="0">
                <a:solidFill>
                  <a:srgbClr val="000000"/>
                </a:solidFill>
                <a:effectLst/>
                <a:latin typeface="Calibri" pitchFamily="34" charset="0"/>
              </a:rPr>
              <a:t>Manager</a:t>
            </a:r>
            <a:endParaRPr lang="en-US" dirty="0">
              <a:solidFill>
                <a:srgbClr val="000000"/>
              </a:solidFill>
              <a:effectLst/>
              <a:latin typeface="Calibri" pitchFamily="34" charset="0"/>
            </a:endParaRPr>
          </a:p>
          <a:p>
            <a:pPr>
              <a:spcBef>
                <a:spcPts val="900"/>
              </a:spcBef>
              <a:buClr>
                <a:srgbClr val="0070C0"/>
              </a:buClr>
              <a:buFontTx/>
              <a:buChar char="•"/>
            </a:pPr>
            <a:r>
              <a:rPr lang="en-US" dirty="0">
                <a:solidFill>
                  <a:srgbClr val="000000"/>
                </a:solidFill>
                <a:effectLst/>
                <a:latin typeface="Calibri" pitchFamily="34" charset="0"/>
              </a:rPr>
              <a:t> Reflective of </a:t>
            </a:r>
            <a:r>
              <a:rPr lang="en-US" dirty="0" smtClean="0">
                <a:solidFill>
                  <a:srgbClr val="000000"/>
                </a:solidFill>
                <a:effectLst/>
                <a:latin typeface="Calibri" pitchFamily="34" charset="0"/>
              </a:rPr>
              <a:t>Manager</a:t>
            </a:r>
            <a:endParaRPr lang="en-US" dirty="0">
              <a:solidFill>
                <a:srgbClr val="000000"/>
              </a:solidFill>
              <a:effectLst/>
              <a:latin typeface="Calibri" pitchFamily="34" charset="0"/>
            </a:endParaRPr>
          </a:p>
        </p:txBody>
      </p:sp>
      <p:sp>
        <p:nvSpPr>
          <p:cNvPr id="7" name="Slide Number Placeholder 6"/>
          <p:cNvSpPr>
            <a:spLocks noGrp="1"/>
          </p:cNvSpPr>
          <p:nvPr>
            <p:ph type="sldNum" sz="quarter" idx="12"/>
          </p:nvPr>
        </p:nvSpPr>
        <p:spPr/>
        <p:txBody>
          <a:bodyPr/>
          <a:lstStyle/>
          <a:p>
            <a:fld id="{A209A336-D58C-464E-9136-F8762DC3422E}" type="slidenum">
              <a:rPr lang="en-US" smtClean="0"/>
              <a:pPr/>
              <a:t>61</a:t>
            </a:fld>
            <a:endParaRPr lang="en-US"/>
          </a:p>
        </p:txBody>
      </p:sp>
    </p:spTree>
    <p:extLst>
      <p:ext uri="{BB962C8B-B14F-4D97-AF65-F5344CB8AC3E}">
        <p14:creationId xmlns:p14="http://schemas.microsoft.com/office/powerpoint/2010/main" xmlns="" val="2066380361"/>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smtClean="0"/>
              <a:t>© 2014 OnCourse Learning. All Rights Reserved.</a:t>
            </a:r>
            <a:endParaRPr lang="en-US"/>
          </a:p>
        </p:txBody>
      </p:sp>
      <p:sp>
        <p:nvSpPr>
          <p:cNvPr id="108546" name="Text Box 2"/>
          <p:cNvSpPr txBox="1">
            <a:spLocks noChangeArrowheads="1"/>
          </p:cNvSpPr>
          <p:nvPr/>
        </p:nvSpPr>
        <p:spPr bwMode="auto">
          <a:xfrm>
            <a:off x="457200" y="152400"/>
            <a:ext cx="838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i="1" dirty="0">
                <a:effectLst/>
              </a:rPr>
              <a:t>26.2.1. Criteria for an </a:t>
            </a:r>
            <a:r>
              <a:rPr lang="en-US" sz="2400" i="1" dirty="0">
                <a:solidFill>
                  <a:srgbClr val="0070C0"/>
                </a:solidFill>
                <a:effectLst/>
              </a:rPr>
              <a:t>Ideal Benchmark Index</a:t>
            </a:r>
            <a:endParaRPr lang="en-US" i="1" dirty="0">
              <a:solidFill>
                <a:srgbClr val="0070C0"/>
              </a:solidFill>
              <a:effectLst/>
            </a:endParaRPr>
          </a:p>
        </p:txBody>
      </p:sp>
      <p:sp>
        <p:nvSpPr>
          <p:cNvPr id="108547" name="Text Box 3"/>
          <p:cNvSpPr txBox="1">
            <a:spLocks noChangeArrowheads="1"/>
          </p:cNvSpPr>
          <p:nvPr/>
        </p:nvSpPr>
        <p:spPr bwMode="auto">
          <a:xfrm>
            <a:off x="457200" y="685800"/>
            <a:ext cx="8229600" cy="5521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sz="2400" b="0" dirty="0">
                <a:effectLst/>
              </a:rPr>
              <a:t>Alas, in private real estate, we don’t really have a </a:t>
            </a:r>
            <a:r>
              <a:rPr lang="en-US" sz="2400" dirty="0">
                <a:solidFill>
                  <a:srgbClr val="0070C0"/>
                </a:solidFill>
                <a:effectLst/>
              </a:rPr>
              <a:t>passive</a:t>
            </a:r>
            <a:r>
              <a:rPr lang="en-US" sz="2400" dirty="0">
                <a:solidFill>
                  <a:schemeClr val="bg2"/>
                </a:solidFill>
                <a:effectLst/>
              </a:rPr>
              <a:t> </a:t>
            </a:r>
            <a:r>
              <a:rPr lang="en-US" sz="2400" dirty="0">
                <a:solidFill>
                  <a:srgbClr val="0070C0"/>
                </a:solidFill>
                <a:effectLst/>
              </a:rPr>
              <a:t>market index</a:t>
            </a:r>
            <a:r>
              <a:rPr lang="en-US" sz="2400" b="0" dirty="0">
                <a:effectLst/>
              </a:rPr>
              <a:t>, that is, an index that:</a:t>
            </a:r>
          </a:p>
          <a:p>
            <a:pPr marL="233363" indent="-233363" eaLnBrk="0" hangingPunct="0">
              <a:spcBef>
                <a:spcPct val="20000"/>
              </a:spcBef>
              <a:buFontTx/>
              <a:buChar char="•"/>
            </a:pPr>
            <a:r>
              <a:rPr lang="en-US" sz="2400" b="0" dirty="0" smtClean="0">
                <a:effectLst/>
              </a:rPr>
              <a:t>Covers </a:t>
            </a:r>
            <a:r>
              <a:rPr lang="en-US" sz="2400" b="0" dirty="0">
                <a:effectLst/>
              </a:rPr>
              <a:t>the entire commercial property market; &amp;</a:t>
            </a:r>
          </a:p>
          <a:p>
            <a:pPr marL="233363" indent="-233363" eaLnBrk="0" hangingPunct="0">
              <a:spcBef>
                <a:spcPct val="20000"/>
              </a:spcBef>
              <a:buFontTx/>
              <a:buChar char="•"/>
            </a:pPr>
            <a:r>
              <a:rPr lang="en-US" sz="2400" b="0" dirty="0" smtClean="0">
                <a:effectLst/>
              </a:rPr>
              <a:t>Maintains </a:t>
            </a:r>
            <a:r>
              <a:rPr lang="en-US" sz="2400" b="0" dirty="0">
                <a:effectLst/>
              </a:rPr>
              <a:t>a constant set of assets.</a:t>
            </a:r>
          </a:p>
          <a:p>
            <a:pPr marL="233363" indent="-233363" eaLnBrk="0" hangingPunct="0">
              <a:spcBef>
                <a:spcPct val="50000"/>
              </a:spcBef>
            </a:pPr>
            <a:r>
              <a:rPr lang="en-US" sz="2400" b="0" dirty="0">
                <a:effectLst/>
              </a:rPr>
              <a:t>Private real estate benchmark indices are </a:t>
            </a:r>
            <a:r>
              <a:rPr lang="en-US" sz="2400" dirty="0">
                <a:solidFill>
                  <a:srgbClr val="0070C0"/>
                </a:solidFill>
                <a:effectLst/>
              </a:rPr>
              <a:t>peer universe indices</a:t>
            </a:r>
            <a:r>
              <a:rPr lang="en-US" sz="2400" b="0" dirty="0">
                <a:effectLst/>
              </a:rPr>
              <a:t>:</a:t>
            </a:r>
          </a:p>
          <a:p>
            <a:pPr marL="233363" indent="-233363" eaLnBrk="0" hangingPunct="0">
              <a:spcBef>
                <a:spcPct val="20000"/>
              </a:spcBef>
              <a:buFontTx/>
              <a:buChar char="•"/>
            </a:pPr>
            <a:r>
              <a:rPr lang="en-US" sz="2400" b="0" dirty="0" smtClean="0">
                <a:effectLst/>
              </a:rPr>
              <a:t>Indices </a:t>
            </a:r>
            <a:r>
              <a:rPr lang="en-US" sz="2400" b="0" dirty="0">
                <a:effectLst/>
              </a:rPr>
              <a:t>that represent the performance of (almost) the </a:t>
            </a:r>
            <a:r>
              <a:rPr lang="en-US" sz="2400" b="0" i="1" dirty="0">
                <a:effectLst/>
              </a:rPr>
              <a:t>entire population</a:t>
            </a:r>
            <a:r>
              <a:rPr lang="en-US" sz="2400" b="0" dirty="0">
                <a:effectLst/>
              </a:rPr>
              <a:t> of properties held by the universe of investment managers competing for the business of the institutional “</a:t>
            </a:r>
            <a:r>
              <a:rPr lang="en-US" sz="2400" b="0" i="1" dirty="0">
                <a:effectLst/>
              </a:rPr>
              <a:t>core</a:t>
            </a:r>
            <a:r>
              <a:rPr lang="en-US" sz="2400" b="0" dirty="0">
                <a:effectLst/>
              </a:rPr>
              <a:t>” style of private real estate investment.</a:t>
            </a:r>
          </a:p>
          <a:p>
            <a:pPr marL="233363" indent="-233363" eaLnBrk="0" hangingPunct="0">
              <a:spcBef>
                <a:spcPct val="20000"/>
              </a:spcBef>
              <a:buFontTx/>
              <a:buChar char="•"/>
            </a:pPr>
            <a:r>
              <a:rPr lang="en-US" sz="2400" b="0" i="1" dirty="0" smtClean="0">
                <a:effectLst/>
              </a:rPr>
              <a:t>“</a:t>
            </a:r>
            <a:r>
              <a:rPr lang="en-US" sz="2400" b="0" i="1" dirty="0">
                <a:effectLst/>
              </a:rPr>
              <a:t>Active”</a:t>
            </a:r>
            <a:r>
              <a:rPr lang="en-US" sz="2400" b="0" dirty="0">
                <a:effectLst/>
              </a:rPr>
              <a:t> mgt is </a:t>
            </a:r>
            <a:r>
              <a:rPr lang="en-US" sz="2400" b="0" i="1" dirty="0">
                <a:effectLst/>
              </a:rPr>
              <a:t>necessary</a:t>
            </a:r>
            <a:r>
              <a:rPr lang="en-US" sz="2400" b="0" dirty="0">
                <a:effectLst/>
              </a:rPr>
              <a:t> in private </a:t>
            </a:r>
            <a:r>
              <a:rPr lang="en-US" sz="2400" b="0" dirty="0" err="1">
                <a:effectLst/>
              </a:rPr>
              <a:t>R.E.</a:t>
            </a:r>
            <a:r>
              <a:rPr lang="en-US" sz="2400" b="0" dirty="0">
                <a:effectLst/>
              </a:rPr>
              <a:t> investment (operational control of assets).</a:t>
            </a:r>
          </a:p>
          <a:p>
            <a:pPr marL="233363" indent="-233363" eaLnBrk="0" hangingPunct="0">
              <a:spcBef>
                <a:spcPct val="20000"/>
              </a:spcBef>
              <a:buFontTx/>
              <a:buChar char="•"/>
            </a:pPr>
            <a:r>
              <a:rPr lang="en-US" sz="2400" b="0" dirty="0" smtClean="0">
                <a:effectLst/>
              </a:rPr>
              <a:t>The </a:t>
            </a:r>
            <a:r>
              <a:rPr lang="en-US" sz="2400" b="0" dirty="0" err="1">
                <a:effectLst/>
              </a:rPr>
              <a:t>NCREIF</a:t>
            </a:r>
            <a:r>
              <a:rPr lang="en-US" sz="2400" b="0" dirty="0">
                <a:effectLst/>
              </a:rPr>
              <a:t> Index is a peer universe index in the US.</a:t>
            </a:r>
          </a:p>
          <a:p>
            <a:pPr marL="233363" indent="-233363" eaLnBrk="0" hangingPunct="0">
              <a:spcBef>
                <a:spcPct val="20000"/>
              </a:spcBef>
              <a:buFontTx/>
              <a:buChar char="•"/>
            </a:pPr>
            <a:r>
              <a:rPr lang="en-US" sz="2400" b="0" dirty="0" smtClean="0">
                <a:effectLst/>
              </a:rPr>
              <a:t>The </a:t>
            </a:r>
            <a:r>
              <a:rPr lang="en-US" sz="2400" b="0" dirty="0" err="1">
                <a:effectLst/>
              </a:rPr>
              <a:t>IPD</a:t>
            </a:r>
            <a:r>
              <a:rPr lang="en-US" sz="2400" b="0" dirty="0">
                <a:effectLst/>
              </a:rPr>
              <a:t> Index is a peer universe index in the UK.</a:t>
            </a:r>
          </a:p>
        </p:txBody>
      </p:sp>
      <p:sp>
        <p:nvSpPr>
          <p:cNvPr id="6" name="Slide Number Placeholder 5"/>
          <p:cNvSpPr>
            <a:spLocks noGrp="1"/>
          </p:cNvSpPr>
          <p:nvPr>
            <p:ph type="sldNum" sz="quarter" idx="12"/>
          </p:nvPr>
        </p:nvSpPr>
        <p:spPr/>
        <p:txBody>
          <a:bodyPr/>
          <a:lstStyle/>
          <a:p>
            <a:fld id="{A209A336-D58C-464E-9136-F8762DC3422E}" type="slidenum">
              <a:rPr lang="en-US" smtClean="0"/>
              <a:pPr/>
              <a:t>62</a:t>
            </a:fld>
            <a:endParaRPr lang="en-US"/>
          </a:p>
        </p:txBody>
      </p:sp>
    </p:spTree>
    <p:extLst>
      <p:ext uri="{BB962C8B-B14F-4D97-AF65-F5344CB8AC3E}">
        <p14:creationId xmlns:p14="http://schemas.microsoft.com/office/powerpoint/2010/main" xmlns="" val="4004615995"/>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r>
              <a:rPr lang="en-US" smtClean="0"/>
              <a:t>© 2014 OnCourse Learning. All Rights Reserved.</a:t>
            </a:r>
            <a:endParaRPr lang="en-US"/>
          </a:p>
        </p:txBody>
      </p:sp>
      <p:sp>
        <p:nvSpPr>
          <p:cNvPr id="109570" name="Text Box 2"/>
          <p:cNvSpPr txBox="1">
            <a:spLocks noChangeArrowheads="1"/>
          </p:cNvSpPr>
          <p:nvPr/>
        </p:nvSpPr>
        <p:spPr bwMode="auto">
          <a:xfrm>
            <a:off x="457200" y="228600"/>
            <a:ext cx="838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i="1" dirty="0">
                <a:effectLst/>
              </a:rPr>
              <a:t>26.2.1. Criteria for an </a:t>
            </a:r>
            <a:r>
              <a:rPr lang="en-US" sz="2400" i="1" dirty="0">
                <a:solidFill>
                  <a:srgbClr val="0070C0"/>
                </a:solidFill>
                <a:effectLst/>
              </a:rPr>
              <a:t>Ideal Benchmark Index</a:t>
            </a:r>
            <a:endParaRPr lang="en-US" i="1" dirty="0">
              <a:solidFill>
                <a:srgbClr val="0070C0"/>
              </a:solidFill>
              <a:effectLst/>
            </a:endParaRPr>
          </a:p>
        </p:txBody>
      </p:sp>
      <p:sp>
        <p:nvSpPr>
          <p:cNvPr id="109571" name="Text Box 3"/>
          <p:cNvSpPr txBox="1">
            <a:spLocks noChangeArrowheads="1"/>
          </p:cNvSpPr>
          <p:nvPr/>
        </p:nvSpPr>
        <p:spPr bwMode="auto">
          <a:xfrm>
            <a:off x="533400" y="838200"/>
            <a:ext cx="8153400" cy="46782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b="0" dirty="0">
                <a:effectLst/>
              </a:rPr>
              <a:t>How serious a problem is the lack of a passive market index for the private real estate investment industry? </a:t>
            </a:r>
          </a:p>
          <a:p>
            <a:pPr eaLnBrk="0" hangingPunct="0">
              <a:spcBef>
                <a:spcPct val="50000"/>
              </a:spcBef>
            </a:pPr>
            <a:r>
              <a:rPr lang="en-US" sz="2400" b="0" dirty="0">
                <a:effectLst/>
              </a:rPr>
              <a:t>Such an index would be very useful for </a:t>
            </a:r>
            <a:r>
              <a:rPr lang="en-US" sz="2400" i="1" dirty="0">
                <a:solidFill>
                  <a:srgbClr val="0070C0"/>
                </a:solidFill>
                <a:effectLst/>
              </a:rPr>
              <a:t>research</a:t>
            </a:r>
            <a:r>
              <a:rPr lang="en-US" sz="2400" dirty="0">
                <a:effectLst/>
              </a:rPr>
              <a:t> </a:t>
            </a:r>
            <a:r>
              <a:rPr lang="en-US" sz="2400" b="0" dirty="0">
                <a:effectLst/>
              </a:rPr>
              <a:t>purposes.</a:t>
            </a:r>
          </a:p>
          <a:p>
            <a:pPr marL="233363" indent="-233363" eaLnBrk="0" hangingPunct="0">
              <a:spcBef>
                <a:spcPct val="50000"/>
              </a:spcBef>
              <a:buFontTx/>
              <a:buChar char="•"/>
            </a:pPr>
            <a:r>
              <a:rPr lang="en-US" sz="2400" b="0" dirty="0" smtClean="0">
                <a:effectLst/>
              </a:rPr>
              <a:t>But</a:t>
            </a:r>
            <a:r>
              <a:rPr lang="en-US" sz="2400" b="0" dirty="0">
                <a:effectLst/>
              </a:rPr>
              <a:t>, in contrast to the securities industry, the argument for the superiority of passive market indices for </a:t>
            </a:r>
            <a:r>
              <a:rPr lang="en-US" sz="2400" i="1" dirty="0">
                <a:solidFill>
                  <a:srgbClr val="0070C0"/>
                </a:solidFill>
                <a:effectLst/>
              </a:rPr>
              <a:t>benchmarking</a:t>
            </a:r>
            <a:r>
              <a:rPr lang="en-US" sz="2400" dirty="0">
                <a:solidFill>
                  <a:srgbClr val="0070C0"/>
                </a:solidFill>
                <a:effectLst/>
              </a:rPr>
              <a:t> </a:t>
            </a:r>
            <a:r>
              <a:rPr lang="en-US" sz="2400" b="0" dirty="0">
                <a:effectLst/>
              </a:rPr>
              <a:t>purposes </a:t>
            </a:r>
            <a:r>
              <a:rPr lang="en-US" sz="2400" dirty="0">
                <a:solidFill>
                  <a:srgbClr val="FF0066"/>
                </a:solidFill>
                <a:effectLst/>
              </a:rPr>
              <a:t>does not carry over to the private real estate investment industry</a:t>
            </a:r>
            <a:r>
              <a:rPr lang="en-US" sz="2400" b="0" dirty="0">
                <a:effectLst/>
              </a:rPr>
              <a:t>:</a:t>
            </a:r>
          </a:p>
          <a:p>
            <a:pPr marL="573088" lvl="1" indent="-223838" eaLnBrk="0" hangingPunct="0">
              <a:spcBef>
                <a:spcPct val="10000"/>
              </a:spcBef>
              <a:buFontTx/>
              <a:buChar char="•"/>
            </a:pPr>
            <a:r>
              <a:rPr lang="en-US" b="0" dirty="0" smtClean="0">
                <a:effectLst/>
              </a:rPr>
              <a:t>There </a:t>
            </a:r>
            <a:r>
              <a:rPr lang="en-US" b="0" dirty="0">
                <a:effectLst/>
              </a:rPr>
              <a:t>is not much of a survivorship problem in property-level indices such as </a:t>
            </a:r>
            <a:r>
              <a:rPr lang="en-US" b="0" dirty="0" err="1">
                <a:effectLst/>
              </a:rPr>
              <a:t>NCREIF</a:t>
            </a:r>
            <a:r>
              <a:rPr lang="en-US" b="0" dirty="0">
                <a:effectLst/>
              </a:rPr>
              <a:t>.</a:t>
            </a:r>
          </a:p>
          <a:p>
            <a:pPr marL="573088" lvl="1" indent="-223838" eaLnBrk="0" hangingPunct="0">
              <a:spcBef>
                <a:spcPct val="10000"/>
              </a:spcBef>
              <a:buFontTx/>
              <a:buChar char="•"/>
            </a:pPr>
            <a:r>
              <a:rPr lang="en-US" b="0" dirty="0" smtClean="0">
                <a:effectLst/>
              </a:rPr>
              <a:t>Investment </a:t>
            </a:r>
            <a:r>
              <a:rPr lang="en-US" b="0" dirty="0">
                <a:effectLst/>
              </a:rPr>
              <a:t>turnover is not rapid in </a:t>
            </a:r>
            <a:r>
              <a:rPr lang="en-US" b="0" dirty="0" err="1">
                <a:effectLst/>
              </a:rPr>
              <a:t>R.E.</a:t>
            </a:r>
            <a:r>
              <a:rPr lang="en-US" b="0" dirty="0">
                <a:effectLst/>
              </a:rPr>
              <a:t> indices.</a:t>
            </a:r>
          </a:p>
          <a:p>
            <a:pPr marL="573088" lvl="1" indent="-223838" eaLnBrk="0" hangingPunct="0">
              <a:spcBef>
                <a:spcPct val="10000"/>
              </a:spcBef>
              <a:buFontTx/>
              <a:buChar char="•"/>
            </a:pPr>
            <a:r>
              <a:rPr lang="en-US" b="0" dirty="0" smtClean="0">
                <a:effectLst/>
              </a:rPr>
              <a:t>Some </a:t>
            </a:r>
            <a:r>
              <a:rPr lang="en-US" b="0" dirty="0">
                <a:effectLst/>
              </a:rPr>
              <a:t>of the “Bailey Criteria” do not make sense for the private real estate investment industry.</a:t>
            </a:r>
          </a:p>
        </p:txBody>
      </p:sp>
      <p:sp>
        <p:nvSpPr>
          <p:cNvPr id="109572" name="Text Box 4"/>
          <p:cNvSpPr txBox="1">
            <a:spLocks noChangeArrowheads="1"/>
          </p:cNvSpPr>
          <p:nvPr/>
        </p:nvSpPr>
        <p:spPr bwMode="auto">
          <a:xfrm>
            <a:off x="914400" y="5638800"/>
            <a:ext cx="73152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en-US" b="0" i="1" dirty="0">
                <a:effectLst/>
              </a:rPr>
              <a:t>e.g., perfect index </a:t>
            </a:r>
            <a:r>
              <a:rPr lang="en-US" b="0" i="1" dirty="0" err="1">
                <a:effectLst/>
              </a:rPr>
              <a:t>investability</a:t>
            </a:r>
            <a:r>
              <a:rPr lang="en-US" b="0" i="1" dirty="0">
                <a:effectLst/>
              </a:rPr>
              <a:t> is not possible in an asset class where unique, whole assets are traded.</a:t>
            </a:r>
          </a:p>
        </p:txBody>
      </p:sp>
      <p:sp>
        <p:nvSpPr>
          <p:cNvPr id="7" name="Slide Number Placeholder 6"/>
          <p:cNvSpPr>
            <a:spLocks noGrp="1"/>
          </p:cNvSpPr>
          <p:nvPr>
            <p:ph type="sldNum" sz="quarter" idx="12"/>
          </p:nvPr>
        </p:nvSpPr>
        <p:spPr/>
        <p:txBody>
          <a:bodyPr/>
          <a:lstStyle/>
          <a:p>
            <a:fld id="{A209A336-D58C-464E-9136-F8762DC3422E}" type="slidenum">
              <a:rPr lang="en-US" smtClean="0"/>
              <a:pPr/>
              <a:t>63</a:t>
            </a:fld>
            <a:endParaRPr lang="en-US"/>
          </a:p>
        </p:txBody>
      </p:sp>
    </p:spTree>
    <p:extLst>
      <p:ext uri="{BB962C8B-B14F-4D97-AF65-F5344CB8AC3E}">
        <p14:creationId xmlns:p14="http://schemas.microsoft.com/office/powerpoint/2010/main" xmlns="" val="2219966148"/>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oter Placeholder 2"/>
          <p:cNvSpPr>
            <a:spLocks noGrp="1"/>
          </p:cNvSpPr>
          <p:nvPr>
            <p:ph type="ftr" sz="quarter" idx="11"/>
          </p:nvPr>
        </p:nvSpPr>
        <p:spPr/>
        <p:txBody>
          <a:bodyPr/>
          <a:lstStyle/>
          <a:p>
            <a:r>
              <a:rPr lang="en-US" smtClean="0"/>
              <a:t>© 2014 OnCourse Learning. All Rights Reserved.</a:t>
            </a:r>
            <a:endParaRPr lang="en-US"/>
          </a:p>
        </p:txBody>
      </p:sp>
      <p:sp>
        <p:nvSpPr>
          <p:cNvPr id="110594" name="Text Box 2"/>
          <p:cNvSpPr txBox="1">
            <a:spLocks noChangeArrowheads="1"/>
          </p:cNvSpPr>
          <p:nvPr/>
        </p:nvSpPr>
        <p:spPr bwMode="auto">
          <a:xfrm>
            <a:off x="457200" y="228600"/>
            <a:ext cx="838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i="1" dirty="0">
                <a:effectLst/>
              </a:rPr>
              <a:t>26.2.1. Criteria for an </a:t>
            </a:r>
            <a:r>
              <a:rPr lang="en-US" sz="2400" i="1" dirty="0">
                <a:solidFill>
                  <a:schemeClr val="bg2"/>
                </a:solidFill>
                <a:effectLst/>
              </a:rPr>
              <a:t>Ideal Benchmark Index</a:t>
            </a:r>
            <a:endParaRPr lang="en-US" i="1" dirty="0">
              <a:effectLst/>
            </a:endParaRPr>
          </a:p>
        </p:txBody>
      </p:sp>
      <p:sp>
        <p:nvSpPr>
          <p:cNvPr id="110605" name="Text Box 13"/>
          <p:cNvSpPr txBox="1">
            <a:spLocks noChangeArrowheads="1"/>
          </p:cNvSpPr>
          <p:nvPr/>
        </p:nvSpPr>
        <p:spPr bwMode="auto">
          <a:xfrm>
            <a:off x="0" y="3962400"/>
            <a:ext cx="838200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panose="020B0604020202090204" pitchFamily="34" charset="0"/>
              </a:defRPr>
            </a:lvl1pPr>
            <a:lvl2pPr marL="914400" indent="-457200">
              <a:defRPr>
                <a:solidFill>
                  <a:schemeClr val="tx1"/>
                </a:solidFill>
                <a:latin typeface="Arial" panose="020B0604020202090204" pitchFamily="34" charset="0"/>
              </a:defRPr>
            </a:lvl2pPr>
            <a:lvl3pPr marL="1371600" indent="-457200">
              <a:defRPr>
                <a:solidFill>
                  <a:schemeClr val="tx1"/>
                </a:solidFill>
                <a:latin typeface="Arial" panose="020B0604020202090204" pitchFamily="34" charset="0"/>
              </a:defRPr>
            </a:lvl3pPr>
            <a:lvl4pPr marL="1828800" indent="-457200">
              <a:defRPr>
                <a:solidFill>
                  <a:schemeClr val="tx1"/>
                </a:solidFill>
                <a:latin typeface="Arial" panose="020B0604020202090204" pitchFamily="34" charset="0"/>
              </a:defRPr>
            </a:lvl4pPr>
            <a:lvl5pPr marL="2286000" indent="-457200">
              <a:defRPr>
                <a:solidFill>
                  <a:schemeClr val="tx1"/>
                </a:solidFill>
                <a:latin typeface="Arial" panose="020B0604020202090204" pitchFamily="34" charset="0"/>
              </a:defRPr>
            </a:lvl5pPr>
            <a:lvl6pPr marL="2743200" indent="-457200" fontAlgn="base">
              <a:spcBef>
                <a:spcPct val="0"/>
              </a:spcBef>
              <a:spcAft>
                <a:spcPct val="0"/>
              </a:spcAft>
              <a:defRPr>
                <a:solidFill>
                  <a:schemeClr val="tx1"/>
                </a:solidFill>
                <a:latin typeface="Arial" panose="020B0604020202090204" pitchFamily="34" charset="0"/>
              </a:defRPr>
            </a:lvl6pPr>
            <a:lvl7pPr marL="3200400" indent="-457200" fontAlgn="base">
              <a:spcBef>
                <a:spcPct val="0"/>
              </a:spcBef>
              <a:spcAft>
                <a:spcPct val="0"/>
              </a:spcAft>
              <a:defRPr>
                <a:solidFill>
                  <a:schemeClr val="tx1"/>
                </a:solidFill>
                <a:latin typeface="Arial" panose="020B0604020202090204" pitchFamily="34" charset="0"/>
              </a:defRPr>
            </a:lvl7pPr>
            <a:lvl8pPr marL="3657600" indent="-457200" fontAlgn="base">
              <a:spcBef>
                <a:spcPct val="0"/>
              </a:spcBef>
              <a:spcAft>
                <a:spcPct val="0"/>
              </a:spcAft>
              <a:defRPr>
                <a:solidFill>
                  <a:schemeClr val="tx1"/>
                </a:solidFill>
                <a:latin typeface="Arial" panose="020B0604020202090204" pitchFamily="34" charset="0"/>
              </a:defRPr>
            </a:lvl8pPr>
            <a:lvl9pPr marL="4114800" indent="-457200" fontAlgn="base">
              <a:spcBef>
                <a:spcPct val="0"/>
              </a:spcBef>
              <a:spcAft>
                <a:spcPct val="0"/>
              </a:spcAft>
              <a:defRPr>
                <a:solidFill>
                  <a:schemeClr val="tx1"/>
                </a:solidFill>
                <a:latin typeface="Arial" panose="020B0604020202090204" pitchFamily="34" charset="0"/>
              </a:defRPr>
            </a:lvl9pPr>
          </a:lstStyle>
          <a:p>
            <a:pPr algn="r" eaLnBrk="0" hangingPunct="0">
              <a:spcBef>
                <a:spcPct val="50000"/>
              </a:spcBef>
            </a:pPr>
            <a:r>
              <a:rPr lang="en-US" dirty="0">
                <a:solidFill>
                  <a:srgbClr val="0070C0"/>
                </a:solidFill>
                <a:effectLst/>
                <a:latin typeface="Times New Roman" panose="02020603050405020304" pitchFamily="18" charset="0"/>
              </a:rPr>
              <a:t>                              				</a:t>
            </a:r>
            <a:endParaRPr lang="en-US" sz="2400" b="0" dirty="0">
              <a:effectLst/>
              <a:latin typeface="Times New Roman" panose="02020603050405020304" pitchFamily="18" charset="0"/>
            </a:endParaRPr>
          </a:p>
        </p:txBody>
      </p:sp>
      <p:sp>
        <p:nvSpPr>
          <p:cNvPr id="20" name="Slide Number Placeholder 19"/>
          <p:cNvSpPr>
            <a:spLocks noGrp="1"/>
          </p:cNvSpPr>
          <p:nvPr>
            <p:ph type="sldNum" sz="quarter" idx="12"/>
          </p:nvPr>
        </p:nvSpPr>
        <p:spPr/>
        <p:txBody>
          <a:bodyPr/>
          <a:lstStyle/>
          <a:p>
            <a:fld id="{A209A336-D58C-464E-9136-F8762DC3422E}" type="slidenum">
              <a:rPr lang="en-US" smtClean="0"/>
              <a:pPr/>
              <a:t>64</a:t>
            </a:fld>
            <a:endParaRPr lang="en-US"/>
          </a:p>
        </p:txBody>
      </p:sp>
      <p:graphicFrame>
        <p:nvGraphicFramePr>
          <p:cNvPr id="22" name="Table 21"/>
          <p:cNvGraphicFramePr>
            <a:graphicFrameLocks noGrp="1"/>
          </p:cNvGraphicFramePr>
          <p:nvPr/>
        </p:nvGraphicFramePr>
        <p:xfrm>
          <a:off x="457200" y="1463040"/>
          <a:ext cx="8229600" cy="4709159"/>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381000"/>
                <a:gridCol w="2743200"/>
                <a:gridCol w="5105400"/>
              </a:tblGrid>
              <a:tr h="672737">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effectLst/>
                        </a:rPr>
                        <a:t>Fundamental Criteria of Benchmark Indices:</a:t>
                      </a:r>
                      <a:endParaRPr lang="en-US" dirty="0">
                        <a:solidFill>
                          <a:schemeClr val="tx1"/>
                        </a:solidFill>
                      </a:endParaRPr>
                    </a:p>
                  </a:txBody>
                  <a:tcPr anchor="ct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hMerge="1">
                  <a:txBody>
                    <a:bodyPr/>
                    <a:lstStyle/>
                    <a:p>
                      <a:endParaRPr lang="en-US" dirty="0">
                        <a:latin typeface="+mn-lt"/>
                      </a:endParaRPr>
                    </a:p>
                  </a:txBody>
                  <a:tcPr/>
                </a:tc>
              </a:tr>
              <a:tr h="6727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rgbClr val="0070C0"/>
                          </a:solidFill>
                          <a:effectLst/>
                          <a:latin typeface="+mn-lt"/>
                          <a:ea typeface="+mn-ea"/>
                          <a:cs typeface="+mn-cs"/>
                        </a:rPr>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rgbClr val="0070C0"/>
                          </a:solidFill>
                          <a:effectLst/>
                          <a:latin typeface="+mn-lt"/>
                          <a:ea typeface="+mn-ea"/>
                          <a:cs typeface="+mn-cs"/>
                        </a:rPr>
                        <a:t>Measurability: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66"/>
                          </a:solidFill>
                          <a:effectLst/>
                          <a:latin typeface="+mn-lt"/>
                        </a:rPr>
                        <a:t>Quantitative comparison</a:t>
                      </a:r>
                      <a:endParaRPr lang="en-US" dirty="0">
                        <a:latin typeface="+mn-lt"/>
                      </a:endParaRPr>
                    </a:p>
                  </a:txBody>
                  <a:tcPr/>
                </a:tc>
              </a:tr>
              <a:tr h="6727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rgbClr val="0070C0"/>
                          </a:solidFill>
                          <a:effectLst/>
                          <a:latin typeface="+mn-lt"/>
                          <a:ea typeface="+mn-ea"/>
                          <a:cs typeface="+mn-cs"/>
                        </a:rPr>
                        <a:t>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rgbClr val="0070C0"/>
                          </a:solidFill>
                          <a:effectLst/>
                          <a:latin typeface="+mn-lt"/>
                          <a:ea typeface="+mn-ea"/>
                          <a:cs typeface="+mn-cs"/>
                        </a:rPr>
                        <a:t>Client </a:t>
                      </a:r>
                      <a:r>
                        <a:rPr lang="en-US" sz="1800" kern="1200" dirty="0" err="1" smtClean="0">
                          <a:solidFill>
                            <a:srgbClr val="0070C0"/>
                          </a:solidFill>
                          <a:effectLst/>
                          <a:latin typeface="+mn-lt"/>
                          <a:ea typeface="+mn-ea"/>
                          <a:cs typeface="+mn-cs"/>
                        </a:rPr>
                        <a:t>Investability</a:t>
                      </a:r>
                      <a:r>
                        <a:rPr lang="en-US" sz="1800" kern="1200" dirty="0" smtClean="0">
                          <a:solidFill>
                            <a:srgbClr val="0070C0"/>
                          </a:solidFill>
                          <a:effectLst/>
                          <a:latin typeface="+mn-lt"/>
                          <a:ea typeface="+mn-ea"/>
                          <a:cs typeface="+mn-cs"/>
                        </a:rPr>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rgbClr val="FF0066"/>
                          </a:solidFill>
                          <a:effectLst/>
                          <a:latin typeface="+mn-lt"/>
                          <a:ea typeface="+mn-ea"/>
                          <a:cs typeface="+mn-cs"/>
                        </a:rPr>
                        <a:t>Mgr hired for </a:t>
                      </a:r>
                      <a:r>
                        <a:rPr lang="en-US" i="1" dirty="0" smtClean="0">
                          <a:solidFill>
                            <a:srgbClr val="FF0066"/>
                          </a:solidFill>
                          <a:effectLst/>
                          <a:latin typeface="+mn-lt"/>
                        </a:rPr>
                        <a:t>incremental</a:t>
                      </a:r>
                      <a:r>
                        <a:rPr lang="en-US" dirty="0" smtClean="0">
                          <a:solidFill>
                            <a:srgbClr val="FF0066"/>
                          </a:solidFill>
                          <a:effectLst/>
                          <a:latin typeface="+mn-lt"/>
                        </a:rPr>
                        <a:t> contribution over what client could do</a:t>
                      </a:r>
                      <a:endParaRPr lang="en-US" dirty="0">
                        <a:latin typeface="+mn-lt"/>
                      </a:endParaRPr>
                    </a:p>
                  </a:txBody>
                  <a:tcPr/>
                </a:tc>
              </a:tr>
              <a:tr h="6727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rgbClr val="0070C0"/>
                          </a:solidFill>
                          <a:effectLst/>
                          <a:latin typeface="+mn-lt"/>
                          <a:ea typeface="+mn-ea"/>
                          <a:cs typeface="+mn-cs"/>
                        </a:rPr>
                        <a:t>3.</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rgbClr val="0070C0"/>
                          </a:solidFill>
                          <a:effectLst/>
                          <a:latin typeface="+mn-lt"/>
                          <a:ea typeface="+mn-ea"/>
                          <a:cs typeface="+mn-cs"/>
                        </a:rPr>
                        <a:t>Manager No Forced Bet: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66"/>
                          </a:solidFill>
                          <a:effectLst/>
                          <a:latin typeface="+mn-lt"/>
                        </a:rPr>
                        <a:t>Mgt Principle:  Evaluation = Responsibility = Authority</a:t>
                      </a:r>
                      <a:endParaRPr lang="en-US" dirty="0">
                        <a:latin typeface="+mn-lt"/>
                      </a:endParaRPr>
                    </a:p>
                  </a:txBody>
                  <a:tcPr/>
                </a:tc>
              </a:tr>
              <a:tr h="6727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rgbClr val="0070C0"/>
                          </a:solidFill>
                          <a:effectLst/>
                          <a:latin typeface="+mn-lt"/>
                          <a:ea typeface="+mn-ea"/>
                          <a:cs typeface="+mn-cs"/>
                        </a:rPr>
                        <a:t>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rgbClr val="0070C0"/>
                          </a:solidFill>
                          <a:effectLst/>
                          <a:latin typeface="+mn-lt"/>
                          <a:ea typeface="+mn-ea"/>
                          <a:cs typeface="+mn-cs"/>
                        </a:rPr>
                        <a:t>Appropriateness (Mgr Style &amp; Spec.):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66"/>
                          </a:solidFill>
                          <a:effectLst/>
                          <a:latin typeface="+mn-lt"/>
                        </a:rPr>
                        <a:t>Usefulness for client strategy implementation, fairness for mgr</a:t>
                      </a:r>
                      <a:endParaRPr lang="en-US" dirty="0">
                        <a:latin typeface="+mn-lt"/>
                      </a:endParaRPr>
                    </a:p>
                  </a:txBody>
                  <a:tcPr/>
                </a:tc>
              </a:tr>
              <a:tr h="6727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rgbClr val="0070C0"/>
                          </a:solidFill>
                          <a:effectLst/>
                          <a:latin typeface="+mn-lt"/>
                          <a:ea typeface="+mn-ea"/>
                          <a:cs typeface="+mn-cs"/>
                        </a:rPr>
                        <a:t>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rgbClr val="0070C0"/>
                          </a:solidFill>
                          <a:effectLst/>
                          <a:latin typeface="+mn-lt"/>
                          <a:ea typeface="+mn-ea"/>
                          <a:cs typeface="+mn-cs"/>
                        </a:rPr>
                        <a:t>Non-</a:t>
                      </a:r>
                      <a:r>
                        <a:rPr lang="en-US" sz="1800" kern="1200" dirty="0" err="1" smtClean="0">
                          <a:solidFill>
                            <a:srgbClr val="0070C0"/>
                          </a:solidFill>
                          <a:effectLst/>
                          <a:latin typeface="+mn-lt"/>
                          <a:ea typeface="+mn-ea"/>
                          <a:cs typeface="+mn-cs"/>
                        </a:rPr>
                        <a:t>manipulatability</a:t>
                      </a:r>
                      <a:r>
                        <a:rPr lang="en-US" sz="1800" kern="1200" dirty="0" smtClean="0">
                          <a:solidFill>
                            <a:srgbClr val="0070C0"/>
                          </a:solidFill>
                          <a:effectLst/>
                          <a:latin typeface="+mn-lt"/>
                          <a:ea typeface="+mn-ea"/>
                          <a:cs typeface="+mn-cs"/>
                        </a:rPr>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66"/>
                          </a:solidFill>
                          <a:effectLst/>
                          <a:latin typeface="+mn-lt"/>
                        </a:rPr>
                        <a:t>Credibility &amp; </a:t>
                      </a:r>
                      <a:r>
                        <a:rPr lang="en-US" i="1" dirty="0" smtClean="0">
                          <a:solidFill>
                            <a:srgbClr val="FF0066"/>
                          </a:solidFill>
                          <a:effectLst/>
                          <a:latin typeface="+mn-lt"/>
                        </a:rPr>
                        <a:t>ex ante</a:t>
                      </a:r>
                      <a:r>
                        <a:rPr lang="en-US" dirty="0" smtClean="0">
                          <a:solidFill>
                            <a:srgbClr val="FF0066"/>
                          </a:solidFill>
                          <a:effectLst/>
                          <a:latin typeface="+mn-lt"/>
                        </a:rPr>
                        <a:t> role</a:t>
                      </a:r>
                      <a:endParaRPr lang="en-US" dirty="0">
                        <a:latin typeface="+mn-lt"/>
                      </a:endParaRPr>
                    </a:p>
                  </a:txBody>
                  <a:tcPr/>
                </a:tc>
              </a:tr>
              <a:tr h="6727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rgbClr val="0070C0"/>
                          </a:solidFill>
                          <a:effectLst/>
                          <a:latin typeface="+mn-lt"/>
                          <a:ea typeface="+mn-ea"/>
                          <a:cs typeface="+mn-cs"/>
                        </a:rPr>
                        <a:t>6.</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rgbClr val="0070C0"/>
                          </a:solidFill>
                          <a:effectLst/>
                          <a:latin typeface="+mn-lt"/>
                          <a:ea typeface="+mn-ea"/>
                          <a:cs typeface="+mn-cs"/>
                        </a:rPr>
                        <a:t>Agreement in Advance: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66"/>
                          </a:solidFill>
                          <a:effectLst/>
                          <a:latin typeface="+mn-lt"/>
                        </a:rPr>
                        <a:t>Communication &amp; fairness</a:t>
                      </a:r>
                      <a:endParaRPr lang="en-US" dirty="0">
                        <a:latin typeface="+mn-lt"/>
                      </a:endParaRPr>
                    </a:p>
                  </a:txBody>
                  <a:tcPr/>
                </a:tc>
              </a:tr>
            </a:tbl>
          </a:graphicData>
        </a:graphic>
      </p:graphicFrame>
    </p:spTree>
    <p:extLst>
      <p:ext uri="{BB962C8B-B14F-4D97-AF65-F5344CB8AC3E}">
        <p14:creationId xmlns:p14="http://schemas.microsoft.com/office/powerpoint/2010/main" xmlns="" val="2589216168"/>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2"/>
          <p:cNvSpPr>
            <a:spLocks noGrp="1"/>
          </p:cNvSpPr>
          <p:nvPr>
            <p:ph type="ftr" sz="quarter" idx="11"/>
          </p:nvPr>
        </p:nvSpPr>
        <p:spPr/>
        <p:txBody>
          <a:bodyPr/>
          <a:lstStyle/>
          <a:p>
            <a:r>
              <a:rPr lang="en-US" smtClean="0"/>
              <a:t>© 2014 OnCourse Learning. All Rights Reserved.</a:t>
            </a:r>
            <a:endParaRPr lang="en-US"/>
          </a:p>
        </p:txBody>
      </p:sp>
      <p:sp>
        <p:nvSpPr>
          <p:cNvPr id="111618" name="Text Box 2"/>
          <p:cNvSpPr txBox="1">
            <a:spLocks noChangeArrowheads="1"/>
          </p:cNvSpPr>
          <p:nvPr/>
        </p:nvSpPr>
        <p:spPr bwMode="auto">
          <a:xfrm>
            <a:off x="457200" y="228600"/>
            <a:ext cx="838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i="1" dirty="0">
                <a:effectLst/>
              </a:rPr>
              <a:t>26.2.1. Criteria for an </a:t>
            </a:r>
            <a:r>
              <a:rPr lang="en-US" sz="2400" i="1" dirty="0">
                <a:solidFill>
                  <a:srgbClr val="0070C0"/>
                </a:solidFill>
                <a:effectLst/>
              </a:rPr>
              <a:t>Ideal Benchmark Index</a:t>
            </a:r>
            <a:endParaRPr lang="en-US" i="1" dirty="0">
              <a:solidFill>
                <a:srgbClr val="0070C0"/>
              </a:solidFill>
              <a:effectLst/>
            </a:endParaRPr>
          </a:p>
        </p:txBody>
      </p:sp>
      <p:sp>
        <p:nvSpPr>
          <p:cNvPr id="111619" name="Text Box 3"/>
          <p:cNvSpPr txBox="1">
            <a:spLocks noChangeArrowheads="1"/>
          </p:cNvSpPr>
          <p:nvPr/>
        </p:nvSpPr>
        <p:spPr bwMode="auto">
          <a:xfrm>
            <a:off x="457200" y="685800"/>
            <a:ext cx="8229600"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b="0" dirty="0">
                <a:effectLst/>
              </a:rPr>
              <a:t>Peer universe indices (like the </a:t>
            </a:r>
            <a:r>
              <a:rPr lang="en-US" sz="2400" b="0" dirty="0" err="1">
                <a:effectLst/>
              </a:rPr>
              <a:t>NCREIF</a:t>
            </a:r>
            <a:r>
              <a:rPr lang="en-US" sz="2400" b="0" dirty="0">
                <a:effectLst/>
              </a:rPr>
              <a:t> Index) implement these criteria reasonably well for the private real estate investment industry. </a:t>
            </a:r>
            <a:r>
              <a:rPr lang="en-US" sz="2400" b="0" dirty="0" smtClean="0">
                <a:effectLst/>
              </a:rPr>
              <a:t>For Example:</a:t>
            </a:r>
            <a:endParaRPr lang="en-US" sz="2400" b="0" dirty="0">
              <a:effectLst/>
            </a:endParaRPr>
          </a:p>
        </p:txBody>
      </p:sp>
      <p:sp>
        <p:nvSpPr>
          <p:cNvPr id="111625" name="Text Box 9"/>
          <p:cNvSpPr txBox="1">
            <a:spLocks noChangeArrowheads="1"/>
          </p:cNvSpPr>
          <p:nvPr/>
        </p:nvSpPr>
        <p:spPr bwMode="auto">
          <a:xfrm>
            <a:off x="457200" y="3757777"/>
            <a:ext cx="8229600" cy="1951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233363" indent="-233363">
              <a:spcBef>
                <a:spcPct val="50000"/>
              </a:spcBef>
              <a:buFontTx/>
              <a:buChar char="•"/>
            </a:pPr>
            <a:r>
              <a:rPr lang="en-US" b="0" dirty="0">
                <a:effectLst/>
              </a:rPr>
              <a:t>Peer universe benchmark indices are like a </a:t>
            </a:r>
            <a:r>
              <a:rPr lang="en-US" b="0" i="1" dirty="0" smtClean="0">
                <a:effectLst/>
              </a:rPr>
              <a:t>Consumer Reports</a:t>
            </a:r>
            <a:r>
              <a:rPr lang="en-US" b="0" dirty="0" smtClean="0">
                <a:effectLst/>
              </a:rPr>
              <a:t> </a:t>
            </a:r>
            <a:r>
              <a:rPr lang="en-US" b="0" dirty="0">
                <a:effectLst/>
              </a:rPr>
              <a:t>of the investment industry.</a:t>
            </a:r>
          </a:p>
          <a:p>
            <a:pPr marL="233363" indent="-233363">
              <a:spcBef>
                <a:spcPct val="10000"/>
              </a:spcBef>
              <a:buFontTx/>
              <a:buChar char="•"/>
            </a:pPr>
            <a:r>
              <a:rPr lang="en-US" b="0" dirty="0">
                <a:effectLst/>
              </a:rPr>
              <a:t>You compare a given investment manager’s performance with that of all of his relevant competitors (“peers” – managers the investor could have hired instead of the given manager: i.e., those with the same style &amp; specialization).</a:t>
            </a:r>
          </a:p>
        </p:txBody>
      </p:sp>
      <p:sp>
        <p:nvSpPr>
          <p:cNvPr id="111626" name="Text Box 10"/>
          <p:cNvSpPr txBox="1">
            <a:spLocks noChangeArrowheads="1"/>
          </p:cNvSpPr>
          <p:nvPr/>
        </p:nvSpPr>
        <p:spPr bwMode="auto">
          <a:xfrm>
            <a:off x="914400" y="5867400"/>
            <a:ext cx="7315200"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spcBef>
                <a:spcPct val="50000"/>
              </a:spcBef>
            </a:pPr>
            <a:r>
              <a:rPr lang="en-US" b="0" dirty="0">
                <a:solidFill>
                  <a:srgbClr val="FF3300"/>
                </a:solidFill>
                <a:effectLst/>
              </a:rPr>
              <a:t>Peer universe indices are </a:t>
            </a:r>
            <a:r>
              <a:rPr lang="en-US" i="1" u="sng" dirty="0">
                <a:solidFill>
                  <a:srgbClr val="FF0066"/>
                </a:solidFill>
                <a:effectLst/>
              </a:rPr>
              <a:t>reasonable</a:t>
            </a:r>
            <a:r>
              <a:rPr lang="en-US" dirty="0">
                <a:solidFill>
                  <a:srgbClr val="FF0066"/>
                </a:solidFill>
                <a:effectLst/>
              </a:rPr>
              <a:t> </a:t>
            </a:r>
            <a:r>
              <a:rPr lang="en-US" b="0" dirty="0">
                <a:solidFill>
                  <a:srgbClr val="FF3300"/>
                </a:solidFill>
                <a:effectLst/>
              </a:rPr>
              <a:t>and</a:t>
            </a:r>
            <a:r>
              <a:rPr lang="en-US" dirty="0">
                <a:solidFill>
                  <a:srgbClr val="FF3300"/>
                </a:solidFill>
                <a:effectLst/>
              </a:rPr>
              <a:t> </a:t>
            </a:r>
            <a:r>
              <a:rPr lang="en-US" i="1" u="sng" dirty="0">
                <a:solidFill>
                  <a:srgbClr val="FF0066"/>
                </a:solidFill>
                <a:effectLst/>
              </a:rPr>
              <a:t>prudent</a:t>
            </a:r>
            <a:r>
              <a:rPr lang="en-US" dirty="0">
                <a:solidFill>
                  <a:srgbClr val="FF3300"/>
                </a:solidFill>
                <a:effectLst/>
              </a:rPr>
              <a:t> </a:t>
            </a:r>
            <a:r>
              <a:rPr lang="en-US" b="0" dirty="0">
                <a:solidFill>
                  <a:srgbClr val="FF3300"/>
                </a:solidFill>
                <a:effectLst/>
              </a:rPr>
              <a:t>measures for benchmarking private real estate performance.</a:t>
            </a:r>
          </a:p>
        </p:txBody>
      </p:sp>
      <p:sp>
        <p:nvSpPr>
          <p:cNvPr id="13" name="Slide Number Placeholder 12"/>
          <p:cNvSpPr>
            <a:spLocks noGrp="1"/>
          </p:cNvSpPr>
          <p:nvPr>
            <p:ph type="sldNum" sz="quarter" idx="12"/>
          </p:nvPr>
        </p:nvSpPr>
        <p:spPr/>
        <p:txBody>
          <a:bodyPr/>
          <a:lstStyle/>
          <a:p>
            <a:fld id="{A209A336-D58C-464E-9136-F8762DC3422E}" type="slidenum">
              <a:rPr lang="en-US" smtClean="0"/>
              <a:pPr/>
              <a:t>65</a:t>
            </a:fld>
            <a:endParaRPr lang="en-US"/>
          </a:p>
        </p:txBody>
      </p:sp>
      <p:graphicFrame>
        <p:nvGraphicFramePr>
          <p:cNvPr id="14" name="Table 13"/>
          <p:cNvGraphicFramePr>
            <a:graphicFrameLocks noGrp="1"/>
          </p:cNvGraphicFramePr>
          <p:nvPr/>
        </p:nvGraphicFramePr>
        <p:xfrm>
          <a:off x="533400" y="2044713"/>
          <a:ext cx="8229600" cy="1554480"/>
        </p:xfrm>
        <a:graphic>
          <a:graphicData uri="http://schemas.openxmlformats.org/drawingml/2006/table">
            <a:tbl>
              <a:tblPr bandRow="1">
                <a:tableStyleId>{5C22544A-7EE6-4342-B048-85BDC9FD1C3A}</a:tableStyleId>
              </a:tblPr>
              <a:tblGrid>
                <a:gridCol w="2743200"/>
                <a:gridCol w="548640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70C0"/>
                          </a:solidFill>
                          <a:effectLst/>
                        </a:rPr>
                        <a:t>Client </a:t>
                      </a:r>
                      <a:r>
                        <a:rPr lang="en-US" dirty="0" err="1" smtClean="0">
                          <a:solidFill>
                            <a:srgbClr val="0070C0"/>
                          </a:solidFill>
                          <a:effectLst/>
                        </a:rPr>
                        <a:t>Investability</a:t>
                      </a:r>
                      <a:r>
                        <a:rPr lang="en-US" dirty="0" smtClean="0">
                          <a:solidFill>
                            <a:srgbClr val="0070C0"/>
                          </a:solidFill>
                          <a:effectLst/>
                        </a:rPr>
                        <a:t>:</a:t>
                      </a:r>
                      <a:endParaRPr lang="en-US" dirty="0"/>
                    </a:p>
                  </a:txBody>
                  <a:tcPr>
                    <a:solidFill>
                      <a:schemeClr val="accent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66"/>
                          </a:solidFill>
                          <a:effectLst/>
                        </a:rPr>
                        <a:t>Client could have hired any other competing mgr from peer universe, instead of subj.mgr., so peer universe is “</a:t>
                      </a:r>
                      <a:r>
                        <a:rPr lang="en-US" i="1" dirty="0" smtClean="0">
                          <a:solidFill>
                            <a:srgbClr val="FF0066"/>
                          </a:solidFill>
                          <a:effectLst/>
                        </a:rPr>
                        <a:t>ex ante investable</a:t>
                      </a:r>
                      <a:r>
                        <a:rPr lang="en-US" dirty="0" smtClean="0">
                          <a:solidFill>
                            <a:srgbClr val="FF0066"/>
                          </a:solidFill>
                          <a:effectLst/>
                        </a:rPr>
                        <a:t>.”</a:t>
                      </a:r>
                      <a:endParaRPr lang="en-US" dirty="0"/>
                    </a:p>
                  </a:txBody>
                  <a:tcPr>
                    <a:solidFill>
                      <a:schemeClr val="accent5"/>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70C0"/>
                          </a:solidFill>
                          <a:effectLst/>
                        </a:rPr>
                        <a:t>Manager No Forced Bet:</a:t>
                      </a:r>
                      <a:endParaRPr lang="en-US" dirty="0"/>
                    </a:p>
                  </a:txBody>
                  <a:tcPr>
                    <a:solidFill>
                      <a:schemeClr val="accent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66"/>
                          </a:solidFill>
                          <a:effectLst/>
                        </a:rPr>
                        <a:t>Mgr can duplicate </a:t>
                      </a:r>
                      <a:r>
                        <a:rPr lang="en-US" i="1" dirty="0" smtClean="0">
                          <a:solidFill>
                            <a:srgbClr val="FF0066"/>
                          </a:solidFill>
                          <a:effectLst/>
                        </a:rPr>
                        <a:t>types</a:t>
                      </a:r>
                      <a:r>
                        <a:rPr lang="en-US" dirty="0" smtClean="0">
                          <a:solidFill>
                            <a:srgbClr val="FF0066"/>
                          </a:solidFill>
                          <a:effectLst/>
                        </a:rPr>
                        <a:t> of properties in peer universe index.</a:t>
                      </a:r>
                      <a:endParaRPr lang="en-US" dirty="0"/>
                    </a:p>
                  </a:txBody>
                  <a:tcPr>
                    <a:solidFill>
                      <a:schemeClr val="accent5"/>
                    </a:solidFill>
                  </a:tcPr>
                </a:tc>
              </a:tr>
            </a:tbl>
          </a:graphicData>
        </a:graphic>
      </p:graphicFrame>
    </p:spTree>
    <p:extLst>
      <p:ext uri="{BB962C8B-B14F-4D97-AF65-F5344CB8AC3E}">
        <p14:creationId xmlns:p14="http://schemas.microsoft.com/office/powerpoint/2010/main" xmlns="" val="3753026665"/>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p:txBody>
          <a:bodyPr/>
          <a:lstStyle/>
          <a:p>
            <a:r>
              <a:rPr lang="en-US" smtClean="0"/>
              <a:t>© 2014 OnCourse Learning. All Rights Reserved.</a:t>
            </a:r>
            <a:endParaRPr lang="en-US"/>
          </a:p>
        </p:txBody>
      </p:sp>
      <p:sp>
        <p:nvSpPr>
          <p:cNvPr id="112642" name="Text Box 2"/>
          <p:cNvSpPr txBox="1">
            <a:spLocks noChangeArrowheads="1"/>
          </p:cNvSpPr>
          <p:nvPr/>
        </p:nvSpPr>
        <p:spPr bwMode="auto">
          <a:xfrm>
            <a:off x="457200" y="228600"/>
            <a:ext cx="838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i="1" dirty="0">
                <a:effectLst/>
              </a:rPr>
              <a:t>26.2.1. Criteria for an </a:t>
            </a:r>
            <a:r>
              <a:rPr lang="en-US" sz="2400" i="1" dirty="0">
                <a:solidFill>
                  <a:schemeClr val="bg2"/>
                </a:solidFill>
                <a:effectLst/>
              </a:rPr>
              <a:t>Ideal Benchmark Index</a:t>
            </a:r>
            <a:endParaRPr lang="en-US" i="1" dirty="0">
              <a:effectLst/>
            </a:endParaRPr>
          </a:p>
        </p:txBody>
      </p:sp>
      <p:sp>
        <p:nvSpPr>
          <p:cNvPr id="112643" name="Text Box 3"/>
          <p:cNvSpPr txBox="1">
            <a:spLocks noChangeArrowheads="1"/>
          </p:cNvSpPr>
          <p:nvPr/>
        </p:nvSpPr>
        <p:spPr bwMode="auto">
          <a:xfrm>
            <a:off x="609600" y="914400"/>
            <a:ext cx="7772400"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800" b="0" dirty="0">
                <a:effectLst/>
              </a:rPr>
              <a:t>Some practical implications of ideal benchmark criteria:</a:t>
            </a:r>
          </a:p>
        </p:txBody>
      </p:sp>
      <p:sp>
        <p:nvSpPr>
          <p:cNvPr id="112644" name="Text Box 4"/>
          <p:cNvSpPr txBox="1">
            <a:spLocks noChangeArrowheads="1"/>
          </p:cNvSpPr>
          <p:nvPr/>
        </p:nvSpPr>
        <p:spPr bwMode="auto">
          <a:xfrm>
            <a:off x="304800" y="2971800"/>
            <a:ext cx="3657600" cy="1562100"/>
          </a:xfrm>
          <a:prstGeom prst="rect">
            <a:avLst/>
          </a:prstGeom>
          <a:solidFill>
            <a:schemeClr val="accent5"/>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r>
              <a:rPr lang="en-US" sz="2400" i="1" dirty="0">
                <a:solidFill>
                  <a:srgbClr val="FF0066"/>
                </a:solidFill>
                <a:effectLst/>
              </a:rPr>
              <a:t>CRITERIA:</a:t>
            </a:r>
          </a:p>
          <a:p>
            <a:pPr algn="ctr" eaLnBrk="0" hangingPunct="0"/>
            <a:r>
              <a:rPr lang="en-US" sz="2400" dirty="0">
                <a:solidFill>
                  <a:srgbClr val="0070C0"/>
                </a:solidFill>
                <a:effectLst/>
              </a:rPr>
              <a:t>3. </a:t>
            </a:r>
            <a:r>
              <a:rPr lang="en-US" sz="2400" b="0" dirty="0">
                <a:solidFill>
                  <a:srgbClr val="0070C0"/>
                </a:solidFill>
                <a:effectLst/>
              </a:rPr>
              <a:t>Manager No Forced Bet</a:t>
            </a:r>
          </a:p>
          <a:p>
            <a:pPr algn="ctr" eaLnBrk="0" hangingPunct="0"/>
            <a:r>
              <a:rPr lang="en-US" sz="2400" b="0" dirty="0">
                <a:solidFill>
                  <a:srgbClr val="0070C0"/>
                </a:solidFill>
                <a:effectLst/>
              </a:rPr>
              <a:t>&amp;</a:t>
            </a:r>
          </a:p>
          <a:p>
            <a:pPr algn="ctr" eaLnBrk="0" hangingPunct="0"/>
            <a:r>
              <a:rPr lang="en-US" sz="2400" dirty="0">
                <a:solidFill>
                  <a:srgbClr val="0070C0"/>
                </a:solidFill>
                <a:effectLst/>
              </a:rPr>
              <a:t>4. </a:t>
            </a:r>
            <a:r>
              <a:rPr lang="en-US" sz="2400" b="0" dirty="0">
                <a:solidFill>
                  <a:srgbClr val="0070C0"/>
                </a:solidFill>
                <a:effectLst/>
              </a:rPr>
              <a:t>Appropriateness</a:t>
            </a:r>
          </a:p>
        </p:txBody>
      </p:sp>
      <p:sp>
        <p:nvSpPr>
          <p:cNvPr id="112645" name="Text Box 5"/>
          <p:cNvSpPr txBox="1">
            <a:spLocks noChangeArrowheads="1"/>
          </p:cNvSpPr>
          <p:nvPr/>
        </p:nvSpPr>
        <p:spPr bwMode="auto">
          <a:xfrm>
            <a:off x="4800600" y="2362200"/>
            <a:ext cx="3886200" cy="2862322"/>
          </a:xfrm>
          <a:prstGeom prst="rect">
            <a:avLst/>
          </a:prstGeom>
          <a:solidFill>
            <a:schemeClr val="accent5"/>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233363" indent="-233363" eaLnBrk="0" hangingPunct="0">
              <a:spcBef>
                <a:spcPct val="50000"/>
              </a:spcBef>
              <a:buClr>
                <a:schemeClr val="tx1"/>
              </a:buClr>
              <a:buFontTx/>
              <a:buChar char="•"/>
            </a:pPr>
            <a:r>
              <a:rPr lang="en-US" sz="2400" b="0" dirty="0">
                <a:solidFill>
                  <a:schemeClr val="bg2"/>
                </a:solidFill>
                <a:effectLst/>
              </a:rPr>
              <a:t> </a:t>
            </a:r>
            <a:r>
              <a:rPr lang="en-US" sz="2400" b="0" dirty="0">
                <a:solidFill>
                  <a:srgbClr val="0070C0"/>
                </a:solidFill>
                <a:effectLst/>
              </a:rPr>
              <a:t>Fixed real return targets are </a:t>
            </a:r>
            <a:r>
              <a:rPr lang="en-US" sz="2400" b="0" i="1" dirty="0">
                <a:solidFill>
                  <a:srgbClr val="FF0066"/>
                </a:solidFill>
                <a:effectLst/>
              </a:rPr>
              <a:t>NOT</a:t>
            </a:r>
            <a:r>
              <a:rPr lang="en-US" sz="2400" b="0" dirty="0">
                <a:solidFill>
                  <a:schemeClr val="bg2"/>
                </a:solidFill>
                <a:effectLst/>
              </a:rPr>
              <a:t> </a:t>
            </a:r>
            <a:r>
              <a:rPr lang="en-US" sz="2400" b="0" dirty="0">
                <a:solidFill>
                  <a:srgbClr val="0070C0"/>
                </a:solidFill>
                <a:effectLst/>
              </a:rPr>
              <a:t>good Benchmarks.</a:t>
            </a:r>
          </a:p>
          <a:p>
            <a:pPr marL="233363" indent="-233363" eaLnBrk="0" hangingPunct="0">
              <a:spcBef>
                <a:spcPct val="50000"/>
              </a:spcBef>
              <a:buClr>
                <a:schemeClr val="tx1"/>
              </a:buClr>
              <a:buFontTx/>
              <a:buChar char="•"/>
            </a:pPr>
            <a:r>
              <a:rPr lang="en-US" sz="2400" b="0" dirty="0">
                <a:solidFill>
                  <a:schemeClr val="bg2"/>
                </a:solidFill>
                <a:effectLst/>
              </a:rPr>
              <a:t> </a:t>
            </a:r>
            <a:r>
              <a:rPr lang="en-US" sz="2400" b="0" dirty="0">
                <a:solidFill>
                  <a:srgbClr val="0070C0"/>
                </a:solidFill>
                <a:effectLst/>
              </a:rPr>
              <a:t>Direct (private) real estate investment mgrs or portfolios should </a:t>
            </a:r>
            <a:r>
              <a:rPr lang="en-US" sz="2400" b="0" i="1" dirty="0">
                <a:solidFill>
                  <a:srgbClr val="FF0066"/>
                </a:solidFill>
                <a:effectLst/>
              </a:rPr>
              <a:t>NOT</a:t>
            </a:r>
            <a:r>
              <a:rPr lang="en-US" sz="2400" b="0" dirty="0">
                <a:solidFill>
                  <a:schemeClr val="bg2"/>
                </a:solidFill>
                <a:effectLst/>
              </a:rPr>
              <a:t> </a:t>
            </a:r>
            <a:r>
              <a:rPr lang="en-US" sz="2400" b="0" dirty="0">
                <a:solidFill>
                  <a:srgbClr val="0070C0"/>
                </a:solidFill>
                <a:effectLst/>
              </a:rPr>
              <a:t>be benchmarked against REIT Indices.</a:t>
            </a:r>
          </a:p>
        </p:txBody>
      </p:sp>
      <p:sp>
        <p:nvSpPr>
          <p:cNvPr id="112646" name="AutoShape 6"/>
          <p:cNvSpPr>
            <a:spLocks noChangeArrowheads="1"/>
          </p:cNvSpPr>
          <p:nvPr/>
        </p:nvSpPr>
        <p:spPr bwMode="auto">
          <a:xfrm>
            <a:off x="4114800" y="3429000"/>
            <a:ext cx="609600" cy="609600"/>
          </a:xfrm>
          <a:prstGeom prst="rightArrow">
            <a:avLst>
              <a:gd name="adj1" fmla="val 50000"/>
              <a:gd name="adj2" fmla="val 25000"/>
            </a:avLst>
          </a:prstGeom>
          <a:solidFill>
            <a:srgbClr val="FF0066"/>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sp>
        <p:nvSpPr>
          <p:cNvPr id="9" name="Slide Number Placeholder 8"/>
          <p:cNvSpPr>
            <a:spLocks noGrp="1"/>
          </p:cNvSpPr>
          <p:nvPr>
            <p:ph type="sldNum" sz="quarter" idx="12"/>
          </p:nvPr>
        </p:nvSpPr>
        <p:spPr/>
        <p:txBody>
          <a:bodyPr/>
          <a:lstStyle/>
          <a:p>
            <a:fld id="{A209A336-D58C-464E-9136-F8762DC3422E}" type="slidenum">
              <a:rPr lang="en-US" smtClean="0"/>
              <a:pPr/>
              <a:t>66</a:t>
            </a:fld>
            <a:endParaRPr lang="en-US"/>
          </a:p>
        </p:txBody>
      </p:sp>
    </p:spTree>
    <p:extLst>
      <p:ext uri="{BB962C8B-B14F-4D97-AF65-F5344CB8AC3E}">
        <p14:creationId xmlns:p14="http://schemas.microsoft.com/office/powerpoint/2010/main" xmlns="" val="1716647912"/>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oter Placeholder 2"/>
          <p:cNvSpPr>
            <a:spLocks noGrp="1"/>
          </p:cNvSpPr>
          <p:nvPr>
            <p:ph type="ftr" sz="quarter" idx="11"/>
          </p:nvPr>
        </p:nvSpPr>
        <p:spPr/>
        <p:txBody>
          <a:bodyPr/>
          <a:lstStyle/>
          <a:p>
            <a:r>
              <a:rPr lang="en-US" smtClean="0"/>
              <a:t>© 2014 OnCourse Learning. All Rights Reserved.</a:t>
            </a:r>
            <a:endParaRPr lang="en-US"/>
          </a:p>
        </p:txBody>
      </p:sp>
      <p:grpSp>
        <p:nvGrpSpPr>
          <p:cNvPr id="105475" name="Group 3"/>
          <p:cNvGrpSpPr>
            <a:grpSpLocks/>
          </p:cNvGrpSpPr>
          <p:nvPr/>
        </p:nvGrpSpPr>
        <p:grpSpPr bwMode="auto">
          <a:xfrm>
            <a:off x="762000" y="1143000"/>
            <a:ext cx="7543800" cy="5334000"/>
            <a:chOff x="480" y="720"/>
            <a:chExt cx="4752" cy="3360"/>
          </a:xfrm>
        </p:grpSpPr>
        <p:sp>
          <p:nvSpPr>
            <p:cNvPr id="105476" name="Line 4"/>
            <p:cNvSpPr>
              <a:spLocks noChangeShapeType="1"/>
            </p:cNvSpPr>
            <p:nvPr/>
          </p:nvSpPr>
          <p:spPr bwMode="auto">
            <a:xfrm>
              <a:off x="1104" y="1344"/>
              <a:ext cx="0" cy="2352"/>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sp>
          <p:nvSpPr>
            <p:cNvPr id="105477" name="Line 5"/>
            <p:cNvSpPr>
              <a:spLocks noChangeShapeType="1"/>
            </p:cNvSpPr>
            <p:nvPr/>
          </p:nvSpPr>
          <p:spPr bwMode="auto">
            <a:xfrm>
              <a:off x="1104" y="3696"/>
              <a:ext cx="3840"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sp>
          <p:nvSpPr>
            <p:cNvPr id="105478" name="Text Box 6"/>
            <p:cNvSpPr txBox="1">
              <a:spLocks noChangeArrowheads="1"/>
            </p:cNvSpPr>
            <p:nvPr/>
          </p:nvSpPr>
          <p:spPr bwMode="auto">
            <a:xfrm>
              <a:off x="480" y="720"/>
              <a:ext cx="1104" cy="5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dirty="0" smtClean="0">
                  <a:effectLst/>
                </a:rPr>
                <a:t>Time-</a:t>
              </a:r>
              <a:r>
                <a:rPr lang="en-US" dirty="0" err="1" smtClean="0">
                  <a:effectLst/>
                </a:rPr>
                <a:t>Wtd</a:t>
              </a:r>
              <a:endParaRPr lang="en-US" dirty="0">
                <a:effectLst/>
              </a:endParaRPr>
            </a:p>
            <a:p>
              <a:pPr eaLnBrk="0" hangingPunct="0">
                <a:spcBef>
                  <a:spcPct val="50000"/>
                </a:spcBef>
              </a:pPr>
              <a:r>
                <a:rPr lang="en-US" dirty="0">
                  <a:effectLst/>
                </a:rPr>
                <a:t>Return</a:t>
              </a:r>
              <a:endParaRPr lang="en-US" sz="2400" dirty="0">
                <a:effectLst/>
              </a:endParaRPr>
            </a:p>
          </p:txBody>
        </p:sp>
        <p:sp>
          <p:nvSpPr>
            <p:cNvPr id="105479" name="Text Box 7"/>
            <p:cNvSpPr txBox="1">
              <a:spLocks noChangeArrowheads="1"/>
            </p:cNvSpPr>
            <p:nvPr/>
          </p:nvSpPr>
          <p:spPr bwMode="auto">
            <a:xfrm>
              <a:off x="1536" y="3792"/>
              <a:ext cx="369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r" eaLnBrk="0" hangingPunct="0">
                <a:spcBef>
                  <a:spcPct val="50000"/>
                </a:spcBef>
              </a:pPr>
              <a:r>
                <a:rPr lang="en-US" sz="2400">
                  <a:effectLst/>
                </a:rPr>
                <a:t>Investment Mgt “Style” or Asset Class</a:t>
              </a:r>
            </a:p>
          </p:txBody>
        </p:sp>
        <p:sp>
          <p:nvSpPr>
            <p:cNvPr id="105480" name="Text Box 8"/>
            <p:cNvSpPr txBox="1">
              <a:spLocks noChangeArrowheads="1"/>
            </p:cNvSpPr>
            <p:nvPr/>
          </p:nvSpPr>
          <p:spPr bwMode="auto">
            <a:xfrm>
              <a:off x="1296" y="3168"/>
              <a:ext cx="1344"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sz="2400">
                  <a:effectLst/>
                </a:rPr>
                <a:t>Style A</a:t>
              </a:r>
            </a:p>
          </p:txBody>
        </p:sp>
        <p:sp>
          <p:nvSpPr>
            <p:cNvPr id="105481" name="Rectangle 9"/>
            <p:cNvSpPr>
              <a:spLocks noChangeArrowheads="1"/>
            </p:cNvSpPr>
            <p:nvPr/>
          </p:nvSpPr>
          <p:spPr bwMode="auto">
            <a:xfrm>
              <a:off x="1584" y="1680"/>
              <a:ext cx="672" cy="960"/>
            </a:xfrm>
            <a:prstGeom prst="rect">
              <a:avLst/>
            </a:prstGeom>
            <a:solidFill>
              <a:schemeClr val="accent5"/>
            </a:solidFill>
            <a:ln w="2857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sp>
          <p:nvSpPr>
            <p:cNvPr id="105482" name="Line 10"/>
            <p:cNvSpPr>
              <a:spLocks noChangeShapeType="1"/>
            </p:cNvSpPr>
            <p:nvPr/>
          </p:nvSpPr>
          <p:spPr bwMode="auto">
            <a:xfrm>
              <a:off x="1920" y="1296"/>
              <a:ext cx="0" cy="1776"/>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sp>
          <p:nvSpPr>
            <p:cNvPr id="105483" name="Line 11"/>
            <p:cNvSpPr>
              <a:spLocks noChangeShapeType="1"/>
            </p:cNvSpPr>
            <p:nvPr/>
          </p:nvSpPr>
          <p:spPr bwMode="auto">
            <a:xfrm>
              <a:off x="1584" y="2160"/>
              <a:ext cx="67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sp>
          <p:nvSpPr>
            <p:cNvPr id="105484" name="AutoShape 12"/>
            <p:cNvSpPr>
              <a:spLocks noChangeArrowheads="1"/>
            </p:cNvSpPr>
            <p:nvPr/>
          </p:nvSpPr>
          <p:spPr bwMode="auto">
            <a:xfrm>
              <a:off x="1847" y="1920"/>
              <a:ext cx="144" cy="192"/>
            </a:xfrm>
            <a:prstGeom prst="triangle">
              <a:avLst>
                <a:gd name="adj" fmla="val 50000"/>
              </a:avLst>
            </a:prstGeom>
            <a:solidFill>
              <a:srgbClr val="0070C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sp>
          <p:nvSpPr>
            <p:cNvPr id="105485" name="AutoShape 13"/>
            <p:cNvSpPr>
              <a:spLocks noChangeArrowheads="1"/>
            </p:cNvSpPr>
            <p:nvPr/>
          </p:nvSpPr>
          <p:spPr bwMode="auto">
            <a:xfrm>
              <a:off x="1824" y="1488"/>
              <a:ext cx="192" cy="192"/>
            </a:xfrm>
            <a:prstGeom prst="plus">
              <a:avLst>
                <a:gd name="adj" fmla="val 25000"/>
              </a:avLst>
            </a:prstGeom>
            <a:solidFill>
              <a:srgbClr val="FF0066"/>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effectLst/>
              </a:endParaRPr>
            </a:p>
          </p:txBody>
        </p:sp>
        <p:sp>
          <p:nvSpPr>
            <p:cNvPr id="105486" name="Text Box 14"/>
            <p:cNvSpPr txBox="1">
              <a:spLocks noChangeArrowheads="1"/>
            </p:cNvSpPr>
            <p:nvPr/>
          </p:nvSpPr>
          <p:spPr bwMode="auto">
            <a:xfrm>
              <a:off x="2016" y="1392"/>
              <a:ext cx="672"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FF0066"/>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i="1">
                  <a:solidFill>
                    <a:srgbClr val="FF0066"/>
                  </a:solidFill>
                  <a:effectLst/>
                </a:rPr>
                <a:t>Mgr A</a:t>
              </a:r>
              <a:endParaRPr lang="en-US" sz="2400" b="0" i="1">
                <a:effectLst/>
              </a:endParaRPr>
            </a:p>
          </p:txBody>
        </p:sp>
        <p:sp>
          <p:nvSpPr>
            <p:cNvPr id="105487" name="Text Box 15"/>
            <p:cNvSpPr txBox="1">
              <a:spLocks noChangeArrowheads="1"/>
            </p:cNvSpPr>
            <p:nvPr/>
          </p:nvSpPr>
          <p:spPr bwMode="auto">
            <a:xfrm>
              <a:off x="2016" y="1872"/>
              <a:ext cx="81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i="1" dirty="0">
                  <a:solidFill>
                    <a:srgbClr val="0070C0"/>
                  </a:solidFill>
                  <a:effectLst/>
                </a:rPr>
                <a:t>Index A</a:t>
              </a:r>
            </a:p>
          </p:txBody>
        </p:sp>
      </p:grpSp>
      <p:sp>
        <p:nvSpPr>
          <p:cNvPr id="105488" name="Text Box 16"/>
          <p:cNvSpPr txBox="1">
            <a:spLocks noChangeArrowheads="1"/>
          </p:cNvSpPr>
          <p:nvPr/>
        </p:nvSpPr>
        <p:spPr bwMode="auto">
          <a:xfrm>
            <a:off x="4866166" y="2406502"/>
            <a:ext cx="3581400" cy="23083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r>
              <a:rPr lang="en-US" sz="2400" dirty="0" smtClean="0">
                <a:effectLst/>
              </a:rPr>
              <a:t>Thus, we are looking for style-pure, peer universe indices for benchmarking R.E. private equity funds and investment manager performance…</a:t>
            </a:r>
            <a:endParaRPr lang="en-US" sz="2400" dirty="0">
              <a:effectLst/>
            </a:endParaRPr>
          </a:p>
        </p:txBody>
      </p:sp>
      <p:sp>
        <p:nvSpPr>
          <p:cNvPr id="20" name="TextBox 19"/>
          <p:cNvSpPr txBox="1"/>
          <p:nvPr/>
        </p:nvSpPr>
        <p:spPr>
          <a:xfrm>
            <a:off x="154983" y="0"/>
            <a:ext cx="8763000" cy="400110"/>
          </a:xfrm>
          <a:prstGeom prst="rect">
            <a:avLst/>
          </a:prstGeom>
          <a:noFill/>
        </p:spPr>
        <p:txBody>
          <a:bodyPr wrap="square" rtlCol="0">
            <a:spAutoFit/>
          </a:bodyPr>
          <a:lstStyle/>
          <a:p>
            <a:r>
              <a:rPr lang="en-US" dirty="0" smtClean="0">
                <a:effectLst/>
              </a:rPr>
              <a:t>26.2.2: Benchmarks &amp; Investment Styles in the Private Real Estate Asset Class:</a:t>
            </a:r>
            <a:endParaRPr lang="en-US" dirty="0">
              <a:effectLst/>
            </a:endParaRPr>
          </a:p>
        </p:txBody>
      </p:sp>
      <p:sp>
        <p:nvSpPr>
          <p:cNvPr id="18" name="Slide Number Placeholder 17"/>
          <p:cNvSpPr>
            <a:spLocks noGrp="1"/>
          </p:cNvSpPr>
          <p:nvPr>
            <p:ph type="sldNum" sz="quarter" idx="12"/>
          </p:nvPr>
        </p:nvSpPr>
        <p:spPr/>
        <p:txBody>
          <a:bodyPr/>
          <a:lstStyle/>
          <a:p>
            <a:fld id="{A209A336-D58C-464E-9136-F8762DC3422E}" type="slidenum">
              <a:rPr lang="en-US" smtClean="0"/>
              <a:pPr/>
              <a:t>67</a:t>
            </a:fld>
            <a:endParaRPr lang="en-US"/>
          </a:p>
        </p:txBody>
      </p:sp>
    </p:spTree>
    <p:extLst>
      <p:ext uri="{BB962C8B-B14F-4D97-AF65-F5344CB8AC3E}">
        <p14:creationId xmlns:p14="http://schemas.microsoft.com/office/powerpoint/2010/main" xmlns="" val="608756537"/>
      </p:ext>
    </p:extLst>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102402" name="Picture 2"/>
          <p:cNvPicPr>
            <a:picLocks noChangeAspect="1" noChangeArrowheads="1"/>
          </p:cNvPicPr>
          <p:nvPr/>
        </p:nvPicPr>
        <p:blipFill>
          <a:blip r:embed="rId2" cstate="print"/>
          <a:srcRect/>
          <a:stretch>
            <a:fillRect/>
          </a:stretch>
        </p:blipFill>
        <p:spPr bwMode="auto">
          <a:xfrm>
            <a:off x="1676400" y="1828800"/>
            <a:ext cx="5651555" cy="3505199"/>
          </a:xfrm>
          <a:prstGeom prst="rect">
            <a:avLst/>
          </a:prstGeom>
          <a:solidFill>
            <a:schemeClr val="bg1"/>
          </a:solidFill>
          <a:ln w="9525">
            <a:noFill/>
            <a:miter lim="800000"/>
            <a:headEnd/>
            <a:tailEnd/>
          </a:ln>
          <a:effectLst/>
        </p:spPr>
      </p:pic>
      <p:sp>
        <p:nvSpPr>
          <p:cNvPr id="5" name="Rectangle 4"/>
          <p:cNvSpPr>
            <a:spLocks noChangeArrowheads="1"/>
          </p:cNvSpPr>
          <p:nvPr/>
        </p:nvSpPr>
        <p:spPr bwMode="auto">
          <a:xfrm>
            <a:off x="533400" y="1219200"/>
            <a:ext cx="7772400" cy="533400"/>
          </a:xfrm>
          <a:prstGeom prst="rect">
            <a:avLst/>
          </a:prstGeom>
          <a:noFill/>
          <a:ln w="9525">
            <a:noFill/>
            <a:miter lim="800000"/>
            <a:headEnd/>
            <a:tailEnd/>
          </a:ln>
          <a:effectLst/>
        </p:spPr>
        <p:txBody>
          <a:bodyPr lIns="92075" tIns="46038" rIns="92075" bIns="46038" anchor="ctr"/>
          <a:lstStyle/>
          <a:p>
            <a:pPr algn="ctr"/>
            <a:r>
              <a:rPr lang="en-US" sz="1800" dirty="0">
                <a:solidFill>
                  <a:srgbClr val="000000"/>
                </a:solidFill>
                <a:effectLst>
                  <a:outerShdw blurRad="38100" dist="38100" dir="2700000" algn="tl">
                    <a:srgbClr val="FFFFFF"/>
                  </a:outerShdw>
                </a:effectLst>
                <a:latin typeface="Arial" charset="0"/>
                <a:cs typeface="Arial" charset="0"/>
              </a:rPr>
              <a:t>How do U.S. PFs invest in private real estate?...</a:t>
            </a:r>
            <a:endParaRPr lang="en-US" sz="1800" dirty="0">
              <a:solidFill>
                <a:srgbClr val="000000"/>
              </a:solidFill>
              <a:effectLst>
                <a:outerShdw blurRad="38100" dist="38100" dir="2700000" algn="tl">
                  <a:srgbClr val="FFFFFF"/>
                </a:outerShdw>
              </a:effectLst>
              <a:latin typeface="Arial" charset="0"/>
            </a:endParaRPr>
          </a:p>
        </p:txBody>
      </p:sp>
      <p:sp>
        <p:nvSpPr>
          <p:cNvPr id="10" name="TextBox 9"/>
          <p:cNvSpPr txBox="1"/>
          <p:nvPr/>
        </p:nvSpPr>
        <p:spPr>
          <a:xfrm>
            <a:off x="154983" y="0"/>
            <a:ext cx="8763000" cy="400110"/>
          </a:xfrm>
          <a:prstGeom prst="rect">
            <a:avLst/>
          </a:prstGeom>
          <a:noFill/>
        </p:spPr>
        <p:txBody>
          <a:bodyPr wrap="square" rtlCol="0">
            <a:spAutoFit/>
          </a:bodyPr>
          <a:lstStyle/>
          <a:p>
            <a:r>
              <a:rPr lang="en-US" dirty="0" smtClean="0">
                <a:effectLst/>
              </a:rPr>
              <a:t>26.2.2: Benchmarks &amp; Investment Styles in the Private Real Estate Asset Class:</a:t>
            </a:r>
            <a:endParaRPr lang="en-US" dirty="0">
              <a:effectLst/>
            </a:endParaRPr>
          </a:p>
        </p:txBody>
      </p:sp>
      <p:sp>
        <p:nvSpPr>
          <p:cNvPr id="6" name="Footer Placeholder 5"/>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7" name="Slide Number Placeholder 6"/>
          <p:cNvSpPr>
            <a:spLocks noGrp="1"/>
          </p:cNvSpPr>
          <p:nvPr>
            <p:ph type="sldNum" sz="quarter" idx="12"/>
          </p:nvPr>
        </p:nvSpPr>
        <p:spPr/>
        <p:txBody>
          <a:bodyPr/>
          <a:lstStyle/>
          <a:p>
            <a:fld id="{A4209848-7D9F-4E5A-9124-121775B74031}" type="slidenum">
              <a:rPr lang="en-US" smtClean="0">
                <a:solidFill>
                  <a:srgbClr val="000000"/>
                </a:solidFill>
              </a:rPr>
              <a:pPr/>
              <a:t>68</a:t>
            </a:fld>
            <a:endParaRPr lang="en-US">
              <a:solidFill>
                <a:srgbClr val="000000"/>
              </a:solidFill>
            </a:endParaRPr>
          </a:p>
        </p:txBody>
      </p:sp>
    </p:spTree>
    <p:extLst>
      <p:ext uri="{BB962C8B-B14F-4D97-AF65-F5344CB8AC3E}">
        <p14:creationId xmlns:p14="http://schemas.microsoft.com/office/powerpoint/2010/main" xmlns="" val="126606178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5" name="TextBox 24"/>
          <p:cNvSpPr txBox="1"/>
          <p:nvPr/>
        </p:nvSpPr>
        <p:spPr>
          <a:xfrm>
            <a:off x="154983" y="0"/>
            <a:ext cx="8763000" cy="400110"/>
          </a:xfrm>
          <a:prstGeom prst="rect">
            <a:avLst/>
          </a:prstGeom>
          <a:noFill/>
        </p:spPr>
        <p:txBody>
          <a:bodyPr wrap="square" rtlCol="0">
            <a:spAutoFit/>
          </a:bodyPr>
          <a:lstStyle/>
          <a:p>
            <a:r>
              <a:rPr lang="en-US" dirty="0" smtClean="0">
                <a:effectLst/>
              </a:rPr>
              <a:t>26.2.2: Benchmarks &amp; Investment Styles in the Private Real Estate Asset Class:</a:t>
            </a:r>
            <a:endParaRPr lang="en-US" dirty="0">
              <a:effectLst/>
            </a:endParaRPr>
          </a:p>
        </p:txBody>
      </p:sp>
      <p:sp>
        <p:nvSpPr>
          <p:cNvPr id="27" name="TextBox 26"/>
          <p:cNvSpPr txBox="1"/>
          <p:nvPr/>
        </p:nvSpPr>
        <p:spPr>
          <a:xfrm>
            <a:off x="457200" y="5692914"/>
            <a:ext cx="8229600" cy="707886"/>
          </a:xfrm>
          <a:prstGeom prst="rect">
            <a:avLst/>
          </a:prstGeom>
          <a:noFill/>
        </p:spPr>
        <p:txBody>
          <a:bodyPr wrap="square" rtlCol="0">
            <a:spAutoFit/>
          </a:bodyPr>
          <a:lstStyle/>
          <a:p>
            <a:r>
              <a:rPr lang="en-US" dirty="0" smtClean="0">
                <a:effectLst/>
                <a:latin typeface="Calibri" pitchFamily="34" charset="0"/>
              </a:rPr>
              <a:t>Exhibit 26-9: </a:t>
            </a:r>
            <a:r>
              <a:rPr lang="en-US" b="0" dirty="0" smtClean="0">
                <a:effectLst/>
                <a:latin typeface="Calibri" pitchFamily="34" charset="0"/>
              </a:rPr>
              <a:t>Schematic Diagram of Institutional Real Estate Investment Management Styles: Core, (Core+), Value-Added, Opportunistic…</a:t>
            </a:r>
            <a:endParaRPr lang="en-US" b="0" dirty="0">
              <a:effectLst/>
              <a:latin typeface="Calibri" pitchFamily="34" charset="0"/>
            </a:endParaRPr>
          </a:p>
        </p:txBody>
      </p:sp>
      <p:sp>
        <p:nvSpPr>
          <p:cNvPr id="28" name="Footer Placeholder 27"/>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29" name="Slide Number Placeholder 28"/>
          <p:cNvSpPr>
            <a:spLocks noGrp="1"/>
          </p:cNvSpPr>
          <p:nvPr>
            <p:ph type="sldNum" sz="quarter" idx="12"/>
          </p:nvPr>
        </p:nvSpPr>
        <p:spPr/>
        <p:txBody>
          <a:bodyPr/>
          <a:lstStyle/>
          <a:p>
            <a:fld id="{A4209848-7D9F-4E5A-9124-121775B74031}" type="slidenum">
              <a:rPr lang="en-US" smtClean="0">
                <a:solidFill>
                  <a:srgbClr val="000000"/>
                </a:solidFill>
              </a:rPr>
              <a:pPr/>
              <a:t>69</a:t>
            </a:fld>
            <a:endParaRPr lang="en-US">
              <a:solidFill>
                <a:srgbClr val="000000"/>
              </a:solidFill>
            </a:endParaRPr>
          </a:p>
        </p:txBody>
      </p:sp>
      <p:pic>
        <p:nvPicPr>
          <p:cNvPr id="32" name="Picture 3"/>
          <p:cNvPicPr>
            <a:picLocks noChangeAspect="1" noChangeArrowheads="1"/>
          </p:cNvPicPr>
          <p:nvPr/>
        </p:nvPicPr>
        <p:blipFill>
          <a:blip r:embed="rId2" cstate="print"/>
          <a:srcRect/>
          <a:stretch>
            <a:fillRect/>
          </a:stretch>
        </p:blipFill>
        <p:spPr bwMode="auto">
          <a:xfrm>
            <a:off x="457200" y="685800"/>
            <a:ext cx="8229600" cy="5010610"/>
          </a:xfrm>
          <a:prstGeom prst="rect">
            <a:avLst/>
          </a:prstGeom>
          <a:noFill/>
          <a:ln w="9525">
            <a:noFill/>
            <a:miter lim="800000"/>
            <a:headEnd/>
            <a:tailEnd/>
          </a:ln>
        </p:spPr>
      </p:pic>
    </p:spTree>
    <p:extLst>
      <p:ext uri="{BB962C8B-B14F-4D97-AF65-F5344CB8AC3E}">
        <p14:creationId xmlns:p14="http://schemas.microsoft.com/office/powerpoint/2010/main" xmlns="" val="41668269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smtClean="0"/>
              <a:t>© 2014 OnCourse Learning. All Rights Reserved.</a:t>
            </a:r>
            <a:endParaRPr lang="en-US"/>
          </a:p>
        </p:txBody>
      </p:sp>
      <p:sp>
        <p:nvSpPr>
          <p:cNvPr id="20482" name="Text Box 2"/>
          <p:cNvSpPr txBox="1">
            <a:spLocks noChangeArrowheads="1"/>
          </p:cNvSpPr>
          <p:nvPr/>
        </p:nvSpPr>
        <p:spPr bwMode="auto">
          <a:xfrm>
            <a:off x="685800" y="1219200"/>
            <a:ext cx="7772400" cy="52629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r>
              <a:rPr lang="en-US" sz="2400" dirty="0">
                <a:solidFill>
                  <a:srgbClr val="0070C0"/>
                </a:solidFill>
                <a:effectLst/>
              </a:rPr>
              <a:t>DEFINITION</a:t>
            </a:r>
            <a:r>
              <a:rPr lang="en-US" sz="2400" b="0" dirty="0">
                <a:effectLst/>
              </a:rPr>
              <a:t>: </a:t>
            </a:r>
          </a:p>
          <a:p>
            <a:pPr eaLnBrk="0" hangingPunct="0"/>
            <a:r>
              <a:rPr lang="en-US" sz="2400" b="0" dirty="0">
                <a:effectLst/>
              </a:rPr>
              <a:t>The </a:t>
            </a:r>
            <a:r>
              <a:rPr lang="en-US" sz="2400" i="1" dirty="0">
                <a:solidFill>
                  <a:srgbClr val="0070C0"/>
                </a:solidFill>
                <a:effectLst/>
              </a:rPr>
              <a:t>decomposition</a:t>
            </a:r>
            <a:r>
              <a:rPr lang="en-US" sz="2400" b="0" dirty="0">
                <a:effectLst/>
              </a:rPr>
              <a:t> of the total investment performance into additive components</a:t>
            </a:r>
            <a:r>
              <a:rPr lang="en-US" sz="2400" b="0" dirty="0">
                <a:solidFill>
                  <a:schemeClr val="bg2"/>
                </a:solidFill>
                <a:effectLst/>
              </a:rPr>
              <a:t> </a:t>
            </a:r>
            <a:r>
              <a:rPr lang="en-US" sz="2400" b="0" dirty="0">
                <a:effectLst/>
              </a:rPr>
              <a:t>so as to “attribute” the total performance to sources that may reflect various investment management </a:t>
            </a:r>
            <a:r>
              <a:rPr lang="en-US" sz="2400" i="1" dirty="0">
                <a:solidFill>
                  <a:srgbClr val="0070C0"/>
                </a:solidFill>
                <a:effectLst/>
              </a:rPr>
              <a:t>functions</a:t>
            </a:r>
            <a:r>
              <a:rPr lang="en-US" sz="2400" b="0" dirty="0">
                <a:effectLst/>
              </a:rPr>
              <a:t>. </a:t>
            </a:r>
          </a:p>
          <a:p>
            <a:pPr eaLnBrk="0" hangingPunct="0"/>
            <a:endParaRPr lang="en-US" sz="2400" b="0" dirty="0">
              <a:effectLst/>
            </a:endParaRPr>
          </a:p>
          <a:p>
            <a:pPr eaLnBrk="0" hangingPunct="0"/>
            <a:r>
              <a:rPr lang="en-US" sz="2400" dirty="0">
                <a:solidFill>
                  <a:srgbClr val="0070C0"/>
                </a:solidFill>
                <a:effectLst/>
              </a:rPr>
              <a:t>EXAMPLE</a:t>
            </a:r>
            <a:r>
              <a:rPr lang="en-US" sz="2400" b="0" dirty="0">
                <a:effectLst/>
              </a:rPr>
              <a:t>:</a:t>
            </a:r>
          </a:p>
          <a:p>
            <a:pPr marL="228600" indent="-228600" eaLnBrk="0" hangingPunct="0">
              <a:buFontTx/>
              <a:buChar char="•"/>
            </a:pPr>
            <a:r>
              <a:rPr lang="en-US" sz="2400" b="0" dirty="0" smtClean="0">
                <a:effectLst/>
              </a:rPr>
              <a:t>Manager </a:t>
            </a:r>
            <a:r>
              <a:rPr lang="en-US" sz="2400" b="0" dirty="0">
                <a:effectLst/>
              </a:rPr>
              <a:t>10% </a:t>
            </a:r>
            <a:r>
              <a:rPr lang="en-US" sz="2400" b="0" dirty="0" err="1">
                <a:effectLst/>
              </a:rPr>
              <a:t>vs</a:t>
            </a:r>
            <a:r>
              <a:rPr lang="en-US" sz="2400" b="0" dirty="0">
                <a:effectLst/>
              </a:rPr>
              <a:t> </a:t>
            </a:r>
            <a:r>
              <a:rPr lang="en-US" sz="2400" b="0" dirty="0" err="1">
                <a:effectLst/>
              </a:rPr>
              <a:t>NCREIF</a:t>
            </a:r>
            <a:r>
              <a:rPr lang="en-US" sz="2400" b="0" dirty="0">
                <a:effectLst/>
              </a:rPr>
              <a:t> 12%, but…</a:t>
            </a:r>
          </a:p>
          <a:p>
            <a:pPr marL="228600" indent="-228600" eaLnBrk="0" hangingPunct="0">
              <a:buFontTx/>
              <a:buChar char="•"/>
            </a:pPr>
            <a:r>
              <a:rPr lang="en-US" sz="2400" b="0" dirty="0" smtClean="0">
                <a:effectLst/>
              </a:rPr>
              <a:t>If </a:t>
            </a:r>
            <a:r>
              <a:rPr lang="en-US" sz="2400" b="0" dirty="0">
                <a:effectLst/>
              </a:rPr>
              <a:t>mgr had allocated among different property types in same proportion as </a:t>
            </a:r>
            <a:r>
              <a:rPr lang="en-US" sz="2400" b="0" dirty="0" err="1">
                <a:effectLst/>
              </a:rPr>
              <a:t>NCREIF</a:t>
            </a:r>
            <a:r>
              <a:rPr lang="en-US" sz="2400" b="0" dirty="0">
                <a:effectLst/>
              </a:rPr>
              <a:t> Index, then mgr would have earned 13%:</a:t>
            </a:r>
          </a:p>
          <a:p>
            <a:pPr marL="685800" lvl="1" indent="-401638" eaLnBrk="0" hangingPunct="0">
              <a:buFont typeface="Wingdings" panose="05000000000000000000" pitchFamily="2" charset="2"/>
              <a:buChar char="è"/>
            </a:pPr>
            <a:r>
              <a:rPr lang="en-US" sz="2400" b="0" dirty="0" smtClean="0">
                <a:effectLst/>
                <a:sym typeface="Wingdings" panose="05000000000000000000" pitchFamily="2" charset="2"/>
              </a:rPr>
              <a:t>Mgr </a:t>
            </a:r>
            <a:r>
              <a:rPr lang="en-US" sz="2400" b="0" dirty="0">
                <a:effectLst/>
                <a:sym typeface="Wingdings" panose="05000000000000000000" pitchFamily="2" charset="2"/>
              </a:rPr>
              <a:t>relative good at individual asset </a:t>
            </a:r>
            <a:r>
              <a:rPr lang="en-US" sz="2400" b="0" i="1" dirty="0">
                <a:solidFill>
                  <a:schemeClr val="bg2"/>
                </a:solidFill>
                <a:effectLst/>
                <a:sym typeface="Wingdings" panose="05000000000000000000" pitchFamily="2" charset="2"/>
              </a:rPr>
              <a:t>“</a:t>
            </a:r>
            <a:r>
              <a:rPr lang="en-US" sz="2400" i="1" dirty="0">
                <a:solidFill>
                  <a:srgbClr val="0070C0"/>
                </a:solidFill>
                <a:effectLst/>
                <a:sym typeface="Wingdings" panose="05000000000000000000" pitchFamily="2" charset="2"/>
              </a:rPr>
              <a:t>selection</a:t>
            </a:r>
            <a:r>
              <a:rPr lang="en-US" sz="2400" b="0" i="1" dirty="0">
                <a:solidFill>
                  <a:schemeClr val="bg2"/>
                </a:solidFill>
                <a:effectLst/>
                <a:sym typeface="Wingdings" panose="05000000000000000000" pitchFamily="2" charset="2"/>
              </a:rPr>
              <a:t>”</a:t>
            </a:r>
            <a:r>
              <a:rPr lang="en-US" sz="2400" b="0" dirty="0">
                <a:effectLst/>
                <a:sym typeface="Wingdings" panose="05000000000000000000" pitchFamily="2" charset="2"/>
              </a:rPr>
              <a:t>;</a:t>
            </a:r>
          </a:p>
          <a:p>
            <a:pPr marL="685800" lvl="1" indent="-401638" eaLnBrk="0" hangingPunct="0">
              <a:buFont typeface="Wingdings" panose="05000000000000000000" pitchFamily="2" charset="2"/>
              <a:buChar char="è"/>
            </a:pPr>
            <a:r>
              <a:rPr lang="en-US" sz="2400" b="0" dirty="0">
                <a:effectLst/>
              </a:rPr>
              <a:t> Source of poor relative performance must be </a:t>
            </a:r>
            <a:r>
              <a:rPr lang="en-US" sz="2400" b="0" i="1" dirty="0">
                <a:solidFill>
                  <a:schemeClr val="bg2"/>
                </a:solidFill>
                <a:effectLst/>
              </a:rPr>
              <a:t>“</a:t>
            </a:r>
            <a:r>
              <a:rPr lang="en-US" sz="2400" i="1" dirty="0">
                <a:solidFill>
                  <a:srgbClr val="0070C0"/>
                </a:solidFill>
                <a:effectLst/>
              </a:rPr>
              <a:t>allocation</a:t>
            </a:r>
            <a:r>
              <a:rPr lang="en-US" sz="2400" b="0" i="1" dirty="0">
                <a:solidFill>
                  <a:schemeClr val="bg2"/>
                </a:solidFill>
                <a:effectLst/>
              </a:rPr>
              <a:t>”</a:t>
            </a:r>
            <a:r>
              <a:rPr lang="en-US" sz="2400" b="0" dirty="0">
                <a:effectLst/>
              </a:rPr>
              <a:t> across property type market segments.</a:t>
            </a:r>
          </a:p>
        </p:txBody>
      </p:sp>
      <p:sp>
        <p:nvSpPr>
          <p:cNvPr id="20483" name="Text Box 3"/>
          <p:cNvSpPr txBox="1">
            <a:spLocks noChangeArrowheads="1"/>
          </p:cNvSpPr>
          <p:nvPr/>
        </p:nvSpPr>
        <p:spPr bwMode="auto">
          <a:xfrm>
            <a:off x="1828800" y="228600"/>
            <a:ext cx="5486400"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r>
              <a:rPr lang="en-US" sz="2800">
                <a:effectLst/>
              </a:rPr>
              <a:t>What is</a:t>
            </a:r>
          </a:p>
          <a:p>
            <a:pPr algn="ctr" eaLnBrk="0" hangingPunct="0"/>
            <a:r>
              <a:rPr lang="en-US" sz="2800">
                <a:effectLst/>
              </a:rPr>
              <a:t>“</a:t>
            </a:r>
            <a:r>
              <a:rPr lang="en-US" sz="2800" i="1">
                <a:effectLst/>
              </a:rPr>
              <a:t>Performance Attribution</a:t>
            </a:r>
            <a:r>
              <a:rPr lang="en-US" sz="2800">
                <a:effectLst/>
              </a:rPr>
              <a:t>”</a:t>
            </a:r>
            <a:r>
              <a:rPr lang="en-US" sz="2400">
                <a:effectLst/>
              </a:rPr>
              <a:t> ?</a:t>
            </a:r>
          </a:p>
        </p:txBody>
      </p:sp>
      <p:sp>
        <p:nvSpPr>
          <p:cNvPr id="6" name="Slide Number Placeholder 5"/>
          <p:cNvSpPr>
            <a:spLocks noGrp="1"/>
          </p:cNvSpPr>
          <p:nvPr>
            <p:ph type="sldNum" sz="quarter" idx="12"/>
          </p:nvPr>
        </p:nvSpPr>
        <p:spPr/>
        <p:txBody>
          <a:bodyPr/>
          <a:lstStyle/>
          <a:p>
            <a:fld id="{A209A336-D58C-464E-9136-F8762DC3422E}" type="slidenum">
              <a:rPr lang="en-US" smtClean="0"/>
              <a:pPr/>
              <a:t>7</a:t>
            </a:fld>
            <a:endParaRPr lang="en-US"/>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en-US" dirty="0" smtClean="0">
                <a:solidFill>
                  <a:srgbClr val="000000"/>
                </a:solidFill>
              </a:rPr>
              <a:t>© 2014 OnCourse Learning. All Rights Reserved.</a:t>
            </a:r>
            <a:endParaRPr lang="en-US" dirty="0">
              <a:solidFill>
                <a:srgbClr val="000000"/>
              </a:solidFill>
            </a:endParaRPr>
          </a:p>
        </p:txBody>
      </p:sp>
      <p:pic>
        <p:nvPicPr>
          <p:cNvPr id="99330" name="Picture 2"/>
          <p:cNvPicPr>
            <a:picLocks noChangeAspect="1" noChangeArrowheads="1"/>
          </p:cNvPicPr>
          <p:nvPr/>
        </p:nvPicPr>
        <p:blipFill>
          <a:blip r:embed="rId2" cstate="print"/>
          <a:srcRect/>
          <a:stretch>
            <a:fillRect/>
          </a:stretch>
        </p:blipFill>
        <p:spPr bwMode="auto">
          <a:xfrm>
            <a:off x="770508" y="863193"/>
            <a:ext cx="7602985" cy="5461407"/>
          </a:xfrm>
          <a:prstGeom prst="rect">
            <a:avLst/>
          </a:prstGeom>
          <a:noFill/>
          <a:ln w="9525">
            <a:noFill/>
            <a:miter lim="800000"/>
            <a:headEnd/>
            <a:tailEnd/>
          </a:ln>
          <a:effectLst/>
        </p:spPr>
      </p:pic>
      <p:sp>
        <p:nvSpPr>
          <p:cNvPr id="4" name="Rectangle 3"/>
          <p:cNvSpPr>
            <a:spLocks noChangeArrowheads="1"/>
          </p:cNvSpPr>
          <p:nvPr/>
        </p:nvSpPr>
        <p:spPr bwMode="auto">
          <a:xfrm>
            <a:off x="228600" y="0"/>
            <a:ext cx="8458200" cy="838200"/>
          </a:xfrm>
          <a:prstGeom prst="rect">
            <a:avLst/>
          </a:prstGeom>
          <a:noFill/>
          <a:ln w="9525">
            <a:noFill/>
            <a:miter lim="800000"/>
            <a:headEnd/>
            <a:tailEnd/>
          </a:ln>
          <a:effectLst/>
        </p:spPr>
        <p:txBody>
          <a:bodyPr lIns="92075" tIns="46038" rIns="92075" bIns="46038" anchor="ctr"/>
          <a:lstStyle/>
          <a:p>
            <a:r>
              <a:rPr lang="en-US" sz="1800" dirty="0" smtClean="0">
                <a:solidFill>
                  <a:srgbClr val="000000"/>
                </a:solidFill>
                <a:effectLst/>
                <a:latin typeface="Arial" charset="0"/>
                <a:cs typeface="Arial" charset="0"/>
              </a:rPr>
              <a:t>Fund indices, unlike property-level indices, reflect actual returns achieved (net) by investors. Advent of NCREIF/Townsend Fund Indices. (Now also IPD/PREA indices). Here Core &amp; Val-Add based on TWRRs…</a:t>
            </a:r>
          </a:p>
        </p:txBody>
      </p:sp>
      <p:sp>
        <p:nvSpPr>
          <p:cNvPr id="5" name="Rectangle 4"/>
          <p:cNvSpPr>
            <a:spLocks noChangeArrowheads="1"/>
          </p:cNvSpPr>
          <p:nvPr/>
        </p:nvSpPr>
        <p:spPr bwMode="auto">
          <a:xfrm>
            <a:off x="2362200" y="6324600"/>
            <a:ext cx="4724400" cy="304800"/>
          </a:xfrm>
          <a:prstGeom prst="rect">
            <a:avLst/>
          </a:prstGeom>
          <a:noFill/>
          <a:ln w="9525">
            <a:noFill/>
            <a:miter lim="800000"/>
            <a:headEnd/>
            <a:tailEnd/>
          </a:ln>
          <a:effectLst/>
        </p:spPr>
        <p:txBody>
          <a:bodyPr lIns="92075" tIns="46038" rIns="92075" bIns="46038" anchor="ctr"/>
          <a:lstStyle/>
          <a:p>
            <a:pPr algn="ctr"/>
            <a:r>
              <a:rPr lang="en-US" sz="1400" b="0" i="1" dirty="0">
                <a:solidFill>
                  <a:schemeClr val="accent6">
                    <a:lumMod val="60000"/>
                    <a:lumOff val="40000"/>
                  </a:schemeClr>
                </a:solidFill>
                <a:effectLst/>
                <a:latin typeface="Arial" charset="0"/>
              </a:rPr>
              <a:t>Typical leverage at least: Core 20%, Val Add 50%</a:t>
            </a:r>
          </a:p>
        </p:txBody>
      </p:sp>
      <p:sp>
        <p:nvSpPr>
          <p:cNvPr id="6" name="Rectangle 5"/>
          <p:cNvSpPr>
            <a:spLocks noChangeArrowheads="1"/>
          </p:cNvSpPr>
          <p:nvPr/>
        </p:nvSpPr>
        <p:spPr bwMode="auto">
          <a:xfrm>
            <a:off x="1371600" y="1139456"/>
            <a:ext cx="2161577" cy="381000"/>
          </a:xfrm>
          <a:prstGeom prst="rect">
            <a:avLst/>
          </a:prstGeom>
          <a:noFill/>
          <a:ln w="9525">
            <a:noFill/>
            <a:miter lim="800000"/>
            <a:headEnd/>
            <a:tailEnd/>
          </a:ln>
          <a:effectLst/>
        </p:spPr>
        <p:txBody>
          <a:bodyPr lIns="92075" tIns="46038" rIns="92075" bIns="46038" anchor="ctr"/>
          <a:lstStyle/>
          <a:p>
            <a:r>
              <a:rPr lang="en-US" sz="1800" dirty="0" smtClean="0">
                <a:solidFill>
                  <a:srgbClr val="000000"/>
                </a:solidFill>
                <a:effectLst/>
                <a:latin typeface="Arial" charset="0"/>
                <a:cs typeface="Arial" charset="0"/>
              </a:rPr>
              <a:t>Exhibit 26-7:</a:t>
            </a:r>
          </a:p>
        </p:txBody>
      </p:sp>
      <p:sp>
        <p:nvSpPr>
          <p:cNvPr id="8" name="Slide Number Placeholder 7"/>
          <p:cNvSpPr>
            <a:spLocks noGrp="1"/>
          </p:cNvSpPr>
          <p:nvPr>
            <p:ph type="sldNum" sz="quarter" idx="12"/>
          </p:nvPr>
        </p:nvSpPr>
        <p:spPr/>
        <p:txBody>
          <a:bodyPr/>
          <a:lstStyle/>
          <a:p>
            <a:fld id="{A4209848-7D9F-4E5A-9124-121775B74031}" type="slidenum">
              <a:rPr lang="en-US" smtClean="0">
                <a:solidFill>
                  <a:srgbClr val="000000"/>
                </a:solidFill>
              </a:rPr>
              <a:pPr/>
              <a:t>70</a:t>
            </a:fld>
            <a:endParaRPr lang="en-US">
              <a:solidFill>
                <a:srgbClr val="000000"/>
              </a:solidFill>
            </a:endParaRPr>
          </a:p>
        </p:txBody>
      </p:sp>
    </p:spTree>
    <p:extLst>
      <p:ext uri="{BB962C8B-B14F-4D97-AF65-F5344CB8AC3E}">
        <p14:creationId xmlns:p14="http://schemas.microsoft.com/office/powerpoint/2010/main" xmlns="" val="114632307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457200" y="0"/>
            <a:ext cx="8229600" cy="762000"/>
          </a:xfrm>
          <a:prstGeom prst="rect">
            <a:avLst/>
          </a:prstGeom>
          <a:noFill/>
          <a:ln w="9525">
            <a:noFill/>
            <a:miter lim="800000"/>
            <a:headEnd/>
            <a:tailEnd/>
          </a:ln>
          <a:effectLst/>
        </p:spPr>
        <p:txBody>
          <a:bodyPr lIns="92075" tIns="46038" rIns="92075" bIns="46038" anchor="ctr"/>
          <a:lstStyle/>
          <a:p>
            <a:pPr algn="ctr"/>
            <a:r>
              <a:rPr lang="en-US" sz="1800" dirty="0" smtClean="0">
                <a:solidFill>
                  <a:srgbClr val="000000"/>
                </a:solidFill>
                <a:effectLst/>
                <a:latin typeface="Arial" charset="0"/>
                <a:cs typeface="Arial" charset="0"/>
              </a:rPr>
              <a:t>Exhibit 26-8: </a:t>
            </a:r>
            <a:r>
              <a:rPr lang="en-US" sz="1800" dirty="0" err="1" smtClean="0">
                <a:solidFill>
                  <a:srgbClr val="000000"/>
                </a:solidFill>
                <a:effectLst/>
                <a:latin typeface="Arial" charset="0"/>
                <a:cs typeface="Arial" charset="0"/>
              </a:rPr>
              <a:t>NCREIF</a:t>
            </a:r>
            <a:r>
              <a:rPr lang="en-US" sz="1800" dirty="0" smtClean="0">
                <a:solidFill>
                  <a:srgbClr val="000000"/>
                </a:solidFill>
                <a:effectLst/>
                <a:latin typeface="Arial" charset="0"/>
                <a:cs typeface="Arial" charset="0"/>
              </a:rPr>
              <a:t>/Townsend Report of Real Estate Opportunistic Funds </a:t>
            </a:r>
            <a:r>
              <a:rPr lang="en-US" sz="1800" dirty="0" err="1" smtClean="0">
                <a:solidFill>
                  <a:srgbClr val="000000"/>
                </a:solidFill>
                <a:effectLst/>
                <a:latin typeface="Arial" charset="0"/>
                <a:cs typeface="Arial" charset="0"/>
              </a:rPr>
              <a:t>IRR</a:t>
            </a:r>
            <a:r>
              <a:rPr lang="en-US" sz="1800" dirty="0" smtClean="0">
                <a:solidFill>
                  <a:srgbClr val="000000"/>
                </a:solidFill>
                <a:effectLst/>
                <a:latin typeface="Arial" charset="0"/>
                <a:cs typeface="Arial" charset="0"/>
              </a:rPr>
              <a:t> Performance by Vintage Year (as of March 31, 2012)</a:t>
            </a:r>
            <a:endParaRPr lang="en-US" sz="1800" dirty="0">
              <a:solidFill>
                <a:srgbClr val="000000"/>
              </a:solidFill>
              <a:effectLst/>
              <a:latin typeface="Arial" charset="0"/>
              <a:cs typeface="Arial" charset="0"/>
            </a:endParaRPr>
          </a:p>
        </p:txBody>
      </p:sp>
      <p:sp>
        <p:nvSpPr>
          <p:cNvPr id="4" name="Rectangle 3"/>
          <p:cNvSpPr>
            <a:spLocks noChangeArrowheads="1"/>
          </p:cNvSpPr>
          <p:nvPr/>
        </p:nvSpPr>
        <p:spPr bwMode="auto">
          <a:xfrm>
            <a:off x="914400" y="5943600"/>
            <a:ext cx="7315200" cy="685800"/>
          </a:xfrm>
          <a:prstGeom prst="rect">
            <a:avLst/>
          </a:prstGeom>
          <a:noFill/>
          <a:ln w="9525">
            <a:noFill/>
            <a:miter lim="800000"/>
            <a:headEnd/>
            <a:tailEnd/>
          </a:ln>
          <a:effectLst/>
        </p:spPr>
        <p:txBody>
          <a:bodyPr lIns="92075" tIns="46038" rIns="92075" bIns="46038" anchor="ctr"/>
          <a:lstStyle/>
          <a:p>
            <a:pPr algn="ctr"/>
            <a:r>
              <a:rPr lang="en-US" sz="1800" dirty="0" smtClean="0">
                <a:solidFill>
                  <a:srgbClr val="FF0000"/>
                </a:solidFill>
                <a:effectLst/>
                <a:latin typeface="Arial" charset="0"/>
                <a:cs typeface="Arial" charset="0"/>
              </a:rPr>
              <a:t>Some styles &amp; mgrs. are better measured by vintage-</a:t>
            </a:r>
            <a:r>
              <a:rPr lang="en-US" sz="1800" dirty="0" err="1" smtClean="0">
                <a:solidFill>
                  <a:srgbClr val="FF0000"/>
                </a:solidFill>
                <a:effectLst/>
                <a:latin typeface="Arial" charset="0"/>
                <a:cs typeface="Arial" charset="0"/>
              </a:rPr>
              <a:t>yr</a:t>
            </a:r>
            <a:r>
              <a:rPr lang="en-US" sz="1800" dirty="0" smtClean="0">
                <a:solidFill>
                  <a:srgbClr val="FF0000"/>
                </a:solidFill>
                <a:effectLst/>
                <a:latin typeface="Arial" charset="0"/>
                <a:cs typeface="Arial" charset="0"/>
              </a:rPr>
              <a:t> cohort IRR performance than by TWRR performance.</a:t>
            </a:r>
            <a:endParaRPr lang="en-US" sz="1800" dirty="0">
              <a:solidFill>
                <a:srgbClr val="FF0000"/>
              </a:solidFill>
              <a:effectLst/>
              <a:latin typeface="Arial" charset="0"/>
              <a:cs typeface="Arial" charset="0"/>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 2014 OnCourse Learning. All Rights Reserved.</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E21996-A9F3-4F8E-AC7D-6FD4D307B711}" type="slidenum">
              <a:rPr lang="en-US" smtClean="0">
                <a:solidFill>
                  <a:prstClr val="black">
                    <a:tint val="75000"/>
                  </a:prstClr>
                </a:solidFill>
              </a:rPr>
              <a:pPr/>
              <a:t>71</a:t>
            </a:fld>
            <a:endParaRPr lang="en-US">
              <a:solidFill>
                <a:prstClr val="black">
                  <a:tint val="75000"/>
                </a:prstClr>
              </a:solidFill>
            </a:endParaRPr>
          </a:p>
        </p:txBody>
      </p:sp>
      <p:pic>
        <p:nvPicPr>
          <p:cNvPr id="7" name="Picture 3"/>
          <p:cNvPicPr>
            <a:picLocks noChangeAspect="1" noChangeArrowheads="1"/>
          </p:cNvPicPr>
          <p:nvPr/>
        </p:nvPicPr>
        <p:blipFill>
          <a:blip r:embed="rId2" cstate="print"/>
          <a:srcRect r="903"/>
          <a:stretch>
            <a:fillRect/>
          </a:stretch>
        </p:blipFill>
        <p:spPr bwMode="auto">
          <a:xfrm>
            <a:off x="999136" y="762000"/>
            <a:ext cx="7081207" cy="4693920"/>
          </a:xfrm>
          <a:prstGeom prst="rect">
            <a:avLst/>
          </a:prstGeom>
          <a:noFill/>
          <a:ln w="9525">
            <a:noFill/>
            <a:miter lim="800000"/>
            <a:headEnd/>
            <a:tailEnd/>
          </a:ln>
        </p:spPr>
      </p:pic>
      <p:sp>
        <p:nvSpPr>
          <p:cNvPr id="8" name="Rectangle 7"/>
          <p:cNvSpPr/>
          <p:nvPr/>
        </p:nvSpPr>
        <p:spPr>
          <a:xfrm>
            <a:off x="990600" y="5410200"/>
            <a:ext cx="7086600" cy="523220"/>
          </a:xfrm>
          <a:prstGeom prst="rect">
            <a:avLst/>
          </a:prstGeom>
        </p:spPr>
        <p:txBody>
          <a:bodyPr wrap="square">
            <a:spAutoFit/>
          </a:bodyPr>
          <a:lstStyle/>
          <a:p>
            <a:r>
              <a:rPr lang="en-US" sz="1400" b="0" dirty="0" smtClean="0">
                <a:effectLst/>
                <a:latin typeface="Calibri" pitchFamily="34" charset="0"/>
              </a:rPr>
              <a:t>Source: </a:t>
            </a:r>
            <a:r>
              <a:rPr lang="en-US" sz="1400" b="0" dirty="0" err="1" smtClean="0">
                <a:effectLst/>
                <a:latin typeface="Calibri" pitchFamily="34" charset="0"/>
              </a:rPr>
              <a:t>NCREIF</a:t>
            </a:r>
            <a:r>
              <a:rPr lang="en-US" sz="1400" b="0" dirty="0" smtClean="0">
                <a:effectLst/>
                <a:latin typeface="Calibri" pitchFamily="34" charset="0"/>
              </a:rPr>
              <a:t> and The Townsend Group, “Real Estate Fund Indices and Vintage Period Performance Report, 1st Quarter 2012f,” </a:t>
            </a:r>
            <a:r>
              <a:rPr lang="en-US" sz="1400" b="0" dirty="0" err="1" smtClean="0">
                <a:effectLst/>
                <a:latin typeface="Calibri" pitchFamily="34" charset="0"/>
              </a:rPr>
              <a:t>NCREIF</a:t>
            </a:r>
            <a:r>
              <a:rPr lang="en-US" sz="1400" b="0" dirty="0" smtClean="0">
                <a:effectLst/>
                <a:latin typeface="Calibri" pitchFamily="34" charset="0"/>
              </a:rPr>
              <a:t>, Chicago, 2012.</a:t>
            </a:r>
          </a:p>
        </p:txBody>
      </p:sp>
    </p:spTree>
    <p:extLst>
      <p:ext uri="{BB962C8B-B14F-4D97-AF65-F5344CB8AC3E}">
        <p14:creationId xmlns:p14="http://schemas.microsoft.com/office/powerpoint/2010/main" xmlns="" val="407843075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49890" name="Rectangle 2"/>
          <p:cNvSpPr>
            <a:spLocks noGrp="1" noChangeArrowheads="1"/>
          </p:cNvSpPr>
          <p:nvPr>
            <p:ph type="title"/>
          </p:nvPr>
        </p:nvSpPr>
        <p:spPr/>
        <p:txBody>
          <a:bodyPr/>
          <a:lstStyle/>
          <a:p>
            <a:pPr algn="l"/>
            <a:r>
              <a:rPr lang="en-US" sz="3600" dirty="0" smtClean="0"/>
              <a:t>Section 26.3</a:t>
            </a:r>
            <a:r>
              <a:rPr lang="en-US" sz="3600" dirty="0" smtClean="0"/>
              <a:t>: Real </a:t>
            </a:r>
            <a:r>
              <a:rPr lang="en-US" sz="3600" dirty="0" smtClean="0"/>
              <a:t>Estate Derivatives.</a:t>
            </a:r>
            <a:br>
              <a:rPr lang="en-US" sz="3600" dirty="0" smtClean="0"/>
            </a:br>
            <a:endParaRPr lang="en-US" sz="3200" dirty="0"/>
          </a:p>
        </p:txBody>
      </p:sp>
      <p:sp>
        <p:nvSpPr>
          <p:cNvPr id="549891" name="Rectangle 3"/>
          <p:cNvSpPr>
            <a:spLocks noGrp="1" noChangeArrowheads="1"/>
          </p:cNvSpPr>
          <p:nvPr>
            <p:ph idx="1"/>
          </p:nvPr>
        </p:nvSpPr>
        <p:spPr/>
        <p:txBody>
          <a:bodyPr/>
          <a:lstStyle/>
          <a:p>
            <a:r>
              <a:rPr lang="en-US" dirty="0" smtClean="0"/>
              <a:t>What is a Derivative</a:t>
            </a:r>
            <a:r>
              <a:rPr lang="en-US" dirty="0" smtClean="0"/>
              <a:t>?</a:t>
            </a:r>
          </a:p>
          <a:p>
            <a:pPr lvl="1"/>
            <a:r>
              <a:rPr lang="en-US" dirty="0" smtClean="0"/>
              <a:t>An </a:t>
            </a:r>
            <a:r>
              <a:rPr lang="en-US" dirty="0"/>
              <a:t>asset or claim whose value depends </a:t>
            </a:r>
            <a:r>
              <a:rPr lang="en-US" i="1" u="sng" dirty="0"/>
              <a:t>completely</a:t>
            </a:r>
            <a:r>
              <a:rPr lang="en-US" dirty="0"/>
              <a:t> on that of one or more other assets.</a:t>
            </a:r>
          </a:p>
          <a:p>
            <a:pPr lvl="1"/>
            <a:r>
              <a:rPr lang="en-US" dirty="0"/>
              <a:t>Examples:</a:t>
            </a:r>
          </a:p>
          <a:p>
            <a:pPr lvl="2"/>
            <a:r>
              <a:rPr lang="en-US" dirty="0"/>
              <a:t>Options (Calls, Puts, </a:t>
            </a:r>
            <a:r>
              <a:rPr lang="en-US" dirty="0" err="1"/>
              <a:t>etc</a:t>
            </a:r>
            <a:r>
              <a:rPr lang="en-US" dirty="0"/>
              <a:t>)</a:t>
            </a:r>
          </a:p>
          <a:p>
            <a:pPr lvl="2"/>
            <a:r>
              <a:rPr lang="en-US" dirty="0"/>
              <a:t>Futures (on Commodities, Foreign </a:t>
            </a:r>
            <a:r>
              <a:rPr lang="en-US" dirty="0" err="1"/>
              <a:t>Exchg</a:t>
            </a:r>
            <a:r>
              <a:rPr lang="en-US" dirty="0"/>
              <a:t>, Financial Indexes)</a:t>
            </a:r>
          </a:p>
          <a:p>
            <a:pPr lvl="2"/>
            <a:r>
              <a:rPr lang="en-US" dirty="0"/>
              <a:t>May be traded on public exchanges or OTC</a:t>
            </a:r>
          </a:p>
        </p:txBody>
      </p:sp>
      <p:sp>
        <p:nvSpPr>
          <p:cNvPr id="6" name="Footer Placeholder 5"/>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5" name="Slide Number Placeholder 4"/>
          <p:cNvSpPr>
            <a:spLocks noGrp="1"/>
          </p:cNvSpPr>
          <p:nvPr>
            <p:ph type="sldNum" sz="quarter" idx="12"/>
          </p:nvPr>
        </p:nvSpPr>
        <p:spPr/>
        <p:txBody>
          <a:bodyPr/>
          <a:lstStyle/>
          <a:p>
            <a:fld id="{3A4B6A3B-4DD6-4D5D-BEDC-1D3D11DC8731}" type="slidenum">
              <a:rPr lang="en-US" smtClean="0">
                <a:solidFill>
                  <a:srgbClr val="000000"/>
                </a:solidFill>
              </a:rPr>
              <a:pPr/>
              <a:t>72</a:t>
            </a:fld>
            <a:endParaRPr lang="en-US">
              <a:solidFill>
                <a:srgbClr val="000000"/>
              </a:solidFill>
            </a:endParaRPr>
          </a:p>
        </p:txBody>
      </p:sp>
    </p:spTree>
    <p:extLst>
      <p:ext uri="{BB962C8B-B14F-4D97-AF65-F5344CB8AC3E}">
        <p14:creationId xmlns:p14="http://schemas.microsoft.com/office/powerpoint/2010/main" xmlns="" val="168645079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50914" name="Rectangle 2"/>
          <p:cNvSpPr>
            <a:spLocks noGrp="1" noChangeArrowheads="1"/>
          </p:cNvSpPr>
          <p:nvPr>
            <p:ph type="title"/>
          </p:nvPr>
        </p:nvSpPr>
        <p:spPr>
          <a:xfrm>
            <a:off x="457200" y="685800"/>
            <a:ext cx="8229600" cy="1143000"/>
          </a:xfrm>
        </p:spPr>
        <p:txBody>
          <a:bodyPr/>
          <a:lstStyle/>
          <a:p>
            <a:r>
              <a:rPr lang="en-US" sz="4000" dirty="0"/>
              <a:t>How to Construct a Real Estate </a:t>
            </a:r>
            <a:r>
              <a:rPr lang="en-US" sz="4000" dirty="0" smtClean="0"/>
              <a:t>Index Derivative</a:t>
            </a:r>
            <a:r>
              <a:rPr lang="en-US" sz="4000" dirty="0"/>
              <a:t>…</a:t>
            </a:r>
          </a:p>
        </p:txBody>
      </p:sp>
      <p:sp>
        <p:nvSpPr>
          <p:cNvPr id="550915" name="Text Box 3"/>
          <p:cNvSpPr txBox="1">
            <a:spLocks noChangeArrowheads="1"/>
          </p:cNvSpPr>
          <p:nvPr/>
        </p:nvSpPr>
        <p:spPr bwMode="auto">
          <a:xfrm>
            <a:off x="533400" y="2514600"/>
            <a:ext cx="2194560" cy="1828800"/>
          </a:xfrm>
          <a:prstGeom prst="rect">
            <a:avLst/>
          </a:prstGeom>
          <a:noFill/>
          <a:ln w="9525">
            <a:solidFill>
              <a:schemeClr val="tx1"/>
            </a:solidFill>
            <a:miter lim="800000"/>
            <a:headEnd/>
            <a:tailEnd/>
          </a:ln>
          <a:effectLst/>
        </p:spPr>
        <p:txBody>
          <a:bodyPr anchor="ctr" anchorCtr="1">
            <a:noAutofit/>
          </a:bodyPr>
          <a:lstStyle/>
          <a:p>
            <a:pPr algn="ctr">
              <a:spcBef>
                <a:spcPct val="50000"/>
              </a:spcBef>
            </a:pPr>
            <a:r>
              <a:rPr lang="en-US" sz="2400" b="0" dirty="0" err="1" smtClean="0">
                <a:solidFill>
                  <a:srgbClr val="000000"/>
                </a:solidFill>
                <a:effectLst/>
                <a:latin typeface="Arial" charset="0"/>
              </a:rPr>
              <a:t>R.E.</a:t>
            </a:r>
            <a:r>
              <a:rPr lang="en-US" sz="2400" b="0" dirty="0" smtClean="0">
                <a:solidFill>
                  <a:srgbClr val="000000"/>
                </a:solidFill>
                <a:effectLst/>
                <a:latin typeface="Arial" charset="0"/>
              </a:rPr>
              <a:t/>
            </a:r>
            <a:br>
              <a:rPr lang="en-US" sz="2400" b="0" dirty="0" smtClean="0">
                <a:solidFill>
                  <a:srgbClr val="000000"/>
                </a:solidFill>
                <a:effectLst/>
                <a:latin typeface="Arial" charset="0"/>
              </a:rPr>
            </a:br>
            <a:r>
              <a:rPr lang="en-US" sz="2400" b="0" dirty="0" smtClean="0">
                <a:solidFill>
                  <a:srgbClr val="000000"/>
                </a:solidFill>
                <a:effectLst/>
                <a:latin typeface="Arial" charset="0"/>
              </a:rPr>
              <a:t>Index</a:t>
            </a:r>
            <a:endParaRPr lang="en-US" sz="2400" b="0" dirty="0">
              <a:solidFill>
                <a:srgbClr val="000000"/>
              </a:solidFill>
              <a:effectLst/>
              <a:latin typeface="Arial" charset="0"/>
            </a:endParaRPr>
          </a:p>
        </p:txBody>
      </p:sp>
      <p:sp>
        <p:nvSpPr>
          <p:cNvPr id="550916" name="Text Box 4"/>
          <p:cNvSpPr txBox="1">
            <a:spLocks noChangeArrowheads="1"/>
          </p:cNvSpPr>
          <p:nvPr/>
        </p:nvSpPr>
        <p:spPr bwMode="auto">
          <a:xfrm>
            <a:off x="2590800" y="3017044"/>
            <a:ext cx="1143000" cy="823913"/>
          </a:xfrm>
          <a:prstGeom prst="rect">
            <a:avLst/>
          </a:prstGeom>
          <a:noFill/>
          <a:ln w="9525">
            <a:noFill/>
            <a:miter lim="800000"/>
            <a:headEnd/>
            <a:tailEnd/>
          </a:ln>
          <a:effectLst/>
        </p:spPr>
        <p:txBody>
          <a:bodyPr>
            <a:spAutoFit/>
          </a:bodyPr>
          <a:lstStyle/>
          <a:p>
            <a:pPr algn="ctr">
              <a:spcBef>
                <a:spcPct val="50000"/>
              </a:spcBef>
            </a:pPr>
            <a:r>
              <a:rPr lang="en-US" sz="4800">
                <a:solidFill>
                  <a:srgbClr val="000000"/>
                </a:solidFill>
                <a:effectLst/>
                <a:latin typeface="Arial" charset="0"/>
              </a:rPr>
              <a:t>+</a:t>
            </a:r>
          </a:p>
        </p:txBody>
      </p:sp>
      <p:sp>
        <p:nvSpPr>
          <p:cNvPr id="550917" name="Text Box 5"/>
          <p:cNvSpPr txBox="1">
            <a:spLocks noChangeArrowheads="1"/>
          </p:cNvSpPr>
          <p:nvPr/>
        </p:nvSpPr>
        <p:spPr bwMode="auto">
          <a:xfrm>
            <a:off x="3505200" y="2514600"/>
            <a:ext cx="2194560" cy="1828800"/>
          </a:xfrm>
          <a:prstGeom prst="rect">
            <a:avLst/>
          </a:prstGeom>
          <a:noFill/>
          <a:ln w="9525">
            <a:solidFill>
              <a:schemeClr val="tx1"/>
            </a:solidFill>
            <a:miter lim="800000"/>
            <a:headEnd/>
            <a:tailEnd/>
          </a:ln>
          <a:effectLst/>
        </p:spPr>
        <p:txBody>
          <a:bodyPr anchor="ctr" anchorCtr="1">
            <a:noAutofit/>
          </a:bodyPr>
          <a:lstStyle/>
          <a:p>
            <a:pPr algn="ctr">
              <a:spcBef>
                <a:spcPct val="50000"/>
              </a:spcBef>
            </a:pPr>
            <a:r>
              <a:rPr lang="en-US" sz="2400" b="0" dirty="0">
                <a:solidFill>
                  <a:srgbClr val="000000"/>
                </a:solidFill>
                <a:effectLst/>
                <a:latin typeface="Arial" charset="0"/>
              </a:rPr>
              <a:t>Contract Providing a Claim on the </a:t>
            </a:r>
            <a:r>
              <a:rPr lang="en-US" sz="2400" b="0" dirty="0" err="1">
                <a:solidFill>
                  <a:srgbClr val="000000"/>
                </a:solidFill>
                <a:effectLst/>
                <a:latin typeface="Arial" charset="0"/>
              </a:rPr>
              <a:t>R.E.</a:t>
            </a:r>
            <a:r>
              <a:rPr lang="en-US" sz="2400" b="0" dirty="0">
                <a:solidFill>
                  <a:srgbClr val="000000"/>
                </a:solidFill>
                <a:effectLst/>
                <a:latin typeface="Arial" charset="0"/>
              </a:rPr>
              <a:t> </a:t>
            </a:r>
            <a:r>
              <a:rPr lang="en-US" sz="2400" b="0" dirty="0" smtClean="0">
                <a:solidFill>
                  <a:srgbClr val="000000"/>
                </a:solidFill>
                <a:effectLst/>
                <a:latin typeface="Arial" charset="0"/>
              </a:rPr>
              <a:t>Index</a:t>
            </a:r>
            <a:endParaRPr lang="en-US" sz="2400" b="0" dirty="0">
              <a:solidFill>
                <a:srgbClr val="000000"/>
              </a:solidFill>
              <a:effectLst/>
              <a:latin typeface="Arial" charset="0"/>
            </a:endParaRPr>
          </a:p>
        </p:txBody>
      </p:sp>
      <p:sp>
        <p:nvSpPr>
          <p:cNvPr id="550918" name="Text Box 6"/>
          <p:cNvSpPr txBox="1">
            <a:spLocks noChangeArrowheads="1"/>
          </p:cNvSpPr>
          <p:nvPr/>
        </p:nvSpPr>
        <p:spPr bwMode="auto">
          <a:xfrm>
            <a:off x="5334000" y="3017044"/>
            <a:ext cx="1143000" cy="823913"/>
          </a:xfrm>
          <a:prstGeom prst="rect">
            <a:avLst/>
          </a:prstGeom>
          <a:noFill/>
          <a:ln w="9525">
            <a:noFill/>
            <a:miter lim="800000"/>
            <a:headEnd/>
            <a:tailEnd/>
          </a:ln>
          <a:effectLst/>
        </p:spPr>
        <p:txBody>
          <a:bodyPr>
            <a:spAutoFit/>
          </a:bodyPr>
          <a:lstStyle/>
          <a:p>
            <a:pPr algn="ctr">
              <a:spcBef>
                <a:spcPct val="50000"/>
              </a:spcBef>
            </a:pPr>
            <a:r>
              <a:rPr lang="en-US" sz="4800">
                <a:solidFill>
                  <a:srgbClr val="000000"/>
                </a:solidFill>
                <a:effectLst/>
                <a:latin typeface="Arial" charset="0"/>
              </a:rPr>
              <a:t>=</a:t>
            </a:r>
          </a:p>
        </p:txBody>
      </p:sp>
      <p:sp>
        <p:nvSpPr>
          <p:cNvPr id="550919" name="Text Box 7"/>
          <p:cNvSpPr txBox="1">
            <a:spLocks noChangeArrowheads="1"/>
          </p:cNvSpPr>
          <p:nvPr/>
        </p:nvSpPr>
        <p:spPr bwMode="auto">
          <a:xfrm>
            <a:off x="6217020" y="2514600"/>
            <a:ext cx="2194560" cy="1828800"/>
          </a:xfrm>
          <a:prstGeom prst="rect">
            <a:avLst/>
          </a:prstGeom>
          <a:noFill/>
          <a:ln w="9525">
            <a:solidFill>
              <a:schemeClr val="tx1"/>
            </a:solidFill>
            <a:miter lim="800000"/>
            <a:headEnd/>
            <a:tailEnd/>
          </a:ln>
          <a:effectLst/>
        </p:spPr>
        <p:txBody>
          <a:bodyPr anchor="ctr" anchorCtr="1">
            <a:noAutofit/>
          </a:bodyPr>
          <a:lstStyle/>
          <a:p>
            <a:pPr algn="ctr">
              <a:spcBef>
                <a:spcPct val="50000"/>
              </a:spcBef>
            </a:pPr>
            <a:r>
              <a:rPr lang="en-US" sz="2400" b="0" dirty="0" err="1" smtClean="0">
                <a:solidFill>
                  <a:srgbClr val="000000"/>
                </a:solidFill>
                <a:effectLst/>
                <a:latin typeface="Arial" charset="0"/>
              </a:rPr>
              <a:t>R.E.</a:t>
            </a:r>
            <a:r>
              <a:rPr lang="en-US" sz="2400" b="0" dirty="0" smtClean="0">
                <a:solidFill>
                  <a:srgbClr val="000000"/>
                </a:solidFill>
                <a:effectLst/>
                <a:latin typeface="Arial" charset="0"/>
              </a:rPr>
              <a:t/>
            </a:r>
            <a:br>
              <a:rPr lang="en-US" sz="2400" b="0" dirty="0" smtClean="0">
                <a:solidFill>
                  <a:srgbClr val="000000"/>
                </a:solidFill>
                <a:effectLst/>
                <a:latin typeface="Arial" charset="0"/>
              </a:rPr>
            </a:br>
            <a:r>
              <a:rPr lang="en-US" sz="2400" b="0" dirty="0" smtClean="0">
                <a:solidFill>
                  <a:srgbClr val="000000"/>
                </a:solidFill>
                <a:effectLst/>
                <a:latin typeface="Arial" charset="0"/>
              </a:rPr>
              <a:t>Derivative</a:t>
            </a:r>
            <a:endParaRPr lang="en-US" sz="2400" b="0" dirty="0">
              <a:solidFill>
                <a:srgbClr val="000000"/>
              </a:solidFill>
              <a:effectLst/>
              <a:latin typeface="Arial" charset="0"/>
            </a:endParaRPr>
          </a:p>
        </p:txBody>
      </p:sp>
      <p:sp>
        <p:nvSpPr>
          <p:cNvPr id="550920" name="Text Box 8"/>
          <p:cNvSpPr txBox="1">
            <a:spLocks noChangeArrowheads="1"/>
          </p:cNvSpPr>
          <p:nvPr/>
        </p:nvSpPr>
        <p:spPr bwMode="auto">
          <a:xfrm>
            <a:off x="0" y="0"/>
            <a:ext cx="2819400" cy="366713"/>
          </a:xfrm>
          <a:prstGeom prst="rect">
            <a:avLst/>
          </a:prstGeom>
          <a:noFill/>
          <a:ln w="9525">
            <a:noFill/>
            <a:miter lim="800000"/>
            <a:headEnd/>
            <a:tailEnd/>
          </a:ln>
          <a:effectLst/>
        </p:spPr>
        <p:txBody>
          <a:bodyPr>
            <a:spAutoFit/>
          </a:bodyPr>
          <a:lstStyle/>
          <a:p>
            <a:pPr>
              <a:spcBef>
                <a:spcPct val="50000"/>
              </a:spcBef>
            </a:pPr>
            <a:r>
              <a:rPr lang="en-US" sz="1800" b="0" i="1">
                <a:solidFill>
                  <a:srgbClr val="000000"/>
                </a:solidFill>
                <a:effectLst/>
                <a:latin typeface="Arial" charset="0"/>
              </a:rPr>
              <a:t>What is a derivative…</a:t>
            </a:r>
          </a:p>
        </p:txBody>
      </p:sp>
      <p:sp>
        <p:nvSpPr>
          <p:cNvPr id="11" name="Footer Placeholder 10"/>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10" name="Slide Number Placeholder 9"/>
          <p:cNvSpPr>
            <a:spLocks noGrp="1"/>
          </p:cNvSpPr>
          <p:nvPr>
            <p:ph type="sldNum" sz="quarter" idx="12"/>
          </p:nvPr>
        </p:nvSpPr>
        <p:spPr/>
        <p:txBody>
          <a:bodyPr/>
          <a:lstStyle/>
          <a:p>
            <a:fld id="{3A4B6A3B-4DD6-4D5D-BEDC-1D3D11DC8731}" type="slidenum">
              <a:rPr lang="en-US" smtClean="0">
                <a:solidFill>
                  <a:srgbClr val="000000"/>
                </a:solidFill>
              </a:rPr>
              <a:pPr/>
              <a:t>73</a:t>
            </a:fld>
            <a:endParaRPr lang="en-US">
              <a:solidFill>
                <a:srgbClr val="000000"/>
              </a:solidFill>
            </a:endParaRPr>
          </a:p>
        </p:txBody>
      </p:sp>
    </p:spTree>
    <p:extLst>
      <p:ext uri="{BB962C8B-B14F-4D97-AF65-F5344CB8AC3E}">
        <p14:creationId xmlns:p14="http://schemas.microsoft.com/office/powerpoint/2010/main" xmlns="" val="398626509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52962" name="Rectangle 2"/>
          <p:cNvSpPr>
            <a:spLocks noGrp="1" noChangeArrowheads="1"/>
          </p:cNvSpPr>
          <p:nvPr>
            <p:ph type="title"/>
          </p:nvPr>
        </p:nvSpPr>
        <p:spPr/>
        <p:txBody>
          <a:bodyPr/>
          <a:lstStyle/>
          <a:p>
            <a:r>
              <a:rPr lang="en-US"/>
              <a:t>Types of Derivatives</a:t>
            </a:r>
          </a:p>
        </p:txBody>
      </p:sp>
      <p:sp>
        <p:nvSpPr>
          <p:cNvPr id="552963" name="Rectangle 3"/>
          <p:cNvSpPr>
            <a:spLocks noGrp="1" noChangeArrowheads="1"/>
          </p:cNvSpPr>
          <p:nvPr>
            <p:ph type="body" idx="1"/>
          </p:nvPr>
        </p:nvSpPr>
        <p:spPr/>
        <p:txBody>
          <a:bodyPr/>
          <a:lstStyle/>
          <a:p>
            <a:pPr>
              <a:spcBef>
                <a:spcPct val="50000"/>
              </a:spcBef>
            </a:pPr>
            <a:r>
              <a:rPr lang="en-US" sz="3600" dirty="0"/>
              <a:t>Forwards</a:t>
            </a:r>
          </a:p>
          <a:p>
            <a:pPr>
              <a:spcBef>
                <a:spcPct val="50000"/>
              </a:spcBef>
            </a:pPr>
            <a:r>
              <a:rPr lang="en-US" sz="3600" dirty="0"/>
              <a:t>Swaps</a:t>
            </a:r>
          </a:p>
          <a:p>
            <a:pPr>
              <a:spcBef>
                <a:spcPct val="50000"/>
              </a:spcBef>
            </a:pPr>
            <a:r>
              <a:rPr lang="en-US" sz="3600" dirty="0"/>
              <a:t>Others (Futures, Options, CDS, etc)</a:t>
            </a:r>
          </a:p>
          <a:p>
            <a:pPr>
              <a:spcBef>
                <a:spcPct val="50000"/>
              </a:spcBef>
            </a:pPr>
            <a:r>
              <a:rPr lang="en-US" sz="3600" i="1" dirty="0"/>
              <a:t>(We will only cover </a:t>
            </a:r>
            <a:r>
              <a:rPr lang="en-US" sz="3600" i="1" dirty="0" smtClean="0"/>
              <a:t>Swaps here.)</a:t>
            </a:r>
            <a:endParaRPr lang="en-US" sz="3600" i="1" dirty="0"/>
          </a:p>
        </p:txBody>
      </p:sp>
      <p:sp>
        <p:nvSpPr>
          <p:cNvPr id="552964" name="Text Box 4"/>
          <p:cNvSpPr txBox="1">
            <a:spLocks noChangeArrowheads="1"/>
          </p:cNvSpPr>
          <p:nvPr/>
        </p:nvSpPr>
        <p:spPr bwMode="auto">
          <a:xfrm>
            <a:off x="0" y="0"/>
            <a:ext cx="2819400" cy="366713"/>
          </a:xfrm>
          <a:prstGeom prst="rect">
            <a:avLst/>
          </a:prstGeom>
          <a:noFill/>
          <a:ln w="9525">
            <a:noFill/>
            <a:miter lim="800000"/>
            <a:headEnd/>
            <a:tailEnd/>
          </a:ln>
          <a:effectLst/>
        </p:spPr>
        <p:txBody>
          <a:bodyPr>
            <a:spAutoFit/>
          </a:bodyPr>
          <a:lstStyle/>
          <a:p>
            <a:pPr>
              <a:spcBef>
                <a:spcPct val="50000"/>
              </a:spcBef>
            </a:pPr>
            <a:r>
              <a:rPr lang="en-US" sz="1800" b="0" i="1">
                <a:solidFill>
                  <a:srgbClr val="000000"/>
                </a:solidFill>
                <a:effectLst/>
                <a:latin typeface="Arial" charset="0"/>
              </a:rPr>
              <a:t>What is a derivative…</a:t>
            </a:r>
          </a:p>
        </p:txBody>
      </p:sp>
      <p:sp>
        <p:nvSpPr>
          <p:cNvPr id="7" name="Footer Placeholder 6"/>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6" name="Slide Number Placeholder 5"/>
          <p:cNvSpPr>
            <a:spLocks noGrp="1"/>
          </p:cNvSpPr>
          <p:nvPr>
            <p:ph type="sldNum" sz="quarter" idx="12"/>
          </p:nvPr>
        </p:nvSpPr>
        <p:spPr/>
        <p:txBody>
          <a:bodyPr/>
          <a:lstStyle/>
          <a:p>
            <a:fld id="{3A4B6A3B-4DD6-4D5D-BEDC-1D3D11DC8731}" type="slidenum">
              <a:rPr lang="en-US" smtClean="0">
                <a:solidFill>
                  <a:srgbClr val="000000"/>
                </a:solidFill>
              </a:rPr>
              <a:pPr/>
              <a:t>74</a:t>
            </a:fld>
            <a:endParaRPr lang="en-US">
              <a:solidFill>
                <a:srgbClr val="000000"/>
              </a:solidFill>
            </a:endParaRPr>
          </a:p>
        </p:txBody>
      </p:sp>
    </p:spTree>
    <p:extLst>
      <p:ext uri="{BB962C8B-B14F-4D97-AF65-F5344CB8AC3E}">
        <p14:creationId xmlns:p14="http://schemas.microsoft.com/office/powerpoint/2010/main" xmlns="" val="407135437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04834" name="Rectangle 2"/>
          <p:cNvSpPr>
            <a:spLocks noGrp="1" noChangeArrowheads="1"/>
          </p:cNvSpPr>
          <p:nvPr>
            <p:ph type="title"/>
          </p:nvPr>
        </p:nvSpPr>
        <p:spPr>
          <a:xfrm>
            <a:off x="457200" y="274638"/>
            <a:ext cx="8229600" cy="639762"/>
          </a:xfrm>
        </p:spPr>
        <p:txBody>
          <a:bodyPr/>
          <a:lstStyle/>
          <a:p>
            <a:r>
              <a:rPr lang="en-US" sz="4000"/>
              <a:t>Swaps</a:t>
            </a:r>
          </a:p>
        </p:txBody>
      </p:sp>
      <p:sp>
        <p:nvSpPr>
          <p:cNvPr id="504835" name="Line 3"/>
          <p:cNvSpPr>
            <a:spLocks noChangeShapeType="1"/>
          </p:cNvSpPr>
          <p:nvPr/>
        </p:nvSpPr>
        <p:spPr bwMode="auto">
          <a:xfrm>
            <a:off x="838200" y="3048000"/>
            <a:ext cx="7315200" cy="0"/>
          </a:xfrm>
          <a:prstGeom prst="line">
            <a:avLst/>
          </a:prstGeom>
          <a:noFill/>
          <a:ln w="28575">
            <a:solidFill>
              <a:schemeClr val="tx1"/>
            </a:solidFill>
            <a:round/>
            <a:headEnd/>
            <a:tailEnd/>
          </a:ln>
          <a:effectLst/>
        </p:spPr>
        <p:txBody>
          <a:bodyPr/>
          <a:lstStyle/>
          <a:p>
            <a:endParaRPr lang="en-US" i="1">
              <a:solidFill>
                <a:srgbClr val="000000"/>
              </a:solidFill>
            </a:endParaRPr>
          </a:p>
        </p:txBody>
      </p:sp>
      <p:sp>
        <p:nvSpPr>
          <p:cNvPr id="504836" name="Text Box 4"/>
          <p:cNvSpPr txBox="1">
            <a:spLocks noChangeArrowheads="1"/>
          </p:cNvSpPr>
          <p:nvPr/>
        </p:nvSpPr>
        <p:spPr bwMode="auto">
          <a:xfrm>
            <a:off x="304800" y="914400"/>
            <a:ext cx="8534400" cy="1004888"/>
          </a:xfrm>
          <a:prstGeom prst="rect">
            <a:avLst/>
          </a:prstGeom>
          <a:noFill/>
          <a:ln w="9525">
            <a:noFill/>
            <a:miter lim="800000"/>
            <a:headEnd/>
            <a:tailEnd/>
          </a:ln>
          <a:effectLst/>
        </p:spPr>
        <p:txBody>
          <a:bodyPr>
            <a:spAutoFit/>
          </a:bodyPr>
          <a:lstStyle/>
          <a:p>
            <a:pPr>
              <a:spcBef>
                <a:spcPct val="50000"/>
              </a:spcBef>
            </a:pPr>
            <a:r>
              <a:rPr lang="en-US" sz="2400" b="0">
                <a:solidFill>
                  <a:srgbClr val="000000"/>
                </a:solidFill>
                <a:effectLst/>
                <a:latin typeface="Arial" charset="0"/>
              </a:rPr>
              <a:t>Example: 1-year Swap Contract, Quarterly settle:</a:t>
            </a:r>
          </a:p>
          <a:p>
            <a:pPr>
              <a:spcBef>
                <a:spcPct val="50000"/>
              </a:spcBef>
            </a:pPr>
            <a:r>
              <a:rPr lang="en-US" sz="2400" b="0">
                <a:solidFill>
                  <a:srgbClr val="000000"/>
                </a:solidFill>
                <a:effectLst/>
                <a:latin typeface="Arial" charset="0"/>
              </a:rPr>
              <a:t>Swap real estate index total return for 560 bp/yr </a:t>
            </a:r>
            <a:r>
              <a:rPr lang="en-US" b="0">
                <a:solidFill>
                  <a:srgbClr val="000000"/>
                </a:solidFill>
                <a:effectLst/>
                <a:latin typeface="Arial" charset="0"/>
              </a:rPr>
              <a:t>(</a:t>
            </a:r>
            <a:r>
              <a:rPr lang="en-US" b="0">
                <a:solidFill>
                  <a:srgbClr val="000000"/>
                </a:solidFill>
                <a:effectLst/>
                <a:latin typeface="Arial" charset="0"/>
                <a:sym typeface="Wingdings" pitchFamily="2" charset="2"/>
              </a:rPr>
              <a:t>140 bps/qtr</a:t>
            </a:r>
            <a:r>
              <a:rPr lang="en-US" b="0">
                <a:solidFill>
                  <a:srgbClr val="000000"/>
                </a:solidFill>
                <a:effectLst/>
                <a:latin typeface="Arial" charset="0"/>
              </a:rPr>
              <a:t>)</a:t>
            </a:r>
          </a:p>
        </p:txBody>
      </p:sp>
      <p:sp>
        <p:nvSpPr>
          <p:cNvPr id="504837" name="Text Box 5"/>
          <p:cNvSpPr txBox="1">
            <a:spLocks noChangeArrowheads="1"/>
          </p:cNvSpPr>
          <p:nvPr/>
        </p:nvSpPr>
        <p:spPr bwMode="auto">
          <a:xfrm>
            <a:off x="685800" y="1905000"/>
            <a:ext cx="2590800" cy="366713"/>
          </a:xfrm>
          <a:prstGeom prst="rect">
            <a:avLst/>
          </a:prstGeom>
          <a:noFill/>
          <a:ln w="9525">
            <a:noFill/>
            <a:miter lim="800000"/>
            <a:headEnd/>
            <a:tailEnd/>
          </a:ln>
          <a:effectLst/>
        </p:spPr>
        <p:txBody>
          <a:bodyPr>
            <a:spAutoFit/>
          </a:bodyPr>
          <a:lstStyle/>
          <a:p>
            <a:pPr>
              <a:spcBef>
                <a:spcPct val="50000"/>
              </a:spcBef>
            </a:pPr>
            <a:r>
              <a:rPr lang="en-US" sz="1800" b="0">
                <a:solidFill>
                  <a:srgbClr val="000000"/>
                </a:solidFill>
                <a:effectLst/>
                <a:latin typeface="Arial" charset="0"/>
              </a:rPr>
              <a:t>Timeline:</a:t>
            </a:r>
          </a:p>
        </p:txBody>
      </p:sp>
      <p:sp>
        <p:nvSpPr>
          <p:cNvPr id="504838" name="Text Box 6"/>
          <p:cNvSpPr txBox="1">
            <a:spLocks noChangeArrowheads="1"/>
          </p:cNvSpPr>
          <p:nvPr/>
        </p:nvSpPr>
        <p:spPr bwMode="auto">
          <a:xfrm>
            <a:off x="685800" y="2286000"/>
            <a:ext cx="1600200" cy="366713"/>
          </a:xfrm>
          <a:prstGeom prst="rect">
            <a:avLst/>
          </a:prstGeom>
          <a:noFill/>
          <a:ln w="9525">
            <a:noFill/>
            <a:miter lim="800000"/>
            <a:headEnd/>
            <a:tailEnd/>
          </a:ln>
          <a:effectLst/>
        </p:spPr>
        <p:txBody>
          <a:bodyPr>
            <a:spAutoFit/>
          </a:bodyPr>
          <a:lstStyle/>
          <a:p>
            <a:pPr>
              <a:spcBef>
                <a:spcPct val="50000"/>
              </a:spcBef>
            </a:pPr>
            <a:r>
              <a:rPr lang="en-US" sz="1800" b="0">
                <a:solidFill>
                  <a:srgbClr val="000000"/>
                </a:solidFill>
                <a:effectLst/>
                <a:latin typeface="Arial" charset="0"/>
              </a:rPr>
              <a:t>Now (</a:t>
            </a:r>
            <a:r>
              <a:rPr lang="en-US" sz="1800" b="0" i="1">
                <a:solidFill>
                  <a:srgbClr val="000000"/>
                </a:solidFill>
                <a:effectLst/>
                <a:latin typeface="Arial" charset="0"/>
              </a:rPr>
              <a:t>time </a:t>
            </a:r>
            <a:r>
              <a:rPr lang="en-US" sz="1800" b="0">
                <a:solidFill>
                  <a:srgbClr val="000000"/>
                </a:solidFill>
                <a:effectLst/>
                <a:latin typeface="Arial" charset="0"/>
              </a:rPr>
              <a:t>0)</a:t>
            </a:r>
          </a:p>
        </p:txBody>
      </p:sp>
      <p:sp>
        <p:nvSpPr>
          <p:cNvPr id="504839" name="Line 7"/>
          <p:cNvSpPr>
            <a:spLocks noChangeShapeType="1"/>
          </p:cNvSpPr>
          <p:nvPr/>
        </p:nvSpPr>
        <p:spPr bwMode="auto">
          <a:xfrm>
            <a:off x="838200" y="2590800"/>
            <a:ext cx="0" cy="381000"/>
          </a:xfrm>
          <a:prstGeom prst="line">
            <a:avLst/>
          </a:prstGeom>
          <a:noFill/>
          <a:ln w="9525">
            <a:solidFill>
              <a:schemeClr val="tx1"/>
            </a:solidFill>
            <a:round/>
            <a:headEnd/>
            <a:tailEnd type="triangle" w="med" len="med"/>
          </a:ln>
          <a:effectLst/>
        </p:spPr>
        <p:txBody>
          <a:bodyPr/>
          <a:lstStyle/>
          <a:p>
            <a:endParaRPr lang="en-US" i="1">
              <a:solidFill>
                <a:srgbClr val="000000"/>
              </a:solidFill>
            </a:endParaRPr>
          </a:p>
        </p:txBody>
      </p:sp>
      <p:sp>
        <p:nvSpPr>
          <p:cNvPr id="504840" name="Text Box 8"/>
          <p:cNvSpPr txBox="1">
            <a:spLocks noChangeArrowheads="1"/>
          </p:cNvSpPr>
          <p:nvPr/>
        </p:nvSpPr>
        <p:spPr bwMode="auto">
          <a:xfrm>
            <a:off x="6553200" y="2286000"/>
            <a:ext cx="1828800" cy="366713"/>
          </a:xfrm>
          <a:prstGeom prst="rect">
            <a:avLst/>
          </a:prstGeom>
          <a:noFill/>
          <a:ln w="9525">
            <a:noFill/>
            <a:miter lim="800000"/>
            <a:headEnd/>
            <a:tailEnd/>
          </a:ln>
          <a:effectLst/>
        </p:spPr>
        <p:txBody>
          <a:bodyPr>
            <a:spAutoFit/>
          </a:bodyPr>
          <a:lstStyle/>
          <a:p>
            <a:pPr algn="r">
              <a:spcBef>
                <a:spcPct val="50000"/>
              </a:spcBef>
            </a:pPr>
            <a:r>
              <a:rPr lang="en-US" sz="1800" b="0">
                <a:solidFill>
                  <a:srgbClr val="000000"/>
                </a:solidFill>
                <a:effectLst/>
                <a:latin typeface="Arial" charset="0"/>
              </a:rPr>
              <a:t>1 Yr from Now</a:t>
            </a:r>
          </a:p>
        </p:txBody>
      </p:sp>
      <p:sp>
        <p:nvSpPr>
          <p:cNvPr id="504841" name="Line 9"/>
          <p:cNvSpPr>
            <a:spLocks noChangeShapeType="1"/>
          </p:cNvSpPr>
          <p:nvPr/>
        </p:nvSpPr>
        <p:spPr bwMode="auto">
          <a:xfrm>
            <a:off x="8153400" y="2590800"/>
            <a:ext cx="0" cy="381000"/>
          </a:xfrm>
          <a:prstGeom prst="line">
            <a:avLst/>
          </a:prstGeom>
          <a:noFill/>
          <a:ln w="9525">
            <a:solidFill>
              <a:schemeClr val="tx1"/>
            </a:solidFill>
            <a:round/>
            <a:headEnd/>
            <a:tailEnd type="triangle" w="med" len="med"/>
          </a:ln>
          <a:effectLst/>
        </p:spPr>
        <p:txBody>
          <a:bodyPr/>
          <a:lstStyle/>
          <a:p>
            <a:endParaRPr lang="en-US" i="1">
              <a:solidFill>
                <a:srgbClr val="000000"/>
              </a:solidFill>
            </a:endParaRPr>
          </a:p>
        </p:txBody>
      </p:sp>
      <p:sp>
        <p:nvSpPr>
          <p:cNvPr id="504842" name="Text Box 10"/>
          <p:cNvSpPr txBox="1">
            <a:spLocks noChangeArrowheads="1"/>
          </p:cNvSpPr>
          <p:nvPr/>
        </p:nvSpPr>
        <p:spPr bwMode="auto">
          <a:xfrm>
            <a:off x="228600" y="3429000"/>
            <a:ext cx="1676400" cy="1887538"/>
          </a:xfrm>
          <a:prstGeom prst="rect">
            <a:avLst/>
          </a:prstGeom>
          <a:noFill/>
          <a:ln w="9525">
            <a:solidFill>
              <a:schemeClr val="tx1"/>
            </a:solidFill>
            <a:miter lim="800000"/>
            <a:headEnd/>
            <a:tailEnd/>
          </a:ln>
          <a:effectLst/>
        </p:spPr>
        <p:txBody>
          <a:bodyPr>
            <a:spAutoFit/>
          </a:bodyPr>
          <a:lstStyle/>
          <a:p>
            <a:pPr>
              <a:spcBef>
                <a:spcPct val="50000"/>
              </a:spcBef>
            </a:pPr>
            <a:r>
              <a:rPr lang="en-US" sz="1800" b="0">
                <a:solidFill>
                  <a:srgbClr val="000000"/>
                </a:solidFill>
                <a:effectLst/>
                <a:latin typeface="Arial" charset="0"/>
              </a:rPr>
              <a:t>Price agreed now, Notional amt = $100.</a:t>
            </a:r>
          </a:p>
          <a:p>
            <a:pPr>
              <a:spcBef>
                <a:spcPct val="50000"/>
              </a:spcBef>
            </a:pPr>
            <a:r>
              <a:rPr lang="en-US" sz="1800" b="0">
                <a:solidFill>
                  <a:srgbClr val="000000"/>
                </a:solidFill>
                <a:effectLst/>
                <a:latin typeface="Arial" charset="0"/>
              </a:rPr>
              <a:t>No cash changes hands.</a:t>
            </a:r>
          </a:p>
        </p:txBody>
      </p:sp>
      <p:sp>
        <p:nvSpPr>
          <p:cNvPr id="504843" name="Line 11"/>
          <p:cNvSpPr>
            <a:spLocks noChangeShapeType="1"/>
          </p:cNvSpPr>
          <p:nvPr/>
        </p:nvSpPr>
        <p:spPr bwMode="auto">
          <a:xfrm flipV="1">
            <a:off x="838200" y="3124200"/>
            <a:ext cx="0" cy="304800"/>
          </a:xfrm>
          <a:prstGeom prst="line">
            <a:avLst/>
          </a:prstGeom>
          <a:noFill/>
          <a:ln w="9525">
            <a:solidFill>
              <a:schemeClr val="tx1"/>
            </a:solidFill>
            <a:round/>
            <a:headEnd/>
            <a:tailEnd type="triangle" w="med" len="med"/>
          </a:ln>
          <a:effectLst/>
        </p:spPr>
        <p:txBody>
          <a:bodyPr/>
          <a:lstStyle/>
          <a:p>
            <a:endParaRPr lang="en-US" i="1">
              <a:solidFill>
                <a:srgbClr val="000000"/>
              </a:solidFill>
            </a:endParaRPr>
          </a:p>
        </p:txBody>
      </p:sp>
      <p:sp>
        <p:nvSpPr>
          <p:cNvPr id="504844" name="Text Box 12"/>
          <p:cNvSpPr txBox="1">
            <a:spLocks noChangeArrowheads="1"/>
          </p:cNvSpPr>
          <p:nvPr/>
        </p:nvSpPr>
        <p:spPr bwMode="auto">
          <a:xfrm>
            <a:off x="7315200" y="3429000"/>
            <a:ext cx="1600200" cy="3124200"/>
          </a:xfrm>
          <a:prstGeom prst="rect">
            <a:avLst/>
          </a:prstGeom>
          <a:noFill/>
          <a:ln w="9525">
            <a:solidFill>
              <a:schemeClr val="tx1"/>
            </a:solidFill>
            <a:miter lim="800000"/>
            <a:headEnd/>
            <a:tailEnd/>
          </a:ln>
          <a:effectLst/>
        </p:spPr>
        <p:txBody>
          <a:bodyPr>
            <a:spAutoFit/>
          </a:bodyPr>
          <a:lstStyle/>
          <a:p>
            <a:pPr algn="r">
              <a:spcBef>
                <a:spcPct val="50000"/>
              </a:spcBef>
            </a:pPr>
            <a:r>
              <a:rPr lang="en-US" sz="1800" b="0">
                <a:solidFill>
                  <a:srgbClr val="000000"/>
                </a:solidFill>
                <a:effectLst/>
                <a:latin typeface="Arial" charset="0"/>
              </a:rPr>
              <a:t>Index retn Q4 = 5%.</a:t>
            </a:r>
          </a:p>
          <a:p>
            <a:pPr algn="r">
              <a:spcBef>
                <a:spcPct val="50000"/>
              </a:spcBef>
            </a:pPr>
            <a:r>
              <a:rPr lang="en-US" sz="1800" b="0">
                <a:solidFill>
                  <a:srgbClr val="0000FF"/>
                </a:solidFill>
                <a:effectLst/>
                <a:latin typeface="Arial" charset="0"/>
              </a:rPr>
              <a:t>Long recvs $5, owes $1.40: Net = +$3.60.</a:t>
            </a:r>
          </a:p>
          <a:p>
            <a:pPr algn="r">
              <a:spcBef>
                <a:spcPct val="50000"/>
              </a:spcBef>
            </a:pPr>
            <a:r>
              <a:rPr lang="en-US" sz="1800" b="0">
                <a:solidFill>
                  <a:srgbClr val="FF0000"/>
                </a:solidFill>
                <a:effectLst/>
                <a:latin typeface="Arial" charset="0"/>
              </a:rPr>
              <a:t>Short recvs $1.40, owes $5: Net =       -$3.60.</a:t>
            </a:r>
          </a:p>
        </p:txBody>
      </p:sp>
      <p:sp>
        <p:nvSpPr>
          <p:cNvPr id="504845" name="Line 13"/>
          <p:cNvSpPr>
            <a:spLocks noChangeShapeType="1"/>
          </p:cNvSpPr>
          <p:nvPr/>
        </p:nvSpPr>
        <p:spPr bwMode="auto">
          <a:xfrm flipV="1">
            <a:off x="8153400" y="3124200"/>
            <a:ext cx="0" cy="304800"/>
          </a:xfrm>
          <a:prstGeom prst="line">
            <a:avLst/>
          </a:prstGeom>
          <a:noFill/>
          <a:ln w="9525">
            <a:solidFill>
              <a:schemeClr val="tx1"/>
            </a:solidFill>
            <a:round/>
            <a:headEnd/>
            <a:tailEnd type="triangle" w="med" len="med"/>
          </a:ln>
          <a:effectLst/>
        </p:spPr>
        <p:txBody>
          <a:bodyPr/>
          <a:lstStyle/>
          <a:p>
            <a:endParaRPr lang="en-US" i="1">
              <a:solidFill>
                <a:srgbClr val="000000"/>
              </a:solidFill>
            </a:endParaRPr>
          </a:p>
        </p:txBody>
      </p:sp>
      <p:sp>
        <p:nvSpPr>
          <p:cNvPr id="504846" name="Text Box 14"/>
          <p:cNvSpPr txBox="1">
            <a:spLocks noChangeArrowheads="1"/>
          </p:cNvSpPr>
          <p:nvPr/>
        </p:nvSpPr>
        <p:spPr bwMode="auto">
          <a:xfrm>
            <a:off x="5562600" y="3429000"/>
            <a:ext cx="1600200" cy="3124200"/>
          </a:xfrm>
          <a:prstGeom prst="rect">
            <a:avLst/>
          </a:prstGeom>
          <a:noFill/>
          <a:ln w="9525">
            <a:solidFill>
              <a:schemeClr val="tx1"/>
            </a:solidFill>
            <a:miter lim="800000"/>
            <a:headEnd/>
            <a:tailEnd/>
          </a:ln>
          <a:effectLst/>
        </p:spPr>
        <p:txBody>
          <a:bodyPr>
            <a:spAutoFit/>
          </a:bodyPr>
          <a:lstStyle/>
          <a:p>
            <a:pPr algn="r">
              <a:spcBef>
                <a:spcPct val="50000"/>
              </a:spcBef>
            </a:pPr>
            <a:r>
              <a:rPr lang="en-US" sz="1800" b="0">
                <a:solidFill>
                  <a:srgbClr val="000000"/>
                </a:solidFill>
                <a:effectLst/>
                <a:latin typeface="Arial" charset="0"/>
              </a:rPr>
              <a:t>Index retn Q3 = 3%.</a:t>
            </a:r>
          </a:p>
          <a:p>
            <a:pPr algn="r">
              <a:spcBef>
                <a:spcPct val="50000"/>
              </a:spcBef>
            </a:pPr>
            <a:r>
              <a:rPr lang="en-US" sz="1800" b="0">
                <a:solidFill>
                  <a:srgbClr val="0000FF"/>
                </a:solidFill>
                <a:effectLst/>
                <a:latin typeface="Arial" charset="0"/>
              </a:rPr>
              <a:t>Long recvs $3, owes $1.40: Net =   +$1.60.</a:t>
            </a:r>
          </a:p>
          <a:p>
            <a:pPr algn="r">
              <a:spcBef>
                <a:spcPct val="50000"/>
              </a:spcBef>
            </a:pPr>
            <a:r>
              <a:rPr lang="en-US" sz="1800" b="0">
                <a:solidFill>
                  <a:srgbClr val="FF0000"/>
                </a:solidFill>
                <a:effectLst/>
                <a:latin typeface="Arial" charset="0"/>
              </a:rPr>
              <a:t>Short recvs $1.40, owes $3: Net =       -$1.60.</a:t>
            </a:r>
          </a:p>
        </p:txBody>
      </p:sp>
      <p:sp>
        <p:nvSpPr>
          <p:cNvPr id="504847" name="Line 15"/>
          <p:cNvSpPr>
            <a:spLocks noChangeShapeType="1"/>
          </p:cNvSpPr>
          <p:nvPr/>
        </p:nvSpPr>
        <p:spPr bwMode="auto">
          <a:xfrm flipV="1">
            <a:off x="6172200" y="3124200"/>
            <a:ext cx="0" cy="304800"/>
          </a:xfrm>
          <a:prstGeom prst="line">
            <a:avLst/>
          </a:prstGeom>
          <a:noFill/>
          <a:ln w="9525">
            <a:solidFill>
              <a:schemeClr val="tx1"/>
            </a:solidFill>
            <a:round/>
            <a:headEnd/>
            <a:tailEnd type="triangle" w="med" len="med"/>
          </a:ln>
          <a:effectLst/>
        </p:spPr>
        <p:txBody>
          <a:bodyPr/>
          <a:lstStyle/>
          <a:p>
            <a:endParaRPr lang="en-US" i="1">
              <a:solidFill>
                <a:srgbClr val="000000"/>
              </a:solidFill>
            </a:endParaRPr>
          </a:p>
        </p:txBody>
      </p:sp>
      <p:sp>
        <p:nvSpPr>
          <p:cNvPr id="504848" name="Text Box 16"/>
          <p:cNvSpPr txBox="1">
            <a:spLocks noChangeArrowheads="1"/>
          </p:cNvSpPr>
          <p:nvPr/>
        </p:nvSpPr>
        <p:spPr bwMode="auto">
          <a:xfrm>
            <a:off x="5867400" y="2667000"/>
            <a:ext cx="609600" cy="366713"/>
          </a:xfrm>
          <a:prstGeom prst="rect">
            <a:avLst/>
          </a:prstGeom>
          <a:noFill/>
          <a:ln w="9525">
            <a:noFill/>
            <a:miter lim="800000"/>
            <a:headEnd/>
            <a:tailEnd/>
          </a:ln>
          <a:effectLst/>
        </p:spPr>
        <p:txBody>
          <a:bodyPr>
            <a:spAutoFit/>
          </a:bodyPr>
          <a:lstStyle/>
          <a:p>
            <a:pPr algn="ctr">
              <a:spcBef>
                <a:spcPct val="50000"/>
              </a:spcBef>
            </a:pPr>
            <a:r>
              <a:rPr lang="en-US" sz="1800" b="0">
                <a:solidFill>
                  <a:srgbClr val="000000"/>
                </a:solidFill>
                <a:effectLst/>
                <a:latin typeface="Arial" charset="0"/>
              </a:rPr>
              <a:t>Q3</a:t>
            </a:r>
          </a:p>
        </p:txBody>
      </p:sp>
      <p:sp>
        <p:nvSpPr>
          <p:cNvPr id="504849" name="Text Box 17"/>
          <p:cNvSpPr txBox="1">
            <a:spLocks noChangeArrowheads="1"/>
          </p:cNvSpPr>
          <p:nvPr/>
        </p:nvSpPr>
        <p:spPr bwMode="auto">
          <a:xfrm>
            <a:off x="3810000" y="3429000"/>
            <a:ext cx="1600200" cy="3124200"/>
          </a:xfrm>
          <a:prstGeom prst="rect">
            <a:avLst/>
          </a:prstGeom>
          <a:noFill/>
          <a:ln w="9525">
            <a:solidFill>
              <a:schemeClr val="tx1"/>
            </a:solidFill>
            <a:miter lim="800000"/>
            <a:headEnd/>
            <a:tailEnd/>
          </a:ln>
          <a:effectLst/>
        </p:spPr>
        <p:txBody>
          <a:bodyPr>
            <a:spAutoFit/>
          </a:bodyPr>
          <a:lstStyle/>
          <a:p>
            <a:pPr algn="r">
              <a:spcBef>
                <a:spcPct val="50000"/>
              </a:spcBef>
            </a:pPr>
            <a:r>
              <a:rPr lang="en-US" sz="1800" b="0">
                <a:solidFill>
                  <a:srgbClr val="000000"/>
                </a:solidFill>
                <a:effectLst/>
                <a:latin typeface="Arial" charset="0"/>
              </a:rPr>
              <a:t>Index retn Q2 =  -1%.</a:t>
            </a:r>
          </a:p>
          <a:p>
            <a:pPr algn="r">
              <a:spcBef>
                <a:spcPct val="50000"/>
              </a:spcBef>
            </a:pPr>
            <a:r>
              <a:rPr lang="en-US" sz="1800" b="0">
                <a:solidFill>
                  <a:srgbClr val="0000FF"/>
                </a:solidFill>
                <a:effectLst/>
                <a:latin typeface="Arial" charset="0"/>
              </a:rPr>
              <a:t>Long pays $1, owes $1.40: Net =              -$2.40.</a:t>
            </a:r>
          </a:p>
          <a:p>
            <a:pPr algn="r">
              <a:spcBef>
                <a:spcPct val="50000"/>
              </a:spcBef>
            </a:pPr>
            <a:r>
              <a:rPr lang="en-US" sz="1800" b="0">
                <a:solidFill>
                  <a:srgbClr val="FF0000"/>
                </a:solidFill>
                <a:effectLst/>
                <a:latin typeface="Arial" charset="0"/>
              </a:rPr>
              <a:t>Short recvs $1.40, plus $1: Net = +$2.40.</a:t>
            </a:r>
          </a:p>
        </p:txBody>
      </p:sp>
      <p:sp>
        <p:nvSpPr>
          <p:cNvPr id="504850" name="Line 18"/>
          <p:cNvSpPr>
            <a:spLocks noChangeShapeType="1"/>
          </p:cNvSpPr>
          <p:nvPr/>
        </p:nvSpPr>
        <p:spPr bwMode="auto">
          <a:xfrm flipV="1">
            <a:off x="4343400" y="3124200"/>
            <a:ext cx="0" cy="304800"/>
          </a:xfrm>
          <a:prstGeom prst="line">
            <a:avLst/>
          </a:prstGeom>
          <a:noFill/>
          <a:ln w="9525">
            <a:solidFill>
              <a:schemeClr val="tx1"/>
            </a:solidFill>
            <a:round/>
            <a:headEnd/>
            <a:tailEnd type="triangle" w="med" len="med"/>
          </a:ln>
          <a:effectLst/>
        </p:spPr>
        <p:txBody>
          <a:bodyPr/>
          <a:lstStyle/>
          <a:p>
            <a:endParaRPr lang="en-US" i="1">
              <a:solidFill>
                <a:srgbClr val="000000"/>
              </a:solidFill>
            </a:endParaRPr>
          </a:p>
        </p:txBody>
      </p:sp>
      <p:sp>
        <p:nvSpPr>
          <p:cNvPr id="504851" name="Text Box 19"/>
          <p:cNvSpPr txBox="1">
            <a:spLocks noChangeArrowheads="1"/>
          </p:cNvSpPr>
          <p:nvPr/>
        </p:nvSpPr>
        <p:spPr bwMode="auto">
          <a:xfrm>
            <a:off x="4038600" y="2667000"/>
            <a:ext cx="609600" cy="366713"/>
          </a:xfrm>
          <a:prstGeom prst="rect">
            <a:avLst/>
          </a:prstGeom>
          <a:noFill/>
          <a:ln w="9525">
            <a:noFill/>
            <a:miter lim="800000"/>
            <a:headEnd/>
            <a:tailEnd/>
          </a:ln>
          <a:effectLst/>
        </p:spPr>
        <p:txBody>
          <a:bodyPr>
            <a:spAutoFit/>
          </a:bodyPr>
          <a:lstStyle/>
          <a:p>
            <a:pPr algn="ctr">
              <a:spcBef>
                <a:spcPct val="50000"/>
              </a:spcBef>
            </a:pPr>
            <a:r>
              <a:rPr lang="en-US" sz="1800" b="0">
                <a:solidFill>
                  <a:srgbClr val="000000"/>
                </a:solidFill>
                <a:effectLst/>
                <a:latin typeface="Arial" charset="0"/>
              </a:rPr>
              <a:t>Q2</a:t>
            </a:r>
          </a:p>
        </p:txBody>
      </p:sp>
      <p:sp>
        <p:nvSpPr>
          <p:cNvPr id="504852" name="Text Box 20"/>
          <p:cNvSpPr txBox="1">
            <a:spLocks noChangeArrowheads="1"/>
          </p:cNvSpPr>
          <p:nvPr/>
        </p:nvSpPr>
        <p:spPr bwMode="auto">
          <a:xfrm>
            <a:off x="2057400" y="3429000"/>
            <a:ext cx="1600200" cy="3124200"/>
          </a:xfrm>
          <a:prstGeom prst="rect">
            <a:avLst/>
          </a:prstGeom>
          <a:noFill/>
          <a:ln w="9525">
            <a:solidFill>
              <a:schemeClr val="tx1"/>
            </a:solidFill>
            <a:miter lim="800000"/>
            <a:headEnd/>
            <a:tailEnd/>
          </a:ln>
          <a:effectLst/>
        </p:spPr>
        <p:txBody>
          <a:bodyPr>
            <a:spAutoFit/>
          </a:bodyPr>
          <a:lstStyle/>
          <a:p>
            <a:pPr algn="r">
              <a:spcBef>
                <a:spcPct val="50000"/>
              </a:spcBef>
            </a:pPr>
            <a:r>
              <a:rPr lang="en-US" sz="1800" b="0" dirty="0">
                <a:solidFill>
                  <a:srgbClr val="000000"/>
                </a:solidFill>
                <a:effectLst/>
                <a:latin typeface="Arial" charset="0"/>
              </a:rPr>
              <a:t>Index </a:t>
            </a:r>
            <a:r>
              <a:rPr lang="en-US" sz="1800" b="0" dirty="0" err="1">
                <a:solidFill>
                  <a:srgbClr val="000000"/>
                </a:solidFill>
                <a:effectLst/>
                <a:latin typeface="Arial" charset="0"/>
              </a:rPr>
              <a:t>retn</a:t>
            </a:r>
            <a:r>
              <a:rPr lang="en-US" sz="1800" b="0" dirty="0">
                <a:solidFill>
                  <a:srgbClr val="000000"/>
                </a:solidFill>
                <a:effectLst/>
                <a:latin typeface="Arial" charset="0"/>
              </a:rPr>
              <a:t> Q1 = 0%.</a:t>
            </a:r>
          </a:p>
          <a:p>
            <a:pPr algn="r">
              <a:spcBef>
                <a:spcPct val="50000"/>
              </a:spcBef>
            </a:pPr>
            <a:r>
              <a:rPr lang="en-US" sz="1800" b="0" dirty="0">
                <a:solidFill>
                  <a:srgbClr val="0000FF"/>
                </a:solidFill>
                <a:effectLst/>
                <a:latin typeface="Arial" charset="0"/>
              </a:rPr>
              <a:t>Long </a:t>
            </a:r>
            <a:r>
              <a:rPr lang="en-US" sz="1800" b="0" dirty="0" err="1">
                <a:solidFill>
                  <a:srgbClr val="0000FF"/>
                </a:solidFill>
                <a:effectLst/>
                <a:latin typeface="Arial" charset="0"/>
              </a:rPr>
              <a:t>recvs</a:t>
            </a:r>
            <a:r>
              <a:rPr lang="en-US" sz="1800" b="0" dirty="0">
                <a:solidFill>
                  <a:srgbClr val="0000FF"/>
                </a:solidFill>
                <a:effectLst/>
                <a:latin typeface="Arial" charset="0"/>
              </a:rPr>
              <a:t> $0, owes $1.40: Net =              -$1.40.</a:t>
            </a:r>
          </a:p>
          <a:p>
            <a:pPr algn="r">
              <a:spcBef>
                <a:spcPct val="50000"/>
              </a:spcBef>
            </a:pPr>
            <a:r>
              <a:rPr lang="en-US" sz="1800" b="0" dirty="0">
                <a:solidFill>
                  <a:srgbClr val="FF0000"/>
                </a:solidFill>
                <a:effectLst/>
                <a:latin typeface="Arial" charset="0"/>
              </a:rPr>
              <a:t>Short </a:t>
            </a:r>
            <a:r>
              <a:rPr lang="en-US" sz="1800" b="0" dirty="0" err="1">
                <a:solidFill>
                  <a:srgbClr val="FF0000"/>
                </a:solidFill>
                <a:effectLst/>
                <a:latin typeface="Arial" charset="0"/>
              </a:rPr>
              <a:t>recvs</a:t>
            </a:r>
            <a:r>
              <a:rPr lang="en-US" sz="1800" b="0" dirty="0">
                <a:solidFill>
                  <a:srgbClr val="FF0000"/>
                </a:solidFill>
                <a:effectLst/>
                <a:latin typeface="Arial" charset="0"/>
              </a:rPr>
              <a:t> $1.40, owes $0: Net = +$1.40.</a:t>
            </a:r>
          </a:p>
        </p:txBody>
      </p:sp>
      <p:sp>
        <p:nvSpPr>
          <p:cNvPr id="504853" name="Line 21"/>
          <p:cNvSpPr>
            <a:spLocks noChangeShapeType="1"/>
          </p:cNvSpPr>
          <p:nvPr/>
        </p:nvSpPr>
        <p:spPr bwMode="auto">
          <a:xfrm flipV="1">
            <a:off x="2590800" y="3124200"/>
            <a:ext cx="0" cy="304800"/>
          </a:xfrm>
          <a:prstGeom prst="line">
            <a:avLst/>
          </a:prstGeom>
          <a:noFill/>
          <a:ln w="9525">
            <a:solidFill>
              <a:schemeClr val="tx1"/>
            </a:solidFill>
            <a:round/>
            <a:headEnd/>
            <a:tailEnd type="triangle" w="med" len="med"/>
          </a:ln>
          <a:effectLst/>
        </p:spPr>
        <p:txBody>
          <a:bodyPr/>
          <a:lstStyle/>
          <a:p>
            <a:endParaRPr lang="en-US" i="1">
              <a:solidFill>
                <a:srgbClr val="000000"/>
              </a:solidFill>
            </a:endParaRPr>
          </a:p>
        </p:txBody>
      </p:sp>
      <p:sp>
        <p:nvSpPr>
          <p:cNvPr id="504854" name="Text Box 22"/>
          <p:cNvSpPr txBox="1">
            <a:spLocks noChangeArrowheads="1"/>
          </p:cNvSpPr>
          <p:nvPr/>
        </p:nvSpPr>
        <p:spPr bwMode="auto">
          <a:xfrm>
            <a:off x="2286000" y="2667000"/>
            <a:ext cx="609600" cy="366713"/>
          </a:xfrm>
          <a:prstGeom prst="rect">
            <a:avLst/>
          </a:prstGeom>
          <a:noFill/>
          <a:ln w="9525">
            <a:noFill/>
            <a:miter lim="800000"/>
            <a:headEnd/>
            <a:tailEnd/>
          </a:ln>
          <a:effectLst/>
        </p:spPr>
        <p:txBody>
          <a:bodyPr>
            <a:spAutoFit/>
          </a:bodyPr>
          <a:lstStyle/>
          <a:p>
            <a:pPr algn="ctr">
              <a:spcBef>
                <a:spcPct val="50000"/>
              </a:spcBef>
            </a:pPr>
            <a:r>
              <a:rPr lang="en-US" sz="1800" b="0">
                <a:solidFill>
                  <a:srgbClr val="000000"/>
                </a:solidFill>
                <a:effectLst/>
                <a:latin typeface="Arial" charset="0"/>
              </a:rPr>
              <a:t>Q1</a:t>
            </a:r>
          </a:p>
        </p:txBody>
      </p:sp>
      <p:sp>
        <p:nvSpPr>
          <p:cNvPr id="504855" name="Text Box 23"/>
          <p:cNvSpPr txBox="1">
            <a:spLocks noChangeArrowheads="1"/>
          </p:cNvSpPr>
          <p:nvPr/>
        </p:nvSpPr>
        <p:spPr bwMode="auto">
          <a:xfrm>
            <a:off x="6477000" y="1828800"/>
            <a:ext cx="2438400" cy="336550"/>
          </a:xfrm>
          <a:prstGeom prst="rect">
            <a:avLst/>
          </a:prstGeom>
          <a:noFill/>
          <a:ln w="9525">
            <a:noFill/>
            <a:miter lim="800000"/>
            <a:headEnd/>
            <a:tailEnd/>
          </a:ln>
          <a:effectLst/>
        </p:spPr>
        <p:txBody>
          <a:bodyPr>
            <a:spAutoFit/>
          </a:bodyPr>
          <a:lstStyle/>
          <a:p>
            <a:pPr algn="r">
              <a:spcBef>
                <a:spcPct val="50000"/>
              </a:spcBef>
            </a:pPr>
            <a:r>
              <a:rPr lang="en-US" sz="1600" b="0">
                <a:solidFill>
                  <a:srgbClr val="000000"/>
                </a:solidFill>
                <a:effectLst/>
                <a:latin typeface="Arial" charset="0"/>
              </a:rPr>
              <a:t>(Ignore Intermed.)</a:t>
            </a:r>
          </a:p>
        </p:txBody>
      </p:sp>
      <p:sp>
        <p:nvSpPr>
          <p:cNvPr id="504856" name="Text Box 24"/>
          <p:cNvSpPr txBox="1">
            <a:spLocks noChangeArrowheads="1"/>
          </p:cNvSpPr>
          <p:nvPr/>
        </p:nvSpPr>
        <p:spPr bwMode="auto">
          <a:xfrm>
            <a:off x="6629400" y="152400"/>
            <a:ext cx="2514600" cy="336550"/>
          </a:xfrm>
          <a:prstGeom prst="rect">
            <a:avLst/>
          </a:prstGeom>
          <a:noFill/>
          <a:ln w="9525">
            <a:noFill/>
            <a:miter lim="800000"/>
            <a:headEnd/>
            <a:tailEnd/>
          </a:ln>
          <a:effectLst/>
        </p:spPr>
        <p:txBody>
          <a:bodyPr>
            <a:spAutoFit/>
          </a:bodyPr>
          <a:lstStyle/>
          <a:p>
            <a:pPr>
              <a:spcBef>
                <a:spcPct val="50000"/>
              </a:spcBef>
            </a:pPr>
            <a:r>
              <a:rPr lang="en-US" sz="1600" b="0">
                <a:solidFill>
                  <a:srgbClr val="000000"/>
                </a:solidFill>
                <a:effectLst/>
                <a:latin typeface="Arial" charset="0"/>
              </a:rPr>
              <a:t>( $1.40 = 5.60%*$100/4 )</a:t>
            </a:r>
          </a:p>
        </p:txBody>
      </p:sp>
      <p:sp>
        <p:nvSpPr>
          <p:cNvPr id="504857" name="Text Box 25"/>
          <p:cNvSpPr txBox="1">
            <a:spLocks noChangeArrowheads="1"/>
          </p:cNvSpPr>
          <p:nvPr/>
        </p:nvSpPr>
        <p:spPr bwMode="auto">
          <a:xfrm>
            <a:off x="0" y="0"/>
            <a:ext cx="2819400" cy="366713"/>
          </a:xfrm>
          <a:prstGeom prst="rect">
            <a:avLst/>
          </a:prstGeom>
          <a:noFill/>
          <a:ln w="9525">
            <a:noFill/>
            <a:miter lim="800000"/>
            <a:headEnd/>
            <a:tailEnd/>
          </a:ln>
          <a:effectLst/>
        </p:spPr>
        <p:txBody>
          <a:bodyPr>
            <a:spAutoFit/>
          </a:bodyPr>
          <a:lstStyle/>
          <a:p>
            <a:pPr>
              <a:spcBef>
                <a:spcPct val="50000"/>
              </a:spcBef>
            </a:pPr>
            <a:r>
              <a:rPr lang="en-US" sz="1800" b="0" i="1">
                <a:solidFill>
                  <a:srgbClr val="000000"/>
                </a:solidFill>
                <a:effectLst/>
                <a:latin typeface="Arial" charset="0"/>
              </a:rPr>
              <a:t>What is a swap…</a:t>
            </a:r>
          </a:p>
        </p:txBody>
      </p:sp>
      <p:sp>
        <p:nvSpPr>
          <p:cNvPr id="27" name="Oval 26"/>
          <p:cNvSpPr/>
          <p:nvPr/>
        </p:nvSpPr>
        <p:spPr bwMode="auto">
          <a:xfrm>
            <a:off x="2209800" y="5334000"/>
            <a:ext cx="838200" cy="381000"/>
          </a:xfrm>
          <a:prstGeom prst="ellipse">
            <a:avLst/>
          </a:prstGeom>
          <a:no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i="1">
              <a:solidFill>
                <a:srgbClr val="7030A0"/>
              </a:solidFill>
            </a:endParaRPr>
          </a:p>
        </p:txBody>
      </p:sp>
      <p:sp>
        <p:nvSpPr>
          <p:cNvPr id="28" name="Text Box 10"/>
          <p:cNvSpPr txBox="1">
            <a:spLocks noChangeArrowheads="1"/>
          </p:cNvSpPr>
          <p:nvPr/>
        </p:nvSpPr>
        <p:spPr bwMode="auto">
          <a:xfrm>
            <a:off x="381000" y="5410200"/>
            <a:ext cx="1447800" cy="1169551"/>
          </a:xfrm>
          <a:prstGeom prst="rect">
            <a:avLst/>
          </a:prstGeom>
          <a:noFill/>
          <a:ln w="9525">
            <a:solidFill>
              <a:srgbClr val="7030A0"/>
            </a:solidFill>
            <a:miter lim="800000"/>
            <a:headEnd/>
            <a:tailEnd/>
          </a:ln>
          <a:effectLst/>
        </p:spPr>
        <p:txBody>
          <a:bodyPr wrap="square">
            <a:spAutoFit/>
          </a:bodyPr>
          <a:lstStyle/>
          <a:p>
            <a:pPr algn="r">
              <a:spcBef>
                <a:spcPct val="50000"/>
              </a:spcBef>
            </a:pPr>
            <a:r>
              <a:rPr lang="en-US" sz="1400" b="0" dirty="0">
                <a:solidFill>
                  <a:srgbClr val="7030A0"/>
                </a:solidFill>
                <a:effectLst/>
                <a:latin typeface="Arial" charset="0"/>
              </a:rPr>
              <a:t>“Short” position referred to as “floating rate payer” in </a:t>
            </a:r>
            <a:r>
              <a:rPr lang="en-US" sz="1400" b="0" dirty="0" err="1">
                <a:solidFill>
                  <a:srgbClr val="7030A0"/>
                </a:solidFill>
                <a:effectLst/>
                <a:latin typeface="Arial" charset="0"/>
              </a:rPr>
              <a:t>Grosv.Case</a:t>
            </a:r>
            <a:endParaRPr lang="en-US" sz="1400" b="0" dirty="0">
              <a:solidFill>
                <a:srgbClr val="7030A0"/>
              </a:solidFill>
              <a:effectLst/>
              <a:latin typeface="Arial" charset="0"/>
            </a:endParaRPr>
          </a:p>
        </p:txBody>
      </p:sp>
      <p:cxnSp>
        <p:nvCxnSpPr>
          <p:cNvPr id="30" name="Straight Arrow Connector 29"/>
          <p:cNvCxnSpPr>
            <a:stCxn id="28" idx="3"/>
            <a:endCxn id="27" idx="3"/>
          </p:cNvCxnSpPr>
          <p:nvPr/>
        </p:nvCxnSpPr>
        <p:spPr bwMode="auto">
          <a:xfrm flipV="1">
            <a:off x="1828800" y="5659204"/>
            <a:ext cx="503752" cy="335772"/>
          </a:xfrm>
          <a:prstGeom prst="straightConnector1">
            <a:avLst/>
          </a:prstGeom>
          <a:solidFill>
            <a:schemeClr val="accent1"/>
          </a:solidFill>
          <a:ln w="9525" cap="flat" cmpd="sng" algn="ctr">
            <a:solidFill>
              <a:srgbClr val="7030A0"/>
            </a:solidFill>
            <a:prstDash val="solid"/>
            <a:round/>
            <a:headEnd type="none" w="med" len="med"/>
            <a:tailEnd type="arrow"/>
          </a:ln>
          <a:effectLst/>
        </p:spPr>
      </p:cxnSp>
      <p:sp>
        <p:nvSpPr>
          <p:cNvPr id="31" name="Oval 30"/>
          <p:cNvSpPr/>
          <p:nvPr/>
        </p:nvSpPr>
        <p:spPr bwMode="auto">
          <a:xfrm>
            <a:off x="5410200" y="1524000"/>
            <a:ext cx="685800" cy="381000"/>
          </a:xfrm>
          <a:prstGeom prst="ellipse">
            <a:avLst/>
          </a:prstGeom>
          <a:noFill/>
          <a:ln w="952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i="1">
              <a:solidFill>
                <a:srgbClr val="7030A0"/>
              </a:solidFill>
            </a:endParaRPr>
          </a:p>
        </p:txBody>
      </p:sp>
      <p:sp>
        <p:nvSpPr>
          <p:cNvPr id="32" name="Text Box 10"/>
          <p:cNvSpPr txBox="1">
            <a:spLocks noChangeArrowheads="1"/>
          </p:cNvSpPr>
          <p:nvPr/>
        </p:nvSpPr>
        <p:spPr bwMode="auto">
          <a:xfrm>
            <a:off x="2819400" y="1981200"/>
            <a:ext cx="3048000" cy="646331"/>
          </a:xfrm>
          <a:prstGeom prst="rect">
            <a:avLst/>
          </a:prstGeom>
          <a:noFill/>
          <a:ln w="9525">
            <a:solidFill>
              <a:srgbClr val="7030A0"/>
            </a:solidFill>
            <a:miter lim="800000"/>
            <a:headEnd/>
            <a:tailEnd/>
          </a:ln>
          <a:effectLst/>
        </p:spPr>
        <p:txBody>
          <a:bodyPr wrap="square">
            <a:spAutoFit/>
          </a:bodyPr>
          <a:lstStyle/>
          <a:p>
            <a:pPr>
              <a:spcBef>
                <a:spcPct val="50000"/>
              </a:spcBef>
            </a:pPr>
            <a:r>
              <a:rPr lang="en-US" sz="1200" b="0" dirty="0">
                <a:solidFill>
                  <a:srgbClr val="7030A0"/>
                </a:solidFill>
                <a:effectLst/>
                <a:latin typeface="Arial" charset="0"/>
              </a:rPr>
              <a:t>Sometimes quoted as a floating rate spread over LIBOR, but in RE swaps it’s typically a fixed absolute rate as here.</a:t>
            </a:r>
          </a:p>
        </p:txBody>
      </p:sp>
      <p:cxnSp>
        <p:nvCxnSpPr>
          <p:cNvPr id="33" name="Straight Arrow Connector 32"/>
          <p:cNvCxnSpPr>
            <a:endCxn id="31" idx="3"/>
          </p:cNvCxnSpPr>
          <p:nvPr/>
        </p:nvCxnSpPr>
        <p:spPr bwMode="auto">
          <a:xfrm flipV="1">
            <a:off x="5029200" y="1849204"/>
            <a:ext cx="481433" cy="129958"/>
          </a:xfrm>
          <a:prstGeom prst="straightConnector1">
            <a:avLst/>
          </a:prstGeom>
          <a:solidFill>
            <a:schemeClr val="accent1"/>
          </a:solidFill>
          <a:ln w="9525" cap="flat" cmpd="sng" algn="ctr">
            <a:solidFill>
              <a:srgbClr val="7030A0"/>
            </a:solidFill>
            <a:prstDash val="solid"/>
            <a:round/>
            <a:headEnd type="none" w="med" len="med"/>
            <a:tailEnd type="arrow"/>
          </a:ln>
          <a:effectLst/>
        </p:spPr>
      </p:cxnSp>
      <p:sp>
        <p:nvSpPr>
          <p:cNvPr id="34" name="Footer Placeholder 33"/>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35" name="Slide Number Placeholder 34"/>
          <p:cNvSpPr>
            <a:spLocks noGrp="1"/>
          </p:cNvSpPr>
          <p:nvPr>
            <p:ph type="sldNum" sz="quarter" idx="12"/>
          </p:nvPr>
        </p:nvSpPr>
        <p:spPr/>
        <p:txBody>
          <a:bodyPr/>
          <a:lstStyle/>
          <a:p>
            <a:fld id="{3A4B6A3B-4DD6-4D5D-BEDC-1D3D11DC8731}" type="slidenum">
              <a:rPr lang="en-US" smtClean="0">
                <a:solidFill>
                  <a:srgbClr val="000000"/>
                </a:solidFill>
              </a:rPr>
              <a:pPr/>
              <a:t>75</a:t>
            </a:fld>
            <a:endParaRPr lang="en-US">
              <a:solidFill>
                <a:srgbClr val="000000"/>
              </a:solidFill>
            </a:endParaRPr>
          </a:p>
        </p:txBody>
      </p:sp>
    </p:spTree>
    <p:extLst>
      <p:ext uri="{BB962C8B-B14F-4D97-AF65-F5344CB8AC3E}">
        <p14:creationId xmlns:p14="http://schemas.microsoft.com/office/powerpoint/2010/main" xmlns="" val="339094085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555010" name="Picture 2"/>
          <p:cNvPicPr>
            <a:picLocks noChangeAspect="1" noChangeArrowheads="1"/>
          </p:cNvPicPr>
          <p:nvPr/>
        </p:nvPicPr>
        <p:blipFill>
          <a:blip r:embed="rId2" cstate="print"/>
          <a:srcRect/>
          <a:stretch>
            <a:fillRect/>
          </a:stretch>
        </p:blipFill>
        <p:spPr bwMode="auto">
          <a:xfrm>
            <a:off x="1143000" y="1768475"/>
            <a:ext cx="6781800" cy="3290888"/>
          </a:xfrm>
          <a:prstGeom prst="rect">
            <a:avLst/>
          </a:prstGeom>
          <a:noFill/>
          <a:ln w="9525">
            <a:noFill/>
            <a:miter lim="800000"/>
            <a:headEnd/>
            <a:tailEnd/>
          </a:ln>
          <a:effectLst/>
        </p:spPr>
      </p:pic>
      <p:sp>
        <p:nvSpPr>
          <p:cNvPr id="555011" name="Text Box 3"/>
          <p:cNvSpPr txBox="1">
            <a:spLocks noChangeArrowheads="1"/>
          </p:cNvSpPr>
          <p:nvPr/>
        </p:nvSpPr>
        <p:spPr bwMode="auto">
          <a:xfrm>
            <a:off x="609600" y="609600"/>
            <a:ext cx="8001000" cy="946150"/>
          </a:xfrm>
          <a:prstGeom prst="rect">
            <a:avLst/>
          </a:prstGeom>
          <a:noFill/>
          <a:ln w="9525">
            <a:noFill/>
            <a:miter lim="800000"/>
            <a:headEnd/>
            <a:tailEnd/>
          </a:ln>
          <a:effectLst/>
        </p:spPr>
        <p:txBody>
          <a:bodyPr>
            <a:spAutoFit/>
          </a:bodyPr>
          <a:lstStyle/>
          <a:p>
            <a:pPr algn="ctr">
              <a:spcBef>
                <a:spcPct val="50000"/>
              </a:spcBef>
            </a:pPr>
            <a:r>
              <a:rPr lang="en-US" sz="2800" b="0" dirty="0">
                <a:solidFill>
                  <a:srgbClr val="000000"/>
                </a:solidFill>
                <a:effectLst/>
                <a:latin typeface="Arial" charset="0"/>
              </a:rPr>
              <a:t>Worldwide OTC Derivatives Contracts Outstanding (2008), $ Trillions</a:t>
            </a:r>
          </a:p>
        </p:txBody>
      </p:sp>
      <p:sp>
        <p:nvSpPr>
          <p:cNvPr id="555012" name="Text Box 4"/>
          <p:cNvSpPr txBox="1">
            <a:spLocks noChangeArrowheads="1"/>
          </p:cNvSpPr>
          <p:nvPr/>
        </p:nvSpPr>
        <p:spPr bwMode="auto">
          <a:xfrm>
            <a:off x="381000" y="6172200"/>
            <a:ext cx="2667000" cy="366713"/>
          </a:xfrm>
          <a:prstGeom prst="rect">
            <a:avLst/>
          </a:prstGeom>
          <a:noFill/>
          <a:ln w="9525">
            <a:noFill/>
            <a:miter lim="800000"/>
            <a:headEnd/>
            <a:tailEnd/>
          </a:ln>
          <a:effectLst/>
        </p:spPr>
        <p:txBody>
          <a:bodyPr>
            <a:spAutoFit/>
          </a:bodyPr>
          <a:lstStyle/>
          <a:p>
            <a:pPr>
              <a:spcBef>
                <a:spcPct val="50000"/>
              </a:spcBef>
            </a:pPr>
            <a:r>
              <a:rPr lang="en-US" sz="1800" b="0">
                <a:solidFill>
                  <a:srgbClr val="000000"/>
                </a:solidFill>
                <a:effectLst/>
                <a:latin typeface="Arial" charset="0"/>
              </a:rPr>
              <a:t>Source: BIS</a:t>
            </a:r>
          </a:p>
        </p:txBody>
      </p:sp>
      <p:sp>
        <p:nvSpPr>
          <p:cNvPr id="8" name="Text Box 3"/>
          <p:cNvSpPr txBox="1">
            <a:spLocks noChangeArrowheads="1"/>
          </p:cNvSpPr>
          <p:nvPr/>
        </p:nvSpPr>
        <p:spPr bwMode="auto">
          <a:xfrm>
            <a:off x="685800" y="5105400"/>
            <a:ext cx="8001000" cy="830997"/>
          </a:xfrm>
          <a:prstGeom prst="rect">
            <a:avLst/>
          </a:prstGeom>
          <a:noFill/>
          <a:ln w="9525">
            <a:noFill/>
            <a:miter lim="800000"/>
            <a:headEnd/>
            <a:tailEnd/>
          </a:ln>
          <a:effectLst/>
        </p:spPr>
        <p:txBody>
          <a:bodyPr>
            <a:spAutoFit/>
          </a:bodyPr>
          <a:lstStyle/>
          <a:p>
            <a:pPr algn="ctr">
              <a:spcBef>
                <a:spcPct val="50000"/>
              </a:spcBef>
            </a:pPr>
            <a:r>
              <a:rPr lang="en-US" sz="2400" b="0" dirty="0">
                <a:solidFill>
                  <a:srgbClr val="000000"/>
                </a:solidFill>
                <a:effectLst/>
                <a:latin typeface="Arial" charset="0"/>
              </a:rPr>
              <a:t>“Gross Value” is actual absolute fair value (current potential cash liability) exposure both sides face.</a:t>
            </a:r>
          </a:p>
        </p:txBody>
      </p:sp>
      <p:sp>
        <p:nvSpPr>
          <p:cNvPr id="7" name="Footer Placeholder 6"/>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9" name="Slide Number Placeholder 8"/>
          <p:cNvSpPr>
            <a:spLocks noGrp="1"/>
          </p:cNvSpPr>
          <p:nvPr>
            <p:ph type="sldNum" sz="quarter" idx="12"/>
          </p:nvPr>
        </p:nvSpPr>
        <p:spPr/>
        <p:txBody>
          <a:bodyPr/>
          <a:lstStyle/>
          <a:p>
            <a:fld id="{C10BC33F-8C89-4D21-B7F7-41DBAF8525E1}" type="slidenum">
              <a:rPr lang="en-US" smtClean="0">
                <a:solidFill>
                  <a:srgbClr val="000000"/>
                </a:solidFill>
              </a:rPr>
              <a:pPr/>
              <a:t>76</a:t>
            </a:fld>
            <a:endParaRPr lang="en-US">
              <a:solidFill>
                <a:srgbClr val="000000"/>
              </a:solidFill>
            </a:endParaRPr>
          </a:p>
        </p:txBody>
      </p:sp>
    </p:spTree>
    <p:extLst>
      <p:ext uri="{BB962C8B-B14F-4D97-AF65-F5344CB8AC3E}">
        <p14:creationId xmlns:p14="http://schemas.microsoft.com/office/powerpoint/2010/main" xmlns="" val="204687513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p:txBody>
          <a:bodyPr/>
          <a:lstStyle/>
          <a:p>
            <a:r>
              <a:rPr lang="en-US" sz="2800" dirty="0"/>
              <a:t>Real estate is the largest category of physical assets (over 1/3 of national wealth) for which no derivatives are </a:t>
            </a:r>
            <a:r>
              <a:rPr lang="en-US" sz="2800" dirty="0" smtClean="0"/>
              <a:t>traded…</a:t>
            </a:r>
            <a:endParaRPr lang="en-US" sz="2800" dirty="0"/>
          </a:p>
        </p:txBody>
      </p:sp>
      <p:pic>
        <p:nvPicPr>
          <p:cNvPr id="530435" name="Picture 3"/>
          <p:cNvPicPr>
            <a:picLocks noChangeAspect="1" noChangeArrowheads="1"/>
          </p:cNvPicPr>
          <p:nvPr/>
        </p:nvPicPr>
        <p:blipFill>
          <a:blip r:embed="rId3" cstate="print"/>
          <a:srcRect/>
          <a:stretch>
            <a:fillRect/>
          </a:stretch>
        </p:blipFill>
        <p:spPr bwMode="auto">
          <a:xfrm>
            <a:off x="76200" y="1492250"/>
            <a:ext cx="6248400" cy="5016500"/>
          </a:xfrm>
          <a:prstGeom prst="rect">
            <a:avLst/>
          </a:prstGeom>
          <a:noFill/>
          <a:ln w="9525">
            <a:noFill/>
            <a:miter lim="800000"/>
            <a:headEnd/>
            <a:tailEnd/>
          </a:ln>
          <a:effectLst/>
        </p:spPr>
      </p:pic>
      <p:sp>
        <p:nvSpPr>
          <p:cNvPr id="530437" name="Text Box 5"/>
          <p:cNvSpPr txBox="1">
            <a:spLocks noChangeArrowheads="1"/>
          </p:cNvSpPr>
          <p:nvPr/>
        </p:nvSpPr>
        <p:spPr bwMode="auto">
          <a:xfrm>
            <a:off x="6324600" y="1600200"/>
            <a:ext cx="2667000" cy="4108817"/>
          </a:xfrm>
          <a:prstGeom prst="rect">
            <a:avLst/>
          </a:prstGeom>
          <a:noFill/>
          <a:ln w="9525">
            <a:solidFill>
              <a:srgbClr val="0000FF"/>
            </a:solidFill>
            <a:miter lim="800000"/>
            <a:headEnd/>
            <a:tailEnd/>
          </a:ln>
          <a:effectLst/>
        </p:spPr>
        <p:txBody>
          <a:bodyPr wrap="square">
            <a:spAutoFit/>
          </a:bodyPr>
          <a:lstStyle/>
          <a:p>
            <a:pPr>
              <a:spcBef>
                <a:spcPct val="50000"/>
              </a:spcBef>
            </a:pPr>
            <a:r>
              <a:rPr lang="en-US" sz="1800" b="0" dirty="0">
                <a:solidFill>
                  <a:srgbClr val="0000FF"/>
                </a:solidFill>
                <a:effectLst/>
                <a:latin typeface="Arial" charset="0"/>
              </a:rPr>
              <a:t>During 2000s trading began:</a:t>
            </a:r>
          </a:p>
          <a:p>
            <a:pPr marL="233363" indent="-233363">
              <a:spcBef>
                <a:spcPct val="50000"/>
              </a:spcBef>
              <a:buFontTx/>
              <a:buChar char="•"/>
            </a:pPr>
            <a:r>
              <a:rPr lang="en-US" sz="1800" b="0" dirty="0" err="1" smtClean="0">
                <a:solidFill>
                  <a:srgbClr val="0000FF"/>
                </a:solidFill>
                <a:effectLst/>
                <a:latin typeface="Arial" charset="0"/>
              </a:rPr>
              <a:t>IPD</a:t>
            </a:r>
            <a:r>
              <a:rPr lang="en-US" sz="1800" b="0" dirty="0" smtClean="0">
                <a:solidFill>
                  <a:srgbClr val="0000FF"/>
                </a:solidFill>
                <a:effectLst/>
                <a:latin typeface="Arial" charset="0"/>
              </a:rPr>
              <a:t>/UK</a:t>
            </a:r>
            <a:endParaRPr lang="en-US" sz="1800" b="0" dirty="0">
              <a:solidFill>
                <a:srgbClr val="0000FF"/>
              </a:solidFill>
              <a:effectLst/>
              <a:latin typeface="Arial" charset="0"/>
            </a:endParaRPr>
          </a:p>
          <a:p>
            <a:pPr marL="233363" indent="-233363">
              <a:spcBef>
                <a:spcPct val="50000"/>
              </a:spcBef>
              <a:buFontTx/>
              <a:buChar char="•"/>
            </a:pPr>
            <a:r>
              <a:rPr lang="en-US" sz="1800" b="0" dirty="0" smtClean="0">
                <a:solidFill>
                  <a:srgbClr val="0000FF"/>
                </a:solidFill>
                <a:effectLst/>
                <a:latin typeface="Arial" charset="0"/>
              </a:rPr>
              <a:t>Case-</a:t>
            </a:r>
            <a:r>
              <a:rPr lang="en-US" sz="1800" b="0" dirty="0" err="1" smtClean="0">
                <a:solidFill>
                  <a:srgbClr val="0000FF"/>
                </a:solidFill>
                <a:effectLst/>
                <a:latin typeface="Arial" charset="0"/>
              </a:rPr>
              <a:t>Shiller</a:t>
            </a:r>
            <a:r>
              <a:rPr lang="en-US" sz="1800" b="0" dirty="0" smtClean="0">
                <a:solidFill>
                  <a:srgbClr val="0000FF"/>
                </a:solidFill>
                <a:effectLst/>
                <a:latin typeface="Arial" charset="0"/>
              </a:rPr>
              <a:t> </a:t>
            </a:r>
            <a:r>
              <a:rPr lang="en-US" sz="1800" b="0" dirty="0">
                <a:solidFill>
                  <a:srgbClr val="0000FF"/>
                </a:solidFill>
                <a:effectLst/>
                <a:latin typeface="Arial" charset="0"/>
              </a:rPr>
              <a:t>CME</a:t>
            </a:r>
          </a:p>
          <a:p>
            <a:pPr marL="233363" indent="-233363">
              <a:spcBef>
                <a:spcPct val="50000"/>
              </a:spcBef>
              <a:buFontTx/>
              <a:buChar char="•"/>
            </a:pPr>
            <a:r>
              <a:rPr lang="en-US" sz="1800" b="0" dirty="0" err="1">
                <a:solidFill>
                  <a:srgbClr val="0000FF"/>
                </a:solidFill>
                <a:effectLst/>
                <a:latin typeface="Arial" charset="0"/>
              </a:rPr>
              <a:t>RadarLogic</a:t>
            </a:r>
            <a:r>
              <a:rPr lang="en-US" sz="1800" b="0" dirty="0">
                <a:solidFill>
                  <a:srgbClr val="0000FF"/>
                </a:solidFill>
                <a:effectLst/>
                <a:latin typeface="Arial" charset="0"/>
              </a:rPr>
              <a:t> (RPX)</a:t>
            </a:r>
          </a:p>
          <a:p>
            <a:pPr marL="233363" indent="-233363">
              <a:spcBef>
                <a:spcPct val="50000"/>
              </a:spcBef>
              <a:buFontTx/>
              <a:buChar char="•"/>
            </a:pPr>
            <a:r>
              <a:rPr lang="en-US" sz="1800" b="0" dirty="0" err="1" smtClean="0">
                <a:solidFill>
                  <a:srgbClr val="0000FF"/>
                </a:solidFill>
                <a:effectLst/>
                <a:latin typeface="Arial" charset="0"/>
              </a:rPr>
              <a:t>CMBX</a:t>
            </a:r>
            <a:endParaRPr lang="en-US" sz="1800" b="0" dirty="0">
              <a:solidFill>
                <a:srgbClr val="0000FF"/>
              </a:solidFill>
              <a:effectLst/>
              <a:latin typeface="Arial" charset="0"/>
            </a:endParaRPr>
          </a:p>
          <a:p>
            <a:pPr marL="233363" indent="-233363">
              <a:spcBef>
                <a:spcPct val="50000"/>
              </a:spcBef>
              <a:buFontTx/>
              <a:buChar char="•"/>
            </a:pPr>
            <a:r>
              <a:rPr lang="en-US" sz="1800" b="0" dirty="0" err="1" smtClean="0">
                <a:solidFill>
                  <a:srgbClr val="0000FF"/>
                </a:solidFill>
                <a:effectLst/>
                <a:latin typeface="Arial" charset="0"/>
              </a:rPr>
              <a:t>NCREIF</a:t>
            </a:r>
            <a:endParaRPr lang="en-US" sz="1800" b="0" dirty="0">
              <a:solidFill>
                <a:srgbClr val="0000FF"/>
              </a:solidFill>
              <a:effectLst/>
              <a:latin typeface="Arial" charset="0"/>
            </a:endParaRPr>
          </a:p>
          <a:p>
            <a:pPr>
              <a:spcBef>
                <a:spcPct val="50000"/>
              </a:spcBef>
            </a:pPr>
            <a:r>
              <a:rPr lang="en-US" sz="1800" b="0" dirty="0">
                <a:solidFill>
                  <a:srgbClr val="0000FF"/>
                </a:solidFill>
                <a:effectLst/>
                <a:latin typeface="Arial" charset="0"/>
              </a:rPr>
              <a:t>Got clobbered in Fin Crisis.</a:t>
            </a:r>
          </a:p>
          <a:p>
            <a:pPr>
              <a:spcBef>
                <a:spcPct val="50000"/>
              </a:spcBef>
            </a:pPr>
            <a:r>
              <a:rPr lang="en-US" sz="1800" b="0" dirty="0">
                <a:solidFill>
                  <a:srgbClr val="0000FF"/>
                </a:solidFill>
                <a:effectLst/>
                <a:latin typeface="Arial" charset="0"/>
              </a:rPr>
              <a:t>(But I think it will rise again.)</a:t>
            </a:r>
          </a:p>
        </p:txBody>
      </p:sp>
      <p:sp>
        <p:nvSpPr>
          <p:cNvPr id="8" name="Footer Placeholder 7"/>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6" name="Slide Number Placeholder 5"/>
          <p:cNvSpPr>
            <a:spLocks noGrp="1"/>
          </p:cNvSpPr>
          <p:nvPr>
            <p:ph type="sldNum" sz="quarter" idx="12"/>
          </p:nvPr>
        </p:nvSpPr>
        <p:spPr/>
        <p:txBody>
          <a:bodyPr/>
          <a:lstStyle/>
          <a:p>
            <a:fld id="{3A4B6A3B-4DD6-4D5D-BEDC-1D3D11DC8731}" type="slidenum">
              <a:rPr lang="en-US" smtClean="0">
                <a:solidFill>
                  <a:srgbClr val="000000"/>
                </a:solidFill>
              </a:rPr>
              <a:pPr/>
              <a:t>77</a:t>
            </a:fld>
            <a:endParaRPr lang="en-US">
              <a:solidFill>
                <a:srgbClr val="000000"/>
              </a:solidFill>
            </a:endParaRPr>
          </a:p>
        </p:txBody>
      </p:sp>
    </p:spTree>
    <p:extLst>
      <p:ext uri="{BB962C8B-B14F-4D97-AF65-F5344CB8AC3E}">
        <p14:creationId xmlns:p14="http://schemas.microsoft.com/office/powerpoint/2010/main" xmlns="" val="43991750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3" cstate="print"/>
          <a:srcRect/>
          <a:stretch>
            <a:fillRect/>
          </a:stretch>
        </p:blipFill>
        <p:spPr bwMode="auto">
          <a:xfrm>
            <a:off x="91440" y="1371600"/>
            <a:ext cx="8961120" cy="4703469"/>
          </a:xfrm>
          <a:prstGeom prst="rect">
            <a:avLst/>
          </a:prstGeom>
          <a:noFill/>
          <a:ln w="9525">
            <a:noFill/>
            <a:miter lim="800000"/>
            <a:headEnd/>
            <a:tailEnd/>
          </a:ln>
        </p:spPr>
      </p:pic>
      <p:sp>
        <p:nvSpPr>
          <p:cNvPr id="532483" name="Text Box 3"/>
          <p:cNvSpPr txBox="1">
            <a:spLocks noChangeArrowheads="1"/>
          </p:cNvSpPr>
          <p:nvPr/>
        </p:nvSpPr>
        <p:spPr bwMode="auto">
          <a:xfrm>
            <a:off x="76200" y="6096000"/>
            <a:ext cx="6821488" cy="304800"/>
          </a:xfrm>
          <a:prstGeom prst="rect">
            <a:avLst/>
          </a:prstGeom>
          <a:noFill/>
          <a:ln w="9525">
            <a:noFill/>
            <a:miter lim="800000"/>
            <a:headEnd/>
            <a:tailEnd/>
          </a:ln>
          <a:effectLst/>
        </p:spPr>
        <p:txBody>
          <a:bodyPr>
            <a:spAutoFit/>
          </a:bodyPr>
          <a:lstStyle/>
          <a:p>
            <a:pPr eaLnBrk="0" hangingPunct="0">
              <a:spcBef>
                <a:spcPct val="50000"/>
              </a:spcBef>
            </a:pPr>
            <a:r>
              <a:rPr lang="en-US" sz="1400" b="0" i="1" dirty="0">
                <a:solidFill>
                  <a:srgbClr val="000000"/>
                </a:solidFill>
                <a:effectLst/>
                <a:latin typeface="Times" pitchFamily="18" charset="0"/>
              </a:rPr>
              <a:t>Source</a:t>
            </a:r>
            <a:r>
              <a:rPr lang="en-US" sz="1400" b="0" dirty="0">
                <a:solidFill>
                  <a:srgbClr val="000000"/>
                </a:solidFill>
                <a:effectLst/>
                <a:latin typeface="Times" pitchFamily="18" charset="0"/>
              </a:rPr>
              <a:t>: </a:t>
            </a:r>
            <a:r>
              <a:rPr lang="en-US" sz="1400" b="0" dirty="0" err="1">
                <a:solidFill>
                  <a:srgbClr val="000000"/>
                </a:solidFill>
                <a:effectLst/>
                <a:latin typeface="Times" pitchFamily="18" charset="0"/>
              </a:rPr>
              <a:t>Dhar</a:t>
            </a:r>
            <a:r>
              <a:rPr lang="en-US" sz="1400" b="0" dirty="0">
                <a:solidFill>
                  <a:srgbClr val="000000"/>
                </a:solidFill>
                <a:effectLst/>
                <a:latin typeface="Times" pitchFamily="18" charset="0"/>
              </a:rPr>
              <a:t> </a:t>
            </a:r>
            <a:r>
              <a:rPr lang="en-US" sz="1400" b="0" dirty="0" smtClean="0">
                <a:solidFill>
                  <a:srgbClr val="000000"/>
                </a:solidFill>
                <a:effectLst/>
                <a:latin typeface="Times" pitchFamily="18" charset="0"/>
              </a:rPr>
              <a:t>and</a:t>
            </a:r>
            <a:r>
              <a:rPr lang="en-US" sz="1400" b="0" dirty="0" smtClean="0">
                <a:solidFill>
                  <a:srgbClr val="000000"/>
                </a:solidFill>
                <a:effectLst/>
                <a:latin typeface="Times" pitchFamily="18" charset="0"/>
              </a:rPr>
              <a:t> </a:t>
            </a:r>
            <a:r>
              <a:rPr lang="en-US" sz="1400" b="0" dirty="0" err="1">
                <a:solidFill>
                  <a:srgbClr val="000000"/>
                </a:solidFill>
                <a:effectLst/>
                <a:latin typeface="Times" pitchFamily="18" charset="0"/>
              </a:rPr>
              <a:t>Goetzmann</a:t>
            </a:r>
            <a:r>
              <a:rPr lang="en-US" sz="1400" b="0" dirty="0">
                <a:solidFill>
                  <a:srgbClr val="000000"/>
                </a:solidFill>
                <a:effectLst/>
                <a:latin typeface="Times" pitchFamily="18" charset="0"/>
              </a:rPr>
              <a:t> 2004 survey of U.S. pension funds for </a:t>
            </a:r>
            <a:r>
              <a:rPr lang="en-US" sz="1400" b="0" dirty="0" err="1">
                <a:solidFill>
                  <a:srgbClr val="000000"/>
                </a:solidFill>
                <a:effectLst/>
                <a:latin typeface="Times" pitchFamily="18" charset="0"/>
              </a:rPr>
              <a:t>PREA</a:t>
            </a:r>
            <a:r>
              <a:rPr lang="en-US" sz="1400" b="0" dirty="0">
                <a:solidFill>
                  <a:srgbClr val="000000"/>
                </a:solidFill>
                <a:effectLst/>
                <a:latin typeface="Times" pitchFamily="18" charset="0"/>
              </a:rPr>
              <a:t>.</a:t>
            </a:r>
            <a:endParaRPr lang="en-US" sz="1400" b="0" i="1" dirty="0">
              <a:solidFill>
                <a:srgbClr val="000000"/>
              </a:solidFill>
              <a:effectLst/>
              <a:latin typeface="Times" pitchFamily="18" charset="0"/>
            </a:endParaRPr>
          </a:p>
        </p:txBody>
      </p:sp>
      <p:sp>
        <p:nvSpPr>
          <p:cNvPr id="532485" name="Rectangle 5"/>
          <p:cNvSpPr>
            <a:spLocks noChangeArrowheads="1"/>
          </p:cNvSpPr>
          <p:nvPr/>
        </p:nvSpPr>
        <p:spPr bwMode="auto">
          <a:xfrm>
            <a:off x="609600" y="12700"/>
            <a:ext cx="8521700" cy="1181100"/>
          </a:xfrm>
          <a:prstGeom prst="rect">
            <a:avLst/>
          </a:prstGeom>
          <a:noFill/>
          <a:ln w="9525">
            <a:noFill/>
            <a:miter lim="800000"/>
            <a:headEnd/>
            <a:tailEnd/>
          </a:ln>
          <a:effectLst/>
        </p:spPr>
        <p:txBody>
          <a:bodyPr anchor="ctr"/>
          <a:lstStyle/>
          <a:p>
            <a:pPr algn="ctr"/>
            <a:r>
              <a:rPr lang="en-US" sz="2800" b="0">
                <a:solidFill>
                  <a:srgbClr val="000000"/>
                </a:solidFill>
                <a:effectLst/>
                <a:latin typeface="Arial" charset="0"/>
              </a:rPr>
              <a:t>Derivatives Can Address Major Concerns of Institutional Investors About R.E.</a:t>
            </a:r>
          </a:p>
        </p:txBody>
      </p:sp>
      <p:sp>
        <p:nvSpPr>
          <p:cNvPr id="17" name="Footer Placeholder 16"/>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16" name="Slide Number Placeholder 15"/>
          <p:cNvSpPr>
            <a:spLocks noGrp="1"/>
          </p:cNvSpPr>
          <p:nvPr>
            <p:ph type="sldNum" sz="quarter" idx="12"/>
          </p:nvPr>
        </p:nvSpPr>
        <p:spPr/>
        <p:txBody>
          <a:bodyPr/>
          <a:lstStyle/>
          <a:p>
            <a:fld id="{C10BC33F-8C89-4D21-B7F7-41DBAF8525E1}" type="slidenum">
              <a:rPr lang="en-US" smtClean="0">
                <a:solidFill>
                  <a:srgbClr val="000000"/>
                </a:solidFill>
              </a:rPr>
              <a:pPr/>
              <a:t>78</a:t>
            </a:fld>
            <a:endParaRPr lang="en-US">
              <a:solidFill>
                <a:srgbClr val="000000"/>
              </a:solidFill>
            </a:endParaRPr>
          </a:p>
        </p:txBody>
      </p:sp>
    </p:spTree>
    <p:extLst>
      <p:ext uri="{BB962C8B-B14F-4D97-AF65-F5344CB8AC3E}">
        <p14:creationId xmlns:p14="http://schemas.microsoft.com/office/powerpoint/2010/main" xmlns="" val="2958111947"/>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34531" name="Text Box 3"/>
          <p:cNvSpPr txBox="1">
            <a:spLocks noChangeArrowheads="1"/>
          </p:cNvSpPr>
          <p:nvPr/>
        </p:nvSpPr>
        <p:spPr bwMode="auto">
          <a:xfrm>
            <a:off x="6172200" y="2459504"/>
            <a:ext cx="2743200" cy="1938992"/>
          </a:xfrm>
          <a:prstGeom prst="rect">
            <a:avLst/>
          </a:prstGeom>
          <a:noFill/>
          <a:ln w="9525">
            <a:noFill/>
            <a:miter lim="800000"/>
            <a:headEnd/>
            <a:tailEnd/>
          </a:ln>
          <a:effectLst/>
        </p:spPr>
        <p:txBody>
          <a:bodyPr>
            <a:spAutoFit/>
          </a:bodyPr>
          <a:lstStyle/>
          <a:p>
            <a:pPr>
              <a:spcBef>
                <a:spcPct val="50000"/>
              </a:spcBef>
            </a:pPr>
            <a:r>
              <a:rPr lang="en-US" b="0" dirty="0" err="1">
                <a:solidFill>
                  <a:srgbClr val="000000"/>
                </a:solidFill>
                <a:effectLst/>
                <a:latin typeface="Calibri" pitchFamily="34" charset="0"/>
              </a:rPr>
              <a:t>Mkt</a:t>
            </a:r>
            <a:r>
              <a:rPr lang="en-US" b="0" dirty="0">
                <a:solidFill>
                  <a:srgbClr val="000000"/>
                </a:solidFill>
                <a:effectLst/>
                <a:latin typeface="Calibri" pitchFamily="34" charset="0"/>
              </a:rPr>
              <a:t> took off rapidly after 2004, grew to 265 </a:t>
            </a:r>
            <a:r>
              <a:rPr lang="en-US" b="0" dirty="0">
                <a:solidFill>
                  <a:srgbClr val="000000"/>
                </a:solidFill>
                <a:effectLst/>
                <a:latin typeface="Calibri" pitchFamily="34" charset="0"/>
                <a:cs typeface="Times New Roman" pitchFamily="18" charset="0"/>
              </a:rPr>
              <a:t>contracts </a:t>
            </a:r>
            <a:r>
              <a:rPr lang="en-US" b="0" dirty="0">
                <a:solidFill>
                  <a:srgbClr val="000000"/>
                </a:solidFill>
                <a:effectLst/>
                <a:latin typeface="Calibri" pitchFamily="34" charset="0"/>
              </a:rPr>
              <a:t>(</a:t>
            </a:r>
            <a:r>
              <a:rPr lang="en-US" b="0" dirty="0">
                <a:solidFill>
                  <a:srgbClr val="000000"/>
                </a:solidFill>
                <a:effectLst/>
                <a:latin typeface="Calibri" pitchFamily="34" charset="0"/>
                <a:cs typeface="Times New Roman" pitchFamily="18" charset="0"/>
              </a:rPr>
              <a:t>£3.5B notional) written in </a:t>
            </a:r>
            <a:r>
              <a:rPr lang="en-US" b="0" dirty="0">
                <a:solidFill>
                  <a:srgbClr val="000000"/>
                </a:solidFill>
                <a:effectLst/>
                <a:latin typeface="Calibri" pitchFamily="34" charset="0"/>
              </a:rPr>
              <a:t>08Q1</a:t>
            </a:r>
            <a:r>
              <a:rPr lang="en-US" b="0" dirty="0" smtClean="0">
                <a:solidFill>
                  <a:srgbClr val="000000"/>
                </a:solidFill>
                <a:effectLst/>
                <a:latin typeface="Calibri" pitchFamily="34" charset="0"/>
              </a:rPr>
              <a:t>, then </a:t>
            </a:r>
            <a:r>
              <a:rPr lang="en-US" b="0" dirty="0">
                <a:solidFill>
                  <a:srgbClr val="000000"/>
                </a:solidFill>
                <a:effectLst/>
                <a:latin typeface="Calibri" pitchFamily="34" charset="0"/>
              </a:rPr>
              <a:t>became victim of financial crisis.</a:t>
            </a:r>
            <a:endParaRPr lang="en-US" b="0" dirty="0">
              <a:solidFill>
                <a:srgbClr val="000000"/>
              </a:solidFill>
              <a:effectLst/>
              <a:latin typeface="Calibri" pitchFamily="34" charset="0"/>
              <a:cs typeface="Times New Roman" pitchFamily="18" charset="0"/>
            </a:endParaRPr>
          </a:p>
        </p:txBody>
      </p:sp>
      <p:pic>
        <p:nvPicPr>
          <p:cNvPr id="534535" name="Picture 7"/>
          <p:cNvPicPr>
            <a:picLocks noChangeAspect="1" noChangeArrowheads="1"/>
          </p:cNvPicPr>
          <p:nvPr/>
        </p:nvPicPr>
        <p:blipFill>
          <a:blip r:embed="rId2" cstate="print"/>
          <a:srcRect/>
          <a:stretch>
            <a:fillRect/>
          </a:stretch>
        </p:blipFill>
        <p:spPr bwMode="auto">
          <a:xfrm>
            <a:off x="228600" y="457200"/>
            <a:ext cx="5864729" cy="6172200"/>
          </a:xfrm>
          <a:prstGeom prst="rect">
            <a:avLst/>
          </a:prstGeom>
          <a:noFill/>
          <a:ln w="9525">
            <a:noFill/>
            <a:miter lim="800000"/>
            <a:headEnd/>
            <a:tailEnd/>
          </a:ln>
          <a:effectLst/>
        </p:spPr>
      </p:pic>
      <p:sp>
        <p:nvSpPr>
          <p:cNvPr id="8" name="Rectangle 2"/>
          <p:cNvSpPr txBox="1">
            <a:spLocks noChangeArrowheads="1"/>
          </p:cNvSpPr>
          <p:nvPr/>
        </p:nvSpPr>
        <p:spPr bwMode="auto">
          <a:xfrm>
            <a:off x="457200" y="0"/>
            <a:ext cx="82296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defRPr/>
            </a:pPr>
            <a:r>
              <a:rPr lang="en-US" sz="2800" b="0" kern="0" dirty="0">
                <a:solidFill>
                  <a:srgbClr val="000000"/>
                </a:solidFill>
                <a:effectLst/>
                <a:latin typeface="Arial"/>
                <a:ea typeface="+mj-ea"/>
                <a:cs typeface="+mj-cs"/>
              </a:rPr>
              <a:t>IPD Index swaps took off in U.K.</a:t>
            </a:r>
          </a:p>
        </p:txBody>
      </p:sp>
      <p:sp>
        <p:nvSpPr>
          <p:cNvPr id="7" name="Footer Placeholder 6"/>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6" name="Slide Number Placeholder 5"/>
          <p:cNvSpPr>
            <a:spLocks noGrp="1"/>
          </p:cNvSpPr>
          <p:nvPr>
            <p:ph type="sldNum" sz="quarter" idx="12"/>
          </p:nvPr>
        </p:nvSpPr>
        <p:spPr/>
        <p:txBody>
          <a:bodyPr/>
          <a:lstStyle/>
          <a:p>
            <a:fld id="{C10BC33F-8C89-4D21-B7F7-41DBAF8525E1}" type="slidenum">
              <a:rPr lang="en-US" smtClean="0">
                <a:solidFill>
                  <a:srgbClr val="000000"/>
                </a:solidFill>
              </a:rPr>
              <a:pPr/>
              <a:t>79</a:t>
            </a:fld>
            <a:endParaRPr lang="en-US">
              <a:solidFill>
                <a:srgbClr val="000000"/>
              </a:solidFill>
            </a:endParaRPr>
          </a:p>
        </p:txBody>
      </p:sp>
    </p:spTree>
    <p:extLst>
      <p:ext uri="{BB962C8B-B14F-4D97-AF65-F5344CB8AC3E}">
        <p14:creationId xmlns:p14="http://schemas.microsoft.com/office/powerpoint/2010/main" xmlns="" val="3413422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US" smtClean="0"/>
              <a:t>© 2014 OnCourse Learning. All Rights Reserved.</a:t>
            </a:r>
            <a:endParaRPr lang="en-US"/>
          </a:p>
        </p:txBody>
      </p:sp>
      <p:sp>
        <p:nvSpPr>
          <p:cNvPr id="22530" name="Text Box 2"/>
          <p:cNvSpPr txBox="1">
            <a:spLocks noChangeArrowheads="1"/>
          </p:cNvSpPr>
          <p:nvPr/>
        </p:nvSpPr>
        <p:spPr bwMode="auto">
          <a:xfrm>
            <a:off x="1828800" y="228600"/>
            <a:ext cx="548640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eaLnBrk="0" hangingPunct="0"/>
            <a:r>
              <a:rPr lang="en-US" sz="2800" i="1">
                <a:effectLst/>
              </a:rPr>
              <a:t>Some historical Perspective</a:t>
            </a:r>
            <a:endParaRPr lang="en-US" sz="2400" i="1">
              <a:effectLst/>
            </a:endParaRPr>
          </a:p>
        </p:txBody>
      </p:sp>
      <p:sp>
        <p:nvSpPr>
          <p:cNvPr id="22531" name="Text Box 3"/>
          <p:cNvSpPr txBox="1">
            <a:spLocks noChangeArrowheads="1"/>
          </p:cNvSpPr>
          <p:nvPr/>
        </p:nvSpPr>
        <p:spPr bwMode="auto">
          <a:xfrm>
            <a:off x="685800" y="795338"/>
            <a:ext cx="8077200" cy="50413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228600" indent="-228600" eaLnBrk="0" hangingPunct="0">
              <a:spcBef>
                <a:spcPct val="50000"/>
              </a:spcBef>
              <a:buFontTx/>
              <a:buChar char="•"/>
            </a:pPr>
            <a:r>
              <a:rPr lang="en-US" sz="2400" b="0" dirty="0" err="1" smtClean="0">
                <a:effectLst/>
              </a:rPr>
              <a:t>MPT</a:t>
            </a:r>
            <a:r>
              <a:rPr lang="en-US" sz="2400" b="0" dirty="0" smtClean="0">
                <a:effectLst/>
              </a:rPr>
              <a:t> </a:t>
            </a:r>
            <a:r>
              <a:rPr lang="en-US" sz="2400" b="0" dirty="0">
                <a:effectLst/>
              </a:rPr>
              <a:t>(1950s &amp; 60s)</a:t>
            </a:r>
          </a:p>
          <a:p>
            <a:pPr marL="228600" indent="-228600" eaLnBrk="0" hangingPunct="0">
              <a:spcBef>
                <a:spcPct val="50000"/>
              </a:spcBef>
              <a:buFontTx/>
              <a:buChar char="•"/>
            </a:pPr>
            <a:r>
              <a:rPr lang="en-US" sz="2400" b="0" dirty="0" err="1" smtClean="0">
                <a:effectLst/>
              </a:rPr>
              <a:t>CAPM</a:t>
            </a:r>
            <a:r>
              <a:rPr lang="en-US" sz="2400" b="0" dirty="0" smtClean="0">
                <a:effectLst/>
              </a:rPr>
              <a:t> </a:t>
            </a:r>
            <a:r>
              <a:rPr lang="en-US" sz="2400" b="0" dirty="0">
                <a:effectLst/>
              </a:rPr>
              <a:t>(1960s &amp; 70s)</a:t>
            </a:r>
          </a:p>
          <a:p>
            <a:pPr lvl="1" eaLnBrk="0" hangingPunct="0">
              <a:spcBef>
                <a:spcPct val="10000"/>
              </a:spcBef>
            </a:pPr>
            <a:r>
              <a:rPr lang="en-US" sz="2400" b="0" dirty="0">
                <a:effectLst/>
                <a:sym typeface="Wingdings" panose="05000000000000000000" pitchFamily="2" charset="2"/>
              </a:rPr>
              <a:t></a:t>
            </a:r>
            <a:r>
              <a:rPr lang="en-US" sz="2400" b="0" dirty="0" err="1">
                <a:effectLst/>
                <a:sym typeface="Wingdings" panose="05000000000000000000" pitchFamily="2" charset="2"/>
              </a:rPr>
              <a:t>Invstmt</a:t>
            </a:r>
            <a:r>
              <a:rPr lang="en-US" sz="2400" b="0" dirty="0">
                <a:effectLst/>
                <a:sym typeface="Wingdings" panose="05000000000000000000" pitchFamily="2" charset="2"/>
              </a:rPr>
              <a:t> Mgt </a:t>
            </a:r>
            <a:r>
              <a:rPr lang="en-US" sz="2400" b="0" dirty="0" err="1">
                <a:effectLst/>
                <a:sym typeface="Wingdings" panose="05000000000000000000" pitchFamily="2" charset="2"/>
              </a:rPr>
              <a:t>Perf.Eval</a:t>
            </a:r>
            <a:r>
              <a:rPr lang="en-US" sz="2400" b="0" dirty="0">
                <a:effectLst/>
                <a:sym typeface="Wingdings" panose="05000000000000000000" pitchFamily="2" charset="2"/>
              </a:rPr>
              <a:t>: </a:t>
            </a:r>
            <a:r>
              <a:rPr lang="en-US" sz="2400" b="0" i="1" dirty="0">
                <a:effectLst/>
                <a:sym typeface="Wingdings" panose="05000000000000000000" pitchFamily="2" charset="2"/>
              </a:rPr>
              <a:t>“Risk-adjusted returns”</a:t>
            </a:r>
            <a:r>
              <a:rPr lang="en-US" sz="2400" b="0" dirty="0">
                <a:effectLst/>
                <a:sym typeface="Wingdings" panose="05000000000000000000" pitchFamily="2" charset="2"/>
              </a:rPr>
              <a:t>:</a:t>
            </a:r>
          </a:p>
          <a:p>
            <a:pPr lvl="2" eaLnBrk="0" hangingPunct="0">
              <a:spcBef>
                <a:spcPct val="10000"/>
              </a:spcBef>
            </a:pPr>
            <a:r>
              <a:rPr lang="en-US" sz="2400" b="0" i="1" dirty="0">
                <a:effectLst/>
              </a:rPr>
              <a:t>“Jensen’s </a:t>
            </a:r>
            <a:r>
              <a:rPr lang="en-US" sz="2400" b="0" i="1" dirty="0" smtClean="0">
                <a:effectLst/>
              </a:rPr>
              <a:t>Alpha,” “</a:t>
            </a:r>
            <a:r>
              <a:rPr lang="en-US" sz="2400" b="0" i="1" dirty="0">
                <a:effectLst/>
              </a:rPr>
              <a:t>Sharpe </a:t>
            </a:r>
            <a:r>
              <a:rPr lang="en-US" sz="2400" b="0" i="1" dirty="0" smtClean="0">
                <a:effectLst/>
              </a:rPr>
              <a:t>Ratio,” “</a:t>
            </a:r>
            <a:r>
              <a:rPr lang="en-US" sz="2400" b="0" i="1" dirty="0" err="1">
                <a:effectLst/>
              </a:rPr>
              <a:t>Treynor</a:t>
            </a:r>
            <a:r>
              <a:rPr lang="en-US" sz="2400" b="0" i="1" dirty="0">
                <a:effectLst/>
              </a:rPr>
              <a:t> </a:t>
            </a:r>
            <a:r>
              <a:rPr lang="en-US" sz="2400" b="0" i="1" dirty="0" smtClean="0">
                <a:effectLst/>
              </a:rPr>
              <a:t>Ratio.”</a:t>
            </a:r>
            <a:endParaRPr lang="en-US" sz="2400" b="0" dirty="0">
              <a:effectLst/>
            </a:endParaRPr>
          </a:p>
          <a:p>
            <a:pPr marL="228600" indent="-228600" eaLnBrk="0" hangingPunct="0">
              <a:spcBef>
                <a:spcPct val="50000"/>
              </a:spcBef>
              <a:buFontTx/>
              <a:buChar char="•"/>
            </a:pPr>
            <a:r>
              <a:rPr lang="en-US" sz="2400" b="0" dirty="0" smtClean="0">
                <a:effectLst/>
              </a:rPr>
              <a:t>Disillusionment </a:t>
            </a:r>
            <a:r>
              <a:rPr lang="en-US" sz="2400" b="0" dirty="0">
                <a:effectLst/>
              </a:rPr>
              <a:t>with </a:t>
            </a:r>
            <a:r>
              <a:rPr lang="en-US" sz="2400" b="0" dirty="0" err="1">
                <a:effectLst/>
              </a:rPr>
              <a:t>CAPM</a:t>
            </a:r>
            <a:r>
              <a:rPr lang="en-US" sz="2400" b="0" dirty="0">
                <a:effectLst/>
              </a:rPr>
              <a:t> (1980s &amp; 90s</a:t>
            </a:r>
            <a:r>
              <a:rPr lang="en-US" sz="2400" b="0" dirty="0" smtClean="0">
                <a:effectLst/>
              </a:rPr>
              <a:t>): Going </a:t>
            </a:r>
            <a:r>
              <a:rPr lang="en-US" sz="2400" b="0" dirty="0">
                <a:effectLst/>
              </a:rPr>
              <a:t>beyond “beta” to explain expected returns: </a:t>
            </a:r>
            <a:r>
              <a:rPr lang="en-US" sz="2400" b="0" i="1" dirty="0">
                <a:effectLst/>
              </a:rPr>
              <a:t>Size, B/M Ratio,</a:t>
            </a:r>
            <a:endParaRPr lang="en-US" sz="2400" b="0" dirty="0">
              <a:effectLst/>
            </a:endParaRPr>
          </a:p>
          <a:p>
            <a:pPr marL="228600" indent="-228600" eaLnBrk="0" hangingPunct="0">
              <a:spcBef>
                <a:spcPct val="50000"/>
              </a:spcBef>
              <a:buFontTx/>
              <a:buChar char="•"/>
            </a:pPr>
            <a:r>
              <a:rPr lang="en-US" sz="2400" b="0" dirty="0" smtClean="0">
                <a:effectLst/>
              </a:rPr>
              <a:t>“</a:t>
            </a:r>
            <a:r>
              <a:rPr lang="en-US" sz="2400" b="0" i="1" dirty="0">
                <a:effectLst/>
              </a:rPr>
              <a:t>Style</a:t>
            </a:r>
            <a:r>
              <a:rPr lang="en-US" sz="2400" b="0" dirty="0">
                <a:effectLst/>
              </a:rPr>
              <a:t>” oriented </a:t>
            </a:r>
            <a:r>
              <a:rPr lang="en-US" sz="2400" b="0" dirty="0" err="1">
                <a:effectLst/>
              </a:rPr>
              <a:t>invstmt</a:t>
            </a:r>
            <a:r>
              <a:rPr lang="en-US" sz="2400" b="0" dirty="0">
                <a:effectLst/>
              </a:rPr>
              <a:t> strategy (1980s &amp; 90s):</a:t>
            </a:r>
          </a:p>
          <a:p>
            <a:pPr marL="685800" lvl="1" indent="-338138" eaLnBrk="0" hangingPunct="0">
              <a:spcBef>
                <a:spcPct val="10000"/>
              </a:spcBef>
              <a:buFont typeface="Wingdings" panose="05000000000000000000" pitchFamily="2" charset="2"/>
              <a:buChar char="è"/>
            </a:pPr>
            <a:r>
              <a:rPr lang="en-US" sz="2400" b="0" dirty="0">
                <a:effectLst/>
                <a:sym typeface="Wingdings" panose="05000000000000000000" pitchFamily="2" charset="2"/>
              </a:rPr>
              <a:t>Style-based benchmarking as an </a:t>
            </a:r>
            <a:r>
              <a:rPr lang="en-US" sz="2400" b="0" dirty="0" err="1">
                <a:effectLst/>
                <a:sym typeface="Wingdings" panose="05000000000000000000" pitchFamily="2" charset="2"/>
              </a:rPr>
              <a:t>invstmt</a:t>
            </a:r>
            <a:r>
              <a:rPr lang="en-US" sz="2400" b="0" dirty="0">
                <a:effectLst/>
                <a:sym typeface="Wingdings" panose="05000000000000000000" pitchFamily="2" charset="2"/>
              </a:rPr>
              <a:t> mgt tool, consistent with style-based portfolio strategy.</a:t>
            </a:r>
          </a:p>
          <a:p>
            <a:pPr marL="228600" indent="-228600" eaLnBrk="0" hangingPunct="0">
              <a:spcBef>
                <a:spcPct val="50000"/>
              </a:spcBef>
              <a:buFontTx/>
              <a:buChar char="•"/>
            </a:pPr>
            <a:r>
              <a:rPr lang="en-US" sz="2400" b="0" dirty="0" smtClean="0">
                <a:effectLst/>
              </a:rPr>
              <a:t>Property </a:t>
            </a:r>
            <a:r>
              <a:rPr lang="en-US" sz="2400" b="0" dirty="0">
                <a:effectLst/>
              </a:rPr>
              <a:t>“Crash” of early 1990s:</a:t>
            </a:r>
          </a:p>
          <a:p>
            <a:pPr marL="685800" lvl="1" indent="-338138" eaLnBrk="0" hangingPunct="0">
              <a:spcBef>
                <a:spcPct val="10000"/>
              </a:spcBef>
            </a:pPr>
            <a:r>
              <a:rPr lang="en-US" sz="2400" b="0" dirty="0">
                <a:effectLst/>
                <a:sym typeface="Wingdings" panose="05000000000000000000" pitchFamily="2" charset="2"/>
              </a:rPr>
              <a:t></a:t>
            </a:r>
            <a:r>
              <a:rPr lang="en-US" sz="2400" b="0" dirty="0">
                <a:effectLst/>
              </a:rPr>
              <a:t>Benchmarking expands from equities to </a:t>
            </a:r>
            <a:r>
              <a:rPr lang="en-US" sz="2400" b="0" dirty="0" err="1">
                <a:effectLst/>
              </a:rPr>
              <a:t>R.E.</a:t>
            </a:r>
            <a:r>
              <a:rPr lang="en-US" sz="2400" b="0" dirty="0">
                <a:effectLst/>
              </a:rPr>
              <a:t> (1990s).</a:t>
            </a:r>
          </a:p>
        </p:txBody>
      </p:sp>
      <p:sp>
        <p:nvSpPr>
          <p:cNvPr id="6" name="Slide Number Placeholder 5"/>
          <p:cNvSpPr>
            <a:spLocks noGrp="1"/>
          </p:cNvSpPr>
          <p:nvPr>
            <p:ph type="sldNum" sz="quarter" idx="12"/>
          </p:nvPr>
        </p:nvSpPr>
        <p:spPr/>
        <p:txBody>
          <a:bodyPr/>
          <a:lstStyle/>
          <a:p>
            <a:fld id="{A209A336-D58C-464E-9136-F8762DC3422E}" type="slidenum">
              <a:rPr lang="en-US" smtClean="0"/>
              <a:pPr/>
              <a:t>8</a:t>
            </a:fld>
            <a:endParaRPr lang="en-US"/>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35555" name="Text Box 3"/>
          <p:cNvSpPr txBox="1">
            <a:spLocks noChangeArrowheads="1"/>
          </p:cNvSpPr>
          <p:nvPr/>
        </p:nvSpPr>
        <p:spPr bwMode="auto">
          <a:xfrm>
            <a:off x="6172200" y="1997839"/>
            <a:ext cx="2743200" cy="2862322"/>
          </a:xfrm>
          <a:prstGeom prst="rect">
            <a:avLst/>
          </a:prstGeom>
          <a:noFill/>
          <a:ln w="9525">
            <a:noFill/>
            <a:miter lim="800000"/>
            <a:headEnd/>
            <a:tailEnd/>
          </a:ln>
          <a:effectLst/>
        </p:spPr>
        <p:txBody>
          <a:bodyPr>
            <a:spAutoFit/>
          </a:bodyPr>
          <a:lstStyle/>
          <a:p>
            <a:pPr>
              <a:spcBef>
                <a:spcPct val="50000"/>
              </a:spcBef>
            </a:pPr>
            <a:r>
              <a:rPr lang="en-US" b="0" dirty="0">
                <a:solidFill>
                  <a:srgbClr val="000000"/>
                </a:solidFill>
                <a:effectLst/>
                <a:latin typeface="Calibri" pitchFamily="34" charset="0"/>
              </a:rPr>
              <a:t>Relative to the scale of the British cash (physical) property market (IPD purchase expenditures), swaps notional trading volume took off in 2006-07 to </a:t>
            </a:r>
            <a:r>
              <a:rPr lang="en-US" i="1" dirty="0">
                <a:solidFill>
                  <a:srgbClr val="000000"/>
                </a:solidFill>
                <a:effectLst/>
                <a:latin typeface="Calibri" pitchFamily="34" charset="0"/>
              </a:rPr>
              <a:t>over 100% </a:t>
            </a:r>
            <a:r>
              <a:rPr lang="en-US" b="0" dirty="0">
                <a:solidFill>
                  <a:srgbClr val="000000"/>
                </a:solidFill>
                <a:effectLst/>
                <a:latin typeface="Calibri" pitchFamily="34" charset="0"/>
              </a:rPr>
              <a:t>of the property volume.</a:t>
            </a:r>
          </a:p>
        </p:txBody>
      </p:sp>
      <p:pic>
        <p:nvPicPr>
          <p:cNvPr id="1026" name="Picture 2"/>
          <p:cNvPicPr>
            <a:picLocks noChangeAspect="1" noChangeArrowheads="1"/>
          </p:cNvPicPr>
          <p:nvPr/>
        </p:nvPicPr>
        <p:blipFill>
          <a:blip r:embed="rId2" cstate="print"/>
          <a:srcRect/>
          <a:stretch>
            <a:fillRect/>
          </a:stretch>
        </p:blipFill>
        <p:spPr bwMode="auto">
          <a:xfrm>
            <a:off x="152400" y="533399"/>
            <a:ext cx="6019800" cy="5904839"/>
          </a:xfrm>
          <a:prstGeom prst="rect">
            <a:avLst/>
          </a:prstGeom>
          <a:noFill/>
          <a:ln w="9525">
            <a:noFill/>
            <a:miter lim="800000"/>
            <a:headEnd/>
            <a:tailEnd/>
          </a:ln>
          <a:effectLst/>
        </p:spPr>
      </p:pic>
      <p:sp>
        <p:nvSpPr>
          <p:cNvPr id="9" name="Rectangle 2"/>
          <p:cNvSpPr txBox="1">
            <a:spLocks noChangeArrowheads="1"/>
          </p:cNvSpPr>
          <p:nvPr/>
        </p:nvSpPr>
        <p:spPr bwMode="auto">
          <a:xfrm>
            <a:off x="457200" y="0"/>
            <a:ext cx="82296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defRPr/>
            </a:pPr>
            <a:r>
              <a:rPr lang="en-US" sz="2800" b="0" kern="0" dirty="0">
                <a:solidFill>
                  <a:srgbClr val="000000"/>
                </a:solidFill>
                <a:effectLst/>
                <a:latin typeface="Arial"/>
                <a:ea typeface="+mj-ea"/>
                <a:cs typeface="+mj-cs"/>
              </a:rPr>
              <a:t>IPD Index swaps took off in U.K.</a:t>
            </a:r>
          </a:p>
        </p:txBody>
      </p:sp>
      <p:sp>
        <p:nvSpPr>
          <p:cNvPr id="7" name="Footer Placeholder 6"/>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6" name="Slide Number Placeholder 5"/>
          <p:cNvSpPr>
            <a:spLocks noGrp="1"/>
          </p:cNvSpPr>
          <p:nvPr>
            <p:ph type="sldNum" sz="quarter" idx="12"/>
          </p:nvPr>
        </p:nvSpPr>
        <p:spPr/>
        <p:txBody>
          <a:bodyPr/>
          <a:lstStyle/>
          <a:p>
            <a:fld id="{C10BC33F-8C89-4D21-B7F7-41DBAF8525E1}" type="slidenum">
              <a:rPr lang="en-US" smtClean="0">
                <a:solidFill>
                  <a:srgbClr val="000000"/>
                </a:solidFill>
              </a:rPr>
              <a:pPr/>
              <a:t>80</a:t>
            </a:fld>
            <a:endParaRPr lang="en-US">
              <a:solidFill>
                <a:srgbClr val="000000"/>
              </a:solidFill>
            </a:endParaRPr>
          </a:p>
        </p:txBody>
      </p:sp>
    </p:spTree>
    <p:extLst>
      <p:ext uri="{BB962C8B-B14F-4D97-AF65-F5344CB8AC3E}">
        <p14:creationId xmlns:p14="http://schemas.microsoft.com/office/powerpoint/2010/main" xmlns="" val="284158641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952500" y="228601"/>
            <a:ext cx="7200900" cy="5867400"/>
          </a:xfrm>
          <a:prstGeom prst="rect">
            <a:avLst/>
          </a:prstGeom>
          <a:noFill/>
          <a:ln w="9525">
            <a:noFill/>
            <a:miter lim="800000"/>
            <a:headEnd/>
            <a:tailEnd/>
          </a:ln>
          <a:effectLst/>
        </p:spPr>
      </p:pic>
      <p:sp>
        <p:nvSpPr>
          <p:cNvPr id="6" name="Rectangle 2"/>
          <p:cNvSpPr txBox="1">
            <a:spLocks noChangeArrowheads="1"/>
          </p:cNvSpPr>
          <p:nvPr/>
        </p:nvSpPr>
        <p:spPr bwMode="auto">
          <a:xfrm>
            <a:off x="0" y="6078070"/>
            <a:ext cx="91440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a:defRPr/>
            </a:pPr>
            <a:r>
              <a:rPr lang="en-US" sz="2400" b="0" kern="0" dirty="0">
                <a:solidFill>
                  <a:srgbClr val="000000"/>
                </a:solidFill>
                <a:effectLst/>
                <a:latin typeface="Arial"/>
                <a:ea typeface="+mj-ea"/>
                <a:cs typeface="+mj-cs"/>
              </a:rPr>
              <a:t>This shows the potential.</a:t>
            </a:r>
          </a:p>
        </p:txBody>
      </p:sp>
      <p:sp>
        <p:nvSpPr>
          <p:cNvPr id="4" name="Footer Placeholder 3"/>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5" name="Slide Number Placeholder 4"/>
          <p:cNvSpPr>
            <a:spLocks noGrp="1"/>
          </p:cNvSpPr>
          <p:nvPr>
            <p:ph type="sldNum" sz="quarter" idx="12"/>
          </p:nvPr>
        </p:nvSpPr>
        <p:spPr/>
        <p:txBody>
          <a:bodyPr/>
          <a:lstStyle/>
          <a:p>
            <a:fld id="{C10BC33F-8C89-4D21-B7F7-41DBAF8525E1}" type="slidenum">
              <a:rPr lang="en-US" smtClean="0">
                <a:solidFill>
                  <a:srgbClr val="000000"/>
                </a:solidFill>
              </a:rPr>
              <a:pPr/>
              <a:t>81</a:t>
            </a:fld>
            <a:endParaRPr lang="en-US">
              <a:solidFill>
                <a:srgbClr val="000000"/>
              </a:solidFill>
            </a:endParaRPr>
          </a:p>
        </p:txBody>
      </p:sp>
    </p:spTree>
    <p:extLst>
      <p:ext uri="{BB962C8B-B14F-4D97-AF65-F5344CB8AC3E}">
        <p14:creationId xmlns:p14="http://schemas.microsoft.com/office/powerpoint/2010/main" xmlns="" val="255923725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57061" name="Text Box 5"/>
          <p:cNvSpPr txBox="1">
            <a:spLocks noChangeArrowheads="1"/>
          </p:cNvSpPr>
          <p:nvPr/>
        </p:nvSpPr>
        <p:spPr bwMode="auto">
          <a:xfrm>
            <a:off x="0" y="0"/>
            <a:ext cx="9144000" cy="830997"/>
          </a:xfrm>
          <a:prstGeom prst="rect">
            <a:avLst/>
          </a:prstGeom>
          <a:noFill/>
          <a:ln w="9525">
            <a:noFill/>
            <a:miter lim="800000"/>
            <a:headEnd/>
            <a:tailEnd/>
          </a:ln>
          <a:effectLst/>
        </p:spPr>
        <p:txBody>
          <a:bodyPr>
            <a:spAutoFit/>
          </a:bodyPr>
          <a:lstStyle/>
          <a:p>
            <a:pPr>
              <a:spcBef>
                <a:spcPct val="50000"/>
              </a:spcBef>
            </a:pPr>
            <a:r>
              <a:rPr lang="en-US" sz="2400" b="0" dirty="0">
                <a:solidFill>
                  <a:srgbClr val="FF0000"/>
                </a:solidFill>
                <a:effectLst/>
                <a:latin typeface="Arial" charset="0"/>
              </a:rPr>
              <a:t>“Iceberg” fund using derivatives returned positive during the “Great Crash” in the R.E. investment market of 2008-09…</a:t>
            </a:r>
          </a:p>
        </p:txBody>
      </p:sp>
      <p:pic>
        <p:nvPicPr>
          <p:cNvPr id="2050" name="Picture 2"/>
          <p:cNvPicPr>
            <a:picLocks noChangeAspect="1" noChangeArrowheads="1"/>
          </p:cNvPicPr>
          <p:nvPr/>
        </p:nvPicPr>
        <p:blipFill>
          <a:blip r:embed="rId2" cstate="print"/>
          <a:srcRect/>
          <a:stretch>
            <a:fillRect/>
          </a:stretch>
        </p:blipFill>
        <p:spPr bwMode="auto">
          <a:xfrm>
            <a:off x="533400" y="838199"/>
            <a:ext cx="8001000" cy="5558217"/>
          </a:xfrm>
          <a:prstGeom prst="rect">
            <a:avLst/>
          </a:prstGeom>
          <a:noFill/>
          <a:ln w="9525">
            <a:noFill/>
            <a:miter lim="800000"/>
            <a:headEnd/>
            <a:tailEnd/>
          </a:ln>
          <a:effectLst/>
        </p:spPr>
      </p:pic>
      <p:sp>
        <p:nvSpPr>
          <p:cNvPr id="5" name="Footer Placeholder 4"/>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6" name="Slide Number Placeholder 5"/>
          <p:cNvSpPr>
            <a:spLocks noGrp="1"/>
          </p:cNvSpPr>
          <p:nvPr>
            <p:ph type="sldNum" sz="quarter" idx="12"/>
          </p:nvPr>
        </p:nvSpPr>
        <p:spPr/>
        <p:txBody>
          <a:bodyPr/>
          <a:lstStyle/>
          <a:p>
            <a:fld id="{C10BC33F-8C89-4D21-B7F7-41DBAF8525E1}" type="slidenum">
              <a:rPr lang="en-US" smtClean="0">
                <a:solidFill>
                  <a:srgbClr val="000000"/>
                </a:solidFill>
              </a:rPr>
              <a:pPr/>
              <a:t>82</a:t>
            </a:fld>
            <a:endParaRPr lang="en-US">
              <a:solidFill>
                <a:srgbClr val="000000"/>
              </a:solidFill>
            </a:endParaRPr>
          </a:p>
        </p:txBody>
      </p:sp>
    </p:spTree>
    <p:extLst>
      <p:ext uri="{BB962C8B-B14F-4D97-AF65-F5344CB8AC3E}">
        <p14:creationId xmlns:p14="http://schemas.microsoft.com/office/powerpoint/2010/main" xmlns="" val="245745456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58082" name="Rectangle 2"/>
          <p:cNvSpPr>
            <a:spLocks noGrp="1" noChangeArrowheads="1"/>
          </p:cNvSpPr>
          <p:nvPr>
            <p:ph type="title"/>
          </p:nvPr>
        </p:nvSpPr>
        <p:spPr>
          <a:xfrm>
            <a:off x="457200" y="274638"/>
            <a:ext cx="8229600" cy="914400"/>
          </a:xfrm>
        </p:spPr>
        <p:txBody>
          <a:bodyPr/>
          <a:lstStyle/>
          <a:p>
            <a:r>
              <a:rPr lang="en-US" sz="3600" dirty="0" smtClean="0"/>
              <a:t>Example (1) Use of Swap (long)</a:t>
            </a:r>
            <a:endParaRPr lang="en-US" sz="3600" dirty="0"/>
          </a:p>
        </p:txBody>
      </p:sp>
      <p:sp>
        <p:nvSpPr>
          <p:cNvPr id="558083" name="Rectangle 3"/>
          <p:cNvSpPr>
            <a:spLocks noGrp="1" noChangeArrowheads="1"/>
          </p:cNvSpPr>
          <p:nvPr>
            <p:ph type="body" idx="1"/>
          </p:nvPr>
        </p:nvSpPr>
        <p:spPr>
          <a:xfrm>
            <a:off x="457200" y="1097280"/>
            <a:ext cx="8229600" cy="5486400"/>
          </a:xfrm>
        </p:spPr>
        <p:txBody>
          <a:bodyPr>
            <a:normAutofit fontScale="70000" lnSpcReduction="20000"/>
          </a:bodyPr>
          <a:lstStyle/>
          <a:p>
            <a:pPr>
              <a:lnSpc>
                <a:spcPct val="120000"/>
              </a:lnSpc>
              <a:spcBef>
                <a:spcPts val="1200"/>
              </a:spcBef>
            </a:pPr>
            <a:r>
              <a:rPr lang="en-US" dirty="0" smtClean="0"/>
              <a:t>U.S. Investor holds $1B in U.S. real estate; wants to diversify 20% of that into British real estate, but lacks local UK expertise, wants diversified British property returns (UK RE “beta,” not “alpha”).</a:t>
            </a:r>
          </a:p>
          <a:p>
            <a:pPr>
              <a:lnSpc>
                <a:spcPct val="120000"/>
              </a:lnSpc>
              <a:spcBef>
                <a:spcPts val="1200"/>
              </a:spcBef>
            </a:pPr>
            <a:r>
              <a:rPr lang="en-US" dirty="0" smtClean="0"/>
              <a:t>Sells $200M US RE, invests proceeds into riskless fixed-rate bonds.</a:t>
            </a:r>
          </a:p>
          <a:p>
            <a:pPr>
              <a:lnSpc>
                <a:spcPct val="120000"/>
              </a:lnSpc>
              <a:spcBef>
                <a:spcPts val="1200"/>
              </a:spcBef>
            </a:pPr>
            <a:r>
              <a:rPr lang="en-US" dirty="0" smtClean="0"/>
              <a:t>Purchases (long) $200M notional amt of UK RE total return Index swaps, 5 yr contract, (no up-front cash outflow), uses bond investment to cover swap price (“fixed leg” or “floating-rate pmt”).</a:t>
            </a:r>
          </a:p>
          <a:p>
            <a:pPr>
              <a:lnSpc>
                <a:spcPct val="120000"/>
              </a:lnSpc>
              <a:spcBef>
                <a:spcPts val="1200"/>
              </a:spcBef>
            </a:pPr>
            <a:r>
              <a:rPr lang="en-US" dirty="0" smtClean="0"/>
              <a:t>Receives net UK RE total return ea qtr for 5 yrs (less maybe 50 bps/yr “Ask” price spread, which is  less than asset mgt fees).</a:t>
            </a:r>
            <a:endParaRPr lang="en-US" dirty="0"/>
          </a:p>
        </p:txBody>
      </p:sp>
      <p:sp>
        <p:nvSpPr>
          <p:cNvPr id="7" name="Footer Placeholder 6"/>
          <p:cNvSpPr>
            <a:spLocks noGrp="1"/>
          </p:cNvSpPr>
          <p:nvPr>
            <p:ph type="ftr" sz="quarter" idx="11"/>
          </p:nvPr>
        </p:nvSpPr>
        <p:spPr/>
        <p:txBody>
          <a:bodyPr/>
          <a:lstStyle/>
          <a:p>
            <a:r>
              <a:rPr lang="en-US" smtClean="0"/>
              <a:t>© 2014 OnCourse Learning. All Rights Reserved.</a:t>
            </a:r>
            <a:endParaRPr lang="en-US"/>
          </a:p>
        </p:txBody>
      </p:sp>
      <p:sp>
        <p:nvSpPr>
          <p:cNvPr id="6" name="Slide Number Placeholder 5"/>
          <p:cNvSpPr>
            <a:spLocks noGrp="1"/>
          </p:cNvSpPr>
          <p:nvPr>
            <p:ph type="sldNum" sz="quarter" idx="12"/>
          </p:nvPr>
        </p:nvSpPr>
        <p:spPr/>
        <p:txBody>
          <a:bodyPr/>
          <a:lstStyle/>
          <a:p>
            <a:fld id="{3A4B6A3B-4DD6-4D5D-BEDC-1D3D11DC8731}" type="slidenum">
              <a:rPr lang="en-US" smtClean="0"/>
              <a:pPr/>
              <a:t>83</a:t>
            </a:fld>
            <a:endParaRPr lang="en-US"/>
          </a:p>
        </p:txBody>
      </p:sp>
      <p:sp>
        <p:nvSpPr>
          <p:cNvPr id="558084" name="Text Box 4"/>
          <p:cNvSpPr txBox="1">
            <a:spLocks noChangeArrowheads="1"/>
          </p:cNvSpPr>
          <p:nvPr/>
        </p:nvSpPr>
        <p:spPr bwMode="auto">
          <a:xfrm>
            <a:off x="0" y="0"/>
            <a:ext cx="2819400" cy="366713"/>
          </a:xfrm>
          <a:prstGeom prst="rect">
            <a:avLst/>
          </a:prstGeom>
          <a:noFill/>
          <a:ln w="9525">
            <a:noFill/>
            <a:miter lim="800000"/>
            <a:headEnd/>
            <a:tailEnd/>
          </a:ln>
          <a:effectLst/>
        </p:spPr>
        <p:txBody>
          <a:bodyPr>
            <a:spAutoFit/>
          </a:bodyPr>
          <a:lstStyle/>
          <a:p>
            <a:pPr>
              <a:spcBef>
                <a:spcPct val="50000"/>
              </a:spcBef>
            </a:pPr>
            <a:r>
              <a:rPr lang="en-US" sz="1800" b="0" i="1">
                <a:solidFill>
                  <a:srgbClr val="000000"/>
                </a:solidFill>
                <a:effectLst/>
                <a:latin typeface="Arial" charset="0"/>
              </a:rPr>
              <a:t>Uses of swaps…</a:t>
            </a:r>
          </a:p>
        </p:txBody>
      </p:sp>
    </p:spTree>
    <p:extLst>
      <p:ext uri="{BB962C8B-B14F-4D97-AF65-F5344CB8AC3E}">
        <p14:creationId xmlns:p14="http://schemas.microsoft.com/office/powerpoint/2010/main" xmlns="" val="259809677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60130" name="Rectangle 2"/>
          <p:cNvSpPr>
            <a:spLocks noGrp="1" noChangeArrowheads="1"/>
          </p:cNvSpPr>
          <p:nvPr>
            <p:ph type="title"/>
          </p:nvPr>
        </p:nvSpPr>
        <p:spPr/>
        <p:txBody>
          <a:bodyPr/>
          <a:lstStyle/>
          <a:p>
            <a:r>
              <a:rPr lang="en-US" sz="3600" dirty="0" smtClean="0"/>
              <a:t>Example (1) Continued:</a:t>
            </a:r>
            <a:br>
              <a:rPr lang="en-US" sz="3600" dirty="0" smtClean="0"/>
            </a:br>
            <a:r>
              <a:rPr lang="en-US" sz="3600" dirty="0" smtClean="0"/>
              <a:t>Mechanics of how it works…</a:t>
            </a:r>
            <a:endParaRPr lang="en-US" sz="3600" dirty="0"/>
          </a:p>
        </p:txBody>
      </p:sp>
      <p:sp>
        <p:nvSpPr>
          <p:cNvPr id="560131" name="Rectangle 3"/>
          <p:cNvSpPr>
            <a:spLocks noGrp="1" noChangeArrowheads="1"/>
          </p:cNvSpPr>
          <p:nvPr>
            <p:ph type="body" idx="1"/>
          </p:nvPr>
        </p:nvSpPr>
        <p:spPr>
          <a:xfrm>
            <a:off x="457200" y="1600200"/>
            <a:ext cx="8229600" cy="4876800"/>
          </a:xfrm>
        </p:spPr>
        <p:txBody>
          <a:bodyPr>
            <a:normAutofit fontScale="55000" lnSpcReduction="20000"/>
          </a:bodyPr>
          <a:lstStyle/>
          <a:p>
            <a:pPr>
              <a:lnSpc>
                <a:spcPct val="120000"/>
              </a:lnSpc>
              <a:spcBef>
                <a:spcPts val="1200"/>
              </a:spcBef>
            </a:pPr>
            <a:r>
              <a:rPr lang="en-US" dirty="0" smtClean="0"/>
              <a:t>Suppose US RE return will be 9% less 100bps </a:t>
            </a:r>
            <a:r>
              <a:rPr lang="en-US" dirty="0" err="1" smtClean="0"/>
              <a:t>AsstMgt</a:t>
            </a:r>
            <a:r>
              <a:rPr lang="en-US" dirty="0" smtClean="0"/>
              <a:t> fee, British index </a:t>
            </a:r>
            <a:r>
              <a:rPr lang="en-US" dirty="0" err="1" smtClean="0"/>
              <a:t>retn</a:t>
            </a:r>
            <a:r>
              <a:rPr lang="en-US" dirty="0" smtClean="0"/>
              <a:t> will be 3%, UK Swap “Ask” price = 550 bps (= 5% swapped-LIBOR fixed rate + 50 bps “Ask” spread).</a:t>
            </a:r>
          </a:p>
          <a:p>
            <a:pPr>
              <a:lnSpc>
                <a:spcPct val="120000"/>
              </a:lnSpc>
              <a:spcBef>
                <a:spcPts val="1200"/>
              </a:spcBef>
            </a:pPr>
            <a:r>
              <a:rPr lang="en-US" dirty="0" smtClean="0"/>
              <a:t>Initial portfolio: $1B US  RE gives return = 9%-100bps = 8% = Pure US return (less </a:t>
            </a:r>
            <a:r>
              <a:rPr lang="en-US" dirty="0" err="1" smtClean="0"/>
              <a:t>AsstMgt</a:t>
            </a:r>
            <a:r>
              <a:rPr lang="en-US" dirty="0" smtClean="0"/>
              <a:t> fee).</a:t>
            </a:r>
          </a:p>
          <a:p>
            <a:pPr>
              <a:lnSpc>
                <a:spcPct val="120000"/>
              </a:lnSpc>
              <a:spcBef>
                <a:spcPts val="1200"/>
              </a:spcBef>
            </a:pPr>
            <a:r>
              <a:rPr lang="en-US" dirty="0" smtClean="0"/>
              <a:t>New </a:t>
            </a:r>
            <a:r>
              <a:rPr lang="en-US" dirty="0" err="1" smtClean="0"/>
              <a:t>portf</a:t>
            </a:r>
            <a:r>
              <a:rPr lang="en-US" dirty="0" smtClean="0"/>
              <a:t>: $0.8B US + $0.2B </a:t>
            </a:r>
            <a:r>
              <a:rPr lang="en-US" dirty="0" err="1" smtClean="0"/>
              <a:t>UKswap</a:t>
            </a:r>
            <a:r>
              <a:rPr lang="en-US" dirty="0" smtClean="0"/>
              <a:t> + $0.2B bond.</a:t>
            </a:r>
          </a:p>
          <a:p>
            <a:pPr>
              <a:lnSpc>
                <a:spcPct val="120000"/>
              </a:lnSpc>
              <a:spcBef>
                <a:spcPts val="1200"/>
              </a:spcBef>
            </a:pPr>
            <a:r>
              <a:rPr lang="en-US" dirty="0" smtClean="0"/>
              <a:t>Return would be [$0.8B(9%-1%) + $0.2B(3%-5.5%) + $0.2B(5%)]/$1B = [$64M-$5M+$10M]/$1B = $69M/$1B = 6.9% = 0.8(US </a:t>
            </a:r>
            <a:r>
              <a:rPr lang="en-US" dirty="0" err="1" smtClean="0"/>
              <a:t>Retn</a:t>
            </a:r>
            <a:r>
              <a:rPr lang="en-US" dirty="0" smtClean="0"/>
              <a:t>) + 0.2(UK </a:t>
            </a:r>
            <a:r>
              <a:rPr lang="en-US" dirty="0" err="1" smtClean="0"/>
              <a:t>Retn</a:t>
            </a:r>
            <a:r>
              <a:rPr lang="en-US" dirty="0" smtClean="0"/>
              <a:t> – Ask spread).</a:t>
            </a:r>
          </a:p>
          <a:p>
            <a:pPr>
              <a:lnSpc>
                <a:spcPct val="120000"/>
              </a:lnSpc>
              <a:spcBef>
                <a:spcPts val="1200"/>
              </a:spcBef>
            </a:pPr>
            <a:r>
              <a:rPr lang="en-US" dirty="0" smtClean="0"/>
              <a:t>Direct 80/20 US/UK RE </a:t>
            </a:r>
            <a:r>
              <a:rPr lang="en-US" dirty="0" err="1" smtClean="0"/>
              <a:t>portf</a:t>
            </a:r>
            <a:r>
              <a:rPr lang="en-US" dirty="0" smtClean="0"/>
              <a:t> return would be (net of 100bps fees): (0.8)(9%-1%) + (0.2)(3%-1%) = 6.8%.</a:t>
            </a:r>
          </a:p>
          <a:p>
            <a:pPr>
              <a:lnSpc>
                <a:spcPct val="120000"/>
              </a:lnSpc>
              <a:spcBef>
                <a:spcPts val="1200"/>
              </a:spcBef>
            </a:pPr>
            <a:r>
              <a:rPr lang="en-US" dirty="0" smtClean="0"/>
              <a:t>Covered long position (long index swap + </a:t>
            </a:r>
            <a:r>
              <a:rPr lang="en-US" dirty="0" err="1" smtClean="0"/>
              <a:t>riskfree</a:t>
            </a:r>
            <a:r>
              <a:rPr lang="en-US" dirty="0" smtClean="0"/>
              <a:t> bond investment of same notional amt) provides virtually identical return as the direct 80/20 portfolio (slightly higher due to lower mgt cost as Ask spread &lt; </a:t>
            </a:r>
            <a:r>
              <a:rPr lang="en-US" dirty="0" err="1" smtClean="0"/>
              <a:t>AsstMgt</a:t>
            </a:r>
            <a:r>
              <a:rPr lang="en-US" dirty="0" smtClean="0"/>
              <a:t> fee).</a:t>
            </a:r>
            <a:endParaRPr lang="en-US" dirty="0"/>
          </a:p>
        </p:txBody>
      </p:sp>
      <p:sp>
        <p:nvSpPr>
          <p:cNvPr id="7" name="Footer Placeholder 6"/>
          <p:cNvSpPr>
            <a:spLocks noGrp="1"/>
          </p:cNvSpPr>
          <p:nvPr>
            <p:ph type="ftr" sz="quarter" idx="11"/>
          </p:nvPr>
        </p:nvSpPr>
        <p:spPr/>
        <p:txBody>
          <a:bodyPr/>
          <a:lstStyle/>
          <a:p>
            <a:r>
              <a:rPr lang="en-US" smtClean="0"/>
              <a:t>© 2014 OnCourse Learning. All Rights Reserved.</a:t>
            </a:r>
            <a:endParaRPr lang="en-US"/>
          </a:p>
        </p:txBody>
      </p:sp>
      <p:sp>
        <p:nvSpPr>
          <p:cNvPr id="6" name="Slide Number Placeholder 5"/>
          <p:cNvSpPr>
            <a:spLocks noGrp="1"/>
          </p:cNvSpPr>
          <p:nvPr>
            <p:ph type="sldNum" sz="quarter" idx="12"/>
          </p:nvPr>
        </p:nvSpPr>
        <p:spPr/>
        <p:txBody>
          <a:bodyPr/>
          <a:lstStyle/>
          <a:p>
            <a:fld id="{3A4B6A3B-4DD6-4D5D-BEDC-1D3D11DC8731}" type="slidenum">
              <a:rPr lang="en-US" smtClean="0"/>
              <a:pPr/>
              <a:t>84</a:t>
            </a:fld>
            <a:endParaRPr lang="en-US"/>
          </a:p>
        </p:txBody>
      </p:sp>
      <p:sp>
        <p:nvSpPr>
          <p:cNvPr id="560132" name="Text Box 4"/>
          <p:cNvSpPr txBox="1">
            <a:spLocks noChangeArrowheads="1"/>
          </p:cNvSpPr>
          <p:nvPr/>
        </p:nvSpPr>
        <p:spPr bwMode="auto">
          <a:xfrm>
            <a:off x="0" y="0"/>
            <a:ext cx="2819400" cy="366713"/>
          </a:xfrm>
          <a:prstGeom prst="rect">
            <a:avLst/>
          </a:prstGeom>
          <a:noFill/>
          <a:ln w="9525">
            <a:noFill/>
            <a:miter lim="800000"/>
            <a:headEnd/>
            <a:tailEnd/>
          </a:ln>
          <a:effectLst/>
        </p:spPr>
        <p:txBody>
          <a:bodyPr>
            <a:spAutoFit/>
          </a:bodyPr>
          <a:lstStyle/>
          <a:p>
            <a:pPr>
              <a:spcBef>
                <a:spcPct val="50000"/>
              </a:spcBef>
            </a:pPr>
            <a:r>
              <a:rPr lang="en-US" sz="1800" b="0" i="1">
                <a:solidFill>
                  <a:srgbClr val="000000"/>
                </a:solidFill>
                <a:effectLst/>
                <a:latin typeface="Arial" charset="0"/>
              </a:rPr>
              <a:t>Uses of swaps…</a:t>
            </a:r>
          </a:p>
        </p:txBody>
      </p:sp>
    </p:spTree>
    <p:extLst>
      <p:ext uri="{BB962C8B-B14F-4D97-AF65-F5344CB8AC3E}">
        <p14:creationId xmlns:p14="http://schemas.microsoft.com/office/powerpoint/2010/main" xmlns="" val="167887245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41698" name="Text Box 4"/>
          <p:cNvSpPr txBox="1">
            <a:spLocks noChangeArrowheads="1"/>
          </p:cNvSpPr>
          <p:nvPr/>
        </p:nvSpPr>
        <p:spPr bwMode="auto">
          <a:xfrm>
            <a:off x="304800" y="152400"/>
            <a:ext cx="8534400" cy="519113"/>
          </a:xfrm>
          <a:prstGeom prst="rect">
            <a:avLst/>
          </a:prstGeom>
          <a:noFill/>
          <a:ln w="9525">
            <a:noFill/>
            <a:miter lim="800000"/>
            <a:headEnd/>
            <a:tailEnd/>
          </a:ln>
        </p:spPr>
        <p:txBody>
          <a:bodyPr>
            <a:spAutoFit/>
          </a:bodyPr>
          <a:lstStyle/>
          <a:p>
            <a:pPr algn="ctr">
              <a:spcBef>
                <a:spcPct val="50000"/>
              </a:spcBef>
            </a:pPr>
            <a:r>
              <a:rPr lang="en-US" sz="2800">
                <a:solidFill>
                  <a:srgbClr val="333399"/>
                </a:solidFill>
                <a:effectLst/>
              </a:rPr>
              <a:t>Synthesize Total Return</a:t>
            </a:r>
          </a:p>
        </p:txBody>
      </p:sp>
      <p:sp>
        <p:nvSpPr>
          <p:cNvPr id="541699" name="Text Box 7"/>
          <p:cNvSpPr txBox="1">
            <a:spLocks noChangeArrowheads="1"/>
          </p:cNvSpPr>
          <p:nvPr/>
        </p:nvSpPr>
        <p:spPr bwMode="auto">
          <a:xfrm>
            <a:off x="457200" y="914400"/>
            <a:ext cx="8229600" cy="1196975"/>
          </a:xfrm>
          <a:prstGeom prst="rect">
            <a:avLst/>
          </a:prstGeom>
          <a:noFill/>
          <a:ln w="9525">
            <a:solidFill>
              <a:schemeClr val="accent2"/>
            </a:solidFill>
            <a:miter lim="800000"/>
            <a:headEnd/>
            <a:tailEnd/>
          </a:ln>
        </p:spPr>
        <p:txBody>
          <a:bodyPr>
            <a:spAutoFit/>
          </a:bodyPr>
          <a:lstStyle/>
          <a:p>
            <a:pPr algn="ctr"/>
            <a:r>
              <a:rPr lang="en-US" sz="2400" b="0" dirty="0">
                <a:solidFill>
                  <a:srgbClr val="333399"/>
                </a:solidFill>
                <a:effectLst/>
              </a:rPr>
              <a:t>Let: </a:t>
            </a:r>
            <a:r>
              <a:rPr lang="el-GR" sz="2400" b="0" dirty="0">
                <a:solidFill>
                  <a:srgbClr val="333399"/>
                </a:solidFill>
                <a:effectLst/>
                <a:cs typeface="Times New Roman" pitchFamily="18" charset="0"/>
              </a:rPr>
              <a:t>Δ</a:t>
            </a:r>
            <a:r>
              <a:rPr lang="en-US" sz="2400" b="0" dirty="0">
                <a:solidFill>
                  <a:srgbClr val="333399"/>
                </a:solidFill>
                <a:effectLst/>
                <a:cs typeface="Times New Roman" pitchFamily="18" charset="0"/>
              </a:rPr>
              <a:t> = (Realized – </a:t>
            </a:r>
            <a:r>
              <a:rPr lang="en-US" sz="2400" b="0" dirty="0" err="1">
                <a:solidFill>
                  <a:srgbClr val="333399"/>
                </a:solidFill>
                <a:effectLst/>
                <a:cs typeface="Times New Roman" pitchFamily="18" charset="0"/>
              </a:rPr>
              <a:t>Expctd</a:t>
            </a:r>
            <a:r>
              <a:rPr lang="en-US" sz="2400" b="0" dirty="0">
                <a:solidFill>
                  <a:srgbClr val="333399"/>
                </a:solidFill>
                <a:effectLst/>
                <a:cs typeface="Times New Roman" pitchFamily="18" charset="0"/>
              </a:rPr>
              <a:t>) </a:t>
            </a:r>
            <a:r>
              <a:rPr lang="en-US" sz="2400" b="0" dirty="0" err="1">
                <a:solidFill>
                  <a:srgbClr val="333399"/>
                </a:solidFill>
                <a:effectLst/>
                <a:cs typeface="Times New Roman" pitchFamily="18" charset="0"/>
              </a:rPr>
              <a:t>Indx</a:t>
            </a:r>
            <a:r>
              <a:rPr lang="en-US" sz="2400" b="0" dirty="0">
                <a:solidFill>
                  <a:srgbClr val="333399"/>
                </a:solidFill>
                <a:effectLst/>
                <a:cs typeface="Times New Roman" pitchFamily="18" charset="0"/>
              </a:rPr>
              <a:t> Tot </a:t>
            </a:r>
            <a:r>
              <a:rPr lang="en-US" sz="2400" b="0" dirty="0" err="1">
                <a:solidFill>
                  <a:srgbClr val="333399"/>
                </a:solidFill>
                <a:effectLst/>
                <a:cs typeface="Times New Roman" pitchFamily="18" charset="0"/>
              </a:rPr>
              <a:t>Retn</a:t>
            </a:r>
            <a:r>
              <a:rPr lang="en-US" sz="2400" b="0" dirty="0">
                <a:solidFill>
                  <a:srgbClr val="333399"/>
                </a:solidFill>
                <a:effectLst/>
                <a:cs typeface="Times New Roman" pitchFamily="18" charset="0"/>
              </a:rPr>
              <a:t> = </a:t>
            </a:r>
            <a:r>
              <a:rPr lang="en-US" sz="2400" b="0" i="1" dirty="0" err="1">
                <a:solidFill>
                  <a:srgbClr val="333399"/>
                </a:solidFill>
                <a:effectLst/>
              </a:rPr>
              <a:t>r</a:t>
            </a:r>
            <a:r>
              <a:rPr lang="en-US" sz="2400" b="0" i="1" baseline="-25000" dirty="0" err="1">
                <a:solidFill>
                  <a:srgbClr val="333399"/>
                </a:solidFill>
                <a:effectLst/>
              </a:rPr>
              <a:t>S</a:t>
            </a:r>
            <a:r>
              <a:rPr lang="en-US" sz="2400" b="0" i="1" dirty="0">
                <a:solidFill>
                  <a:srgbClr val="333399"/>
                </a:solidFill>
                <a:effectLst/>
              </a:rPr>
              <a:t> – E</a:t>
            </a:r>
            <a:r>
              <a:rPr lang="en-US" sz="2400" b="0" dirty="0">
                <a:solidFill>
                  <a:srgbClr val="333399"/>
                </a:solidFill>
                <a:effectLst/>
              </a:rPr>
              <a:t>[</a:t>
            </a:r>
            <a:r>
              <a:rPr lang="en-US" sz="2400" b="0" i="1" dirty="0" err="1">
                <a:solidFill>
                  <a:srgbClr val="333399"/>
                </a:solidFill>
                <a:effectLst/>
              </a:rPr>
              <a:t>r</a:t>
            </a:r>
            <a:r>
              <a:rPr lang="en-US" sz="2400" b="0" i="1" baseline="-25000" dirty="0" err="1">
                <a:solidFill>
                  <a:srgbClr val="333399"/>
                </a:solidFill>
                <a:effectLst/>
              </a:rPr>
              <a:t>S</a:t>
            </a:r>
            <a:r>
              <a:rPr lang="en-US" sz="2400" b="0" dirty="0">
                <a:solidFill>
                  <a:srgbClr val="333399"/>
                </a:solidFill>
                <a:effectLst/>
              </a:rPr>
              <a:t>] </a:t>
            </a:r>
            <a:endParaRPr lang="en-US" sz="2400" b="0" dirty="0">
              <a:solidFill>
                <a:srgbClr val="333399"/>
              </a:solidFill>
              <a:effectLst/>
              <a:cs typeface="Times New Roman" pitchFamily="18" charset="0"/>
            </a:endParaRPr>
          </a:p>
          <a:p>
            <a:pPr algn="ctr"/>
            <a:r>
              <a:rPr lang="en-US" sz="2400" b="0" dirty="0">
                <a:solidFill>
                  <a:srgbClr val="333399"/>
                </a:solidFill>
                <a:effectLst/>
              </a:rPr>
              <a:t>Equilibrium (</a:t>
            </a:r>
            <a:r>
              <a:rPr lang="en-US" sz="2400" b="0" i="1" dirty="0">
                <a:solidFill>
                  <a:srgbClr val="333399"/>
                </a:solidFill>
                <a:effectLst/>
              </a:rPr>
              <a:t>“fair”</a:t>
            </a:r>
            <a:r>
              <a:rPr lang="en-US" sz="2400" b="0" dirty="0">
                <a:solidFill>
                  <a:srgbClr val="333399"/>
                </a:solidFill>
                <a:effectLst/>
              </a:rPr>
              <a:t>) price for Total Return Swap:</a:t>
            </a:r>
          </a:p>
          <a:p>
            <a:pPr algn="ctr"/>
            <a:r>
              <a:rPr lang="en-US" sz="2400" b="0" i="1" dirty="0">
                <a:solidFill>
                  <a:srgbClr val="333399"/>
                </a:solidFill>
                <a:effectLst/>
              </a:rPr>
              <a:t>F</a:t>
            </a:r>
            <a:r>
              <a:rPr lang="en-US" sz="2400" b="0" dirty="0">
                <a:solidFill>
                  <a:srgbClr val="333399"/>
                </a:solidFill>
                <a:effectLst/>
              </a:rPr>
              <a:t> = </a:t>
            </a:r>
            <a:r>
              <a:rPr lang="en-US" sz="2400" b="0" dirty="0" err="1">
                <a:solidFill>
                  <a:srgbClr val="333399"/>
                </a:solidFill>
                <a:effectLst/>
              </a:rPr>
              <a:t>Expctd</a:t>
            </a:r>
            <a:r>
              <a:rPr lang="en-US" sz="2400" b="0" dirty="0">
                <a:solidFill>
                  <a:srgbClr val="333399"/>
                </a:solidFill>
                <a:effectLst/>
              </a:rPr>
              <a:t> Tot </a:t>
            </a:r>
            <a:r>
              <a:rPr lang="en-US" sz="2400" b="0" dirty="0" err="1">
                <a:solidFill>
                  <a:srgbClr val="333399"/>
                </a:solidFill>
                <a:effectLst/>
              </a:rPr>
              <a:t>Retn</a:t>
            </a:r>
            <a:r>
              <a:rPr lang="en-US" sz="2400" b="0" dirty="0">
                <a:solidFill>
                  <a:srgbClr val="333399"/>
                </a:solidFill>
                <a:effectLst/>
              </a:rPr>
              <a:t> – </a:t>
            </a:r>
            <a:r>
              <a:rPr lang="en-US" sz="2400" b="0" dirty="0" err="1">
                <a:solidFill>
                  <a:srgbClr val="333399"/>
                </a:solidFill>
                <a:effectLst/>
              </a:rPr>
              <a:t>Indx</a:t>
            </a:r>
            <a:r>
              <a:rPr lang="en-US" sz="2400" b="0" dirty="0">
                <a:solidFill>
                  <a:srgbClr val="333399"/>
                </a:solidFill>
                <a:effectLst/>
              </a:rPr>
              <a:t> Risk </a:t>
            </a:r>
            <a:r>
              <a:rPr lang="en-US" sz="2400" b="0" dirty="0" err="1">
                <a:solidFill>
                  <a:srgbClr val="333399"/>
                </a:solidFill>
                <a:effectLst/>
              </a:rPr>
              <a:t>Prem</a:t>
            </a:r>
            <a:r>
              <a:rPr lang="en-US" sz="2400" b="0" dirty="0">
                <a:solidFill>
                  <a:srgbClr val="333399"/>
                </a:solidFill>
                <a:effectLst/>
              </a:rPr>
              <a:t> = </a:t>
            </a:r>
            <a:r>
              <a:rPr lang="en-US" sz="2400" b="0" i="1" dirty="0">
                <a:solidFill>
                  <a:srgbClr val="333399"/>
                </a:solidFill>
                <a:effectLst/>
              </a:rPr>
              <a:t>E</a:t>
            </a:r>
            <a:r>
              <a:rPr lang="en-US" sz="2400" b="0" dirty="0">
                <a:solidFill>
                  <a:srgbClr val="333399"/>
                </a:solidFill>
                <a:effectLst/>
              </a:rPr>
              <a:t>[</a:t>
            </a:r>
            <a:r>
              <a:rPr lang="en-US" sz="2400" b="0" i="1" dirty="0" err="1">
                <a:solidFill>
                  <a:srgbClr val="333399"/>
                </a:solidFill>
                <a:effectLst/>
              </a:rPr>
              <a:t>r</a:t>
            </a:r>
            <a:r>
              <a:rPr lang="en-US" sz="2400" b="0" i="1" baseline="-25000" dirty="0" err="1">
                <a:solidFill>
                  <a:srgbClr val="333399"/>
                </a:solidFill>
                <a:effectLst/>
              </a:rPr>
              <a:t>S</a:t>
            </a:r>
            <a:r>
              <a:rPr lang="en-US" sz="2400" b="0" dirty="0">
                <a:solidFill>
                  <a:srgbClr val="333399"/>
                </a:solidFill>
                <a:effectLst/>
              </a:rPr>
              <a:t>] – </a:t>
            </a:r>
            <a:r>
              <a:rPr lang="en-US" sz="2400" b="0" i="1" dirty="0">
                <a:solidFill>
                  <a:srgbClr val="333399"/>
                </a:solidFill>
                <a:effectLst/>
              </a:rPr>
              <a:t>RP</a:t>
            </a:r>
            <a:r>
              <a:rPr lang="en-US" sz="2400" b="0" i="1" baseline="-25000" dirty="0">
                <a:solidFill>
                  <a:srgbClr val="333399"/>
                </a:solidFill>
                <a:effectLst/>
              </a:rPr>
              <a:t>S</a:t>
            </a:r>
            <a:endParaRPr lang="en-US" sz="2400" b="0" dirty="0">
              <a:solidFill>
                <a:srgbClr val="333399"/>
              </a:solidFill>
              <a:effectLst/>
            </a:endParaRPr>
          </a:p>
        </p:txBody>
      </p:sp>
      <p:grpSp>
        <p:nvGrpSpPr>
          <p:cNvPr id="12" name="Group 11"/>
          <p:cNvGrpSpPr/>
          <p:nvPr/>
        </p:nvGrpSpPr>
        <p:grpSpPr>
          <a:xfrm>
            <a:off x="457200" y="2385483"/>
            <a:ext cx="8229600" cy="1927225"/>
            <a:chOff x="457200" y="2514600"/>
            <a:chExt cx="8229600" cy="1927225"/>
          </a:xfrm>
        </p:grpSpPr>
        <p:sp>
          <p:nvSpPr>
            <p:cNvPr id="541701" name="Text Box 7"/>
            <p:cNvSpPr txBox="1">
              <a:spLocks noChangeArrowheads="1"/>
            </p:cNvSpPr>
            <p:nvPr/>
          </p:nvSpPr>
          <p:spPr bwMode="auto">
            <a:xfrm>
              <a:off x="457200" y="2514600"/>
              <a:ext cx="8229600" cy="1927225"/>
            </a:xfrm>
            <a:prstGeom prst="rect">
              <a:avLst/>
            </a:prstGeom>
            <a:noFill/>
            <a:ln w="9525">
              <a:solidFill>
                <a:schemeClr val="accent2"/>
              </a:solidFill>
              <a:miter lim="800000"/>
              <a:headEnd/>
              <a:tailEnd/>
            </a:ln>
          </p:spPr>
          <p:txBody>
            <a:bodyPr>
              <a:spAutoFit/>
            </a:bodyPr>
            <a:lstStyle/>
            <a:p>
              <a:r>
                <a:rPr lang="en-US" sz="2400" dirty="0">
                  <a:solidFill>
                    <a:srgbClr val="333399"/>
                  </a:solidFill>
                  <a:effectLst/>
                </a:rPr>
                <a:t>Synthesize total return:</a:t>
              </a:r>
            </a:p>
            <a:p>
              <a:pPr algn="ctr"/>
              <a:r>
                <a:rPr lang="en-US" sz="2400" b="0" dirty="0">
                  <a:solidFill>
                    <a:srgbClr val="333399"/>
                  </a:solidFill>
                  <a:effectLst/>
                </a:rPr>
                <a:t>Invest $100M in </a:t>
              </a:r>
              <a:r>
                <a:rPr lang="en-US" sz="2400" b="0" dirty="0" err="1">
                  <a:solidFill>
                    <a:srgbClr val="333399"/>
                  </a:solidFill>
                  <a:effectLst/>
                </a:rPr>
                <a:t>riskfree</a:t>
              </a:r>
              <a:r>
                <a:rPr lang="en-US" sz="2400" b="0" dirty="0">
                  <a:solidFill>
                    <a:srgbClr val="333399"/>
                  </a:solidFill>
                  <a:effectLst/>
                </a:rPr>
                <a:t> bond + $100M in Swap (0 CF),</a:t>
              </a:r>
            </a:p>
            <a:p>
              <a:pPr algn="ctr"/>
              <a:r>
                <a:rPr lang="en-US" sz="2400" b="0" dirty="0">
                  <a:solidFill>
                    <a:srgbClr val="333399"/>
                  </a:solidFill>
                  <a:effectLst/>
                </a:rPr>
                <a:t>Obtain on $100M: </a:t>
              </a:r>
              <a:r>
                <a:rPr lang="en-US" sz="2400" b="0" i="1" dirty="0" err="1">
                  <a:solidFill>
                    <a:srgbClr val="333399"/>
                  </a:solidFill>
                  <a:effectLst/>
                </a:rPr>
                <a:t>r</a:t>
              </a:r>
              <a:r>
                <a:rPr lang="en-US" sz="2400" b="0" i="1" baseline="-25000" dirty="0" err="1">
                  <a:solidFill>
                    <a:srgbClr val="333399"/>
                  </a:solidFill>
                  <a:effectLst/>
                </a:rPr>
                <a:t>f</a:t>
              </a:r>
              <a:r>
                <a:rPr lang="en-US" sz="2400" b="0" dirty="0">
                  <a:solidFill>
                    <a:srgbClr val="333399"/>
                  </a:solidFill>
                  <a:effectLst/>
                </a:rPr>
                <a:t> + </a:t>
              </a:r>
              <a:r>
                <a:rPr lang="en-US" sz="2400" b="0" i="1" dirty="0" err="1">
                  <a:solidFill>
                    <a:srgbClr val="333399"/>
                  </a:solidFill>
                  <a:effectLst/>
                </a:rPr>
                <a:t>r</a:t>
              </a:r>
              <a:r>
                <a:rPr lang="en-US" sz="2400" b="0" i="1" baseline="-25000" dirty="0" err="1">
                  <a:solidFill>
                    <a:srgbClr val="333399"/>
                  </a:solidFill>
                  <a:effectLst/>
                </a:rPr>
                <a:t>S</a:t>
              </a:r>
              <a:r>
                <a:rPr lang="en-US" sz="2400" b="0" i="1" dirty="0">
                  <a:solidFill>
                    <a:srgbClr val="333399"/>
                  </a:solidFill>
                  <a:effectLst/>
                </a:rPr>
                <a:t> </a:t>
              </a:r>
              <a:r>
                <a:rPr lang="en-US" sz="2400" b="0" dirty="0">
                  <a:solidFill>
                    <a:srgbClr val="333399"/>
                  </a:solidFill>
                  <a:effectLst/>
                </a:rPr>
                <a:t>– </a:t>
              </a:r>
              <a:r>
                <a:rPr lang="en-US" sz="2400" b="0" i="1" dirty="0">
                  <a:solidFill>
                    <a:srgbClr val="333399"/>
                  </a:solidFill>
                  <a:effectLst/>
                </a:rPr>
                <a:t>F</a:t>
              </a:r>
              <a:endParaRPr lang="en-US" sz="2400" b="0" dirty="0">
                <a:solidFill>
                  <a:srgbClr val="333399"/>
                </a:solidFill>
                <a:effectLst/>
              </a:endParaRPr>
            </a:p>
            <a:p>
              <a:pPr algn="ctr"/>
              <a:r>
                <a:rPr lang="en-US" sz="2400" b="0" dirty="0">
                  <a:solidFill>
                    <a:srgbClr val="333399"/>
                  </a:solidFill>
                  <a:effectLst/>
                </a:rPr>
                <a:t>= </a:t>
              </a:r>
              <a:r>
                <a:rPr lang="en-US" sz="2400" b="0" i="1" dirty="0" err="1">
                  <a:solidFill>
                    <a:srgbClr val="333399"/>
                  </a:solidFill>
                  <a:effectLst/>
                </a:rPr>
                <a:t>r</a:t>
              </a:r>
              <a:r>
                <a:rPr lang="en-US" sz="2400" b="0" i="1" baseline="-25000" dirty="0" err="1">
                  <a:solidFill>
                    <a:srgbClr val="333399"/>
                  </a:solidFill>
                  <a:effectLst/>
                </a:rPr>
                <a:t>f</a:t>
              </a:r>
              <a:r>
                <a:rPr lang="en-US" sz="2400" b="0" dirty="0">
                  <a:solidFill>
                    <a:srgbClr val="333399"/>
                  </a:solidFill>
                  <a:effectLst/>
                </a:rPr>
                <a:t> + (</a:t>
              </a:r>
              <a:r>
                <a:rPr lang="en-US" sz="2400" b="0" i="1" dirty="0">
                  <a:solidFill>
                    <a:srgbClr val="333399"/>
                  </a:solidFill>
                  <a:effectLst/>
                </a:rPr>
                <a:t>E</a:t>
              </a:r>
              <a:r>
                <a:rPr lang="en-US" sz="2400" b="0" dirty="0">
                  <a:solidFill>
                    <a:srgbClr val="333399"/>
                  </a:solidFill>
                  <a:effectLst/>
                </a:rPr>
                <a:t>[</a:t>
              </a:r>
              <a:r>
                <a:rPr lang="en-US" sz="2400" b="0" i="1" dirty="0" err="1">
                  <a:solidFill>
                    <a:srgbClr val="333399"/>
                  </a:solidFill>
                  <a:effectLst/>
                </a:rPr>
                <a:t>r</a:t>
              </a:r>
              <a:r>
                <a:rPr lang="en-US" sz="2400" b="0" i="1" baseline="-25000" dirty="0" err="1">
                  <a:solidFill>
                    <a:srgbClr val="333399"/>
                  </a:solidFill>
                  <a:effectLst/>
                </a:rPr>
                <a:t>S</a:t>
              </a:r>
              <a:r>
                <a:rPr lang="en-US" sz="2400" b="0" dirty="0">
                  <a:solidFill>
                    <a:srgbClr val="333399"/>
                  </a:solidFill>
                  <a:effectLst/>
                </a:rPr>
                <a:t>]+</a:t>
              </a:r>
              <a:r>
                <a:rPr lang="el-GR" sz="2400" b="0" dirty="0">
                  <a:solidFill>
                    <a:srgbClr val="333399"/>
                  </a:solidFill>
                  <a:effectLst/>
                  <a:cs typeface="Times New Roman" pitchFamily="18" charset="0"/>
                </a:rPr>
                <a:t>Δ</a:t>
              </a:r>
              <a:r>
                <a:rPr lang="en-US" sz="2400" b="0" dirty="0">
                  <a:solidFill>
                    <a:srgbClr val="333399"/>
                  </a:solidFill>
                  <a:effectLst/>
                  <a:cs typeface="Times New Roman" pitchFamily="18" charset="0"/>
                </a:rPr>
                <a:t>) – (</a:t>
              </a:r>
              <a:r>
                <a:rPr lang="en-US" sz="2400" b="0" i="1" dirty="0">
                  <a:solidFill>
                    <a:srgbClr val="333399"/>
                  </a:solidFill>
                  <a:effectLst/>
                </a:rPr>
                <a:t>E</a:t>
              </a:r>
              <a:r>
                <a:rPr lang="en-US" sz="2400" b="0" dirty="0">
                  <a:solidFill>
                    <a:srgbClr val="333399"/>
                  </a:solidFill>
                  <a:effectLst/>
                </a:rPr>
                <a:t>[</a:t>
              </a:r>
              <a:r>
                <a:rPr lang="en-US" sz="2400" b="0" i="1" dirty="0" err="1">
                  <a:solidFill>
                    <a:srgbClr val="333399"/>
                  </a:solidFill>
                  <a:effectLst/>
                </a:rPr>
                <a:t>r</a:t>
              </a:r>
              <a:r>
                <a:rPr lang="en-US" sz="2400" b="0" i="1" baseline="-25000" dirty="0" err="1">
                  <a:solidFill>
                    <a:srgbClr val="333399"/>
                  </a:solidFill>
                  <a:effectLst/>
                </a:rPr>
                <a:t>S</a:t>
              </a:r>
              <a:r>
                <a:rPr lang="en-US" sz="2400" b="0" dirty="0">
                  <a:solidFill>
                    <a:srgbClr val="333399"/>
                  </a:solidFill>
                  <a:effectLst/>
                </a:rPr>
                <a:t>] – </a:t>
              </a:r>
              <a:r>
                <a:rPr lang="en-US" sz="2400" b="0" i="1" dirty="0">
                  <a:solidFill>
                    <a:srgbClr val="333399"/>
                  </a:solidFill>
                  <a:effectLst/>
                </a:rPr>
                <a:t>RP</a:t>
              </a:r>
              <a:r>
                <a:rPr lang="en-US" sz="2400" b="0" i="1" baseline="-25000" dirty="0">
                  <a:solidFill>
                    <a:srgbClr val="333399"/>
                  </a:solidFill>
                  <a:effectLst/>
                </a:rPr>
                <a:t>S</a:t>
              </a:r>
              <a:r>
                <a:rPr lang="en-US" sz="2400" b="0" dirty="0">
                  <a:solidFill>
                    <a:srgbClr val="333399"/>
                  </a:solidFill>
                  <a:effectLst/>
                </a:rPr>
                <a:t>) = </a:t>
              </a:r>
              <a:r>
                <a:rPr lang="en-US" sz="2400" b="0" i="1" dirty="0" err="1">
                  <a:solidFill>
                    <a:srgbClr val="333399"/>
                  </a:solidFill>
                  <a:effectLst/>
                </a:rPr>
                <a:t>r</a:t>
              </a:r>
              <a:r>
                <a:rPr lang="en-US" sz="2400" b="0" i="1" baseline="-25000" dirty="0" err="1">
                  <a:solidFill>
                    <a:srgbClr val="333399"/>
                  </a:solidFill>
                  <a:effectLst/>
                </a:rPr>
                <a:t>f</a:t>
              </a:r>
              <a:r>
                <a:rPr lang="en-US" sz="2400" b="0" i="1" dirty="0">
                  <a:solidFill>
                    <a:srgbClr val="333399"/>
                  </a:solidFill>
                  <a:effectLst/>
                </a:rPr>
                <a:t> + RP</a:t>
              </a:r>
              <a:r>
                <a:rPr lang="en-US" sz="2400" b="0" i="1" baseline="-25000" dirty="0">
                  <a:solidFill>
                    <a:srgbClr val="333399"/>
                  </a:solidFill>
                  <a:effectLst/>
                </a:rPr>
                <a:t>S</a:t>
              </a:r>
              <a:r>
                <a:rPr lang="en-US" sz="2400" b="0" dirty="0">
                  <a:solidFill>
                    <a:srgbClr val="333399"/>
                  </a:solidFill>
                  <a:effectLst/>
                </a:rPr>
                <a:t> + </a:t>
              </a:r>
              <a:r>
                <a:rPr lang="el-GR" sz="2400" b="0" dirty="0">
                  <a:solidFill>
                    <a:srgbClr val="333399"/>
                  </a:solidFill>
                  <a:effectLst/>
                  <a:cs typeface="Times New Roman" pitchFamily="18" charset="0"/>
                </a:rPr>
                <a:t>Δ</a:t>
              </a:r>
              <a:r>
                <a:rPr lang="en-US" sz="2400" b="0" dirty="0">
                  <a:solidFill>
                    <a:srgbClr val="333399"/>
                  </a:solidFill>
                  <a:effectLst/>
                  <a:cs typeface="Times New Roman" pitchFamily="18" charset="0"/>
                </a:rPr>
                <a:t> = </a:t>
              </a:r>
              <a:r>
                <a:rPr lang="en-US" sz="2400" b="0" i="1" dirty="0">
                  <a:solidFill>
                    <a:srgbClr val="333399"/>
                  </a:solidFill>
                  <a:effectLst/>
                  <a:cs typeface="Times New Roman" pitchFamily="18" charset="0"/>
                </a:rPr>
                <a:t>E</a:t>
              </a:r>
              <a:r>
                <a:rPr lang="en-US" sz="2400" b="0" dirty="0">
                  <a:solidFill>
                    <a:srgbClr val="333399"/>
                  </a:solidFill>
                  <a:effectLst/>
                  <a:cs typeface="Times New Roman" pitchFamily="18" charset="0"/>
                </a:rPr>
                <a:t>[</a:t>
              </a:r>
              <a:r>
                <a:rPr lang="en-US" sz="2400" b="0" i="1" dirty="0" err="1">
                  <a:solidFill>
                    <a:srgbClr val="333399"/>
                  </a:solidFill>
                  <a:effectLst/>
                  <a:cs typeface="Times New Roman" pitchFamily="18" charset="0"/>
                </a:rPr>
                <a:t>r</a:t>
              </a:r>
              <a:r>
                <a:rPr lang="en-US" sz="2400" b="0" i="1" baseline="-25000" dirty="0" err="1">
                  <a:solidFill>
                    <a:srgbClr val="333399"/>
                  </a:solidFill>
                  <a:effectLst/>
                  <a:cs typeface="Times New Roman" pitchFamily="18" charset="0"/>
                </a:rPr>
                <a:t>S</a:t>
              </a:r>
              <a:r>
                <a:rPr lang="en-US" sz="2400" b="0" dirty="0">
                  <a:solidFill>
                    <a:srgbClr val="333399"/>
                  </a:solidFill>
                  <a:effectLst/>
                  <a:cs typeface="Times New Roman" pitchFamily="18" charset="0"/>
                </a:rPr>
                <a:t>] + </a:t>
              </a:r>
              <a:r>
                <a:rPr lang="el-GR" sz="2400" b="0" dirty="0">
                  <a:solidFill>
                    <a:srgbClr val="333399"/>
                  </a:solidFill>
                  <a:effectLst/>
                  <a:cs typeface="Times New Roman" pitchFamily="18" charset="0"/>
                </a:rPr>
                <a:t>Δ</a:t>
              </a:r>
              <a:r>
                <a:rPr lang="en-US" sz="2400" b="0" dirty="0">
                  <a:solidFill>
                    <a:srgbClr val="333399"/>
                  </a:solidFill>
                  <a:effectLst/>
                  <a:cs typeface="Times New Roman" pitchFamily="18" charset="0"/>
                </a:rPr>
                <a:t> = </a:t>
              </a:r>
              <a:r>
                <a:rPr lang="en-US" sz="2400" b="0" i="1" dirty="0" err="1">
                  <a:solidFill>
                    <a:srgbClr val="333399"/>
                  </a:solidFill>
                  <a:effectLst/>
                  <a:cs typeface="Times New Roman" pitchFamily="18" charset="0"/>
                </a:rPr>
                <a:t>r</a:t>
              </a:r>
              <a:r>
                <a:rPr lang="en-US" sz="2400" b="0" i="1" baseline="-25000" dirty="0" err="1">
                  <a:solidFill>
                    <a:srgbClr val="333399"/>
                  </a:solidFill>
                  <a:effectLst/>
                  <a:cs typeface="Times New Roman" pitchFamily="18" charset="0"/>
                </a:rPr>
                <a:t>S</a:t>
              </a:r>
              <a:r>
                <a:rPr lang="en-US" sz="2400" b="0" dirty="0">
                  <a:solidFill>
                    <a:srgbClr val="333399"/>
                  </a:solidFill>
                  <a:effectLst/>
                  <a:cs typeface="Times New Roman" pitchFamily="18" charset="0"/>
                </a:rPr>
                <a:t> </a:t>
              </a:r>
              <a:endParaRPr lang="el-GR" sz="2400" b="0" i="1" dirty="0">
                <a:solidFill>
                  <a:srgbClr val="333399"/>
                </a:solidFill>
                <a:effectLst/>
                <a:cs typeface="Times New Roman" pitchFamily="18" charset="0"/>
              </a:endParaRPr>
            </a:p>
            <a:p>
              <a:pPr algn="ctr"/>
              <a:r>
                <a:rPr lang="en-US" sz="2400" b="0" dirty="0">
                  <a:solidFill>
                    <a:srgbClr val="333399"/>
                  </a:solidFill>
                  <a:effectLst/>
                </a:rPr>
                <a:t>Tot </a:t>
              </a:r>
              <a:r>
                <a:rPr lang="en-US" sz="2400" b="0" dirty="0" err="1">
                  <a:solidFill>
                    <a:srgbClr val="333399"/>
                  </a:solidFill>
                  <a:effectLst/>
                </a:rPr>
                <a:t>Retn</a:t>
              </a:r>
              <a:r>
                <a:rPr lang="en-US" sz="2400" b="0" dirty="0">
                  <a:solidFill>
                    <a:srgbClr val="333399"/>
                  </a:solidFill>
                  <a:effectLst/>
                </a:rPr>
                <a:t> </a:t>
              </a:r>
              <a:r>
                <a:rPr lang="en-US" sz="2400" b="0" dirty="0" err="1">
                  <a:solidFill>
                    <a:srgbClr val="333399"/>
                  </a:solidFill>
                  <a:effectLst/>
                </a:rPr>
                <a:t>Expctn</a:t>
              </a:r>
              <a:r>
                <a:rPr lang="en-US" sz="2400" b="0" dirty="0">
                  <a:solidFill>
                    <a:srgbClr val="333399"/>
                  </a:solidFill>
                  <a:effectLst/>
                </a:rPr>
                <a:t> cancels. You obtain Tot </a:t>
              </a:r>
              <a:r>
                <a:rPr lang="en-US" sz="2400" b="0" dirty="0" err="1">
                  <a:solidFill>
                    <a:srgbClr val="333399"/>
                  </a:solidFill>
                  <a:effectLst/>
                </a:rPr>
                <a:t>Retn</a:t>
              </a:r>
              <a:r>
                <a:rPr lang="en-US" sz="2400" b="0" dirty="0">
                  <a:solidFill>
                    <a:srgbClr val="333399"/>
                  </a:solidFill>
                  <a:effectLst/>
                </a:rPr>
                <a:t>: </a:t>
              </a:r>
              <a:r>
                <a:rPr lang="en-US" sz="2400" b="0" i="1" dirty="0" err="1">
                  <a:solidFill>
                    <a:srgbClr val="333399"/>
                  </a:solidFill>
                  <a:effectLst/>
                </a:rPr>
                <a:t>r</a:t>
              </a:r>
              <a:r>
                <a:rPr lang="en-US" sz="2400" b="0" i="1" baseline="-25000" dirty="0" err="1">
                  <a:solidFill>
                    <a:srgbClr val="333399"/>
                  </a:solidFill>
                  <a:effectLst/>
                </a:rPr>
                <a:t>S</a:t>
              </a:r>
              <a:r>
                <a:rPr lang="en-US" sz="2400" b="0" i="1" dirty="0">
                  <a:solidFill>
                    <a:srgbClr val="333399"/>
                  </a:solidFill>
                  <a:effectLst/>
                </a:rPr>
                <a:t> = E</a:t>
              </a:r>
              <a:r>
                <a:rPr lang="en-US" sz="2400" b="0" dirty="0">
                  <a:solidFill>
                    <a:srgbClr val="333399"/>
                  </a:solidFill>
                  <a:effectLst/>
                </a:rPr>
                <a:t>[</a:t>
              </a:r>
              <a:r>
                <a:rPr lang="en-US" sz="2400" b="0" i="1" dirty="0" err="1">
                  <a:solidFill>
                    <a:srgbClr val="333399"/>
                  </a:solidFill>
                  <a:effectLst/>
                </a:rPr>
                <a:t>r</a:t>
              </a:r>
              <a:r>
                <a:rPr lang="en-US" sz="2400" b="0" i="1" baseline="-25000" dirty="0" err="1">
                  <a:solidFill>
                    <a:srgbClr val="333399"/>
                  </a:solidFill>
                  <a:effectLst/>
                </a:rPr>
                <a:t>S</a:t>
              </a:r>
              <a:r>
                <a:rPr lang="en-US" sz="2400" b="0" dirty="0">
                  <a:solidFill>
                    <a:srgbClr val="333399"/>
                  </a:solidFill>
                  <a:effectLst/>
                </a:rPr>
                <a:t>] + </a:t>
              </a:r>
              <a:r>
                <a:rPr lang="el-GR" sz="2400" b="0" dirty="0">
                  <a:solidFill>
                    <a:srgbClr val="333399"/>
                  </a:solidFill>
                  <a:effectLst/>
                  <a:cs typeface="Times New Roman" pitchFamily="18" charset="0"/>
                </a:rPr>
                <a:t>Δ</a:t>
              </a:r>
              <a:endParaRPr lang="el-GR" sz="2400" dirty="0">
                <a:solidFill>
                  <a:srgbClr val="333399"/>
                </a:solidFill>
                <a:effectLst/>
                <a:cs typeface="Times New Roman" pitchFamily="18" charset="0"/>
              </a:endParaRPr>
            </a:p>
          </p:txBody>
        </p:sp>
        <p:sp>
          <p:nvSpPr>
            <p:cNvPr id="541702" name="Line 8"/>
            <p:cNvSpPr>
              <a:spLocks noChangeShapeType="1"/>
            </p:cNvSpPr>
            <p:nvPr/>
          </p:nvSpPr>
          <p:spPr bwMode="auto">
            <a:xfrm flipH="1">
              <a:off x="1600200" y="3657600"/>
              <a:ext cx="533400" cy="457200"/>
            </a:xfrm>
            <a:prstGeom prst="line">
              <a:avLst/>
            </a:prstGeom>
            <a:noFill/>
            <a:ln w="9525">
              <a:solidFill>
                <a:srgbClr val="FF0000"/>
              </a:solidFill>
              <a:round/>
              <a:headEnd/>
              <a:tailEnd/>
            </a:ln>
          </p:spPr>
          <p:txBody>
            <a:bodyPr/>
            <a:lstStyle/>
            <a:p>
              <a:endParaRPr lang="en-US" i="1">
                <a:solidFill>
                  <a:srgbClr val="000000"/>
                </a:solidFill>
              </a:endParaRPr>
            </a:p>
          </p:txBody>
        </p:sp>
        <p:sp>
          <p:nvSpPr>
            <p:cNvPr id="541703" name="Line 9"/>
            <p:cNvSpPr>
              <a:spLocks noChangeShapeType="1"/>
            </p:cNvSpPr>
            <p:nvPr/>
          </p:nvSpPr>
          <p:spPr bwMode="auto">
            <a:xfrm flipH="1">
              <a:off x="3200400" y="3657600"/>
              <a:ext cx="533400" cy="457200"/>
            </a:xfrm>
            <a:prstGeom prst="line">
              <a:avLst/>
            </a:prstGeom>
            <a:noFill/>
            <a:ln w="9525">
              <a:solidFill>
                <a:srgbClr val="FF0000"/>
              </a:solidFill>
              <a:round/>
              <a:headEnd/>
              <a:tailEnd/>
            </a:ln>
          </p:spPr>
          <p:txBody>
            <a:bodyPr/>
            <a:lstStyle/>
            <a:p>
              <a:endParaRPr lang="en-US" i="1">
                <a:solidFill>
                  <a:srgbClr val="000000"/>
                </a:solidFill>
              </a:endParaRPr>
            </a:p>
          </p:txBody>
        </p:sp>
      </p:grpSp>
      <p:sp>
        <p:nvSpPr>
          <p:cNvPr id="541704" name="Text Box 8"/>
          <p:cNvSpPr txBox="1">
            <a:spLocks noChangeArrowheads="1"/>
          </p:cNvSpPr>
          <p:nvPr/>
        </p:nvSpPr>
        <p:spPr bwMode="auto">
          <a:xfrm>
            <a:off x="457200" y="4586816"/>
            <a:ext cx="8229600" cy="396875"/>
          </a:xfrm>
          <a:prstGeom prst="rect">
            <a:avLst/>
          </a:prstGeom>
          <a:noFill/>
          <a:ln w="9525">
            <a:noFill/>
            <a:miter lim="800000"/>
            <a:headEnd/>
            <a:tailEnd/>
          </a:ln>
          <a:effectLst/>
        </p:spPr>
        <p:txBody>
          <a:bodyPr>
            <a:spAutoFit/>
          </a:bodyPr>
          <a:lstStyle/>
          <a:p>
            <a:pPr>
              <a:spcBef>
                <a:spcPct val="50000"/>
              </a:spcBef>
            </a:pPr>
            <a:r>
              <a:rPr lang="en-US" b="0" i="1" dirty="0" err="1">
                <a:solidFill>
                  <a:srgbClr val="333399"/>
                </a:solidFill>
                <a:effectLst/>
              </a:rPr>
              <a:t>RP</a:t>
            </a:r>
            <a:r>
              <a:rPr lang="en-US" b="0" i="1" baseline="-25000" dirty="0" err="1">
                <a:solidFill>
                  <a:srgbClr val="333399"/>
                </a:solidFill>
                <a:effectLst/>
              </a:rPr>
              <a:t>S</a:t>
            </a:r>
            <a:r>
              <a:rPr lang="en-US" b="0" i="1" dirty="0">
                <a:solidFill>
                  <a:srgbClr val="333399"/>
                </a:solidFill>
                <a:effectLst/>
              </a:rPr>
              <a:t> = </a:t>
            </a:r>
            <a:r>
              <a:rPr lang="en-US" b="0" dirty="0">
                <a:solidFill>
                  <a:srgbClr val="333399"/>
                </a:solidFill>
                <a:effectLst/>
              </a:rPr>
              <a:t>Equilibrium Risk Premium for Index.</a:t>
            </a:r>
            <a:endParaRPr lang="en-US" b="0" i="1" dirty="0">
              <a:solidFill>
                <a:srgbClr val="333399"/>
              </a:solidFill>
              <a:effectLst/>
            </a:endParaRPr>
          </a:p>
        </p:txBody>
      </p:sp>
      <p:sp>
        <p:nvSpPr>
          <p:cNvPr id="541705" name="Text Box 7"/>
          <p:cNvSpPr txBox="1">
            <a:spLocks noChangeArrowheads="1"/>
          </p:cNvSpPr>
          <p:nvPr/>
        </p:nvSpPr>
        <p:spPr bwMode="auto">
          <a:xfrm>
            <a:off x="457200" y="5257800"/>
            <a:ext cx="8229600" cy="1320800"/>
          </a:xfrm>
          <a:prstGeom prst="rect">
            <a:avLst/>
          </a:prstGeom>
          <a:noFill/>
          <a:ln w="9525">
            <a:solidFill>
              <a:schemeClr val="accent2"/>
            </a:solidFill>
            <a:miter lim="800000"/>
            <a:headEnd/>
            <a:tailEnd/>
          </a:ln>
        </p:spPr>
        <p:txBody>
          <a:bodyPr>
            <a:spAutoFit/>
          </a:bodyPr>
          <a:lstStyle/>
          <a:p>
            <a:r>
              <a:rPr lang="en-US" b="0" dirty="0">
                <a:solidFill>
                  <a:srgbClr val="333399"/>
                </a:solidFill>
                <a:effectLst/>
              </a:rPr>
              <a:t>You will obtain the </a:t>
            </a:r>
            <a:r>
              <a:rPr lang="el-GR" b="0" dirty="0">
                <a:solidFill>
                  <a:srgbClr val="333399"/>
                </a:solidFill>
                <a:effectLst/>
              </a:rPr>
              <a:t>Δ</a:t>
            </a:r>
            <a:r>
              <a:rPr lang="en-US" b="0" dirty="0">
                <a:solidFill>
                  <a:srgbClr val="333399"/>
                </a:solidFill>
                <a:effectLst/>
              </a:rPr>
              <a:t> from the index (hence risk from index) and ex ante you will receive the </a:t>
            </a:r>
            <a:r>
              <a:rPr lang="en-US" b="0" i="1" u="sng" dirty="0">
                <a:solidFill>
                  <a:srgbClr val="333399"/>
                </a:solidFill>
                <a:effectLst/>
              </a:rPr>
              <a:t>equilibrium</a:t>
            </a:r>
            <a:r>
              <a:rPr lang="en-US" b="0" dirty="0">
                <a:solidFill>
                  <a:srgbClr val="333399"/>
                </a:solidFill>
                <a:effectLst/>
              </a:rPr>
              <a:t> expected total return of the </a:t>
            </a:r>
            <a:r>
              <a:rPr lang="en-US" b="0" i="1" u="sng" dirty="0">
                <a:solidFill>
                  <a:srgbClr val="333399"/>
                </a:solidFill>
                <a:effectLst/>
              </a:rPr>
              <a:t>index</a:t>
            </a:r>
            <a:r>
              <a:rPr lang="en-US" b="0" dirty="0">
                <a:solidFill>
                  <a:srgbClr val="333399"/>
                </a:solidFill>
                <a:effectLst/>
              </a:rPr>
              <a:t>. Ex post, the total return you receive will therefore only exactly equal the index </a:t>
            </a:r>
            <a:r>
              <a:rPr lang="en-US" b="0" i="1" u="sng" dirty="0">
                <a:solidFill>
                  <a:srgbClr val="333399"/>
                </a:solidFill>
                <a:effectLst/>
              </a:rPr>
              <a:t>reported</a:t>
            </a:r>
            <a:r>
              <a:rPr lang="en-US" b="0" dirty="0">
                <a:solidFill>
                  <a:srgbClr val="333399"/>
                </a:solidFill>
                <a:effectLst/>
              </a:rPr>
              <a:t> return if the index is in equilibrium (no lag).</a:t>
            </a:r>
            <a:endParaRPr lang="el-GR" b="0" dirty="0">
              <a:solidFill>
                <a:srgbClr val="333399"/>
              </a:solidFill>
              <a:effectLst/>
            </a:endParaRPr>
          </a:p>
        </p:txBody>
      </p:sp>
      <p:sp>
        <p:nvSpPr>
          <p:cNvPr id="11" name="Footer Placeholder 10"/>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10" name="Slide Number Placeholder 9"/>
          <p:cNvSpPr>
            <a:spLocks noGrp="1"/>
          </p:cNvSpPr>
          <p:nvPr>
            <p:ph type="sldNum" sz="quarter" idx="12"/>
          </p:nvPr>
        </p:nvSpPr>
        <p:spPr/>
        <p:txBody>
          <a:bodyPr/>
          <a:lstStyle/>
          <a:p>
            <a:fld id="{C10BC33F-8C89-4D21-B7F7-41DBAF8525E1}" type="slidenum">
              <a:rPr lang="en-US" smtClean="0">
                <a:solidFill>
                  <a:srgbClr val="000000"/>
                </a:solidFill>
              </a:rPr>
              <a:pPr/>
              <a:t>85</a:t>
            </a:fld>
            <a:endParaRPr lang="en-US">
              <a:solidFill>
                <a:srgbClr val="000000"/>
              </a:solidFill>
            </a:endParaRPr>
          </a:p>
        </p:txBody>
      </p:sp>
    </p:spTree>
    <p:extLst>
      <p:ext uri="{BB962C8B-B14F-4D97-AF65-F5344CB8AC3E}">
        <p14:creationId xmlns:p14="http://schemas.microsoft.com/office/powerpoint/2010/main" xmlns="" val="296810365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64226" name="Rectangle 2"/>
          <p:cNvSpPr>
            <a:spLocks noGrp="1" noChangeArrowheads="1"/>
          </p:cNvSpPr>
          <p:nvPr>
            <p:ph type="title"/>
          </p:nvPr>
        </p:nvSpPr>
        <p:spPr>
          <a:xfrm>
            <a:off x="457200" y="274638"/>
            <a:ext cx="8229600" cy="914400"/>
          </a:xfrm>
        </p:spPr>
        <p:txBody>
          <a:bodyPr/>
          <a:lstStyle/>
          <a:p>
            <a:r>
              <a:rPr lang="en-US" sz="3600" dirty="0" smtClean="0"/>
              <a:t>Example (2) Use of Swap (long)</a:t>
            </a:r>
            <a:endParaRPr lang="en-US" sz="3600" dirty="0"/>
          </a:p>
        </p:txBody>
      </p:sp>
      <p:sp>
        <p:nvSpPr>
          <p:cNvPr id="564227" name="Rectangle 3"/>
          <p:cNvSpPr>
            <a:spLocks noGrp="1" noChangeArrowheads="1"/>
          </p:cNvSpPr>
          <p:nvPr>
            <p:ph type="body" idx="1"/>
          </p:nvPr>
        </p:nvSpPr>
        <p:spPr>
          <a:xfrm>
            <a:off x="457200" y="1097279"/>
            <a:ext cx="8229600" cy="5486400"/>
          </a:xfrm>
        </p:spPr>
        <p:txBody>
          <a:bodyPr>
            <a:normAutofit fontScale="70000" lnSpcReduction="20000"/>
          </a:bodyPr>
          <a:lstStyle/>
          <a:p>
            <a:pPr>
              <a:lnSpc>
                <a:spcPct val="120000"/>
              </a:lnSpc>
              <a:spcBef>
                <a:spcPts val="1200"/>
              </a:spcBef>
            </a:pPr>
            <a:r>
              <a:rPr lang="en-US" dirty="0" smtClean="0"/>
              <a:t>Pension Fund’s overall mixed-asset portfolio is $1.5B stocks + $1.5B bonds, wants to diversify to equal 1/3 shares in stocks, bonds, &amp; real estate for diversification purposes (wants </a:t>
            </a:r>
            <a:r>
              <a:rPr lang="en-US" dirty="0" err="1" smtClean="0"/>
              <a:t>R.E.</a:t>
            </a:r>
            <a:r>
              <a:rPr lang="en-US" dirty="0" smtClean="0"/>
              <a:t> beta, not alpha, not looking to “beat </a:t>
            </a:r>
            <a:r>
              <a:rPr lang="en-US" dirty="0" err="1" smtClean="0"/>
              <a:t>mkt</a:t>
            </a:r>
            <a:r>
              <a:rPr lang="en-US" dirty="0" smtClean="0"/>
              <a:t>”).</a:t>
            </a:r>
          </a:p>
          <a:p>
            <a:pPr>
              <a:lnSpc>
                <a:spcPct val="120000"/>
              </a:lnSpc>
              <a:spcBef>
                <a:spcPts val="1200"/>
              </a:spcBef>
            </a:pPr>
            <a:r>
              <a:rPr lang="en-US" dirty="0" smtClean="0"/>
              <a:t>Sells $0.5B stocks &amp; $0.5B bonds, invests resulting $1.0B proceeds into riskless bonds.</a:t>
            </a:r>
          </a:p>
          <a:p>
            <a:pPr>
              <a:lnSpc>
                <a:spcPct val="120000"/>
              </a:lnSpc>
              <a:spcBef>
                <a:spcPts val="1200"/>
              </a:spcBef>
            </a:pPr>
            <a:r>
              <a:rPr lang="en-US" dirty="0" smtClean="0"/>
              <a:t>Purchases (long) $1.0B notional amt of RE total return Index swaps, 5 yr contract, (no cash outflow), uses fixed-rate bond investment to cover swap price.</a:t>
            </a:r>
          </a:p>
          <a:p>
            <a:pPr>
              <a:lnSpc>
                <a:spcPct val="120000"/>
              </a:lnSpc>
              <a:spcBef>
                <a:spcPts val="1200"/>
              </a:spcBef>
            </a:pPr>
            <a:r>
              <a:rPr lang="en-US" dirty="0" smtClean="0"/>
              <a:t>Receives net RE total return ea qtr for 5 yrs (less 50 bps/yr “Ask” price spread, which is less than asset mgt fees), for fully-diversified </a:t>
            </a:r>
            <a:r>
              <a:rPr lang="en-US" dirty="0" err="1" smtClean="0"/>
              <a:t>R.E.</a:t>
            </a:r>
            <a:r>
              <a:rPr lang="en-US" dirty="0" smtClean="0"/>
              <a:t> return.</a:t>
            </a:r>
            <a:endParaRPr lang="en-US" dirty="0"/>
          </a:p>
        </p:txBody>
      </p:sp>
      <p:sp>
        <p:nvSpPr>
          <p:cNvPr id="7" name="Footer Placeholder 6"/>
          <p:cNvSpPr>
            <a:spLocks noGrp="1"/>
          </p:cNvSpPr>
          <p:nvPr>
            <p:ph type="ftr" sz="quarter" idx="11"/>
          </p:nvPr>
        </p:nvSpPr>
        <p:spPr/>
        <p:txBody>
          <a:bodyPr/>
          <a:lstStyle/>
          <a:p>
            <a:r>
              <a:rPr lang="en-US" smtClean="0"/>
              <a:t>© 2014 OnCourse Learning. All Rights Reserved.</a:t>
            </a:r>
            <a:endParaRPr lang="en-US"/>
          </a:p>
        </p:txBody>
      </p:sp>
      <p:sp>
        <p:nvSpPr>
          <p:cNvPr id="6" name="Slide Number Placeholder 5"/>
          <p:cNvSpPr>
            <a:spLocks noGrp="1"/>
          </p:cNvSpPr>
          <p:nvPr>
            <p:ph type="sldNum" sz="quarter" idx="12"/>
          </p:nvPr>
        </p:nvSpPr>
        <p:spPr/>
        <p:txBody>
          <a:bodyPr/>
          <a:lstStyle/>
          <a:p>
            <a:fld id="{3A4B6A3B-4DD6-4D5D-BEDC-1D3D11DC8731}" type="slidenum">
              <a:rPr lang="en-US" smtClean="0"/>
              <a:pPr/>
              <a:t>86</a:t>
            </a:fld>
            <a:endParaRPr lang="en-US"/>
          </a:p>
        </p:txBody>
      </p:sp>
      <p:sp>
        <p:nvSpPr>
          <p:cNvPr id="564228" name="Text Box 4"/>
          <p:cNvSpPr txBox="1">
            <a:spLocks noChangeArrowheads="1"/>
          </p:cNvSpPr>
          <p:nvPr/>
        </p:nvSpPr>
        <p:spPr bwMode="auto">
          <a:xfrm>
            <a:off x="0" y="0"/>
            <a:ext cx="2819400" cy="366713"/>
          </a:xfrm>
          <a:prstGeom prst="rect">
            <a:avLst/>
          </a:prstGeom>
          <a:noFill/>
          <a:ln w="9525">
            <a:noFill/>
            <a:miter lim="800000"/>
            <a:headEnd/>
            <a:tailEnd/>
          </a:ln>
          <a:effectLst/>
        </p:spPr>
        <p:txBody>
          <a:bodyPr>
            <a:spAutoFit/>
          </a:bodyPr>
          <a:lstStyle/>
          <a:p>
            <a:pPr>
              <a:spcBef>
                <a:spcPct val="50000"/>
              </a:spcBef>
            </a:pPr>
            <a:r>
              <a:rPr lang="en-US" sz="1800" b="0" i="1">
                <a:solidFill>
                  <a:srgbClr val="000000"/>
                </a:solidFill>
                <a:effectLst/>
                <a:latin typeface="Arial" charset="0"/>
              </a:rPr>
              <a:t>Uses of swaps…</a:t>
            </a:r>
          </a:p>
        </p:txBody>
      </p:sp>
    </p:spTree>
    <p:extLst>
      <p:ext uri="{BB962C8B-B14F-4D97-AF65-F5344CB8AC3E}">
        <p14:creationId xmlns:p14="http://schemas.microsoft.com/office/powerpoint/2010/main" xmlns="" val="322792302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66274" name="Rectangle 2"/>
          <p:cNvSpPr>
            <a:spLocks noGrp="1" noChangeArrowheads="1"/>
          </p:cNvSpPr>
          <p:nvPr>
            <p:ph type="title"/>
          </p:nvPr>
        </p:nvSpPr>
        <p:spPr>
          <a:xfrm>
            <a:off x="304800" y="228600"/>
            <a:ext cx="8229600" cy="914400"/>
          </a:xfrm>
        </p:spPr>
        <p:txBody>
          <a:bodyPr/>
          <a:lstStyle/>
          <a:p>
            <a:r>
              <a:rPr lang="en-US" sz="3200" dirty="0"/>
              <a:t>Example (2) Continued:</a:t>
            </a:r>
            <a:br>
              <a:rPr lang="en-US" sz="3200" dirty="0"/>
            </a:br>
            <a:r>
              <a:rPr lang="en-US" sz="3200" dirty="0"/>
              <a:t>Mechanics of “beta” exposure…</a:t>
            </a:r>
          </a:p>
        </p:txBody>
      </p:sp>
      <p:sp>
        <p:nvSpPr>
          <p:cNvPr id="566275" name="Rectangle 3"/>
          <p:cNvSpPr>
            <a:spLocks noGrp="1" noChangeArrowheads="1"/>
          </p:cNvSpPr>
          <p:nvPr>
            <p:ph type="body" idx="1"/>
          </p:nvPr>
        </p:nvSpPr>
        <p:spPr>
          <a:xfrm>
            <a:off x="152400" y="1295400"/>
            <a:ext cx="8991600" cy="5334000"/>
          </a:xfrm>
        </p:spPr>
        <p:txBody>
          <a:bodyPr>
            <a:normAutofit fontScale="92500"/>
          </a:bodyPr>
          <a:lstStyle/>
          <a:p>
            <a:pPr>
              <a:spcBef>
                <a:spcPts val="1200"/>
              </a:spcBef>
            </a:pPr>
            <a:r>
              <a:rPr lang="en-US" sz="2400" dirty="0"/>
              <a:t>Let </a:t>
            </a:r>
            <a:r>
              <a:rPr lang="en-US" sz="2400" dirty="0" err="1"/>
              <a:t>r</a:t>
            </a:r>
            <a:r>
              <a:rPr lang="en-US" sz="2400" baseline="-25000" dirty="0" err="1"/>
              <a:t>ST</a:t>
            </a:r>
            <a:r>
              <a:rPr lang="en-US" sz="2400" dirty="0"/>
              <a:t>, </a:t>
            </a:r>
            <a:r>
              <a:rPr lang="en-US" sz="2400" dirty="0" err="1"/>
              <a:t>r</a:t>
            </a:r>
            <a:r>
              <a:rPr lang="en-US" sz="2400" baseline="-25000" dirty="0" err="1"/>
              <a:t>BD</a:t>
            </a:r>
            <a:r>
              <a:rPr lang="en-US" sz="2400" dirty="0"/>
              <a:t>, </a:t>
            </a:r>
            <a:r>
              <a:rPr lang="en-US" sz="2400" dirty="0" err="1"/>
              <a:t>r</a:t>
            </a:r>
            <a:r>
              <a:rPr lang="en-US" sz="2400" baseline="-25000" dirty="0" err="1"/>
              <a:t>RE</a:t>
            </a:r>
            <a:r>
              <a:rPr lang="en-US" sz="2400" dirty="0"/>
              <a:t> be the </a:t>
            </a:r>
            <a:r>
              <a:rPr lang="en-US" sz="2400" i="1" dirty="0"/>
              <a:t>ex ante</a:t>
            </a:r>
            <a:r>
              <a:rPr lang="en-US" sz="2400" dirty="0"/>
              <a:t> expected total return to stocks, bonds, and RE respectively.</a:t>
            </a:r>
          </a:p>
          <a:p>
            <a:pPr>
              <a:spcBef>
                <a:spcPts val="1200"/>
              </a:spcBef>
            </a:pPr>
            <a:r>
              <a:rPr lang="en-US" sz="2400" dirty="0"/>
              <a:t>Let </a:t>
            </a:r>
            <a:r>
              <a:rPr lang="el-GR" sz="2400" dirty="0" smtClean="0">
                <a:cs typeface="Arial" charset="0"/>
              </a:rPr>
              <a:t>Δ</a:t>
            </a:r>
            <a:r>
              <a:rPr lang="en-US" sz="2400" baseline="-25000" dirty="0" smtClean="0">
                <a:cs typeface="Arial" charset="0"/>
              </a:rPr>
              <a:t>ST</a:t>
            </a:r>
            <a:r>
              <a:rPr lang="en-US" sz="2400" dirty="0">
                <a:cs typeface="Arial" charset="0"/>
              </a:rPr>
              <a:t>, </a:t>
            </a:r>
            <a:r>
              <a:rPr lang="el-GR" sz="2400" dirty="0" smtClean="0">
                <a:cs typeface="Arial" charset="0"/>
              </a:rPr>
              <a:t>Δ</a:t>
            </a:r>
            <a:r>
              <a:rPr lang="en-US" sz="2400" baseline="-25000" dirty="0" smtClean="0">
                <a:cs typeface="Arial" charset="0"/>
              </a:rPr>
              <a:t>BD</a:t>
            </a:r>
            <a:r>
              <a:rPr lang="en-US" sz="2400" dirty="0">
                <a:cs typeface="Arial" charset="0"/>
              </a:rPr>
              <a:t>, </a:t>
            </a:r>
            <a:r>
              <a:rPr lang="el-GR" sz="2400" dirty="0" smtClean="0">
                <a:cs typeface="Arial" charset="0"/>
              </a:rPr>
              <a:t>Δ</a:t>
            </a:r>
            <a:r>
              <a:rPr lang="en-US" sz="2400" baseline="-25000" dirty="0" smtClean="0">
                <a:cs typeface="Arial" charset="0"/>
              </a:rPr>
              <a:t>RE</a:t>
            </a:r>
            <a:r>
              <a:rPr lang="en-US" sz="2400" dirty="0">
                <a:cs typeface="Arial" charset="0"/>
              </a:rPr>
              <a:t>, be the realization of the “volatility” (unpredictable component of return) of stocks, bonds, and RE respectively: </a:t>
            </a:r>
            <a:r>
              <a:rPr lang="en-US" sz="2400" dirty="0" smtClean="0">
                <a:cs typeface="Arial" charset="0"/>
              </a:rPr>
              <a:t>E[</a:t>
            </a:r>
            <a:r>
              <a:rPr lang="el-GR" sz="2400" dirty="0" smtClean="0">
                <a:cs typeface="Arial" charset="0"/>
              </a:rPr>
              <a:t>Δ</a:t>
            </a:r>
            <a:r>
              <a:rPr lang="en-US" sz="2400" dirty="0" smtClean="0">
                <a:cs typeface="Arial" charset="0"/>
              </a:rPr>
              <a:t>]=</a:t>
            </a:r>
            <a:r>
              <a:rPr lang="en-US" sz="2400" dirty="0">
                <a:cs typeface="Arial" charset="0"/>
              </a:rPr>
              <a:t>0. (Hence: </a:t>
            </a:r>
            <a:r>
              <a:rPr lang="en-US" sz="2400" i="1" dirty="0">
                <a:cs typeface="Arial" charset="0"/>
              </a:rPr>
              <a:t>ex post</a:t>
            </a:r>
            <a:r>
              <a:rPr lang="en-US" sz="2400" dirty="0">
                <a:cs typeface="Arial" charset="0"/>
              </a:rPr>
              <a:t> realized </a:t>
            </a:r>
            <a:r>
              <a:rPr lang="en-US" sz="2400" dirty="0" err="1">
                <a:cs typeface="Arial" charset="0"/>
              </a:rPr>
              <a:t>retn</a:t>
            </a:r>
            <a:r>
              <a:rPr lang="en-US" sz="2400" dirty="0">
                <a:cs typeface="Arial" charset="0"/>
              </a:rPr>
              <a:t> = </a:t>
            </a:r>
            <a:r>
              <a:rPr lang="en-US" sz="2400" dirty="0" smtClean="0">
                <a:cs typeface="Arial" charset="0"/>
              </a:rPr>
              <a:t>r+</a:t>
            </a:r>
            <a:r>
              <a:rPr lang="el-GR" sz="2400" dirty="0" smtClean="0">
                <a:cs typeface="Arial" charset="0"/>
              </a:rPr>
              <a:t>Δ</a:t>
            </a:r>
            <a:r>
              <a:rPr lang="en-US" sz="2400" dirty="0" smtClean="0">
                <a:cs typeface="Arial" charset="0"/>
              </a:rPr>
              <a:t>.)</a:t>
            </a:r>
            <a:endParaRPr lang="el-GR" sz="2400" dirty="0">
              <a:cs typeface="Arial" charset="0"/>
            </a:endParaRPr>
          </a:p>
          <a:p>
            <a:pPr>
              <a:spcBef>
                <a:spcPts val="1200"/>
              </a:spcBef>
            </a:pPr>
            <a:r>
              <a:rPr lang="en-US" sz="2400" dirty="0"/>
              <a:t>Old </a:t>
            </a:r>
            <a:r>
              <a:rPr lang="en-US" sz="2400" dirty="0" err="1"/>
              <a:t>portf</a:t>
            </a:r>
            <a:r>
              <a:rPr lang="en-US" sz="2400" dirty="0"/>
              <a:t> </a:t>
            </a:r>
            <a:r>
              <a:rPr lang="en-US" sz="2400" dirty="0" err="1"/>
              <a:t>retn</a:t>
            </a:r>
            <a:r>
              <a:rPr lang="en-US" sz="2400" dirty="0"/>
              <a:t> = ($1.5/$3.0)(</a:t>
            </a:r>
            <a:r>
              <a:rPr lang="en-US" sz="2400" dirty="0" err="1" smtClean="0"/>
              <a:t>r</a:t>
            </a:r>
            <a:r>
              <a:rPr lang="en-US" sz="2400" baseline="-25000" dirty="0" err="1" smtClean="0"/>
              <a:t>ST</a:t>
            </a:r>
            <a:r>
              <a:rPr lang="en-US" sz="2400" dirty="0" smtClean="0"/>
              <a:t>+</a:t>
            </a:r>
            <a:r>
              <a:rPr lang="el-GR" sz="2400" dirty="0" smtClean="0">
                <a:cs typeface="Arial" charset="0"/>
              </a:rPr>
              <a:t>Δ</a:t>
            </a:r>
            <a:r>
              <a:rPr lang="en-US" sz="2400" baseline="-25000" dirty="0" smtClean="0">
                <a:cs typeface="Arial" charset="0"/>
              </a:rPr>
              <a:t>ST</a:t>
            </a:r>
            <a:r>
              <a:rPr lang="en-US" sz="2400" dirty="0">
                <a:cs typeface="Arial" charset="0"/>
              </a:rPr>
              <a:t>) + </a:t>
            </a:r>
            <a:r>
              <a:rPr lang="en-US" sz="2400" dirty="0"/>
              <a:t>($1.5/$3.0)(</a:t>
            </a:r>
            <a:r>
              <a:rPr lang="en-US" sz="2400" dirty="0" err="1" smtClean="0"/>
              <a:t>r</a:t>
            </a:r>
            <a:r>
              <a:rPr lang="en-US" sz="2400" baseline="-25000" dirty="0" err="1" smtClean="0"/>
              <a:t>BD</a:t>
            </a:r>
            <a:r>
              <a:rPr lang="en-US" sz="2400" dirty="0" smtClean="0"/>
              <a:t>+</a:t>
            </a:r>
            <a:r>
              <a:rPr lang="el-GR" sz="2400" dirty="0" smtClean="0">
                <a:cs typeface="Arial" charset="0"/>
              </a:rPr>
              <a:t>Δ</a:t>
            </a:r>
            <a:r>
              <a:rPr lang="en-US" sz="2400" baseline="-25000" dirty="0" smtClean="0">
                <a:cs typeface="Arial" charset="0"/>
              </a:rPr>
              <a:t>BD</a:t>
            </a:r>
            <a:r>
              <a:rPr lang="en-US" sz="2400" dirty="0">
                <a:cs typeface="Arial" charset="0"/>
              </a:rPr>
              <a:t>) = 0.5(</a:t>
            </a:r>
            <a:r>
              <a:rPr lang="en-US" sz="2400" dirty="0" err="1">
                <a:cs typeface="Arial" charset="0"/>
              </a:rPr>
              <a:t>r</a:t>
            </a:r>
            <a:r>
              <a:rPr lang="en-US" sz="2400" baseline="-25000" dirty="0" err="1">
                <a:cs typeface="Arial" charset="0"/>
              </a:rPr>
              <a:t>ST</a:t>
            </a:r>
            <a:r>
              <a:rPr lang="en-US" sz="2400" dirty="0" err="1">
                <a:cs typeface="Arial" charset="0"/>
              </a:rPr>
              <a:t>+r</a:t>
            </a:r>
            <a:r>
              <a:rPr lang="en-US" sz="2400" baseline="-25000" dirty="0" err="1">
                <a:cs typeface="Arial" charset="0"/>
              </a:rPr>
              <a:t>BD</a:t>
            </a:r>
            <a:r>
              <a:rPr lang="en-US" sz="2400" dirty="0">
                <a:cs typeface="Arial" charset="0"/>
              </a:rPr>
              <a:t>) + </a:t>
            </a:r>
            <a:r>
              <a:rPr lang="en-US" sz="2400" dirty="0" smtClean="0">
                <a:cs typeface="Arial" charset="0"/>
              </a:rPr>
              <a:t>0.5(</a:t>
            </a:r>
            <a:r>
              <a:rPr lang="el-GR" sz="2400" dirty="0" smtClean="0">
                <a:cs typeface="Arial" charset="0"/>
              </a:rPr>
              <a:t>Δ</a:t>
            </a:r>
            <a:r>
              <a:rPr lang="en-US" sz="2400" baseline="-25000" dirty="0" smtClean="0">
                <a:cs typeface="Arial" charset="0"/>
              </a:rPr>
              <a:t>ST</a:t>
            </a:r>
            <a:r>
              <a:rPr lang="en-US" sz="2400" dirty="0" smtClean="0">
                <a:cs typeface="Arial" charset="0"/>
              </a:rPr>
              <a:t>+</a:t>
            </a:r>
            <a:r>
              <a:rPr lang="el-GR" sz="2400" dirty="0" smtClean="0">
                <a:cs typeface="Arial" charset="0"/>
              </a:rPr>
              <a:t>Δ</a:t>
            </a:r>
            <a:r>
              <a:rPr lang="en-US" sz="2400" baseline="-25000" dirty="0" smtClean="0">
                <a:cs typeface="Arial" charset="0"/>
              </a:rPr>
              <a:t>BD</a:t>
            </a:r>
            <a:r>
              <a:rPr lang="en-US" sz="2400" dirty="0">
                <a:cs typeface="Arial" charset="0"/>
              </a:rPr>
              <a:t>). Last term means </a:t>
            </a:r>
            <a:r>
              <a:rPr lang="en-US" sz="2400" dirty="0" err="1">
                <a:cs typeface="Arial" charset="0"/>
              </a:rPr>
              <a:t>portf</a:t>
            </a:r>
            <a:r>
              <a:rPr lang="en-US" sz="2400" dirty="0">
                <a:cs typeface="Arial" charset="0"/>
              </a:rPr>
              <a:t> has half beta stocks + half beta bonds.</a:t>
            </a:r>
          </a:p>
          <a:p>
            <a:pPr>
              <a:spcBef>
                <a:spcPts val="1200"/>
              </a:spcBef>
            </a:pPr>
            <a:r>
              <a:rPr lang="en-US" sz="2400" dirty="0">
                <a:cs typeface="Arial" charset="0"/>
              </a:rPr>
              <a:t>New </a:t>
            </a:r>
            <a:r>
              <a:rPr lang="en-US" sz="2400" dirty="0" err="1">
                <a:cs typeface="Arial" charset="0"/>
              </a:rPr>
              <a:t>portf</a:t>
            </a:r>
            <a:r>
              <a:rPr lang="en-US" sz="2400" dirty="0">
                <a:cs typeface="Arial" charset="0"/>
              </a:rPr>
              <a:t> actual investment holdings are $1.0B stocks, $1.0B bonds, $1.0B </a:t>
            </a:r>
            <a:r>
              <a:rPr lang="en-US" sz="2400" dirty="0" err="1">
                <a:cs typeface="Arial" charset="0"/>
              </a:rPr>
              <a:t>riskfree</a:t>
            </a:r>
            <a:r>
              <a:rPr lang="en-US" sz="2400" dirty="0">
                <a:cs typeface="Arial" charset="0"/>
              </a:rPr>
              <a:t> bonds. But by mechanics </a:t>
            </a:r>
            <a:r>
              <a:rPr lang="en-US" sz="2400" dirty="0" smtClean="0">
                <a:cs typeface="Arial" charset="0"/>
              </a:rPr>
              <a:t>shown previously</a:t>
            </a:r>
            <a:r>
              <a:rPr lang="en-US" sz="2400" dirty="0">
                <a:cs typeface="Arial" charset="0"/>
              </a:rPr>
              <a:t>…</a:t>
            </a:r>
            <a:endParaRPr lang="en-US" sz="2400" dirty="0"/>
          </a:p>
          <a:p>
            <a:pPr>
              <a:spcBef>
                <a:spcPts val="1200"/>
              </a:spcBef>
            </a:pPr>
            <a:r>
              <a:rPr lang="en-US" sz="2400" dirty="0"/>
              <a:t>New </a:t>
            </a:r>
            <a:r>
              <a:rPr lang="en-US" sz="2400" dirty="0" err="1"/>
              <a:t>portf</a:t>
            </a:r>
            <a:r>
              <a:rPr lang="en-US" sz="2400" dirty="0"/>
              <a:t> </a:t>
            </a:r>
            <a:r>
              <a:rPr lang="en-US" sz="2400" dirty="0" err="1"/>
              <a:t>retn</a:t>
            </a:r>
            <a:r>
              <a:rPr lang="en-US" sz="2400" dirty="0"/>
              <a:t> = ($1.0/$3.0)(</a:t>
            </a:r>
            <a:r>
              <a:rPr lang="en-US" sz="2400" dirty="0" err="1" smtClean="0"/>
              <a:t>r</a:t>
            </a:r>
            <a:r>
              <a:rPr lang="en-US" sz="2400" baseline="-25000" dirty="0" err="1" smtClean="0"/>
              <a:t>ST</a:t>
            </a:r>
            <a:r>
              <a:rPr lang="en-US" sz="2400" dirty="0" smtClean="0"/>
              <a:t>+</a:t>
            </a:r>
            <a:r>
              <a:rPr lang="el-GR" sz="2400" dirty="0" smtClean="0">
                <a:cs typeface="Arial" charset="0"/>
              </a:rPr>
              <a:t> Δ</a:t>
            </a:r>
            <a:r>
              <a:rPr lang="en-US" sz="2400" baseline="-25000" dirty="0" smtClean="0">
                <a:cs typeface="Arial" charset="0"/>
              </a:rPr>
              <a:t>ST</a:t>
            </a:r>
            <a:r>
              <a:rPr lang="en-US" sz="2400" dirty="0">
                <a:cs typeface="Arial" charset="0"/>
              </a:rPr>
              <a:t>) + </a:t>
            </a:r>
            <a:r>
              <a:rPr lang="en-US" sz="2400" dirty="0"/>
              <a:t>($1.0/$3.0)(</a:t>
            </a:r>
            <a:r>
              <a:rPr lang="en-US" sz="2400" dirty="0" err="1" smtClean="0"/>
              <a:t>r</a:t>
            </a:r>
            <a:r>
              <a:rPr lang="en-US" sz="2400" baseline="-25000" dirty="0" err="1" smtClean="0"/>
              <a:t>BD</a:t>
            </a:r>
            <a:r>
              <a:rPr lang="en-US" sz="2400" dirty="0" smtClean="0"/>
              <a:t>+</a:t>
            </a:r>
            <a:r>
              <a:rPr lang="el-GR" sz="2400" dirty="0" smtClean="0">
                <a:cs typeface="Arial" charset="0"/>
              </a:rPr>
              <a:t>Δ</a:t>
            </a:r>
            <a:r>
              <a:rPr lang="en-US" sz="2400" baseline="-25000" dirty="0" smtClean="0">
                <a:cs typeface="Arial" charset="0"/>
              </a:rPr>
              <a:t>BD</a:t>
            </a:r>
            <a:r>
              <a:rPr lang="en-US" sz="2400" dirty="0">
                <a:cs typeface="Arial" charset="0"/>
              </a:rPr>
              <a:t>) + </a:t>
            </a:r>
            <a:r>
              <a:rPr lang="en-US" sz="2400" dirty="0"/>
              <a:t>($1.0/$3.0)(</a:t>
            </a:r>
            <a:r>
              <a:rPr lang="en-US" sz="2400" dirty="0" err="1" smtClean="0"/>
              <a:t>r</a:t>
            </a:r>
            <a:r>
              <a:rPr lang="en-US" sz="2400" baseline="-25000" dirty="0" err="1" smtClean="0"/>
              <a:t>RE</a:t>
            </a:r>
            <a:r>
              <a:rPr lang="en-US" sz="2400" dirty="0" smtClean="0"/>
              <a:t>+</a:t>
            </a:r>
            <a:r>
              <a:rPr lang="el-GR" sz="2400" dirty="0" smtClean="0">
                <a:cs typeface="Arial" charset="0"/>
              </a:rPr>
              <a:t>Δ</a:t>
            </a:r>
            <a:r>
              <a:rPr lang="en-US" sz="2400" baseline="-25000" dirty="0" smtClean="0">
                <a:cs typeface="Arial" charset="0"/>
              </a:rPr>
              <a:t>RE</a:t>
            </a:r>
            <a:r>
              <a:rPr lang="en-US" sz="2400" dirty="0">
                <a:cs typeface="Arial" charset="0"/>
              </a:rPr>
              <a:t>) = 0.33(</a:t>
            </a:r>
            <a:r>
              <a:rPr lang="en-US" sz="2400" dirty="0" err="1">
                <a:cs typeface="Arial" charset="0"/>
              </a:rPr>
              <a:t>r</a:t>
            </a:r>
            <a:r>
              <a:rPr lang="en-US" sz="2400" baseline="-25000" dirty="0" err="1">
                <a:cs typeface="Arial" charset="0"/>
              </a:rPr>
              <a:t>ST</a:t>
            </a:r>
            <a:r>
              <a:rPr lang="en-US" sz="2400" dirty="0" err="1">
                <a:cs typeface="Arial" charset="0"/>
              </a:rPr>
              <a:t>+r</a:t>
            </a:r>
            <a:r>
              <a:rPr lang="en-US" sz="2400" baseline="-25000" dirty="0" err="1">
                <a:cs typeface="Arial" charset="0"/>
              </a:rPr>
              <a:t>BD</a:t>
            </a:r>
            <a:r>
              <a:rPr lang="en-US" sz="2400" dirty="0" err="1">
                <a:cs typeface="Arial" charset="0"/>
              </a:rPr>
              <a:t>+r</a:t>
            </a:r>
            <a:r>
              <a:rPr lang="en-US" sz="2400" baseline="-25000" dirty="0" err="1">
                <a:cs typeface="Arial" charset="0"/>
              </a:rPr>
              <a:t>RE</a:t>
            </a:r>
            <a:r>
              <a:rPr lang="en-US" sz="2400" dirty="0" smtClean="0">
                <a:cs typeface="Arial" charset="0"/>
              </a:rPr>
              <a:t>) + 0.33(</a:t>
            </a:r>
            <a:r>
              <a:rPr lang="el-GR" sz="2400" dirty="0" smtClean="0">
                <a:cs typeface="Arial" charset="0"/>
              </a:rPr>
              <a:t>Δ</a:t>
            </a:r>
            <a:r>
              <a:rPr lang="en-US" sz="2400" baseline="-25000" dirty="0" smtClean="0">
                <a:cs typeface="Arial" charset="0"/>
              </a:rPr>
              <a:t>ST</a:t>
            </a:r>
            <a:r>
              <a:rPr lang="en-US" sz="2400" dirty="0" smtClean="0">
                <a:cs typeface="Arial" charset="0"/>
              </a:rPr>
              <a:t>+</a:t>
            </a:r>
            <a:r>
              <a:rPr lang="el-GR" sz="2400" dirty="0" smtClean="0">
                <a:cs typeface="Arial" charset="0"/>
              </a:rPr>
              <a:t>Δ</a:t>
            </a:r>
            <a:r>
              <a:rPr lang="en-US" sz="2400" baseline="-25000" dirty="0" smtClean="0">
                <a:cs typeface="Arial" charset="0"/>
              </a:rPr>
              <a:t>BD</a:t>
            </a:r>
            <a:r>
              <a:rPr lang="en-US" sz="2400" dirty="0" smtClean="0">
                <a:cs typeface="Arial" charset="0"/>
              </a:rPr>
              <a:t>+</a:t>
            </a:r>
            <a:r>
              <a:rPr lang="el-GR" sz="2400" dirty="0" smtClean="0">
                <a:cs typeface="Arial" charset="0"/>
              </a:rPr>
              <a:t>Δ</a:t>
            </a:r>
            <a:r>
              <a:rPr lang="en-US" sz="2400" baseline="-25000" dirty="0" smtClean="0">
                <a:cs typeface="Arial" charset="0"/>
              </a:rPr>
              <a:t>RE</a:t>
            </a:r>
            <a:r>
              <a:rPr lang="en-US" sz="2400" dirty="0">
                <a:cs typeface="Arial" charset="0"/>
              </a:rPr>
              <a:t>). Last term means </a:t>
            </a:r>
            <a:r>
              <a:rPr lang="en-US" sz="2400" dirty="0" err="1">
                <a:cs typeface="Arial" charset="0"/>
              </a:rPr>
              <a:t>portf</a:t>
            </a:r>
            <a:r>
              <a:rPr lang="en-US" sz="2400" dirty="0">
                <a:cs typeface="Arial" charset="0"/>
              </a:rPr>
              <a:t> has 1/3 stock beta + 1/3 bond beta + 1/3 RE beta.</a:t>
            </a:r>
          </a:p>
        </p:txBody>
      </p:sp>
      <p:sp>
        <p:nvSpPr>
          <p:cNvPr id="566276" name="Text Box 4"/>
          <p:cNvSpPr txBox="1">
            <a:spLocks noChangeArrowheads="1"/>
          </p:cNvSpPr>
          <p:nvPr/>
        </p:nvSpPr>
        <p:spPr bwMode="auto">
          <a:xfrm>
            <a:off x="0" y="0"/>
            <a:ext cx="2819400" cy="366713"/>
          </a:xfrm>
          <a:prstGeom prst="rect">
            <a:avLst/>
          </a:prstGeom>
          <a:noFill/>
          <a:ln w="9525">
            <a:noFill/>
            <a:miter lim="800000"/>
            <a:headEnd/>
            <a:tailEnd/>
          </a:ln>
          <a:effectLst/>
        </p:spPr>
        <p:txBody>
          <a:bodyPr>
            <a:spAutoFit/>
          </a:bodyPr>
          <a:lstStyle/>
          <a:p>
            <a:pPr>
              <a:spcBef>
                <a:spcPct val="50000"/>
              </a:spcBef>
            </a:pPr>
            <a:r>
              <a:rPr lang="en-US" sz="1800" b="0" i="1">
                <a:solidFill>
                  <a:srgbClr val="000000"/>
                </a:solidFill>
                <a:effectLst/>
                <a:latin typeface="Arial" charset="0"/>
              </a:rPr>
              <a:t>Uses of swaps…</a:t>
            </a:r>
          </a:p>
        </p:txBody>
      </p:sp>
      <p:sp>
        <p:nvSpPr>
          <p:cNvPr id="7" name="Footer Placeholder 6"/>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6" name="Slide Number Placeholder 5"/>
          <p:cNvSpPr>
            <a:spLocks noGrp="1"/>
          </p:cNvSpPr>
          <p:nvPr>
            <p:ph type="sldNum" sz="quarter" idx="12"/>
          </p:nvPr>
        </p:nvSpPr>
        <p:spPr/>
        <p:txBody>
          <a:bodyPr/>
          <a:lstStyle/>
          <a:p>
            <a:fld id="{3A4B6A3B-4DD6-4D5D-BEDC-1D3D11DC8731}" type="slidenum">
              <a:rPr lang="en-US" smtClean="0">
                <a:solidFill>
                  <a:srgbClr val="000000"/>
                </a:solidFill>
              </a:rPr>
              <a:pPr/>
              <a:t>87</a:t>
            </a:fld>
            <a:endParaRPr lang="en-US">
              <a:solidFill>
                <a:srgbClr val="000000"/>
              </a:solidFill>
            </a:endParaRPr>
          </a:p>
        </p:txBody>
      </p:sp>
    </p:spTree>
    <p:extLst>
      <p:ext uri="{BB962C8B-B14F-4D97-AF65-F5344CB8AC3E}">
        <p14:creationId xmlns:p14="http://schemas.microsoft.com/office/powerpoint/2010/main" xmlns="" val="2423992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70370" name="Rectangle 2"/>
          <p:cNvSpPr>
            <a:spLocks noGrp="1" noChangeArrowheads="1"/>
          </p:cNvSpPr>
          <p:nvPr>
            <p:ph type="title"/>
          </p:nvPr>
        </p:nvSpPr>
        <p:spPr/>
        <p:txBody>
          <a:bodyPr/>
          <a:lstStyle/>
          <a:p>
            <a:r>
              <a:rPr lang="en-US" sz="3600" dirty="0" smtClean="0"/>
              <a:t>Example (3) Use of Swap (short)</a:t>
            </a:r>
            <a:endParaRPr lang="en-US" sz="3600" dirty="0"/>
          </a:p>
        </p:txBody>
      </p:sp>
      <p:sp>
        <p:nvSpPr>
          <p:cNvPr id="570371" name="Rectangle 3"/>
          <p:cNvSpPr>
            <a:spLocks noGrp="1" noChangeArrowheads="1"/>
          </p:cNvSpPr>
          <p:nvPr>
            <p:ph type="body" idx="1"/>
          </p:nvPr>
        </p:nvSpPr>
        <p:spPr/>
        <p:txBody>
          <a:bodyPr>
            <a:normAutofit fontScale="85000" lnSpcReduction="10000"/>
          </a:bodyPr>
          <a:lstStyle/>
          <a:p>
            <a:r>
              <a:rPr lang="en-US" dirty="0" smtClean="0"/>
              <a:t>Real estate developer/asset mgr has specialized expertise enabling it to “beat the market” in northeast apartment property development &amp; asset mgt (positive “</a:t>
            </a:r>
            <a:r>
              <a:rPr lang="en-US" b="1" dirty="0" smtClean="0">
                <a:solidFill>
                  <a:srgbClr val="00CC00"/>
                </a:solidFill>
              </a:rPr>
              <a:t>alpha</a:t>
            </a:r>
            <a:r>
              <a:rPr lang="en-US" dirty="0" smtClean="0"/>
              <a:t>”)</a:t>
            </a:r>
          </a:p>
          <a:p>
            <a:r>
              <a:rPr lang="en-US" dirty="0" smtClean="0"/>
              <a:t>Owns $1B worth of such property, feels will beat </a:t>
            </a:r>
            <a:r>
              <a:rPr lang="en-US" dirty="0" err="1" smtClean="0"/>
              <a:t>mkt</a:t>
            </a:r>
            <a:r>
              <a:rPr lang="en-US" dirty="0" smtClean="0"/>
              <a:t> by </a:t>
            </a:r>
            <a:r>
              <a:rPr lang="en-US" b="1" dirty="0" smtClean="0">
                <a:solidFill>
                  <a:srgbClr val="00CC00"/>
                </a:solidFill>
              </a:rPr>
              <a:t>2%/yr</a:t>
            </a:r>
            <a:r>
              <a:rPr lang="en-US" dirty="0" smtClean="0"/>
              <a:t>, but feels NE apt market is headed for a downturn over next 3 yrs.</a:t>
            </a:r>
          </a:p>
          <a:p>
            <a:r>
              <a:rPr lang="en-US" dirty="0" smtClean="0"/>
              <a:t>Takes $1B notional amt short position in NE Apt </a:t>
            </a:r>
            <a:r>
              <a:rPr lang="en-US" dirty="0" err="1" smtClean="0"/>
              <a:t>R.E.</a:t>
            </a:r>
            <a:r>
              <a:rPr lang="en-US" dirty="0" smtClean="0"/>
              <a:t> Index Swap, 3-yr contract (0 cash flow), @ bid price = fixed 5% – 50 bps bid spread.</a:t>
            </a:r>
          </a:p>
          <a:p>
            <a:r>
              <a:rPr lang="en-US" dirty="0" smtClean="0"/>
              <a:t>Continued…</a:t>
            </a:r>
            <a:endParaRPr lang="en-US" dirty="0"/>
          </a:p>
        </p:txBody>
      </p:sp>
      <p:sp>
        <p:nvSpPr>
          <p:cNvPr id="7" name="Footer Placeholder 6"/>
          <p:cNvSpPr>
            <a:spLocks noGrp="1"/>
          </p:cNvSpPr>
          <p:nvPr>
            <p:ph type="ftr" sz="quarter" idx="11"/>
          </p:nvPr>
        </p:nvSpPr>
        <p:spPr/>
        <p:txBody>
          <a:bodyPr/>
          <a:lstStyle/>
          <a:p>
            <a:r>
              <a:rPr lang="en-US" smtClean="0"/>
              <a:t>© 2014 OnCourse Learning. All Rights Reserved.</a:t>
            </a:r>
            <a:endParaRPr lang="en-US"/>
          </a:p>
        </p:txBody>
      </p:sp>
      <p:sp>
        <p:nvSpPr>
          <p:cNvPr id="6" name="Slide Number Placeholder 5"/>
          <p:cNvSpPr>
            <a:spLocks noGrp="1"/>
          </p:cNvSpPr>
          <p:nvPr>
            <p:ph type="sldNum" sz="quarter" idx="12"/>
          </p:nvPr>
        </p:nvSpPr>
        <p:spPr/>
        <p:txBody>
          <a:bodyPr/>
          <a:lstStyle/>
          <a:p>
            <a:fld id="{3A4B6A3B-4DD6-4D5D-BEDC-1D3D11DC8731}" type="slidenum">
              <a:rPr lang="en-US" smtClean="0"/>
              <a:pPr/>
              <a:t>88</a:t>
            </a:fld>
            <a:endParaRPr lang="en-US"/>
          </a:p>
        </p:txBody>
      </p:sp>
      <p:sp>
        <p:nvSpPr>
          <p:cNvPr id="570372" name="Text Box 4"/>
          <p:cNvSpPr txBox="1">
            <a:spLocks noChangeArrowheads="1"/>
          </p:cNvSpPr>
          <p:nvPr/>
        </p:nvSpPr>
        <p:spPr bwMode="auto">
          <a:xfrm>
            <a:off x="0" y="0"/>
            <a:ext cx="2819400" cy="366713"/>
          </a:xfrm>
          <a:prstGeom prst="rect">
            <a:avLst/>
          </a:prstGeom>
          <a:noFill/>
          <a:ln w="9525">
            <a:noFill/>
            <a:miter lim="800000"/>
            <a:headEnd/>
            <a:tailEnd/>
          </a:ln>
          <a:effectLst/>
        </p:spPr>
        <p:txBody>
          <a:bodyPr>
            <a:spAutoFit/>
          </a:bodyPr>
          <a:lstStyle/>
          <a:p>
            <a:pPr>
              <a:spcBef>
                <a:spcPct val="50000"/>
              </a:spcBef>
            </a:pPr>
            <a:r>
              <a:rPr lang="en-US" sz="1800" b="0" i="1">
                <a:solidFill>
                  <a:srgbClr val="000000"/>
                </a:solidFill>
                <a:effectLst/>
                <a:latin typeface="Arial" charset="0"/>
              </a:rPr>
              <a:t>Uses of swaps…</a:t>
            </a:r>
          </a:p>
        </p:txBody>
      </p:sp>
    </p:spTree>
    <p:extLst>
      <p:ext uri="{BB962C8B-B14F-4D97-AF65-F5344CB8AC3E}">
        <p14:creationId xmlns:p14="http://schemas.microsoft.com/office/powerpoint/2010/main" xmlns="" val="99214556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71394" name="Rectangle 2"/>
          <p:cNvSpPr>
            <a:spLocks noGrp="1" noChangeArrowheads="1"/>
          </p:cNvSpPr>
          <p:nvPr>
            <p:ph type="title"/>
          </p:nvPr>
        </p:nvSpPr>
        <p:spPr/>
        <p:txBody>
          <a:bodyPr/>
          <a:lstStyle/>
          <a:p>
            <a:r>
              <a:rPr lang="en-US" smtClean="0"/>
              <a:t>Example (3) continued…</a:t>
            </a:r>
            <a:endParaRPr lang="en-US" dirty="0"/>
          </a:p>
        </p:txBody>
      </p:sp>
      <p:sp>
        <p:nvSpPr>
          <p:cNvPr id="571395" name="Rectangle 3"/>
          <p:cNvSpPr>
            <a:spLocks noGrp="1" noChangeArrowheads="1"/>
          </p:cNvSpPr>
          <p:nvPr>
            <p:ph type="body" idx="1"/>
          </p:nvPr>
        </p:nvSpPr>
        <p:spPr>
          <a:xfrm>
            <a:off x="457200" y="1219200"/>
            <a:ext cx="8229600" cy="5181600"/>
          </a:xfrm>
        </p:spPr>
        <p:txBody>
          <a:bodyPr>
            <a:normAutofit fontScale="70000" lnSpcReduction="20000"/>
          </a:bodyPr>
          <a:lstStyle/>
          <a:p>
            <a:pPr>
              <a:lnSpc>
                <a:spcPct val="120000"/>
              </a:lnSpc>
              <a:spcBef>
                <a:spcPts val="1200"/>
              </a:spcBef>
            </a:pPr>
            <a:r>
              <a:rPr lang="en-US" dirty="0" smtClean="0"/>
              <a:t>If market falls, say, 10%, then fund’s properties fall 8% (</a:t>
            </a:r>
            <a:r>
              <a:rPr lang="en-US" dirty="0" smtClean="0">
                <a:solidFill>
                  <a:srgbClr val="00B050"/>
                </a:solidFill>
              </a:rPr>
              <a:t>alpha = 2%</a:t>
            </a:r>
            <a:r>
              <a:rPr lang="en-US" dirty="0" smtClean="0"/>
              <a:t>), loses $80M, but gains $100M + 45M from swap short: Net CF = 100-80+45 = +$65M.</a:t>
            </a:r>
          </a:p>
          <a:p>
            <a:pPr>
              <a:lnSpc>
                <a:spcPct val="120000"/>
              </a:lnSpc>
              <a:spcBef>
                <a:spcPts val="1200"/>
              </a:spcBef>
            </a:pPr>
            <a:r>
              <a:rPr lang="en-US" dirty="0" smtClean="0"/>
              <a:t>If market rises, say, 12%, then fund’s properties gain 14% (</a:t>
            </a:r>
            <a:r>
              <a:rPr lang="en-US" dirty="0" smtClean="0">
                <a:solidFill>
                  <a:srgbClr val="00B050"/>
                </a:solidFill>
              </a:rPr>
              <a:t>alpha = 2%), </a:t>
            </a:r>
            <a:r>
              <a:rPr lang="en-US" dirty="0" smtClean="0"/>
              <a:t>gains $140M, but pays $120M less 45M on swap short: net CF = 140-120+45 = +$65M.</a:t>
            </a:r>
          </a:p>
          <a:p>
            <a:pPr>
              <a:lnSpc>
                <a:spcPct val="120000"/>
              </a:lnSpc>
              <a:spcBef>
                <a:spcPts val="1200"/>
              </a:spcBef>
            </a:pPr>
            <a:r>
              <a:rPr lang="en-US" dirty="0" smtClean="0"/>
              <a:t>Fund is hedged for 3 yrs (“Property </a:t>
            </a:r>
            <a:r>
              <a:rPr lang="en-US" dirty="0" err="1" smtClean="0"/>
              <a:t>Mkt</a:t>
            </a:r>
            <a:r>
              <a:rPr lang="en-US" dirty="0" smtClean="0"/>
              <a:t> Value Insurance”), same outcome (+$65M) no matter what happens in apt mkt.</a:t>
            </a:r>
          </a:p>
          <a:p>
            <a:pPr>
              <a:lnSpc>
                <a:spcPct val="120000"/>
              </a:lnSpc>
              <a:spcBef>
                <a:spcPts val="1200"/>
              </a:spcBef>
            </a:pPr>
            <a:r>
              <a:rPr lang="en-US" dirty="0" smtClean="0"/>
              <a:t>0-NPV alternative is to sell all $1B worth of property, invest in LIBOR @ 5%, earn $50M no matter what happens in apt mkt.</a:t>
            </a:r>
          </a:p>
          <a:p>
            <a:pPr>
              <a:lnSpc>
                <a:spcPct val="120000"/>
              </a:lnSpc>
              <a:spcBef>
                <a:spcPts val="1200"/>
              </a:spcBef>
            </a:pPr>
            <a:r>
              <a:rPr lang="en-US" dirty="0" smtClean="0"/>
              <a:t>Difference (</a:t>
            </a:r>
            <a:r>
              <a:rPr lang="en-US" dirty="0" smtClean="0">
                <a:solidFill>
                  <a:srgbClr val="00B050"/>
                </a:solidFill>
              </a:rPr>
              <a:t>+$15M</a:t>
            </a:r>
            <a:r>
              <a:rPr lang="en-US" dirty="0" smtClean="0"/>
              <a:t>) is “</a:t>
            </a:r>
            <a:r>
              <a:rPr lang="en-US" dirty="0" smtClean="0">
                <a:solidFill>
                  <a:srgbClr val="00B050"/>
                </a:solidFill>
              </a:rPr>
              <a:t>alpha harvest</a:t>
            </a:r>
            <a:r>
              <a:rPr lang="en-US" dirty="0" smtClean="0"/>
              <a:t>” (net of  50bps “bid” spread, i.e.: $20M-$5M), no matter what happens in apt mkt.</a:t>
            </a:r>
            <a:endParaRPr lang="en-US" dirty="0"/>
          </a:p>
        </p:txBody>
      </p:sp>
      <p:sp>
        <p:nvSpPr>
          <p:cNvPr id="7" name="Footer Placeholder 6"/>
          <p:cNvSpPr>
            <a:spLocks noGrp="1"/>
          </p:cNvSpPr>
          <p:nvPr>
            <p:ph type="ftr" sz="quarter" idx="11"/>
          </p:nvPr>
        </p:nvSpPr>
        <p:spPr/>
        <p:txBody>
          <a:bodyPr/>
          <a:lstStyle/>
          <a:p>
            <a:r>
              <a:rPr lang="en-US" smtClean="0"/>
              <a:t>© 2014 OnCourse Learning. All Rights Reserved.</a:t>
            </a:r>
            <a:endParaRPr lang="en-US"/>
          </a:p>
        </p:txBody>
      </p:sp>
      <p:sp>
        <p:nvSpPr>
          <p:cNvPr id="6" name="Slide Number Placeholder 5"/>
          <p:cNvSpPr>
            <a:spLocks noGrp="1"/>
          </p:cNvSpPr>
          <p:nvPr>
            <p:ph type="sldNum" sz="quarter" idx="12"/>
          </p:nvPr>
        </p:nvSpPr>
        <p:spPr/>
        <p:txBody>
          <a:bodyPr/>
          <a:lstStyle/>
          <a:p>
            <a:fld id="{3A4B6A3B-4DD6-4D5D-BEDC-1D3D11DC8731}" type="slidenum">
              <a:rPr lang="en-US" smtClean="0"/>
              <a:pPr/>
              <a:t>89</a:t>
            </a:fld>
            <a:endParaRPr lang="en-US"/>
          </a:p>
        </p:txBody>
      </p:sp>
      <p:sp>
        <p:nvSpPr>
          <p:cNvPr id="571396" name="Text Box 4"/>
          <p:cNvSpPr txBox="1">
            <a:spLocks noChangeArrowheads="1"/>
          </p:cNvSpPr>
          <p:nvPr/>
        </p:nvSpPr>
        <p:spPr bwMode="auto">
          <a:xfrm>
            <a:off x="0" y="0"/>
            <a:ext cx="2819400" cy="366713"/>
          </a:xfrm>
          <a:prstGeom prst="rect">
            <a:avLst/>
          </a:prstGeom>
          <a:noFill/>
          <a:ln w="9525">
            <a:noFill/>
            <a:miter lim="800000"/>
            <a:headEnd/>
            <a:tailEnd/>
          </a:ln>
          <a:effectLst/>
        </p:spPr>
        <p:txBody>
          <a:bodyPr>
            <a:spAutoFit/>
          </a:bodyPr>
          <a:lstStyle/>
          <a:p>
            <a:pPr>
              <a:spcBef>
                <a:spcPct val="50000"/>
              </a:spcBef>
            </a:pPr>
            <a:r>
              <a:rPr lang="en-US" sz="1800" b="0" i="1">
                <a:solidFill>
                  <a:srgbClr val="000000"/>
                </a:solidFill>
                <a:effectLst/>
                <a:latin typeface="Arial" charset="0"/>
              </a:rPr>
              <a:t>Uses of swaps…</a:t>
            </a:r>
          </a:p>
        </p:txBody>
      </p:sp>
    </p:spTree>
    <p:extLst>
      <p:ext uri="{BB962C8B-B14F-4D97-AF65-F5344CB8AC3E}">
        <p14:creationId xmlns:p14="http://schemas.microsoft.com/office/powerpoint/2010/main" xmlns="" val="15636331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Lecture Outline</a:t>
            </a:r>
            <a:endParaRPr lang="en-US" dirty="0"/>
          </a:p>
        </p:txBody>
      </p:sp>
      <p:sp>
        <p:nvSpPr>
          <p:cNvPr id="8" name="Content Placeholder 7"/>
          <p:cNvSpPr>
            <a:spLocks noGrp="1"/>
          </p:cNvSpPr>
          <p:nvPr>
            <p:ph idx="1"/>
          </p:nvPr>
        </p:nvSpPr>
        <p:spPr/>
        <p:txBody>
          <a:bodyPr/>
          <a:lstStyle/>
          <a:p>
            <a:pPr marL="1033463" indent="-1033463">
              <a:buNone/>
            </a:pPr>
            <a:r>
              <a:rPr lang="en-US" b="1" dirty="0" smtClean="0">
                <a:solidFill>
                  <a:srgbClr val="0070C0"/>
                </a:solidFill>
              </a:rPr>
              <a:t>26.1. </a:t>
            </a:r>
            <a:r>
              <a:rPr lang="en-US" dirty="0" smtClean="0"/>
              <a:t>	Performance Attribution</a:t>
            </a:r>
          </a:p>
          <a:p>
            <a:pPr marL="1033463" indent="-1033463">
              <a:buNone/>
            </a:pPr>
            <a:r>
              <a:rPr lang="en-US" b="1" dirty="0" smtClean="0">
                <a:solidFill>
                  <a:srgbClr val="0070C0"/>
                </a:solidFill>
              </a:rPr>
              <a:t>26.2. </a:t>
            </a:r>
            <a:r>
              <a:rPr lang="en-US" dirty="0" smtClean="0"/>
              <a:t>	Basics of Benchmarking</a:t>
            </a:r>
          </a:p>
          <a:p>
            <a:pPr marL="1033463" indent="-1033463">
              <a:buNone/>
            </a:pPr>
            <a:r>
              <a:rPr lang="en-US" b="1" dirty="0" smtClean="0">
                <a:solidFill>
                  <a:srgbClr val="0070C0"/>
                </a:solidFill>
              </a:rPr>
              <a:t>26.2 	</a:t>
            </a:r>
            <a:r>
              <a:rPr lang="en-US" dirty="0" smtClean="0"/>
              <a:t>(cont.). Issues in Benchmarking Private Real Estate</a:t>
            </a:r>
          </a:p>
          <a:p>
            <a:endParaRPr lang="en-US" dirty="0"/>
          </a:p>
        </p:txBody>
      </p:sp>
      <p:sp>
        <p:nvSpPr>
          <p:cNvPr id="5" name="Footer Placeholder 2"/>
          <p:cNvSpPr>
            <a:spLocks noGrp="1"/>
          </p:cNvSpPr>
          <p:nvPr>
            <p:ph type="ftr" sz="quarter" idx="11"/>
          </p:nvPr>
        </p:nvSpPr>
        <p:spPr/>
        <p:txBody>
          <a:bodyPr/>
          <a:lstStyle/>
          <a:p>
            <a:r>
              <a:rPr lang="en-US" smtClean="0"/>
              <a:t>© 2014 OnCourse Learning. All Rights Reserved.</a:t>
            </a:r>
            <a:endParaRPr lang="en-US"/>
          </a:p>
        </p:txBody>
      </p:sp>
      <p:sp>
        <p:nvSpPr>
          <p:cNvPr id="6" name="Slide Number Placeholder 5"/>
          <p:cNvSpPr>
            <a:spLocks noGrp="1"/>
          </p:cNvSpPr>
          <p:nvPr>
            <p:ph type="sldNum" sz="quarter" idx="12"/>
          </p:nvPr>
        </p:nvSpPr>
        <p:spPr/>
        <p:txBody>
          <a:bodyPr/>
          <a:lstStyle/>
          <a:p>
            <a:fld id="{A209A336-D58C-464E-9136-F8762DC3422E}" type="slidenum">
              <a:rPr lang="en-US" smtClean="0"/>
              <a:pPr/>
              <a:t>9</a:t>
            </a:fld>
            <a:endParaRPr lang="en-US"/>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73442" name="Rectangle 2"/>
          <p:cNvSpPr>
            <a:spLocks noGrp="1" noChangeArrowheads="1"/>
          </p:cNvSpPr>
          <p:nvPr>
            <p:ph type="title"/>
          </p:nvPr>
        </p:nvSpPr>
        <p:spPr/>
        <p:txBody>
          <a:bodyPr/>
          <a:lstStyle/>
          <a:p>
            <a:r>
              <a:rPr lang="en-US" sz="3600" dirty="0" smtClean="0"/>
              <a:t>Example (4) Levered Short Hedge</a:t>
            </a:r>
            <a:endParaRPr lang="en-US" sz="3600" dirty="0"/>
          </a:p>
        </p:txBody>
      </p:sp>
      <p:sp>
        <p:nvSpPr>
          <p:cNvPr id="573443" name="Rectangle 3"/>
          <p:cNvSpPr>
            <a:spLocks noGrp="1" noChangeArrowheads="1"/>
          </p:cNvSpPr>
          <p:nvPr>
            <p:ph type="body" idx="1"/>
          </p:nvPr>
        </p:nvSpPr>
        <p:spPr>
          <a:xfrm>
            <a:off x="457200" y="1219200"/>
            <a:ext cx="8229600" cy="5181600"/>
          </a:xfrm>
        </p:spPr>
        <p:txBody>
          <a:bodyPr>
            <a:normAutofit fontScale="85000" lnSpcReduction="10000"/>
          </a:bodyPr>
          <a:lstStyle/>
          <a:p>
            <a:pPr>
              <a:lnSpc>
                <a:spcPct val="120000"/>
              </a:lnSpc>
              <a:spcBef>
                <a:spcPts val="1200"/>
              </a:spcBef>
            </a:pPr>
            <a:r>
              <a:rPr lang="en-US" dirty="0" smtClean="0"/>
              <a:t>Same Apt developer/asset mgr as before (with $1B property &amp; +2% alpha returns)…</a:t>
            </a:r>
          </a:p>
          <a:p>
            <a:pPr>
              <a:lnSpc>
                <a:spcPct val="120000"/>
              </a:lnSpc>
              <a:spcBef>
                <a:spcPts val="1200"/>
              </a:spcBef>
            </a:pPr>
            <a:r>
              <a:rPr lang="en-US" dirty="0" smtClean="0"/>
              <a:t>Follows same swap short strategy as before, only now also borrows $900M against the hedged portfolio @ 5% (since hedge has reduced volatility, fund can borrow very high LTV at low rate).</a:t>
            </a:r>
          </a:p>
          <a:p>
            <a:pPr>
              <a:lnSpc>
                <a:spcPct val="120000"/>
              </a:lnSpc>
              <a:spcBef>
                <a:spcPts val="1200"/>
              </a:spcBef>
            </a:pPr>
            <a:r>
              <a:rPr lang="en-US" dirty="0" smtClean="0"/>
              <a:t>Uses loan to pay out $900M to investors.</a:t>
            </a:r>
          </a:p>
          <a:p>
            <a:pPr>
              <a:lnSpc>
                <a:spcPct val="120000"/>
              </a:lnSpc>
              <a:spcBef>
                <a:spcPts val="1200"/>
              </a:spcBef>
            </a:pPr>
            <a:r>
              <a:rPr lang="en-US" dirty="0" smtClean="0"/>
              <a:t>Now the remaining $100M equity in fund is facing earnings of +$65M - $45M = +$20M, </a:t>
            </a:r>
            <a:r>
              <a:rPr lang="en-US" dirty="0" smtClean="0">
                <a:sym typeface="Wingdings" pitchFamily="2" charset="2"/>
              </a:rPr>
              <a:t> +20% return for sure, no matter what happens in apt </a:t>
            </a:r>
            <a:r>
              <a:rPr lang="en-US" dirty="0" err="1" smtClean="0">
                <a:sym typeface="Wingdings" pitchFamily="2" charset="2"/>
              </a:rPr>
              <a:t>mkt</a:t>
            </a:r>
            <a:r>
              <a:rPr lang="en-US" dirty="0" smtClean="0">
                <a:sym typeface="Wingdings" pitchFamily="2" charset="2"/>
              </a:rPr>
              <a:t>! </a:t>
            </a:r>
            <a:endParaRPr lang="en-US" dirty="0"/>
          </a:p>
        </p:txBody>
      </p:sp>
      <p:sp>
        <p:nvSpPr>
          <p:cNvPr id="8" name="Footer Placeholder 7"/>
          <p:cNvSpPr>
            <a:spLocks noGrp="1"/>
          </p:cNvSpPr>
          <p:nvPr>
            <p:ph type="ftr" sz="quarter" idx="11"/>
          </p:nvPr>
        </p:nvSpPr>
        <p:spPr/>
        <p:txBody>
          <a:bodyPr/>
          <a:lstStyle/>
          <a:p>
            <a:r>
              <a:rPr lang="en-US" smtClean="0"/>
              <a:t>© 2014 OnCourse Learning. All Rights Reserved.</a:t>
            </a:r>
            <a:endParaRPr lang="en-US"/>
          </a:p>
        </p:txBody>
      </p:sp>
      <p:sp>
        <p:nvSpPr>
          <p:cNvPr id="7" name="Slide Number Placeholder 6"/>
          <p:cNvSpPr>
            <a:spLocks noGrp="1"/>
          </p:cNvSpPr>
          <p:nvPr>
            <p:ph type="sldNum" sz="quarter" idx="12"/>
          </p:nvPr>
        </p:nvSpPr>
        <p:spPr/>
        <p:txBody>
          <a:bodyPr/>
          <a:lstStyle/>
          <a:p>
            <a:fld id="{3A4B6A3B-4DD6-4D5D-BEDC-1D3D11DC8731}" type="slidenum">
              <a:rPr lang="en-US" smtClean="0"/>
              <a:pPr/>
              <a:t>90</a:t>
            </a:fld>
            <a:endParaRPr lang="en-US"/>
          </a:p>
        </p:txBody>
      </p:sp>
      <p:sp>
        <p:nvSpPr>
          <p:cNvPr id="573444" name="Text Box 4"/>
          <p:cNvSpPr txBox="1">
            <a:spLocks noChangeArrowheads="1"/>
          </p:cNvSpPr>
          <p:nvPr/>
        </p:nvSpPr>
        <p:spPr bwMode="auto">
          <a:xfrm>
            <a:off x="5562600" y="6172200"/>
            <a:ext cx="3048000" cy="457200"/>
          </a:xfrm>
          <a:prstGeom prst="rect">
            <a:avLst/>
          </a:prstGeom>
          <a:noFill/>
          <a:ln w="9525">
            <a:noFill/>
            <a:miter lim="800000"/>
            <a:headEnd/>
            <a:tailEnd/>
          </a:ln>
          <a:effectLst/>
        </p:spPr>
        <p:txBody>
          <a:bodyPr>
            <a:spAutoFit/>
          </a:bodyPr>
          <a:lstStyle/>
          <a:p>
            <a:pPr algn="r">
              <a:spcBef>
                <a:spcPct val="50000"/>
              </a:spcBef>
            </a:pPr>
            <a:r>
              <a:rPr lang="en-US" sz="2400" b="0" dirty="0">
                <a:solidFill>
                  <a:srgbClr val="FF0000"/>
                </a:solidFill>
                <a:effectLst/>
                <a:latin typeface="Arial" charset="0"/>
              </a:rPr>
              <a:t>(But more risky…)</a:t>
            </a:r>
          </a:p>
        </p:txBody>
      </p:sp>
      <p:sp>
        <p:nvSpPr>
          <p:cNvPr id="573445" name="Text Box 5"/>
          <p:cNvSpPr txBox="1">
            <a:spLocks noChangeArrowheads="1"/>
          </p:cNvSpPr>
          <p:nvPr/>
        </p:nvSpPr>
        <p:spPr bwMode="auto">
          <a:xfrm>
            <a:off x="0" y="0"/>
            <a:ext cx="2819400" cy="366713"/>
          </a:xfrm>
          <a:prstGeom prst="rect">
            <a:avLst/>
          </a:prstGeom>
          <a:noFill/>
          <a:ln w="9525">
            <a:noFill/>
            <a:miter lim="800000"/>
            <a:headEnd/>
            <a:tailEnd/>
          </a:ln>
          <a:effectLst/>
        </p:spPr>
        <p:txBody>
          <a:bodyPr>
            <a:spAutoFit/>
          </a:bodyPr>
          <a:lstStyle/>
          <a:p>
            <a:pPr>
              <a:spcBef>
                <a:spcPct val="50000"/>
              </a:spcBef>
            </a:pPr>
            <a:r>
              <a:rPr lang="en-US" sz="1800" b="0" i="1">
                <a:solidFill>
                  <a:srgbClr val="000000"/>
                </a:solidFill>
                <a:effectLst/>
                <a:latin typeface="Arial" charset="0"/>
              </a:rPr>
              <a:t>Uses of swaps…</a:t>
            </a:r>
          </a:p>
        </p:txBody>
      </p:sp>
    </p:spTree>
    <p:extLst>
      <p:ext uri="{BB962C8B-B14F-4D97-AF65-F5344CB8AC3E}">
        <p14:creationId xmlns:p14="http://schemas.microsoft.com/office/powerpoint/2010/main" xmlns="" val="212704406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75490" name="Rectangle 2"/>
          <p:cNvSpPr>
            <a:spLocks noGrp="1" noChangeArrowheads="1"/>
          </p:cNvSpPr>
          <p:nvPr>
            <p:ph type="title"/>
          </p:nvPr>
        </p:nvSpPr>
        <p:spPr/>
        <p:txBody>
          <a:bodyPr/>
          <a:lstStyle/>
          <a:p>
            <a:r>
              <a:rPr lang="en-US" sz="3600" dirty="0" smtClean="0"/>
              <a:t>Example (4) Continued:</a:t>
            </a:r>
            <a:br>
              <a:rPr lang="en-US" sz="3600" dirty="0" smtClean="0"/>
            </a:br>
            <a:r>
              <a:rPr lang="en-US" sz="3600" dirty="0" smtClean="0"/>
              <a:t>How the </a:t>
            </a:r>
            <a:r>
              <a:rPr lang="en-US" sz="3600" dirty="0" smtClean="0">
                <a:solidFill>
                  <a:srgbClr val="FF0000"/>
                </a:solidFill>
              </a:rPr>
              <a:t>risk </a:t>
            </a:r>
            <a:r>
              <a:rPr lang="en-US" sz="3600" dirty="0" smtClean="0"/>
              <a:t>comes in…</a:t>
            </a:r>
            <a:endParaRPr lang="en-US" sz="3600" dirty="0"/>
          </a:p>
        </p:txBody>
      </p:sp>
      <p:sp>
        <p:nvSpPr>
          <p:cNvPr id="575491" name="Rectangle 3"/>
          <p:cNvSpPr>
            <a:spLocks noGrp="1" noChangeArrowheads="1"/>
          </p:cNvSpPr>
          <p:nvPr>
            <p:ph type="body" idx="1"/>
          </p:nvPr>
        </p:nvSpPr>
        <p:spPr>
          <a:xfrm>
            <a:off x="457200" y="1600200"/>
            <a:ext cx="8229600" cy="4876800"/>
          </a:xfrm>
        </p:spPr>
        <p:txBody>
          <a:bodyPr>
            <a:normAutofit fontScale="77500" lnSpcReduction="20000"/>
          </a:bodyPr>
          <a:lstStyle/>
          <a:p>
            <a:pPr>
              <a:lnSpc>
                <a:spcPct val="120000"/>
              </a:lnSpc>
              <a:spcBef>
                <a:spcPts val="1200"/>
              </a:spcBef>
            </a:pPr>
            <a:r>
              <a:rPr lang="en-US" dirty="0" smtClean="0"/>
              <a:t>Suppose the +2% alpha does not materialize. Suppose properties earn 0 alpha.</a:t>
            </a:r>
          </a:p>
          <a:p>
            <a:pPr>
              <a:lnSpc>
                <a:spcPct val="120000"/>
              </a:lnSpc>
              <a:spcBef>
                <a:spcPts val="1200"/>
              </a:spcBef>
            </a:pPr>
            <a:r>
              <a:rPr lang="en-US" dirty="0" smtClean="0"/>
              <a:t>Then hedge produces $45M no matter what (instead of previously calculated $65M), which net of $45M loan interest </a:t>
            </a:r>
            <a:r>
              <a:rPr lang="en-US" dirty="0" smtClean="0">
                <a:sym typeface="Wingdings" pitchFamily="2" charset="2"/>
              </a:rPr>
              <a:t> </a:t>
            </a:r>
            <a:r>
              <a:rPr lang="en-US" dirty="0" smtClean="0">
                <a:solidFill>
                  <a:srgbClr val="FF0000"/>
                </a:solidFill>
                <a:sym typeface="Wingdings" pitchFamily="2" charset="2"/>
              </a:rPr>
              <a:t>0% return</a:t>
            </a:r>
            <a:r>
              <a:rPr lang="en-US" dirty="0" smtClean="0">
                <a:sym typeface="Wingdings" pitchFamily="2" charset="2"/>
              </a:rPr>
              <a:t> (on $100M equity).</a:t>
            </a:r>
          </a:p>
          <a:p>
            <a:pPr>
              <a:lnSpc>
                <a:spcPct val="120000"/>
              </a:lnSpc>
              <a:spcBef>
                <a:spcPts val="1200"/>
              </a:spcBef>
            </a:pPr>
            <a:r>
              <a:rPr lang="en-US" dirty="0" smtClean="0">
                <a:sym typeface="Wingdings" pitchFamily="2" charset="2"/>
              </a:rPr>
              <a:t>Suppose idiosyncratic risk in properties &amp;/or “basis risk” in index (difference </a:t>
            </a:r>
            <a:r>
              <a:rPr lang="en-US" dirty="0" err="1" smtClean="0">
                <a:sym typeface="Wingdings" pitchFamily="2" charset="2"/>
              </a:rPr>
              <a:t>betw</a:t>
            </a:r>
            <a:r>
              <a:rPr lang="en-US" dirty="0" smtClean="0">
                <a:sym typeface="Wingdings" pitchFamily="2" charset="2"/>
              </a:rPr>
              <a:t> index </a:t>
            </a:r>
            <a:r>
              <a:rPr lang="en-US" dirty="0" err="1" smtClean="0">
                <a:sym typeface="Wingdings" pitchFamily="2" charset="2"/>
              </a:rPr>
              <a:t>vs</a:t>
            </a:r>
            <a:r>
              <a:rPr lang="en-US" dirty="0" smtClean="0">
                <a:sym typeface="Wingdings" pitchFamily="2" charset="2"/>
              </a:rPr>
              <a:t> NE Apt </a:t>
            </a:r>
            <a:r>
              <a:rPr lang="en-US" dirty="0" err="1" smtClean="0">
                <a:sym typeface="Wingdings" pitchFamily="2" charset="2"/>
              </a:rPr>
              <a:t>mkt</a:t>
            </a:r>
            <a:r>
              <a:rPr lang="en-US" dirty="0" smtClean="0">
                <a:sym typeface="Wingdings" pitchFamily="2" charset="2"/>
              </a:rPr>
              <a:t>) causes funds’ properties to underperform index by 1%. </a:t>
            </a:r>
          </a:p>
          <a:p>
            <a:pPr>
              <a:lnSpc>
                <a:spcPct val="120000"/>
              </a:lnSpc>
              <a:spcBef>
                <a:spcPts val="1200"/>
              </a:spcBef>
            </a:pPr>
            <a:r>
              <a:rPr lang="en-US" dirty="0" smtClean="0">
                <a:sym typeface="Wingdings" pitchFamily="2" charset="2"/>
              </a:rPr>
              <a:t>Then hedge produces $35M no matter what, which net of $45M loan interest is </a:t>
            </a:r>
            <a:r>
              <a:rPr lang="en-US" dirty="0" smtClean="0">
                <a:solidFill>
                  <a:srgbClr val="FF0000"/>
                </a:solidFill>
                <a:sym typeface="Wingdings" pitchFamily="2" charset="2"/>
              </a:rPr>
              <a:t>loss of $10M or 10% </a:t>
            </a:r>
            <a:r>
              <a:rPr lang="en-US" dirty="0" smtClean="0">
                <a:sym typeface="Wingdings" pitchFamily="2" charset="2"/>
              </a:rPr>
              <a:t>on $100M equity. </a:t>
            </a:r>
            <a:endParaRPr lang="en-US" dirty="0">
              <a:sym typeface="Wingdings" pitchFamily="2" charset="2"/>
            </a:endParaRPr>
          </a:p>
        </p:txBody>
      </p:sp>
      <p:sp>
        <p:nvSpPr>
          <p:cNvPr id="7" name="Footer Placeholder 6"/>
          <p:cNvSpPr>
            <a:spLocks noGrp="1"/>
          </p:cNvSpPr>
          <p:nvPr>
            <p:ph type="ftr" sz="quarter" idx="11"/>
          </p:nvPr>
        </p:nvSpPr>
        <p:spPr/>
        <p:txBody>
          <a:bodyPr/>
          <a:lstStyle/>
          <a:p>
            <a:r>
              <a:rPr lang="en-US" smtClean="0"/>
              <a:t>© 2014 OnCourse Learning. All Rights Reserved.</a:t>
            </a:r>
            <a:endParaRPr lang="en-US"/>
          </a:p>
        </p:txBody>
      </p:sp>
      <p:sp>
        <p:nvSpPr>
          <p:cNvPr id="6" name="Slide Number Placeholder 5"/>
          <p:cNvSpPr>
            <a:spLocks noGrp="1"/>
          </p:cNvSpPr>
          <p:nvPr>
            <p:ph type="sldNum" sz="quarter" idx="12"/>
          </p:nvPr>
        </p:nvSpPr>
        <p:spPr/>
        <p:txBody>
          <a:bodyPr/>
          <a:lstStyle/>
          <a:p>
            <a:fld id="{3A4B6A3B-4DD6-4D5D-BEDC-1D3D11DC8731}" type="slidenum">
              <a:rPr lang="en-US" smtClean="0"/>
              <a:pPr/>
              <a:t>91</a:t>
            </a:fld>
            <a:endParaRPr lang="en-US"/>
          </a:p>
        </p:txBody>
      </p:sp>
      <p:sp>
        <p:nvSpPr>
          <p:cNvPr id="575492" name="Text Box 4"/>
          <p:cNvSpPr txBox="1">
            <a:spLocks noChangeArrowheads="1"/>
          </p:cNvSpPr>
          <p:nvPr/>
        </p:nvSpPr>
        <p:spPr bwMode="auto">
          <a:xfrm>
            <a:off x="0" y="0"/>
            <a:ext cx="2819400" cy="366713"/>
          </a:xfrm>
          <a:prstGeom prst="rect">
            <a:avLst/>
          </a:prstGeom>
          <a:noFill/>
          <a:ln w="9525">
            <a:noFill/>
            <a:miter lim="800000"/>
            <a:headEnd/>
            <a:tailEnd/>
          </a:ln>
          <a:effectLst/>
        </p:spPr>
        <p:txBody>
          <a:bodyPr>
            <a:spAutoFit/>
          </a:bodyPr>
          <a:lstStyle/>
          <a:p>
            <a:pPr>
              <a:spcBef>
                <a:spcPct val="50000"/>
              </a:spcBef>
            </a:pPr>
            <a:r>
              <a:rPr lang="en-US" sz="1800" b="0" i="1">
                <a:solidFill>
                  <a:srgbClr val="000000"/>
                </a:solidFill>
                <a:effectLst/>
                <a:latin typeface="Arial" charset="0"/>
              </a:rPr>
              <a:t>Uses of swaps…</a:t>
            </a:r>
          </a:p>
        </p:txBody>
      </p:sp>
    </p:spTree>
    <p:extLst>
      <p:ext uri="{BB962C8B-B14F-4D97-AF65-F5344CB8AC3E}">
        <p14:creationId xmlns:p14="http://schemas.microsoft.com/office/powerpoint/2010/main" xmlns="" val="285139722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77538" name="Rectangle 2"/>
          <p:cNvSpPr>
            <a:spLocks noGrp="1" noChangeArrowheads="1"/>
          </p:cNvSpPr>
          <p:nvPr>
            <p:ph type="title"/>
          </p:nvPr>
        </p:nvSpPr>
        <p:spPr>
          <a:xfrm>
            <a:off x="381000" y="0"/>
            <a:ext cx="8229600" cy="685800"/>
          </a:xfrm>
        </p:spPr>
        <p:txBody>
          <a:bodyPr/>
          <a:lstStyle/>
          <a:p>
            <a:r>
              <a:rPr lang="en-US" sz="3200"/>
              <a:t>Use of Derivatives: Summary</a:t>
            </a:r>
          </a:p>
        </p:txBody>
      </p:sp>
      <p:sp>
        <p:nvSpPr>
          <p:cNvPr id="577539" name="Rectangle 3"/>
          <p:cNvSpPr>
            <a:spLocks noGrp="1" noChangeArrowheads="1"/>
          </p:cNvSpPr>
          <p:nvPr>
            <p:ph type="body" idx="1"/>
          </p:nvPr>
        </p:nvSpPr>
        <p:spPr>
          <a:xfrm>
            <a:off x="228600" y="762000"/>
            <a:ext cx="8610600" cy="4724400"/>
          </a:xfrm>
        </p:spPr>
        <p:txBody>
          <a:bodyPr/>
          <a:lstStyle/>
          <a:p>
            <a:pPr>
              <a:lnSpc>
                <a:spcPct val="90000"/>
              </a:lnSpc>
            </a:pPr>
            <a:r>
              <a:rPr lang="en-US" sz="2800" dirty="0"/>
              <a:t>Example (1) Long (UK Index):</a:t>
            </a:r>
            <a:r>
              <a:rPr lang="en-US" dirty="0"/>
              <a:t> </a:t>
            </a:r>
          </a:p>
          <a:p>
            <a:pPr lvl="1">
              <a:lnSpc>
                <a:spcPct val="90000"/>
              </a:lnSpc>
            </a:pPr>
            <a:r>
              <a:rPr lang="en-US" sz="2400" i="1" dirty="0"/>
              <a:t>Fast, Efficient Diversification w/in R.E., </a:t>
            </a:r>
            <a:r>
              <a:rPr lang="en-US" sz="2400" i="1" dirty="0" err="1"/>
              <a:t>inclu</a:t>
            </a:r>
            <a:r>
              <a:rPr lang="en-US" sz="2400" i="1" dirty="0"/>
              <a:t> intl.</a:t>
            </a:r>
            <a:r>
              <a:rPr lang="en-US" dirty="0"/>
              <a:t> </a:t>
            </a:r>
            <a:endParaRPr lang="en-US" i="1" dirty="0"/>
          </a:p>
          <a:p>
            <a:pPr>
              <a:lnSpc>
                <a:spcPct val="90000"/>
              </a:lnSpc>
              <a:spcBef>
                <a:spcPct val="30000"/>
              </a:spcBef>
            </a:pPr>
            <a:r>
              <a:rPr lang="en-US" sz="2800" dirty="0"/>
              <a:t>Example (2) Long (</a:t>
            </a:r>
            <a:r>
              <a:rPr lang="en-US" sz="2800" dirty="0" err="1"/>
              <a:t>Mxd</a:t>
            </a:r>
            <a:r>
              <a:rPr lang="en-US" sz="2800" dirty="0"/>
              <a:t> Asset Mgr):</a:t>
            </a:r>
          </a:p>
          <a:p>
            <a:pPr lvl="1">
              <a:lnSpc>
                <a:spcPct val="90000"/>
              </a:lnSpc>
            </a:pPr>
            <a:r>
              <a:rPr lang="en-US" sz="2400" i="1" dirty="0"/>
              <a:t>Fast, Efficient Diversification into highly </a:t>
            </a:r>
            <a:r>
              <a:rPr lang="en-US" sz="2400" i="1" dirty="0" smtClean="0"/>
              <a:t>diversified </a:t>
            </a:r>
            <a:r>
              <a:rPr lang="en-US" sz="2400" i="1" dirty="0"/>
              <a:t>R.E., obtaining RE “</a:t>
            </a:r>
            <a:r>
              <a:rPr lang="en-US" sz="2400" i="1" dirty="0" smtClean="0"/>
              <a:t>beta.”</a:t>
            </a:r>
            <a:endParaRPr lang="en-US" sz="2400" dirty="0"/>
          </a:p>
          <a:p>
            <a:pPr>
              <a:lnSpc>
                <a:spcPct val="90000"/>
              </a:lnSpc>
              <a:spcBef>
                <a:spcPct val="30000"/>
              </a:spcBef>
            </a:pPr>
            <a:r>
              <a:rPr lang="en-US" sz="2800" dirty="0" smtClean="0"/>
              <a:t>Example (3) </a:t>
            </a:r>
            <a:r>
              <a:rPr lang="en-US" sz="2800" dirty="0"/>
              <a:t>Short (Alpha Harvest):</a:t>
            </a:r>
          </a:p>
          <a:p>
            <a:pPr lvl="1">
              <a:lnSpc>
                <a:spcPct val="90000"/>
              </a:lnSpc>
            </a:pPr>
            <a:r>
              <a:rPr lang="en-US" sz="2400" i="1" dirty="0"/>
              <a:t>Hedge </a:t>
            </a:r>
            <a:r>
              <a:rPr lang="en-US" sz="2400" i="1" dirty="0" err="1"/>
              <a:t>mkt</a:t>
            </a:r>
            <a:r>
              <a:rPr lang="en-US" sz="2400" i="1" dirty="0"/>
              <a:t> exposure, earn alpha no matter what (lay off “</a:t>
            </a:r>
            <a:r>
              <a:rPr lang="en-US" sz="2400" i="1" dirty="0" smtClean="0"/>
              <a:t>beta,” keep </a:t>
            </a:r>
            <a:r>
              <a:rPr lang="en-US" sz="2400" i="1" dirty="0">
                <a:solidFill>
                  <a:srgbClr val="00CC00"/>
                </a:solidFill>
              </a:rPr>
              <a:t>“alpha”</a:t>
            </a:r>
            <a:r>
              <a:rPr lang="en-US" sz="2400" i="1" dirty="0"/>
              <a:t>)</a:t>
            </a:r>
            <a:endParaRPr lang="en-US" sz="2400" dirty="0"/>
          </a:p>
          <a:p>
            <a:pPr>
              <a:lnSpc>
                <a:spcPct val="90000"/>
              </a:lnSpc>
              <a:spcBef>
                <a:spcPct val="30000"/>
              </a:spcBef>
            </a:pPr>
            <a:r>
              <a:rPr lang="en-US" sz="2800" dirty="0"/>
              <a:t>Example </a:t>
            </a:r>
            <a:r>
              <a:rPr lang="en-US" sz="2800" dirty="0" smtClean="0"/>
              <a:t>(4) </a:t>
            </a:r>
            <a:r>
              <a:rPr lang="en-US" sz="2800" dirty="0"/>
              <a:t>Levered Short Hedge:</a:t>
            </a:r>
          </a:p>
          <a:p>
            <a:pPr lvl="1">
              <a:lnSpc>
                <a:spcPct val="90000"/>
              </a:lnSpc>
            </a:pPr>
            <a:r>
              <a:rPr lang="en-US" sz="2400" i="1" dirty="0"/>
              <a:t>Lever the above: “Long-Short Engineering”</a:t>
            </a:r>
          </a:p>
        </p:txBody>
      </p:sp>
      <p:sp>
        <p:nvSpPr>
          <p:cNvPr id="577540" name="AutoShape 4"/>
          <p:cNvSpPr>
            <a:spLocks/>
          </p:cNvSpPr>
          <p:nvPr/>
        </p:nvSpPr>
        <p:spPr bwMode="auto">
          <a:xfrm>
            <a:off x="6781800" y="4191000"/>
            <a:ext cx="457200" cy="1143000"/>
          </a:xfrm>
          <a:prstGeom prst="rightBrace">
            <a:avLst>
              <a:gd name="adj1" fmla="val 20833"/>
              <a:gd name="adj2" fmla="val 50000"/>
            </a:avLst>
          </a:prstGeom>
          <a:noFill/>
          <a:ln w="9525">
            <a:solidFill>
              <a:srgbClr val="FF0000"/>
            </a:solidFill>
            <a:round/>
            <a:headEnd/>
            <a:tailEnd/>
          </a:ln>
          <a:effectLst/>
        </p:spPr>
        <p:txBody>
          <a:bodyPr wrap="none" anchor="ctr"/>
          <a:lstStyle/>
          <a:p>
            <a:endParaRPr lang="en-US" i="1">
              <a:solidFill>
                <a:srgbClr val="000000"/>
              </a:solidFill>
            </a:endParaRPr>
          </a:p>
        </p:txBody>
      </p:sp>
      <p:sp>
        <p:nvSpPr>
          <p:cNvPr id="577541" name="Text Box 5"/>
          <p:cNvSpPr txBox="1">
            <a:spLocks noChangeArrowheads="1"/>
          </p:cNvSpPr>
          <p:nvPr/>
        </p:nvSpPr>
        <p:spPr bwMode="auto">
          <a:xfrm>
            <a:off x="6858000" y="4343400"/>
            <a:ext cx="1447800" cy="641350"/>
          </a:xfrm>
          <a:prstGeom prst="rect">
            <a:avLst/>
          </a:prstGeom>
          <a:noFill/>
          <a:ln w="9525">
            <a:noFill/>
            <a:miter lim="800000"/>
            <a:headEnd/>
            <a:tailEnd/>
          </a:ln>
          <a:effectLst/>
        </p:spPr>
        <p:txBody>
          <a:bodyPr>
            <a:spAutoFit/>
          </a:bodyPr>
          <a:lstStyle/>
          <a:p>
            <a:pPr algn="r">
              <a:spcBef>
                <a:spcPct val="50000"/>
              </a:spcBef>
            </a:pPr>
            <a:r>
              <a:rPr lang="en-US" sz="1800" b="0" dirty="0">
                <a:solidFill>
                  <a:srgbClr val="FF0000"/>
                </a:solidFill>
                <a:effectLst/>
                <a:latin typeface="Arial" charset="0"/>
              </a:rPr>
              <a:t>Watch out! Risk!</a:t>
            </a:r>
          </a:p>
        </p:txBody>
      </p:sp>
      <p:sp>
        <p:nvSpPr>
          <p:cNvPr id="9" name="TextBox 8"/>
          <p:cNvSpPr txBox="1"/>
          <p:nvPr/>
        </p:nvSpPr>
        <p:spPr>
          <a:xfrm>
            <a:off x="0" y="5486400"/>
            <a:ext cx="9144000" cy="830997"/>
          </a:xfrm>
          <a:prstGeom prst="rect">
            <a:avLst/>
          </a:prstGeom>
          <a:noFill/>
          <a:ln>
            <a:solidFill>
              <a:srgbClr val="0033CC"/>
            </a:solidFill>
          </a:ln>
        </p:spPr>
        <p:txBody>
          <a:bodyPr wrap="square" rtlCol="0">
            <a:spAutoFit/>
          </a:bodyPr>
          <a:lstStyle/>
          <a:p>
            <a:pPr algn="ctr"/>
            <a:r>
              <a:rPr lang="en-US" sz="2400" i="1" dirty="0">
                <a:solidFill>
                  <a:srgbClr val="0033CC"/>
                </a:solidFill>
                <a:effectLst/>
              </a:rPr>
              <a:t>Only the last of these four examples is particularly “</a:t>
            </a:r>
            <a:r>
              <a:rPr lang="en-US" sz="2400" i="1" dirty="0" smtClean="0">
                <a:solidFill>
                  <a:srgbClr val="0033CC"/>
                </a:solidFill>
                <a:effectLst/>
              </a:rPr>
              <a:t>risky.”</a:t>
            </a:r>
            <a:endParaRPr lang="en-US" sz="2400" i="1" dirty="0">
              <a:solidFill>
                <a:srgbClr val="0033CC"/>
              </a:solidFill>
              <a:effectLst/>
            </a:endParaRPr>
          </a:p>
          <a:p>
            <a:pPr algn="ctr"/>
            <a:r>
              <a:rPr lang="en-US" sz="2400" i="1" dirty="0">
                <a:solidFill>
                  <a:srgbClr val="0033CC"/>
                </a:solidFill>
                <a:effectLst/>
              </a:rPr>
              <a:t>Example (3) is actually a type of “insurance” or “laying off” of risk.</a:t>
            </a:r>
          </a:p>
        </p:txBody>
      </p:sp>
      <p:sp>
        <p:nvSpPr>
          <p:cNvPr id="8" name="Footer Placeholder 7"/>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10" name="Slide Number Placeholder 9"/>
          <p:cNvSpPr>
            <a:spLocks noGrp="1"/>
          </p:cNvSpPr>
          <p:nvPr>
            <p:ph type="sldNum" sz="quarter" idx="12"/>
          </p:nvPr>
        </p:nvSpPr>
        <p:spPr/>
        <p:txBody>
          <a:bodyPr/>
          <a:lstStyle/>
          <a:p>
            <a:fld id="{3A4B6A3B-4DD6-4D5D-BEDC-1D3D11DC8731}" type="slidenum">
              <a:rPr lang="en-US" smtClean="0">
                <a:solidFill>
                  <a:srgbClr val="000000"/>
                </a:solidFill>
              </a:rPr>
              <a:pPr/>
              <a:t>92</a:t>
            </a:fld>
            <a:endParaRPr lang="en-US">
              <a:solidFill>
                <a:srgbClr val="000000"/>
              </a:solidFill>
            </a:endParaRPr>
          </a:p>
        </p:txBody>
      </p:sp>
    </p:spTree>
    <p:extLst>
      <p:ext uri="{BB962C8B-B14F-4D97-AF65-F5344CB8AC3E}">
        <p14:creationId xmlns:p14="http://schemas.microsoft.com/office/powerpoint/2010/main" xmlns="" val="198316051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45794" name="Text Box 2"/>
          <p:cNvSpPr txBox="1">
            <a:spLocks noChangeArrowheads="1"/>
          </p:cNvSpPr>
          <p:nvPr/>
        </p:nvSpPr>
        <p:spPr bwMode="auto">
          <a:xfrm>
            <a:off x="1752600" y="838200"/>
            <a:ext cx="2590800" cy="376238"/>
          </a:xfrm>
          <a:prstGeom prst="rect">
            <a:avLst/>
          </a:prstGeom>
          <a:noFill/>
          <a:ln w="9525">
            <a:solidFill>
              <a:schemeClr val="tx1"/>
            </a:solidFill>
            <a:miter lim="800000"/>
            <a:headEnd/>
            <a:tailEnd/>
          </a:ln>
          <a:effectLst/>
        </p:spPr>
        <p:txBody>
          <a:bodyPr>
            <a:spAutoFit/>
          </a:bodyPr>
          <a:lstStyle/>
          <a:p>
            <a:pPr algn="ctr">
              <a:spcBef>
                <a:spcPct val="50000"/>
              </a:spcBef>
            </a:pPr>
            <a:r>
              <a:rPr lang="en-US" sz="1800" b="0">
                <a:solidFill>
                  <a:srgbClr val="000000"/>
                </a:solidFill>
                <a:effectLst/>
                <a:latin typeface="Arial" charset="0"/>
              </a:rPr>
              <a:t>Property Objectives</a:t>
            </a:r>
          </a:p>
        </p:txBody>
      </p:sp>
      <p:sp>
        <p:nvSpPr>
          <p:cNvPr id="545795" name="Text Box 3"/>
          <p:cNvSpPr txBox="1">
            <a:spLocks noChangeArrowheads="1"/>
          </p:cNvSpPr>
          <p:nvPr/>
        </p:nvSpPr>
        <p:spPr bwMode="auto">
          <a:xfrm>
            <a:off x="5029200" y="838200"/>
            <a:ext cx="2590800" cy="376238"/>
          </a:xfrm>
          <a:prstGeom prst="rect">
            <a:avLst/>
          </a:prstGeom>
          <a:noFill/>
          <a:ln w="9525">
            <a:solidFill>
              <a:schemeClr val="tx1"/>
            </a:solidFill>
            <a:miter lim="800000"/>
            <a:headEnd/>
            <a:tailEnd/>
          </a:ln>
          <a:effectLst/>
        </p:spPr>
        <p:txBody>
          <a:bodyPr>
            <a:spAutoFit/>
          </a:bodyPr>
          <a:lstStyle/>
          <a:p>
            <a:pPr algn="ctr">
              <a:spcBef>
                <a:spcPct val="50000"/>
              </a:spcBef>
            </a:pPr>
            <a:r>
              <a:rPr lang="en-US" sz="1800" b="0">
                <a:solidFill>
                  <a:srgbClr val="000000"/>
                </a:solidFill>
                <a:effectLst/>
                <a:latin typeface="Arial" charset="0"/>
              </a:rPr>
              <a:t>Financial Objectives</a:t>
            </a:r>
          </a:p>
        </p:txBody>
      </p:sp>
      <p:sp>
        <p:nvSpPr>
          <p:cNvPr id="545796" name="Text Box 4"/>
          <p:cNvSpPr txBox="1">
            <a:spLocks noChangeArrowheads="1"/>
          </p:cNvSpPr>
          <p:nvPr/>
        </p:nvSpPr>
        <p:spPr bwMode="auto">
          <a:xfrm>
            <a:off x="1752600" y="1524000"/>
            <a:ext cx="2590800" cy="376238"/>
          </a:xfrm>
          <a:prstGeom prst="rect">
            <a:avLst/>
          </a:prstGeom>
          <a:noFill/>
          <a:ln w="9525">
            <a:solidFill>
              <a:schemeClr val="tx1"/>
            </a:solidFill>
            <a:miter lim="800000"/>
            <a:headEnd/>
            <a:tailEnd/>
          </a:ln>
          <a:effectLst/>
        </p:spPr>
        <p:txBody>
          <a:bodyPr>
            <a:spAutoFit/>
          </a:bodyPr>
          <a:lstStyle/>
          <a:p>
            <a:pPr algn="ctr">
              <a:spcBef>
                <a:spcPct val="50000"/>
              </a:spcBef>
            </a:pPr>
            <a:r>
              <a:rPr lang="en-US" sz="1800" b="0">
                <a:solidFill>
                  <a:srgbClr val="000000"/>
                </a:solidFill>
                <a:effectLst/>
                <a:latin typeface="Arial" charset="0"/>
              </a:rPr>
              <a:t>Property Expertise</a:t>
            </a:r>
          </a:p>
        </p:txBody>
      </p:sp>
      <p:sp>
        <p:nvSpPr>
          <p:cNvPr id="545797" name="Text Box 5"/>
          <p:cNvSpPr txBox="1">
            <a:spLocks noChangeArrowheads="1"/>
          </p:cNvSpPr>
          <p:nvPr/>
        </p:nvSpPr>
        <p:spPr bwMode="auto">
          <a:xfrm>
            <a:off x="5029200" y="1524000"/>
            <a:ext cx="2590800" cy="376238"/>
          </a:xfrm>
          <a:prstGeom prst="rect">
            <a:avLst/>
          </a:prstGeom>
          <a:noFill/>
          <a:ln w="9525">
            <a:solidFill>
              <a:schemeClr val="tx1"/>
            </a:solidFill>
            <a:miter lim="800000"/>
            <a:headEnd/>
            <a:tailEnd/>
          </a:ln>
          <a:effectLst/>
        </p:spPr>
        <p:txBody>
          <a:bodyPr>
            <a:spAutoFit/>
          </a:bodyPr>
          <a:lstStyle/>
          <a:p>
            <a:pPr algn="ctr">
              <a:spcBef>
                <a:spcPct val="50000"/>
              </a:spcBef>
            </a:pPr>
            <a:r>
              <a:rPr lang="en-US" sz="1800" b="0">
                <a:solidFill>
                  <a:srgbClr val="000000"/>
                </a:solidFill>
                <a:effectLst/>
                <a:latin typeface="Arial" charset="0"/>
              </a:rPr>
              <a:t>Financial Mkt Expertise</a:t>
            </a:r>
          </a:p>
        </p:txBody>
      </p:sp>
      <p:sp>
        <p:nvSpPr>
          <p:cNvPr id="545798" name="Text Box 6"/>
          <p:cNvSpPr txBox="1">
            <a:spLocks noChangeArrowheads="1"/>
          </p:cNvSpPr>
          <p:nvPr/>
        </p:nvSpPr>
        <p:spPr bwMode="auto">
          <a:xfrm>
            <a:off x="3429000" y="2133600"/>
            <a:ext cx="2438400" cy="650875"/>
          </a:xfrm>
          <a:prstGeom prst="rect">
            <a:avLst/>
          </a:prstGeom>
          <a:noFill/>
          <a:ln w="9525">
            <a:solidFill>
              <a:schemeClr val="tx1"/>
            </a:solidFill>
            <a:miter lim="800000"/>
            <a:headEnd/>
            <a:tailEnd/>
          </a:ln>
          <a:effectLst/>
        </p:spPr>
        <p:txBody>
          <a:bodyPr>
            <a:spAutoFit/>
          </a:bodyPr>
          <a:lstStyle/>
          <a:p>
            <a:pPr algn="ctr">
              <a:spcBef>
                <a:spcPct val="50000"/>
              </a:spcBef>
            </a:pPr>
            <a:r>
              <a:rPr lang="en-US" sz="1800" b="0">
                <a:solidFill>
                  <a:srgbClr val="000000"/>
                </a:solidFill>
                <a:effectLst/>
                <a:latin typeface="Arial" charset="0"/>
              </a:rPr>
              <a:t>Property Ownership &amp; Control</a:t>
            </a:r>
          </a:p>
        </p:txBody>
      </p:sp>
      <p:sp>
        <p:nvSpPr>
          <p:cNvPr id="545799" name="Text Box 7"/>
          <p:cNvSpPr txBox="1">
            <a:spLocks noChangeArrowheads="1"/>
          </p:cNvSpPr>
          <p:nvPr/>
        </p:nvSpPr>
        <p:spPr bwMode="auto">
          <a:xfrm>
            <a:off x="3352800" y="2971800"/>
            <a:ext cx="2590800" cy="925513"/>
          </a:xfrm>
          <a:prstGeom prst="rect">
            <a:avLst/>
          </a:prstGeom>
          <a:noFill/>
          <a:ln w="9525">
            <a:solidFill>
              <a:schemeClr val="tx1"/>
            </a:solidFill>
            <a:miter lim="800000"/>
            <a:headEnd/>
            <a:tailEnd/>
          </a:ln>
          <a:effectLst/>
        </p:spPr>
        <p:txBody>
          <a:bodyPr>
            <a:spAutoFit/>
          </a:bodyPr>
          <a:lstStyle/>
          <a:p>
            <a:pPr algn="ctr">
              <a:spcBef>
                <a:spcPct val="50000"/>
              </a:spcBef>
            </a:pPr>
            <a:r>
              <a:rPr lang="en-US" sz="1800" b="0">
                <a:solidFill>
                  <a:srgbClr val="000000"/>
                </a:solidFill>
                <a:effectLst/>
                <a:latin typeface="Arial" charset="0"/>
              </a:rPr>
              <a:t>Physical &amp; Financial Characteristics of the Property</a:t>
            </a:r>
          </a:p>
        </p:txBody>
      </p:sp>
      <p:sp>
        <p:nvSpPr>
          <p:cNvPr id="545800" name="Text Box 8"/>
          <p:cNvSpPr txBox="1">
            <a:spLocks noChangeArrowheads="1"/>
          </p:cNvSpPr>
          <p:nvPr/>
        </p:nvSpPr>
        <p:spPr bwMode="auto">
          <a:xfrm>
            <a:off x="1676400" y="4343400"/>
            <a:ext cx="2590800" cy="650875"/>
          </a:xfrm>
          <a:prstGeom prst="rect">
            <a:avLst/>
          </a:prstGeom>
          <a:noFill/>
          <a:ln w="9525">
            <a:solidFill>
              <a:schemeClr val="tx1"/>
            </a:solidFill>
            <a:miter lim="800000"/>
            <a:headEnd/>
            <a:tailEnd/>
          </a:ln>
          <a:effectLst/>
        </p:spPr>
        <p:txBody>
          <a:bodyPr>
            <a:spAutoFit/>
          </a:bodyPr>
          <a:lstStyle/>
          <a:p>
            <a:pPr algn="ctr">
              <a:spcBef>
                <a:spcPct val="50000"/>
              </a:spcBef>
            </a:pPr>
            <a:r>
              <a:rPr lang="en-US" sz="1800" b="0">
                <a:solidFill>
                  <a:srgbClr val="000000"/>
                </a:solidFill>
                <a:effectLst/>
                <a:latin typeface="Arial" charset="0"/>
              </a:rPr>
              <a:t>Physical Performance of the Property</a:t>
            </a:r>
          </a:p>
        </p:txBody>
      </p:sp>
      <p:sp>
        <p:nvSpPr>
          <p:cNvPr id="545801" name="Text Box 9"/>
          <p:cNvSpPr txBox="1">
            <a:spLocks noChangeArrowheads="1"/>
          </p:cNvSpPr>
          <p:nvPr/>
        </p:nvSpPr>
        <p:spPr bwMode="auto">
          <a:xfrm>
            <a:off x="4800600" y="4343400"/>
            <a:ext cx="2590800" cy="650875"/>
          </a:xfrm>
          <a:prstGeom prst="rect">
            <a:avLst/>
          </a:prstGeom>
          <a:noFill/>
          <a:ln w="9525">
            <a:solidFill>
              <a:schemeClr val="tx1"/>
            </a:solidFill>
            <a:miter lim="800000"/>
            <a:headEnd/>
            <a:tailEnd/>
          </a:ln>
          <a:effectLst/>
        </p:spPr>
        <p:txBody>
          <a:bodyPr>
            <a:spAutoFit/>
          </a:bodyPr>
          <a:lstStyle/>
          <a:p>
            <a:pPr algn="ctr">
              <a:spcBef>
                <a:spcPct val="50000"/>
              </a:spcBef>
            </a:pPr>
            <a:r>
              <a:rPr lang="en-US" sz="1800" b="0">
                <a:solidFill>
                  <a:srgbClr val="000000"/>
                </a:solidFill>
                <a:effectLst/>
                <a:latin typeface="Arial" charset="0"/>
              </a:rPr>
              <a:t>Financial Performance of the Property &amp; Mkt</a:t>
            </a:r>
          </a:p>
        </p:txBody>
      </p:sp>
      <p:sp>
        <p:nvSpPr>
          <p:cNvPr id="545802" name="Line 10"/>
          <p:cNvSpPr>
            <a:spLocks noChangeShapeType="1"/>
          </p:cNvSpPr>
          <p:nvPr/>
        </p:nvSpPr>
        <p:spPr bwMode="auto">
          <a:xfrm flipV="1">
            <a:off x="3048000" y="1219200"/>
            <a:ext cx="0" cy="304800"/>
          </a:xfrm>
          <a:prstGeom prst="line">
            <a:avLst/>
          </a:prstGeom>
          <a:noFill/>
          <a:ln w="9525">
            <a:solidFill>
              <a:schemeClr val="tx1"/>
            </a:solidFill>
            <a:round/>
            <a:headEnd/>
            <a:tailEnd type="triangle" w="med" len="med"/>
          </a:ln>
          <a:effectLst/>
        </p:spPr>
        <p:txBody>
          <a:bodyPr/>
          <a:lstStyle/>
          <a:p>
            <a:endParaRPr lang="en-US" i="1">
              <a:solidFill>
                <a:srgbClr val="000000"/>
              </a:solidFill>
            </a:endParaRPr>
          </a:p>
        </p:txBody>
      </p:sp>
      <p:sp>
        <p:nvSpPr>
          <p:cNvPr id="545803" name="Line 11"/>
          <p:cNvSpPr>
            <a:spLocks noChangeShapeType="1"/>
          </p:cNvSpPr>
          <p:nvPr/>
        </p:nvSpPr>
        <p:spPr bwMode="auto">
          <a:xfrm flipV="1">
            <a:off x="6324600" y="1219200"/>
            <a:ext cx="0" cy="304800"/>
          </a:xfrm>
          <a:prstGeom prst="line">
            <a:avLst/>
          </a:prstGeom>
          <a:noFill/>
          <a:ln w="9525">
            <a:solidFill>
              <a:schemeClr val="tx1"/>
            </a:solidFill>
            <a:round/>
            <a:headEnd/>
            <a:tailEnd type="triangle" w="med" len="med"/>
          </a:ln>
          <a:effectLst/>
        </p:spPr>
        <p:txBody>
          <a:bodyPr/>
          <a:lstStyle/>
          <a:p>
            <a:endParaRPr lang="en-US" i="1">
              <a:solidFill>
                <a:srgbClr val="000000"/>
              </a:solidFill>
            </a:endParaRPr>
          </a:p>
        </p:txBody>
      </p:sp>
      <p:sp>
        <p:nvSpPr>
          <p:cNvPr id="545804" name="Line 12"/>
          <p:cNvSpPr>
            <a:spLocks noChangeShapeType="1"/>
          </p:cNvSpPr>
          <p:nvPr/>
        </p:nvSpPr>
        <p:spPr bwMode="auto">
          <a:xfrm flipH="1">
            <a:off x="5867400" y="1905000"/>
            <a:ext cx="457200" cy="228600"/>
          </a:xfrm>
          <a:prstGeom prst="line">
            <a:avLst/>
          </a:prstGeom>
          <a:noFill/>
          <a:ln w="9525">
            <a:solidFill>
              <a:schemeClr val="tx1"/>
            </a:solidFill>
            <a:round/>
            <a:headEnd/>
            <a:tailEnd type="triangle" w="med" len="med"/>
          </a:ln>
          <a:effectLst/>
        </p:spPr>
        <p:txBody>
          <a:bodyPr/>
          <a:lstStyle/>
          <a:p>
            <a:endParaRPr lang="en-US" i="1">
              <a:solidFill>
                <a:srgbClr val="000000"/>
              </a:solidFill>
            </a:endParaRPr>
          </a:p>
        </p:txBody>
      </p:sp>
      <p:sp>
        <p:nvSpPr>
          <p:cNvPr id="545805" name="Line 13"/>
          <p:cNvSpPr>
            <a:spLocks noChangeShapeType="1"/>
          </p:cNvSpPr>
          <p:nvPr/>
        </p:nvSpPr>
        <p:spPr bwMode="auto">
          <a:xfrm>
            <a:off x="3048000" y="1905000"/>
            <a:ext cx="381000" cy="228600"/>
          </a:xfrm>
          <a:prstGeom prst="line">
            <a:avLst/>
          </a:prstGeom>
          <a:noFill/>
          <a:ln w="9525">
            <a:solidFill>
              <a:schemeClr val="tx1"/>
            </a:solidFill>
            <a:round/>
            <a:headEnd/>
            <a:tailEnd type="triangle" w="med" len="med"/>
          </a:ln>
          <a:effectLst/>
        </p:spPr>
        <p:txBody>
          <a:bodyPr/>
          <a:lstStyle/>
          <a:p>
            <a:endParaRPr lang="en-US" i="1">
              <a:solidFill>
                <a:srgbClr val="000000"/>
              </a:solidFill>
            </a:endParaRPr>
          </a:p>
        </p:txBody>
      </p:sp>
      <p:sp>
        <p:nvSpPr>
          <p:cNvPr id="545806" name="Line 14"/>
          <p:cNvSpPr>
            <a:spLocks noChangeShapeType="1"/>
          </p:cNvSpPr>
          <p:nvPr/>
        </p:nvSpPr>
        <p:spPr bwMode="auto">
          <a:xfrm>
            <a:off x="4648200" y="2819400"/>
            <a:ext cx="0" cy="152400"/>
          </a:xfrm>
          <a:prstGeom prst="line">
            <a:avLst/>
          </a:prstGeom>
          <a:noFill/>
          <a:ln w="9525">
            <a:solidFill>
              <a:schemeClr val="tx1"/>
            </a:solidFill>
            <a:round/>
            <a:headEnd/>
            <a:tailEnd type="triangle" w="med" len="med"/>
          </a:ln>
          <a:effectLst/>
        </p:spPr>
        <p:txBody>
          <a:bodyPr/>
          <a:lstStyle/>
          <a:p>
            <a:endParaRPr lang="en-US" i="1">
              <a:solidFill>
                <a:srgbClr val="000000"/>
              </a:solidFill>
            </a:endParaRPr>
          </a:p>
        </p:txBody>
      </p:sp>
      <p:sp>
        <p:nvSpPr>
          <p:cNvPr id="545807" name="Line 15"/>
          <p:cNvSpPr>
            <a:spLocks noChangeShapeType="1"/>
          </p:cNvSpPr>
          <p:nvPr/>
        </p:nvSpPr>
        <p:spPr bwMode="auto">
          <a:xfrm flipH="1">
            <a:off x="3429000" y="3886200"/>
            <a:ext cx="1219200" cy="457200"/>
          </a:xfrm>
          <a:prstGeom prst="line">
            <a:avLst/>
          </a:prstGeom>
          <a:noFill/>
          <a:ln w="9525">
            <a:solidFill>
              <a:schemeClr val="tx1"/>
            </a:solidFill>
            <a:round/>
            <a:headEnd/>
            <a:tailEnd type="triangle" w="med" len="med"/>
          </a:ln>
          <a:effectLst/>
        </p:spPr>
        <p:txBody>
          <a:bodyPr/>
          <a:lstStyle/>
          <a:p>
            <a:endParaRPr lang="en-US" i="1">
              <a:solidFill>
                <a:srgbClr val="000000"/>
              </a:solidFill>
            </a:endParaRPr>
          </a:p>
        </p:txBody>
      </p:sp>
      <p:sp>
        <p:nvSpPr>
          <p:cNvPr id="545808" name="Line 16"/>
          <p:cNvSpPr>
            <a:spLocks noChangeShapeType="1"/>
          </p:cNvSpPr>
          <p:nvPr/>
        </p:nvSpPr>
        <p:spPr bwMode="auto">
          <a:xfrm>
            <a:off x="4648200" y="3886200"/>
            <a:ext cx="1066800" cy="457200"/>
          </a:xfrm>
          <a:prstGeom prst="line">
            <a:avLst/>
          </a:prstGeom>
          <a:noFill/>
          <a:ln w="9525">
            <a:solidFill>
              <a:schemeClr val="tx1"/>
            </a:solidFill>
            <a:round/>
            <a:headEnd/>
            <a:tailEnd type="triangle" w="med" len="med"/>
          </a:ln>
          <a:effectLst/>
        </p:spPr>
        <p:txBody>
          <a:bodyPr/>
          <a:lstStyle/>
          <a:p>
            <a:endParaRPr lang="en-US" i="1">
              <a:solidFill>
                <a:srgbClr val="000000"/>
              </a:solidFill>
            </a:endParaRPr>
          </a:p>
        </p:txBody>
      </p:sp>
      <p:sp>
        <p:nvSpPr>
          <p:cNvPr id="545809" name="Rectangle 17"/>
          <p:cNvSpPr>
            <a:spLocks noChangeArrowheads="1"/>
          </p:cNvSpPr>
          <p:nvPr/>
        </p:nvSpPr>
        <p:spPr bwMode="auto">
          <a:xfrm>
            <a:off x="1371600" y="4114800"/>
            <a:ext cx="6248400" cy="1143000"/>
          </a:xfrm>
          <a:prstGeom prst="rect">
            <a:avLst/>
          </a:prstGeom>
          <a:noFill/>
          <a:ln w="9525">
            <a:solidFill>
              <a:srgbClr val="FF6600"/>
            </a:solidFill>
            <a:prstDash val="sysDot"/>
            <a:miter lim="800000"/>
            <a:headEnd/>
            <a:tailEnd/>
          </a:ln>
          <a:effectLst/>
        </p:spPr>
        <p:txBody>
          <a:bodyPr wrap="none" anchor="ctr"/>
          <a:lstStyle/>
          <a:p>
            <a:endParaRPr lang="en-US" i="1">
              <a:solidFill>
                <a:srgbClr val="000000"/>
              </a:solidFill>
            </a:endParaRPr>
          </a:p>
        </p:txBody>
      </p:sp>
      <p:sp>
        <p:nvSpPr>
          <p:cNvPr id="545810" name="AutoShape 18"/>
          <p:cNvSpPr>
            <a:spLocks noChangeArrowheads="1"/>
          </p:cNvSpPr>
          <p:nvPr/>
        </p:nvSpPr>
        <p:spPr bwMode="auto">
          <a:xfrm rot="16200000">
            <a:off x="762000" y="914400"/>
            <a:ext cx="4267200" cy="5486400"/>
          </a:xfrm>
          <a:custGeom>
            <a:avLst/>
            <a:gdLst>
              <a:gd name="G0" fmla="+- -2847899 0 0"/>
              <a:gd name="G1" fmla="+- 9796461 0 0"/>
              <a:gd name="G2" fmla="+- -2847899 0 9796461"/>
              <a:gd name="G3" fmla="+- 10800 0 0"/>
              <a:gd name="G4" fmla="+- 0 0 -2847899"/>
              <a:gd name="T0" fmla="*/ 360 256 1"/>
              <a:gd name="T1" fmla="*/ 0 256 1"/>
              <a:gd name="G5" fmla="+- G2 T0 T1"/>
              <a:gd name="G6" fmla="?: G2 G2 G5"/>
              <a:gd name="G7" fmla="+- 0 0 G6"/>
              <a:gd name="G8" fmla="+- 10205 0 0"/>
              <a:gd name="G9" fmla="+- 0 0 9796461"/>
              <a:gd name="G10" fmla="+- 10205 0 2700"/>
              <a:gd name="G11" fmla="cos G10 -2847899"/>
              <a:gd name="G12" fmla="sin G10 -2847899"/>
              <a:gd name="G13" fmla="cos 13500 -2847899"/>
              <a:gd name="G14" fmla="sin 13500 -2847899"/>
              <a:gd name="G15" fmla="+- G11 10800 0"/>
              <a:gd name="G16" fmla="+- G12 10800 0"/>
              <a:gd name="G17" fmla="+- G13 10800 0"/>
              <a:gd name="G18" fmla="+- G14 10800 0"/>
              <a:gd name="G19" fmla="*/ 10205 1 2"/>
              <a:gd name="G20" fmla="+- G19 5400 0"/>
              <a:gd name="G21" fmla="cos G20 -2847899"/>
              <a:gd name="G22" fmla="sin G20 -2847899"/>
              <a:gd name="G23" fmla="+- G21 10800 0"/>
              <a:gd name="G24" fmla="+- G12 G23 G22"/>
              <a:gd name="G25" fmla="+- G22 G23 G11"/>
              <a:gd name="G26" fmla="cos 10800 -2847899"/>
              <a:gd name="G27" fmla="sin 10800 -2847899"/>
              <a:gd name="G28" fmla="cos 10205 -2847899"/>
              <a:gd name="G29" fmla="sin 10205 -2847899"/>
              <a:gd name="G30" fmla="+- G26 10800 0"/>
              <a:gd name="G31" fmla="+- G27 10800 0"/>
              <a:gd name="G32" fmla="+- G28 10800 0"/>
              <a:gd name="G33" fmla="+- G29 10800 0"/>
              <a:gd name="G34" fmla="+- G19 5400 0"/>
              <a:gd name="G35" fmla="cos G34 9796461"/>
              <a:gd name="G36" fmla="sin G34 9796461"/>
              <a:gd name="G37" fmla="+/ 9796461 -2847899 2"/>
              <a:gd name="T2" fmla="*/ 180 256 1"/>
              <a:gd name="T3" fmla="*/ 0 256 1"/>
              <a:gd name="G38" fmla="+- G37 T2 T3"/>
              <a:gd name="G39" fmla="?: G2 G37 G38"/>
              <a:gd name="G40" fmla="cos 10800 G39"/>
              <a:gd name="G41" fmla="sin 10800 G39"/>
              <a:gd name="G42" fmla="cos 10205 G39"/>
              <a:gd name="G43" fmla="sin 10205 G39"/>
              <a:gd name="G44" fmla="+- G40 10800 0"/>
              <a:gd name="G45" fmla="+- G41 10800 0"/>
              <a:gd name="G46" fmla="+- G42 10800 0"/>
              <a:gd name="G47" fmla="+- G43 10800 0"/>
              <a:gd name="G48" fmla="+- G35 10800 0"/>
              <a:gd name="G49" fmla="+- G36 10800 0"/>
              <a:gd name="T4" fmla="*/ 4302 w 21600"/>
              <a:gd name="T5" fmla="*/ 2173 h 21600"/>
              <a:gd name="T6" fmla="*/ 1751 w 21600"/>
              <a:gd name="T7" fmla="*/ 16133 h 21600"/>
              <a:gd name="T8" fmla="*/ 4660 w 21600"/>
              <a:gd name="T9" fmla="*/ 2648 h 21600"/>
              <a:gd name="T10" fmla="*/ 20599 w 21600"/>
              <a:gd name="T11" fmla="*/ 1514 h 21600"/>
              <a:gd name="T12" fmla="*/ 20486 w 21600"/>
              <a:gd name="T13" fmla="*/ 5753 h 21600"/>
              <a:gd name="T14" fmla="*/ 16247 w 21600"/>
              <a:gd name="T15" fmla="*/ 563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207" y="3781"/>
                </a:moveTo>
                <a:cubicBezTo>
                  <a:pt x="16280" y="1747"/>
                  <a:pt x="13601" y="595"/>
                  <a:pt x="10800" y="595"/>
                </a:cubicBezTo>
                <a:cubicBezTo>
                  <a:pt x="5163" y="595"/>
                  <a:pt x="595" y="5163"/>
                  <a:pt x="595" y="10800"/>
                </a:cubicBezTo>
                <a:cubicBezTo>
                  <a:pt x="594" y="12622"/>
                  <a:pt x="1083" y="14412"/>
                  <a:pt x="2008" y="15982"/>
                </a:cubicBezTo>
                <a:lnTo>
                  <a:pt x="1496" y="16284"/>
                </a:lnTo>
                <a:cubicBezTo>
                  <a:pt x="516" y="14622"/>
                  <a:pt x="0" y="12728"/>
                  <a:pt x="0" y="10800"/>
                </a:cubicBezTo>
                <a:cubicBezTo>
                  <a:pt x="0" y="4835"/>
                  <a:pt x="4835" y="0"/>
                  <a:pt x="10800" y="0"/>
                </a:cubicBezTo>
                <a:cubicBezTo>
                  <a:pt x="13765" y="-1"/>
                  <a:pt x="16600" y="1219"/>
                  <a:pt x="18639" y="3371"/>
                </a:cubicBezTo>
                <a:lnTo>
                  <a:pt x="20599" y="1514"/>
                </a:lnTo>
                <a:lnTo>
                  <a:pt x="20486" y="5753"/>
                </a:lnTo>
                <a:lnTo>
                  <a:pt x="16247" y="5638"/>
                </a:lnTo>
                <a:lnTo>
                  <a:pt x="18207" y="3781"/>
                </a:lnTo>
                <a:close/>
              </a:path>
            </a:pathLst>
          </a:custGeom>
          <a:noFill/>
          <a:ln w="9525">
            <a:solidFill>
              <a:srgbClr val="FF6600"/>
            </a:solidFill>
            <a:miter lim="800000"/>
            <a:headEnd/>
            <a:tailEnd/>
          </a:ln>
          <a:effectLst/>
        </p:spPr>
        <p:txBody>
          <a:bodyPr wrap="none" anchor="ctr"/>
          <a:lstStyle/>
          <a:p>
            <a:endParaRPr lang="en-US" i="1">
              <a:solidFill>
                <a:srgbClr val="000000"/>
              </a:solidFill>
            </a:endParaRPr>
          </a:p>
        </p:txBody>
      </p:sp>
      <p:sp>
        <p:nvSpPr>
          <p:cNvPr id="545811" name="AutoShape 19"/>
          <p:cNvSpPr>
            <a:spLocks noChangeArrowheads="1"/>
          </p:cNvSpPr>
          <p:nvPr/>
        </p:nvSpPr>
        <p:spPr bwMode="auto">
          <a:xfrm rot="16200000" flipV="1">
            <a:off x="3810000" y="685800"/>
            <a:ext cx="4648200" cy="5562600"/>
          </a:xfrm>
          <a:custGeom>
            <a:avLst/>
            <a:gdLst>
              <a:gd name="G0" fmla="+- -3386503 0 0"/>
              <a:gd name="G1" fmla="+- 9796461 0 0"/>
              <a:gd name="G2" fmla="+- -3386503 0 9796461"/>
              <a:gd name="G3" fmla="+- 10800 0 0"/>
              <a:gd name="G4" fmla="+- 0 0 -3386503"/>
              <a:gd name="T0" fmla="*/ 360 256 1"/>
              <a:gd name="T1" fmla="*/ 0 256 1"/>
              <a:gd name="G5" fmla="+- G2 T0 T1"/>
              <a:gd name="G6" fmla="?: G2 G2 G5"/>
              <a:gd name="G7" fmla="+- 0 0 G6"/>
              <a:gd name="G8" fmla="+- 10349 0 0"/>
              <a:gd name="G9" fmla="+- 0 0 9796461"/>
              <a:gd name="G10" fmla="+- 10349 0 2700"/>
              <a:gd name="G11" fmla="cos G10 -3386503"/>
              <a:gd name="G12" fmla="sin G10 -3386503"/>
              <a:gd name="G13" fmla="cos 13500 -3386503"/>
              <a:gd name="G14" fmla="sin 13500 -3386503"/>
              <a:gd name="G15" fmla="+- G11 10800 0"/>
              <a:gd name="G16" fmla="+- G12 10800 0"/>
              <a:gd name="G17" fmla="+- G13 10800 0"/>
              <a:gd name="G18" fmla="+- G14 10800 0"/>
              <a:gd name="G19" fmla="*/ 10349 1 2"/>
              <a:gd name="G20" fmla="+- G19 5400 0"/>
              <a:gd name="G21" fmla="cos G20 -3386503"/>
              <a:gd name="G22" fmla="sin G20 -3386503"/>
              <a:gd name="G23" fmla="+- G21 10800 0"/>
              <a:gd name="G24" fmla="+- G12 G23 G22"/>
              <a:gd name="G25" fmla="+- G22 G23 G11"/>
              <a:gd name="G26" fmla="cos 10800 -3386503"/>
              <a:gd name="G27" fmla="sin 10800 -3386503"/>
              <a:gd name="G28" fmla="cos 10349 -3386503"/>
              <a:gd name="G29" fmla="sin 10349 -3386503"/>
              <a:gd name="G30" fmla="+- G26 10800 0"/>
              <a:gd name="G31" fmla="+- G27 10800 0"/>
              <a:gd name="G32" fmla="+- G28 10800 0"/>
              <a:gd name="G33" fmla="+- G29 10800 0"/>
              <a:gd name="G34" fmla="+- G19 5400 0"/>
              <a:gd name="G35" fmla="cos G34 9796461"/>
              <a:gd name="G36" fmla="sin G34 9796461"/>
              <a:gd name="G37" fmla="+/ 9796461 -3386503 2"/>
              <a:gd name="T2" fmla="*/ 180 256 1"/>
              <a:gd name="T3" fmla="*/ 0 256 1"/>
              <a:gd name="G38" fmla="+- G37 T2 T3"/>
              <a:gd name="G39" fmla="?: G2 G37 G38"/>
              <a:gd name="G40" fmla="cos 10800 G39"/>
              <a:gd name="G41" fmla="sin 10800 G39"/>
              <a:gd name="G42" fmla="cos 10349 G39"/>
              <a:gd name="G43" fmla="sin 10349 G39"/>
              <a:gd name="G44" fmla="+- G40 10800 0"/>
              <a:gd name="G45" fmla="+- G41 10800 0"/>
              <a:gd name="G46" fmla="+- G42 10800 0"/>
              <a:gd name="G47" fmla="+- G43 10800 0"/>
              <a:gd name="G48" fmla="+- G35 10800 0"/>
              <a:gd name="G49" fmla="+- G36 10800 0"/>
              <a:gd name="T4" fmla="*/ 3700 w 21600"/>
              <a:gd name="T5" fmla="*/ 2661 h 21600"/>
              <a:gd name="T6" fmla="*/ 1689 w 21600"/>
              <a:gd name="T7" fmla="*/ 16170 h 21600"/>
              <a:gd name="T8" fmla="*/ 3997 w 21600"/>
              <a:gd name="T9" fmla="*/ 3000 h 21600"/>
              <a:gd name="T10" fmla="*/ 19171 w 21600"/>
              <a:gd name="T11" fmla="*/ 209 h 21600"/>
              <a:gd name="T12" fmla="*/ 19653 w 21600"/>
              <a:gd name="T13" fmla="*/ 4317 h 21600"/>
              <a:gd name="T14" fmla="*/ 15543 w 21600"/>
              <a:gd name="T15" fmla="*/ 4799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7217" y="2681"/>
                </a:moveTo>
                <a:cubicBezTo>
                  <a:pt x="15390" y="1236"/>
                  <a:pt x="13129" y="451"/>
                  <a:pt x="10800" y="451"/>
                </a:cubicBezTo>
                <a:cubicBezTo>
                  <a:pt x="5084" y="451"/>
                  <a:pt x="451" y="5084"/>
                  <a:pt x="451" y="10800"/>
                </a:cubicBezTo>
                <a:cubicBezTo>
                  <a:pt x="450" y="12648"/>
                  <a:pt x="946" y="14462"/>
                  <a:pt x="1884" y="16055"/>
                </a:cubicBezTo>
                <a:lnTo>
                  <a:pt x="1496" y="16284"/>
                </a:lnTo>
                <a:cubicBezTo>
                  <a:pt x="516" y="14622"/>
                  <a:pt x="0" y="12728"/>
                  <a:pt x="0" y="10800"/>
                </a:cubicBezTo>
                <a:cubicBezTo>
                  <a:pt x="0" y="4835"/>
                  <a:pt x="4835" y="0"/>
                  <a:pt x="10800" y="0"/>
                </a:cubicBezTo>
                <a:cubicBezTo>
                  <a:pt x="13230" y="-1"/>
                  <a:pt x="15590" y="820"/>
                  <a:pt x="17497" y="2327"/>
                </a:cubicBezTo>
                <a:lnTo>
                  <a:pt x="19171" y="209"/>
                </a:lnTo>
                <a:lnTo>
                  <a:pt x="19653" y="4317"/>
                </a:lnTo>
                <a:lnTo>
                  <a:pt x="15543" y="4799"/>
                </a:lnTo>
                <a:lnTo>
                  <a:pt x="17217" y="2681"/>
                </a:lnTo>
                <a:close/>
              </a:path>
            </a:pathLst>
          </a:custGeom>
          <a:noFill/>
          <a:ln w="9525">
            <a:solidFill>
              <a:srgbClr val="FF6600"/>
            </a:solidFill>
            <a:miter lim="800000"/>
            <a:headEnd/>
            <a:tailEnd/>
          </a:ln>
          <a:effectLst/>
        </p:spPr>
        <p:txBody>
          <a:bodyPr wrap="none" anchor="ctr"/>
          <a:lstStyle/>
          <a:p>
            <a:endParaRPr lang="en-US" i="1">
              <a:solidFill>
                <a:srgbClr val="000000"/>
              </a:solidFill>
            </a:endParaRPr>
          </a:p>
        </p:txBody>
      </p:sp>
      <p:sp>
        <p:nvSpPr>
          <p:cNvPr id="545812" name="Text Box 20"/>
          <p:cNvSpPr txBox="1">
            <a:spLocks noChangeArrowheads="1"/>
          </p:cNvSpPr>
          <p:nvPr/>
        </p:nvSpPr>
        <p:spPr bwMode="auto">
          <a:xfrm>
            <a:off x="228600" y="152400"/>
            <a:ext cx="8763000" cy="461665"/>
          </a:xfrm>
          <a:prstGeom prst="rect">
            <a:avLst/>
          </a:prstGeom>
          <a:noFill/>
          <a:ln w="9525">
            <a:noFill/>
            <a:miter lim="800000"/>
            <a:headEnd/>
            <a:tailEnd/>
          </a:ln>
          <a:effectLst/>
        </p:spPr>
        <p:txBody>
          <a:bodyPr wrap="square">
            <a:spAutoFit/>
          </a:bodyPr>
          <a:lstStyle/>
          <a:p>
            <a:pPr algn="ctr">
              <a:spcBef>
                <a:spcPct val="50000"/>
              </a:spcBef>
            </a:pPr>
            <a:r>
              <a:rPr lang="en-US" sz="2400" b="0" dirty="0" smtClean="0">
                <a:solidFill>
                  <a:srgbClr val="000000"/>
                </a:solidFill>
                <a:effectLst/>
                <a:latin typeface="Arial" charset="0"/>
              </a:rPr>
              <a:t>Exh.26-11:The </a:t>
            </a:r>
            <a:r>
              <a:rPr lang="en-US" sz="2400" b="0" dirty="0">
                <a:solidFill>
                  <a:srgbClr val="000000"/>
                </a:solidFill>
                <a:effectLst/>
                <a:latin typeface="Arial" charset="0"/>
              </a:rPr>
              <a:t>Traditional Structure: </a:t>
            </a:r>
            <a:r>
              <a:rPr lang="en-US" sz="2400" b="0" i="1" dirty="0">
                <a:solidFill>
                  <a:srgbClr val="FF6600"/>
                </a:solidFill>
                <a:effectLst/>
                <a:latin typeface="Arial" charset="0"/>
              </a:rPr>
              <a:t>Joined at the hip…</a:t>
            </a:r>
            <a:endParaRPr lang="en-US" sz="2400" b="0" dirty="0">
              <a:solidFill>
                <a:srgbClr val="FF6600"/>
              </a:solidFill>
              <a:effectLst/>
              <a:latin typeface="Arial" charset="0"/>
            </a:endParaRPr>
          </a:p>
        </p:txBody>
      </p:sp>
      <p:sp>
        <p:nvSpPr>
          <p:cNvPr id="23" name="Footer Placeholder 22"/>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22" name="Slide Number Placeholder 21"/>
          <p:cNvSpPr>
            <a:spLocks noGrp="1"/>
          </p:cNvSpPr>
          <p:nvPr>
            <p:ph type="sldNum" sz="quarter" idx="12"/>
          </p:nvPr>
        </p:nvSpPr>
        <p:spPr/>
        <p:txBody>
          <a:bodyPr/>
          <a:lstStyle/>
          <a:p>
            <a:fld id="{C10BC33F-8C89-4D21-B7F7-41DBAF8525E1}" type="slidenum">
              <a:rPr lang="en-US" smtClean="0">
                <a:solidFill>
                  <a:srgbClr val="000000"/>
                </a:solidFill>
              </a:rPr>
              <a:pPr/>
              <a:t>93</a:t>
            </a:fld>
            <a:endParaRPr lang="en-US">
              <a:solidFill>
                <a:srgbClr val="000000"/>
              </a:solidFill>
            </a:endParaRPr>
          </a:p>
        </p:txBody>
      </p:sp>
    </p:spTree>
    <p:extLst>
      <p:ext uri="{BB962C8B-B14F-4D97-AF65-F5344CB8AC3E}">
        <p14:creationId xmlns:p14="http://schemas.microsoft.com/office/powerpoint/2010/main" xmlns="" val="248648450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46818" name="Text Box 2"/>
          <p:cNvSpPr txBox="1">
            <a:spLocks noChangeArrowheads="1"/>
          </p:cNvSpPr>
          <p:nvPr/>
        </p:nvSpPr>
        <p:spPr bwMode="auto">
          <a:xfrm>
            <a:off x="1752600" y="838200"/>
            <a:ext cx="2590800" cy="376238"/>
          </a:xfrm>
          <a:prstGeom prst="rect">
            <a:avLst/>
          </a:prstGeom>
          <a:noFill/>
          <a:ln w="9525">
            <a:solidFill>
              <a:schemeClr val="tx1"/>
            </a:solidFill>
            <a:miter lim="800000"/>
            <a:headEnd/>
            <a:tailEnd/>
          </a:ln>
          <a:effectLst/>
        </p:spPr>
        <p:txBody>
          <a:bodyPr>
            <a:spAutoFit/>
          </a:bodyPr>
          <a:lstStyle/>
          <a:p>
            <a:pPr algn="ctr">
              <a:spcBef>
                <a:spcPct val="50000"/>
              </a:spcBef>
            </a:pPr>
            <a:r>
              <a:rPr lang="en-US" sz="1800" b="0">
                <a:solidFill>
                  <a:srgbClr val="000000"/>
                </a:solidFill>
                <a:effectLst/>
                <a:latin typeface="Arial" charset="0"/>
              </a:rPr>
              <a:t>Property Objectives</a:t>
            </a:r>
          </a:p>
        </p:txBody>
      </p:sp>
      <p:sp>
        <p:nvSpPr>
          <p:cNvPr id="546819" name="Text Box 3"/>
          <p:cNvSpPr txBox="1">
            <a:spLocks noChangeArrowheads="1"/>
          </p:cNvSpPr>
          <p:nvPr/>
        </p:nvSpPr>
        <p:spPr bwMode="auto">
          <a:xfrm>
            <a:off x="5029200" y="838200"/>
            <a:ext cx="2590800" cy="376238"/>
          </a:xfrm>
          <a:prstGeom prst="rect">
            <a:avLst/>
          </a:prstGeom>
          <a:noFill/>
          <a:ln w="9525">
            <a:solidFill>
              <a:schemeClr val="tx1"/>
            </a:solidFill>
            <a:miter lim="800000"/>
            <a:headEnd/>
            <a:tailEnd/>
          </a:ln>
          <a:effectLst/>
        </p:spPr>
        <p:txBody>
          <a:bodyPr>
            <a:spAutoFit/>
          </a:bodyPr>
          <a:lstStyle/>
          <a:p>
            <a:pPr algn="ctr">
              <a:spcBef>
                <a:spcPct val="50000"/>
              </a:spcBef>
            </a:pPr>
            <a:r>
              <a:rPr lang="en-US" sz="1800" b="0">
                <a:solidFill>
                  <a:srgbClr val="000000"/>
                </a:solidFill>
                <a:effectLst/>
                <a:latin typeface="Arial" charset="0"/>
              </a:rPr>
              <a:t>Financial Objectives</a:t>
            </a:r>
          </a:p>
        </p:txBody>
      </p:sp>
      <p:sp>
        <p:nvSpPr>
          <p:cNvPr id="546820" name="Text Box 4"/>
          <p:cNvSpPr txBox="1">
            <a:spLocks noChangeArrowheads="1"/>
          </p:cNvSpPr>
          <p:nvPr/>
        </p:nvSpPr>
        <p:spPr bwMode="auto">
          <a:xfrm>
            <a:off x="1752600" y="1524000"/>
            <a:ext cx="2590800" cy="376238"/>
          </a:xfrm>
          <a:prstGeom prst="rect">
            <a:avLst/>
          </a:prstGeom>
          <a:noFill/>
          <a:ln w="9525">
            <a:solidFill>
              <a:schemeClr val="tx1"/>
            </a:solidFill>
            <a:miter lim="800000"/>
            <a:headEnd/>
            <a:tailEnd/>
          </a:ln>
          <a:effectLst/>
        </p:spPr>
        <p:txBody>
          <a:bodyPr>
            <a:spAutoFit/>
          </a:bodyPr>
          <a:lstStyle/>
          <a:p>
            <a:pPr algn="ctr">
              <a:spcBef>
                <a:spcPct val="50000"/>
              </a:spcBef>
            </a:pPr>
            <a:r>
              <a:rPr lang="en-US" sz="1800" b="0">
                <a:solidFill>
                  <a:srgbClr val="000000"/>
                </a:solidFill>
                <a:effectLst/>
                <a:latin typeface="Arial" charset="0"/>
              </a:rPr>
              <a:t>Property Expertise</a:t>
            </a:r>
          </a:p>
        </p:txBody>
      </p:sp>
      <p:sp>
        <p:nvSpPr>
          <p:cNvPr id="546821" name="Text Box 5"/>
          <p:cNvSpPr txBox="1">
            <a:spLocks noChangeArrowheads="1"/>
          </p:cNvSpPr>
          <p:nvPr/>
        </p:nvSpPr>
        <p:spPr bwMode="auto">
          <a:xfrm>
            <a:off x="5029200" y="1524000"/>
            <a:ext cx="2590800" cy="376238"/>
          </a:xfrm>
          <a:prstGeom prst="rect">
            <a:avLst/>
          </a:prstGeom>
          <a:noFill/>
          <a:ln w="9525">
            <a:solidFill>
              <a:schemeClr val="tx1"/>
            </a:solidFill>
            <a:miter lim="800000"/>
            <a:headEnd/>
            <a:tailEnd/>
          </a:ln>
          <a:effectLst/>
        </p:spPr>
        <p:txBody>
          <a:bodyPr>
            <a:spAutoFit/>
          </a:bodyPr>
          <a:lstStyle/>
          <a:p>
            <a:pPr algn="ctr">
              <a:spcBef>
                <a:spcPct val="50000"/>
              </a:spcBef>
            </a:pPr>
            <a:r>
              <a:rPr lang="en-US" sz="1800" b="0">
                <a:solidFill>
                  <a:srgbClr val="000000"/>
                </a:solidFill>
                <a:effectLst/>
                <a:latin typeface="Arial" charset="0"/>
              </a:rPr>
              <a:t>Financial Mkt Expertise</a:t>
            </a:r>
          </a:p>
        </p:txBody>
      </p:sp>
      <p:sp>
        <p:nvSpPr>
          <p:cNvPr id="546822" name="Text Box 6"/>
          <p:cNvSpPr txBox="1">
            <a:spLocks noChangeArrowheads="1"/>
          </p:cNvSpPr>
          <p:nvPr/>
        </p:nvSpPr>
        <p:spPr bwMode="auto">
          <a:xfrm>
            <a:off x="1828800" y="2133600"/>
            <a:ext cx="2438400" cy="650875"/>
          </a:xfrm>
          <a:prstGeom prst="rect">
            <a:avLst/>
          </a:prstGeom>
          <a:noFill/>
          <a:ln w="9525">
            <a:solidFill>
              <a:schemeClr val="tx1"/>
            </a:solidFill>
            <a:miter lim="800000"/>
            <a:headEnd/>
            <a:tailEnd/>
          </a:ln>
          <a:effectLst/>
        </p:spPr>
        <p:txBody>
          <a:bodyPr>
            <a:spAutoFit/>
          </a:bodyPr>
          <a:lstStyle/>
          <a:p>
            <a:pPr algn="ctr">
              <a:spcBef>
                <a:spcPct val="50000"/>
              </a:spcBef>
            </a:pPr>
            <a:r>
              <a:rPr lang="en-US" sz="1800" b="0">
                <a:solidFill>
                  <a:srgbClr val="000000"/>
                </a:solidFill>
                <a:effectLst/>
                <a:latin typeface="Arial" charset="0"/>
              </a:rPr>
              <a:t>Property Ownership &amp; Control</a:t>
            </a:r>
          </a:p>
        </p:txBody>
      </p:sp>
      <p:sp>
        <p:nvSpPr>
          <p:cNvPr id="546823" name="Text Box 7"/>
          <p:cNvSpPr txBox="1">
            <a:spLocks noChangeArrowheads="1"/>
          </p:cNvSpPr>
          <p:nvPr/>
        </p:nvSpPr>
        <p:spPr bwMode="auto">
          <a:xfrm>
            <a:off x="1752600" y="2971800"/>
            <a:ext cx="2590800" cy="925513"/>
          </a:xfrm>
          <a:prstGeom prst="rect">
            <a:avLst/>
          </a:prstGeom>
          <a:noFill/>
          <a:ln w="9525">
            <a:solidFill>
              <a:schemeClr val="tx1"/>
            </a:solidFill>
            <a:miter lim="800000"/>
            <a:headEnd/>
            <a:tailEnd/>
          </a:ln>
          <a:effectLst/>
        </p:spPr>
        <p:txBody>
          <a:bodyPr>
            <a:spAutoFit/>
          </a:bodyPr>
          <a:lstStyle/>
          <a:p>
            <a:pPr algn="ctr">
              <a:spcBef>
                <a:spcPct val="50000"/>
              </a:spcBef>
            </a:pPr>
            <a:r>
              <a:rPr lang="en-US" sz="1800" b="0">
                <a:solidFill>
                  <a:srgbClr val="000000"/>
                </a:solidFill>
                <a:effectLst/>
                <a:latin typeface="Arial" charset="0"/>
              </a:rPr>
              <a:t>Physical &amp; Financial Characteristics of the Property</a:t>
            </a:r>
          </a:p>
        </p:txBody>
      </p:sp>
      <p:sp>
        <p:nvSpPr>
          <p:cNvPr id="546824" name="Text Box 8"/>
          <p:cNvSpPr txBox="1">
            <a:spLocks noChangeArrowheads="1"/>
          </p:cNvSpPr>
          <p:nvPr/>
        </p:nvSpPr>
        <p:spPr bwMode="auto">
          <a:xfrm>
            <a:off x="457200" y="4343400"/>
            <a:ext cx="2590800" cy="650875"/>
          </a:xfrm>
          <a:prstGeom prst="rect">
            <a:avLst/>
          </a:prstGeom>
          <a:noFill/>
          <a:ln w="9525">
            <a:solidFill>
              <a:schemeClr val="tx1"/>
            </a:solidFill>
            <a:miter lim="800000"/>
            <a:headEnd/>
            <a:tailEnd/>
          </a:ln>
          <a:effectLst/>
        </p:spPr>
        <p:txBody>
          <a:bodyPr>
            <a:spAutoFit/>
          </a:bodyPr>
          <a:lstStyle/>
          <a:p>
            <a:pPr algn="ctr">
              <a:spcBef>
                <a:spcPct val="50000"/>
              </a:spcBef>
            </a:pPr>
            <a:r>
              <a:rPr lang="en-US" sz="1800" b="0">
                <a:solidFill>
                  <a:srgbClr val="000000"/>
                </a:solidFill>
                <a:effectLst/>
                <a:latin typeface="Arial" charset="0"/>
              </a:rPr>
              <a:t>Physical Performance of the Property</a:t>
            </a:r>
          </a:p>
        </p:txBody>
      </p:sp>
      <p:sp>
        <p:nvSpPr>
          <p:cNvPr id="546825" name="Text Box 9"/>
          <p:cNvSpPr txBox="1">
            <a:spLocks noChangeArrowheads="1"/>
          </p:cNvSpPr>
          <p:nvPr/>
        </p:nvSpPr>
        <p:spPr bwMode="auto">
          <a:xfrm>
            <a:off x="3276600" y="4343400"/>
            <a:ext cx="2590800" cy="650875"/>
          </a:xfrm>
          <a:prstGeom prst="rect">
            <a:avLst/>
          </a:prstGeom>
          <a:noFill/>
          <a:ln w="9525">
            <a:solidFill>
              <a:schemeClr val="tx1"/>
            </a:solidFill>
            <a:miter lim="800000"/>
            <a:headEnd/>
            <a:tailEnd/>
          </a:ln>
          <a:effectLst/>
        </p:spPr>
        <p:txBody>
          <a:bodyPr>
            <a:spAutoFit/>
          </a:bodyPr>
          <a:lstStyle/>
          <a:p>
            <a:pPr algn="ctr">
              <a:spcBef>
                <a:spcPct val="50000"/>
              </a:spcBef>
            </a:pPr>
            <a:r>
              <a:rPr lang="en-US" sz="1800" b="0">
                <a:solidFill>
                  <a:srgbClr val="000000"/>
                </a:solidFill>
                <a:effectLst/>
                <a:latin typeface="Arial" charset="0"/>
              </a:rPr>
              <a:t>Financial Performance of the Property</a:t>
            </a:r>
          </a:p>
        </p:txBody>
      </p:sp>
      <p:sp>
        <p:nvSpPr>
          <p:cNvPr id="546826" name="Line 10"/>
          <p:cNvSpPr>
            <a:spLocks noChangeShapeType="1"/>
          </p:cNvSpPr>
          <p:nvPr/>
        </p:nvSpPr>
        <p:spPr bwMode="auto">
          <a:xfrm flipV="1">
            <a:off x="3048000" y="1219200"/>
            <a:ext cx="0" cy="304800"/>
          </a:xfrm>
          <a:prstGeom prst="line">
            <a:avLst/>
          </a:prstGeom>
          <a:noFill/>
          <a:ln w="9525">
            <a:solidFill>
              <a:schemeClr val="tx1"/>
            </a:solidFill>
            <a:round/>
            <a:headEnd/>
            <a:tailEnd type="triangle" w="med" len="med"/>
          </a:ln>
          <a:effectLst/>
        </p:spPr>
        <p:txBody>
          <a:bodyPr/>
          <a:lstStyle/>
          <a:p>
            <a:endParaRPr lang="en-US" i="1">
              <a:solidFill>
                <a:srgbClr val="000000"/>
              </a:solidFill>
            </a:endParaRPr>
          </a:p>
        </p:txBody>
      </p:sp>
      <p:sp>
        <p:nvSpPr>
          <p:cNvPr id="546827" name="Line 11"/>
          <p:cNvSpPr>
            <a:spLocks noChangeShapeType="1"/>
          </p:cNvSpPr>
          <p:nvPr/>
        </p:nvSpPr>
        <p:spPr bwMode="auto">
          <a:xfrm flipV="1">
            <a:off x="6324600" y="1219200"/>
            <a:ext cx="0" cy="304800"/>
          </a:xfrm>
          <a:prstGeom prst="line">
            <a:avLst/>
          </a:prstGeom>
          <a:noFill/>
          <a:ln w="9525">
            <a:solidFill>
              <a:schemeClr val="tx1"/>
            </a:solidFill>
            <a:round/>
            <a:headEnd/>
            <a:tailEnd type="triangle" w="med" len="med"/>
          </a:ln>
          <a:effectLst/>
        </p:spPr>
        <p:txBody>
          <a:bodyPr/>
          <a:lstStyle/>
          <a:p>
            <a:endParaRPr lang="en-US" i="1">
              <a:solidFill>
                <a:srgbClr val="000000"/>
              </a:solidFill>
            </a:endParaRPr>
          </a:p>
        </p:txBody>
      </p:sp>
      <p:sp>
        <p:nvSpPr>
          <p:cNvPr id="546828" name="Line 12"/>
          <p:cNvSpPr>
            <a:spLocks noChangeShapeType="1"/>
          </p:cNvSpPr>
          <p:nvPr/>
        </p:nvSpPr>
        <p:spPr bwMode="auto">
          <a:xfrm flipH="1">
            <a:off x="6324600" y="1905000"/>
            <a:ext cx="0" cy="685800"/>
          </a:xfrm>
          <a:prstGeom prst="line">
            <a:avLst/>
          </a:prstGeom>
          <a:noFill/>
          <a:ln w="9525">
            <a:solidFill>
              <a:schemeClr val="tx1"/>
            </a:solidFill>
            <a:round/>
            <a:headEnd/>
            <a:tailEnd type="triangle" w="med" len="med"/>
          </a:ln>
          <a:effectLst/>
        </p:spPr>
        <p:txBody>
          <a:bodyPr/>
          <a:lstStyle/>
          <a:p>
            <a:endParaRPr lang="en-US" i="1">
              <a:solidFill>
                <a:srgbClr val="000000"/>
              </a:solidFill>
            </a:endParaRPr>
          </a:p>
        </p:txBody>
      </p:sp>
      <p:sp>
        <p:nvSpPr>
          <p:cNvPr id="546829" name="Line 13"/>
          <p:cNvSpPr>
            <a:spLocks noChangeShapeType="1"/>
          </p:cNvSpPr>
          <p:nvPr/>
        </p:nvSpPr>
        <p:spPr bwMode="auto">
          <a:xfrm>
            <a:off x="3048000" y="1905000"/>
            <a:ext cx="0" cy="228600"/>
          </a:xfrm>
          <a:prstGeom prst="line">
            <a:avLst/>
          </a:prstGeom>
          <a:noFill/>
          <a:ln w="9525">
            <a:solidFill>
              <a:schemeClr val="tx1"/>
            </a:solidFill>
            <a:round/>
            <a:headEnd/>
            <a:tailEnd type="triangle" w="med" len="med"/>
          </a:ln>
          <a:effectLst/>
        </p:spPr>
        <p:txBody>
          <a:bodyPr/>
          <a:lstStyle/>
          <a:p>
            <a:endParaRPr lang="en-US" i="1">
              <a:solidFill>
                <a:srgbClr val="000000"/>
              </a:solidFill>
            </a:endParaRPr>
          </a:p>
        </p:txBody>
      </p:sp>
      <p:sp>
        <p:nvSpPr>
          <p:cNvPr id="546830" name="Line 14"/>
          <p:cNvSpPr>
            <a:spLocks noChangeShapeType="1"/>
          </p:cNvSpPr>
          <p:nvPr/>
        </p:nvSpPr>
        <p:spPr bwMode="auto">
          <a:xfrm>
            <a:off x="3048000" y="2819400"/>
            <a:ext cx="0" cy="152400"/>
          </a:xfrm>
          <a:prstGeom prst="line">
            <a:avLst/>
          </a:prstGeom>
          <a:noFill/>
          <a:ln w="9525">
            <a:solidFill>
              <a:schemeClr val="tx1"/>
            </a:solidFill>
            <a:round/>
            <a:headEnd/>
            <a:tailEnd type="triangle" w="med" len="med"/>
          </a:ln>
          <a:effectLst/>
        </p:spPr>
        <p:txBody>
          <a:bodyPr/>
          <a:lstStyle/>
          <a:p>
            <a:endParaRPr lang="en-US" i="1">
              <a:solidFill>
                <a:srgbClr val="000000"/>
              </a:solidFill>
            </a:endParaRPr>
          </a:p>
        </p:txBody>
      </p:sp>
      <p:sp>
        <p:nvSpPr>
          <p:cNvPr id="546831" name="Line 15"/>
          <p:cNvSpPr>
            <a:spLocks noChangeShapeType="1"/>
          </p:cNvSpPr>
          <p:nvPr/>
        </p:nvSpPr>
        <p:spPr bwMode="auto">
          <a:xfrm flipH="1">
            <a:off x="2057400" y="3886200"/>
            <a:ext cx="533400" cy="457200"/>
          </a:xfrm>
          <a:prstGeom prst="line">
            <a:avLst/>
          </a:prstGeom>
          <a:noFill/>
          <a:ln w="9525">
            <a:solidFill>
              <a:schemeClr val="tx1"/>
            </a:solidFill>
            <a:round/>
            <a:headEnd/>
            <a:tailEnd type="triangle" w="med" len="med"/>
          </a:ln>
          <a:effectLst/>
        </p:spPr>
        <p:txBody>
          <a:bodyPr/>
          <a:lstStyle/>
          <a:p>
            <a:endParaRPr lang="en-US" i="1">
              <a:solidFill>
                <a:srgbClr val="000000"/>
              </a:solidFill>
            </a:endParaRPr>
          </a:p>
        </p:txBody>
      </p:sp>
      <p:sp>
        <p:nvSpPr>
          <p:cNvPr id="546832" name="Line 16"/>
          <p:cNvSpPr>
            <a:spLocks noChangeShapeType="1"/>
          </p:cNvSpPr>
          <p:nvPr/>
        </p:nvSpPr>
        <p:spPr bwMode="auto">
          <a:xfrm>
            <a:off x="3505200" y="3886200"/>
            <a:ext cx="685800" cy="457200"/>
          </a:xfrm>
          <a:prstGeom prst="line">
            <a:avLst/>
          </a:prstGeom>
          <a:noFill/>
          <a:ln w="9525">
            <a:solidFill>
              <a:schemeClr val="tx1"/>
            </a:solidFill>
            <a:round/>
            <a:headEnd/>
            <a:tailEnd type="triangle" w="med" len="med"/>
          </a:ln>
          <a:effectLst/>
        </p:spPr>
        <p:txBody>
          <a:bodyPr/>
          <a:lstStyle/>
          <a:p>
            <a:endParaRPr lang="en-US" i="1">
              <a:solidFill>
                <a:srgbClr val="000000"/>
              </a:solidFill>
            </a:endParaRPr>
          </a:p>
        </p:txBody>
      </p:sp>
      <p:sp>
        <p:nvSpPr>
          <p:cNvPr id="546833" name="Text Box 17"/>
          <p:cNvSpPr txBox="1">
            <a:spLocks noChangeArrowheads="1"/>
          </p:cNvSpPr>
          <p:nvPr/>
        </p:nvSpPr>
        <p:spPr bwMode="auto">
          <a:xfrm>
            <a:off x="0" y="81954"/>
            <a:ext cx="9143999" cy="461665"/>
          </a:xfrm>
          <a:prstGeom prst="rect">
            <a:avLst/>
          </a:prstGeom>
          <a:noFill/>
          <a:ln w="9525">
            <a:noFill/>
            <a:miter lim="800000"/>
            <a:headEnd/>
            <a:tailEnd/>
          </a:ln>
          <a:effectLst/>
        </p:spPr>
        <p:txBody>
          <a:bodyPr wrap="square">
            <a:spAutoFit/>
          </a:bodyPr>
          <a:lstStyle/>
          <a:p>
            <a:pPr algn="ctr">
              <a:spcBef>
                <a:spcPct val="50000"/>
              </a:spcBef>
            </a:pPr>
            <a:r>
              <a:rPr lang="en-US" sz="2400" b="0" dirty="0" smtClean="0">
                <a:solidFill>
                  <a:srgbClr val="000000"/>
                </a:solidFill>
                <a:effectLst/>
                <a:latin typeface="Arial" charset="0"/>
              </a:rPr>
              <a:t>Exh.26-11: Potential </a:t>
            </a:r>
            <a:r>
              <a:rPr lang="en-US" sz="2400" b="0" dirty="0">
                <a:solidFill>
                  <a:srgbClr val="000000"/>
                </a:solidFill>
                <a:effectLst/>
                <a:latin typeface="Arial" charset="0"/>
              </a:rPr>
              <a:t>Structure with Derivatives: </a:t>
            </a:r>
            <a:r>
              <a:rPr lang="en-US" sz="2400" b="0" i="1" dirty="0">
                <a:solidFill>
                  <a:srgbClr val="CC0066"/>
                </a:solidFill>
                <a:effectLst/>
                <a:latin typeface="Arial" charset="0"/>
              </a:rPr>
              <a:t>Disarticulation…</a:t>
            </a:r>
            <a:endParaRPr lang="en-US" sz="2400" b="0" dirty="0">
              <a:solidFill>
                <a:srgbClr val="CC0066"/>
              </a:solidFill>
              <a:effectLst/>
              <a:latin typeface="Arial" charset="0"/>
            </a:endParaRPr>
          </a:p>
        </p:txBody>
      </p:sp>
      <p:sp>
        <p:nvSpPr>
          <p:cNvPr id="546834" name="Text Box 18"/>
          <p:cNvSpPr txBox="1">
            <a:spLocks noChangeArrowheads="1"/>
          </p:cNvSpPr>
          <p:nvPr/>
        </p:nvSpPr>
        <p:spPr bwMode="auto">
          <a:xfrm>
            <a:off x="6019800" y="4343400"/>
            <a:ext cx="2590800" cy="650875"/>
          </a:xfrm>
          <a:prstGeom prst="rect">
            <a:avLst/>
          </a:prstGeom>
          <a:noFill/>
          <a:ln w="9525">
            <a:solidFill>
              <a:schemeClr val="tx1"/>
            </a:solidFill>
            <a:miter lim="800000"/>
            <a:headEnd/>
            <a:tailEnd/>
          </a:ln>
          <a:effectLst/>
        </p:spPr>
        <p:txBody>
          <a:bodyPr>
            <a:spAutoFit/>
          </a:bodyPr>
          <a:lstStyle/>
          <a:p>
            <a:pPr algn="ctr">
              <a:spcBef>
                <a:spcPct val="50000"/>
              </a:spcBef>
            </a:pPr>
            <a:r>
              <a:rPr lang="en-US" sz="1800" b="0">
                <a:solidFill>
                  <a:srgbClr val="000000"/>
                </a:solidFill>
                <a:effectLst/>
                <a:latin typeface="Arial" charset="0"/>
              </a:rPr>
              <a:t>Financial Performance of the Market</a:t>
            </a:r>
          </a:p>
        </p:txBody>
      </p:sp>
      <p:sp>
        <p:nvSpPr>
          <p:cNvPr id="546835" name="Text Box 19"/>
          <p:cNvSpPr txBox="1">
            <a:spLocks noChangeArrowheads="1"/>
          </p:cNvSpPr>
          <p:nvPr/>
        </p:nvSpPr>
        <p:spPr bwMode="auto">
          <a:xfrm>
            <a:off x="5029200" y="2590800"/>
            <a:ext cx="2590800" cy="376238"/>
          </a:xfrm>
          <a:prstGeom prst="rect">
            <a:avLst/>
          </a:prstGeom>
          <a:noFill/>
          <a:ln w="9525">
            <a:solidFill>
              <a:srgbClr val="0000FF"/>
            </a:solidFill>
            <a:miter lim="800000"/>
            <a:headEnd/>
            <a:tailEnd/>
          </a:ln>
          <a:effectLst/>
        </p:spPr>
        <p:txBody>
          <a:bodyPr>
            <a:spAutoFit/>
          </a:bodyPr>
          <a:lstStyle/>
          <a:p>
            <a:pPr algn="ctr">
              <a:spcBef>
                <a:spcPct val="50000"/>
              </a:spcBef>
            </a:pPr>
            <a:r>
              <a:rPr lang="en-US" sz="1800" b="0">
                <a:solidFill>
                  <a:srgbClr val="0000FF"/>
                </a:solidFill>
                <a:effectLst/>
                <a:latin typeface="Arial" charset="0"/>
              </a:rPr>
              <a:t>R.E. Derivatives</a:t>
            </a:r>
          </a:p>
        </p:txBody>
      </p:sp>
      <p:sp>
        <p:nvSpPr>
          <p:cNvPr id="546836" name="Text Box 20"/>
          <p:cNvSpPr txBox="1">
            <a:spLocks noChangeArrowheads="1"/>
          </p:cNvSpPr>
          <p:nvPr/>
        </p:nvSpPr>
        <p:spPr bwMode="auto">
          <a:xfrm>
            <a:off x="1905000" y="5181600"/>
            <a:ext cx="2590800" cy="376238"/>
          </a:xfrm>
          <a:prstGeom prst="rect">
            <a:avLst/>
          </a:prstGeom>
          <a:noFill/>
          <a:ln w="9525">
            <a:solidFill>
              <a:srgbClr val="FF0000"/>
            </a:solidFill>
            <a:miter lim="800000"/>
            <a:headEnd/>
            <a:tailEnd/>
          </a:ln>
          <a:effectLst/>
        </p:spPr>
        <p:txBody>
          <a:bodyPr>
            <a:spAutoFit/>
          </a:bodyPr>
          <a:lstStyle/>
          <a:p>
            <a:pPr algn="ctr">
              <a:spcBef>
                <a:spcPct val="50000"/>
              </a:spcBef>
            </a:pPr>
            <a:r>
              <a:rPr lang="en-US" sz="1800" b="0">
                <a:solidFill>
                  <a:srgbClr val="FF0000"/>
                </a:solidFill>
                <a:effectLst/>
                <a:latin typeface="Arial" charset="0"/>
              </a:rPr>
              <a:t>R.E. Derivatives (short)</a:t>
            </a:r>
          </a:p>
        </p:txBody>
      </p:sp>
      <p:sp>
        <p:nvSpPr>
          <p:cNvPr id="546837" name="Line 21"/>
          <p:cNvSpPr>
            <a:spLocks noChangeShapeType="1"/>
          </p:cNvSpPr>
          <p:nvPr/>
        </p:nvSpPr>
        <p:spPr bwMode="auto">
          <a:xfrm>
            <a:off x="3124200" y="3886200"/>
            <a:ext cx="0" cy="1295400"/>
          </a:xfrm>
          <a:prstGeom prst="line">
            <a:avLst/>
          </a:prstGeom>
          <a:noFill/>
          <a:ln w="9525">
            <a:solidFill>
              <a:schemeClr val="tx1"/>
            </a:solidFill>
            <a:round/>
            <a:headEnd/>
            <a:tailEnd type="triangle" w="med" len="med"/>
          </a:ln>
          <a:effectLst/>
        </p:spPr>
        <p:txBody>
          <a:bodyPr/>
          <a:lstStyle/>
          <a:p>
            <a:endParaRPr lang="en-US" i="1">
              <a:solidFill>
                <a:srgbClr val="000000"/>
              </a:solidFill>
            </a:endParaRPr>
          </a:p>
        </p:txBody>
      </p:sp>
      <p:sp>
        <p:nvSpPr>
          <p:cNvPr id="546838" name="Line 22"/>
          <p:cNvSpPr>
            <a:spLocks noChangeShapeType="1"/>
          </p:cNvSpPr>
          <p:nvPr/>
        </p:nvSpPr>
        <p:spPr bwMode="auto">
          <a:xfrm>
            <a:off x="6324600" y="2971800"/>
            <a:ext cx="838200" cy="1371600"/>
          </a:xfrm>
          <a:prstGeom prst="line">
            <a:avLst/>
          </a:prstGeom>
          <a:noFill/>
          <a:ln w="9525">
            <a:solidFill>
              <a:schemeClr val="tx1"/>
            </a:solidFill>
            <a:round/>
            <a:headEnd/>
            <a:tailEnd type="triangle" w="med" len="med"/>
          </a:ln>
          <a:effectLst/>
        </p:spPr>
        <p:txBody>
          <a:bodyPr/>
          <a:lstStyle/>
          <a:p>
            <a:endParaRPr lang="en-US" i="1">
              <a:solidFill>
                <a:srgbClr val="000000"/>
              </a:solidFill>
            </a:endParaRPr>
          </a:p>
        </p:txBody>
      </p:sp>
      <p:sp>
        <p:nvSpPr>
          <p:cNvPr id="546839" name="Oval 23"/>
          <p:cNvSpPr>
            <a:spLocks noChangeArrowheads="1"/>
          </p:cNvSpPr>
          <p:nvPr/>
        </p:nvSpPr>
        <p:spPr bwMode="auto">
          <a:xfrm>
            <a:off x="304800" y="3962400"/>
            <a:ext cx="5562600" cy="1752600"/>
          </a:xfrm>
          <a:prstGeom prst="ellipse">
            <a:avLst/>
          </a:prstGeom>
          <a:noFill/>
          <a:ln w="9525">
            <a:solidFill>
              <a:srgbClr val="FF0000"/>
            </a:solidFill>
            <a:prstDash val="sysDot"/>
            <a:round/>
            <a:headEnd/>
            <a:tailEnd/>
          </a:ln>
          <a:effectLst/>
        </p:spPr>
        <p:txBody>
          <a:bodyPr wrap="none" anchor="ctr"/>
          <a:lstStyle/>
          <a:p>
            <a:endParaRPr lang="en-US" i="1">
              <a:solidFill>
                <a:srgbClr val="000000"/>
              </a:solidFill>
            </a:endParaRPr>
          </a:p>
        </p:txBody>
      </p:sp>
      <p:sp>
        <p:nvSpPr>
          <p:cNvPr id="546840" name="AutoShape 24"/>
          <p:cNvSpPr>
            <a:spLocks noChangeArrowheads="1"/>
          </p:cNvSpPr>
          <p:nvPr/>
        </p:nvSpPr>
        <p:spPr bwMode="auto">
          <a:xfrm rot="16200000" flipV="1">
            <a:off x="4191000" y="990600"/>
            <a:ext cx="4648200" cy="4495800"/>
          </a:xfrm>
          <a:custGeom>
            <a:avLst/>
            <a:gdLst>
              <a:gd name="G0" fmla="+- -3386503 0 0"/>
              <a:gd name="G1" fmla="+- -7697667 0 0"/>
              <a:gd name="G2" fmla="+- -3386503 0 -7697667"/>
              <a:gd name="G3" fmla="+- 10800 0 0"/>
              <a:gd name="G4" fmla="+- 0 0 -3386503"/>
              <a:gd name="T0" fmla="*/ 360 256 1"/>
              <a:gd name="T1" fmla="*/ 0 256 1"/>
              <a:gd name="G5" fmla="+- G2 T0 T1"/>
              <a:gd name="G6" fmla="?: G2 G2 G5"/>
              <a:gd name="G7" fmla="+- 0 0 G6"/>
              <a:gd name="G8" fmla="+- 10349 0 0"/>
              <a:gd name="G9" fmla="+- 0 0 -7697667"/>
              <a:gd name="G10" fmla="+- 10349 0 2700"/>
              <a:gd name="G11" fmla="cos G10 -3386503"/>
              <a:gd name="G12" fmla="sin G10 -3386503"/>
              <a:gd name="G13" fmla="cos 13500 -3386503"/>
              <a:gd name="G14" fmla="sin 13500 -3386503"/>
              <a:gd name="G15" fmla="+- G11 10800 0"/>
              <a:gd name="G16" fmla="+- G12 10800 0"/>
              <a:gd name="G17" fmla="+- G13 10800 0"/>
              <a:gd name="G18" fmla="+- G14 10800 0"/>
              <a:gd name="G19" fmla="*/ 10349 1 2"/>
              <a:gd name="G20" fmla="+- G19 5400 0"/>
              <a:gd name="G21" fmla="cos G20 -3386503"/>
              <a:gd name="G22" fmla="sin G20 -3386503"/>
              <a:gd name="G23" fmla="+- G21 10800 0"/>
              <a:gd name="G24" fmla="+- G12 G23 G22"/>
              <a:gd name="G25" fmla="+- G22 G23 G11"/>
              <a:gd name="G26" fmla="cos 10800 -3386503"/>
              <a:gd name="G27" fmla="sin 10800 -3386503"/>
              <a:gd name="G28" fmla="cos 10349 -3386503"/>
              <a:gd name="G29" fmla="sin 10349 -3386503"/>
              <a:gd name="G30" fmla="+- G26 10800 0"/>
              <a:gd name="G31" fmla="+- G27 10800 0"/>
              <a:gd name="G32" fmla="+- G28 10800 0"/>
              <a:gd name="G33" fmla="+- G29 10800 0"/>
              <a:gd name="G34" fmla="+- G19 5400 0"/>
              <a:gd name="G35" fmla="cos G34 -7697667"/>
              <a:gd name="G36" fmla="sin G34 -7697667"/>
              <a:gd name="G37" fmla="+/ -7697667 -3386503 2"/>
              <a:gd name="T2" fmla="*/ 180 256 1"/>
              <a:gd name="T3" fmla="*/ 0 256 1"/>
              <a:gd name="G38" fmla="+- G37 T2 T3"/>
              <a:gd name="G39" fmla="?: G2 G37 G38"/>
              <a:gd name="G40" fmla="cos 10800 G39"/>
              <a:gd name="G41" fmla="sin 10800 G39"/>
              <a:gd name="G42" fmla="cos 10349 G39"/>
              <a:gd name="G43" fmla="sin 10349 G39"/>
              <a:gd name="G44" fmla="+- G40 10800 0"/>
              <a:gd name="G45" fmla="+- G41 10800 0"/>
              <a:gd name="G46" fmla="+- G42 10800 0"/>
              <a:gd name="G47" fmla="+- G43 10800 0"/>
              <a:gd name="G48" fmla="+- G35 10800 0"/>
              <a:gd name="G49" fmla="+- G36 10800 0"/>
              <a:gd name="T4" fmla="*/ 11822 w 21600"/>
              <a:gd name="T5" fmla="*/ 48 h 21600"/>
              <a:gd name="T6" fmla="*/ 5924 w 21600"/>
              <a:gd name="T7" fmla="*/ 1416 h 21600"/>
              <a:gd name="T8" fmla="*/ 11780 w 21600"/>
              <a:gd name="T9" fmla="*/ 497 h 21600"/>
              <a:gd name="T10" fmla="*/ 19171 w 21600"/>
              <a:gd name="T11" fmla="*/ 209 h 21600"/>
              <a:gd name="T12" fmla="*/ 19653 w 21600"/>
              <a:gd name="T13" fmla="*/ 4317 h 21600"/>
              <a:gd name="T14" fmla="*/ 15543 w 21600"/>
              <a:gd name="T15" fmla="*/ 4799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7217" y="2681"/>
                </a:moveTo>
                <a:cubicBezTo>
                  <a:pt x="15390" y="1236"/>
                  <a:pt x="13129" y="451"/>
                  <a:pt x="10800" y="451"/>
                </a:cubicBezTo>
                <a:cubicBezTo>
                  <a:pt x="9138" y="450"/>
                  <a:pt x="7502" y="850"/>
                  <a:pt x="6028" y="1616"/>
                </a:cubicBezTo>
                <a:lnTo>
                  <a:pt x="5820" y="1216"/>
                </a:lnTo>
                <a:cubicBezTo>
                  <a:pt x="7358" y="417"/>
                  <a:pt x="9066" y="-1"/>
                  <a:pt x="10800" y="0"/>
                </a:cubicBezTo>
                <a:cubicBezTo>
                  <a:pt x="13230" y="0"/>
                  <a:pt x="15590" y="820"/>
                  <a:pt x="17497" y="2327"/>
                </a:cubicBezTo>
                <a:lnTo>
                  <a:pt x="19171" y="209"/>
                </a:lnTo>
                <a:lnTo>
                  <a:pt x="19653" y="4317"/>
                </a:lnTo>
                <a:lnTo>
                  <a:pt x="15543" y="4799"/>
                </a:lnTo>
                <a:lnTo>
                  <a:pt x="17217" y="2681"/>
                </a:lnTo>
                <a:close/>
              </a:path>
            </a:pathLst>
          </a:custGeom>
          <a:noFill/>
          <a:ln w="9525">
            <a:solidFill>
              <a:srgbClr val="0000FF"/>
            </a:solidFill>
            <a:miter lim="800000"/>
            <a:headEnd/>
            <a:tailEnd/>
          </a:ln>
          <a:effectLst/>
        </p:spPr>
        <p:txBody>
          <a:bodyPr wrap="none" anchor="ctr"/>
          <a:lstStyle/>
          <a:p>
            <a:endParaRPr lang="en-US" i="1">
              <a:solidFill>
                <a:srgbClr val="000000"/>
              </a:solidFill>
            </a:endParaRPr>
          </a:p>
        </p:txBody>
      </p:sp>
      <p:sp>
        <p:nvSpPr>
          <p:cNvPr id="546841" name="AutoShape 25"/>
          <p:cNvSpPr>
            <a:spLocks noChangeArrowheads="1"/>
          </p:cNvSpPr>
          <p:nvPr/>
        </p:nvSpPr>
        <p:spPr bwMode="auto">
          <a:xfrm rot="5400000" flipH="1" flipV="1">
            <a:off x="457200" y="1143000"/>
            <a:ext cx="4648200" cy="4038600"/>
          </a:xfrm>
          <a:custGeom>
            <a:avLst/>
            <a:gdLst>
              <a:gd name="G0" fmla="+- -3386503 0 0"/>
              <a:gd name="G1" fmla="+- -7697667 0 0"/>
              <a:gd name="G2" fmla="+- -3386503 0 -7697667"/>
              <a:gd name="G3" fmla="+- 10800 0 0"/>
              <a:gd name="G4" fmla="+- 0 0 -3386503"/>
              <a:gd name="T0" fmla="*/ 360 256 1"/>
              <a:gd name="T1" fmla="*/ 0 256 1"/>
              <a:gd name="G5" fmla="+- G2 T0 T1"/>
              <a:gd name="G6" fmla="?: G2 G2 G5"/>
              <a:gd name="G7" fmla="+- 0 0 G6"/>
              <a:gd name="G8" fmla="+- 10349 0 0"/>
              <a:gd name="G9" fmla="+- 0 0 -7697667"/>
              <a:gd name="G10" fmla="+- 10349 0 2700"/>
              <a:gd name="G11" fmla="cos G10 -3386503"/>
              <a:gd name="G12" fmla="sin G10 -3386503"/>
              <a:gd name="G13" fmla="cos 13500 -3386503"/>
              <a:gd name="G14" fmla="sin 13500 -3386503"/>
              <a:gd name="G15" fmla="+- G11 10800 0"/>
              <a:gd name="G16" fmla="+- G12 10800 0"/>
              <a:gd name="G17" fmla="+- G13 10800 0"/>
              <a:gd name="G18" fmla="+- G14 10800 0"/>
              <a:gd name="G19" fmla="*/ 10349 1 2"/>
              <a:gd name="G20" fmla="+- G19 5400 0"/>
              <a:gd name="G21" fmla="cos G20 -3386503"/>
              <a:gd name="G22" fmla="sin G20 -3386503"/>
              <a:gd name="G23" fmla="+- G21 10800 0"/>
              <a:gd name="G24" fmla="+- G12 G23 G22"/>
              <a:gd name="G25" fmla="+- G22 G23 G11"/>
              <a:gd name="G26" fmla="cos 10800 -3386503"/>
              <a:gd name="G27" fmla="sin 10800 -3386503"/>
              <a:gd name="G28" fmla="cos 10349 -3386503"/>
              <a:gd name="G29" fmla="sin 10349 -3386503"/>
              <a:gd name="G30" fmla="+- G26 10800 0"/>
              <a:gd name="G31" fmla="+- G27 10800 0"/>
              <a:gd name="G32" fmla="+- G28 10800 0"/>
              <a:gd name="G33" fmla="+- G29 10800 0"/>
              <a:gd name="G34" fmla="+- G19 5400 0"/>
              <a:gd name="G35" fmla="cos G34 -7697667"/>
              <a:gd name="G36" fmla="sin G34 -7697667"/>
              <a:gd name="G37" fmla="+/ -7697667 -3386503 2"/>
              <a:gd name="T2" fmla="*/ 180 256 1"/>
              <a:gd name="T3" fmla="*/ 0 256 1"/>
              <a:gd name="G38" fmla="+- G37 T2 T3"/>
              <a:gd name="G39" fmla="?: G2 G37 G38"/>
              <a:gd name="G40" fmla="cos 10800 G39"/>
              <a:gd name="G41" fmla="sin 10800 G39"/>
              <a:gd name="G42" fmla="cos 10349 G39"/>
              <a:gd name="G43" fmla="sin 10349 G39"/>
              <a:gd name="G44" fmla="+- G40 10800 0"/>
              <a:gd name="G45" fmla="+- G41 10800 0"/>
              <a:gd name="G46" fmla="+- G42 10800 0"/>
              <a:gd name="G47" fmla="+- G43 10800 0"/>
              <a:gd name="G48" fmla="+- G35 10800 0"/>
              <a:gd name="G49" fmla="+- G36 10800 0"/>
              <a:gd name="T4" fmla="*/ 11822 w 21600"/>
              <a:gd name="T5" fmla="*/ 48 h 21600"/>
              <a:gd name="T6" fmla="*/ 5924 w 21600"/>
              <a:gd name="T7" fmla="*/ 1416 h 21600"/>
              <a:gd name="T8" fmla="*/ 11780 w 21600"/>
              <a:gd name="T9" fmla="*/ 497 h 21600"/>
              <a:gd name="T10" fmla="*/ 19171 w 21600"/>
              <a:gd name="T11" fmla="*/ 209 h 21600"/>
              <a:gd name="T12" fmla="*/ 19653 w 21600"/>
              <a:gd name="T13" fmla="*/ 4317 h 21600"/>
              <a:gd name="T14" fmla="*/ 15543 w 21600"/>
              <a:gd name="T15" fmla="*/ 4799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7217" y="2681"/>
                </a:moveTo>
                <a:cubicBezTo>
                  <a:pt x="15390" y="1236"/>
                  <a:pt x="13129" y="451"/>
                  <a:pt x="10800" y="451"/>
                </a:cubicBezTo>
                <a:cubicBezTo>
                  <a:pt x="9138" y="450"/>
                  <a:pt x="7502" y="850"/>
                  <a:pt x="6028" y="1616"/>
                </a:cubicBezTo>
                <a:lnTo>
                  <a:pt x="5820" y="1216"/>
                </a:lnTo>
                <a:cubicBezTo>
                  <a:pt x="7358" y="417"/>
                  <a:pt x="9066" y="-1"/>
                  <a:pt x="10800" y="0"/>
                </a:cubicBezTo>
                <a:cubicBezTo>
                  <a:pt x="13230" y="0"/>
                  <a:pt x="15590" y="820"/>
                  <a:pt x="17497" y="2327"/>
                </a:cubicBezTo>
                <a:lnTo>
                  <a:pt x="19171" y="209"/>
                </a:lnTo>
                <a:lnTo>
                  <a:pt x="19653" y="4317"/>
                </a:lnTo>
                <a:lnTo>
                  <a:pt x="15543" y="4799"/>
                </a:lnTo>
                <a:lnTo>
                  <a:pt x="17217" y="2681"/>
                </a:lnTo>
                <a:close/>
              </a:path>
            </a:pathLst>
          </a:custGeom>
          <a:noFill/>
          <a:ln w="9525">
            <a:solidFill>
              <a:srgbClr val="FF0000"/>
            </a:solidFill>
            <a:miter lim="800000"/>
            <a:headEnd/>
            <a:tailEnd/>
          </a:ln>
          <a:effectLst/>
        </p:spPr>
        <p:txBody>
          <a:bodyPr wrap="none" anchor="ctr"/>
          <a:lstStyle/>
          <a:p>
            <a:endParaRPr lang="en-US" i="1">
              <a:solidFill>
                <a:srgbClr val="000000"/>
              </a:solidFill>
            </a:endParaRPr>
          </a:p>
        </p:txBody>
      </p:sp>
      <p:sp>
        <p:nvSpPr>
          <p:cNvPr id="546842" name="Text Box 26"/>
          <p:cNvSpPr txBox="1">
            <a:spLocks noChangeArrowheads="1"/>
          </p:cNvSpPr>
          <p:nvPr/>
        </p:nvSpPr>
        <p:spPr bwMode="auto">
          <a:xfrm>
            <a:off x="990600" y="5638800"/>
            <a:ext cx="4191000" cy="641350"/>
          </a:xfrm>
          <a:prstGeom prst="rect">
            <a:avLst/>
          </a:prstGeom>
          <a:noFill/>
          <a:ln w="9525">
            <a:noFill/>
            <a:miter lim="800000"/>
            <a:headEnd/>
            <a:tailEnd/>
          </a:ln>
          <a:effectLst/>
        </p:spPr>
        <p:txBody>
          <a:bodyPr>
            <a:spAutoFit/>
          </a:bodyPr>
          <a:lstStyle/>
          <a:p>
            <a:pPr algn="ctr">
              <a:spcBef>
                <a:spcPct val="50000"/>
              </a:spcBef>
            </a:pPr>
            <a:r>
              <a:rPr lang="en-US" sz="1800" b="0">
                <a:solidFill>
                  <a:srgbClr val="FF0000"/>
                </a:solidFill>
                <a:effectLst/>
                <a:latin typeface="Arial" charset="0"/>
              </a:rPr>
              <a:t>Property owners’ performance based on their specific expertise (“alpha”)</a:t>
            </a:r>
          </a:p>
        </p:txBody>
      </p:sp>
      <p:sp>
        <p:nvSpPr>
          <p:cNvPr id="546843" name="Text Box 27"/>
          <p:cNvSpPr txBox="1">
            <a:spLocks noChangeArrowheads="1"/>
          </p:cNvSpPr>
          <p:nvPr/>
        </p:nvSpPr>
        <p:spPr bwMode="auto">
          <a:xfrm>
            <a:off x="5715000" y="5410200"/>
            <a:ext cx="3200400" cy="915988"/>
          </a:xfrm>
          <a:prstGeom prst="rect">
            <a:avLst/>
          </a:prstGeom>
          <a:noFill/>
          <a:ln w="9525">
            <a:noFill/>
            <a:miter lim="800000"/>
            <a:headEnd/>
            <a:tailEnd/>
          </a:ln>
          <a:effectLst/>
        </p:spPr>
        <p:txBody>
          <a:bodyPr>
            <a:spAutoFit/>
          </a:bodyPr>
          <a:lstStyle/>
          <a:p>
            <a:pPr algn="ctr">
              <a:spcBef>
                <a:spcPct val="50000"/>
              </a:spcBef>
            </a:pPr>
            <a:r>
              <a:rPr lang="en-US" sz="1800" b="0" dirty="0">
                <a:solidFill>
                  <a:srgbClr val="0000FF"/>
                </a:solidFill>
                <a:effectLst/>
                <a:latin typeface="Arial" charset="0"/>
              </a:rPr>
              <a:t>Investment industry performance based on their expertise (“</a:t>
            </a:r>
            <a:r>
              <a:rPr lang="en-US" sz="1800" b="0" dirty="0" smtClean="0">
                <a:solidFill>
                  <a:srgbClr val="0000FF"/>
                </a:solidFill>
                <a:effectLst/>
                <a:latin typeface="Arial" charset="0"/>
              </a:rPr>
              <a:t>beta,” fin </a:t>
            </a:r>
            <a:r>
              <a:rPr lang="en-US" sz="1800" b="0" dirty="0" err="1">
                <a:solidFill>
                  <a:srgbClr val="0000FF"/>
                </a:solidFill>
                <a:effectLst/>
                <a:latin typeface="Arial" charset="0"/>
              </a:rPr>
              <a:t>engrg</a:t>
            </a:r>
            <a:r>
              <a:rPr lang="en-US" sz="1800" b="0" dirty="0">
                <a:solidFill>
                  <a:srgbClr val="0000FF"/>
                </a:solidFill>
                <a:effectLst/>
                <a:latin typeface="Arial" charset="0"/>
              </a:rPr>
              <a:t>)</a:t>
            </a:r>
          </a:p>
        </p:txBody>
      </p:sp>
      <p:sp>
        <p:nvSpPr>
          <p:cNvPr id="546845" name="Text Box 29"/>
          <p:cNvSpPr txBox="1">
            <a:spLocks noChangeArrowheads="1"/>
          </p:cNvSpPr>
          <p:nvPr/>
        </p:nvSpPr>
        <p:spPr bwMode="auto">
          <a:xfrm>
            <a:off x="457200" y="6324600"/>
            <a:ext cx="8153400" cy="366713"/>
          </a:xfrm>
          <a:prstGeom prst="rect">
            <a:avLst/>
          </a:prstGeom>
          <a:noFill/>
          <a:ln w="9525">
            <a:noFill/>
            <a:miter lim="800000"/>
            <a:headEnd/>
            <a:tailEnd/>
          </a:ln>
          <a:effectLst/>
        </p:spPr>
        <p:txBody>
          <a:bodyPr>
            <a:spAutoFit/>
          </a:bodyPr>
          <a:lstStyle/>
          <a:p>
            <a:pPr algn="ctr">
              <a:spcBef>
                <a:spcPct val="50000"/>
              </a:spcBef>
            </a:pPr>
            <a:r>
              <a:rPr lang="en-US" sz="1800" b="0" dirty="0">
                <a:solidFill>
                  <a:srgbClr val="CC0066"/>
                </a:solidFill>
                <a:effectLst/>
                <a:latin typeface="Arial" charset="0"/>
                <a:sym typeface="Wingdings" pitchFamily="2" charset="2"/>
              </a:rPr>
              <a:t> Greater Flexibility &amp; Specialization;  Enhanced Profitability &amp; Efficiency</a:t>
            </a:r>
            <a:endParaRPr lang="en-US" sz="1800" b="0" dirty="0">
              <a:solidFill>
                <a:srgbClr val="CC0066"/>
              </a:solidFill>
              <a:effectLst/>
              <a:latin typeface="Arial" charset="0"/>
            </a:endParaRPr>
          </a:p>
        </p:txBody>
      </p:sp>
      <p:sp>
        <p:nvSpPr>
          <p:cNvPr id="29" name="Footer Placeholder 28"/>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30" name="Slide Number Placeholder 29"/>
          <p:cNvSpPr>
            <a:spLocks noGrp="1"/>
          </p:cNvSpPr>
          <p:nvPr>
            <p:ph type="sldNum" sz="quarter" idx="12"/>
          </p:nvPr>
        </p:nvSpPr>
        <p:spPr/>
        <p:txBody>
          <a:bodyPr/>
          <a:lstStyle/>
          <a:p>
            <a:fld id="{C10BC33F-8C89-4D21-B7F7-41DBAF8525E1}" type="slidenum">
              <a:rPr lang="en-US" smtClean="0">
                <a:solidFill>
                  <a:srgbClr val="000000"/>
                </a:solidFill>
              </a:rPr>
              <a:pPr/>
              <a:t>94</a:t>
            </a:fld>
            <a:endParaRPr lang="en-US">
              <a:solidFill>
                <a:srgbClr val="000000"/>
              </a:solidFill>
            </a:endParaRPr>
          </a:p>
        </p:txBody>
      </p:sp>
    </p:spTree>
    <p:extLst>
      <p:ext uri="{BB962C8B-B14F-4D97-AF65-F5344CB8AC3E}">
        <p14:creationId xmlns:p14="http://schemas.microsoft.com/office/powerpoint/2010/main" xmlns="" val="119969523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457200" y="0"/>
            <a:ext cx="8229600" cy="609600"/>
          </a:xfrm>
        </p:spPr>
        <p:txBody>
          <a:bodyPr/>
          <a:lstStyle/>
          <a:p>
            <a:r>
              <a:rPr lang="en-US" sz="3200"/>
              <a:t>Equilibrium Swap Price</a:t>
            </a:r>
            <a:endParaRPr lang="en-US" sz="3200">
              <a:solidFill>
                <a:srgbClr val="CC0066"/>
              </a:solidFill>
            </a:endParaRPr>
          </a:p>
        </p:txBody>
      </p:sp>
      <p:sp>
        <p:nvSpPr>
          <p:cNvPr id="47107" name="Rectangle 3"/>
          <p:cNvSpPr>
            <a:spLocks noChangeArrowheads="1"/>
          </p:cNvSpPr>
          <p:nvPr/>
        </p:nvSpPr>
        <p:spPr bwMode="auto">
          <a:xfrm>
            <a:off x="381000" y="609600"/>
            <a:ext cx="8382000" cy="6096000"/>
          </a:xfrm>
          <a:prstGeom prst="rect">
            <a:avLst/>
          </a:prstGeom>
          <a:noFill/>
          <a:ln w="9525">
            <a:noFill/>
            <a:miter lim="800000"/>
            <a:headEnd/>
            <a:tailEnd/>
          </a:ln>
        </p:spPr>
        <p:txBody>
          <a:bodyPr/>
          <a:lstStyle/>
          <a:p>
            <a:pPr marL="342900" indent="-342900">
              <a:lnSpc>
                <a:spcPct val="80000"/>
              </a:lnSpc>
              <a:spcBef>
                <a:spcPct val="25000"/>
              </a:spcBef>
            </a:pPr>
            <a:r>
              <a:rPr lang="en-US" sz="2400" i="1" dirty="0">
                <a:solidFill>
                  <a:srgbClr val="000000"/>
                </a:solidFill>
                <a:effectLst/>
              </a:rPr>
              <a:t>Suppose (</a:t>
            </a:r>
            <a:r>
              <a:rPr lang="en-US" i="1" dirty="0">
                <a:solidFill>
                  <a:srgbClr val="000000"/>
                </a:solidFill>
                <a:effectLst/>
              </a:rPr>
              <a:t>2-yr swap index TR for fixed</a:t>
            </a:r>
            <a:r>
              <a:rPr lang="en-US" sz="2400" i="1" dirty="0">
                <a:solidFill>
                  <a:srgbClr val="000000"/>
                </a:solidFill>
                <a:effectLst/>
              </a:rPr>
              <a:t>):</a:t>
            </a:r>
          </a:p>
          <a:p>
            <a:pPr marL="342900" indent="-342900">
              <a:lnSpc>
                <a:spcPct val="80000"/>
              </a:lnSpc>
              <a:spcBef>
                <a:spcPct val="10000"/>
              </a:spcBef>
              <a:buFontTx/>
              <a:buChar char="•"/>
            </a:pPr>
            <a:r>
              <a:rPr lang="en-US" sz="2400" i="1" dirty="0" err="1">
                <a:solidFill>
                  <a:srgbClr val="000000"/>
                </a:solidFill>
                <a:effectLst/>
              </a:rPr>
              <a:t>Riskfree</a:t>
            </a:r>
            <a:r>
              <a:rPr lang="en-US" sz="2400" i="1" dirty="0">
                <a:solidFill>
                  <a:srgbClr val="000000"/>
                </a:solidFill>
                <a:effectLst/>
              </a:rPr>
              <a:t> rate = </a:t>
            </a:r>
            <a:r>
              <a:rPr lang="en-US" sz="2400" i="1" dirty="0" err="1">
                <a:solidFill>
                  <a:srgbClr val="000000"/>
                </a:solidFill>
                <a:effectLst/>
              </a:rPr>
              <a:t>r</a:t>
            </a:r>
            <a:r>
              <a:rPr lang="en-US" sz="2400" i="1" baseline="-25000" dirty="0" err="1">
                <a:solidFill>
                  <a:srgbClr val="000000"/>
                </a:solidFill>
                <a:effectLst/>
              </a:rPr>
              <a:t>f</a:t>
            </a:r>
            <a:r>
              <a:rPr lang="en-US" sz="2400" i="1" dirty="0">
                <a:solidFill>
                  <a:srgbClr val="000000"/>
                </a:solidFill>
                <a:effectLst/>
              </a:rPr>
              <a:t> = 4% (or it could be LIBOR if that is the swap); </a:t>
            </a:r>
          </a:p>
          <a:p>
            <a:pPr marL="342900" indent="-342900">
              <a:lnSpc>
                <a:spcPct val="80000"/>
              </a:lnSpc>
              <a:spcBef>
                <a:spcPct val="30000"/>
              </a:spcBef>
              <a:buFontTx/>
              <a:buChar char="•"/>
            </a:pPr>
            <a:r>
              <a:rPr lang="en-US" sz="2400" i="1" dirty="0">
                <a:solidFill>
                  <a:srgbClr val="000000"/>
                </a:solidFill>
                <a:effectLst/>
              </a:rPr>
              <a:t>Real estate index equilibrium risk premium (over </a:t>
            </a:r>
            <a:r>
              <a:rPr lang="en-US" sz="2400" i="1" dirty="0" err="1">
                <a:solidFill>
                  <a:srgbClr val="000000"/>
                </a:solidFill>
                <a:effectLst/>
              </a:rPr>
              <a:t>r</a:t>
            </a:r>
            <a:r>
              <a:rPr lang="en-US" sz="2400" i="1" baseline="-25000" dirty="0" err="1">
                <a:solidFill>
                  <a:srgbClr val="000000"/>
                </a:solidFill>
                <a:effectLst/>
              </a:rPr>
              <a:t>f</a:t>
            </a:r>
            <a:r>
              <a:rPr lang="en-US" sz="2400" i="1" baseline="-25000" dirty="0">
                <a:solidFill>
                  <a:srgbClr val="000000"/>
                </a:solidFill>
                <a:effectLst/>
              </a:rPr>
              <a:t> </a:t>
            </a:r>
            <a:r>
              <a:rPr lang="en-US" sz="2400" i="1" dirty="0">
                <a:solidFill>
                  <a:srgbClr val="000000"/>
                </a:solidFill>
                <a:effectLst/>
              </a:rPr>
              <a:t>) is 3%.</a:t>
            </a:r>
          </a:p>
          <a:p>
            <a:pPr marL="342900" indent="-342900">
              <a:lnSpc>
                <a:spcPct val="80000"/>
              </a:lnSpc>
              <a:spcBef>
                <a:spcPct val="30000"/>
              </a:spcBef>
              <a:buFontTx/>
              <a:buChar char="•"/>
            </a:pPr>
            <a:r>
              <a:rPr lang="en-US" sz="2400" i="1" dirty="0">
                <a:solidFill>
                  <a:srgbClr val="CC0066"/>
                </a:solidFill>
                <a:effectLst/>
              </a:rPr>
              <a:t>Lag in index and/or </a:t>
            </a:r>
            <a:r>
              <a:rPr lang="en-US" sz="2400" i="1" dirty="0" err="1">
                <a:solidFill>
                  <a:srgbClr val="CC0066"/>
                </a:solidFill>
                <a:effectLst/>
              </a:rPr>
              <a:t>mkt</a:t>
            </a:r>
            <a:r>
              <a:rPr lang="en-US" sz="2400" i="1" dirty="0">
                <a:solidFill>
                  <a:srgbClr val="CC0066"/>
                </a:solidFill>
                <a:effectLst/>
              </a:rPr>
              <a:t> gives index -7%/yr “overhang” during contract period (RE </a:t>
            </a:r>
            <a:r>
              <a:rPr lang="en-US" sz="2400" i="1" dirty="0" err="1">
                <a:solidFill>
                  <a:srgbClr val="CC0066"/>
                </a:solidFill>
                <a:effectLst/>
              </a:rPr>
              <a:t>mkt</a:t>
            </a:r>
            <a:r>
              <a:rPr lang="en-US" sz="2400" i="1" dirty="0">
                <a:solidFill>
                  <a:srgbClr val="CC0066"/>
                </a:solidFill>
                <a:effectLst/>
              </a:rPr>
              <a:t> has recently fallen about 14% price drop, assuming 2-yr lag in index)…</a:t>
            </a:r>
          </a:p>
          <a:p>
            <a:pPr marL="342900" indent="-342900">
              <a:lnSpc>
                <a:spcPct val="80000"/>
              </a:lnSpc>
              <a:spcBef>
                <a:spcPct val="50000"/>
              </a:spcBef>
            </a:pPr>
            <a:r>
              <a:rPr lang="en-US" sz="2400" i="1" dirty="0">
                <a:solidFill>
                  <a:srgbClr val="000000"/>
                </a:solidFill>
                <a:effectLst/>
              </a:rPr>
              <a:t>Equilibrium expected total return is: </a:t>
            </a:r>
          </a:p>
          <a:p>
            <a:pPr marL="342900" indent="-342900" algn="ctr">
              <a:lnSpc>
                <a:spcPct val="80000"/>
              </a:lnSpc>
              <a:spcBef>
                <a:spcPct val="25000"/>
              </a:spcBef>
            </a:pPr>
            <a:r>
              <a:rPr lang="en-US" sz="2400" i="1" dirty="0" err="1">
                <a:solidFill>
                  <a:srgbClr val="000000"/>
                </a:solidFill>
                <a:effectLst/>
              </a:rPr>
              <a:t>r</a:t>
            </a:r>
            <a:r>
              <a:rPr lang="en-US" sz="2400" i="1" baseline="-25000" dirty="0" err="1">
                <a:solidFill>
                  <a:srgbClr val="000000"/>
                </a:solidFill>
                <a:effectLst/>
              </a:rPr>
              <a:t>f</a:t>
            </a:r>
            <a:r>
              <a:rPr lang="en-US" sz="2400" i="1" dirty="0">
                <a:solidFill>
                  <a:srgbClr val="000000"/>
                </a:solidFill>
                <a:effectLst/>
              </a:rPr>
              <a:t> + RP</a:t>
            </a:r>
            <a:r>
              <a:rPr lang="en-US" sz="2400" i="1" baseline="-25000" dirty="0">
                <a:solidFill>
                  <a:srgbClr val="000000"/>
                </a:solidFill>
                <a:effectLst/>
              </a:rPr>
              <a:t>S</a:t>
            </a:r>
            <a:r>
              <a:rPr lang="en-US" sz="2400" i="1" dirty="0">
                <a:solidFill>
                  <a:srgbClr val="000000"/>
                </a:solidFill>
                <a:effectLst/>
              </a:rPr>
              <a:t>  =  4% + 3%  =  7%.</a:t>
            </a:r>
          </a:p>
          <a:p>
            <a:pPr marL="342900" indent="-342900">
              <a:lnSpc>
                <a:spcPct val="80000"/>
              </a:lnSpc>
              <a:spcBef>
                <a:spcPct val="50000"/>
              </a:spcBef>
            </a:pPr>
            <a:r>
              <a:rPr lang="en-US" sz="2400" i="1" dirty="0">
                <a:solidFill>
                  <a:srgbClr val="006600"/>
                </a:solidFill>
                <a:effectLst/>
              </a:rPr>
              <a:t>Index consensus expected total return (2yr) is (per </a:t>
            </a:r>
            <a:r>
              <a:rPr lang="en-US" sz="2400" i="1" dirty="0" err="1">
                <a:solidFill>
                  <a:srgbClr val="006600"/>
                </a:solidFill>
                <a:effectLst/>
              </a:rPr>
              <a:t>ann</a:t>
            </a:r>
            <a:r>
              <a:rPr lang="en-US" sz="2400" i="1" dirty="0">
                <a:solidFill>
                  <a:srgbClr val="006600"/>
                </a:solidFill>
                <a:effectLst/>
              </a:rPr>
              <a:t>): </a:t>
            </a:r>
          </a:p>
          <a:p>
            <a:pPr marL="342900" indent="-342900" algn="ctr">
              <a:lnSpc>
                <a:spcPct val="80000"/>
              </a:lnSpc>
              <a:spcBef>
                <a:spcPct val="25000"/>
              </a:spcBef>
            </a:pPr>
            <a:r>
              <a:rPr lang="en-US" sz="2400" i="1" dirty="0">
                <a:solidFill>
                  <a:srgbClr val="006600"/>
                </a:solidFill>
                <a:effectLst/>
              </a:rPr>
              <a:t>E[</a:t>
            </a:r>
            <a:r>
              <a:rPr lang="en-US" sz="2400" i="1" dirty="0" err="1">
                <a:solidFill>
                  <a:srgbClr val="006600"/>
                </a:solidFill>
                <a:effectLst/>
              </a:rPr>
              <a:t>r</a:t>
            </a:r>
            <a:r>
              <a:rPr lang="en-US" sz="2400" i="1" baseline="-25000" dirty="0" err="1">
                <a:solidFill>
                  <a:srgbClr val="006600"/>
                </a:solidFill>
                <a:effectLst/>
              </a:rPr>
              <a:t>S</a:t>
            </a:r>
            <a:r>
              <a:rPr lang="en-US" sz="2400" i="1" dirty="0">
                <a:solidFill>
                  <a:srgbClr val="006600"/>
                </a:solidFill>
                <a:effectLst/>
              </a:rPr>
              <a:t>] = </a:t>
            </a:r>
            <a:r>
              <a:rPr lang="en-US" sz="2400" i="1" dirty="0" err="1">
                <a:solidFill>
                  <a:srgbClr val="006600"/>
                </a:solidFill>
                <a:effectLst/>
              </a:rPr>
              <a:t>r</a:t>
            </a:r>
            <a:r>
              <a:rPr lang="en-US" sz="2400" i="1" baseline="-25000" dirty="0" err="1">
                <a:solidFill>
                  <a:srgbClr val="006600"/>
                </a:solidFill>
                <a:effectLst/>
              </a:rPr>
              <a:t>f</a:t>
            </a:r>
            <a:r>
              <a:rPr lang="en-US" sz="2400" i="1" dirty="0">
                <a:solidFill>
                  <a:srgbClr val="006600"/>
                </a:solidFill>
                <a:effectLst/>
              </a:rPr>
              <a:t> + RP</a:t>
            </a:r>
            <a:r>
              <a:rPr lang="en-US" sz="2400" i="1" baseline="-25000" dirty="0">
                <a:solidFill>
                  <a:srgbClr val="006600"/>
                </a:solidFill>
                <a:effectLst/>
              </a:rPr>
              <a:t>S</a:t>
            </a:r>
            <a:r>
              <a:rPr lang="en-US" sz="2400" i="1" dirty="0">
                <a:solidFill>
                  <a:srgbClr val="006600"/>
                </a:solidFill>
                <a:effectLst/>
              </a:rPr>
              <a:t> + </a:t>
            </a:r>
            <a:r>
              <a:rPr lang="en-US" sz="2400" i="1" dirty="0">
                <a:solidFill>
                  <a:srgbClr val="CC0066"/>
                </a:solidFill>
                <a:effectLst/>
              </a:rPr>
              <a:t>lag</a:t>
            </a:r>
            <a:r>
              <a:rPr lang="en-US" sz="2400" i="1" dirty="0">
                <a:solidFill>
                  <a:srgbClr val="006600"/>
                </a:solidFill>
                <a:effectLst/>
              </a:rPr>
              <a:t> = 4% + 3% </a:t>
            </a:r>
            <a:r>
              <a:rPr lang="en-US" sz="2400" i="1" dirty="0">
                <a:solidFill>
                  <a:srgbClr val="CC0066"/>
                </a:solidFill>
                <a:effectLst/>
              </a:rPr>
              <a:t>- 7%</a:t>
            </a:r>
            <a:r>
              <a:rPr lang="en-US" sz="2400" i="1" dirty="0">
                <a:solidFill>
                  <a:srgbClr val="006600"/>
                </a:solidFill>
                <a:effectLst/>
              </a:rPr>
              <a:t> = 0%/yr.</a:t>
            </a:r>
          </a:p>
          <a:p>
            <a:pPr marL="342900" indent="-342900">
              <a:lnSpc>
                <a:spcPct val="80000"/>
              </a:lnSpc>
              <a:spcBef>
                <a:spcPct val="50000"/>
              </a:spcBef>
            </a:pPr>
            <a:r>
              <a:rPr lang="en-US" sz="2400" i="1" dirty="0">
                <a:solidFill>
                  <a:srgbClr val="0000FF"/>
                </a:solidFill>
                <a:effectLst/>
              </a:rPr>
              <a:t>Long position will pay price F as high as (no higher than): </a:t>
            </a:r>
          </a:p>
          <a:p>
            <a:pPr marL="342900" indent="-342900" algn="ctr">
              <a:lnSpc>
                <a:spcPct val="80000"/>
              </a:lnSpc>
              <a:spcBef>
                <a:spcPct val="50000"/>
              </a:spcBef>
            </a:pPr>
            <a:r>
              <a:rPr lang="en-US" sz="2400" i="1" dirty="0">
                <a:solidFill>
                  <a:srgbClr val="0000FF"/>
                </a:solidFill>
                <a:effectLst/>
              </a:rPr>
              <a:t>F</a:t>
            </a:r>
            <a:r>
              <a:rPr lang="en-US" sz="2400" i="1" baseline="30000" dirty="0">
                <a:solidFill>
                  <a:srgbClr val="0000FF"/>
                </a:solidFill>
                <a:effectLst/>
              </a:rPr>
              <a:t>L</a:t>
            </a:r>
            <a:r>
              <a:rPr lang="en-US" sz="2400" i="1" dirty="0">
                <a:solidFill>
                  <a:srgbClr val="0000FF"/>
                </a:solidFill>
                <a:effectLst/>
              </a:rPr>
              <a:t> </a:t>
            </a:r>
            <a:r>
              <a:rPr lang="en-US" sz="2400" i="1" dirty="0">
                <a:solidFill>
                  <a:srgbClr val="0000FF"/>
                </a:solidFill>
                <a:effectLst/>
                <a:cs typeface="Arial" charset="0"/>
              </a:rPr>
              <a:t>≤</a:t>
            </a:r>
            <a:r>
              <a:rPr lang="en-US" sz="2400" i="1" dirty="0">
                <a:solidFill>
                  <a:srgbClr val="0000FF"/>
                </a:solidFill>
                <a:effectLst/>
              </a:rPr>
              <a:t> </a:t>
            </a:r>
            <a:r>
              <a:rPr lang="en-US" sz="2400" i="1" dirty="0" err="1">
                <a:solidFill>
                  <a:srgbClr val="0000FF"/>
                </a:solidFill>
                <a:effectLst/>
              </a:rPr>
              <a:t>r</a:t>
            </a:r>
            <a:r>
              <a:rPr lang="en-US" sz="2400" i="1" baseline="-25000" dirty="0" err="1">
                <a:solidFill>
                  <a:srgbClr val="0000FF"/>
                </a:solidFill>
                <a:effectLst/>
              </a:rPr>
              <a:t>f</a:t>
            </a:r>
            <a:r>
              <a:rPr lang="en-US" sz="2400" i="1" dirty="0">
                <a:solidFill>
                  <a:srgbClr val="0000FF"/>
                </a:solidFill>
                <a:effectLst/>
              </a:rPr>
              <a:t> + </a:t>
            </a:r>
            <a:r>
              <a:rPr lang="en-US" sz="2400" i="1" dirty="0">
                <a:solidFill>
                  <a:srgbClr val="CC0066"/>
                </a:solidFill>
                <a:effectLst/>
              </a:rPr>
              <a:t>lag</a:t>
            </a:r>
            <a:r>
              <a:rPr lang="en-US" sz="2400" i="1" dirty="0">
                <a:solidFill>
                  <a:srgbClr val="0000FF"/>
                </a:solidFill>
                <a:effectLst/>
              </a:rPr>
              <a:t> = 4% + (</a:t>
            </a:r>
            <a:r>
              <a:rPr lang="en-US" sz="2400" i="1" dirty="0">
                <a:solidFill>
                  <a:srgbClr val="CC0066"/>
                </a:solidFill>
                <a:effectLst/>
              </a:rPr>
              <a:t>-7%</a:t>
            </a:r>
            <a:r>
              <a:rPr lang="en-US" sz="2400" i="1" dirty="0">
                <a:solidFill>
                  <a:srgbClr val="0000FF"/>
                </a:solidFill>
                <a:effectLst/>
              </a:rPr>
              <a:t>) = -3%, or equivalently:</a:t>
            </a:r>
          </a:p>
          <a:p>
            <a:pPr marL="342900" indent="-342900" algn="ctr">
              <a:lnSpc>
                <a:spcPct val="80000"/>
              </a:lnSpc>
              <a:spcBef>
                <a:spcPct val="50000"/>
              </a:spcBef>
            </a:pPr>
            <a:r>
              <a:rPr lang="en-US" sz="2400" i="1" dirty="0">
                <a:solidFill>
                  <a:srgbClr val="0000FF"/>
                </a:solidFill>
                <a:effectLst/>
              </a:rPr>
              <a:t>F</a:t>
            </a:r>
            <a:r>
              <a:rPr lang="en-US" sz="2400" i="1" baseline="30000" dirty="0">
                <a:solidFill>
                  <a:srgbClr val="0000FF"/>
                </a:solidFill>
                <a:effectLst/>
              </a:rPr>
              <a:t>L</a:t>
            </a:r>
            <a:r>
              <a:rPr lang="en-US" sz="2400" i="1" dirty="0">
                <a:solidFill>
                  <a:srgbClr val="0000FF"/>
                </a:solidFill>
                <a:effectLst/>
              </a:rPr>
              <a:t> </a:t>
            </a:r>
            <a:r>
              <a:rPr lang="en-US" sz="2400" i="1" dirty="0">
                <a:solidFill>
                  <a:srgbClr val="0000FF"/>
                </a:solidFill>
                <a:effectLst/>
                <a:cs typeface="Arial" charset="0"/>
              </a:rPr>
              <a:t>≤</a:t>
            </a:r>
            <a:r>
              <a:rPr lang="en-US" sz="2400" i="1" dirty="0">
                <a:solidFill>
                  <a:srgbClr val="0000FF"/>
                </a:solidFill>
                <a:effectLst/>
              </a:rPr>
              <a:t> </a:t>
            </a:r>
            <a:r>
              <a:rPr lang="en-US" sz="2400" i="1" dirty="0">
                <a:solidFill>
                  <a:srgbClr val="006600"/>
                </a:solidFill>
                <a:effectLst/>
              </a:rPr>
              <a:t>E[</a:t>
            </a:r>
            <a:r>
              <a:rPr lang="en-US" sz="2400" i="1" dirty="0" err="1">
                <a:solidFill>
                  <a:srgbClr val="006600"/>
                </a:solidFill>
                <a:effectLst/>
              </a:rPr>
              <a:t>r</a:t>
            </a:r>
            <a:r>
              <a:rPr lang="en-US" sz="2400" i="1" baseline="-25000" dirty="0" err="1">
                <a:solidFill>
                  <a:srgbClr val="006600"/>
                </a:solidFill>
                <a:effectLst/>
              </a:rPr>
              <a:t>S</a:t>
            </a:r>
            <a:r>
              <a:rPr lang="en-US" sz="2400" i="1" dirty="0">
                <a:solidFill>
                  <a:srgbClr val="006600"/>
                </a:solidFill>
                <a:effectLst/>
              </a:rPr>
              <a:t>]</a:t>
            </a:r>
            <a:r>
              <a:rPr lang="en-US" sz="2400" i="1" dirty="0">
                <a:solidFill>
                  <a:srgbClr val="0000FF"/>
                </a:solidFill>
                <a:effectLst/>
              </a:rPr>
              <a:t> – RP</a:t>
            </a:r>
            <a:r>
              <a:rPr lang="en-US" sz="2400" i="1" baseline="-25000" dirty="0">
                <a:solidFill>
                  <a:srgbClr val="0000FF"/>
                </a:solidFill>
                <a:effectLst/>
              </a:rPr>
              <a:t>S</a:t>
            </a:r>
            <a:r>
              <a:rPr lang="en-US" sz="2400" i="1" dirty="0">
                <a:solidFill>
                  <a:srgbClr val="0000FF"/>
                </a:solidFill>
                <a:effectLst/>
              </a:rPr>
              <a:t> = </a:t>
            </a:r>
            <a:r>
              <a:rPr lang="en-US" sz="2400" i="1" dirty="0">
                <a:solidFill>
                  <a:srgbClr val="006600"/>
                </a:solidFill>
                <a:effectLst/>
              </a:rPr>
              <a:t>0%</a:t>
            </a:r>
            <a:r>
              <a:rPr lang="en-US" sz="2400" i="1" dirty="0">
                <a:solidFill>
                  <a:srgbClr val="0000FF"/>
                </a:solidFill>
                <a:effectLst/>
              </a:rPr>
              <a:t> – 3% = -3% </a:t>
            </a:r>
          </a:p>
          <a:p>
            <a:pPr marL="342900" indent="-342900" algn="ctr">
              <a:lnSpc>
                <a:spcPct val="80000"/>
              </a:lnSpc>
              <a:spcBef>
                <a:spcPct val="50000"/>
              </a:spcBef>
            </a:pPr>
            <a:r>
              <a:rPr lang="en-US" sz="2400" i="1" dirty="0">
                <a:solidFill>
                  <a:srgbClr val="0000FF"/>
                </a:solidFill>
                <a:effectLst/>
              </a:rPr>
              <a:t>Why?...</a:t>
            </a:r>
          </a:p>
        </p:txBody>
      </p:sp>
      <p:sp>
        <p:nvSpPr>
          <p:cNvPr id="4" name="Footer Placeholder 3"/>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5" name="Slide Number Placeholder 4"/>
          <p:cNvSpPr>
            <a:spLocks noGrp="1"/>
          </p:cNvSpPr>
          <p:nvPr>
            <p:ph type="sldNum" sz="quarter" idx="12"/>
          </p:nvPr>
        </p:nvSpPr>
        <p:spPr/>
        <p:txBody>
          <a:bodyPr/>
          <a:lstStyle/>
          <a:p>
            <a:fld id="{C10BC33F-8C89-4D21-B7F7-41DBAF8525E1}" type="slidenum">
              <a:rPr lang="en-US" smtClean="0">
                <a:solidFill>
                  <a:srgbClr val="000000"/>
                </a:solidFill>
              </a:rPr>
              <a:pPr/>
              <a:t>95</a:t>
            </a:fld>
            <a:endParaRPr lang="en-US">
              <a:solidFill>
                <a:srgbClr val="000000"/>
              </a:solidFill>
            </a:endParaRPr>
          </a:p>
        </p:txBody>
      </p:sp>
    </p:spTree>
    <p:extLst>
      <p:ext uri="{BB962C8B-B14F-4D97-AF65-F5344CB8AC3E}">
        <p14:creationId xmlns:p14="http://schemas.microsoft.com/office/powerpoint/2010/main" xmlns="" val="416370069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457200" y="0"/>
            <a:ext cx="8229600" cy="609600"/>
          </a:xfrm>
        </p:spPr>
        <p:txBody>
          <a:bodyPr/>
          <a:lstStyle/>
          <a:p>
            <a:r>
              <a:rPr lang="en-US" sz="3200"/>
              <a:t>Equilibrium Swap Price</a:t>
            </a:r>
            <a:endParaRPr lang="en-US" sz="3200">
              <a:solidFill>
                <a:srgbClr val="CC0066"/>
              </a:solidFill>
            </a:endParaRPr>
          </a:p>
        </p:txBody>
      </p:sp>
      <p:sp>
        <p:nvSpPr>
          <p:cNvPr id="49155" name="Rectangle 3"/>
          <p:cNvSpPr>
            <a:spLocks noChangeArrowheads="1"/>
          </p:cNvSpPr>
          <p:nvPr/>
        </p:nvSpPr>
        <p:spPr bwMode="auto">
          <a:xfrm>
            <a:off x="457200" y="609600"/>
            <a:ext cx="8382000" cy="6096000"/>
          </a:xfrm>
          <a:prstGeom prst="rect">
            <a:avLst/>
          </a:prstGeom>
          <a:noFill/>
          <a:ln w="9525">
            <a:noFill/>
            <a:miter lim="800000"/>
            <a:headEnd/>
            <a:tailEnd/>
          </a:ln>
        </p:spPr>
        <p:txBody>
          <a:bodyPr/>
          <a:lstStyle/>
          <a:p>
            <a:pPr marL="342900" indent="-342900">
              <a:lnSpc>
                <a:spcPct val="80000"/>
              </a:lnSpc>
              <a:spcBef>
                <a:spcPct val="25000"/>
              </a:spcBef>
            </a:pPr>
            <a:r>
              <a:rPr lang="en-US" sz="2800" i="1" dirty="0">
                <a:solidFill>
                  <a:srgbClr val="0000FF"/>
                </a:solidFill>
                <a:effectLst/>
              </a:rPr>
              <a:t>Long position will pay price F as high as (no higher than): </a:t>
            </a:r>
          </a:p>
          <a:p>
            <a:pPr marL="342900" indent="-342900" algn="ctr">
              <a:lnSpc>
                <a:spcPct val="80000"/>
              </a:lnSpc>
              <a:spcBef>
                <a:spcPct val="50000"/>
              </a:spcBef>
            </a:pPr>
            <a:r>
              <a:rPr lang="en-US" sz="2800" i="1" dirty="0">
                <a:solidFill>
                  <a:srgbClr val="0000FF"/>
                </a:solidFill>
                <a:effectLst/>
              </a:rPr>
              <a:t>F</a:t>
            </a:r>
            <a:r>
              <a:rPr lang="en-US" sz="2800" i="1" baseline="30000" dirty="0">
                <a:solidFill>
                  <a:srgbClr val="0000FF"/>
                </a:solidFill>
                <a:effectLst/>
              </a:rPr>
              <a:t>L</a:t>
            </a:r>
            <a:r>
              <a:rPr lang="en-US" sz="2800" i="1" dirty="0">
                <a:solidFill>
                  <a:srgbClr val="0000FF"/>
                </a:solidFill>
                <a:effectLst/>
              </a:rPr>
              <a:t> </a:t>
            </a:r>
            <a:r>
              <a:rPr lang="en-US" sz="2800" i="1" dirty="0">
                <a:solidFill>
                  <a:srgbClr val="0000FF"/>
                </a:solidFill>
                <a:effectLst/>
                <a:cs typeface="Arial" charset="0"/>
              </a:rPr>
              <a:t>≤</a:t>
            </a:r>
            <a:r>
              <a:rPr lang="en-US" sz="2800" i="1" dirty="0">
                <a:solidFill>
                  <a:srgbClr val="0000FF"/>
                </a:solidFill>
                <a:effectLst/>
              </a:rPr>
              <a:t> </a:t>
            </a:r>
            <a:r>
              <a:rPr lang="en-US" sz="2800" i="1" dirty="0" err="1">
                <a:solidFill>
                  <a:srgbClr val="0000FF"/>
                </a:solidFill>
                <a:effectLst/>
              </a:rPr>
              <a:t>r</a:t>
            </a:r>
            <a:r>
              <a:rPr lang="en-US" sz="2800" i="1" baseline="-25000" dirty="0" err="1">
                <a:solidFill>
                  <a:srgbClr val="0000FF"/>
                </a:solidFill>
                <a:effectLst/>
              </a:rPr>
              <a:t>f</a:t>
            </a:r>
            <a:r>
              <a:rPr lang="en-US" sz="2800" i="1" dirty="0">
                <a:solidFill>
                  <a:srgbClr val="0000FF"/>
                </a:solidFill>
                <a:effectLst/>
              </a:rPr>
              <a:t> + </a:t>
            </a:r>
            <a:r>
              <a:rPr lang="en-US" sz="2800" i="1" dirty="0">
                <a:solidFill>
                  <a:srgbClr val="CC0066"/>
                </a:solidFill>
                <a:effectLst/>
              </a:rPr>
              <a:t>lag</a:t>
            </a:r>
            <a:r>
              <a:rPr lang="en-US" sz="2800" i="1" dirty="0">
                <a:solidFill>
                  <a:srgbClr val="0000FF"/>
                </a:solidFill>
                <a:effectLst/>
              </a:rPr>
              <a:t> = </a:t>
            </a:r>
            <a:r>
              <a:rPr lang="en-US" sz="2800" i="1" dirty="0">
                <a:solidFill>
                  <a:srgbClr val="006600"/>
                </a:solidFill>
                <a:effectLst/>
              </a:rPr>
              <a:t>E[</a:t>
            </a:r>
            <a:r>
              <a:rPr lang="en-US" sz="2800" i="1" dirty="0" err="1">
                <a:solidFill>
                  <a:srgbClr val="006600"/>
                </a:solidFill>
                <a:effectLst/>
              </a:rPr>
              <a:t>r</a:t>
            </a:r>
            <a:r>
              <a:rPr lang="en-US" sz="2800" i="1" baseline="-25000" dirty="0" err="1">
                <a:solidFill>
                  <a:srgbClr val="006600"/>
                </a:solidFill>
                <a:effectLst/>
              </a:rPr>
              <a:t>S</a:t>
            </a:r>
            <a:r>
              <a:rPr lang="en-US" sz="2800" i="1" dirty="0">
                <a:solidFill>
                  <a:srgbClr val="006600"/>
                </a:solidFill>
                <a:effectLst/>
              </a:rPr>
              <a:t>]</a:t>
            </a:r>
            <a:r>
              <a:rPr lang="en-US" sz="2800" i="1" dirty="0">
                <a:solidFill>
                  <a:srgbClr val="0000FF"/>
                </a:solidFill>
                <a:effectLst/>
              </a:rPr>
              <a:t> – RP</a:t>
            </a:r>
            <a:r>
              <a:rPr lang="en-US" sz="2800" i="1" baseline="-25000" dirty="0">
                <a:solidFill>
                  <a:srgbClr val="0000FF"/>
                </a:solidFill>
                <a:effectLst/>
              </a:rPr>
              <a:t>S</a:t>
            </a:r>
            <a:r>
              <a:rPr lang="en-US" sz="2800" i="1" dirty="0">
                <a:solidFill>
                  <a:srgbClr val="0000FF"/>
                </a:solidFill>
                <a:effectLst/>
              </a:rPr>
              <a:t> = -3%.    Why?...</a:t>
            </a:r>
          </a:p>
          <a:p>
            <a:pPr marL="342900" indent="-342900">
              <a:lnSpc>
                <a:spcPct val="80000"/>
              </a:lnSpc>
              <a:spcBef>
                <a:spcPct val="50000"/>
              </a:spcBef>
            </a:pPr>
            <a:r>
              <a:rPr lang="en-US" sz="2800" i="1" dirty="0">
                <a:solidFill>
                  <a:srgbClr val="0000FF"/>
                </a:solidFill>
                <a:effectLst/>
              </a:rPr>
              <a:t>Will earn 4% on </a:t>
            </a:r>
            <a:r>
              <a:rPr lang="en-US" sz="2800" i="1" dirty="0" err="1">
                <a:solidFill>
                  <a:srgbClr val="0000FF"/>
                </a:solidFill>
                <a:effectLst/>
              </a:rPr>
              <a:t>riskfree</a:t>
            </a:r>
            <a:r>
              <a:rPr lang="en-US" sz="2800" i="1" dirty="0">
                <a:solidFill>
                  <a:srgbClr val="0000FF"/>
                </a:solidFill>
                <a:effectLst/>
              </a:rPr>
              <a:t> bond of notional amt, </a:t>
            </a:r>
          </a:p>
          <a:p>
            <a:pPr marL="342900" indent="-342900">
              <a:lnSpc>
                <a:spcPct val="80000"/>
              </a:lnSpc>
              <a:spcBef>
                <a:spcPct val="50000"/>
              </a:spcBef>
            </a:pPr>
            <a:r>
              <a:rPr lang="en-US" sz="2800" i="1" dirty="0">
                <a:solidFill>
                  <a:srgbClr val="0000FF"/>
                </a:solidFill>
                <a:effectLst/>
              </a:rPr>
              <a:t>Plus expected </a:t>
            </a:r>
            <a:r>
              <a:rPr lang="en-US" sz="2800" i="1" dirty="0">
                <a:solidFill>
                  <a:srgbClr val="006600"/>
                </a:solidFill>
                <a:effectLst/>
              </a:rPr>
              <a:t>0%</a:t>
            </a:r>
            <a:r>
              <a:rPr lang="en-US" sz="2800" i="1" dirty="0">
                <a:solidFill>
                  <a:srgbClr val="0000FF"/>
                </a:solidFill>
                <a:effectLst/>
              </a:rPr>
              <a:t> on index return</a:t>
            </a:r>
          </a:p>
          <a:p>
            <a:pPr marL="342900" indent="-342900">
              <a:lnSpc>
                <a:spcPct val="80000"/>
              </a:lnSpc>
              <a:spcBef>
                <a:spcPct val="50000"/>
              </a:spcBef>
            </a:pPr>
            <a:r>
              <a:rPr lang="en-US" sz="2800" i="1" dirty="0">
                <a:solidFill>
                  <a:srgbClr val="0000FF"/>
                </a:solidFill>
                <a:effectLst/>
              </a:rPr>
              <a:t>Minus price of F = -3% (</a:t>
            </a:r>
            <a:r>
              <a:rPr lang="en-US" sz="2800" i="1" dirty="0" err="1">
                <a:solidFill>
                  <a:srgbClr val="0000FF"/>
                </a:solidFill>
                <a:effectLst/>
              </a:rPr>
              <a:t>neg</a:t>
            </a:r>
            <a:r>
              <a:rPr lang="en-US" sz="2800" i="1" dirty="0">
                <a:solidFill>
                  <a:srgbClr val="0000FF"/>
                </a:solidFill>
                <a:effectLst/>
              </a:rPr>
              <a:t> price is pos$$):</a:t>
            </a:r>
          </a:p>
          <a:p>
            <a:pPr marL="342900" indent="-342900">
              <a:lnSpc>
                <a:spcPct val="80000"/>
              </a:lnSpc>
              <a:spcBef>
                <a:spcPct val="50000"/>
              </a:spcBef>
              <a:buFont typeface="Wingdings" pitchFamily="2" charset="2"/>
              <a:buChar char="è"/>
            </a:pPr>
            <a:r>
              <a:rPr lang="en-US" sz="2800" i="1" dirty="0">
                <a:solidFill>
                  <a:srgbClr val="0000FF"/>
                </a:solidFill>
                <a:effectLst/>
                <a:sym typeface="Wingdings" pitchFamily="2" charset="2"/>
              </a:rPr>
              <a:t>Expected return on overall position (covered long swap): </a:t>
            </a:r>
          </a:p>
          <a:p>
            <a:pPr marL="342900" indent="-342900">
              <a:lnSpc>
                <a:spcPct val="80000"/>
              </a:lnSpc>
              <a:spcBef>
                <a:spcPct val="50000"/>
              </a:spcBef>
              <a:buFont typeface="Wingdings" pitchFamily="2" charset="2"/>
              <a:buNone/>
            </a:pPr>
            <a:r>
              <a:rPr lang="en-US" sz="2800" i="1" dirty="0">
                <a:solidFill>
                  <a:srgbClr val="0000FF"/>
                </a:solidFill>
                <a:effectLst/>
                <a:sym typeface="Wingdings" pitchFamily="2" charset="2"/>
              </a:rPr>
              <a:t>= 4% + </a:t>
            </a:r>
            <a:r>
              <a:rPr lang="en-US" sz="2800" i="1" dirty="0">
                <a:solidFill>
                  <a:srgbClr val="006600"/>
                </a:solidFill>
                <a:effectLst/>
                <a:sym typeface="Wingdings" pitchFamily="2" charset="2"/>
              </a:rPr>
              <a:t>0%</a:t>
            </a:r>
            <a:r>
              <a:rPr lang="en-US" sz="2800" i="1" dirty="0">
                <a:solidFill>
                  <a:srgbClr val="0000FF"/>
                </a:solidFill>
                <a:effectLst/>
                <a:sym typeface="Wingdings" pitchFamily="2" charset="2"/>
              </a:rPr>
              <a:t> </a:t>
            </a:r>
            <a:r>
              <a:rPr lang="en-US" sz="2800" i="1" dirty="0">
                <a:solidFill>
                  <a:srgbClr val="0000FF"/>
                </a:solidFill>
                <a:effectLst/>
              </a:rPr>
              <a:t>–</a:t>
            </a:r>
            <a:r>
              <a:rPr lang="en-US" sz="2800" i="1" dirty="0">
                <a:solidFill>
                  <a:srgbClr val="0000FF"/>
                </a:solidFill>
                <a:effectLst/>
                <a:sym typeface="Wingdings" pitchFamily="2" charset="2"/>
              </a:rPr>
              <a:t> (-3%) = 7% </a:t>
            </a:r>
          </a:p>
          <a:p>
            <a:pPr marL="342900" indent="-342900">
              <a:lnSpc>
                <a:spcPct val="80000"/>
              </a:lnSpc>
              <a:spcBef>
                <a:spcPct val="50000"/>
              </a:spcBef>
              <a:buFont typeface="Wingdings" pitchFamily="2" charset="2"/>
              <a:buNone/>
            </a:pPr>
            <a:r>
              <a:rPr lang="en-US" sz="2800" i="1" dirty="0">
                <a:solidFill>
                  <a:srgbClr val="0000FF"/>
                </a:solidFill>
                <a:effectLst/>
                <a:sym typeface="Wingdings" pitchFamily="2" charset="2"/>
              </a:rPr>
              <a:t>= Equilibrium (“fair”) expected return on investment with risk equal to that of RE index (provides equilibrium index risk premium of 3%).</a:t>
            </a:r>
          </a:p>
        </p:txBody>
      </p:sp>
      <p:sp>
        <p:nvSpPr>
          <p:cNvPr id="4" name="Footer Placeholder 3"/>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5" name="Slide Number Placeholder 4"/>
          <p:cNvSpPr>
            <a:spLocks noGrp="1"/>
          </p:cNvSpPr>
          <p:nvPr>
            <p:ph type="sldNum" sz="quarter" idx="12"/>
          </p:nvPr>
        </p:nvSpPr>
        <p:spPr/>
        <p:txBody>
          <a:bodyPr/>
          <a:lstStyle/>
          <a:p>
            <a:fld id="{C10BC33F-8C89-4D21-B7F7-41DBAF8525E1}" type="slidenum">
              <a:rPr lang="en-US" smtClean="0">
                <a:solidFill>
                  <a:srgbClr val="000000"/>
                </a:solidFill>
              </a:rPr>
              <a:pPr/>
              <a:t>96</a:t>
            </a:fld>
            <a:endParaRPr lang="en-US">
              <a:solidFill>
                <a:srgbClr val="000000"/>
              </a:solidFill>
            </a:endParaRPr>
          </a:p>
        </p:txBody>
      </p:sp>
    </p:spTree>
    <p:extLst>
      <p:ext uri="{BB962C8B-B14F-4D97-AF65-F5344CB8AC3E}">
        <p14:creationId xmlns:p14="http://schemas.microsoft.com/office/powerpoint/2010/main" xmlns="" val="259586560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457200" y="0"/>
            <a:ext cx="8229600" cy="609600"/>
          </a:xfrm>
        </p:spPr>
        <p:txBody>
          <a:bodyPr/>
          <a:lstStyle/>
          <a:p>
            <a:r>
              <a:rPr lang="en-US" sz="3200"/>
              <a:t>Equilibrium Swap Price</a:t>
            </a:r>
          </a:p>
        </p:txBody>
      </p:sp>
      <p:sp>
        <p:nvSpPr>
          <p:cNvPr id="51203" name="Rectangle 3"/>
          <p:cNvSpPr>
            <a:spLocks noChangeArrowheads="1"/>
          </p:cNvSpPr>
          <p:nvPr/>
        </p:nvSpPr>
        <p:spPr bwMode="auto">
          <a:xfrm>
            <a:off x="457200" y="609600"/>
            <a:ext cx="8382000" cy="6096000"/>
          </a:xfrm>
          <a:prstGeom prst="rect">
            <a:avLst/>
          </a:prstGeom>
          <a:noFill/>
          <a:ln w="9525">
            <a:noFill/>
            <a:miter lim="800000"/>
            <a:headEnd/>
            <a:tailEnd/>
          </a:ln>
        </p:spPr>
        <p:txBody>
          <a:bodyPr/>
          <a:lstStyle/>
          <a:p>
            <a:pPr marL="342900" indent="-342900">
              <a:lnSpc>
                <a:spcPct val="80000"/>
              </a:lnSpc>
              <a:spcBef>
                <a:spcPct val="50000"/>
              </a:spcBef>
            </a:pPr>
            <a:r>
              <a:rPr lang="en-US" sz="2800" i="1" dirty="0">
                <a:solidFill>
                  <a:srgbClr val="0000FF"/>
                </a:solidFill>
                <a:effectLst/>
              </a:rPr>
              <a:t>Suppose you had agreed to pay F = </a:t>
            </a:r>
            <a:r>
              <a:rPr lang="en-US" sz="2800" i="1" dirty="0">
                <a:solidFill>
                  <a:srgbClr val="006600"/>
                </a:solidFill>
                <a:effectLst/>
              </a:rPr>
              <a:t>0%</a:t>
            </a:r>
            <a:r>
              <a:rPr lang="en-US" sz="2800" i="1" dirty="0">
                <a:solidFill>
                  <a:srgbClr val="0000FF"/>
                </a:solidFill>
                <a:effectLst/>
              </a:rPr>
              <a:t> (expected return on index, here: </a:t>
            </a:r>
            <a:r>
              <a:rPr lang="en-US" sz="2800" i="1" dirty="0" err="1">
                <a:solidFill>
                  <a:srgbClr val="0000FF"/>
                </a:solidFill>
                <a:effectLst/>
              </a:rPr>
              <a:t>recv</a:t>
            </a:r>
            <a:r>
              <a:rPr lang="en-US" sz="2800" i="1" dirty="0">
                <a:solidFill>
                  <a:srgbClr val="0000FF"/>
                </a:solidFill>
                <a:effectLst/>
              </a:rPr>
              <a:t> </a:t>
            </a:r>
            <a:r>
              <a:rPr lang="en-US" sz="2800" i="1" dirty="0" err="1">
                <a:solidFill>
                  <a:srgbClr val="0000FF"/>
                </a:solidFill>
                <a:effectLst/>
              </a:rPr>
              <a:t>indx</a:t>
            </a:r>
            <a:r>
              <a:rPr lang="en-US" sz="2800" i="1" dirty="0">
                <a:solidFill>
                  <a:srgbClr val="0000FF"/>
                </a:solidFill>
                <a:effectLst/>
              </a:rPr>
              <a:t> </a:t>
            </a:r>
            <a:r>
              <a:rPr lang="en-US" sz="2800" i="1" dirty="0" err="1">
                <a:solidFill>
                  <a:srgbClr val="0000FF"/>
                </a:solidFill>
                <a:effectLst/>
              </a:rPr>
              <a:t>retn</a:t>
            </a:r>
            <a:r>
              <a:rPr lang="en-US" sz="2800" i="1" dirty="0">
                <a:solidFill>
                  <a:srgbClr val="0000FF"/>
                </a:solidFill>
                <a:effectLst/>
              </a:rPr>
              <a:t> for free).</a:t>
            </a:r>
          </a:p>
          <a:p>
            <a:pPr marL="342900" indent="-342900">
              <a:lnSpc>
                <a:spcPct val="80000"/>
              </a:lnSpc>
              <a:spcBef>
                <a:spcPct val="50000"/>
              </a:spcBef>
            </a:pPr>
            <a:r>
              <a:rPr lang="en-US" sz="2800" i="1" dirty="0">
                <a:solidFill>
                  <a:srgbClr val="0000FF"/>
                </a:solidFill>
                <a:effectLst/>
              </a:rPr>
              <a:t>Then</a:t>
            </a:r>
            <a:r>
              <a:rPr lang="en-US" sz="2800" i="1" dirty="0">
                <a:solidFill>
                  <a:srgbClr val="0000FF"/>
                </a:solidFill>
                <a:effectLst/>
                <a:sym typeface="Wingdings" pitchFamily="2" charset="2"/>
              </a:rPr>
              <a:t> expected return on overall position (covered long swap):</a:t>
            </a:r>
          </a:p>
          <a:p>
            <a:pPr marL="342900" indent="-342900">
              <a:lnSpc>
                <a:spcPct val="80000"/>
              </a:lnSpc>
              <a:spcBef>
                <a:spcPct val="80000"/>
              </a:spcBef>
              <a:buFont typeface="Wingdings" pitchFamily="2" charset="2"/>
              <a:buNone/>
            </a:pPr>
            <a:r>
              <a:rPr lang="en-US" sz="2800" i="1" dirty="0">
                <a:solidFill>
                  <a:srgbClr val="0000FF"/>
                </a:solidFill>
                <a:effectLst/>
                <a:sym typeface="Wingdings" pitchFamily="2" charset="2"/>
              </a:rPr>
              <a:t>= 4% + </a:t>
            </a:r>
            <a:r>
              <a:rPr lang="en-US" sz="2800" i="1" dirty="0">
                <a:solidFill>
                  <a:srgbClr val="006600"/>
                </a:solidFill>
                <a:effectLst/>
                <a:sym typeface="Wingdings" pitchFamily="2" charset="2"/>
              </a:rPr>
              <a:t>0%</a:t>
            </a:r>
            <a:r>
              <a:rPr lang="en-US" sz="2800" i="1" dirty="0">
                <a:solidFill>
                  <a:srgbClr val="0000FF"/>
                </a:solidFill>
                <a:effectLst/>
                <a:sym typeface="Wingdings" pitchFamily="2" charset="2"/>
              </a:rPr>
              <a:t> – 0% = 4% </a:t>
            </a:r>
          </a:p>
          <a:p>
            <a:pPr marL="342900" indent="-342900">
              <a:lnSpc>
                <a:spcPct val="80000"/>
              </a:lnSpc>
              <a:spcBef>
                <a:spcPct val="80000"/>
              </a:spcBef>
              <a:buFont typeface="Wingdings" pitchFamily="2" charset="2"/>
              <a:buNone/>
            </a:pPr>
            <a:r>
              <a:rPr lang="en-US" sz="2800" i="1" dirty="0">
                <a:solidFill>
                  <a:srgbClr val="0000FF"/>
                </a:solidFill>
                <a:effectLst/>
                <a:sym typeface="Wingdings" pitchFamily="2" charset="2"/>
              </a:rPr>
              <a:t>You would face expected return = 4%, no higher than </a:t>
            </a:r>
            <a:r>
              <a:rPr lang="en-US" sz="2800" i="1" dirty="0" err="1">
                <a:solidFill>
                  <a:srgbClr val="0000FF"/>
                </a:solidFill>
                <a:effectLst/>
                <a:sym typeface="Wingdings" pitchFamily="2" charset="2"/>
              </a:rPr>
              <a:t>riskfree</a:t>
            </a:r>
            <a:r>
              <a:rPr lang="en-US" sz="2800" i="1" dirty="0">
                <a:solidFill>
                  <a:srgbClr val="0000FF"/>
                </a:solidFill>
                <a:effectLst/>
                <a:sym typeface="Wingdings" pitchFamily="2" charset="2"/>
              </a:rPr>
              <a:t> rate </a:t>
            </a:r>
            <a:r>
              <a:rPr lang="en-US" sz="2800" i="1" dirty="0" err="1">
                <a:solidFill>
                  <a:srgbClr val="0000FF"/>
                </a:solidFill>
                <a:effectLst/>
                <a:sym typeface="Wingdings" pitchFamily="2" charset="2"/>
              </a:rPr>
              <a:t>r</a:t>
            </a:r>
            <a:r>
              <a:rPr lang="en-US" sz="2800" i="1" baseline="-25000" dirty="0" err="1">
                <a:solidFill>
                  <a:srgbClr val="0000FF"/>
                </a:solidFill>
                <a:effectLst/>
                <a:sym typeface="Wingdings" pitchFamily="2" charset="2"/>
              </a:rPr>
              <a:t>f</a:t>
            </a:r>
            <a:r>
              <a:rPr lang="en-US" sz="2800" i="1" dirty="0">
                <a:solidFill>
                  <a:srgbClr val="0000FF"/>
                </a:solidFill>
                <a:effectLst/>
                <a:sym typeface="Wingdings" pitchFamily="2" charset="2"/>
              </a:rPr>
              <a:t> .</a:t>
            </a:r>
          </a:p>
          <a:p>
            <a:pPr marL="342900" indent="-342900">
              <a:lnSpc>
                <a:spcPct val="80000"/>
              </a:lnSpc>
              <a:spcBef>
                <a:spcPct val="80000"/>
              </a:spcBef>
              <a:buFont typeface="Wingdings" pitchFamily="2" charset="2"/>
              <a:buNone/>
            </a:pPr>
            <a:r>
              <a:rPr lang="en-US" sz="2800" i="1" dirty="0">
                <a:solidFill>
                  <a:srgbClr val="0000FF"/>
                </a:solidFill>
                <a:effectLst/>
                <a:sym typeface="Wingdings" pitchFamily="2" charset="2"/>
              </a:rPr>
              <a:t>Yet you are fully exposed to the index risk on your investment equal to the notional amount.</a:t>
            </a:r>
          </a:p>
          <a:p>
            <a:pPr marL="342900" indent="-342900">
              <a:lnSpc>
                <a:spcPct val="80000"/>
              </a:lnSpc>
              <a:spcBef>
                <a:spcPct val="80000"/>
              </a:spcBef>
              <a:buFont typeface="Wingdings" pitchFamily="2" charset="2"/>
              <a:buNone/>
            </a:pPr>
            <a:r>
              <a:rPr lang="en-US" sz="2800" i="1" dirty="0">
                <a:solidFill>
                  <a:srgbClr val="0000FF"/>
                </a:solidFill>
                <a:effectLst/>
                <a:sym typeface="Wingdings" pitchFamily="2" charset="2"/>
              </a:rPr>
              <a:t>If you are satisfied with a 4% expected return, why not just invest </a:t>
            </a:r>
            <a:r>
              <a:rPr lang="en-US" sz="2800" i="1" dirty="0" err="1">
                <a:solidFill>
                  <a:srgbClr val="0000FF"/>
                </a:solidFill>
                <a:effectLst/>
                <a:sym typeface="Wingdings" pitchFamily="2" charset="2"/>
              </a:rPr>
              <a:t>riskfree</a:t>
            </a:r>
            <a:r>
              <a:rPr lang="en-US" sz="2800" i="1" dirty="0">
                <a:solidFill>
                  <a:srgbClr val="0000FF"/>
                </a:solidFill>
                <a:effectLst/>
                <a:sym typeface="Wingdings" pitchFamily="2" charset="2"/>
              </a:rPr>
              <a:t>, avoid the index risk?...</a:t>
            </a:r>
          </a:p>
        </p:txBody>
      </p:sp>
      <p:sp>
        <p:nvSpPr>
          <p:cNvPr id="4" name="Footer Placeholder 3"/>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5" name="Slide Number Placeholder 4"/>
          <p:cNvSpPr>
            <a:spLocks noGrp="1"/>
          </p:cNvSpPr>
          <p:nvPr>
            <p:ph type="sldNum" sz="quarter" idx="12"/>
          </p:nvPr>
        </p:nvSpPr>
        <p:spPr/>
        <p:txBody>
          <a:bodyPr/>
          <a:lstStyle/>
          <a:p>
            <a:fld id="{C10BC33F-8C89-4D21-B7F7-41DBAF8525E1}" type="slidenum">
              <a:rPr lang="en-US" smtClean="0">
                <a:solidFill>
                  <a:srgbClr val="000000"/>
                </a:solidFill>
              </a:rPr>
              <a:pPr/>
              <a:t>97</a:t>
            </a:fld>
            <a:endParaRPr lang="en-US">
              <a:solidFill>
                <a:srgbClr val="000000"/>
              </a:solidFill>
            </a:endParaRPr>
          </a:p>
        </p:txBody>
      </p:sp>
    </p:spTree>
    <p:extLst>
      <p:ext uri="{BB962C8B-B14F-4D97-AF65-F5344CB8AC3E}">
        <p14:creationId xmlns:p14="http://schemas.microsoft.com/office/powerpoint/2010/main" xmlns="" val="271166810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a:xfrm>
            <a:off x="457200" y="0"/>
            <a:ext cx="8229600" cy="609600"/>
          </a:xfrm>
        </p:spPr>
        <p:txBody>
          <a:bodyPr/>
          <a:lstStyle/>
          <a:p>
            <a:r>
              <a:rPr lang="en-US" sz="3200"/>
              <a:t>Equilibrium Swap Price</a:t>
            </a:r>
            <a:endParaRPr lang="en-US" sz="3200">
              <a:solidFill>
                <a:srgbClr val="CC0066"/>
              </a:solidFill>
            </a:endParaRPr>
          </a:p>
        </p:txBody>
      </p:sp>
      <p:sp>
        <p:nvSpPr>
          <p:cNvPr id="53251" name="Rectangle 3"/>
          <p:cNvSpPr>
            <a:spLocks noChangeArrowheads="1"/>
          </p:cNvSpPr>
          <p:nvPr/>
        </p:nvSpPr>
        <p:spPr bwMode="auto">
          <a:xfrm>
            <a:off x="228600" y="609600"/>
            <a:ext cx="8763000" cy="6096000"/>
          </a:xfrm>
          <a:prstGeom prst="rect">
            <a:avLst/>
          </a:prstGeom>
          <a:noFill/>
          <a:ln w="9525">
            <a:noFill/>
            <a:miter lim="800000"/>
            <a:headEnd/>
            <a:tailEnd/>
          </a:ln>
        </p:spPr>
        <p:txBody>
          <a:bodyPr/>
          <a:lstStyle/>
          <a:p>
            <a:pPr marL="342900" indent="-342900">
              <a:lnSpc>
                <a:spcPct val="80000"/>
              </a:lnSpc>
              <a:spcBef>
                <a:spcPct val="25000"/>
              </a:spcBef>
            </a:pPr>
            <a:r>
              <a:rPr lang="en-US" sz="2800" i="1" dirty="0">
                <a:solidFill>
                  <a:srgbClr val="FF0000"/>
                </a:solidFill>
                <a:effectLst/>
              </a:rPr>
              <a:t>Short position will take price F as low as (no lower than): </a:t>
            </a:r>
          </a:p>
          <a:p>
            <a:pPr marL="342900" indent="-342900" algn="ctr">
              <a:lnSpc>
                <a:spcPct val="80000"/>
              </a:lnSpc>
              <a:spcBef>
                <a:spcPct val="50000"/>
              </a:spcBef>
            </a:pPr>
            <a:r>
              <a:rPr lang="en-US" sz="2800" i="1" dirty="0">
                <a:solidFill>
                  <a:srgbClr val="FF0000"/>
                </a:solidFill>
                <a:effectLst/>
              </a:rPr>
              <a:t>F</a:t>
            </a:r>
            <a:r>
              <a:rPr lang="en-US" sz="2800" i="1" baseline="30000" dirty="0">
                <a:solidFill>
                  <a:srgbClr val="FF0000"/>
                </a:solidFill>
                <a:effectLst/>
              </a:rPr>
              <a:t>S</a:t>
            </a:r>
            <a:r>
              <a:rPr lang="en-US" sz="2800" i="1" dirty="0">
                <a:solidFill>
                  <a:srgbClr val="FF0000"/>
                </a:solidFill>
                <a:effectLst/>
              </a:rPr>
              <a:t> </a:t>
            </a:r>
            <a:r>
              <a:rPr lang="en-US" sz="2800" i="1" dirty="0">
                <a:solidFill>
                  <a:srgbClr val="FF0000"/>
                </a:solidFill>
                <a:effectLst/>
                <a:cs typeface="Arial" charset="0"/>
              </a:rPr>
              <a:t>≥</a:t>
            </a:r>
            <a:r>
              <a:rPr lang="en-US" sz="2800" i="1" dirty="0">
                <a:solidFill>
                  <a:srgbClr val="FF0000"/>
                </a:solidFill>
                <a:effectLst/>
              </a:rPr>
              <a:t> </a:t>
            </a:r>
            <a:r>
              <a:rPr lang="en-US" sz="2800" i="1" dirty="0" err="1">
                <a:solidFill>
                  <a:srgbClr val="FF0000"/>
                </a:solidFill>
                <a:effectLst/>
              </a:rPr>
              <a:t>r</a:t>
            </a:r>
            <a:r>
              <a:rPr lang="en-US" sz="2800" i="1" baseline="-25000" dirty="0" err="1">
                <a:solidFill>
                  <a:srgbClr val="FF0000"/>
                </a:solidFill>
                <a:effectLst/>
              </a:rPr>
              <a:t>f</a:t>
            </a:r>
            <a:r>
              <a:rPr lang="en-US" sz="2800" i="1" dirty="0">
                <a:solidFill>
                  <a:srgbClr val="FF0000"/>
                </a:solidFill>
                <a:effectLst/>
              </a:rPr>
              <a:t> + </a:t>
            </a:r>
            <a:r>
              <a:rPr lang="en-US" sz="2800" i="1" dirty="0">
                <a:solidFill>
                  <a:srgbClr val="CC0066"/>
                </a:solidFill>
                <a:effectLst/>
              </a:rPr>
              <a:t>lag</a:t>
            </a:r>
            <a:r>
              <a:rPr lang="en-US" sz="2800" i="1" dirty="0">
                <a:solidFill>
                  <a:srgbClr val="FF0000"/>
                </a:solidFill>
                <a:effectLst/>
              </a:rPr>
              <a:t> =</a:t>
            </a:r>
            <a:r>
              <a:rPr lang="en-US" sz="2800" i="1" dirty="0">
                <a:solidFill>
                  <a:srgbClr val="0000FF"/>
                </a:solidFill>
                <a:effectLst/>
              </a:rPr>
              <a:t> </a:t>
            </a:r>
            <a:r>
              <a:rPr lang="en-US" sz="2800" i="1" dirty="0">
                <a:solidFill>
                  <a:srgbClr val="006600"/>
                </a:solidFill>
                <a:effectLst/>
              </a:rPr>
              <a:t>E[</a:t>
            </a:r>
            <a:r>
              <a:rPr lang="en-US" sz="2800" i="1" dirty="0" err="1">
                <a:solidFill>
                  <a:srgbClr val="006600"/>
                </a:solidFill>
                <a:effectLst/>
              </a:rPr>
              <a:t>r</a:t>
            </a:r>
            <a:r>
              <a:rPr lang="en-US" sz="2800" i="1" baseline="-25000" dirty="0" err="1">
                <a:solidFill>
                  <a:srgbClr val="006600"/>
                </a:solidFill>
                <a:effectLst/>
              </a:rPr>
              <a:t>S</a:t>
            </a:r>
            <a:r>
              <a:rPr lang="en-US" sz="2800" i="1" dirty="0">
                <a:solidFill>
                  <a:srgbClr val="006600"/>
                </a:solidFill>
                <a:effectLst/>
              </a:rPr>
              <a:t>]</a:t>
            </a:r>
            <a:r>
              <a:rPr lang="en-US" sz="2800" i="1" dirty="0">
                <a:solidFill>
                  <a:srgbClr val="0000FF"/>
                </a:solidFill>
                <a:effectLst/>
              </a:rPr>
              <a:t> </a:t>
            </a:r>
            <a:r>
              <a:rPr lang="en-US" sz="2800" i="1" dirty="0">
                <a:solidFill>
                  <a:srgbClr val="FF0000"/>
                </a:solidFill>
                <a:effectLst/>
              </a:rPr>
              <a:t>– </a:t>
            </a:r>
            <a:r>
              <a:rPr lang="en-US" sz="2800" i="1" dirty="0" err="1">
                <a:solidFill>
                  <a:srgbClr val="FF0000"/>
                </a:solidFill>
                <a:effectLst/>
              </a:rPr>
              <a:t>RP</a:t>
            </a:r>
            <a:r>
              <a:rPr lang="en-US" sz="2800" i="1" baseline="-25000" dirty="0" err="1">
                <a:solidFill>
                  <a:srgbClr val="FF0000"/>
                </a:solidFill>
                <a:effectLst/>
              </a:rPr>
              <a:t>S</a:t>
            </a:r>
            <a:r>
              <a:rPr lang="en-US" sz="2800" i="1" dirty="0">
                <a:solidFill>
                  <a:srgbClr val="0000FF"/>
                </a:solidFill>
                <a:effectLst/>
              </a:rPr>
              <a:t> </a:t>
            </a:r>
            <a:r>
              <a:rPr lang="en-US" sz="2800" i="1" dirty="0">
                <a:solidFill>
                  <a:srgbClr val="FF0000"/>
                </a:solidFill>
                <a:effectLst/>
              </a:rPr>
              <a:t>= -3%.    Why?...</a:t>
            </a:r>
          </a:p>
          <a:p>
            <a:pPr marL="342900" indent="-342900">
              <a:lnSpc>
                <a:spcPct val="80000"/>
              </a:lnSpc>
              <a:spcBef>
                <a:spcPct val="50000"/>
              </a:spcBef>
            </a:pPr>
            <a:r>
              <a:rPr lang="en-US" sz="2800" i="1" dirty="0">
                <a:solidFill>
                  <a:srgbClr val="FF0000"/>
                </a:solidFill>
                <a:effectLst/>
              </a:rPr>
              <a:t>Will earn expected 7% on covering real estate of same risk as index (true return no lag),</a:t>
            </a:r>
          </a:p>
          <a:p>
            <a:pPr marL="342900" indent="-342900">
              <a:lnSpc>
                <a:spcPct val="80000"/>
              </a:lnSpc>
              <a:spcBef>
                <a:spcPct val="50000"/>
              </a:spcBef>
            </a:pPr>
            <a:r>
              <a:rPr lang="en-US" sz="2800" i="1" dirty="0">
                <a:solidFill>
                  <a:srgbClr val="FF0000"/>
                </a:solidFill>
                <a:effectLst/>
              </a:rPr>
              <a:t>While paying </a:t>
            </a:r>
            <a:r>
              <a:rPr lang="en-US" sz="2800" i="1" dirty="0" err="1">
                <a:solidFill>
                  <a:srgbClr val="FF0000"/>
                </a:solidFill>
                <a:effectLst/>
              </a:rPr>
              <a:t>expctd</a:t>
            </a:r>
            <a:r>
              <a:rPr lang="en-US" sz="2800" i="1" dirty="0">
                <a:solidFill>
                  <a:srgbClr val="FF0000"/>
                </a:solidFill>
                <a:effectLst/>
              </a:rPr>
              <a:t> RE </a:t>
            </a:r>
            <a:r>
              <a:rPr lang="en-US" sz="2800" i="1" dirty="0" err="1">
                <a:solidFill>
                  <a:srgbClr val="FF0000"/>
                </a:solidFill>
                <a:effectLst/>
              </a:rPr>
              <a:t>retn</a:t>
            </a:r>
            <a:r>
              <a:rPr lang="en-US" sz="2800" i="1" dirty="0">
                <a:solidFill>
                  <a:srgbClr val="FF0000"/>
                </a:solidFill>
                <a:effectLst/>
              </a:rPr>
              <a:t> </a:t>
            </a:r>
            <a:r>
              <a:rPr lang="en-US" sz="2800" i="1" dirty="0">
                <a:solidFill>
                  <a:srgbClr val="006600"/>
                </a:solidFill>
                <a:effectLst/>
              </a:rPr>
              <a:t>0%</a:t>
            </a:r>
            <a:r>
              <a:rPr lang="en-US" sz="2800" i="1" dirty="0">
                <a:solidFill>
                  <a:srgbClr val="FF0000"/>
                </a:solidFill>
                <a:effectLst/>
              </a:rPr>
              <a:t> on swap,</a:t>
            </a:r>
          </a:p>
          <a:p>
            <a:pPr marL="342900" indent="-342900">
              <a:lnSpc>
                <a:spcPct val="80000"/>
              </a:lnSpc>
              <a:spcBef>
                <a:spcPct val="50000"/>
              </a:spcBef>
            </a:pPr>
            <a:r>
              <a:rPr lang="en-US" sz="2800" i="1" dirty="0">
                <a:solidFill>
                  <a:srgbClr val="FF0000"/>
                </a:solidFill>
                <a:effectLst/>
              </a:rPr>
              <a:t>Plus receive F = -3% (i.e., will pay 3%): </a:t>
            </a:r>
          </a:p>
          <a:p>
            <a:pPr marL="342900" indent="-342900">
              <a:lnSpc>
                <a:spcPct val="80000"/>
              </a:lnSpc>
              <a:spcBef>
                <a:spcPct val="50000"/>
              </a:spcBef>
            </a:pPr>
            <a:r>
              <a:rPr lang="en-US" sz="2800" i="1" dirty="0">
                <a:solidFill>
                  <a:srgbClr val="FF0000"/>
                </a:solidFill>
                <a:effectLst/>
                <a:sym typeface="Wingdings" pitchFamily="2" charset="2"/>
              </a:rPr>
              <a:t> Expected return on overall position (covered short swap):</a:t>
            </a:r>
          </a:p>
          <a:p>
            <a:pPr marL="342900" indent="-342900">
              <a:lnSpc>
                <a:spcPct val="80000"/>
              </a:lnSpc>
              <a:spcBef>
                <a:spcPct val="50000"/>
              </a:spcBef>
            </a:pPr>
            <a:r>
              <a:rPr lang="en-US" sz="2800" i="1" dirty="0">
                <a:solidFill>
                  <a:srgbClr val="FF0000"/>
                </a:solidFill>
                <a:effectLst/>
                <a:sym typeface="Wingdings" pitchFamily="2" charset="2"/>
              </a:rPr>
              <a:t>= 7% </a:t>
            </a:r>
            <a:r>
              <a:rPr lang="en-US" sz="2800" i="1" dirty="0">
                <a:solidFill>
                  <a:srgbClr val="FF0000"/>
                </a:solidFill>
                <a:effectLst/>
              </a:rPr>
              <a:t>–</a:t>
            </a:r>
            <a:r>
              <a:rPr lang="en-US" sz="2800" i="1" dirty="0">
                <a:solidFill>
                  <a:srgbClr val="FF0000"/>
                </a:solidFill>
                <a:effectLst/>
                <a:sym typeface="Wingdings" pitchFamily="2" charset="2"/>
              </a:rPr>
              <a:t> </a:t>
            </a:r>
            <a:r>
              <a:rPr lang="en-US" sz="2800" i="1" dirty="0">
                <a:solidFill>
                  <a:srgbClr val="006600"/>
                </a:solidFill>
                <a:effectLst/>
                <a:sym typeface="Wingdings" pitchFamily="2" charset="2"/>
              </a:rPr>
              <a:t>0%</a:t>
            </a:r>
            <a:r>
              <a:rPr lang="en-US" sz="2800" i="1" dirty="0">
                <a:solidFill>
                  <a:srgbClr val="FF0000"/>
                </a:solidFill>
                <a:effectLst/>
                <a:sym typeface="Wingdings" pitchFamily="2" charset="2"/>
              </a:rPr>
              <a:t> + (-3%) = 4% = </a:t>
            </a:r>
            <a:r>
              <a:rPr lang="en-US" sz="2800" i="1" dirty="0" err="1">
                <a:solidFill>
                  <a:srgbClr val="FF0000"/>
                </a:solidFill>
                <a:effectLst/>
                <a:sym typeface="Wingdings" pitchFamily="2" charset="2"/>
              </a:rPr>
              <a:t>r</a:t>
            </a:r>
            <a:r>
              <a:rPr lang="en-US" sz="2800" i="1" baseline="-25000" dirty="0" err="1">
                <a:solidFill>
                  <a:srgbClr val="FF0000"/>
                </a:solidFill>
                <a:effectLst/>
                <a:sym typeface="Wingdings" pitchFamily="2" charset="2"/>
              </a:rPr>
              <a:t>f</a:t>
            </a:r>
            <a:r>
              <a:rPr lang="en-US" sz="2800" i="1" dirty="0">
                <a:solidFill>
                  <a:srgbClr val="FF0000"/>
                </a:solidFill>
                <a:effectLst/>
                <a:sym typeface="Wingdings" pitchFamily="2" charset="2"/>
              </a:rPr>
              <a:t>  </a:t>
            </a:r>
          </a:p>
          <a:p>
            <a:pPr marL="342900" indent="-342900">
              <a:lnSpc>
                <a:spcPct val="80000"/>
              </a:lnSpc>
              <a:spcBef>
                <a:spcPct val="50000"/>
              </a:spcBef>
            </a:pPr>
            <a:r>
              <a:rPr lang="en-US" sz="2800" i="1" dirty="0">
                <a:solidFill>
                  <a:srgbClr val="FF0000"/>
                </a:solidFill>
                <a:effectLst/>
                <a:sym typeface="Wingdings" pitchFamily="2" charset="2"/>
              </a:rPr>
              <a:t>= Equilibrium (“fair”) expected return on </a:t>
            </a:r>
            <a:r>
              <a:rPr lang="en-US" sz="2800" i="1" dirty="0" err="1">
                <a:solidFill>
                  <a:srgbClr val="FF0000"/>
                </a:solidFill>
                <a:effectLst/>
                <a:sym typeface="Wingdings" pitchFamily="2" charset="2"/>
              </a:rPr>
              <a:t>riskfree</a:t>
            </a:r>
            <a:r>
              <a:rPr lang="en-US" sz="2800" i="1" dirty="0">
                <a:solidFill>
                  <a:srgbClr val="FF0000"/>
                </a:solidFill>
                <a:effectLst/>
                <a:sym typeface="Wingdings" pitchFamily="2" charset="2"/>
              </a:rPr>
              <a:t> investment (short cancels RE systematic risk exposure, swap pmt F is riskless).</a:t>
            </a:r>
          </a:p>
        </p:txBody>
      </p:sp>
      <p:sp>
        <p:nvSpPr>
          <p:cNvPr id="4" name="Footer Placeholder 3"/>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5" name="Slide Number Placeholder 4"/>
          <p:cNvSpPr>
            <a:spLocks noGrp="1"/>
          </p:cNvSpPr>
          <p:nvPr>
            <p:ph type="sldNum" sz="quarter" idx="12"/>
          </p:nvPr>
        </p:nvSpPr>
        <p:spPr/>
        <p:txBody>
          <a:bodyPr/>
          <a:lstStyle/>
          <a:p>
            <a:fld id="{C10BC33F-8C89-4D21-B7F7-41DBAF8525E1}" type="slidenum">
              <a:rPr lang="en-US" smtClean="0">
                <a:solidFill>
                  <a:srgbClr val="000000"/>
                </a:solidFill>
              </a:rPr>
              <a:pPr/>
              <a:t>98</a:t>
            </a:fld>
            <a:endParaRPr lang="en-US">
              <a:solidFill>
                <a:srgbClr val="000000"/>
              </a:solidFill>
            </a:endParaRPr>
          </a:p>
        </p:txBody>
      </p:sp>
    </p:spTree>
    <p:extLst>
      <p:ext uri="{BB962C8B-B14F-4D97-AF65-F5344CB8AC3E}">
        <p14:creationId xmlns:p14="http://schemas.microsoft.com/office/powerpoint/2010/main" xmlns="" val="150953483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0"/>
            <a:ext cx="8229600" cy="533400"/>
          </a:xfrm>
        </p:spPr>
        <p:txBody>
          <a:bodyPr/>
          <a:lstStyle/>
          <a:p>
            <a:r>
              <a:rPr lang="en-US" sz="3200"/>
              <a:t>Pricing Lesson:</a:t>
            </a:r>
          </a:p>
        </p:txBody>
      </p:sp>
      <p:sp>
        <p:nvSpPr>
          <p:cNvPr id="55299" name="Rectangle 3"/>
          <p:cNvSpPr>
            <a:spLocks noGrp="1" noChangeArrowheads="1"/>
          </p:cNvSpPr>
          <p:nvPr>
            <p:ph type="body" idx="1"/>
          </p:nvPr>
        </p:nvSpPr>
        <p:spPr>
          <a:xfrm>
            <a:off x="304800" y="609600"/>
            <a:ext cx="8534400" cy="6096000"/>
          </a:xfrm>
        </p:spPr>
        <p:txBody>
          <a:bodyPr/>
          <a:lstStyle/>
          <a:p>
            <a:pPr>
              <a:lnSpc>
                <a:spcPct val="90000"/>
              </a:lnSpc>
              <a:spcBef>
                <a:spcPct val="30000"/>
              </a:spcBef>
            </a:pPr>
            <a:r>
              <a:rPr lang="en-US" sz="2400" dirty="0"/>
              <a:t>The equilibrium (“fair”) swap price for a swap of a RE index for a fixed leg is </a:t>
            </a:r>
            <a:r>
              <a:rPr lang="en-US" sz="2400" i="1" dirty="0"/>
              <a:t>F</a:t>
            </a:r>
            <a:r>
              <a:rPr lang="en-US" sz="2400" dirty="0"/>
              <a:t> = </a:t>
            </a:r>
            <a:r>
              <a:rPr lang="en-US" sz="2400" i="1" dirty="0" err="1"/>
              <a:t>r</a:t>
            </a:r>
            <a:r>
              <a:rPr lang="en-US" sz="2400" i="1" baseline="-25000" dirty="0" err="1"/>
              <a:t>f</a:t>
            </a:r>
            <a:r>
              <a:rPr lang="en-US" sz="2400" dirty="0"/>
              <a:t> + </a:t>
            </a:r>
            <a:r>
              <a:rPr lang="en-US" sz="2400" i="1" dirty="0">
                <a:solidFill>
                  <a:srgbClr val="CC0066"/>
                </a:solidFill>
              </a:rPr>
              <a:t>L</a:t>
            </a:r>
            <a:r>
              <a:rPr lang="en-US" sz="2400" dirty="0"/>
              <a:t> (for a total return swap), where:</a:t>
            </a:r>
          </a:p>
          <a:p>
            <a:pPr lvl="1">
              <a:lnSpc>
                <a:spcPct val="90000"/>
              </a:lnSpc>
              <a:spcBef>
                <a:spcPct val="25000"/>
              </a:spcBef>
              <a:buFont typeface="Wingdings" pitchFamily="2" charset="2"/>
              <a:buChar char="Ø"/>
            </a:pPr>
            <a:r>
              <a:rPr lang="en-US" sz="2000" i="1" dirty="0">
                <a:solidFill>
                  <a:srgbClr val="CC0066"/>
                </a:solidFill>
              </a:rPr>
              <a:t>L</a:t>
            </a:r>
            <a:r>
              <a:rPr lang="en-US" sz="2000" dirty="0"/>
              <a:t> = </a:t>
            </a:r>
            <a:r>
              <a:rPr lang="en-US" sz="2000" i="1" dirty="0"/>
              <a:t>“Lag Effect”</a:t>
            </a:r>
            <a:r>
              <a:rPr lang="en-US" sz="2000" dirty="0"/>
              <a:t> = </a:t>
            </a:r>
            <a:r>
              <a:rPr lang="en-US" sz="2000" i="1" dirty="0" err="1"/>
              <a:t>Expctd</a:t>
            </a:r>
            <a:r>
              <a:rPr lang="en-US" sz="2000" i="1" dirty="0"/>
              <a:t> </a:t>
            </a:r>
            <a:r>
              <a:rPr lang="en-US" sz="2000" i="1" dirty="0" err="1"/>
              <a:t>Retn</a:t>
            </a:r>
            <a:r>
              <a:rPr lang="en-US" sz="2000" i="1" dirty="0"/>
              <a:t> – </a:t>
            </a:r>
            <a:r>
              <a:rPr lang="en-US" sz="2000" i="1" dirty="0" err="1"/>
              <a:t>Equilibr</a:t>
            </a:r>
            <a:r>
              <a:rPr lang="en-US" sz="2000" i="1" dirty="0"/>
              <a:t> </a:t>
            </a:r>
            <a:r>
              <a:rPr lang="en-US" sz="2000" i="1" dirty="0" err="1"/>
              <a:t>Expctd</a:t>
            </a:r>
            <a:r>
              <a:rPr lang="en-US" sz="2000" i="1" dirty="0"/>
              <a:t> </a:t>
            </a:r>
            <a:r>
              <a:rPr lang="en-US" sz="2000" i="1" dirty="0" err="1"/>
              <a:t>Retn</a:t>
            </a:r>
            <a:r>
              <a:rPr lang="en-US" sz="2000" dirty="0"/>
              <a:t>: </a:t>
            </a:r>
            <a:r>
              <a:rPr lang="en-US" sz="2000" i="1" dirty="0">
                <a:solidFill>
                  <a:srgbClr val="CC0066"/>
                </a:solidFill>
              </a:rPr>
              <a:t>E</a:t>
            </a:r>
            <a:r>
              <a:rPr lang="en-US" sz="2000" dirty="0">
                <a:solidFill>
                  <a:srgbClr val="CC0066"/>
                </a:solidFill>
              </a:rPr>
              <a:t>[</a:t>
            </a:r>
            <a:r>
              <a:rPr lang="en-US" sz="2000" i="1" dirty="0" err="1">
                <a:solidFill>
                  <a:srgbClr val="CC0066"/>
                </a:solidFill>
              </a:rPr>
              <a:t>r</a:t>
            </a:r>
            <a:r>
              <a:rPr lang="en-US" sz="2000" i="1" baseline="-25000" dirty="0" err="1">
                <a:solidFill>
                  <a:srgbClr val="CC0066"/>
                </a:solidFill>
              </a:rPr>
              <a:t>S</a:t>
            </a:r>
            <a:r>
              <a:rPr lang="en-US" sz="2000" dirty="0">
                <a:solidFill>
                  <a:srgbClr val="CC0066"/>
                </a:solidFill>
              </a:rPr>
              <a:t>] – </a:t>
            </a:r>
            <a:r>
              <a:rPr lang="en-US" sz="2000" i="1" dirty="0">
                <a:solidFill>
                  <a:srgbClr val="CC0066"/>
                </a:solidFill>
              </a:rPr>
              <a:t>E</a:t>
            </a:r>
            <a:r>
              <a:rPr lang="en-US" sz="2000" i="1" baseline="30000" dirty="0">
                <a:solidFill>
                  <a:srgbClr val="CC0066"/>
                </a:solidFill>
              </a:rPr>
              <a:t>E</a:t>
            </a:r>
            <a:r>
              <a:rPr lang="en-US" sz="2000" dirty="0">
                <a:solidFill>
                  <a:srgbClr val="CC0066"/>
                </a:solidFill>
              </a:rPr>
              <a:t>[</a:t>
            </a:r>
            <a:r>
              <a:rPr lang="en-US" sz="2000" i="1" dirty="0" err="1">
                <a:solidFill>
                  <a:srgbClr val="CC0066"/>
                </a:solidFill>
              </a:rPr>
              <a:t>r</a:t>
            </a:r>
            <a:r>
              <a:rPr lang="en-US" sz="2000" i="1" baseline="-25000" dirty="0" err="1">
                <a:solidFill>
                  <a:srgbClr val="CC0066"/>
                </a:solidFill>
              </a:rPr>
              <a:t>S</a:t>
            </a:r>
            <a:r>
              <a:rPr lang="en-US" sz="2000" dirty="0">
                <a:solidFill>
                  <a:srgbClr val="CC0066"/>
                </a:solidFill>
              </a:rPr>
              <a:t>]</a:t>
            </a:r>
          </a:p>
          <a:p>
            <a:pPr lvl="1">
              <a:lnSpc>
                <a:spcPct val="90000"/>
              </a:lnSpc>
              <a:spcBef>
                <a:spcPct val="25000"/>
              </a:spcBef>
              <a:buFont typeface="Wingdings" pitchFamily="2" charset="2"/>
              <a:buChar char="Ø"/>
            </a:pPr>
            <a:r>
              <a:rPr lang="en-US" sz="2000" i="1" dirty="0">
                <a:solidFill>
                  <a:srgbClr val="CC0066"/>
                </a:solidFill>
              </a:rPr>
              <a:t>L</a:t>
            </a:r>
            <a:r>
              <a:rPr lang="en-US" sz="2000" dirty="0"/>
              <a:t>  =  Risk Differ (</a:t>
            </a:r>
            <a:r>
              <a:rPr lang="en-US" sz="2000" dirty="0" err="1"/>
              <a:t>propmkt</a:t>
            </a:r>
            <a:r>
              <a:rPr lang="en-US" sz="2000" dirty="0"/>
              <a:t> – index) + momentum in index  </a:t>
            </a:r>
          </a:p>
          <a:p>
            <a:pPr lvl="1">
              <a:lnSpc>
                <a:spcPct val="90000"/>
              </a:lnSpc>
              <a:spcBef>
                <a:spcPct val="25000"/>
              </a:spcBef>
              <a:buFont typeface="Wingdings" pitchFamily="2" charset="2"/>
              <a:buChar char="Ø"/>
            </a:pPr>
            <a:r>
              <a:rPr lang="en-US" sz="2000" i="1" dirty="0">
                <a:solidFill>
                  <a:srgbClr val="CC0066"/>
                </a:solidFill>
              </a:rPr>
              <a:t>L</a:t>
            </a:r>
            <a:r>
              <a:rPr lang="en-US" sz="2000" i="1" dirty="0"/>
              <a:t> </a:t>
            </a:r>
            <a:r>
              <a:rPr lang="en-US" sz="2000" dirty="0"/>
              <a:t> </a:t>
            </a:r>
            <a:r>
              <a:rPr lang="en-US" sz="2000" dirty="0">
                <a:solidFill>
                  <a:srgbClr val="CC0066"/>
                </a:solidFill>
              </a:rPr>
              <a:t>=  (</a:t>
            </a:r>
            <a:r>
              <a:rPr lang="en-US" sz="2000" i="1" dirty="0">
                <a:solidFill>
                  <a:srgbClr val="CC0066"/>
                </a:solidFill>
              </a:rPr>
              <a:t>RP</a:t>
            </a:r>
            <a:r>
              <a:rPr lang="en-US" sz="2000" i="1" baseline="-25000" dirty="0">
                <a:solidFill>
                  <a:srgbClr val="CC0066"/>
                </a:solidFill>
              </a:rPr>
              <a:t>P</a:t>
            </a:r>
            <a:r>
              <a:rPr lang="en-US" sz="2000" dirty="0">
                <a:solidFill>
                  <a:srgbClr val="CC0066"/>
                </a:solidFill>
              </a:rPr>
              <a:t> – </a:t>
            </a:r>
            <a:r>
              <a:rPr lang="en-US" sz="2000" i="1" dirty="0">
                <a:solidFill>
                  <a:srgbClr val="CC0066"/>
                </a:solidFill>
              </a:rPr>
              <a:t>RP</a:t>
            </a:r>
            <a:r>
              <a:rPr lang="en-US" sz="2000" i="1" baseline="-25000" dirty="0">
                <a:solidFill>
                  <a:srgbClr val="CC0066"/>
                </a:solidFill>
              </a:rPr>
              <a:t>S</a:t>
            </a:r>
            <a:r>
              <a:rPr lang="en-US" sz="2000" dirty="0">
                <a:solidFill>
                  <a:srgbClr val="CC0066"/>
                </a:solidFill>
              </a:rPr>
              <a:t>) + </a:t>
            </a:r>
            <a:r>
              <a:rPr lang="en-US" sz="2000" i="1" dirty="0">
                <a:solidFill>
                  <a:srgbClr val="CC0066"/>
                </a:solidFill>
              </a:rPr>
              <a:t>m</a:t>
            </a:r>
            <a:r>
              <a:rPr lang="en-US" sz="2000" dirty="0"/>
              <a:t> : </a:t>
            </a:r>
            <a:r>
              <a:rPr lang="en-US" sz="2000" dirty="0" err="1"/>
              <a:t>mkt</a:t>
            </a:r>
            <a:r>
              <a:rPr lang="en-US" sz="2000" dirty="0"/>
              <a:t> been strong </a:t>
            </a:r>
            <a:r>
              <a:rPr lang="en-US" sz="2000" dirty="0">
                <a:sym typeface="Wingdings" pitchFamily="2" charset="2"/>
              </a:rPr>
              <a:t> </a:t>
            </a:r>
            <a:r>
              <a:rPr lang="en-US" sz="2000" i="1" dirty="0">
                <a:solidFill>
                  <a:srgbClr val="CC0066"/>
                </a:solidFill>
                <a:sym typeface="Wingdings" pitchFamily="2" charset="2"/>
              </a:rPr>
              <a:t>m</a:t>
            </a:r>
            <a:r>
              <a:rPr lang="en-US" sz="2000" dirty="0">
                <a:solidFill>
                  <a:srgbClr val="CC0066"/>
                </a:solidFill>
                <a:sym typeface="Wingdings" pitchFamily="2" charset="2"/>
              </a:rPr>
              <a:t> &gt; 0</a:t>
            </a:r>
            <a:r>
              <a:rPr lang="en-US" sz="2000" dirty="0">
                <a:sym typeface="Wingdings" pitchFamily="2" charset="2"/>
              </a:rPr>
              <a:t>, </a:t>
            </a:r>
            <a:r>
              <a:rPr lang="en-US" sz="2000" dirty="0" err="1">
                <a:sym typeface="Wingdings" pitchFamily="2" charset="2"/>
              </a:rPr>
              <a:t>mkt</a:t>
            </a:r>
            <a:r>
              <a:rPr lang="en-US" sz="2000" dirty="0">
                <a:sym typeface="Wingdings" pitchFamily="2" charset="2"/>
              </a:rPr>
              <a:t> been weak  </a:t>
            </a:r>
            <a:r>
              <a:rPr lang="en-US" sz="2000" i="1" dirty="0">
                <a:solidFill>
                  <a:srgbClr val="CC0066"/>
                </a:solidFill>
                <a:sym typeface="Wingdings" pitchFamily="2" charset="2"/>
              </a:rPr>
              <a:t>m</a:t>
            </a:r>
            <a:r>
              <a:rPr lang="en-US" sz="2000" dirty="0">
                <a:solidFill>
                  <a:srgbClr val="CC0066"/>
                </a:solidFill>
                <a:sym typeface="Wingdings" pitchFamily="2" charset="2"/>
              </a:rPr>
              <a:t> &lt; 0</a:t>
            </a:r>
            <a:r>
              <a:rPr lang="en-US" sz="2000" dirty="0">
                <a:sym typeface="Wingdings" pitchFamily="2" charset="2"/>
              </a:rPr>
              <a:t>. For </a:t>
            </a:r>
            <a:r>
              <a:rPr lang="en-US" sz="2000" dirty="0" smtClean="0">
                <a:sym typeface="Wingdings" pitchFamily="2" charset="2"/>
              </a:rPr>
              <a:t>NCREIF Index (appraisal-based), </a:t>
            </a:r>
            <a:r>
              <a:rPr lang="en-US" sz="2000" dirty="0">
                <a:sym typeface="Wingdings" pitchFamily="2" charset="2"/>
              </a:rPr>
              <a:t>I believe </a:t>
            </a:r>
            <a:r>
              <a:rPr lang="en-US" sz="2000" i="1" dirty="0">
                <a:sym typeface="Wingdings" pitchFamily="2" charset="2"/>
              </a:rPr>
              <a:t>RP</a:t>
            </a:r>
            <a:r>
              <a:rPr lang="en-US" sz="2000" i="1" baseline="-25000" dirty="0">
                <a:sym typeface="Wingdings" pitchFamily="2" charset="2"/>
              </a:rPr>
              <a:t>P</a:t>
            </a:r>
            <a:r>
              <a:rPr lang="en-US" sz="2000" dirty="0">
                <a:sym typeface="Wingdings" pitchFamily="2" charset="2"/>
              </a:rPr>
              <a:t> </a:t>
            </a:r>
            <a:r>
              <a:rPr lang="en-US" sz="2000" dirty="0">
                <a:cs typeface="Times New Roman" pitchFamily="18" charset="0"/>
                <a:sym typeface="Wingdings" pitchFamily="2" charset="2"/>
              </a:rPr>
              <a:t>≈ 200-400 bps, </a:t>
            </a:r>
            <a:r>
              <a:rPr lang="en-US" sz="2000" i="1" dirty="0">
                <a:cs typeface="Times New Roman" pitchFamily="18" charset="0"/>
                <a:sym typeface="Wingdings" pitchFamily="2" charset="2"/>
              </a:rPr>
              <a:t>RP</a:t>
            </a:r>
            <a:r>
              <a:rPr lang="en-US" sz="2000" i="1" baseline="-25000" dirty="0">
                <a:cs typeface="Times New Roman" pitchFamily="18" charset="0"/>
                <a:sym typeface="Wingdings" pitchFamily="2" charset="2"/>
              </a:rPr>
              <a:t>S</a:t>
            </a:r>
            <a:r>
              <a:rPr lang="en-US" sz="2000" dirty="0">
                <a:cs typeface="Times New Roman" pitchFamily="18" charset="0"/>
                <a:sym typeface="Wingdings" pitchFamily="2" charset="2"/>
              </a:rPr>
              <a:t> ≈ 100-300 bps, </a:t>
            </a:r>
            <a:r>
              <a:rPr lang="en-US" sz="2000" dirty="0">
                <a:solidFill>
                  <a:srgbClr val="CC0066"/>
                </a:solidFill>
              </a:rPr>
              <a:t>(</a:t>
            </a:r>
            <a:r>
              <a:rPr lang="en-US" sz="2000" i="1" dirty="0">
                <a:solidFill>
                  <a:srgbClr val="CC0066"/>
                </a:solidFill>
              </a:rPr>
              <a:t>RP</a:t>
            </a:r>
            <a:r>
              <a:rPr lang="en-US" sz="2000" i="1" baseline="-25000" dirty="0">
                <a:solidFill>
                  <a:srgbClr val="CC0066"/>
                </a:solidFill>
              </a:rPr>
              <a:t>P</a:t>
            </a:r>
            <a:r>
              <a:rPr lang="en-US" sz="2000" dirty="0">
                <a:solidFill>
                  <a:srgbClr val="CC0066"/>
                </a:solidFill>
              </a:rPr>
              <a:t> – </a:t>
            </a:r>
            <a:r>
              <a:rPr lang="en-US" sz="2000" i="1" dirty="0">
                <a:solidFill>
                  <a:srgbClr val="CC0066"/>
                </a:solidFill>
              </a:rPr>
              <a:t>RP</a:t>
            </a:r>
            <a:r>
              <a:rPr lang="en-US" sz="2000" i="1" baseline="-25000" dirty="0">
                <a:solidFill>
                  <a:srgbClr val="CC0066"/>
                </a:solidFill>
              </a:rPr>
              <a:t>S</a:t>
            </a:r>
            <a:r>
              <a:rPr lang="en-US" sz="2000" dirty="0">
                <a:solidFill>
                  <a:srgbClr val="CC0066"/>
                </a:solidFill>
              </a:rPr>
              <a:t>) </a:t>
            </a:r>
            <a:r>
              <a:rPr lang="en-US" sz="2000" dirty="0">
                <a:solidFill>
                  <a:srgbClr val="CC0066"/>
                </a:solidFill>
                <a:cs typeface="Times New Roman" pitchFamily="18" charset="0"/>
              </a:rPr>
              <a:t>≈ 100-200bps</a:t>
            </a:r>
            <a:r>
              <a:rPr lang="en-US" sz="2000" dirty="0">
                <a:cs typeface="Times New Roman" pitchFamily="18" charset="0"/>
              </a:rPr>
              <a:t>.</a:t>
            </a:r>
          </a:p>
          <a:p>
            <a:pPr>
              <a:lnSpc>
                <a:spcPct val="90000"/>
              </a:lnSpc>
              <a:spcBef>
                <a:spcPct val="50000"/>
              </a:spcBef>
            </a:pPr>
            <a:r>
              <a:rPr lang="en-US" sz="2400" dirty="0">
                <a:solidFill>
                  <a:srgbClr val="CC0066"/>
                </a:solidFill>
              </a:rPr>
              <a:t>Note</a:t>
            </a:r>
            <a:r>
              <a:rPr lang="en-US" sz="2400" dirty="0" smtClean="0">
                <a:solidFill>
                  <a:srgbClr val="CC0066"/>
                </a:solidFill>
              </a:rPr>
              <a:t>: For a private </a:t>
            </a:r>
            <a:r>
              <a:rPr lang="en-US" sz="2400" dirty="0" err="1" smtClean="0">
                <a:solidFill>
                  <a:srgbClr val="CC0066"/>
                </a:solidFill>
              </a:rPr>
              <a:t>mkt</a:t>
            </a:r>
            <a:r>
              <a:rPr lang="en-US" sz="2400" dirty="0" smtClean="0">
                <a:solidFill>
                  <a:srgbClr val="CC0066"/>
                </a:solidFill>
              </a:rPr>
              <a:t>-based index swap, </a:t>
            </a:r>
            <a:r>
              <a:rPr lang="en-US" sz="2400" i="1" dirty="0">
                <a:solidFill>
                  <a:srgbClr val="CC0066"/>
                </a:solidFill>
              </a:rPr>
              <a:t>F</a:t>
            </a:r>
            <a:r>
              <a:rPr lang="en-US" sz="2400" dirty="0" smtClean="0">
                <a:solidFill>
                  <a:srgbClr val="CC0066"/>
                </a:solidFill>
              </a:rPr>
              <a:t> </a:t>
            </a:r>
            <a:r>
              <a:rPr lang="en-US" sz="2400" dirty="0">
                <a:solidFill>
                  <a:srgbClr val="CC0066"/>
                </a:solidFill>
              </a:rPr>
              <a:t>is </a:t>
            </a:r>
            <a:r>
              <a:rPr lang="en-US" sz="2400" i="1" u="sng" dirty="0">
                <a:solidFill>
                  <a:srgbClr val="CC0066"/>
                </a:solidFill>
              </a:rPr>
              <a:t>not</a:t>
            </a:r>
            <a:r>
              <a:rPr lang="en-US" sz="2400" dirty="0">
                <a:solidFill>
                  <a:srgbClr val="CC0066"/>
                </a:solidFill>
              </a:rPr>
              <a:t> generally the expected return on the real estate index, nor is it generally exactly the </a:t>
            </a:r>
            <a:r>
              <a:rPr lang="en-US" sz="2400" dirty="0" err="1">
                <a:solidFill>
                  <a:srgbClr val="CC0066"/>
                </a:solidFill>
              </a:rPr>
              <a:t>riskfree</a:t>
            </a:r>
            <a:r>
              <a:rPr lang="en-US" sz="2400" dirty="0">
                <a:solidFill>
                  <a:srgbClr val="CC0066"/>
                </a:solidFill>
              </a:rPr>
              <a:t> rate or LIBOR: (generally: </a:t>
            </a:r>
            <a:r>
              <a:rPr lang="en-US" sz="2400" i="1" dirty="0">
                <a:solidFill>
                  <a:srgbClr val="CC0066"/>
                </a:solidFill>
              </a:rPr>
              <a:t>L</a:t>
            </a:r>
            <a:r>
              <a:rPr lang="en-US" sz="2400" dirty="0">
                <a:solidFill>
                  <a:srgbClr val="CC0066"/>
                </a:solidFill>
              </a:rPr>
              <a:t> &lt;&gt; 0).</a:t>
            </a:r>
          </a:p>
          <a:p>
            <a:pPr>
              <a:lnSpc>
                <a:spcPct val="90000"/>
              </a:lnSpc>
              <a:spcBef>
                <a:spcPct val="50000"/>
              </a:spcBef>
            </a:pPr>
            <a:r>
              <a:rPr lang="en-US" sz="2400" i="1" dirty="0" err="1"/>
              <a:t>r</a:t>
            </a:r>
            <a:r>
              <a:rPr lang="en-US" sz="2400" i="1" baseline="-25000" dirty="0" err="1"/>
              <a:t>f</a:t>
            </a:r>
            <a:r>
              <a:rPr lang="en-US" sz="2400" dirty="0"/>
              <a:t> + </a:t>
            </a:r>
            <a:r>
              <a:rPr lang="en-US" sz="2400" i="1" dirty="0">
                <a:solidFill>
                  <a:srgbClr val="CC0066"/>
                </a:solidFill>
              </a:rPr>
              <a:t>L</a:t>
            </a:r>
            <a:r>
              <a:rPr lang="en-US" sz="2400" dirty="0"/>
              <a:t> is equivalent to the </a:t>
            </a:r>
            <a:r>
              <a:rPr lang="en-US" sz="2400" dirty="0">
                <a:solidFill>
                  <a:srgbClr val="CC0066"/>
                </a:solidFill>
              </a:rPr>
              <a:t>forecasted return</a:t>
            </a:r>
            <a:r>
              <a:rPr lang="en-US" sz="2400" dirty="0"/>
              <a:t> on the index minus the equilibrium risk premium for the index:               	</a:t>
            </a:r>
            <a:r>
              <a:rPr lang="en-US" sz="2400" i="1" dirty="0"/>
              <a:t>F</a:t>
            </a:r>
            <a:r>
              <a:rPr lang="en-US" sz="2400" dirty="0"/>
              <a:t> = </a:t>
            </a:r>
            <a:r>
              <a:rPr lang="en-US" sz="2400" i="1" dirty="0">
                <a:solidFill>
                  <a:srgbClr val="CC0066"/>
                </a:solidFill>
              </a:rPr>
              <a:t>E</a:t>
            </a:r>
            <a:r>
              <a:rPr lang="en-US" sz="2400" dirty="0">
                <a:solidFill>
                  <a:srgbClr val="CC0066"/>
                </a:solidFill>
              </a:rPr>
              <a:t>[</a:t>
            </a:r>
            <a:r>
              <a:rPr lang="en-US" sz="2400" i="1" dirty="0" err="1">
                <a:solidFill>
                  <a:srgbClr val="CC0066"/>
                </a:solidFill>
              </a:rPr>
              <a:t>r</a:t>
            </a:r>
            <a:r>
              <a:rPr lang="en-US" sz="2400" i="1" baseline="-25000" dirty="0" err="1">
                <a:solidFill>
                  <a:srgbClr val="CC0066"/>
                </a:solidFill>
              </a:rPr>
              <a:t>S</a:t>
            </a:r>
            <a:r>
              <a:rPr lang="en-US" sz="2400" dirty="0">
                <a:solidFill>
                  <a:srgbClr val="CC0066"/>
                </a:solidFill>
              </a:rPr>
              <a:t>]</a:t>
            </a:r>
            <a:r>
              <a:rPr lang="en-US" sz="2400" dirty="0"/>
              <a:t> – </a:t>
            </a:r>
            <a:r>
              <a:rPr lang="en-US" sz="2400" i="1" dirty="0"/>
              <a:t>RP</a:t>
            </a:r>
            <a:r>
              <a:rPr lang="en-US" sz="2400" i="1" baseline="-25000" dirty="0"/>
              <a:t>S</a:t>
            </a:r>
            <a:r>
              <a:rPr lang="en-US" sz="2400" dirty="0"/>
              <a:t>. </a:t>
            </a:r>
            <a:r>
              <a:rPr lang="en-US" sz="2000" dirty="0"/>
              <a:t>(I believe for NPI: </a:t>
            </a:r>
            <a:r>
              <a:rPr lang="en-US" sz="2000" i="1" dirty="0"/>
              <a:t>RP</a:t>
            </a:r>
            <a:r>
              <a:rPr lang="en-US" sz="2000" i="1" baseline="-25000" dirty="0"/>
              <a:t>S</a:t>
            </a:r>
            <a:r>
              <a:rPr lang="en-US" sz="2000" dirty="0"/>
              <a:t> </a:t>
            </a:r>
            <a:r>
              <a:rPr lang="en-US" sz="2000" dirty="0">
                <a:cs typeface="Times New Roman" pitchFamily="18" charset="0"/>
              </a:rPr>
              <a:t>≈ 100-300bps.)</a:t>
            </a:r>
            <a:endParaRPr lang="en-US" sz="2400" dirty="0">
              <a:cs typeface="Times New Roman" pitchFamily="18" charset="0"/>
            </a:endParaRPr>
          </a:p>
          <a:p>
            <a:pPr>
              <a:lnSpc>
                <a:spcPct val="90000"/>
              </a:lnSpc>
              <a:spcBef>
                <a:spcPct val="50000"/>
              </a:spcBef>
            </a:pPr>
            <a:r>
              <a:rPr lang="en-US" sz="2400" dirty="0"/>
              <a:t>For a capital return swap the fair price is </a:t>
            </a:r>
            <a:r>
              <a:rPr lang="en-US" sz="2400" i="1" dirty="0" err="1"/>
              <a:t>r</a:t>
            </a:r>
            <a:r>
              <a:rPr lang="en-US" sz="2400" i="1" baseline="-25000" dirty="0" err="1"/>
              <a:t>f</a:t>
            </a:r>
            <a:r>
              <a:rPr lang="en-US" sz="2400" dirty="0"/>
              <a:t> + </a:t>
            </a:r>
            <a:r>
              <a:rPr lang="en-US" sz="2400" i="1" dirty="0">
                <a:solidFill>
                  <a:srgbClr val="CC0066"/>
                </a:solidFill>
              </a:rPr>
              <a:t>L</a:t>
            </a:r>
            <a:r>
              <a:rPr lang="en-US" sz="2400" dirty="0"/>
              <a:t> Minus the RE Income Return, or: </a:t>
            </a:r>
            <a:r>
              <a:rPr lang="en-US" sz="2400" i="1" dirty="0"/>
              <a:t>F</a:t>
            </a:r>
            <a:r>
              <a:rPr lang="en-US" sz="2400" dirty="0"/>
              <a:t> = </a:t>
            </a:r>
            <a:r>
              <a:rPr lang="en-US" sz="2400" i="1" dirty="0">
                <a:solidFill>
                  <a:srgbClr val="CC0066"/>
                </a:solidFill>
              </a:rPr>
              <a:t>E</a:t>
            </a:r>
            <a:r>
              <a:rPr lang="en-US" sz="2400" dirty="0">
                <a:solidFill>
                  <a:srgbClr val="CC0066"/>
                </a:solidFill>
              </a:rPr>
              <a:t>[</a:t>
            </a:r>
            <a:r>
              <a:rPr lang="en-US" sz="2400" i="1" dirty="0" err="1">
                <a:solidFill>
                  <a:srgbClr val="CC0066"/>
                </a:solidFill>
              </a:rPr>
              <a:t>g</a:t>
            </a:r>
            <a:r>
              <a:rPr lang="en-US" sz="2400" i="1" baseline="-25000" dirty="0" err="1">
                <a:solidFill>
                  <a:srgbClr val="CC0066"/>
                </a:solidFill>
              </a:rPr>
              <a:t>S</a:t>
            </a:r>
            <a:r>
              <a:rPr lang="en-US" sz="2400" dirty="0">
                <a:solidFill>
                  <a:srgbClr val="CC0066"/>
                </a:solidFill>
              </a:rPr>
              <a:t>]</a:t>
            </a:r>
            <a:r>
              <a:rPr lang="en-US" sz="2400" dirty="0"/>
              <a:t> – </a:t>
            </a:r>
            <a:r>
              <a:rPr lang="en-US" sz="2400" i="1" dirty="0"/>
              <a:t>RP</a:t>
            </a:r>
            <a:r>
              <a:rPr lang="en-US" sz="2400" i="1" baseline="-25000" dirty="0"/>
              <a:t>S</a:t>
            </a:r>
            <a:r>
              <a:rPr lang="en-US" sz="2400" dirty="0"/>
              <a:t> , </a:t>
            </a:r>
            <a:r>
              <a:rPr lang="en-US" sz="2400" i="1" dirty="0" err="1"/>
              <a:t>g</a:t>
            </a:r>
            <a:r>
              <a:rPr lang="en-US" sz="2400" i="1" baseline="-25000" dirty="0" err="1"/>
              <a:t>S</a:t>
            </a:r>
            <a:r>
              <a:rPr lang="en-US" sz="2400" i="1" dirty="0"/>
              <a:t> </a:t>
            </a:r>
            <a:r>
              <a:rPr lang="en-US" sz="2400" dirty="0"/>
              <a:t>= cap </a:t>
            </a:r>
            <a:r>
              <a:rPr lang="en-US" sz="2400" dirty="0" err="1"/>
              <a:t>retn</a:t>
            </a:r>
            <a:r>
              <a:rPr lang="en-US" sz="2400" dirty="0"/>
              <a:t>.</a:t>
            </a:r>
          </a:p>
        </p:txBody>
      </p:sp>
      <p:sp>
        <p:nvSpPr>
          <p:cNvPr id="55301" name="Text Box 5"/>
          <p:cNvSpPr txBox="1">
            <a:spLocks noChangeArrowheads="1"/>
          </p:cNvSpPr>
          <p:nvPr/>
        </p:nvSpPr>
        <p:spPr bwMode="auto">
          <a:xfrm>
            <a:off x="0" y="0"/>
            <a:ext cx="2819400" cy="400110"/>
          </a:xfrm>
          <a:prstGeom prst="rect">
            <a:avLst/>
          </a:prstGeom>
          <a:noFill/>
          <a:ln w="9525">
            <a:noFill/>
            <a:miter lim="800000"/>
            <a:headEnd/>
            <a:tailEnd/>
          </a:ln>
          <a:effectLst/>
        </p:spPr>
        <p:txBody>
          <a:bodyPr>
            <a:spAutoFit/>
          </a:bodyPr>
          <a:lstStyle/>
          <a:p>
            <a:pPr>
              <a:spcBef>
                <a:spcPct val="50000"/>
              </a:spcBef>
            </a:pPr>
            <a:r>
              <a:rPr lang="en-US" i="1">
                <a:solidFill>
                  <a:srgbClr val="000000"/>
                </a:solidFill>
                <a:effectLst/>
              </a:rPr>
              <a:t>Pricing the Swap…</a:t>
            </a:r>
          </a:p>
        </p:txBody>
      </p:sp>
      <p:sp>
        <p:nvSpPr>
          <p:cNvPr id="5" name="Footer Placeholder 4"/>
          <p:cNvSpPr>
            <a:spLocks noGrp="1"/>
          </p:cNvSpPr>
          <p:nvPr>
            <p:ph type="ftr" sz="quarter" idx="11"/>
          </p:nvPr>
        </p:nvSpPr>
        <p:spPr/>
        <p:txBody>
          <a:bodyPr/>
          <a:lstStyle/>
          <a:p>
            <a:r>
              <a:rPr lang="en-US" smtClean="0">
                <a:solidFill>
                  <a:srgbClr val="000000"/>
                </a:solidFill>
              </a:rPr>
              <a:t>© 2014 OnCourse Learning. All Rights Reserved.</a:t>
            </a:r>
            <a:endParaRPr lang="en-US">
              <a:solidFill>
                <a:srgbClr val="000000"/>
              </a:solidFill>
            </a:endParaRPr>
          </a:p>
        </p:txBody>
      </p:sp>
      <p:sp>
        <p:nvSpPr>
          <p:cNvPr id="6" name="Slide Number Placeholder 5"/>
          <p:cNvSpPr>
            <a:spLocks noGrp="1"/>
          </p:cNvSpPr>
          <p:nvPr>
            <p:ph type="sldNum" sz="quarter" idx="12"/>
          </p:nvPr>
        </p:nvSpPr>
        <p:spPr/>
        <p:txBody>
          <a:bodyPr/>
          <a:lstStyle/>
          <a:p>
            <a:fld id="{3A4B6A3B-4DD6-4D5D-BEDC-1D3D11DC8731}" type="slidenum">
              <a:rPr lang="en-US" smtClean="0">
                <a:solidFill>
                  <a:srgbClr val="000000"/>
                </a:solidFill>
              </a:rPr>
              <a:pPr/>
              <a:t>99</a:t>
            </a:fld>
            <a:endParaRPr lang="en-US">
              <a:solidFill>
                <a:srgbClr val="000000"/>
              </a:solidFill>
            </a:endParaRPr>
          </a:p>
        </p:txBody>
      </p:sp>
    </p:spTree>
    <p:extLst>
      <p:ext uri="{BB962C8B-B14F-4D97-AF65-F5344CB8AC3E}">
        <p14:creationId xmlns:p14="http://schemas.microsoft.com/office/powerpoint/2010/main" xmlns="" val="252755269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1"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1"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773</TotalTime>
  <Words>22376</Words>
  <Application>Microsoft Office PowerPoint</Application>
  <PresentationFormat>On-screen Show (4:3)</PresentationFormat>
  <Paragraphs>1882</Paragraphs>
  <Slides>186</Slides>
  <Notes>80</Notes>
  <HiddenSlides>0</HiddenSlides>
  <MMClips>0</MMClips>
  <ScaleCrop>false</ScaleCrop>
  <HeadingPairs>
    <vt:vector size="6" baseType="variant">
      <vt:variant>
        <vt:lpstr>Theme</vt:lpstr>
      </vt:variant>
      <vt:variant>
        <vt:i4>2</vt:i4>
      </vt:variant>
      <vt:variant>
        <vt:lpstr>Embedded OLE Servers</vt:lpstr>
      </vt:variant>
      <vt:variant>
        <vt:i4>3</vt:i4>
      </vt:variant>
      <vt:variant>
        <vt:lpstr>Slide Titles</vt:lpstr>
      </vt:variant>
      <vt:variant>
        <vt:i4>186</vt:i4>
      </vt:variant>
    </vt:vector>
  </HeadingPairs>
  <TitlesOfParts>
    <vt:vector size="191" baseType="lpstr">
      <vt:lpstr>Default Design</vt:lpstr>
      <vt:lpstr>1_Default Design</vt:lpstr>
      <vt:lpstr>Worksheet</vt:lpstr>
      <vt:lpstr>Chart</vt:lpstr>
      <vt:lpstr>Equation</vt:lpstr>
      <vt:lpstr>Slide 1</vt:lpstr>
      <vt:lpstr>CHAPTER OUTLINE</vt:lpstr>
      <vt:lpstr>LEARNING OBJECTIVES</vt:lpstr>
      <vt:lpstr>Slide 4</vt:lpstr>
      <vt:lpstr>Slide 5</vt:lpstr>
      <vt:lpstr>Slide 6</vt:lpstr>
      <vt:lpstr>Slide 7</vt:lpstr>
      <vt:lpstr>Slide 8</vt:lpstr>
      <vt:lpstr>Lecture Outline</vt:lpstr>
      <vt:lpstr>26.1. Macro-level Investment Performance Attribution</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26.2 Investment Performance Evaluation &amp; Benchmarking </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Section 26.3: Real Estate Derivatives. </vt:lpstr>
      <vt:lpstr>How to Construct a Real Estate Index Derivative…</vt:lpstr>
      <vt:lpstr>Types of Derivatives</vt:lpstr>
      <vt:lpstr>Swaps</vt:lpstr>
      <vt:lpstr>Slide 76</vt:lpstr>
      <vt:lpstr>Real estate is the largest category of physical assets (over 1/3 of national wealth) for which no derivatives are traded…</vt:lpstr>
      <vt:lpstr>Slide 78</vt:lpstr>
      <vt:lpstr>Slide 79</vt:lpstr>
      <vt:lpstr>Slide 80</vt:lpstr>
      <vt:lpstr>Slide 81</vt:lpstr>
      <vt:lpstr>Slide 82</vt:lpstr>
      <vt:lpstr>Example (1) Use of Swap (long)</vt:lpstr>
      <vt:lpstr>Example (1) Continued: Mechanics of how it works…</vt:lpstr>
      <vt:lpstr>Slide 85</vt:lpstr>
      <vt:lpstr>Example (2) Use of Swap (long)</vt:lpstr>
      <vt:lpstr>Example (2) Continued: Mechanics of “beta” exposure…</vt:lpstr>
      <vt:lpstr>Example (3) Use of Swap (short)</vt:lpstr>
      <vt:lpstr>Example (3) continued…</vt:lpstr>
      <vt:lpstr>Example (4) Levered Short Hedge</vt:lpstr>
      <vt:lpstr>Example (4) Continued: How the risk comes in…</vt:lpstr>
      <vt:lpstr>Use of Derivatives: Summary</vt:lpstr>
      <vt:lpstr>Slide 93</vt:lpstr>
      <vt:lpstr>Slide 94</vt:lpstr>
      <vt:lpstr>Equilibrium Swap Price</vt:lpstr>
      <vt:lpstr>Equilibrium Swap Price</vt:lpstr>
      <vt:lpstr>Equilibrium Swap Price</vt:lpstr>
      <vt:lpstr>Equilibrium Swap Price</vt:lpstr>
      <vt:lpstr>Pricing Lesson:</vt:lpstr>
      <vt:lpstr>Contents of this presentation…</vt:lpstr>
      <vt:lpstr>Commercial real estate (CRE) is a large share of total investable wealth ($Trillions)</vt:lpstr>
      <vt:lpstr>Slide 102</vt:lpstr>
      <vt:lpstr>Slide 103</vt:lpstr>
      <vt:lpstr>Problems with investing in private real estate…</vt:lpstr>
      <vt:lpstr>REITs now own over twice as much CRE assets as are tracked by the NCREIF Index…</vt:lpstr>
      <vt:lpstr>Slide 106</vt:lpstr>
      <vt:lpstr>Contents of this presentation…</vt:lpstr>
      <vt:lpstr>Slide 108</vt:lpstr>
      <vt:lpstr>Slide 109</vt:lpstr>
      <vt:lpstr>The De-levered Approach</vt:lpstr>
      <vt:lpstr>Total Return Performance Comparison PureProperty Index vs All Equity REIT Index</vt:lpstr>
      <vt:lpstr>Slide 112</vt:lpstr>
      <vt:lpstr>Contents of this presentation…</vt:lpstr>
      <vt:lpstr>The “information product”…</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Contents of this presentation…</vt:lpstr>
      <vt:lpstr>The “investment product”…</vt:lpstr>
      <vt:lpstr>Slide 129</vt:lpstr>
      <vt:lpstr>Slide 130</vt:lpstr>
      <vt:lpstr>Slide 131</vt:lpstr>
      <vt:lpstr>Slide 132</vt:lpstr>
      <vt:lpstr>Slide 133</vt:lpstr>
      <vt:lpstr>Slide 134</vt:lpstr>
      <vt:lpstr>Slide 135</vt:lpstr>
      <vt:lpstr>Slide 136</vt:lpstr>
      <vt:lpstr>Slide 137</vt:lpstr>
      <vt:lpstr>Slide 138</vt:lpstr>
      <vt:lpstr>Slide 139</vt:lpstr>
      <vt:lpstr>Slide 140</vt:lpstr>
      <vt:lpstr>Contents of this presentation…</vt:lpstr>
      <vt:lpstr> </vt:lpstr>
      <vt:lpstr>Technical Appendix  Consider the classical construction of a hedge portfolio:</vt:lpstr>
      <vt:lpstr>Technical Appendix Classical construction of a hedge portfolio</vt:lpstr>
      <vt:lpstr>Technical Appendix Classical construction of a hedge portfolio</vt:lpstr>
      <vt:lpstr>Technical Appendix Classical construction of a hedge portfolio</vt:lpstr>
      <vt:lpstr>Technical Appendix Classical construction of a hedge portfolio</vt:lpstr>
      <vt:lpstr>Technical Appendix The PureProperty method inverts the classical procedure</vt:lpstr>
      <vt:lpstr>Technical Appendix The PureProperty method inverts the classical procedure</vt:lpstr>
      <vt:lpstr>Technical Appendix The PureProperty method inverts the classical procedure</vt:lpstr>
      <vt:lpstr>Technical Appendix The PureProperty method inverts the classical procedure</vt:lpstr>
      <vt:lpstr>Technical Appendix The PureProperty method inverts the classical procedure</vt:lpstr>
      <vt:lpstr>Technical Appendix The PureProperty method inverts the classical procedure</vt:lpstr>
      <vt:lpstr>Technical Appendix The PureProperty method inverts the classical procedure</vt:lpstr>
      <vt:lpstr>Slide 155</vt:lpstr>
      <vt:lpstr>Slide 156</vt:lpstr>
      <vt:lpstr>Slide 157</vt:lpstr>
      <vt:lpstr>Slide 158</vt:lpstr>
      <vt:lpstr>Slide 159</vt:lpstr>
      <vt:lpstr>Slide 160</vt:lpstr>
      <vt:lpstr>Slide 161</vt:lpstr>
      <vt:lpstr>Appendix 26B: Issues in Benchmarking Private Real Estate</vt:lpstr>
      <vt:lpstr>Slide 163</vt:lpstr>
      <vt:lpstr>Slide 164</vt:lpstr>
      <vt:lpstr>The Problem:</vt:lpstr>
      <vt:lpstr>Two ways to control for risk:</vt:lpstr>
      <vt:lpstr>Slide 167</vt:lpstr>
      <vt:lpstr>Slide 168</vt:lpstr>
      <vt:lpstr>Slide 169</vt:lpstr>
      <vt:lpstr>Slide 170</vt:lpstr>
      <vt:lpstr>Slide 171</vt:lpstr>
      <vt:lpstr>Slide 172</vt:lpstr>
      <vt:lpstr>Slide 173</vt:lpstr>
      <vt:lpstr>Slide 174</vt:lpstr>
      <vt:lpstr>Slide 175</vt:lpstr>
      <vt:lpstr>Slide 176</vt:lpstr>
      <vt:lpstr>Slide 177</vt:lpstr>
      <vt:lpstr>Slide 178</vt:lpstr>
      <vt:lpstr>Slide 179</vt:lpstr>
      <vt:lpstr>Slide 180</vt:lpstr>
      <vt:lpstr>Slide 181</vt:lpstr>
      <vt:lpstr>Slide 182</vt:lpstr>
      <vt:lpstr>Slide 183</vt:lpstr>
      <vt:lpstr>Slide 184</vt:lpstr>
      <vt:lpstr>Slide 185</vt:lpstr>
      <vt:lpstr>Slide 186</vt:lpstr>
    </vt:vector>
  </TitlesOfParts>
  <Company>Center for Real Estate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Massachusetts Institute of Technology</dc:creator>
  <cp:lastModifiedBy>McLaughlin</cp:lastModifiedBy>
  <cp:revision>87</cp:revision>
  <dcterms:created xsi:type="dcterms:W3CDTF">2003-04-25T14:27:43Z</dcterms:created>
  <dcterms:modified xsi:type="dcterms:W3CDTF">2013-03-03T22:31:11Z</dcterms:modified>
</cp:coreProperties>
</file>