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5" r:id="rId8"/>
    <p:sldMasterId id="2147483757" r:id="rId9"/>
  </p:sldMasterIdLst>
  <p:notesMasterIdLst>
    <p:notesMasterId r:id="rId80"/>
  </p:notesMasterIdLst>
  <p:handoutMasterIdLst>
    <p:handoutMasterId r:id="rId81"/>
  </p:handoutMasterIdLst>
  <p:sldIdLst>
    <p:sldId id="524" r:id="rId10"/>
    <p:sldId id="635" r:id="rId11"/>
    <p:sldId id="570" r:id="rId12"/>
    <p:sldId id="525" r:id="rId13"/>
    <p:sldId id="526"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 id="663" r:id="rId31"/>
    <p:sldId id="536" r:id="rId32"/>
    <p:sldId id="634" r:id="rId33"/>
    <p:sldId id="476" r:id="rId34"/>
    <p:sldId id="491" r:id="rId35"/>
    <p:sldId id="477" r:id="rId36"/>
    <p:sldId id="632" r:id="rId37"/>
    <p:sldId id="633" r:id="rId38"/>
    <p:sldId id="541" r:id="rId39"/>
    <p:sldId id="542" r:id="rId40"/>
    <p:sldId id="543" r:id="rId41"/>
    <p:sldId id="571" r:id="rId42"/>
    <p:sldId id="572" r:id="rId43"/>
    <p:sldId id="544" r:id="rId44"/>
    <p:sldId id="574" r:id="rId45"/>
    <p:sldId id="575" r:id="rId46"/>
    <p:sldId id="545" r:id="rId47"/>
    <p:sldId id="546" r:id="rId48"/>
    <p:sldId id="547" r:id="rId49"/>
    <p:sldId id="548" r:id="rId50"/>
    <p:sldId id="549" r:id="rId51"/>
    <p:sldId id="616" r:id="rId52"/>
    <p:sldId id="550" r:id="rId53"/>
    <p:sldId id="551" r:id="rId54"/>
    <p:sldId id="552" r:id="rId55"/>
    <p:sldId id="553" r:id="rId56"/>
    <p:sldId id="554" r:id="rId57"/>
    <p:sldId id="569" r:id="rId58"/>
    <p:sldId id="643" r:id="rId59"/>
    <p:sldId id="664" r:id="rId60"/>
    <p:sldId id="665" r:id="rId61"/>
    <p:sldId id="666" r:id="rId62"/>
    <p:sldId id="667" r:id="rId63"/>
    <p:sldId id="647" r:id="rId64"/>
    <p:sldId id="648" r:id="rId65"/>
    <p:sldId id="649" r:id="rId66"/>
    <p:sldId id="650" r:id="rId67"/>
    <p:sldId id="651" r:id="rId68"/>
    <p:sldId id="660" r:id="rId69"/>
    <p:sldId id="661" r:id="rId70"/>
    <p:sldId id="662" r:id="rId71"/>
    <p:sldId id="654" r:id="rId72"/>
    <p:sldId id="655" r:id="rId73"/>
    <p:sldId id="641" r:id="rId74"/>
    <p:sldId id="642" r:id="rId75"/>
    <p:sldId id="656" r:id="rId76"/>
    <p:sldId id="657" r:id="rId77"/>
    <p:sldId id="658" r:id="rId78"/>
    <p:sldId id="659" r:id="rId7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FF66FF"/>
    <a:srgbClr val="00FFCC"/>
    <a:srgbClr val="00FFFF"/>
    <a:srgbClr val="000000"/>
    <a:srgbClr val="008000"/>
    <a:srgbClr val="FF0066"/>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85386" autoAdjust="0"/>
  </p:normalViewPr>
  <p:slideViewPr>
    <p:cSldViewPr>
      <p:cViewPr varScale="1">
        <p:scale>
          <a:sx n="85" d="100"/>
          <a:sy n="85" d="100"/>
        </p:scale>
        <p:origin x="-2021" y="-77"/>
      </p:cViewPr>
      <p:guideLst>
        <p:guide orient="horz" pos="2160"/>
        <p:guide pos="2880"/>
      </p:guideLst>
    </p:cSldViewPr>
  </p:slideViewPr>
  <p:outlineViewPr>
    <p:cViewPr>
      <p:scale>
        <a:sx n="33" d="100"/>
        <a:sy n="33" d="100"/>
      </p:scale>
      <p:origin x="25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936" y="134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presProps" Target="presProps.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146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146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146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8589782-C361-49A1-B81E-7D8189DE657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DFF1A94-B9BA-45EC-A3BD-EB16F6B6B64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fld id="{0A6F564E-DA25-40BA-96A7-752D314D4DC1}" type="slidenum">
              <a:rPr lang="en-US"/>
              <a:pPr/>
              <a:t>25</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r>
              <a:rPr lang="en-US" smtClean="0"/>
              <a:t>References: Geltner-Miller Chs.23, 25, &amp; End-of-Book Appendix; Geltner-Ling RERI/PREA Technical Report Chs.5 &amp; 6 (pp.52-71).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miter lim="800000"/>
            <a:headEnd/>
            <a:tailEnd/>
          </a:ln>
        </p:spPr>
        <p:txBody>
          <a:bodyPr/>
          <a:lstStyle/>
          <a:p>
            <a:fld id="{918BF342-94BF-410A-88D9-645CDD3922D9}" type="slidenum">
              <a:rPr lang="en-US"/>
              <a:pPr/>
              <a:t>49</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p:spPr>
        <p:txBody>
          <a:bodyPr/>
          <a:lstStyle/>
          <a:p>
            <a:r>
              <a:rPr lang="en-US" smtClean="0"/>
              <a:t>Here is another kind of market  segmentation, by geography. These are the six “major  markets” of the Moody’s/RCA CPPI system of indices. These six cities attract most of the large institutional investment capital, coming from pension funds, foreign investors, sovereign  wealth funds, etc. Many of these markets are “supply-constrained,” meaning that it is relatively difficult or expensive to build major new developments. And these markets all have strong, well diversified or stable economic bases. The result is these markets tend  to have stronger price growth, and in particular have had a stronger price recovery, after the recent financial crisis and recession.</a:t>
            </a:r>
          </a:p>
        </p:txBody>
      </p:sp>
      <p:sp>
        <p:nvSpPr>
          <p:cNvPr id="186372" name="Slide Number Placeholder 3"/>
          <p:cNvSpPr>
            <a:spLocks noGrp="1"/>
          </p:cNvSpPr>
          <p:nvPr>
            <p:ph type="sldNum" sz="quarter" idx="5"/>
          </p:nvPr>
        </p:nvSpPr>
        <p:spPr>
          <a:noFill/>
          <a:ln>
            <a:miter lim="800000"/>
            <a:headEnd/>
            <a:tailEnd/>
          </a:ln>
        </p:spPr>
        <p:txBody>
          <a:bodyPr/>
          <a:lstStyle/>
          <a:p>
            <a:fld id="{3D841D2A-9959-4462-B0BF-1757B48523A5}" type="slidenum">
              <a:rPr lang="en-US">
                <a:solidFill>
                  <a:srgbClr val="000000"/>
                </a:solidFill>
              </a:rPr>
              <a:pPr/>
              <a:t>65</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p:spPr>
        <p:txBody>
          <a:bodyPr/>
          <a:lstStyle/>
          <a:p>
            <a:r>
              <a:rPr lang="en-US" smtClean="0"/>
              <a:t>These are the  nine largest metro markets among the “non-majors markets.” They are large markets, but don’t attract as much investment from  deep-pocketed investors willing and able to pay top dollar for what they perceive as relatively “safe” investment in the six “major”  markets. Note that these markets have not recovered as quickly or as strongly as the six major  markets on the previous slide. (The two slides are on the same scale so you can easily directly compare them.) But note also the extent  of heterogeneity of dispersion across these markets (and also across the six markets within the “majors”). Commercial real estate price behavior, like  that of  residential, can vary considerably from  one metro area to another.</a:t>
            </a:r>
          </a:p>
        </p:txBody>
      </p:sp>
      <p:sp>
        <p:nvSpPr>
          <p:cNvPr id="188420" name="Slide Number Placeholder 3"/>
          <p:cNvSpPr>
            <a:spLocks noGrp="1"/>
          </p:cNvSpPr>
          <p:nvPr>
            <p:ph type="sldNum" sz="quarter" idx="5"/>
          </p:nvPr>
        </p:nvSpPr>
        <p:spPr>
          <a:noFill/>
          <a:ln>
            <a:miter lim="800000"/>
            <a:headEnd/>
            <a:tailEnd/>
          </a:ln>
        </p:spPr>
        <p:txBody>
          <a:bodyPr/>
          <a:lstStyle/>
          <a:p>
            <a:fld id="{474B8EE0-370A-4AED-80DE-399C8378F647}" type="slidenum">
              <a:rPr lang="en-US">
                <a:solidFill>
                  <a:srgbClr val="000000"/>
                </a:solidFill>
              </a:rPr>
              <a:pPr/>
              <a:t>66</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miter lim="800000"/>
            <a:headEnd/>
            <a:tailEnd/>
          </a:ln>
        </p:spPr>
        <p:txBody>
          <a:bodyPr/>
          <a:lstStyle/>
          <a:p>
            <a:fld id="{896A0DED-EF33-4666-B4A6-89C0CB82ED65}" type="slidenum">
              <a:rPr lang="en-US"/>
              <a:pPr/>
              <a:t>32</a:t>
            </a:fld>
            <a:endParaRPr lang="en-US"/>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mtClean="0"/>
              <a:t>Taken from Geltner-Miller, Exhibit 25-1b.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miter lim="800000"/>
            <a:headEnd/>
            <a:tailEnd/>
          </a:ln>
        </p:spPr>
        <p:txBody>
          <a:bodyPr/>
          <a:lstStyle/>
          <a:p>
            <a:fld id="{0EF64B28-9A03-4919-B0D6-FEE37D7C0BFC}" type="slidenum">
              <a:rPr lang="en-US"/>
              <a:pPr/>
              <a:t>33</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r>
              <a:rPr lang="en-US" smtClean="0"/>
              <a:t>Students should flip coins to determine the sign of the random error in each period’s valuation observation. Trace in red line segments the simulated observed value index graph as it is realized above or below the true value line.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miter lim="800000"/>
            <a:headEnd/>
            <a:tailEnd/>
          </a:ln>
        </p:spPr>
        <p:txBody>
          <a:bodyPr/>
          <a:lstStyle/>
          <a:p>
            <a:fld id="{4A3A7C7B-FD64-4378-8347-24293E0E17A5}" type="slidenum">
              <a:rPr lang="en-US"/>
              <a:pPr/>
              <a:t>34</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miter lim="800000"/>
            <a:headEnd/>
            <a:tailEnd/>
          </a:ln>
        </p:spPr>
        <p:txBody>
          <a:bodyPr/>
          <a:lstStyle/>
          <a:p>
            <a:fld id="{6DD8F076-2BEF-454D-BA64-1B2DDD9C764E}" type="slidenum">
              <a:rPr lang="en-US"/>
              <a:pPr/>
              <a:t>35</a:t>
            </a:fld>
            <a:endParaRPr lang="en-US"/>
          </a:p>
        </p:txBody>
      </p:sp>
      <p:sp>
        <p:nvSpPr>
          <p:cNvPr id="146435" name="Rectangle 2"/>
          <p:cNvSpPr>
            <a:spLocks noGrp="1" noRot="1" noChangeAspect="1" noChangeArrowheads="1" noTextEdit="1"/>
          </p:cNvSpPr>
          <p:nvPr>
            <p:ph type="sldImg"/>
          </p:nvPr>
        </p:nvSpPr>
        <p:spPr>
          <a:solidFill>
            <a:srgbClr val="FFFFFF"/>
          </a:solidFill>
          <a:ln/>
        </p:spPr>
      </p:sp>
      <p:sp>
        <p:nvSpPr>
          <p:cNvPr id="146436"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mtClean="0"/>
              <a:t>Taken from Geltner-Miller, Exhibit 25-2b.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miter lim="800000"/>
            <a:headEnd/>
            <a:tailEnd/>
          </a:ln>
        </p:spPr>
        <p:txBody>
          <a:bodyPr/>
          <a:lstStyle/>
          <a:p>
            <a:fld id="{5367A8F9-0DB7-4B2A-BEF5-EA4ED53EBEDC}" type="slidenum">
              <a:rPr lang="en-US"/>
              <a:pPr/>
              <a:t>36</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r>
              <a:rPr lang="en-US" smtClean="0"/>
              <a:t>No coin flipping needed here, because this is a </a:t>
            </a:r>
            <a:r>
              <a:rPr lang="en-US" i="1" smtClean="0"/>
              <a:t>systematic</a:t>
            </a:r>
            <a:r>
              <a:rPr lang="en-US" smtClean="0"/>
              <a:t> effect, not a random one. Indicate the estimated value level index by blue line segments. Note both the lagging and smoothing effect.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miter lim="800000"/>
            <a:headEnd/>
            <a:tailEnd/>
          </a:ln>
        </p:spPr>
        <p:txBody>
          <a:bodyPr/>
          <a:lstStyle/>
          <a:p>
            <a:fld id="{7732E54F-6242-4270-A43C-7030AD84F4A0}" type="slidenum">
              <a:rPr lang="en-US"/>
              <a:pPr/>
              <a:t>37</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miter lim="800000"/>
            <a:headEnd/>
            <a:tailEnd/>
          </a:ln>
        </p:spPr>
        <p:txBody>
          <a:bodyPr/>
          <a:lstStyle/>
          <a:p>
            <a:fld id="{BDE13D28-A773-4357-9296-901C6811ACE0}" type="slidenum">
              <a:rPr lang="en-US"/>
              <a:pPr/>
              <a:t>38</a:t>
            </a:fld>
            <a:endParaRPr lang="en-US"/>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smtClean="0"/>
              <a:t>Taken from </a:t>
            </a:r>
            <a:r>
              <a:rPr lang="en-US" dirty="0" err="1" smtClean="0"/>
              <a:t>Geltner</a:t>
            </a:r>
            <a:r>
              <a:rPr lang="en-US" dirty="0" smtClean="0"/>
              <a:t>-Miller, Exhibit 25-3b.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miter lim="800000"/>
            <a:headEnd/>
            <a:tailEnd/>
          </a:ln>
        </p:spPr>
        <p:txBody>
          <a:bodyPr/>
          <a:lstStyle/>
          <a:p>
            <a:fld id="{35931785-F806-4ADA-A7D1-A4DDB156701B}" type="slidenum">
              <a:rPr lang="en-US"/>
              <a:pPr/>
              <a:t>39</a:t>
            </a:fld>
            <a:endParaRPr lang="en-US"/>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en-US"/>
          </a:p>
        </p:txBody>
      </p:sp>
      <p:sp>
        <p:nvSpPr>
          <p:cNvPr id="6" name="Rectangle 6"/>
          <p:cNvSpPr>
            <a:spLocks noGrp="1" noChangeArrowheads="1"/>
          </p:cNvSpPr>
          <p:nvPr>
            <p:ph type="sldNum" sz="quarter" idx="12"/>
          </p:nvPr>
        </p:nvSpPr>
        <p:spPr>
          <a:ln/>
        </p:spPr>
        <p:txBody>
          <a:bodyPr/>
          <a:lstStyle>
            <a:lvl1pPr>
              <a:defRPr/>
            </a:lvl1pPr>
          </a:lstStyle>
          <a:p>
            <a:fld id="{FFBFFD0D-3EC8-4F4F-9642-DB4603426F3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chor="b"/>
          <a:lstStyle>
            <a:lvl1pPr eaLnBrk="0" fontAlgn="base" hangingPunct="0">
              <a:spcBef>
                <a:spcPct val="0"/>
              </a:spcBef>
              <a:spcAft>
                <a:spcPct val="0"/>
              </a:spcAft>
              <a:defRPr>
                <a:latin typeface="+mn-lt"/>
              </a:defRPr>
            </a:lvl1pPr>
          </a:lstStyle>
          <a:p>
            <a:pPr>
              <a:defRPr/>
            </a:pPr>
            <a:r>
              <a:rPr lang="en-US" smtClean="0"/>
              <a:t>© 2014 OnCourse Learning. All Rights Reserved.</a:t>
            </a:r>
            <a:endParaRPr lang="en-US"/>
          </a:p>
        </p:txBody>
      </p:sp>
      <p:sp>
        <p:nvSpPr>
          <p:cNvPr id="4" name="Slide Number Placeholder 3"/>
          <p:cNvSpPr>
            <a:spLocks noGrp="1"/>
          </p:cNvSpPr>
          <p:nvPr>
            <p:ph type="sldNum" sz="quarter" idx="12"/>
          </p:nvPr>
        </p:nvSpPr>
        <p:spPr/>
        <p:txBody>
          <a:bodyPr anchor="b"/>
          <a:lstStyle>
            <a:lvl1pPr eaLnBrk="0" hangingPunct="0">
              <a:defRPr>
                <a:latin typeface="Times New Roman" pitchFamily="18" charset="0"/>
              </a:defRPr>
            </a:lvl1pPr>
          </a:lstStyle>
          <a:p>
            <a:fld id="{826000CE-FBCD-4D6E-9821-74360845EF0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lvl1pPr eaLnBrk="0" hangingPunct="0">
              <a:defRPr>
                <a:latin typeface="Calibri" pitchFamily="34" charset="0"/>
              </a:defRPr>
            </a:lvl1pPr>
          </a:lstStyle>
          <a:p>
            <a:fld id="{5A3A8393-7096-488A-BA41-1426516C5A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lvl1pPr eaLnBrk="0" hangingPunct="0">
              <a:defRPr>
                <a:latin typeface="Calibri" pitchFamily="34" charset="0"/>
              </a:defRPr>
            </a:lvl1pPr>
          </a:lstStyle>
          <a:p>
            <a:fld id="{88960382-AE4C-46D5-8A44-AD4DE89DBE5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n-US" smtClean="0"/>
              <a:t>© 2014 OnCourse Learning. All Rights Reserved.</a:t>
            </a:r>
            <a:endParaRPr lang="en-US"/>
          </a:p>
        </p:txBody>
      </p:sp>
      <p:sp>
        <p:nvSpPr>
          <p:cNvPr id="5" name="Slide Number Placeholder 4"/>
          <p:cNvSpPr>
            <a:spLocks noGrp="1"/>
          </p:cNvSpPr>
          <p:nvPr>
            <p:ph type="sldNum" sz="quarter" idx="12"/>
          </p:nvPr>
        </p:nvSpPr>
        <p:spPr/>
        <p:txBody>
          <a:bodyPr/>
          <a:lstStyle>
            <a:lvl1pPr eaLnBrk="0" hangingPunct="0">
              <a:defRPr>
                <a:latin typeface="Calibri" pitchFamily="34" charset="0"/>
              </a:defRPr>
            </a:lvl1pPr>
          </a:lstStyle>
          <a:p>
            <a:fld id="{01077CF8-5F0D-440A-B37A-3FCCFF019F3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n-US" smtClean="0"/>
              <a:t>© 2014 OnCourse Learning. All Rights Reserved.</a:t>
            </a:r>
            <a:endParaRPr lang="en-US"/>
          </a:p>
        </p:txBody>
      </p:sp>
      <p:sp>
        <p:nvSpPr>
          <p:cNvPr id="4" name="Slide Number Placeholder 3"/>
          <p:cNvSpPr>
            <a:spLocks noGrp="1"/>
          </p:cNvSpPr>
          <p:nvPr>
            <p:ph type="sldNum" sz="quarter" idx="12"/>
          </p:nvPr>
        </p:nvSpPr>
        <p:spPr/>
        <p:txBody>
          <a:bodyPr/>
          <a:lstStyle>
            <a:lvl1pPr eaLnBrk="0" hangingPunct="0">
              <a:defRPr>
                <a:latin typeface="Calibri" pitchFamily="34" charset="0"/>
              </a:defRPr>
            </a:lvl1pPr>
          </a:lstStyle>
          <a:p>
            <a:fld id="{D6DD5048-BED1-4A07-81F0-AFEFC6EF39F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eaLnBrk="0" hangingPunct="0">
              <a:defRPr>
                <a:latin typeface="Calibri" pitchFamily="34" charset="0"/>
              </a:defRPr>
            </a:lvl1pPr>
          </a:lstStyle>
          <a:p>
            <a:pPr>
              <a:defRPr/>
            </a:pPr>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lvl1pPr eaLnBrk="0" hangingPunct="0">
              <a:defRPr>
                <a:latin typeface="Calibri" pitchFamily="34" charset="0"/>
              </a:defRPr>
            </a:lvl1pPr>
          </a:lstStyle>
          <a:p>
            <a:fld id="{1C2F4758-A183-46A8-A19B-60690917CB9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lvl1pPr eaLnBrk="0" hangingPunct="0">
              <a:defRPr/>
            </a:lvl1pPr>
          </a:lstStyle>
          <a:p>
            <a:fld id="{1D37DA24-071F-4AD6-A783-1721CFED165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eaLnBrk="0" hangingPunct="0">
              <a:defRPr/>
            </a:lvl1pPr>
          </a:lstStyle>
          <a:p>
            <a:pPr>
              <a:defRPr/>
            </a:pPr>
            <a:r>
              <a:rPr lang="en-US" smtClean="0"/>
              <a:t>© 2014 OnCourse Learning. All Rights Reserved.</a:t>
            </a:r>
            <a:endParaRPr lang="en-US"/>
          </a:p>
        </p:txBody>
      </p:sp>
      <p:sp>
        <p:nvSpPr>
          <p:cNvPr id="5" name="Slide Number Placeholder 4"/>
          <p:cNvSpPr>
            <a:spLocks noGrp="1"/>
          </p:cNvSpPr>
          <p:nvPr>
            <p:ph type="sldNum" sz="quarter" idx="12"/>
          </p:nvPr>
        </p:nvSpPr>
        <p:spPr/>
        <p:txBody>
          <a:bodyPr/>
          <a:lstStyle>
            <a:lvl1pPr eaLnBrk="0" hangingPunct="0">
              <a:defRPr/>
            </a:lvl1pPr>
          </a:lstStyle>
          <a:p>
            <a:fld id="{50403140-C08F-49A9-A349-27F2C024E2C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eaLnBrk="0" hangingPunct="0">
              <a:defRPr/>
            </a:lvl1pPr>
          </a:lstStyle>
          <a:p>
            <a:pPr>
              <a:defRPr/>
            </a:pPr>
            <a:r>
              <a:rPr lang="en-US" smtClean="0"/>
              <a:t>© 2014 OnCourse Learning. All Rights Reserved.</a:t>
            </a:r>
            <a:endParaRPr lang="en-US"/>
          </a:p>
        </p:txBody>
      </p:sp>
      <p:sp>
        <p:nvSpPr>
          <p:cNvPr id="4" name="Slide Number Placeholder 3"/>
          <p:cNvSpPr>
            <a:spLocks noGrp="1"/>
          </p:cNvSpPr>
          <p:nvPr>
            <p:ph type="sldNum" sz="quarter" idx="12"/>
          </p:nvPr>
        </p:nvSpPr>
        <p:spPr/>
        <p:txBody>
          <a:bodyPr/>
          <a:lstStyle>
            <a:lvl1pPr eaLnBrk="0" hangingPunct="0">
              <a:defRPr/>
            </a:lvl1pPr>
          </a:lstStyle>
          <a:p>
            <a:fld id="{EB4C5959-41D8-4D87-9909-E0C5AA093BC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nchor="b"/>
          <a:lstStyle>
            <a:lvl1pPr eaLnBrk="0" fontAlgn="base" hangingPunct="0">
              <a:spcBef>
                <a:spcPct val="0"/>
              </a:spcBef>
              <a:spcAft>
                <a:spcPct val="0"/>
              </a:spcAft>
              <a:defRPr>
                <a:latin typeface="Calibri" pitchFamily="34" charset="0"/>
              </a:defRPr>
            </a:lvl1pPr>
          </a:lstStyle>
          <a:p>
            <a:pPr>
              <a:defRPr/>
            </a:pPr>
            <a:r>
              <a:rPr lang="en-US" smtClean="0"/>
              <a:t>© 2014 OnCourse Learning. All Rights Reserved.</a:t>
            </a:r>
            <a:endParaRPr lang="en-US" dirty="0"/>
          </a:p>
        </p:txBody>
      </p:sp>
      <p:sp>
        <p:nvSpPr>
          <p:cNvPr id="6" name="Slide Number Placeholder 5"/>
          <p:cNvSpPr>
            <a:spLocks noGrp="1"/>
          </p:cNvSpPr>
          <p:nvPr>
            <p:ph type="sldNum" sz="quarter" idx="12"/>
          </p:nvPr>
        </p:nvSpPr>
        <p:spPr/>
        <p:txBody>
          <a:bodyPr anchor="b"/>
          <a:lstStyle>
            <a:lvl1pPr eaLnBrk="0" hangingPunct="0">
              <a:defRPr>
                <a:latin typeface="Calibri" pitchFamily="34" charset="0"/>
              </a:defRPr>
            </a:lvl1pPr>
          </a:lstStyle>
          <a:p>
            <a:fld id="{148DCC07-AF8E-4012-8D50-406080E883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en-US"/>
          </a:p>
        </p:txBody>
      </p:sp>
      <p:sp>
        <p:nvSpPr>
          <p:cNvPr id="5" name="Rectangle 6"/>
          <p:cNvSpPr>
            <a:spLocks noGrp="1" noChangeArrowheads="1"/>
          </p:cNvSpPr>
          <p:nvPr>
            <p:ph type="sldNum" sz="quarter" idx="12"/>
          </p:nvPr>
        </p:nvSpPr>
        <p:spPr>
          <a:ln/>
        </p:spPr>
        <p:txBody>
          <a:bodyPr/>
          <a:lstStyle>
            <a:lvl1pPr>
              <a:defRPr/>
            </a:lvl1pPr>
          </a:lstStyle>
          <a:p>
            <a:fld id="{F42C51BE-7A9D-4217-8946-FFDCA66FB46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n-US" smtClean="0"/>
              <a:t>© 2014 OnCourse Learning. All Rights Reserved.</a:t>
            </a:r>
            <a:endParaRPr lang="en-US" dirty="0"/>
          </a:p>
        </p:txBody>
      </p:sp>
      <p:sp>
        <p:nvSpPr>
          <p:cNvPr id="6" name="Slide Number Placeholder 5"/>
          <p:cNvSpPr>
            <a:spLocks noGrp="1"/>
          </p:cNvSpPr>
          <p:nvPr>
            <p:ph type="sldNum" sz="quarter" idx="12"/>
          </p:nvPr>
        </p:nvSpPr>
        <p:spPr/>
        <p:txBody>
          <a:bodyPr/>
          <a:lstStyle>
            <a:lvl1pPr eaLnBrk="0" hangingPunct="0">
              <a:defRPr>
                <a:latin typeface="Calibri" pitchFamily="34" charset="0"/>
              </a:defRPr>
            </a:lvl1pPr>
          </a:lstStyle>
          <a:p>
            <a:fld id="{E8F4462E-F682-4D94-A357-16F754D8E846}"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n-US" smtClean="0"/>
              <a:t>© 2014 OnCourse Learning. All Rights Reserved.</a:t>
            </a:r>
            <a:endParaRPr lang="en-US"/>
          </a:p>
        </p:txBody>
      </p:sp>
      <p:sp>
        <p:nvSpPr>
          <p:cNvPr id="5" name="Slide Number Placeholder 4"/>
          <p:cNvSpPr>
            <a:spLocks noGrp="1"/>
          </p:cNvSpPr>
          <p:nvPr>
            <p:ph type="sldNum" sz="quarter" idx="12"/>
          </p:nvPr>
        </p:nvSpPr>
        <p:spPr/>
        <p:txBody>
          <a:bodyPr/>
          <a:lstStyle>
            <a:lvl1pPr eaLnBrk="0" hangingPunct="0">
              <a:defRPr>
                <a:latin typeface="Calibri" pitchFamily="34" charset="0"/>
              </a:defRPr>
            </a:lvl1pPr>
          </a:lstStyle>
          <a:p>
            <a:fld id="{9995A6D9-A75F-4B90-9D9E-5FAA30DF40D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alibri" pitchFamily="34" charset="0"/>
              </a:defRPr>
            </a:lvl1pPr>
          </a:lstStyle>
          <a:p>
            <a:pPr>
              <a:defRPr/>
            </a:pPr>
            <a:r>
              <a:rPr lang="en-US" smtClean="0"/>
              <a:t>© 2014 OnCourse Learning. All Rights Reserved.</a:t>
            </a:r>
            <a:endParaRPr lang="en-US"/>
          </a:p>
        </p:txBody>
      </p:sp>
      <p:sp>
        <p:nvSpPr>
          <p:cNvPr id="4" name="Slide Number Placeholder 3"/>
          <p:cNvSpPr>
            <a:spLocks noGrp="1"/>
          </p:cNvSpPr>
          <p:nvPr>
            <p:ph type="sldNum" sz="quarter" idx="12"/>
          </p:nvPr>
        </p:nvSpPr>
        <p:spPr/>
        <p:txBody>
          <a:bodyPr/>
          <a:lstStyle>
            <a:lvl1pPr eaLnBrk="0" hangingPunct="0">
              <a:defRPr>
                <a:latin typeface="Calibri" pitchFamily="34" charset="0"/>
              </a:defRPr>
            </a:lvl1pPr>
          </a:lstStyle>
          <a:p>
            <a:fld id="{E32FAD3C-6E69-42B4-918F-41EAF7883F0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nchor="b"/>
          <a:lstStyle>
            <a:lvl1pPr eaLnBrk="0" hangingPunct="0">
              <a:defRPr sz="1200">
                <a:latin typeface="Calibri" pitchFamily="34" charset="0"/>
              </a:defRPr>
            </a:lvl1pPr>
          </a:lstStyle>
          <a:p>
            <a:pPr>
              <a:defRPr/>
            </a:pPr>
            <a:r>
              <a:rPr lang="en-US" smtClean="0"/>
              <a:t>© 2014 OnCourse Learning. All Rights Reserved.</a:t>
            </a:r>
            <a:endParaRPr lang="en-US" dirty="0"/>
          </a:p>
        </p:txBody>
      </p:sp>
      <p:sp>
        <p:nvSpPr>
          <p:cNvPr id="6" name="Slide Number Placeholder 5"/>
          <p:cNvSpPr>
            <a:spLocks noGrp="1"/>
          </p:cNvSpPr>
          <p:nvPr>
            <p:ph type="sldNum" sz="quarter" idx="12"/>
          </p:nvPr>
        </p:nvSpPr>
        <p:spPr/>
        <p:txBody>
          <a:bodyPr anchor="b"/>
          <a:lstStyle>
            <a:lvl1pPr eaLnBrk="0" hangingPunct="0">
              <a:defRPr>
                <a:latin typeface="Calibri" pitchFamily="34" charset="0"/>
              </a:defRPr>
            </a:lvl1pPr>
          </a:lstStyle>
          <a:p>
            <a:fld id="{56F42C17-A647-40A5-ABF4-28A59111CA71}"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nchor="b"/>
          <a:lstStyle>
            <a:lvl1pPr eaLnBrk="0" hangingPunct="0">
              <a:defRPr sz="1200"/>
            </a:lvl1pPr>
          </a:lstStyle>
          <a:p>
            <a:pPr>
              <a:defRPr/>
            </a:pPr>
            <a:r>
              <a:rPr lang="en-US" smtClean="0"/>
              <a:t>© 2014 OnCourse Learning. All Rights Reserved.</a:t>
            </a:r>
            <a:endParaRPr lang="en-US" dirty="0"/>
          </a:p>
        </p:txBody>
      </p:sp>
      <p:sp>
        <p:nvSpPr>
          <p:cNvPr id="5" name="Slide Number Placeholder 4"/>
          <p:cNvSpPr>
            <a:spLocks noGrp="1"/>
          </p:cNvSpPr>
          <p:nvPr>
            <p:ph type="sldNum" sz="quarter" idx="12"/>
          </p:nvPr>
        </p:nvSpPr>
        <p:spPr/>
        <p:txBody>
          <a:bodyPr anchor="b"/>
          <a:lstStyle>
            <a:lvl1pPr eaLnBrk="0" hangingPunct="0">
              <a:defRPr sz="1200"/>
            </a:lvl1pPr>
          </a:lstStyle>
          <a:p>
            <a:fld id="{A2194C9D-1D11-4EC2-9E0C-0D237F20D83F}"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chor="b"/>
          <a:lstStyle>
            <a:lvl1pPr eaLnBrk="0" hangingPunct="0">
              <a:defRPr sz="1200"/>
            </a:lvl1pPr>
          </a:lstStyle>
          <a:p>
            <a:pPr>
              <a:defRPr/>
            </a:pPr>
            <a:r>
              <a:rPr lang="en-US" smtClean="0"/>
              <a:t>© 2014 OnCourse Learning. All Rights Reserved.</a:t>
            </a:r>
            <a:endParaRPr lang="en-US" dirty="0"/>
          </a:p>
        </p:txBody>
      </p:sp>
      <p:sp>
        <p:nvSpPr>
          <p:cNvPr id="4" name="Slide Number Placeholder 3"/>
          <p:cNvSpPr>
            <a:spLocks noGrp="1"/>
          </p:cNvSpPr>
          <p:nvPr>
            <p:ph type="sldNum" sz="quarter" idx="12"/>
          </p:nvPr>
        </p:nvSpPr>
        <p:spPr/>
        <p:txBody>
          <a:bodyPr anchor="b"/>
          <a:lstStyle>
            <a:lvl1pPr eaLnBrk="0" hangingPunct="0">
              <a:defRPr/>
            </a:lvl1pPr>
          </a:lstStyle>
          <a:p>
            <a:fld id="{EA5E1971-5045-4C1D-90AA-E5F109BEEBF3}" type="slidenum">
              <a:rPr lang="en-US"/>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eaLnBrk="0" hangingPunct="0">
              <a:defRPr>
                <a:latin typeface="Calibri" pitchFamily="34" charset="0"/>
              </a:defRPr>
            </a:lvl1pPr>
          </a:lstStyle>
          <a:p>
            <a:pPr>
              <a:defRPr/>
            </a:pPr>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lvl1pPr eaLnBrk="0" hangingPunct="0">
              <a:defRPr/>
            </a:lvl1pPr>
          </a:lstStyle>
          <a:p>
            <a:fld id="{6CBC25D4-D342-4DDC-BD87-20E11807EE65}"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lvl1pPr eaLnBrk="0" hangingPunct="0">
              <a:defRPr/>
            </a:lvl1pPr>
          </a:lstStyle>
          <a:p>
            <a:fld id="{4BAF06A6-6826-4EEA-A456-F67FF2BBEE58}"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eaLnBrk="0" hangingPunct="0">
              <a:defRPr/>
            </a:lvl1pPr>
          </a:lstStyle>
          <a:p>
            <a:pPr>
              <a:defRPr/>
            </a:pPr>
            <a:r>
              <a:rPr lang="en-US" smtClean="0"/>
              <a:t>© 2014 OnCourse Learning. All Rights Reserved.</a:t>
            </a:r>
            <a:endParaRPr lang="en-US"/>
          </a:p>
        </p:txBody>
      </p:sp>
      <p:sp>
        <p:nvSpPr>
          <p:cNvPr id="5" name="Slide Number Placeholder 4"/>
          <p:cNvSpPr>
            <a:spLocks noGrp="1"/>
          </p:cNvSpPr>
          <p:nvPr>
            <p:ph type="sldNum" sz="quarter" idx="12"/>
          </p:nvPr>
        </p:nvSpPr>
        <p:spPr/>
        <p:txBody>
          <a:bodyPr/>
          <a:lstStyle>
            <a:lvl1pPr eaLnBrk="0" hangingPunct="0">
              <a:defRPr/>
            </a:lvl1pPr>
          </a:lstStyle>
          <a:p>
            <a:fld id="{67C20396-EF0B-4C3B-AC9A-B1A97372E9DA}"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eaLnBrk="0" hangingPunct="0">
              <a:defRPr/>
            </a:lvl1pPr>
          </a:lstStyle>
          <a:p>
            <a:pPr>
              <a:defRPr/>
            </a:pPr>
            <a:r>
              <a:rPr lang="en-US" smtClean="0"/>
              <a:t>© 2014 OnCourse Learning. All Rights Reserved.</a:t>
            </a:r>
            <a:endParaRPr lang="en-US"/>
          </a:p>
        </p:txBody>
      </p:sp>
      <p:sp>
        <p:nvSpPr>
          <p:cNvPr id="4" name="Slide Number Placeholder 3"/>
          <p:cNvSpPr>
            <a:spLocks noGrp="1"/>
          </p:cNvSpPr>
          <p:nvPr>
            <p:ph type="sldNum" sz="quarter" idx="12"/>
          </p:nvPr>
        </p:nvSpPr>
        <p:spPr/>
        <p:txBody>
          <a:bodyPr/>
          <a:lstStyle>
            <a:lvl1pPr eaLnBrk="0" hangingPunct="0">
              <a:defRPr/>
            </a:lvl1pPr>
          </a:lstStyle>
          <a:p>
            <a:fld id="{E2DF4B9D-8FFC-49F5-BE4A-063B546F53A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en-US"/>
          </a:p>
        </p:txBody>
      </p:sp>
      <p:sp>
        <p:nvSpPr>
          <p:cNvPr id="4" name="Rectangle 6"/>
          <p:cNvSpPr>
            <a:spLocks noGrp="1" noChangeArrowheads="1"/>
          </p:cNvSpPr>
          <p:nvPr>
            <p:ph type="sldNum" sz="quarter" idx="12"/>
          </p:nvPr>
        </p:nvSpPr>
        <p:spPr>
          <a:ln/>
        </p:spPr>
        <p:txBody>
          <a:bodyPr/>
          <a:lstStyle>
            <a:lvl1pPr>
              <a:defRPr/>
            </a:lvl1pPr>
          </a:lstStyle>
          <a:p>
            <a:fld id="{9795A070-73A1-4825-835F-9953E83E11A2}"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lvl1pPr eaLnBrk="0" hangingPunct="0">
              <a:defRPr/>
            </a:lvl1pPr>
          </a:lstStyle>
          <a:p>
            <a:fld id="{15C21B8A-11F0-47D4-921E-C36684DB2C63}"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lvl1pPr eaLnBrk="0" hangingPunct="0">
              <a:defRPr/>
            </a:lvl1pPr>
          </a:lstStyle>
          <a:p>
            <a:fld id="{1C2387FD-A613-482A-AF97-D935DA65ADCA}"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eaLnBrk="0" hangingPunct="0">
              <a:defRPr/>
            </a:lvl1pPr>
          </a:lstStyle>
          <a:p>
            <a:pPr>
              <a:defRPr/>
            </a:pPr>
            <a:r>
              <a:rPr lang="en-US" smtClean="0"/>
              <a:t>© 2014 OnCourse Learning. All Rights Reserved.</a:t>
            </a:r>
            <a:endParaRPr lang="en-US"/>
          </a:p>
        </p:txBody>
      </p:sp>
      <p:sp>
        <p:nvSpPr>
          <p:cNvPr id="5" name="Slide Number Placeholder 4"/>
          <p:cNvSpPr>
            <a:spLocks noGrp="1"/>
          </p:cNvSpPr>
          <p:nvPr>
            <p:ph type="sldNum" sz="quarter" idx="12"/>
          </p:nvPr>
        </p:nvSpPr>
        <p:spPr/>
        <p:txBody>
          <a:bodyPr/>
          <a:lstStyle>
            <a:lvl1pPr eaLnBrk="0" hangingPunct="0">
              <a:defRPr/>
            </a:lvl1pPr>
          </a:lstStyle>
          <a:p>
            <a:fld id="{586EBF4D-E0F8-451F-95DC-A5B657E6CB05}"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eaLnBrk="0" hangingPunct="0">
              <a:defRPr/>
            </a:lvl1pPr>
          </a:lstStyle>
          <a:p>
            <a:pPr>
              <a:defRPr/>
            </a:pPr>
            <a:r>
              <a:rPr lang="en-US" smtClean="0"/>
              <a:t>© 2014 OnCourse Learning. All Rights Reserved.</a:t>
            </a:r>
            <a:endParaRPr lang="en-US"/>
          </a:p>
        </p:txBody>
      </p:sp>
      <p:sp>
        <p:nvSpPr>
          <p:cNvPr id="4" name="Slide Number Placeholder 3"/>
          <p:cNvSpPr>
            <a:spLocks noGrp="1"/>
          </p:cNvSpPr>
          <p:nvPr>
            <p:ph type="sldNum" sz="quarter" idx="12"/>
          </p:nvPr>
        </p:nvSpPr>
        <p:spPr/>
        <p:txBody>
          <a:bodyPr/>
          <a:lstStyle>
            <a:lvl1pPr eaLnBrk="0" hangingPunct="0">
              <a:defRPr/>
            </a:lvl1pPr>
          </a:lstStyle>
          <a:p>
            <a:fld id="{65C7C4BC-6DA4-4395-96DB-6F6454B39C6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en-US"/>
          </a:p>
        </p:txBody>
      </p:sp>
      <p:sp>
        <p:nvSpPr>
          <p:cNvPr id="6" name="Rectangle 6"/>
          <p:cNvSpPr>
            <a:spLocks noGrp="1" noChangeArrowheads="1"/>
          </p:cNvSpPr>
          <p:nvPr>
            <p:ph type="sldNum" sz="quarter" idx="12"/>
          </p:nvPr>
        </p:nvSpPr>
        <p:spPr>
          <a:ln/>
        </p:spPr>
        <p:txBody>
          <a:bodyPr/>
          <a:lstStyle>
            <a:lvl1pPr>
              <a:defRPr/>
            </a:lvl1pPr>
          </a:lstStyle>
          <a:p>
            <a:fld id="{BB997C75-CF12-4DED-95E9-786DB21766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en-US"/>
          </a:p>
        </p:txBody>
      </p:sp>
      <p:sp>
        <p:nvSpPr>
          <p:cNvPr id="6" name="Rectangle 6"/>
          <p:cNvSpPr>
            <a:spLocks noGrp="1" noChangeArrowheads="1"/>
          </p:cNvSpPr>
          <p:nvPr>
            <p:ph type="sldNum" sz="quarter" idx="12"/>
          </p:nvPr>
        </p:nvSpPr>
        <p:spPr>
          <a:ln/>
        </p:spPr>
        <p:txBody>
          <a:bodyPr/>
          <a:lstStyle>
            <a:lvl1pPr>
              <a:defRPr/>
            </a:lvl1pPr>
          </a:lstStyle>
          <a:p>
            <a:fld id="{4FFC9D11-1631-46A7-BD26-B0F66128648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en-US"/>
          </a:p>
        </p:txBody>
      </p:sp>
      <p:sp>
        <p:nvSpPr>
          <p:cNvPr id="5" name="Rectangle 6"/>
          <p:cNvSpPr>
            <a:spLocks noGrp="1" noChangeArrowheads="1"/>
          </p:cNvSpPr>
          <p:nvPr>
            <p:ph type="sldNum" sz="quarter" idx="12"/>
          </p:nvPr>
        </p:nvSpPr>
        <p:spPr>
          <a:ln/>
        </p:spPr>
        <p:txBody>
          <a:bodyPr/>
          <a:lstStyle>
            <a:lvl1pPr>
              <a:defRPr/>
            </a:lvl1pPr>
          </a:lstStyle>
          <a:p>
            <a:fld id="{EAD811F1-CA5D-4ACF-8CB9-C1755C6F619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en-US"/>
          </a:p>
        </p:txBody>
      </p:sp>
      <p:sp>
        <p:nvSpPr>
          <p:cNvPr id="4" name="Rectangle 6"/>
          <p:cNvSpPr>
            <a:spLocks noGrp="1" noChangeArrowheads="1"/>
          </p:cNvSpPr>
          <p:nvPr>
            <p:ph type="sldNum" sz="quarter" idx="12"/>
          </p:nvPr>
        </p:nvSpPr>
        <p:spPr>
          <a:ln/>
        </p:spPr>
        <p:txBody>
          <a:bodyPr/>
          <a:lstStyle>
            <a:lvl1pPr>
              <a:defRPr/>
            </a:lvl1pPr>
          </a:lstStyle>
          <a:p>
            <a:fld id="{7F99FFD5-0AB8-4DEA-96D5-49DEDFBF4B0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mn-lt"/>
              </a:defRPr>
            </a:lvl1pPr>
          </a:lstStyle>
          <a:p>
            <a:pPr>
              <a:defRPr/>
            </a:pPr>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lvl1pPr eaLnBrk="0" hangingPunct="0">
              <a:defRPr>
                <a:latin typeface="+mn-lt"/>
              </a:defRPr>
            </a:lvl1pPr>
          </a:lstStyle>
          <a:p>
            <a:fld id="{4CC1AA29-269A-4EB2-8A23-7835E39AC5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mn-lt"/>
              </a:defRPr>
            </a:lvl1pPr>
          </a:lstStyle>
          <a:p>
            <a:pPr>
              <a:defRPr/>
            </a:pPr>
            <a:r>
              <a:rPr lang="en-US" smtClean="0"/>
              <a:t>© 2014 OnCourse Learning. All Rights Reserved.</a:t>
            </a:r>
            <a:endParaRPr lang="en-US"/>
          </a:p>
        </p:txBody>
      </p:sp>
      <p:sp>
        <p:nvSpPr>
          <p:cNvPr id="5" name="Slide Number Placeholder 4"/>
          <p:cNvSpPr>
            <a:spLocks noGrp="1"/>
          </p:cNvSpPr>
          <p:nvPr>
            <p:ph type="sldNum" sz="quarter" idx="12"/>
          </p:nvPr>
        </p:nvSpPr>
        <p:spPr/>
        <p:txBody>
          <a:bodyPr/>
          <a:lstStyle>
            <a:lvl1pPr eaLnBrk="0" hangingPunct="0">
              <a:defRPr>
                <a:latin typeface="+mn-lt"/>
              </a:defRPr>
            </a:lvl1pPr>
          </a:lstStyle>
          <a:p>
            <a:fld id="{59C1A11D-8CB7-46A2-8494-0260C8EFEB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6.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8.xml"/><Relationship Id="rId4"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9.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743200" y="6400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Calibri" pitchFamily="34" charset="0"/>
              </a:defRPr>
            </a:lvl1pPr>
          </a:lstStyle>
          <a:p>
            <a:pPr>
              <a:defRPr/>
            </a:pPr>
            <a:r>
              <a:rPr lang="en-US" dirty="0" smtClean="0"/>
              <a:t>© 2014 OnCourse Learning. All Rights Reserved.</a:t>
            </a:r>
            <a:endParaRPr lang="en-US" dirty="0"/>
          </a:p>
        </p:txBody>
      </p:sp>
      <p:sp>
        <p:nvSpPr>
          <p:cNvPr id="1030" name="Rectangle 6"/>
          <p:cNvSpPr>
            <a:spLocks noGrp="1" noChangeArrowheads="1"/>
          </p:cNvSpPr>
          <p:nvPr>
            <p:ph type="sldNum" sz="quarter" idx="4"/>
          </p:nvPr>
        </p:nvSpPr>
        <p:spPr bwMode="auto">
          <a:xfrm>
            <a:off x="7315200" y="6400800"/>
            <a:ext cx="1828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53E973C-84D0-4036-97A3-F5D97976FF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2" r:id="rId1"/>
    <p:sldLayoutId id="2147483876" r:id="rId2"/>
    <p:sldLayoutId id="2147483877" r:id="rId3"/>
  </p:sldLayoutIdLst>
  <p:hf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743200" y="6400800"/>
            <a:ext cx="3657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Calibri" pitchFamily="34" charset="0"/>
              </a:defRPr>
            </a:lvl1pPr>
          </a:lstStyle>
          <a:p>
            <a:pPr>
              <a:defRPr/>
            </a:pPr>
            <a:r>
              <a:rPr lang="en-US" smtClean="0"/>
              <a:t>© 2014 OnCourse Learning. All Rights Reserved.</a:t>
            </a:r>
            <a:endParaRPr lang="en-US"/>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Calibri" pitchFamily="34" charset="0"/>
              </a:defRPr>
            </a:lvl1pPr>
          </a:lstStyle>
          <a:p>
            <a:fld id="{92A3D5D3-D933-4FE0-B792-790220A7F5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7" r:id="rId3"/>
    <p:sldLayoutId id="2147483888" r:id="rId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743200" y="6492875"/>
            <a:ext cx="3657600" cy="365125"/>
          </a:xfrm>
          <a:prstGeom prst="rect">
            <a:avLst/>
          </a:prstGeom>
        </p:spPr>
        <p:txBody>
          <a:bodyPr vert="horz" lIns="91440" tIns="45720" rIns="91440" bIns="45720" rtlCol="0" anchor="b"/>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en-US" dirty="0" smtClean="0"/>
              <a:t>© 2014 OnCourse Learning. All Rights Reserved.</a:t>
            </a:r>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rgbClr val="898989"/>
                </a:solidFill>
                <a:latin typeface="Calibri" pitchFamily="34" charset="0"/>
              </a:defRPr>
            </a:lvl1pPr>
          </a:lstStyle>
          <a:p>
            <a:fld id="{7E957118-8E38-49B2-8DB6-8B2CBB56B68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04" r:id="rId1"/>
    <p:sldLayoutId id="2147483908" r:id="rId2"/>
    <p:sldLayoutId id="2147483909" r:id="rId3"/>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743200" y="6492875"/>
            <a:ext cx="3657600" cy="365125"/>
          </a:xfrm>
          <a:prstGeom prst="rect">
            <a:avLst/>
          </a:prstGeom>
        </p:spPr>
        <p:txBody>
          <a:bodyPr vert="horz" lIns="91440" tIns="45720" rIns="91440" bIns="45720" rtlCol="0" anchor="b"/>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en-US" smtClean="0"/>
              <a:t>© 2014 OnCourse Learning. All Rights Reserved.</a:t>
            </a:r>
            <a:endParaRPr lang="en-US"/>
          </a:p>
        </p:txBody>
      </p:sp>
      <p:sp>
        <p:nvSpPr>
          <p:cNvPr id="6" name="Slide Number Placeholder 5"/>
          <p:cNvSpPr>
            <a:spLocks noGrp="1"/>
          </p:cNvSpPr>
          <p:nvPr>
            <p:ph type="sldNum" sz="quarter" idx="4"/>
          </p:nvPr>
        </p:nvSpPr>
        <p:spPr>
          <a:xfrm>
            <a:off x="7315200" y="6492875"/>
            <a:ext cx="1828800"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rgbClr val="898989"/>
                </a:solidFill>
                <a:latin typeface="Calibri" pitchFamily="34" charset="0"/>
              </a:defRPr>
            </a:lvl1pPr>
          </a:lstStyle>
          <a:p>
            <a:fld id="{4BB85B0F-0DF9-4DF4-931E-1C63F96066C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9" r:id="rId3"/>
    <p:sldLayoutId id="2147483920" r:id="rId4"/>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743200" y="6381750"/>
            <a:ext cx="3657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i="0">
                <a:solidFill>
                  <a:srgbClr val="000000"/>
                </a:solidFill>
                <a:effectLst/>
                <a:latin typeface="Calibri" pitchFamily="34" charset="0"/>
              </a:defRPr>
            </a:lvl1pPr>
          </a:lstStyle>
          <a:p>
            <a:pPr>
              <a:defRPr/>
            </a:pPr>
            <a:r>
              <a:rPr lang="en-US" smtClean="0"/>
              <a:t>© 2014 OnCourse Learning. All Rights Reserved.</a:t>
            </a:r>
            <a:endParaRPr lang="en-US" dirty="0"/>
          </a:p>
        </p:txBody>
      </p:sp>
      <p:sp>
        <p:nvSpPr>
          <p:cNvPr id="1030" name="Rectangle 6"/>
          <p:cNvSpPr>
            <a:spLocks noGrp="1" noChangeArrowheads="1"/>
          </p:cNvSpPr>
          <p:nvPr>
            <p:ph type="sldNum" sz="quarter" idx="4"/>
          </p:nvPr>
        </p:nvSpPr>
        <p:spPr bwMode="auto">
          <a:xfrm>
            <a:off x="7772400" y="6381750"/>
            <a:ext cx="1371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Calibri" pitchFamily="34" charset="0"/>
              </a:defRPr>
            </a:lvl1pPr>
          </a:lstStyle>
          <a:p>
            <a:fld id="{04837034-4DFF-4CC9-AD56-8E32397097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30" r:id="rId3"/>
    <p:sldLayoutId id="2147483931" r:id="rId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743200" y="6492875"/>
            <a:ext cx="3657600" cy="365125"/>
          </a:xfrm>
          <a:prstGeom prst="rect">
            <a:avLst/>
          </a:prstGeom>
        </p:spPr>
        <p:txBody>
          <a:bodyPr vert="horz" lIns="91440" tIns="45720" rIns="91440" bIns="45720" rtlCol="0" anchor="b"/>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en-US" dirty="0" smtClean="0"/>
              <a:t>© 2014 OnCourse Learning. All Rights Reserved.</a:t>
            </a:r>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rgbClr val="898989"/>
                </a:solidFill>
                <a:latin typeface="Calibri" pitchFamily="34" charset="0"/>
              </a:defRPr>
            </a:lvl1pPr>
          </a:lstStyle>
          <a:p>
            <a:fld id="{69E25FDA-A05D-43DD-AD8C-1CD2C7BB307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41" r:id="rId3"/>
    <p:sldLayoutId id="2147483942" r:id="rId4"/>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15717"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15719" name="Rectangle 7"/>
          <p:cNvSpPr>
            <a:spLocks noGrp="1" noChangeArrowheads="1"/>
          </p:cNvSpPr>
          <p:nvPr>
            <p:ph type="ftr" sz="quarter" idx="3"/>
          </p:nvPr>
        </p:nvSpPr>
        <p:spPr bwMode="auto">
          <a:xfrm>
            <a:off x="2743200" y="6400800"/>
            <a:ext cx="3657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200">
                <a:solidFill>
                  <a:srgbClr val="000000"/>
                </a:solidFill>
                <a:latin typeface="Calibri" pitchFamily="34" charset="0"/>
              </a:defRPr>
            </a:lvl1pPr>
          </a:lstStyle>
          <a:p>
            <a:pPr>
              <a:defRPr/>
            </a:pPr>
            <a:r>
              <a:rPr lang="en-US" smtClean="0"/>
              <a:t>© 2014 OnCourse Learning. All Rights Reserved.</a:t>
            </a:r>
            <a:endParaRPr lang="en-US"/>
          </a:p>
        </p:txBody>
      </p:sp>
      <p:sp>
        <p:nvSpPr>
          <p:cNvPr id="8197"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5720" name="Rectangle 8"/>
          <p:cNvSpPr>
            <a:spLocks noGrp="1" noChangeArrowheads="1"/>
          </p:cNvSpPr>
          <p:nvPr>
            <p:ph type="sldNum" sz="quarter" idx="4"/>
          </p:nvPr>
        </p:nvSpPr>
        <p:spPr bwMode="auto">
          <a:xfrm>
            <a:off x="7239000" y="6477000"/>
            <a:ext cx="1905000" cy="381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200">
                <a:solidFill>
                  <a:srgbClr val="000000"/>
                </a:solidFill>
                <a:latin typeface="Calibri" pitchFamily="34" charset="0"/>
              </a:defRPr>
            </a:lvl1pPr>
          </a:lstStyle>
          <a:p>
            <a:fld id="{74F0AF13-EFE8-4DBE-99DF-6D02002519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59" r:id="rId1"/>
    <p:sldLayoutId id="2147483963" r:id="rId2"/>
    <p:sldLayoutId id="2147483964" r:id="rId3"/>
  </p:sldLayoutIdLst>
  <p:transition/>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743200" y="6381750"/>
            <a:ext cx="3657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i="0">
                <a:solidFill>
                  <a:srgbClr val="000000"/>
                </a:solidFill>
                <a:effectLst/>
                <a:latin typeface="Calibri" pitchFamily="34" charset="0"/>
              </a:defRPr>
            </a:lvl1pPr>
          </a:lstStyle>
          <a:p>
            <a:pPr>
              <a:defRPr/>
            </a:pPr>
            <a:r>
              <a:rPr lang="en-US" dirty="0" smtClean="0"/>
              <a:t>© 2014 OnCourse Learning. All Rights Reserved.</a:t>
            </a:r>
            <a:endParaRPr lang="en-US" dirty="0"/>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Calibri" pitchFamily="34" charset="0"/>
              </a:defRPr>
            </a:lvl1pPr>
          </a:lstStyle>
          <a:p>
            <a:fld id="{06AAD11D-BD68-4B5C-928B-0D147A9E5C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5" r:id="rId3"/>
    <p:sldLayoutId id="2147483976" r:id="rId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743200" y="6381750"/>
            <a:ext cx="3657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i="0">
                <a:solidFill>
                  <a:srgbClr val="000000"/>
                </a:solidFill>
                <a:effectLst/>
                <a:latin typeface="Calibri" pitchFamily="34" charset="0"/>
              </a:defRPr>
            </a:lvl1pPr>
          </a:lstStyle>
          <a:p>
            <a:pPr>
              <a:defRPr/>
            </a:pPr>
            <a:r>
              <a:rPr lang="en-US" smtClean="0"/>
              <a:t>© 2014 OnCourse Learning. All Rights Reserved.</a:t>
            </a:r>
            <a:endParaRPr lang="en-US"/>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Calibri" pitchFamily="34" charset="0"/>
              </a:defRPr>
            </a:lvl1pPr>
          </a:lstStyle>
          <a:p>
            <a:fld id="{8B30DF4E-CC8F-4211-A4ED-62052E074A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6" r:id="rId3"/>
    <p:sldLayoutId id="2147483987" r:id="rId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3.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oleObject" Target="../embeddings/Microsoft_Office_Excel_97-2003_Worksheet1.xls"/></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oleObject" Target="../embeddings/Microsoft_Office_Excel_97-2003_Worksheet2.xls"/></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oleObject" Target="../embeddings/Microsoft_Office_Excel_97-2003_Worksheet3.xls"/></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oleObject" Target="../embeddings/Microsoft_Office_Excel_97-2003_Worksheet4.xls"/></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oleObject" Target="../embeddings/Microsoft_Office_Excel_97-2003_Worksheet5.xls"/></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oleObject" Target="../embeddings/Microsoft_Office_Excel_97-2003_Worksheet6.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10.vml"/><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11.vml"/></Relationships>
</file>

<file path=ppt/slides/_rels/slide4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2.xml"/><Relationship Id="rId4" Type="http://schemas.openxmlformats.org/officeDocument/2006/relationships/image" Target="../media/image4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4"/>
          <p:cNvSpPr txBox="1">
            <a:spLocks noChangeArrowheads="1"/>
          </p:cNvSpPr>
          <p:nvPr/>
        </p:nvSpPr>
        <p:spPr bwMode="auto">
          <a:xfrm>
            <a:off x="1143000" y="609600"/>
            <a:ext cx="6705600" cy="1384300"/>
          </a:xfrm>
          <a:prstGeom prst="rect">
            <a:avLst/>
          </a:prstGeom>
          <a:noFill/>
          <a:ln w="9525">
            <a:noFill/>
            <a:miter lim="800000"/>
            <a:headEnd/>
            <a:tailEnd/>
          </a:ln>
          <a:effectLst/>
        </p:spPr>
        <p:txBody>
          <a:bodyPr>
            <a:spAutoFit/>
          </a:bodyPr>
          <a:lstStyle/>
          <a:p>
            <a:pPr algn="ctr">
              <a:spcBef>
                <a:spcPct val="50000"/>
              </a:spcBef>
            </a:pPr>
            <a:r>
              <a:rPr lang="en-GB" b="1" dirty="0">
                <a:latin typeface="Arial" charset="0"/>
                <a:cs typeface="Arial" charset="0"/>
              </a:rPr>
              <a:t>Chapter 25:</a:t>
            </a:r>
            <a:endParaRPr lang="en-US" dirty="0">
              <a:latin typeface="Courier" pitchFamily="49" charset="0"/>
              <a:cs typeface="Times New Roman" pitchFamily="18" charset="0"/>
            </a:endParaRPr>
          </a:p>
          <a:p>
            <a:pPr algn="ctr">
              <a:spcBef>
                <a:spcPct val="50000"/>
              </a:spcBef>
            </a:pPr>
            <a:r>
              <a:rPr lang="en-GB" b="1" dirty="0">
                <a:latin typeface="Arial" charset="0"/>
                <a:cs typeface="Arial" charset="0"/>
              </a:rPr>
              <a:t>Data Challenges in Measuring Real Estate Periodic Returns</a:t>
            </a:r>
            <a:endParaRPr lang="en-US" dirty="0"/>
          </a:p>
        </p:txBody>
      </p:sp>
      <p:sp>
        <p:nvSpPr>
          <p:cNvPr id="3" name="Slide Number Placeholder 2"/>
          <p:cNvSpPr>
            <a:spLocks noGrp="1"/>
          </p:cNvSpPr>
          <p:nvPr>
            <p:ph type="sldNum" sz="quarter" idx="12"/>
          </p:nvPr>
        </p:nvSpPr>
        <p:spPr/>
        <p:txBody>
          <a:bodyPr/>
          <a:lstStyle/>
          <a:p>
            <a:fld id="{9795A070-73A1-4825-835F-9953E83E11A2}" type="slidenum">
              <a:rPr lang="en-US" smtClean="0"/>
              <a:pPr/>
              <a:t>1</a:t>
            </a:fld>
            <a:endParaRPr lang="en-US"/>
          </a:p>
        </p:txBody>
      </p:sp>
      <p:sp>
        <p:nvSpPr>
          <p:cNvPr id="4" name="Footer Placeholder 3"/>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cstate="print"/>
          <a:srcRect/>
          <a:stretch>
            <a:fillRect/>
          </a:stretch>
        </p:blipFill>
        <p:spPr bwMode="auto">
          <a:xfrm>
            <a:off x="2362200" y="1447800"/>
            <a:ext cx="4295775" cy="2981325"/>
          </a:xfrm>
          <a:prstGeom prst="rect">
            <a:avLst/>
          </a:prstGeom>
          <a:noFill/>
          <a:ln w="9525">
            <a:noFill/>
            <a:miter lim="800000"/>
            <a:headEnd/>
            <a:tailEnd/>
          </a:ln>
          <a:effectLst/>
        </p:spPr>
      </p:pic>
      <p:sp>
        <p:nvSpPr>
          <p:cNvPr id="587779" name="Text Box 3"/>
          <p:cNvSpPr txBox="1">
            <a:spLocks noChangeArrowheads="1"/>
          </p:cNvSpPr>
          <p:nvPr/>
        </p:nvSpPr>
        <p:spPr bwMode="auto">
          <a:xfrm>
            <a:off x="381000" y="228600"/>
            <a:ext cx="83820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b="1"/>
              <a:t>Consider a certain type of property…</a:t>
            </a:r>
          </a:p>
          <a:p>
            <a:pPr eaLnBrk="1" hangingPunct="1">
              <a:spcBef>
                <a:spcPct val="50000"/>
              </a:spcBef>
              <a:buFontTx/>
              <a:buChar char="•"/>
              <a:defRPr/>
            </a:pPr>
            <a:r>
              <a:rPr lang="en-US" sz="2000" b="1"/>
              <a:t> There will usually be </a:t>
            </a:r>
            <a:r>
              <a:rPr lang="en-US" sz="2000" b="1" i="1">
                <a:solidFill>
                  <a:srgbClr val="CC0099"/>
                </a:solidFill>
              </a:rPr>
              <a:t>overlap </a:t>
            </a:r>
            <a:r>
              <a:rPr lang="en-US" sz="2000" b="1"/>
              <a:t>between the two distributions. . .</a:t>
            </a:r>
            <a:endParaRPr lang="en-US" sz="2000" b="1">
              <a:solidFill>
                <a:srgbClr val="CC0099"/>
              </a:solidFill>
            </a:endParaRPr>
          </a:p>
        </p:txBody>
      </p:sp>
      <p:sp>
        <p:nvSpPr>
          <p:cNvPr id="587780" name="Text Box 4"/>
          <p:cNvSpPr txBox="1">
            <a:spLocks noChangeArrowheads="1"/>
          </p:cNvSpPr>
          <p:nvPr/>
        </p:nvSpPr>
        <p:spPr bwMode="auto">
          <a:xfrm>
            <a:off x="609600" y="4800600"/>
            <a:ext cx="7924800" cy="1389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defRPr/>
            </a:pPr>
            <a:r>
              <a:rPr lang="en-US" sz="2000" b="1"/>
              <a:t> It makes sense for the </a:t>
            </a:r>
            <a:r>
              <a:rPr lang="en-US" sz="2000" b="1" i="1">
                <a:solidFill>
                  <a:srgbClr val="FF0000"/>
                </a:solidFill>
              </a:rPr>
              <a:t>owners’ distribution</a:t>
            </a:r>
            <a:r>
              <a:rPr lang="en-US" sz="2000" b="1"/>
              <a:t> to be centered to the </a:t>
            </a:r>
            <a:r>
              <a:rPr lang="en-US" sz="2000" b="1" i="1"/>
              <a:t>right</a:t>
            </a:r>
            <a:r>
              <a:rPr lang="en-US" sz="2000" b="1"/>
              <a:t> of the </a:t>
            </a:r>
            <a:r>
              <a:rPr lang="en-US" sz="2000" b="1" i="1">
                <a:solidFill>
                  <a:srgbClr val="0000FF"/>
                </a:solidFill>
              </a:rPr>
              <a:t>non-owners’ distribution</a:t>
            </a:r>
            <a:r>
              <a:rPr lang="en-US" sz="2000" b="1"/>
              <a:t>, because of past selection:</a:t>
            </a:r>
          </a:p>
          <a:p>
            <a:pPr lvl="1" eaLnBrk="1" hangingPunct="1">
              <a:spcBef>
                <a:spcPct val="50000"/>
              </a:spcBef>
              <a:buFontTx/>
              <a:buChar char="•"/>
              <a:defRPr/>
            </a:pPr>
            <a:r>
              <a:rPr lang="en-US" sz="1800" b="1"/>
              <a:t> Those who have placed higher values on the type of property in question are more likely to already own some of it.</a:t>
            </a:r>
          </a:p>
        </p:txBody>
      </p:sp>
      <p:sp>
        <p:nvSpPr>
          <p:cNvPr id="5" name="Slide Number Placeholder 4"/>
          <p:cNvSpPr>
            <a:spLocks noGrp="1"/>
          </p:cNvSpPr>
          <p:nvPr>
            <p:ph type="sldNum" sz="quarter" idx="12"/>
          </p:nvPr>
        </p:nvSpPr>
        <p:spPr/>
        <p:txBody>
          <a:bodyPr/>
          <a:lstStyle/>
          <a:p>
            <a:fld id="{9795A070-73A1-4825-835F-9953E83E11A2}" type="slidenum">
              <a:rPr lang="en-US" smtClean="0"/>
              <a:pPr/>
              <a:t>10</a:t>
            </a:fld>
            <a:endParaRPr lang="en-US"/>
          </a:p>
        </p:txBody>
      </p:sp>
      <p:sp>
        <p:nvSpPr>
          <p:cNvPr id="6" name="Footer Placeholder 5"/>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cstate="print"/>
          <a:srcRect/>
          <a:stretch>
            <a:fillRect/>
          </a:stretch>
        </p:blipFill>
        <p:spPr bwMode="auto">
          <a:xfrm>
            <a:off x="2362200" y="1219200"/>
            <a:ext cx="4295775" cy="2981325"/>
          </a:xfrm>
          <a:prstGeom prst="rect">
            <a:avLst/>
          </a:prstGeom>
          <a:noFill/>
          <a:ln w="9525">
            <a:noFill/>
            <a:miter lim="800000"/>
            <a:headEnd/>
            <a:tailEnd/>
          </a:ln>
          <a:effectLst/>
        </p:spPr>
      </p:pic>
      <p:sp>
        <p:nvSpPr>
          <p:cNvPr id="588803" name="Text Box 3"/>
          <p:cNvSpPr txBox="1">
            <a:spLocks noChangeArrowheads="1"/>
          </p:cNvSpPr>
          <p:nvPr/>
        </p:nvSpPr>
        <p:spPr bwMode="auto">
          <a:xfrm>
            <a:off x="457200" y="304800"/>
            <a:ext cx="8153400" cy="7663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b="1"/>
              <a:t>Because there is </a:t>
            </a:r>
            <a:r>
              <a:rPr lang="en-US" b="1" i="1"/>
              <a:t>overlap</a:t>
            </a:r>
            <a:r>
              <a:rPr lang="en-US" b="1"/>
              <a:t>, there is scope for </a:t>
            </a:r>
            <a:r>
              <a:rPr lang="en-US" b="1" i="1">
                <a:solidFill>
                  <a:srgbClr val="FF0000"/>
                </a:solidFill>
              </a:rPr>
              <a:t>trading</a:t>
            </a:r>
            <a:r>
              <a:rPr lang="en-US" b="1"/>
              <a:t> of assets.</a:t>
            </a:r>
          </a:p>
          <a:p>
            <a:pPr algn="ctr" eaLnBrk="1" hangingPunct="1">
              <a:spcBef>
                <a:spcPct val="10000"/>
              </a:spcBef>
              <a:defRPr/>
            </a:pPr>
            <a:r>
              <a:rPr lang="en-US" sz="1800" i="1"/>
              <a:t>(Recall from Ch.7 how investor </a:t>
            </a:r>
            <a:r>
              <a:rPr lang="en-US" sz="1800" b="1" i="1" u="sng"/>
              <a:t>heterogeneity</a:t>
            </a:r>
            <a:r>
              <a:rPr lang="en-US" sz="1800" i="1"/>
              <a:t> underlies the investment industry.)</a:t>
            </a:r>
          </a:p>
        </p:txBody>
      </p:sp>
      <p:sp>
        <p:nvSpPr>
          <p:cNvPr id="588804" name="Text Box 4"/>
          <p:cNvSpPr txBox="1">
            <a:spLocks noChangeArrowheads="1"/>
          </p:cNvSpPr>
          <p:nvPr/>
        </p:nvSpPr>
        <p:spPr bwMode="auto">
          <a:xfrm>
            <a:off x="457200" y="4267200"/>
            <a:ext cx="830580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000" b="1"/>
              <a:t>There is a mutual benefit from some non-owners whose </a:t>
            </a:r>
            <a:r>
              <a:rPr lang="en-US" sz="2000" b="1">
                <a:solidFill>
                  <a:srgbClr val="CC0099"/>
                </a:solidFill>
              </a:rPr>
              <a:t>IV</a:t>
            </a:r>
            <a:r>
              <a:rPr lang="en-US" sz="2000" b="1"/>
              <a:t> values exceed those of some owners getting together and trading:</a:t>
            </a:r>
          </a:p>
          <a:p>
            <a:pPr lvl="1" eaLnBrk="1" hangingPunct="1">
              <a:spcBef>
                <a:spcPct val="20000"/>
              </a:spcBef>
              <a:buFontTx/>
              <a:buChar char="•"/>
              <a:defRPr/>
            </a:pPr>
            <a:r>
              <a:rPr lang="en-US" sz="2000" b="1" i="1"/>
              <a:t> A price (P) can be found such that:</a:t>
            </a:r>
          </a:p>
          <a:p>
            <a:pPr algn="ctr" eaLnBrk="1" hangingPunct="1">
              <a:spcBef>
                <a:spcPct val="20000"/>
              </a:spcBef>
              <a:defRPr/>
            </a:pPr>
            <a:r>
              <a:rPr lang="en-US" sz="1800" b="1">
                <a:solidFill>
                  <a:srgbClr val="CC0099"/>
                </a:solidFill>
              </a:rPr>
              <a:t>IV</a:t>
            </a:r>
            <a:r>
              <a:rPr lang="en-US" sz="1800" b="1"/>
              <a:t>(owner) &lt; P &lt; </a:t>
            </a:r>
            <a:r>
              <a:rPr lang="en-US" sz="1800" b="1">
                <a:solidFill>
                  <a:srgbClr val="CC0099"/>
                </a:solidFill>
              </a:rPr>
              <a:t>IV</a:t>
            </a:r>
            <a:r>
              <a:rPr lang="en-US" sz="1800" b="1"/>
              <a:t>(non-owner).</a:t>
            </a:r>
          </a:p>
          <a:p>
            <a:pPr algn="ctr" eaLnBrk="1" hangingPunct="1">
              <a:spcBef>
                <a:spcPct val="20000"/>
              </a:spcBef>
              <a:defRPr/>
            </a:pPr>
            <a:r>
              <a:rPr lang="en-US" sz="1800" b="1"/>
              <a:t>NPV</a:t>
            </a:r>
            <a:r>
              <a:rPr lang="en-US" sz="1800" b="1" baseline="-25000">
                <a:solidFill>
                  <a:srgbClr val="CC0099"/>
                </a:solidFill>
              </a:rPr>
              <a:t>IV</a:t>
            </a:r>
            <a:r>
              <a:rPr lang="en-US" sz="1800" b="1"/>
              <a:t>(non-owner) = </a:t>
            </a:r>
            <a:r>
              <a:rPr lang="en-US" sz="1800" b="1">
                <a:solidFill>
                  <a:srgbClr val="CC0099"/>
                </a:solidFill>
              </a:rPr>
              <a:t>IV</a:t>
            </a:r>
            <a:r>
              <a:rPr lang="en-US" sz="1800" b="1"/>
              <a:t>(non-owner) – P &gt; 0</a:t>
            </a:r>
          </a:p>
          <a:p>
            <a:pPr algn="ctr" eaLnBrk="1" hangingPunct="1">
              <a:spcBef>
                <a:spcPct val="20000"/>
              </a:spcBef>
              <a:defRPr/>
            </a:pPr>
            <a:r>
              <a:rPr lang="en-US" sz="1800" b="1"/>
              <a:t>NPV</a:t>
            </a:r>
            <a:r>
              <a:rPr lang="en-US" sz="1800" b="1" baseline="-25000">
                <a:solidFill>
                  <a:srgbClr val="CC0099"/>
                </a:solidFill>
              </a:rPr>
              <a:t>IV</a:t>
            </a:r>
            <a:r>
              <a:rPr lang="en-US" sz="1800" b="1"/>
              <a:t>(owner) = P - </a:t>
            </a:r>
            <a:r>
              <a:rPr lang="en-US" sz="1800" b="1">
                <a:solidFill>
                  <a:srgbClr val="CC0099"/>
                </a:solidFill>
              </a:rPr>
              <a:t>IV</a:t>
            </a:r>
            <a:r>
              <a:rPr lang="en-US" sz="1800" b="1"/>
              <a:t>(owner)  &gt; 0</a:t>
            </a:r>
          </a:p>
        </p:txBody>
      </p:sp>
      <p:sp>
        <p:nvSpPr>
          <p:cNvPr id="5" name="Slide Number Placeholder 4"/>
          <p:cNvSpPr>
            <a:spLocks noGrp="1"/>
          </p:cNvSpPr>
          <p:nvPr>
            <p:ph type="sldNum" sz="quarter" idx="12"/>
          </p:nvPr>
        </p:nvSpPr>
        <p:spPr/>
        <p:txBody>
          <a:bodyPr/>
          <a:lstStyle/>
          <a:p>
            <a:fld id="{9795A070-73A1-4825-835F-9953E83E11A2}" type="slidenum">
              <a:rPr lang="en-US" smtClean="0"/>
              <a:pPr/>
              <a:t>11</a:t>
            </a:fld>
            <a:endParaRPr lang="en-US"/>
          </a:p>
        </p:txBody>
      </p:sp>
      <p:sp>
        <p:nvSpPr>
          <p:cNvPr id="6" name="Footer Placeholder 5"/>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cstate="print"/>
          <a:srcRect/>
          <a:stretch>
            <a:fillRect/>
          </a:stretch>
        </p:blipFill>
        <p:spPr bwMode="auto">
          <a:xfrm>
            <a:off x="2362200" y="1219200"/>
            <a:ext cx="4295775" cy="2981325"/>
          </a:xfrm>
          <a:prstGeom prst="rect">
            <a:avLst/>
          </a:prstGeom>
          <a:noFill/>
          <a:ln w="9525">
            <a:noFill/>
            <a:miter lim="800000"/>
            <a:headEnd/>
            <a:tailEnd/>
          </a:ln>
          <a:effectLst/>
        </p:spPr>
      </p:pic>
      <p:sp>
        <p:nvSpPr>
          <p:cNvPr id="589827" name="Text Box 3"/>
          <p:cNvSpPr txBox="1">
            <a:spLocks noChangeArrowheads="1"/>
          </p:cNvSpPr>
          <p:nvPr/>
        </p:nvSpPr>
        <p:spPr bwMode="auto">
          <a:xfrm>
            <a:off x="457200" y="304800"/>
            <a:ext cx="8153400" cy="7663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b="1"/>
              <a:t>Because there is </a:t>
            </a:r>
            <a:r>
              <a:rPr lang="en-US" b="1" i="1"/>
              <a:t>overlap</a:t>
            </a:r>
            <a:r>
              <a:rPr lang="en-US" b="1"/>
              <a:t>, there is scope for </a:t>
            </a:r>
            <a:r>
              <a:rPr lang="en-US" b="1" i="1">
                <a:solidFill>
                  <a:srgbClr val="FF0000"/>
                </a:solidFill>
              </a:rPr>
              <a:t>trading</a:t>
            </a:r>
            <a:r>
              <a:rPr lang="en-US" b="1"/>
              <a:t> of assets.</a:t>
            </a:r>
          </a:p>
          <a:p>
            <a:pPr algn="ctr" eaLnBrk="1" hangingPunct="1">
              <a:spcBef>
                <a:spcPct val="10000"/>
              </a:spcBef>
              <a:defRPr/>
            </a:pPr>
            <a:endParaRPr lang="en-US" sz="1800" i="1"/>
          </a:p>
        </p:txBody>
      </p:sp>
      <p:sp>
        <p:nvSpPr>
          <p:cNvPr id="589828" name="Text Box 4"/>
          <p:cNvSpPr txBox="1">
            <a:spLocks noChangeArrowheads="1"/>
          </p:cNvSpPr>
          <p:nvPr/>
        </p:nvSpPr>
        <p:spPr bwMode="auto">
          <a:xfrm>
            <a:off x="457200" y="4267200"/>
            <a:ext cx="8305800" cy="222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000" b="1"/>
              <a:t>The number of non-owners willing to trade equals the </a:t>
            </a:r>
            <a:r>
              <a:rPr lang="en-US" sz="2000" b="1" i="1"/>
              <a:t>area</a:t>
            </a:r>
            <a:r>
              <a:rPr lang="en-US" sz="2000" b="1"/>
              <a:t> under the </a:t>
            </a:r>
            <a:r>
              <a:rPr lang="en-US" sz="2000" b="1">
                <a:solidFill>
                  <a:srgbClr val="0000FF"/>
                </a:solidFill>
              </a:rPr>
              <a:t>non-owner distribution</a:t>
            </a:r>
            <a:r>
              <a:rPr lang="en-US" sz="2000" b="1"/>
              <a:t> </a:t>
            </a:r>
            <a:r>
              <a:rPr lang="en-US" sz="2000" b="1" i="1" u="sng"/>
              <a:t>to the right</a:t>
            </a:r>
            <a:r>
              <a:rPr lang="en-US" sz="2000" b="1"/>
              <a:t> of the trading price.</a:t>
            </a:r>
          </a:p>
          <a:p>
            <a:pPr eaLnBrk="1" hangingPunct="1">
              <a:spcBef>
                <a:spcPct val="50000"/>
              </a:spcBef>
              <a:defRPr/>
            </a:pPr>
            <a:r>
              <a:rPr lang="en-US" sz="2000" b="1"/>
              <a:t>The number of owners willing to trade equals the </a:t>
            </a:r>
            <a:r>
              <a:rPr lang="en-US" sz="2000" b="1" i="1"/>
              <a:t>area</a:t>
            </a:r>
            <a:r>
              <a:rPr lang="en-US" sz="2000" b="1"/>
              <a:t> under the </a:t>
            </a:r>
            <a:r>
              <a:rPr lang="en-US" sz="2000" b="1">
                <a:solidFill>
                  <a:srgbClr val="FF0000"/>
                </a:solidFill>
              </a:rPr>
              <a:t>owner distribution</a:t>
            </a:r>
            <a:r>
              <a:rPr lang="en-US" sz="2000" b="1"/>
              <a:t> </a:t>
            </a:r>
            <a:r>
              <a:rPr lang="en-US" sz="2000" b="1" i="1" u="sng"/>
              <a:t>to the left</a:t>
            </a:r>
            <a:r>
              <a:rPr lang="en-US" sz="2000" b="1"/>
              <a:t> of the trading price.</a:t>
            </a:r>
          </a:p>
          <a:p>
            <a:pPr eaLnBrk="1" hangingPunct="1">
              <a:spcBef>
                <a:spcPct val="50000"/>
              </a:spcBef>
              <a:defRPr/>
            </a:pPr>
            <a:r>
              <a:rPr lang="en-US" sz="2000" b="1"/>
              <a:t>If permitted in the society, a real estate </a:t>
            </a:r>
            <a:r>
              <a:rPr lang="en-US" sz="2000" b="1" i="1" u="sng"/>
              <a:t>asset market</a:t>
            </a:r>
            <a:r>
              <a:rPr lang="en-US" sz="2000" b="1"/>
              <a:t> will form and begin operation . . .</a:t>
            </a:r>
          </a:p>
        </p:txBody>
      </p:sp>
      <p:sp>
        <p:nvSpPr>
          <p:cNvPr id="5" name="Slide Number Placeholder 4"/>
          <p:cNvSpPr>
            <a:spLocks noGrp="1"/>
          </p:cNvSpPr>
          <p:nvPr>
            <p:ph type="sldNum" sz="quarter" idx="12"/>
          </p:nvPr>
        </p:nvSpPr>
        <p:spPr/>
        <p:txBody>
          <a:bodyPr/>
          <a:lstStyle/>
          <a:p>
            <a:fld id="{9795A070-73A1-4825-835F-9953E83E11A2}" type="slidenum">
              <a:rPr lang="en-US" smtClean="0"/>
              <a:pPr/>
              <a:t>12</a:t>
            </a:fld>
            <a:endParaRPr lang="en-US"/>
          </a:p>
        </p:txBody>
      </p:sp>
      <p:sp>
        <p:nvSpPr>
          <p:cNvPr id="6" name="Footer Placeholder 5"/>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cstate="print"/>
          <a:srcRect/>
          <a:stretch>
            <a:fillRect/>
          </a:stretch>
        </p:blipFill>
        <p:spPr bwMode="auto">
          <a:xfrm>
            <a:off x="457200" y="304800"/>
            <a:ext cx="4295775" cy="2981325"/>
          </a:xfrm>
          <a:prstGeom prst="rect">
            <a:avLst/>
          </a:prstGeom>
          <a:noFill/>
          <a:ln w="9525">
            <a:noFill/>
            <a:miter lim="800000"/>
            <a:headEnd/>
            <a:tailEnd/>
          </a:ln>
          <a:effectLst/>
        </p:spPr>
      </p:pic>
      <p:sp>
        <p:nvSpPr>
          <p:cNvPr id="590851" name="Text Box 3"/>
          <p:cNvSpPr txBox="1">
            <a:spLocks noChangeArrowheads="1"/>
          </p:cNvSpPr>
          <p:nvPr/>
        </p:nvSpPr>
        <p:spPr bwMode="auto">
          <a:xfrm>
            <a:off x="5029200" y="381000"/>
            <a:ext cx="3810000" cy="101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000" b="1"/>
              <a:t>Inherent values tend to be widely dispersed, reflecting investor heterogeneity.</a:t>
            </a:r>
          </a:p>
        </p:txBody>
      </p:sp>
      <p:grpSp>
        <p:nvGrpSpPr>
          <p:cNvPr id="590852" name="Group 4"/>
          <p:cNvGrpSpPr>
            <a:grpSpLocks/>
          </p:cNvGrpSpPr>
          <p:nvPr/>
        </p:nvGrpSpPr>
        <p:grpSpPr bwMode="auto">
          <a:xfrm>
            <a:off x="457200" y="3124200"/>
            <a:ext cx="8382000" cy="3668713"/>
            <a:chOff x="288" y="1968"/>
            <a:chExt cx="5280" cy="2311"/>
          </a:xfrm>
        </p:grpSpPr>
        <p:sp>
          <p:nvSpPr>
            <p:cNvPr id="590853" name="Text Box 5"/>
            <p:cNvSpPr txBox="1">
              <a:spLocks noChangeArrowheads="1"/>
            </p:cNvSpPr>
            <p:nvPr/>
          </p:nvSpPr>
          <p:spPr bwMode="auto">
            <a:xfrm>
              <a:off x="3168" y="1968"/>
              <a:ext cx="2400" cy="231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000" b="1"/>
                <a:t>The operation of the asset mkt creates </a:t>
              </a:r>
              <a:r>
                <a:rPr lang="en-US" sz="2000" b="1" i="1"/>
                <a:t>“price discovery”</a:t>
              </a:r>
              <a:r>
                <a:rPr lang="en-US" sz="2000" b="1"/>
                <a:t> &amp; </a:t>
              </a:r>
              <a:r>
                <a:rPr lang="en-US" sz="2000" b="1" i="1"/>
                <a:t>“information aggregation”</a:t>
              </a:r>
              <a:r>
                <a:rPr lang="en-US" sz="2000" b="1"/>
                <a:t>, which causes agents’ </a:t>
              </a:r>
              <a:r>
                <a:rPr lang="en-US" sz="2000" b="1" i="1"/>
                <a:t>“reservation prices”</a:t>
              </a:r>
              <a:r>
                <a:rPr lang="en-US" sz="2000" b="1"/>
                <a:t> (the price at which they will stop searching or negotiating and trade) to collapse around the midpoint of the overlap, the </a:t>
              </a:r>
              <a:r>
                <a:rPr lang="en-US" sz="2000" b="1" i="1"/>
                <a:t>“mkt clearing price”</a:t>
              </a:r>
              <a:r>
                <a:rPr lang="en-US" sz="2000" b="1"/>
                <a:t> (MV). </a:t>
              </a:r>
              <a:r>
                <a:rPr lang="en-US" sz="1800"/>
                <a:t>(Less interested owners &amp; non-owners effectively drop out of the distributions.)</a:t>
              </a:r>
              <a:endParaRPr lang="en-US" sz="2000" b="1" i="1"/>
            </a:p>
          </p:txBody>
        </p:sp>
        <p:pic>
          <p:nvPicPr>
            <p:cNvPr id="118790" name="Picture 6"/>
            <p:cNvPicPr>
              <a:picLocks noChangeAspect="1" noChangeArrowheads="1"/>
            </p:cNvPicPr>
            <p:nvPr/>
          </p:nvPicPr>
          <p:blipFill>
            <a:blip r:embed="rId3" cstate="print"/>
            <a:srcRect/>
            <a:stretch>
              <a:fillRect/>
            </a:stretch>
          </p:blipFill>
          <p:spPr bwMode="auto">
            <a:xfrm>
              <a:off x="288" y="2160"/>
              <a:ext cx="2706" cy="1878"/>
            </a:xfrm>
            <a:prstGeom prst="rect">
              <a:avLst/>
            </a:prstGeom>
            <a:noFill/>
            <a:ln w="9525">
              <a:noFill/>
              <a:miter lim="800000"/>
              <a:headEnd/>
              <a:tailEnd/>
            </a:ln>
            <a:effectLst/>
          </p:spPr>
        </p:pic>
      </p:grpSp>
      <p:sp>
        <p:nvSpPr>
          <p:cNvPr id="7" name="Slide Number Placeholder 6"/>
          <p:cNvSpPr>
            <a:spLocks noGrp="1"/>
          </p:cNvSpPr>
          <p:nvPr>
            <p:ph type="sldNum" sz="quarter" idx="12"/>
          </p:nvPr>
        </p:nvSpPr>
        <p:spPr/>
        <p:txBody>
          <a:bodyPr/>
          <a:lstStyle/>
          <a:p>
            <a:fld id="{9795A070-73A1-4825-835F-9953E83E11A2}"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0852"/>
                                        </p:tgtEl>
                                        <p:attrNameLst>
                                          <p:attrName>style.visibility</p:attrName>
                                        </p:attrNameLst>
                                      </p:cBhvr>
                                      <p:to>
                                        <p:strVal val="visible"/>
                                      </p:to>
                                    </p:set>
                                    <p:anim calcmode="lin" valueType="num">
                                      <p:cBhvr additive="base">
                                        <p:cTn id="7" dur="500" fill="hold"/>
                                        <p:tgtEl>
                                          <p:spTgt spid="590852"/>
                                        </p:tgtEl>
                                        <p:attrNameLst>
                                          <p:attrName>ppt_x</p:attrName>
                                        </p:attrNameLst>
                                      </p:cBhvr>
                                      <p:tavLst>
                                        <p:tav tm="0">
                                          <p:val>
                                            <p:strVal val="#ppt_x"/>
                                          </p:val>
                                        </p:tav>
                                        <p:tav tm="100000">
                                          <p:val>
                                            <p:strVal val="#ppt_x"/>
                                          </p:val>
                                        </p:tav>
                                      </p:tavLst>
                                    </p:anim>
                                    <p:anim calcmode="lin" valueType="num">
                                      <p:cBhvr additive="base">
                                        <p:cTn id="8" dur="500" fill="hold"/>
                                        <p:tgtEl>
                                          <p:spTgt spid="590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print"/>
          <a:srcRect/>
          <a:stretch>
            <a:fillRect/>
          </a:stretch>
        </p:blipFill>
        <p:spPr bwMode="auto">
          <a:xfrm>
            <a:off x="990600" y="685800"/>
            <a:ext cx="7239000" cy="5024438"/>
          </a:xfrm>
          <a:prstGeom prst="rect">
            <a:avLst/>
          </a:prstGeom>
          <a:noFill/>
          <a:ln w="9525">
            <a:noFill/>
            <a:miter lim="800000"/>
            <a:headEnd/>
            <a:tailEnd/>
          </a:ln>
          <a:effectLst/>
        </p:spPr>
      </p:pic>
      <p:sp>
        <p:nvSpPr>
          <p:cNvPr id="591875" name="Text Box 3"/>
          <p:cNvSpPr txBox="1">
            <a:spLocks noChangeArrowheads="1"/>
          </p:cNvSpPr>
          <p:nvPr/>
        </p:nvSpPr>
        <p:spPr bwMode="auto">
          <a:xfrm>
            <a:off x="1981200" y="152400"/>
            <a:ext cx="525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b="1"/>
              <a:t>Inherent Values</a:t>
            </a:r>
          </a:p>
        </p:txBody>
      </p:sp>
      <p:sp>
        <p:nvSpPr>
          <p:cNvPr id="4" name="Slide Number Placeholder 3"/>
          <p:cNvSpPr>
            <a:spLocks noGrp="1"/>
          </p:cNvSpPr>
          <p:nvPr>
            <p:ph type="sldNum" sz="quarter" idx="12"/>
          </p:nvPr>
        </p:nvSpPr>
        <p:spPr/>
        <p:txBody>
          <a:bodyPr/>
          <a:lstStyle/>
          <a:p>
            <a:fld id="{9795A070-73A1-4825-835F-9953E83E11A2}" type="slidenum">
              <a:rPr lang="en-US" smtClean="0"/>
              <a:pPr/>
              <a:t>14</a:t>
            </a:fld>
            <a:endParaRPr lang="en-US"/>
          </a:p>
        </p:txBody>
      </p:sp>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92898" name="Text Box 2"/>
          <p:cNvSpPr txBox="1">
            <a:spLocks noChangeArrowheads="1"/>
          </p:cNvSpPr>
          <p:nvPr/>
        </p:nvSpPr>
        <p:spPr bwMode="auto">
          <a:xfrm>
            <a:off x="1981200" y="152400"/>
            <a:ext cx="525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b="1"/>
              <a:t>Reservation Prices</a:t>
            </a:r>
          </a:p>
        </p:txBody>
      </p:sp>
      <p:pic>
        <p:nvPicPr>
          <p:cNvPr id="120835" name="Picture 3"/>
          <p:cNvPicPr>
            <a:picLocks noChangeAspect="1" noChangeArrowheads="1"/>
          </p:cNvPicPr>
          <p:nvPr/>
        </p:nvPicPr>
        <p:blipFill>
          <a:blip r:embed="rId2" cstate="print"/>
          <a:srcRect/>
          <a:stretch>
            <a:fillRect/>
          </a:stretch>
        </p:blipFill>
        <p:spPr bwMode="auto">
          <a:xfrm>
            <a:off x="990600" y="685800"/>
            <a:ext cx="7239000" cy="5024438"/>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9795A070-73A1-4825-835F-9953E83E11A2}" type="slidenum">
              <a:rPr lang="en-US" smtClean="0"/>
              <a:pPr/>
              <a:t>15</a:t>
            </a:fld>
            <a:endParaRPr lang="en-US"/>
          </a:p>
        </p:txBody>
      </p:sp>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93922" name="Text Box 2"/>
          <p:cNvSpPr txBox="1">
            <a:spLocks noChangeArrowheads="1"/>
          </p:cNvSpPr>
          <p:nvPr/>
        </p:nvSpPr>
        <p:spPr bwMode="auto">
          <a:xfrm>
            <a:off x="1981200" y="152400"/>
            <a:ext cx="525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b="1"/>
              <a:t>Reservation Prices</a:t>
            </a:r>
          </a:p>
        </p:txBody>
      </p:sp>
      <p:sp>
        <p:nvSpPr>
          <p:cNvPr id="593923" name="Text Box 3"/>
          <p:cNvSpPr txBox="1">
            <a:spLocks noChangeArrowheads="1"/>
          </p:cNvSpPr>
          <p:nvPr/>
        </p:nvSpPr>
        <p:spPr bwMode="auto">
          <a:xfrm>
            <a:off x="457200" y="5638800"/>
            <a:ext cx="82296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000" b="1"/>
              <a:t>Reservation Prices are influenced not only by agents’ inherent values and perceptions of the market value, but also by agents’ search costs and degree of certainty about their value perceptions.</a:t>
            </a:r>
          </a:p>
        </p:txBody>
      </p:sp>
      <p:pic>
        <p:nvPicPr>
          <p:cNvPr id="121860" name="Picture 4"/>
          <p:cNvPicPr>
            <a:picLocks noChangeAspect="1" noChangeArrowheads="1"/>
          </p:cNvPicPr>
          <p:nvPr/>
        </p:nvPicPr>
        <p:blipFill>
          <a:blip r:embed="rId2" cstate="print"/>
          <a:srcRect/>
          <a:stretch>
            <a:fillRect/>
          </a:stretch>
        </p:blipFill>
        <p:spPr bwMode="auto">
          <a:xfrm>
            <a:off x="990600" y="685800"/>
            <a:ext cx="7239000" cy="5024438"/>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9795A070-73A1-4825-835F-9953E83E11A2}" type="slidenum">
              <a:rPr lang="en-US" smtClean="0"/>
              <a:pPr/>
              <a:t>16</a:t>
            </a:fld>
            <a:endParaRPr lang="en-US"/>
          </a:p>
        </p:txBody>
      </p:sp>
      <p:sp>
        <p:nvSpPr>
          <p:cNvPr id="6" name="Footer Placeholder 5"/>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cstate="print"/>
          <a:srcRect/>
          <a:stretch>
            <a:fillRect/>
          </a:stretch>
        </p:blipFill>
        <p:spPr bwMode="auto">
          <a:xfrm>
            <a:off x="990600" y="381000"/>
            <a:ext cx="7239000" cy="5024438"/>
          </a:xfrm>
          <a:prstGeom prst="rect">
            <a:avLst/>
          </a:prstGeom>
          <a:noFill/>
          <a:ln w="9525">
            <a:noFill/>
            <a:miter lim="800000"/>
            <a:headEnd/>
            <a:tailEnd/>
          </a:ln>
          <a:effectLst/>
        </p:spPr>
      </p:pic>
      <p:sp>
        <p:nvSpPr>
          <p:cNvPr id="594947" name="Text Box 3"/>
          <p:cNvSpPr txBox="1">
            <a:spLocks noChangeArrowheads="1"/>
          </p:cNvSpPr>
          <p:nvPr/>
        </p:nvSpPr>
        <p:spPr bwMode="auto">
          <a:xfrm>
            <a:off x="762000" y="5562600"/>
            <a:ext cx="76962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000" b="1" i="1">
                <a:solidFill>
                  <a:srgbClr val="CC0099"/>
                </a:solidFill>
              </a:rPr>
              <a:t>Market Value</a:t>
            </a:r>
            <a:r>
              <a:rPr lang="en-US" sz="2000" b="1"/>
              <a:t> equals </a:t>
            </a:r>
            <a:r>
              <a:rPr lang="en-US" sz="2000" b="1" i="1"/>
              <a:t>market clearing price</a:t>
            </a:r>
            <a:r>
              <a:rPr lang="en-US" sz="2000" b="1"/>
              <a:t>, at which number of </a:t>
            </a:r>
            <a:r>
              <a:rPr lang="en-US" sz="2000" b="1">
                <a:solidFill>
                  <a:srgbClr val="0000FF"/>
                </a:solidFill>
              </a:rPr>
              <a:t>buyers</a:t>
            </a:r>
            <a:r>
              <a:rPr lang="en-US" sz="2000" b="1"/>
              <a:t> (to </a:t>
            </a:r>
            <a:r>
              <a:rPr lang="en-US" sz="2000" b="1" i="1"/>
              <a:t>right</a:t>
            </a:r>
            <a:r>
              <a:rPr lang="en-US" sz="2000" b="1"/>
              <a:t> of price under </a:t>
            </a:r>
            <a:r>
              <a:rPr lang="en-US" sz="2000" b="1" i="1"/>
              <a:t>buyer</a:t>
            </a:r>
            <a:r>
              <a:rPr lang="en-US" sz="2000" b="1"/>
              <a:t> distribution) . . .</a:t>
            </a:r>
            <a:endParaRPr lang="en-US" sz="2000" b="1" i="1">
              <a:solidFill>
                <a:srgbClr val="CC0099"/>
              </a:solidFill>
            </a:endParaRPr>
          </a:p>
        </p:txBody>
      </p:sp>
      <p:sp>
        <p:nvSpPr>
          <p:cNvPr id="122884" name="Freeform 4"/>
          <p:cNvSpPr>
            <a:spLocks/>
          </p:cNvSpPr>
          <p:nvPr/>
        </p:nvSpPr>
        <p:spPr bwMode="auto">
          <a:xfrm>
            <a:off x="4694238" y="2098675"/>
            <a:ext cx="865187" cy="2209800"/>
          </a:xfrm>
          <a:custGeom>
            <a:avLst/>
            <a:gdLst>
              <a:gd name="T0" fmla="*/ 65087 w 545"/>
              <a:gd name="T1" fmla="*/ 2182813 h 1392"/>
              <a:gd name="T2" fmla="*/ 65087 w 545"/>
              <a:gd name="T3" fmla="*/ 1684338 h 1392"/>
              <a:gd name="T4" fmla="*/ 85725 w 545"/>
              <a:gd name="T5" fmla="*/ 374650 h 1392"/>
              <a:gd name="T6" fmla="*/ 74612 w 545"/>
              <a:gd name="T7" fmla="*/ 0 h 1392"/>
              <a:gd name="T8" fmla="*/ 117475 w 545"/>
              <a:gd name="T9" fmla="*/ 93663 h 1392"/>
              <a:gd name="T10" fmla="*/ 158750 w 545"/>
              <a:gd name="T11" fmla="*/ 228600 h 1392"/>
              <a:gd name="T12" fmla="*/ 231775 w 545"/>
              <a:gd name="T13" fmla="*/ 758825 h 1392"/>
              <a:gd name="T14" fmla="*/ 282575 w 545"/>
              <a:gd name="T15" fmla="*/ 1049338 h 1392"/>
              <a:gd name="T16" fmla="*/ 314325 w 545"/>
              <a:gd name="T17" fmla="*/ 1154113 h 1392"/>
              <a:gd name="T18" fmla="*/ 334962 w 545"/>
              <a:gd name="T19" fmla="*/ 1216025 h 1392"/>
              <a:gd name="T20" fmla="*/ 407987 w 545"/>
              <a:gd name="T21" fmla="*/ 1547813 h 1392"/>
              <a:gd name="T22" fmla="*/ 646112 w 545"/>
              <a:gd name="T23" fmla="*/ 2047875 h 1392"/>
              <a:gd name="T24" fmla="*/ 781050 w 545"/>
              <a:gd name="T25" fmla="*/ 2141538 h 1392"/>
              <a:gd name="T26" fmla="*/ 865187 w 545"/>
              <a:gd name="T27" fmla="*/ 2182813 h 1392"/>
              <a:gd name="T28" fmla="*/ 625475 w 545"/>
              <a:gd name="T29" fmla="*/ 2192338 h 1392"/>
              <a:gd name="T30" fmla="*/ 65087 w 545"/>
              <a:gd name="T31" fmla="*/ 2182813 h 13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5" h="1392">
                <a:moveTo>
                  <a:pt x="41" y="1375"/>
                </a:moveTo>
                <a:cubicBezTo>
                  <a:pt x="27" y="1187"/>
                  <a:pt x="37" y="1367"/>
                  <a:pt x="41" y="1061"/>
                </a:cubicBezTo>
                <a:cubicBezTo>
                  <a:pt x="52" y="237"/>
                  <a:pt x="0" y="534"/>
                  <a:pt x="54" y="236"/>
                </a:cubicBezTo>
                <a:cubicBezTo>
                  <a:pt x="48" y="146"/>
                  <a:pt x="42" y="89"/>
                  <a:pt x="47" y="0"/>
                </a:cubicBezTo>
                <a:cubicBezTo>
                  <a:pt x="54" y="25"/>
                  <a:pt x="55" y="41"/>
                  <a:pt x="74" y="59"/>
                </a:cubicBezTo>
                <a:cubicBezTo>
                  <a:pt x="81" y="88"/>
                  <a:pt x="90" y="116"/>
                  <a:pt x="100" y="144"/>
                </a:cubicBezTo>
                <a:cubicBezTo>
                  <a:pt x="108" y="253"/>
                  <a:pt x="123" y="371"/>
                  <a:pt x="146" y="478"/>
                </a:cubicBezTo>
                <a:cubicBezTo>
                  <a:pt x="152" y="541"/>
                  <a:pt x="160" y="600"/>
                  <a:pt x="178" y="661"/>
                </a:cubicBezTo>
                <a:cubicBezTo>
                  <a:pt x="184" y="683"/>
                  <a:pt x="191" y="705"/>
                  <a:pt x="198" y="727"/>
                </a:cubicBezTo>
                <a:cubicBezTo>
                  <a:pt x="202" y="740"/>
                  <a:pt x="211" y="766"/>
                  <a:pt x="211" y="766"/>
                </a:cubicBezTo>
                <a:cubicBezTo>
                  <a:pt x="216" y="839"/>
                  <a:pt x="214" y="913"/>
                  <a:pt x="257" y="975"/>
                </a:cubicBezTo>
                <a:cubicBezTo>
                  <a:pt x="287" y="1074"/>
                  <a:pt x="318" y="1229"/>
                  <a:pt x="407" y="1290"/>
                </a:cubicBezTo>
                <a:cubicBezTo>
                  <a:pt x="428" y="1321"/>
                  <a:pt x="457" y="1336"/>
                  <a:pt x="492" y="1349"/>
                </a:cubicBezTo>
                <a:cubicBezTo>
                  <a:pt x="509" y="1365"/>
                  <a:pt x="524" y="1368"/>
                  <a:pt x="545" y="1375"/>
                </a:cubicBezTo>
                <a:cubicBezTo>
                  <a:pt x="520" y="1391"/>
                  <a:pt x="409" y="1380"/>
                  <a:pt x="394" y="1381"/>
                </a:cubicBezTo>
                <a:cubicBezTo>
                  <a:pt x="162" y="1391"/>
                  <a:pt x="257" y="1392"/>
                  <a:pt x="41" y="1375"/>
                </a:cubicBezTo>
                <a:close/>
              </a:path>
            </a:pathLst>
          </a:custGeom>
          <a:solidFill>
            <a:schemeClr val="accent1"/>
          </a:solidFill>
          <a:ln w="9525">
            <a:solidFill>
              <a:schemeClr val="tx1"/>
            </a:solidFill>
            <a:round/>
            <a:headEnd/>
            <a:tailEnd/>
          </a:ln>
          <a:effectLst/>
        </p:spPr>
        <p:txBody>
          <a:bodyPr wrap="none"/>
          <a:lstStyle/>
          <a:p>
            <a:endParaRPr lang="en-US"/>
          </a:p>
        </p:txBody>
      </p:sp>
      <p:sp>
        <p:nvSpPr>
          <p:cNvPr id="5" name="Slide Number Placeholder 4"/>
          <p:cNvSpPr>
            <a:spLocks noGrp="1"/>
          </p:cNvSpPr>
          <p:nvPr>
            <p:ph type="sldNum" sz="quarter" idx="12"/>
          </p:nvPr>
        </p:nvSpPr>
        <p:spPr/>
        <p:txBody>
          <a:bodyPr/>
          <a:lstStyle/>
          <a:p>
            <a:fld id="{9795A070-73A1-4825-835F-9953E83E11A2}" type="slidenum">
              <a:rPr lang="en-US" smtClean="0"/>
              <a:pPr/>
              <a:t>17</a:t>
            </a:fld>
            <a:endParaRPr lang="en-US"/>
          </a:p>
        </p:txBody>
      </p:sp>
      <p:sp>
        <p:nvSpPr>
          <p:cNvPr id="6" name="Footer Placeholder 5"/>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cstate="print"/>
          <a:srcRect/>
          <a:stretch>
            <a:fillRect/>
          </a:stretch>
        </p:blipFill>
        <p:spPr bwMode="auto">
          <a:xfrm>
            <a:off x="990600" y="381000"/>
            <a:ext cx="7239000" cy="5024438"/>
          </a:xfrm>
          <a:prstGeom prst="rect">
            <a:avLst/>
          </a:prstGeom>
          <a:noFill/>
          <a:ln w="9525">
            <a:noFill/>
            <a:miter lim="800000"/>
            <a:headEnd/>
            <a:tailEnd/>
          </a:ln>
          <a:effectLst/>
        </p:spPr>
      </p:pic>
      <p:sp>
        <p:nvSpPr>
          <p:cNvPr id="595971" name="Text Box 3"/>
          <p:cNvSpPr txBox="1">
            <a:spLocks noChangeArrowheads="1"/>
          </p:cNvSpPr>
          <p:nvPr/>
        </p:nvSpPr>
        <p:spPr bwMode="auto">
          <a:xfrm>
            <a:off x="762000" y="5562600"/>
            <a:ext cx="76962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000" b="1" i="1">
                <a:solidFill>
                  <a:srgbClr val="CC0099"/>
                </a:solidFill>
              </a:rPr>
              <a:t>Market Value</a:t>
            </a:r>
            <a:r>
              <a:rPr lang="en-US" sz="2000" b="1"/>
              <a:t> equals </a:t>
            </a:r>
            <a:r>
              <a:rPr lang="en-US" sz="2000" b="1" i="1"/>
              <a:t>market clearing price</a:t>
            </a:r>
            <a:r>
              <a:rPr lang="en-US" sz="2000" b="1"/>
              <a:t>, at which number of </a:t>
            </a:r>
            <a:r>
              <a:rPr lang="en-US" sz="2000" b="1">
                <a:solidFill>
                  <a:srgbClr val="0000FF"/>
                </a:solidFill>
              </a:rPr>
              <a:t>buyers</a:t>
            </a:r>
            <a:r>
              <a:rPr lang="en-US" sz="2000" b="1"/>
              <a:t> (to </a:t>
            </a:r>
            <a:r>
              <a:rPr lang="en-US" sz="2000" b="1" i="1"/>
              <a:t>right</a:t>
            </a:r>
            <a:r>
              <a:rPr lang="en-US" sz="2000" b="1"/>
              <a:t> of price under </a:t>
            </a:r>
            <a:r>
              <a:rPr lang="en-US" sz="2000" b="1" i="1"/>
              <a:t>buyer</a:t>
            </a:r>
            <a:r>
              <a:rPr lang="en-US" sz="2000" b="1"/>
              <a:t> distribution) equals number of </a:t>
            </a:r>
            <a:r>
              <a:rPr lang="en-US" sz="2000" b="1">
                <a:solidFill>
                  <a:srgbClr val="FF0000"/>
                </a:solidFill>
              </a:rPr>
              <a:t>sellers</a:t>
            </a:r>
            <a:r>
              <a:rPr lang="en-US" sz="2000" b="1"/>
              <a:t> (to </a:t>
            </a:r>
            <a:r>
              <a:rPr lang="en-US" sz="2000" b="1" i="1"/>
              <a:t>left</a:t>
            </a:r>
            <a:r>
              <a:rPr lang="en-US" sz="2000" b="1"/>
              <a:t> of price under </a:t>
            </a:r>
            <a:r>
              <a:rPr lang="en-US" sz="2000" b="1" i="1"/>
              <a:t>seller</a:t>
            </a:r>
            <a:r>
              <a:rPr lang="en-US" sz="2000" b="1"/>
              <a:t> distribution).</a:t>
            </a:r>
            <a:endParaRPr lang="en-US" sz="2000" b="1" i="1">
              <a:solidFill>
                <a:srgbClr val="CC0099"/>
              </a:solidFill>
            </a:endParaRPr>
          </a:p>
        </p:txBody>
      </p:sp>
      <p:sp>
        <p:nvSpPr>
          <p:cNvPr id="123908" name="Freeform 4"/>
          <p:cNvSpPr>
            <a:spLocks/>
          </p:cNvSpPr>
          <p:nvPr/>
        </p:nvSpPr>
        <p:spPr bwMode="auto">
          <a:xfrm>
            <a:off x="3917950" y="2078038"/>
            <a:ext cx="903288" cy="2268537"/>
          </a:xfrm>
          <a:custGeom>
            <a:avLst/>
            <a:gdLst>
              <a:gd name="T0" fmla="*/ 841375 w 569"/>
              <a:gd name="T1" fmla="*/ 2182812 h 1429"/>
              <a:gd name="T2" fmla="*/ 830263 w 569"/>
              <a:gd name="T3" fmla="*/ 2047875 h 1429"/>
              <a:gd name="T4" fmla="*/ 871538 w 569"/>
              <a:gd name="T5" fmla="*/ 1766887 h 1429"/>
              <a:gd name="T6" fmla="*/ 850900 w 569"/>
              <a:gd name="T7" fmla="*/ 0 h 1429"/>
              <a:gd name="T8" fmla="*/ 788988 w 569"/>
              <a:gd name="T9" fmla="*/ 290512 h 1429"/>
              <a:gd name="T10" fmla="*/ 747713 w 569"/>
              <a:gd name="T11" fmla="*/ 561975 h 1429"/>
              <a:gd name="T12" fmla="*/ 727075 w 569"/>
              <a:gd name="T13" fmla="*/ 747712 h 1429"/>
              <a:gd name="T14" fmla="*/ 665163 w 569"/>
              <a:gd name="T15" fmla="*/ 966787 h 1429"/>
              <a:gd name="T16" fmla="*/ 571500 w 569"/>
              <a:gd name="T17" fmla="*/ 1330325 h 1429"/>
              <a:gd name="T18" fmla="*/ 425450 w 569"/>
              <a:gd name="T19" fmla="*/ 1881187 h 1429"/>
              <a:gd name="T20" fmla="*/ 436563 w 569"/>
              <a:gd name="T21" fmla="*/ 1911350 h 1429"/>
              <a:gd name="T22" fmla="*/ 363538 w 569"/>
              <a:gd name="T23" fmla="*/ 1984375 h 1429"/>
              <a:gd name="T24" fmla="*/ 279400 w 569"/>
              <a:gd name="T25" fmla="*/ 2068512 h 1429"/>
              <a:gd name="T26" fmla="*/ 238125 w 569"/>
              <a:gd name="T27" fmla="*/ 2109787 h 1429"/>
              <a:gd name="T28" fmla="*/ 217488 w 569"/>
              <a:gd name="T29" fmla="*/ 2139950 h 1429"/>
              <a:gd name="T30" fmla="*/ 0 w 569"/>
              <a:gd name="T31" fmla="*/ 2192337 h 1429"/>
              <a:gd name="T32" fmla="*/ 841375 w 569"/>
              <a:gd name="T33" fmla="*/ 2182812 h 1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9" h="1429">
                <a:moveTo>
                  <a:pt x="530" y="1375"/>
                </a:moveTo>
                <a:cubicBezTo>
                  <a:pt x="539" y="1345"/>
                  <a:pt x="530" y="1320"/>
                  <a:pt x="523" y="1290"/>
                </a:cubicBezTo>
                <a:cubicBezTo>
                  <a:pt x="543" y="1233"/>
                  <a:pt x="544" y="1174"/>
                  <a:pt x="549" y="1113"/>
                </a:cubicBezTo>
                <a:cubicBezTo>
                  <a:pt x="538" y="742"/>
                  <a:pt x="569" y="370"/>
                  <a:pt x="536" y="0"/>
                </a:cubicBezTo>
                <a:cubicBezTo>
                  <a:pt x="518" y="60"/>
                  <a:pt x="513" y="122"/>
                  <a:pt x="497" y="183"/>
                </a:cubicBezTo>
                <a:cubicBezTo>
                  <a:pt x="490" y="236"/>
                  <a:pt x="487" y="301"/>
                  <a:pt x="471" y="354"/>
                </a:cubicBezTo>
                <a:cubicBezTo>
                  <a:pt x="466" y="393"/>
                  <a:pt x="463" y="432"/>
                  <a:pt x="458" y="471"/>
                </a:cubicBezTo>
                <a:cubicBezTo>
                  <a:pt x="451" y="517"/>
                  <a:pt x="430" y="563"/>
                  <a:pt x="419" y="609"/>
                </a:cubicBezTo>
                <a:cubicBezTo>
                  <a:pt x="410" y="691"/>
                  <a:pt x="377" y="759"/>
                  <a:pt x="360" y="838"/>
                </a:cubicBezTo>
                <a:cubicBezTo>
                  <a:pt x="334" y="954"/>
                  <a:pt x="322" y="1077"/>
                  <a:pt x="268" y="1185"/>
                </a:cubicBezTo>
                <a:cubicBezTo>
                  <a:pt x="270" y="1191"/>
                  <a:pt x="276" y="1197"/>
                  <a:pt x="275" y="1204"/>
                </a:cubicBezTo>
                <a:cubicBezTo>
                  <a:pt x="273" y="1213"/>
                  <a:pt x="237" y="1245"/>
                  <a:pt x="229" y="1250"/>
                </a:cubicBezTo>
                <a:cubicBezTo>
                  <a:pt x="214" y="1273"/>
                  <a:pt x="199" y="1288"/>
                  <a:pt x="176" y="1303"/>
                </a:cubicBezTo>
                <a:cubicBezTo>
                  <a:pt x="163" y="1343"/>
                  <a:pt x="181" y="1304"/>
                  <a:pt x="150" y="1329"/>
                </a:cubicBezTo>
                <a:cubicBezTo>
                  <a:pt x="144" y="1334"/>
                  <a:pt x="143" y="1344"/>
                  <a:pt x="137" y="1348"/>
                </a:cubicBezTo>
                <a:cubicBezTo>
                  <a:pt x="101" y="1371"/>
                  <a:pt x="38" y="1377"/>
                  <a:pt x="0" y="1381"/>
                </a:cubicBezTo>
                <a:cubicBezTo>
                  <a:pt x="90" y="1414"/>
                  <a:pt x="392" y="1429"/>
                  <a:pt x="530" y="1375"/>
                </a:cubicBezTo>
                <a:close/>
              </a:path>
            </a:pathLst>
          </a:custGeom>
          <a:solidFill>
            <a:srgbClr val="FF7C80"/>
          </a:solidFill>
          <a:ln w="9525">
            <a:solidFill>
              <a:srgbClr val="FF5050"/>
            </a:solidFill>
            <a:round/>
            <a:headEnd/>
            <a:tailEnd/>
          </a:ln>
          <a:effectLst/>
        </p:spPr>
        <p:txBody>
          <a:bodyPr wrap="none"/>
          <a:lstStyle/>
          <a:p>
            <a:endParaRPr lang="en-US"/>
          </a:p>
        </p:txBody>
      </p:sp>
      <p:sp>
        <p:nvSpPr>
          <p:cNvPr id="123909" name="Freeform 5"/>
          <p:cNvSpPr>
            <a:spLocks/>
          </p:cNvSpPr>
          <p:nvPr/>
        </p:nvSpPr>
        <p:spPr bwMode="auto">
          <a:xfrm>
            <a:off x="4694238" y="2098675"/>
            <a:ext cx="865187" cy="2209800"/>
          </a:xfrm>
          <a:custGeom>
            <a:avLst/>
            <a:gdLst>
              <a:gd name="T0" fmla="*/ 65087 w 545"/>
              <a:gd name="T1" fmla="*/ 2182813 h 1392"/>
              <a:gd name="T2" fmla="*/ 65087 w 545"/>
              <a:gd name="T3" fmla="*/ 1684338 h 1392"/>
              <a:gd name="T4" fmla="*/ 85725 w 545"/>
              <a:gd name="T5" fmla="*/ 374650 h 1392"/>
              <a:gd name="T6" fmla="*/ 74612 w 545"/>
              <a:gd name="T7" fmla="*/ 0 h 1392"/>
              <a:gd name="T8" fmla="*/ 117475 w 545"/>
              <a:gd name="T9" fmla="*/ 93663 h 1392"/>
              <a:gd name="T10" fmla="*/ 158750 w 545"/>
              <a:gd name="T11" fmla="*/ 228600 h 1392"/>
              <a:gd name="T12" fmla="*/ 231775 w 545"/>
              <a:gd name="T13" fmla="*/ 758825 h 1392"/>
              <a:gd name="T14" fmla="*/ 282575 w 545"/>
              <a:gd name="T15" fmla="*/ 1049338 h 1392"/>
              <a:gd name="T16" fmla="*/ 314325 w 545"/>
              <a:gd name="T17" fmla="*/ 1154113 h 1392"/>
              <a:gd name="T18" fmla="*/ 334962 w 545"/>
              <a:gd name="T19" fmla="*/ 1216025 h 1392"/>
              <a:gd name="T20" fmla="*/ 407987 w 545"/>
              <a:gd name="T21" fmla="*/ 1547813 h 1392"/>
              <a:gd name="T22" fmla="*/ 646112 w 545"/>
              <a:gd name="T23" fmla="*/ 2047875 h 1392"/>
              <a:gd name="T24" fmla="*/ 781050 w 545"/>
              <a:gd name="T25" fmla="*/ 2141538 h 1392"/>
              <a:gd name="T26" fmla="*/ 865187 w 545"/>
              <a:gd name="T27" fmla="*/ 2182813 h 1392"/>
              <a:gd name="T28" fmla="*/ 625475 w 545"/>
              <a:gd name="T29" fmla="*/ 2192338 h 1392"/>
              <a:gd name="T30" fmla="*/ 65087 w 545"/>
              <a:gd name="T31" fmla="*/ 2182813 h 13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5" h="1392">
                <a:moveTo>
                  <a:pt x="41" y="1375"/>
                </a:moveTo>
                <a:cubicBezTo>
                  <a:pt x="27" y="1187"/>
                  <a:pt x="37" y="1367"/>
                  <a:pt x="41" y="1061"/>
                </a:cubicBezTo>
                <a:cubicBezTo>
                  <a:pt x="52" y="237"/>
                  <a:pt x="0" y="534"/>
                  <a:pt x="54" y="236"/>
                </a:cubicBezTo>
                <a:cubicBezTo>
                  <a:pt x="48" y="146"/>
                  <a:pt x="42" y="89"/>
                  <a:pt x="47" y="0"/>
                </a:cubicBezTo>
                <a:cubicBezTo>
                  <a:pt x="54" y="25"/>
                  <a:pt x="55" y="41"/>
                  <a:pt x="74" y="59"/>
                </a:cubicBezTo>
                <a:cubicBezTo>
                  <a:pt x="81" y="88"/>
                  <a:pt x="90" y="116"/>
                  <a:pt x="100" y="144"/>
                </a:cubicBezTo>
                <a:cubicBezTo>
                  <a:pt x="108" y="253"/>
                  <a:pt x="123" y="371"/>
                  <a:pt x="146" y="478"/>
                </a:cubicBezTo>
                <a:cubicBezTo>
                  <a:pt x="152" y="541"/>
                  <a:pt x="160" y="600"/>
                  <a:pt x="178" y="661"/>
                </a:cubicBezTo>
                <a:cubicBezTo>
                  <a:pt x="184" y="683"/>
                  <a:pt x="191" y="705"/>
                  <a:pt x="198" y="727"/>
                </a:cubicBezTo>
                <a:cubicBezTo>
                  <a:pt x="202" y="740"/>
                  <a:pt x="211" y="766"/>
                  <a:pt x="211" y="766"/>
                </a:cubicBezTo>
                <a:cubicBezTo>
                  <a:pt x="216" y="839"/>
                  <a:pt x="214" y="913"/>
                  <a:pt x="257" y="975"/>
                </a:cubicBezTo>
                <a:cubicBezTo>
                  <a:pt x="287" y="1074"/>
                  <a:pt x="318" y="1229"/>
                  <a:pt x="407" y="1290"/>
                </a:cubicBezTo>
                <a:cubicBezTo>
                  <a:pt x="428" y="1321"/>
                  <a:pt x="457" y="1336"/>
                  <a:pt x="492" y="1349"/>
                </a:cubicBezTo>
                <a:cubicBezTo>
                  <a:pt x="509" y="1365"/>
                  <a:pt x="524" y="1368"/>
                  <a:pt x="545" y="1375"/>
                </a:cubicBezTo>
                <a:cubicBezTo>
                  <a:pt x="520" y="1391"/>
                  <a:pt x="409" y="1380"/>
                  <a:pt x="394" y="1381"/>
                </a:cubicBezTo>
                <a:cubicBezTo>
                  <a:pt x="162" y="1391"/>
                  <a:pt x="257" y="1392"/>
                  <a:pt x="41" y="1375"/>
                </a:cubicBezTo>
                <a:close/>
              </a:path>
            </a:pathLst>
          </a:custGeom>
          <a:solidFill>
            <a:schemeClr val="accent1"/>
          </a:solidFill>
          <a:ln w="9525">
            <a:solidFill>
              <a:schemeClr val="tx1"/>
            </a:solidFill>
            <a:round/>
            <a:headEnd/>
            <a:tailEnd/>
          </a:ln>
          <a:effectLst/>
        </p:spPr>
        <p:txBody>
          <a:bodyPr wrap="none"/>
          <a:lstStyle/>
          <a:p>
            <a:endParaRPr lang="en-US"/>
          </a:p>
        </p:txBody>
      </p:sp>
      <p:sp>
        <p:nvSpPr>
          <p:cNvPr id="6" name="Slide Number Placeholder 5"/>
          <p:cNvSpPr>
            <a:spLocks noGrp="1"/>
          </p:cNvSpPr>
          <p:nvPr>
            <p:ph type="sldNum" sz="quarter" idx="12"/>
          </p:nvPr>
        </p:nvSpPr>
        <p:spPr/>
        <p:txBody>
          <a:bodyPr/>
          <a:lstStyle/>
          <a:p>
            <a:fld id="{9795A070-73A1-4825-835F-9953E83E11A2}" type="slidenum">
              <a:rPr lang="en-US" smtClean="0"/>
              <a:pPr/>
              <a:t>18</a:t>
            </a:fld>
            <a:endParaRPr lang="en-US"/>
          </a:p>
        </p:txBody>
      </p:sp>
      <p:sp>
        <p:nvSpPr>
          <p:cNvPr id="7" name="Footer Placeholder 6"/>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96994" name="Text Box 2"/>
          <p:cNvSpPr txBox="1">
            <a:spLocks noChangeArrowheads="1"/>
          </p:cNvSpPr>
          <p:nvPr/>
        </p:nvSpPr>
        <p:spPr bwMode="auto">
          <a:xfrm>
            <a:off x="304800" y="228600"/>
            <a:ext cx="8610600" cy="2530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000" b="1"/>
              <a:t>The more </a:t>
            </a:r>
            <a:r>
              <a:rPr lang="en-US" sz="2000" b="1" i="1"/>
              <a:t>“informationally efficient”</a:t>
            </a:r>
            <a:r>
              <a:rPr lang="en-US" sz="2000" b="1"/>
              <a:t> is the asset market, the more effective is the </a:t>
            </a:r>
            <a:r>
              <a:rPr lang="en-US" sz="2000" b="1" i="1"/>
              <a:t>price discovery</a:t>
            </a:r>
            <a:r>
              <a:rPr lang="en-US" sz="2000" b="1"/>
              <a:t> and the </a:t>
            </a:r>
            <a:r>
              <a:rPr lang="en-US" sz="2000" b="1" i="1"/>
              <a:t>information aggregation</a:t>
            </a:r>
            <a:r>
              <a:rPr lang="en-US" sz="2000" b="1"/>
              <a:t>.</a:t>
            </a:r>
          </a:p>
          <a:p>
            <a:pPr eaLnBrk="1" hangingPunct="1">
              <a:spcBef>
                <a:spcPct val="50000"/>
              </a:spcBef>
              <a:defRPr/>
            </a:pPr>
            <a:r>
              <a:rPr lang="en-US" sz="2000" b="1"/>
              <a:t>The market </a:t>
            </a:r>
            <a:r>
              <a:rPr lang="en-US" sz="2000" b="1" i="1"/>
              <a:t>learns from itself</a:t>
            </a:r>
            <a:r>
              <a:rPr lang="en-US" sz="2000" b="1"/>
              <a:t> (about the value of the type of asset being traded in the market).</a:t>
            </a:r>
          </a:p>
          <a:p>
            <a:pPr eaLnBrk="1" hangingPunct="1">
              <a:spcBef>
                <a:spcPct val="50000"/>
              </a:spcBef>
              <a:defRPr/>
            </a:pPr>
            <a:r>
              <a:rPr lang="en-US" sz="2000" b="1"/>
              <a:t>In the extreme, the distributions on both sides of the market (the buyers and the sellers) will collapse onto the single, market-clearing price, at which the number of buyers equals the number of sellers:</a:t>
            </a:r>
          </a:p>
        </p:txBody>
      </p:sp>
      <p:grpSp>
        <p:nvGrpSpPr>
          <p:cNvPr id="596995" name="Group 3"/>
          <p:cNvGrpSpPr>
            <a:grpSpLocks/>
          </p:cNvGrpSpPr>
          <p:nvPr/>
        </p:nvGrpSpPr>
        <p:grpSpPr bwMode="auto">
          <a:xfrm>
            <a:off x="304800" y="2819400"/>
            <a:ext cx="8458200" cy="3749675"/>
            <a:chOff x="192" y="1776"/>
            <a:chExt cx="5328" cy="2362"/>
          </a:xfrm>
        </p:grpSpPr>
        <p:sp>
          <p:nvSpPr>
            <p:cNvPr id="596996" name="Text Box 4"/>
            <p:cNvSpPr txBox="1">
              <a:spLocks noChangeArrowheads="1"/>
            </p:cNvSpPr>
            <p:nvPr/>
          </p:nvSpPr>
          <p:spPr bwMode="auto">
            <a:xfrm>
              <a:off x="192" y="3888"/>
              <a:ext cx="532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000" b="1"/>
                <a:t>This is approximately what happens in the stock market.</a:t>
              </a:r>
            </a:p>
          </p:txBody>
        </p:sp>
        <p:pic>
          <p:nvPicPr>
            <p:cNvPr id="124933" name="Picture 5"/>
            <p:cNvPicPr>
              <a:picLocks noChangeAspect="1" noChangeArrowheads="1"/>
            </p:cNvPicPr>
            <p:nvPr/>
          </p:nvPicPr>
          <p:blipFill>
            <a:blip r:embed="rId2" cstate="print"/>
            <a:srcRect/>
            <a:stretch>
              <a:fillRect/>
            </a:stretch>
          </p:blipFill>
          <p:spPr bwMode="auto">
            <a:xfrm>
              <a:off x="1536" y="1776"/>
              <a:ext cx="2706" cy="1878"/>
            </a:xfrm>
            <a:prstGeom prst="rect">
              <a:avLst/>
            </a:prstGeom>
            <a:noFill/>
            <a:ln w="9525">
              <a:noFill/>
              <a:miter lim="800000"/>
              <a:headEnd/>
              <a:tailEnd/>
            </a:ln>
            <a:effectLst/>
          </p:spPr>
        </p:pic>
        <p:sp>
          <p:nvSpPr>
            <p:cNvPr id="596998" name="Text Box 6"/>
            <p:cNvSpPr txBox="1">
              <a:spLocks noChangeArrowheads="1"/>
            </p:cNvSpPr>
            <p:nvPr/>
          </p:nvSpPr>
          <p:spPr bwMode="auto">
            <a:xfrm>
              <a:off x="288" y="3648"/>
              <a:ext cx="5232"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000" b="1" i="1"/>
                <a:t>Hence, observed prices exactly equal market values.</a:t>
              </a:r>
            </a:p>
          </p:txBody>
        </p:sp>
      </p:grpSp>
      <p:sp>
        <p:nvSpPr>
          <p:cNvPr id="7" name="Slide Number Placeholder 6"/>
          <p:cNvSpPr>
            <a:spLocks noGrp="1"/>
          </p:cNvSpPr>
          <p:nvPr>
            <p:ph type="sldNum" sz="quarter" idx="12"/>
          </p:nvPr>
        </p:nvSpPr>
        <p:spPr/>
        <p:txBody>
          <a:bodyPr/>
          <a:lstStyle/>
          <a:p>
            <a:fld id="{9795A070-73A1-4825-835F-9953E83E11A2}" type="slidenum">
              <a:rPr lang="en-US" smtClean="0"/>
              <a:pPr/>
              <a:t>19</a:t>
            </a:fld>
            <a:endParaRPr lang="en-US"/>
          </a:p>
        </p:txBody>
      </p:sp>
      <p:sp>
        <p:nvSpPr>
          <p:cNvPr id="8" name="Footer Placeholder 7"/>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6995"/>
                                        </p:tgtEl>
                                        <p:attrNameLst>
                                          <p:attrName>style.visibility</p:attrName>
                                        </p:attrNameLst>
                                      </p:cBhvr>
                                      <p:to>
                                        <p:strVal val="visible"/>
                                      </p:to>
                                    </p:set>
                                    <p:anim calcmode="lin" valueType="num">
                                      <p:cBhvr additive="base">
                                        <p:cTn id="7" dur="500" fill="hold"/>
                                        <p:tgtEl>
                                          <p:spTgt spid="596995"/>
                                        </p:tgtEl>
                                        <p:attrNameLst>
                                          <p:attrName>ppt_x</p:attrName>
                                        </p:attrNameLst>
                                      </p:cBhvr>
                                      <p:tavLst>
                                        <p:tav tm="0">
                                          <p:val>
                                            <p:strVal val="#ppt_x"/>
                                          </p:val>
                                        </p:tav>
                                        <p:tav tm="100000">
                                          <p:val>
                                            <p:strVal val="#ppt_x"/>
                                          </p:val>
                                        </p:tav>
                                      </p:tavLst>
                                    </p:anim>
                                    <p:anim calcmode="lin" valueType="num">
                                      <p:cBhvr additive="base">
                                        <p:cTn id="8" dur="500" fill="hold"/>
                                        <p:tgtEl>
                                          <p:spTgt spid="596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7522" name="Slide Number Placeholder 1"/>
          <p:cNvSpPr>
            <a:spLocks noGrp="1"/>
          </p:cNvSpPr>
          <p:nvPr>
            <p:ph type="sldNum" sz="quarter" idx="12"/>
          </p:nvPr>
        </p:nvSpPr>
        <p:spPr bwMode="auto">
          <a:noFill/>
          <a:ln>
            <a:miter lim="800000"/>
            <a:headEnd/>
            <a:tailEnd/>
          </a:ln>
        </p:spPr>
        <p:txBody>
          <a:bodyPr/>
          <a:lstStyle/>
          <a:p>
            <a:fld id="{948EA301-6908-4930-BD0E-B1823898335C}" type="slidenum">
              <a:rPr lang="en-US"/>
              <a:pPr/>
              <a:t>2</a:t>
            </a:fld>
            <a:endParaRPr lang="en-US"/>
          </a:p>
        </p:txBody>
      </p:sp>
      <p:graphicFrame>
        <p:nvGraphicFramePr>
          <p:cNvPr id="3" name="Table 2"/>
          <p:cNvGraphicFramePr>
            <a:graphicFrameLocks noGrp="1"/>
          </p:cNvGraphicFramePr>
          <p:nvPr/>
        </p:nvGraphicFramePr>
        <p:xfrm>
          <a:off x="381000" y="838200"/>
          <a:ext cx="8305800" cy="5394960"/>
        </p:xfrm>
        <a:graphic>
          <a:graphicData uri="http://schemas.openxmlformats.org/drawingml/2006/table">
            <a:tbl>
              <a:tblPr firstRow="1" bandRow="1">
                <a:tableStyleId>{5C22544A-7EE6-4342-B048-85BDC9FD1C3A}</a:tableStyleId>
              </a:tblPr>
              <a:tblGrid>
                <a:gridCol w="2768600"/>
                <a:gridCol w="2768600"/>
                <a:gridCol w="2768600"/>
              </a:tblGrid>
              <a:tr h="370840">
                <a:tc>
                  <a:txBody>
                    <a:bodyPr/>
                    <a:lstStyle/>
                    <a:p>
                      <a:pPr algn="ctr"/>
                      <a:r>
                        <a:rPr lang="en-US" sz="2400" dirty="0" smtClean="0"/>
                        <a:t>Index Type:</a:t>
                      </a:r>
                      <a:endParaRPr lang="en-US" sz="2400" dirty="0"/>
                    </a:p>
                  </a:txBody>
                  <a:tcPr/>
                </a:tc>
                <a:tc>
                  <a:txBody>
                    <a:bodyPr/>
                    <a:lstStyle/>
                    <a:p>
                      <a:pPr algn="ctr"/>
                      <a:r>
                        <a:rPr lang="en-US" sz="2400" dirty="0" smtClean="0"/>
                        <a:t>Source</a:t>
                      </a:r>
                      <a:endParaRPr lang="en-US" sz="2400" dirty="0"/>
                    </a:p>
                  </a:txBody>
                  <a:tcPr/>
                </a:tc>
                <a:tc>
                  <a:txBody>
                    <a:bodyPr/>
                    <a:lstStyle/>
                    <a:p>
                      <a:pPr algn="ctr"/>
                      <a:r>
                        <a:rPr lang="en-US" sz="2400" dirty="0" smtClean="0"/>
                        <a:t>Examples</a:t>
                      </a:r>
                      <a:endParaRPr lang="en-US" sz="2400" dirty="0"/>
                    </a:p>
                  </a:txBody>
                  <a:tcPr/>
                </a:tc>
              </a:tr>
              <a:tr h="370840">
                <a:tc>
                  <a:txBody>
                    <a:bodyPr/>
                    <a:lstStyle/>
                    <a:p>
                      <a:r>
                        <a:rPr lang="en-US" sz="2400" b="1" dirty="0" smtClean="0"/>
                        <a:t>Appraisal-based</a:t>
                      </a:r>
                      <a:endParaRPr lang="en-US" sz="2400" b="1" dirty="0"/>
                    </a:p>
                  </a:txBody>
                  <a:tcPr/>
                </a:tc>
                <a:tc>
                  <a:txBody>
                    <a:bodyPr/>
                    <a:lstStyle/>
                    <a:p>
                      <a:pPr>
                        <a:buFont typeface="Arial" pitchFamily="34" charset="0"/>
                        <a:buChar char="•"/>
                      </a:pPr>
                      <a:r>
                        <a:rPr lang="en-US" dirty="0" smtClean="0"/>
                        <a:t> Based on professional appraisals of individual properties</a:t>
                      </a:r>
                    </a:p>
                    <a:p>
                      <a:pPr>
                        <a:buFont typeface="Arial" pitchFamily="34" charset="0"/>
                        <a:buChar char="•"/>
                      </a:pPr>
                      <a:r>
                        <a:rPr lang="en-US" baseline="0" dirty="0" smtClean="0"/>
                        <a:t> Typically self-reported by ERISA </a:t>
                      </a:r>
                      <a:r>
                        <a:rPr lang="en-US" baseline="0" dirty="0" err="1" smtClean="0"/>
                        <a:t>investmt</a:t>
                      </a:r>
                      <a:r>
                        <a:rPr lang="en-US" baseline="0" dirty="0" smtClean="0"/>
                        <a:t> </a:t>
                      </a:r>
                      <a:r>
                        <a:rPr lang="en-US" baseline="0" dirty="0" err="1" smtClean="0"/>
                        <a:t>mgrs</a:t>
                      </a:r>
                      <a:endParaRPr lang="en-US" dirty="0"/>
                    </a:p>
                  </a:txBody>
                  <a:tcPr/>
                </a:tc>
                <a:tc>
                  <a:txBody>
                    <a:bodyPr/>
                    <a:lstStyle/>
                    <a:p>
                      <a:pPr>
                        <a:buFont typeface="Arial" pitchFamily="34" charset="0"/>
                        <a:buChar char="•"/>
                      </a:pPr>
                      <a:r>
                        <a:rPr lang="en-US" dirty="0" smtClean="0"/>
                        <a:t> NCREIF Property Index (NPI)</a:t>
                      </a:r>
                    </a:p>
                    <a:p>
                      <a:pPr>
                        <a:buFont typeface="Arial" pitchFamily="34" charset="0"/>
                        <a:buChar char="•"/>
                      </a:pPr>
                      <a:r>
                        <a:rPr lang="en-US" dirty="0" smtClean="0"/>
                        <a:t> Investment Property Databank</a:t>
                      </a:r>
                      <a:r>
                        <a:rPr lang="en-US" baseline="0" dirty="0" smtClean="0"/>
                        <a:t> (IPD)</a:t>
                      </a:r>
                      <a:endParaRPr lang="en-US" dirty="0"/>
                    </a:p>
                  </a:txBody>
                  <a:tcPr/>
                </a:tc>
              </a:tr>
              <a:tr h="370840">
                <a:tc>
                  <a:txBody>
                    <a:bodyPr/>
                    <a:lstStyle/>
                    <a:p>
                      <a:r>
                        <a:rPr lang="en-US" sz="2400" b="1" dirty="0" smtClean="0"/>
                        <a:t>Transactions-based</a:t>
                      </a:r>
                      <a:endParaRPr lang="en-US" sz="2400" b="1" dirty="0"/>
                    </a:p>
                  </a:txBody>
                  <a:tcPr/>
                </a:tc>
                <a:tc>
                  <a:txBody>
                    <a:bodyPr/>
                    <a:lstStyle/>
                    <a:p>
                      <a:pPr>
                        <a:buFont typeface="Arial" pitchFamily="34" charset="0"/>
                        <a:buChar char="•"/>
                      </a:pPr>
                      <a:r>
                        <a:rPr lang="en-US" dirty="0" smtClean="0"/>
                        <a:t> Based on actual prices of traded properties in private asset </a:t>
                      </a:r>
                      <a:r>
                        <a:rPr lang="en-US" dirty="0" err="1" smtClean="0"/>
                        <a:t>mkt</a:t>
                      </a:r>
                      <a:endParaRPr lang="en-US" dirty="0" smtClean="0"/>
                    </a:p>
                    <a:p>
                      <a:pPr>
                        <a:buFont typeface="Arial" pitchFamily="34" charset="0"/>
                        <a:buChar char="•"/>
                      </a:pPr>
                      <a:r>
                        <a:rPr lang="en-US" dirty="0" smtClean="0"/>
                        <a:t> Need to control for “apples </a:t>
                      </a:r>
                      <a:r>
                        <a:rPr lang="en-US" dirty="0" err="1" smtClean="0"/>
                        <a:t>vs</a:t>
                      </a:r>
                      <a:r>
                        <a:rPr lang="en-US" dirty="0" smtClean="0"/>
                        <a:t> oranges” problem different assets traded each period, as by repeat-sales indices</a:t>
                      </a:r>
                    </a:p>
                  </a:txBody>
                  <a:tcPr/>
                </a:tc>
                <a:tc>
                  <a:txBody>
                    <a:bodyPr/>
                    <a:lstStyle/>
                    <a:p>
                      <a:pPr>
                        <a:buFont typeface="Arial" pitchFamily="34" charset="0"/>
                        <a:buChar char="•"/>
                      </a:pPr>
                      <a:r>
                        <a:rPr lang="en-US" dirty="0" smtClean="0"/>
                        <a:t> Moody’s/RCA CPPI</a:t>
                      </a:r>
                      <a:r>
                        <a:rPr lang="en-US" baseline="0" dirty="0" smtClean="0"/>
                        <a:t> </a:t>
                      </a:r>
                    </a:p>
                    <a:p>
                      <a:pPr>
                        <a:buFont typeface="Arial" pitchFamily="34" charset="0"/>
                        <a:buChar char="•"/>
                      </a:pPr>
                      <a:r>
                        <a:rPr lang="en-US" baseline="0" dirty="0" smtClean="0"/>
                        <a:t> RCA CPPI</a:t>
                      </a:r>
                    </a:p>
                    <a:p>
                      <a:pPr>
                        <a:buFont typeface="Arial" pitchFamily="34" charset="0"/>
                        <a:buChar char="•"/>
                      </a:pPr>
                      <a:r>
                        <a:rPr lang="en-US" baseline="0" dirty="0" smtClean="0"/>
                        <a:t> </a:t>
                      </a:r>
                      <a:r>
                        <a:rPr lang="en-US" baseline="0" dirty="0" err="1" smtClean="0"/>
                        <a:t>CoStar</a:t>
                      </a:r>
                      <a:r>
                        <a:rPr lang="en-US" baseline="0" dirty="0" smtClean="0"/>
                        <a:t> Commercial Repeat-Sales Index (CCRSI)</a:t>
                      </a:r>
                    </a:p>
                  </a:txBody>
                  <a:tcPr/>
                </a:tc>
              </a:tr>
              <a:tr h="370840">
                <a:tc>
                  <a:txBody>
                    <a:bodyPr/>
                    <a:lstStyle/>
                    <a:p>
                      <a:r>
                        <a:rPr lang="en-US" sz="2400" b="1" dirty="0" smtClean="0"/>
                        <a:t>Stock </a:t>
                      </a:r>
                      <a:r>
                        <a:rPr lang="en-US" sz="2400" b="1" dirty="0" err="1" smtClean="0"/>
                        <a:t>Mkt</a:t>
                      </a:r>
                      <a:r>
                        <a:rPr lang="en-US" sz="2400" b="1" dirty="0" smtClean="0"/>
                        <a:t>-based</a:t>
                      </a:r>
                      <a:endParaRPr lang="en-US" sz="2400" b="1" dirty="0"/>
                    </a:p>
                  </a:txBody>
                  <a:tcPr/>
                </a:tc>
                <a:tc>
                  <a:txBody>
                    <a:bodyPr/>
                    <a:lstStyle/>
                    <a:p>
                      <a:pPr>
                        <a:buFont typeface="Arial" pitchFamily="34" charset="0"/>
                        <a:buChar char="•"/>
                      </a:pPr>
                      <a:r>
                        <a:rPr lang="en-US" dirty="0" smtClean="0"/>
                        <a:t> REIT share </a:t>
                      </a:r>
                      <a:r>
                        <a:rPr lang="en-US" baseline="0" dirty="0" smtClean="0"/>
                        <a:t>price data, de-levered &amp; filtered to represent “pure” property </a:t>
                      </a:r>
                      <a:r>
                        <a:rPr lang="en-US" baseline="0" dirty="0" err="1" smtClean="0"/>
                        <a:t>mkt</a:t>
                      </a:r>
                      <a:r>
                        <a:rPr lang="en-US" baseline="0" dirty="0" smtClean="0"/>
                        <a:t> segments</a:t>
                      </a:r>
                      <a:endParaRPr lang="en-US" dirty="0"/>
                    </a:p>
                  </a:txBody>
                  <a:tcPr/>
                </a:tc>
                <a:tc>
                  <a:txBody>
                    <a:bodyPr/>
                    <a:lstStyle/>
                    <a:p>
                      <a:pPr>
                        <a:buFont typeface="Arial" pitchFamily="34" charset="0"/>
                        <a:buChar char="•"/>
                      </a:pPr>
                      <a:r>
                        <a:rPr lang="en-US" dirty="0" smtClean="0"/>
                        <a:t> FTSE-NAREIT</a:t>
                      </a:r>
                      <a:r>
                        <a:rPr lang="en-US" baseline="0" dirty="0" smtClean="0"/>
                        <a:t> </a:t>
                      </a:r>
                      <a:r>
                        <a:rPr lang="en-US" baseline="0" dirty="0" err="1" smtClean="0"/>
                        <a:t>PureProperty</a:t>
                      </a:r>
                      <a:r>
                        <a:rPr lang="en-US" baseline="0" dirty="0" smtClean="0"/>
                        <a:t>® Index</a:t>
                      </a:r>
                      <a:endParaRPr lang="en-US" dirty="0"/>
                    </a:p>
                  </a:txBody>
                  <a:tcPr/>
                </a:tc>
              </a:tr>
            </a:tbl>
          </a:graphicData>
        </a:graphic>
      </p:graphicFrame>
      <p:sp>
        <p:nvSpPr>
          <p:cNvPr id="107545" name="Text Box 4"/>
          <p:cNvSpPr txBox="1">
            <a:spLocks noChangeArrowheads="1"/>
          </p:cNvSpPr>
          <p:nvPr/>
        </p:nvSpPr>
        <p:spPr bwMode="auto">
          <a:xfrm>
            <a:off x="381000" y="0"/>
            <a:ext cx="8305800" cy="830263"/>
          </a:xfrm>
          <a:prstGeom prst="rect">
            <a:avLst/>
          </a:prstGeom>
          <a:noFill/>
          <a:ln w="9525">
            <a:noFill/>
            <a:miter lim="800000"/>
            <a:headEnd/>
            <a:tailEnd/>
          </a:ln>
        </p:spPr>
        <p:txBody>
          <a:bodyPr>
            <a:spAutoFit/>
          </a:bodyPr>
          <a:lstStyle/>
          <a:p>
            <a:pPr algn="ctr" eaLnBrk="1" hangingPunct="1"/>
            <a:r>
              <a:rPr lang="en-US">
                <a:solidFill>
                  <a:srgbClr val="000000"/>
                </a:solidFill>
                <a:latin typeface="Calibri" pitchFamily="34" charset="0"/>
              </a:rPr>
              <a:t>Three Major Types/Sources of Indices of Commercial Property Asset Prices &amp; Investment Performance in the U.S…</a:t>
            </a:r>
          </a:p>
        </p:txBody>
      </p:sp>
      <p:sp>
        <p:nvSpPr>
          <p:cNvPr id="5" name="Footer Placeholder 4"/>
          <p:cNvSpPr>
            <a:spLocks noGrp="1"/>
          </p:cNvSpPr>
          <p:nvPr>
            <p:ph type="ftr" sz="quarter" idx="11"/>
          </p:nvPr>
        </p:nvSpPr>
        <p:spPr/>
        <p:txBody>
          <a:bodyPr/>
          <a:lstStyle/>
          <a:p>
            <a:pPr>
              <a:defRPr/>
            </a:pPr>
            <a:r>
              <a:rPr lang="en-US" dirty="0"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98018" name="Text Box 2"/>
          <p:cNvSpPr txBox="1">
            <a:spLocks noChangeArrowheads="1"/>
          </p:cNvSpPr>
          <p:nvPr/>
        </p:nvSpPr>
        <p:spPr bwMode="auto">
          <a:xfrm>
            <a:off x="304800" y="228600"/>
            <a:ext cx="8610600"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000" b="1"/>
              <a:t>Real estate markets are not that informationally efficient.</a:t>
            </a:r>
          </a:p>
          <a:p>
            <a:pPr eaLnBrk="1" hangingPunct="1">
              <a:spcBef>
                <a:spcPct val="50000"/>
              </a:spcBef>
              <a:defRPr/>
            </a:pPr>
            <a:r>
              <a:rPr lang="en-US" sz="2000" b="1"/>
              <a:t>There is </a:t>
            </a:r>
            <a:r>
              <a:rPr lang="en-US" sz="2000" b="1" i="1"/>
              <a:t>price dispersion</a:t>
            </a:r>
            <a:r>
              <a:rPr lang="en-US" sz="2000" b="1"/>
              <a:t>.</a:t>
            </a:r>
          </a:p>
        </p:txBody>
      </p:sp>
      <p:pic>
        <p:nvPicPr>
          <p:cNvPr id="598019" name="Picture 3"/>
          <p:cNvPicPr>
            <a:picLocks noChangeAspect="1" noChangeArrowheads="1"/>
          </p:cNvPicPr>
          <p:nvPr/>
        </p:nvPicPr>
        <p:blipFill>
          <a:blip r:embed="rId2" cstate="print"/>
          <a:srcRect/>
          <a:stretch>
            <a:fillRect/>
          </a:stretch>
        </p:blipFill>
        <p:spPr bwMode="auto">
          <a:xfrm>
            <a:off x="381000" y="1828800"/>
            <a:ext cx="5943600" cy="4132263"/>
          </a:xfrm>
          <a:prstGeom prst="rect">
            <a:avLst/>
          </a:prstGeom>
          <a:noFill/>
          <a:ln w="9525">
            <a:noFill/>
            <a:miter lim="800000"/>
            <a:headEnd/>
            <a:tailEnd/>
          </a:ln>
          <a:effectLst/>
        </p:spPr>
      </p:pic>
      <p:grpSp>
        <p:nvGrpSpPr>
          <p:cNvPr id="598020" name="Group 4"/>
          <p:cNvGrpSpPr>
            <a:grpSpLocks/>
          </p:cNvGrpSpPr>
          <p:nvPr/>
        </p:nvGrpSpPr>
        <p:grpSpPr bwMode="auto">
          <a:xfrm>
            <a:off x="3276600" y="2057400"/>
            <a:ext cx="5334000" cy="3384550"/>
            <a:chOff x="2208" y="1296"/>
            <a:chExt cx="3360" cy="2132"/>
          </a:xfrm>
        </p:grpSpPr>
        <p:sp>
          <p:nvSpPr>
            <p:cNvPr id="598021" name="Text Box 5"/>
            <p:cNvSpPr txBox="1">
              <a:spLocks noChangeArrowheads="1"/>
            </p:cNvSpPr>
            <p:nvPr/>
          </p:nvSpPr>
          <p:spPr bwMode="auto">
            <a:xfrm>
              <a:off x="4224" y="1296"/>
              <a:ext cx="1344" cy="1024"/>
            </a:xfrm>
            <a:prstGeom prst="rect">
              <a:avLst/>
            </a:prstGeom>
            <a:noFill/>
            <a:ln w="9525">
              <a:solidFill>
                <a:srgbClr val="CC0099"/>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000" b="1"/>
                <a:t>The </a:t>
              </a:r>
              <a:r>
                <a:rPr lang="en-US" sz="2000" b="1" i="1"/>
                <a:t>mean</a:t>
              </a:r>
              <a:r>
                <a:rPr lang="en-US" sz="2000" b="1"/>
                <a:t> of this distribution (</a:t>
              </a:r>
              <a:r>
                <a:rPr lang="en-US" sz="2000" b="1" i="1"/>
                <a:t>“expected price”</a:t>
              </a:r>
              <a:r>
                <a:rPr lang="en-US" sz="2000" b="1"/>
                <a:t>) is the </a:t>
              </a:r>
              <a:r>
                <a:rPr lang="en-US" sz="2000" b="1" i="1"/>
                <a:t>market value </a:t>
              </a:r>
              <a:r>
                <a:rPr lang="en-US" sz="2000" b="1"/>
                <a:t>(</a:t>
              </a:r>
              <a:r>
                <a:rPr lang="en-US" sz="2000" b="1">
                  <a:solidFill>
                    <a:srgbClr val="CC0099"/>
                  </a:solidFill>
                </a:rPr>
                <a:t>MV</a:t>
              </a:r>
              <a:r>
                <a:rPr lang="en-US" sz="2000" b="1"/>
                <a:t>)</a:t>
              </a:r>
            </a:p>
          </p:txBody>
        </p:sp>
        <p:sp>
          <p:nvSpPr>
            <p:cNvPr id="125959" name="AutoShape 6"/>
            <p:cNvSpPr>
              <a:spLocks noChangeArrowheads="1"/>
            </p:cNvSpPr>
            <p:nvPr/>
          </p:nvSpPr>
          <p:spPr bwMode="auto">
            <a:xfrm rot="10800000">
              <a:off x="2400" y="2592"/>
              <a:ext cx="2976" cy="672"/>
            </a:xfrm>
            <a:custGeom>
              <a:avLst/>
              <a:gdLst>
                <a:gd name="T0" fmla="*/ 2078 w 21600"/>
                <a:gd name="T1" fmla="*/ 0 h 21600"/>
                <a:gd name="T2" fmla="*/ 2078 w 21600"/>
                <a:gd name="T3" fmla="*/ 378 h 21600"/>
                <a:gd name="T4" fmla="*/ 494 w 21600"/>
                <a:gd name="T5" fmla="*/ 672 h 21600"/>
                <a:gd name="T6" fmla="*/ 2976 w 21600"/>
                <a:gd name="T7" fmla="*/ 189 h 21600"/>
                <a:gd name="T8" fmla="*/ 17694720 60000 65536"/>
                <a:gd name="T9" fmla="*/ 5898240 60000 65536"/>
                <a:gd name="T10" fmla="*/ 5898240 60000 65536"/>
                <a:gd name="T11" fmla="*/ 0 60000 65536"/>
                <a:gd name="T12" fmla="*/ 12426 w 21600"/>
                <a:gd name="T13" fmla="*/ 2571 h 21600"/>
                <a:gd name="T14" fmla="*/ 17840 w 21600"/>
                <a:gd name="T15" fmla="*/ 9579 h 21600"/>
              </a:gdLst>
              <a:ahLst/>
              <a:cxnLst>
                <a:cxn ang="T8">
                  <a:pos x="T0" y="T1"/>
                </a:cxn>
                <a:cxn ang="T9">
                  <a:pos x="T2" y="T3"/>
                </a:cxn>
                <a:cxn ang="T10">
                  <a:pos x="T4" y="T5"/>
                </a:cxn>
                <a:cxn ang="T11">
                  <a:pos x="T6" y="T7"/>
                </a:cxn>
              </a:cxnLst>
              <a:rect l="T12" t="T13" r="T14" b="T15"/>
              <a:pathLst>
                <a:path w="21600" h="21600">
                  <a:moveTo>
                    <a:pt x="21600" y="6079"/>
                  </a:moveTo>
                  <a:lnTo>
                    <a:pt x="15079" y="0"/>
                  </a:lnTo>
                  <a:lnTo>
                    <a:pt x="15079" y="2571"/>
                  </a:lnTo>
                  <a:lnTo>
                    <a:pt x="12427" y="2571"/>
                  </a:lnTo>
                  <a:cubicBezTo>
                    <a:pt x="5564" y="2571"/>
                    <a:pt x="0" y="6863"/>
                    <a:pt x="0" y="12158"/>
                  </a:cubicBezTo>
                  <a:lnTo>
                    <a:pt x="0" y="21600"/>
                  </a:lnTo>
                  <a:lnTo>
                    <a:pt x="7171" y="21600"/>
                  </a:lnTo>
                  <a:lnTo>
                    <a:pt x="7171" y="12158"/>
                  </a:lnTo>
                  <a:cubicBezTo>
                    <a:pt x="7171" y="10738"/>
                    <a:pt x="9524" y="9587"/>
                    <a:pt x="12427" y="9587"/>
                  </a:cubicBezTo>
                  <a:lnTo>
                    <a:pt x="15079" y="9587"/>
                  </a:lnTo>
                  <a:lnTo>
                    <a:pt x="15079" y="12158"/>
                  </a:lnTo>
                  <a:lnTo>
                    <a:pt x="21600" y="6079"/>
                  </a:lnTo>
                  <a:close/>
                </a:path>
              </a:pathLst>
            </a:custGeom>
            <a:noFill/>
            <a:ln w="9525">
              <a:solidFill>
                <a:schemeClr val="tx1"/>
              </a:solidFill>
              <a:miter lim="800000"/>
              <a:headEnd/>
              <a:tailEnd/>
            </a:ln>
            <a:effectLst/>
          </p:spPr>
          <p:txBody>
            <a:bodyPr wrap="none" anchor="ctr"/>
            <a:lstStyle/>
            <a:p>
              <a:endParaRPr lang="en-US"/>
            </a:p>
          </p:txBody>
        </p:sp>
        <p:sp>
          <p:nvSpPr>
            <p:cNvPr id="125960" name="Line 7"/>
            <p:cNvSpPr>
              <a:spLocks noChangeShapeType="1"/>
            </p:cNvSpPr>
            <p:nvPr/>
          </p:nvSpPr>
          <p:spPr bwMode="auto">
            <a:xfrm>
              <a:off x="2352" y="2112"/>
              <a:ext cx="0" cy="1152"/>
            </a:xfrm>
            <a:prstGeom prst="line">
              <a:avLst/>
            </a:prstGeom>
            <a:noFill/>
            <a:ln w="12700">
              <a:solidFill>
                <a:schemeClr val="tx1"/>
              </a:solidFill>
              <a:prstDash val="sysDot"/>
              <a:round/>
              <a:headEnd/>
              <a:tailEnd/>
            </a:ln>
            <a:effectLst/>
          </p:spPr>
          <p:txBody>
            <a:bodyPr wrap="none"/>
            <a:lstStyle/>
            <a:p>
              <a:endParaRPr lang="en-US"/>
            </a:p>
          </p:txBody>
        </p:sp>
        <p:sp>
          <p:nvSpPr>
            <p:cNvPr id="125961" name="Text Box 8"/>
            <p:cNvSpPr txBox="1">
              <a:spLocks noChangeArrowheads="1"/>
            </p:cNvSpPr>
            <p:nvPr/>
          </p:nvSpPr>
          <p:spPr bwMode="auto">
            <a:xfrm>
              <a:off x="2208" y="3216"/>
              <a:ext cx="336" cy="212"/>
            </a:xfrm>
            <a:prstGeom prst="rect">
              <a:avLst/>
            </a:prstGeom>
            <a:noFill/>
            <a:ln w="9525">
              <a:noFill/>
              <a:miter lim="800000"/>
              <a:headEnd/>
              <a:tailEnd/>
            </a:ln>
            <a:effectLst/>
          </p:spPr>
          <p:txBody>
            <a:bodyPr>
              <a:spAutoFit/>
            </a:bodyPr>
            <a:lstStyle/>
            <a:p>
              <a:pPr eaLnBrk="1" hangingPunct="1">
                <a:spcBef>
                  <a:spcPct val="50000"/>
                </a:spcBef>
              </a:pPr>
              <a:r>
                <a:rPr lang="en-US" sz="1600" b="1">
                  <a:solidFill>
                    <a:srgbClr val="CC0099"/>
                  </a:solidFill>
                </a:rPr>
                <a:t>MV</a:t>
              </a:r>
            </a:p>
          </p:txBody>
        </p:sp>
      </p:grpSp>
      <p:sp>
        <p:nvSpPr>
          <p:cNvPr id="598025" name="Text Box 9"/>
          <p:cNvSpPr txBox="1">
            <a:spLocks noChangeArrowheads="1"/>
          </p:cNvSpPr>
          <p:nvPr/>
        </p:nvSpPr>
        <p:spPr bwMode="auto">
          <a:xfrm>
            <a:off x="457200" y="6172200"/>
            <a:ext cx="8305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000" b="1"/>
              <a:t>Observed </a:t>
            </a:r>
            <a:r>
              <a:rPr lang="en-US" sz="2000" b="1" i="1"/>
              <a:t>transaction prices</a:t>
            </a:r>
            <a:r>
              <a:rPr lang="en-US" sz="2000" b="1"/>
              <a:t> are distributed around the </a:t>
            </a:r>
            <a:r>
              <a:rPr lang="en-US" sz="2000" b="1" i="1"/>
              <a:t>market value</a:t>
            </a:r>
            <a:r>
              <a:rPr lang="en-US" sz="2000" b="1"/>
              <a:t>.</a:t>
            </a:r>
          </a:p>
        </p:txBody>
      </p:sp>
      <p:sp>
        <p:nvSpPr>
          <p:cNvPr id="10" name="Slide Number Placeholder 9"/>
          <p:cNvSpPr>
            <a:spLocks noGrp="1"/>
          </p:cNvSpPr>
          <p:nvPr>
            <p:ph type="sldNum" sz="quarter" idx="12"/>
          </p:nvPr>
        </p:nvSpPr>
        <p:spPr/>
        <p:txBody>
          <a:bodyPr/>
          <a:lstStyle/>
          <a:p>
            <a:fld id="{9795A070-73A1-4825-835F-9953E83E11A2}" type="slidenum">
              <a:rPr lang="en-US" smtClean="0"/>
              <a:pPr/>
              <a:t>20</a:t>
            </a:fld>
            <a:endParaRPr lang="en-US"/>
          </a:p>
        </p:txBody>
      </p:sp>
      <p:sp>
        <p:nvSpPr>
          <p:cNvPr id="11" name="Footer Placeholder 10"/>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98019"/>
                                        </p:tgtEl>
                                        <p:attrNameLst>
                                          <p:attrName>style.visibility</p:attrName>
                                        </p:attrNameLst>
                                      </p:cBhvr>
                                      <p:to>
                                        <p:strVal val="visible"/>
                                      </p:to>
                                    </p:set>
                                    <p:anim calcmode="lin" valueType="num">
                                      <p:cBhvr additive="base">
                                        <p:cTn id="7" dur="500" fill="hold"/>
                                        <p:tgtEl>
                                          <p:spTgt spid="598019"/>
                                        </p:tgtEl>
                                        <p:attrNameLst>
                                          <p:attrName>ppt_x</p:attrName>
                                        </p:attrNameLst>
                                      </p:cBhvr>
                                      <p:tavLst>
                                        <p:tav tm="0">
                                          <p:val>
                                            <p:strVal val="0-#ppt_w/2"/>
                                          </p:val>
                                        </p:tav>
                                        <p:tav tm="100000">
                                          <p:val>
                                            <p:strVal val="#ppt_x"/>
                                          </p:val>
                                        </p:tav>
                                      </p:tavLst>
                                    </p:anim>
                                    <p:anim calcmode="lin" valueType="num">
                                      <p:cBhvr additive="base">
                                        <p:cTn id="8" dur="500" fill="hold"/>
                                        <p:tgtEl>
                                          <p:spTgt spid="5980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98020"/>
                                        </p:tgtEl>
                                        <p:attrNameLst>
                                          <p:attrName>style.visibility</p:attrName>
                                        </p:attrNameLst>
                                      </p:cBhvr>
                                      <p:to>
                                        <p:strVal val="visible"/>
                                      </p:to>
                                    </p:set>
                                    <p:anim calcmode="lin" valueType="num">
                                      <p:cBhvr additive="base">
                                        <p:cTn id="13" dur="500" fill="hold"/>
                                        <p:tgtEl>
                                          <p:spTgt spid="598020"/>
                                        </p:tgtEl>
                                        <p:attrNameLst>
                                          <p:attrName>ppt_x</p:attrName>
                                        </p:attrNameLst>
                                      </p:cBhvr>
                                      <p:tavLst>
                                        <p:tav tm="0">
                                          <p:val>
                                            <p:strVal val="1+#ppt_w/2"/>
                                          </p:val>
                                        </p:tav>
                                        <p:tav tm="100000">
                                          <p:val>
                                            <p:strVal val="#ppt_x"/>
                                          </p:val>
                                        </p:tav>
                                      </p:tavLst>
                                    </p:anim>
                                    <p:anim calcmode="lin" valueType="num">
                                      <p:cBhvr additive="base">
                                        <p:cTn id="14" dur="500" fill="hold"/>
                                        <p:tgtEl>
                                          <p:spTgt spid="59802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98025"/>
                                        </p:tgtEl>
                                        <p:attrNameLst>
                                          <p:attrName>style.visibility</p:attrName>
                                        </p:attrNameLst>
                                      </p:cBhvr>
                                      <p:to>
                                        <p:strVal val="visible"/>
                                      </p:to>
                                    </p:set>
                                    <p:animEffect transition="in" filter="box(in)">
                                      <p:cBhvr>
                                        <p:cTn id="19" dur="500"/>
                                        <p:tgtEl>
                                          <p:spTgt spid="598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126978" name="Group 2"/>
          <p:cNvGrpSpPr>
            <a:grpSpLocks/>
          </p:cNvGrpSpPr>
          <p:nvPr/>
        </p:nvGrpSpPr>
        <p:grpSpPr bwMode="auto">
          <a:xfrm>
            <a:off x="381000" y="1828800"/>
            <a:ext cx="5943600" cy="4132263"/>
            <a:chOff x="384" y="1152"/>
            <a:chExt cx="3744" cy="2603"/>
          </a:xfrm>
        </p:grpSpPr>
        <p:pic>
          <p:nvPicPr>
            <p:cNvPr id="126982" name="Picture 3"/>
            <p:cNvPicPr>
              <a:picLocks noChangeAspect="1" noChangeArrowheads="1"/>
            </p:cNvPicPr>
            <p:nvPr/>
          </p:nvPicPr>
          <p:blipFill>
            <a:blip r:embed="rId2" cstate="print"/>
            <a:srcRect/>
            <a:stretch>
              <a:fillRect/>
            </a:stretch>
          </p:blipFill>
          <p:spPr bwMode="auto">
            <a:xfrm>
              <a:off x="384" y="1152"/>
              <a:ext cx="3744" cy="2603"/>
            </a:xfrm>
            <a:prstGeom prst="rect">
              <a:avLst/>
            </a:prstGeom>
            <a:noFill/>
            <a:ln w="9525">
              <a:noFill/>
              <a:miter lim="800000"/>
              <a:headEnd/>
              <a:tailEnd/>
            </a:ln>
            <a:effectLst/>
          </p:spPr>
        </p:pic>
        <p:sp>
          <p:nvSpPr>
            <p:cNvPr id="126983" name="Line 4"/>
            <p:cNvSpPr>
              <a:spLocks noChangeShapeType="1"/>
            </p:cNvSpPr>
            <p:nvPr/>
          </p:nvSpPr>
          <p:spPr bwMode="auto">
            <a:xfrm>
              <a:off x="2352" y="2112"/>
              <a:ext cx="0" cy="1152"/>
            </a:xfrm>
            <a:prstGeom prst="line">
              <a:avLst/>
            </a:prstGeom>
            <a:noFill/>
            <a:ln w="12700">
              <a:solidFill>
                <a:schemeClr val="tx1"/>
              </a:solidFill>
              <a:prstDash val="sysDot"/>
              <a:round/>
              <a:headEnd/>
              <a:tailEnd/>
            </a:ln>
            <a:effectLst/>
          </p:spPr>
          <p:txBody>
            <a:bodyPr wrap="none"/>
            <a:lstStyle/>
            <a:p>
              <a:endParaRPr lang="en-US"/>
            </a:p>
          </p:txBody>
        </p:sp>
        <p:sp>
          <p:nvSpPr>
            <p:cNvPr id="126984" name="Text Box 5"/>
            <p:cNvSpPr txBox="1">
              <a:spLocks noChangeArrowheads="1"/>
            </p:cNvSpPr>
            <p:nvPr/>
          </p:nvSpPr>
          <p:spPr bwMode="auto">
            <a:xfrm>
              <a:off x="2208" y="3216"/>
              <a:ext cx="336" cy="212"/>
            </a:xfrm>
            <a:prstGeom prst="rect">
              <a:avLst/>
            </a:prstGeom>
            <a:noFill/>
            <a:ln w="9525">
              <a:noFill/>
              <a:miter lim="800000"/>
              <a:headEnd/>
              <a:tailEnd/>
            </a:ln>
            <a:effectLst/>
          </p:spPr>
          <p:txBody>
            <a:bodyPr>
              <a:spAutoFit/>
            </a:bodyPr>
            <a:lstStyle/>
            <a:p>
              <a:pPr eaLnBrk="1" hangingPunct="1">
                <a:spcBef>
                  <a:spcPct val="50000"/>
                </a:spcBef>
              </a:pPr>
              <a:r>
                <a:rPr lang="en-US" sz="1600" b="1">
                  <a:solidFill>
                    <a:srgbClr val="CC0099"/>
                  </a:solidFill>
                </a:rPr>
                <a:t>MV</a:t>
              </a:r>
            </a:p>
          </p:txBody>
        </p:sp>
      </p:grpSp>
      <p:sp>
        <p:nvSpPr>
          <p:cNvPr id="599046" name="Text Box 6"/>
          <p:cNvSpPr txBox="1">
            <a:spLocks noChangeArrowheads="1"/>
          </p:cNvSpPr>
          <p:nvPr/>
        </p:nvSpPr>
        <p:spPr bwMode="auto">
          <a:xfrm>
            <a:off x="304800" y="228600"/>
            <a:ext cx="8610600" cy="1463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000" b="1"/>
              <a:t>It is impossible to know exactly what is the market value of any property at any point in time. Observed </a:t>
            </a:r>
            <a:r>
              <a:rPr lang="en-US" sz="2000" b="1" i="1"/>
              <a:t>prices</a:t>
            </a:r>
            <a:r>
              <a:rPr lang="en-US" sz="2000" b="1"/>
              <a:t> are </a:t>
            </a:r>
            <a:r>
              <a:rPr lang="en-US" sz="2000" b="1" i="1">
                <a:solidFill>
                  <a:srgbClr val="0000FF"/>
                </a:solidFill>
              </a:rPr>
              <a:t>“noisy”</a:t>
            </a:r>
            <a:r>
              <a:rPr lang="en-US" sz="2000" b="1"/>
              <a:t> indications of value.</a:t>
            </a:r>
          </a:p>
          <a:p>
            <a:pPr eaLnBrk="1" hangingPunct="1">
              <a:spcBef>
                <a:spcPct val="50000"/>
              </a:spcBef>
              <a:defRPr/>
            </a:pPr>
            <a:r>
              <a:rPr lang="en-US" sz="2000" b="1"/>
              <a:t>MV can be </a:t>
            </a:r>
            <a:r>
              <a:rPr lang="en-US" sz="2000" b="1" i="1"/>
              <a:t>estimated</a:t>
            </a:r>
            <a:r>
              <a:rPr lang="en-US" sz="2000" b="1"/>
              <a:t> by observing the distribution of transaction prices, using </a:t>
            </a:r>
            <a:r>
              <a:rPr lang="en-US" sz="2000" b="1" i="1"/>
              <a:t>statistical</a:t>
            </a:r>
            <a:r>
              <a:rPr lang="en-US" sz="2000" b="1"/>
              <a:t> or </a:t>
            </a:r>
            <a:r>
              <a:rPr lang="en-US" sz="2000" b="1" i="1"/>
              <a:t>appraisal</a:t>
            </a:r>
            <a:r>
              <a:rPr lang="en-US" sz="2000" b="1"/>
              <a:t> techniques.</a:t>
            </a:r>
            <a:endParaRPr lang="en-US" sz="2000" b="1" i="1"/>
          </a:p>
        </p:txBody>
      </p:sp>
      <p:sp>
        <p:nvSpPr>
          <p:cNvPr id="599047" name="Text Box 7"/>
          <p:cNvSpPr txBox="1">
            <a:spLocks noChangeArrowheads="1"/>
          </p:cNvSpPr>
          <p:nvPr/>
        </p:nvSpPr>
        <p:spPr bwMode="auto">
          <a:xfrm>
            <a:off x="6324600" y="1905000"/>
            <a:ext cx="2667000" cy="421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000" b="1">
                <a:solidFill>
                  <a:srgbClr val="CC0099"/>
                </a:solidFill>
              </a:rPr>
              <a:t>MV</a:t>
            </a:r>
            <a:r>
              <a:rPr lang="en-US" sz="2000" b="1"/>
              <a:t> can be estimated more accurately:</a:t>
            </a:r>
          </a:p>
          <a:p>
            <a:pPr eaLnBrk="1" hangingPunct="1">
              <a:spcBef>
                <a:spcPct val="50000"/>
              </a:spcBef>
              <a:buFontTx/>
              <a:buChar char="•"/>
              <a:defRPr/>
            </a:pPr>
            <a:r>
              <a:rPr lang="en-US" sz="2000" b="1"/>
              <a:t> The larger the number of transactions (more frequent trading, </a:t>
            </a:r>
            <a:r>
              <a:rPr lang="en-US" sz="2000" b="1" i="1"/>
              <a:t>“denser market”</a:t>
            </a:r>
            <a:r>
              <a:rPr lang="en-US" sz="2000" b="1"/>
              <a:t>), &amp;</a:t>
            </a:r>
          </a:p>
          <a:p>
            <a:pPr eaLnBrk="1" hangingPunct="1">
              <a:spcBef>
                <a:spcPct val="50000"/>
              </a:spcBef>
              <a:buFontTx/>
              <a:buChar char="•"/>
              <a:defRPr/>
            </a:pPr>
            <a:r>
              <a:rPr lang="en-US" sz="2000" b="1"/>
              <a:t> The more </a:t>
            </a:r>
            <a:r>
              <a:rPr lang="en-US" sz="2000" b="1" i="1"/>
              <a:t>homogeneous</a:t>
            </a:r>
            <a:r>
              <a:rPr lang="en-US" sz="2000" b="1"/>
              <a:t> the assets traded in the mkt.</a:t>
            </a:r>
          </a:p>
          <a:p>
            <a:pPr eaLnBrk="1" hangingPunct="1">
              <a:spcBef>
                <a:spcPct val="50000"/>
              </a:spcBef>
              <a:buFontTx/>
              <a:buChar char="•"/>
              <a:defRPr/>
            </a:pPr>
            <a:r>
              <a:rPr lang="en-US" sz="2000" b="1"/>
              <a:t> Nevertheless . . .</a:t>
            </a:r>
          </a:p>
        </p:txBody>
      </p:sp>
      <p:sp>
        <p:nvSpPr>
          <p:cNvPr id="599048" name="Text Box 8"/>
          <p:cNvSpPr txBox="1">
            <a:spLocks noChangeArrowheads="1"/>
          </p:cNvSpPr>
          <p:nvPr/>
        </p:nvSpPr>
        <p:spPr bwMode="auto">
          <a:xfrm>
            <a:off x="228600" y="6172200"/>
            <a:ext cx="8610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000" b="1" i="1" u="sng">
                <a:solidFill>
                  <a:srgbClr val="CC0099"/>
                </a:solidFill>
              </a:rPr>
              <a:t>All</a:t>
            </a:r>
            <a:r>
              <a:rPr lang="en-US" sz="2000" b="1">
                <a:solidFill>
                  <a:srgbClr val="CC0099"/>
                </a:solidFill>
              </a:rPr>
              <a:t> estimates of MV (whether appraisal or statistical) contain </a:t>
            </a:r>
            <a:r>
              <a:rPr lang="en-US" sz="2000" b="1" i="1">
                <a:solidFill>
                  <a:srgbClr val="CC0099"/>
                </a:solidFill>
              </a:rPr>
              <a:t>“error”.</a:t>
            </a:r>
            <a:endParaRPr lang="en-US" sz="2000" b="1" i="1" u="sng">
              <a:solidFill>
                <a:srgbClr val="CC0099"/>
              </a:solidFill>
            </a:endParaRPr>
          </a:p>
        </p:txBody>
      </p:sp>
      <p:sp>
        <p:nvSpPr>
          <p:cNvPr id="9" name="Slide Number Placeholder 8"/>
          <p:cNvSpPr>
            <a:spLocks noGrp="1"/>
          </p:cNvSpPr>
          <p:nvPr>
            <p:ph type="sldNum" sz="quarter" idx="12"/>
          </p:nvPr>
        </p:nvSpPr>
        <p:spPr/>
        <p:txBody>
          <a:bodyPr/>
          <a:lstStyle/>
          <a:p>
            <a:fld id="{9795A070-73A1-4825-835F-9953E83E11A2}" type="slidenum">
              <a:rPr lang="en-US" smtClean="0"/>
              <a:pPr/>
              <a:t>21</a:t>
            </a:fld>
            <a:endParaRPr lang="en-US"/>
          </a:p>
        </p:txBody>
      </p:sp>
      <p:sp>
        <p:nvSpPr>
          <p:cNvPr id="10" name="Footer Placeholder 9"/>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99047">
                                            <p:txEl>
                                              <p:pRg st="1" end="1"/>
                                            </p:txEl>
                                          </p:spTgt>
                                        </p:tgtEl>
                                        <p:attrNameLst>
                                          <p:attrName>style.visibility</p:attrName>
                                        </p:attrNameLst>
                                      </p:cBhvr>
                                      <p:to>
                                        <p:strVal val="visible"/>
                                      </p:to>
                                    </p:set>
                                    <p:anim calcmode="lin" valueType="num">
                                      <p:cBhvr additive="base">
                                        <p:cTn id="7" dur="500" fill="hold"/>
                                        <p:tgtEl>
                                          <p:spTgt spid="59904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990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99047">
                                            <p:txEl>
                                              <p:pRg st="2" end="2"/>
                                            </p:txEl>
                                          </p:spTgt>
                                        </p:tgtEl>
                                        <p:attrNameLst>
                                          <p:attrName>style.visibility</p:attrName>
                                        </p:attrNameLst>
                                      </p:cBhvr>
                                      <p:to>
                                        <p:strVal val="visible"/>
                                      </p:to>
                                    </p:set>
                                    <p:anim calcmode="lin" valueType="num">
                                      <p:cBhvr additive="base">
                                        <p:cTn id="13" dur="500" fill="hold"/>
                                        <p:tgtEl>
                                          <p:spTgt spid="59904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990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99047">
                                            <p:txEl>
                                              <p:pRg st="3" end="3"/>
                                            </p:txEl>
                                          </p:spTgt>
                                        </p:tgtEl>
                                        <p:attrNameLst>
                                          <p:attrName>style.visibility</p:attrName>
                                        </p:attrNameLst>
                                      </p:cBhvr>
                                      <p:to>
                                        <p:strVal val="visible"/>
                                      </p:to>
                                    </p:set>
                                    <p:anim calcmode="lin" valueType="num">
                                      <p:cBhvr additive="base">
                                        <p:cTn id="19" dur="500" fill="hold"/>
                                        <p:tgtEl>
                                          <p:spTgt spid="59904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990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99048"/>
                                        </p:tgtEl>
                                        <p:attrNameLst>
                                          <p:attrName>style.visibility</p:attrName>
                                        </p:attrNameLst>
                                      </p:cBhvr>
                                      <p:to>
                                        <p:strVal val="visible"/>
                                      </p:to>
                                    </p:set>
                                    <p:animEffect transition="in" filter="box(in)">
                                      <p:cBhvr>
                                        <p:cTn id="25" dur="500"/>
                                        <p:tgtEl>
                                          <p:spTgt spid="599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9" name="Text Box 3"/>
          <p:cNvSpPr txBox="1">
            <a:spLocks noChangeArrowheads="1"/>
          </p:cNvSpPr>
          <p:nvPr/>
        </p:nvSpPr>
        <p:spPr bwMode="auto">
          <a:xfrm>
            <a:off x="457200" y="2590800"/>
            <a:ext cx="8153400" cy="3816350"/>
          </a:xfrm>
          <a:prstGeom prst="rect">
            <a:avLst/>
          </a:prstGeom>
          <a:noFill/>
          <a:ln w="9525">
            <a:noFill/>
            <a:miter lim="800000"/>
            <a:headEnd/>
            <a:tailEnd/>
          </a:ln>
        </p:spPr>
        <p:txBody>
          <a:bodyPr>
            <a:spAutoFit/>
          </a:bodyPr>
          <a:lstStyle/>
          <a:p>
            <a:pPr algn="ctr">
              <a:spcBef>
                <a:spcPct val="50000"/>
              </a:spcBef>
              <a:defRPr/>
            </a:pPr>
            <a:r>
              <a:rPr lang="en-GB" sz="3200" b="1" i="1" u="sng" dirty="0">
                <a:solidFill>
                  <a:srgbClr val="000000"/>
                </a:solidFill>
                <a:cs typeface="Arial" charset="0"/>
              </a:rPr>
              <a:t>Two Issues:</a:t>
            </a:r>
          </a:p>
          <a:p>
            <a:pPr algn="just">
              <a:spcBef>
                <a:spcPct val="50000"/>
              </a:spcBef>
              <a:buFontTx/>
              <a:buChar char="•"/>
              <a:defRPr/>
            </a:pPr>
            <a:r>
              <a:rPr lang="en-GB" sz="2800" b="1" i="1" dirty="0">
                <a:solidFill>
                  <a:srgbClr val="000000"/>
                </a:solidFill>
                <a:cs typeface="Arial" charset="0"/>
              </a:rPr>
              <a:t>  </a:t>
            </a:r>
            <a:r>
              <a:rPr lang="en-GB" sz="2800" b="1" i="1" u="sng" dirty="0">
                <a:solidFill>
                  <a:srgbClr val="FF0000"/>
                </a:solidFill>
                <a:cs typeface="Arial" charset="0"/>
              </a:rPr>
              <a:t>“Noise”</a:t>
            </a:r>
            <a:r>
              <a:rPr lang="en-GB" sz="2800" b="1" i="1" dirty="0">
                <a:solidFill>
                  <a:srgbClr val="000000"/>
                </a:solidFill>
                <a:cs typeface="Arial" charset="0"/>
              </a:rPr>
              <a:t> </a:t>
            </a:r>
            <a:r>
              <a:rPr lang="en-GB" sz="2800" b="1" i="1" dirty="0">
                <a:solidFill>
                  <a:srgbClr val="808080"/>
                </a:solidFill>
                <a:sym typeface="Wingdings" pitchFamily="2" charset="2"/>
              </a:rPr>
              <a:t></a:t>
            </a:r>
            <a:r>
              <a:rPr lang="en-GB" sz="2800" b="1" i="1" dirty="0">
                <a:solidFill>
                  <a:srgbClr val="808080"/>
                </a:solidFill>
              </a:rPr>
              <a:t> </a:t>
            </a:r>
            <a:r>
              <a:rPr lang="en-GB" sz="2800" b="1" i="1" dirty="0">
                <a:solidFill>
                  <a:srgbClr val="000000"/>
                </a:solidFill>
              </a:rPr>
              <a:t>Index value level </a:t>
            </a:r>
            <a:r>
              <a:rPr lang="en-GB" sz="2800" b="1" i="1" dirty="0" err="1">
                <a:solidFill>
                  <a:srgbClr val="000000"/>
                </a:solidFill>
              </a:rPr>
              <a:t>V</a:t>
            </a:r>
            <a:r>
              <a:rPr lang="en-GB" sz="2800" b="1" i="1" baseline="-25000" dirty="0" err="1">
                <a:solidFill>
                  <a:srgbClr val="000000"/>
                </a:solidFill>
              </a:rPr>
              <a:t>t</a:t>
            </a:r>
            <a:r>
              <a:rPr lang="en-GB" sz="2800" b="1" i="1" dirty="0">
                <a:solidFill>
                  <a:srgbClr val="000000"/>
                </a:solidFill>
              </a:rPr>
              <a:t> randomly dispersed around true population value (</a:t>
            </a:r>
            <a:r>
              <a:rPr lang="en-GB" sz="2800" b="1" i="1" dirty="0" err="1">
                <a:solidFill>
                  <a:srgbClr val="000000"/>
                </a:solidFill>
              </a:rPr>
              <a:t>P</a:t>
            </a:r>
            <a:r>
              <a:rPr lang="en-GB" sz="2800" b="1" i="1" baseline="-25000" dirty="0" err="1">
                <a:solidFill>
                  <a:srgbClr val="000000"/>
                </a:solidFill>
              </a:rPr>
              <a:t>t</a:t>
            </a:r>
            <a:r>
              <a:rPr lang="en-GB" sz="2800" b="1" i="1" dirty="0">
                <a:solidFill>
                  <a:srgbClr val="000000"/>
                </a:solidFill>
              </a:rPr>
              <a:t>): </a:t>
            </a:r>
          </a:p>
          <a:p>
            <a:pPr algn="ctr">
              <a:spcBef>
                <a:spcPct val="50000"/>
              </a:spcBef>
              <a:defRPr/>
            </a:pPr>
            <a:r>
              <a:rPr lang="en-GB" sz="2800" b="1" i="1" dirty="0" err="1">
                <a:solidFill>
                  <a:srgbClr val="000000"/>
                </a:solidFill>
              </a:rPr>
              <a:t>V</a:t>
            </a:r>
            <a:r>
              <a:rPr lang="en-GB" sz="2800" b="1" i="1" baseline="-25000" dirty="0" err="1">
                <a:solidFill>
                  <a:srgbClr val="000000"/>
                </a:solidFill>
              </a:rPr>
              <a:t>t</a:t>
            </a:r>
            <a:r>
              <a:rPr lang="en-GB" sz="2800" b="1" i="1" dirty="0">
                <a:solidFill>
                  <a:srgbClr val="000000"/>
                </a:solidFill>
              </a:rPr>
              <a:t>  =  </a:t>
            </a:r>
            <a:r>
              <a:rPr lang="en-GB" sz="2800" b="1" i="1" dirty="0" err="1">
                <a:solidFill>
                  <a:srgbClr val="000000"/>
                </a:solidFill>
              </a:rPr>
              <a:t>P</a:t>
            </a:r>
            <a:r>
              <a:rPr lang="en-GB" sz="2800" b="1" i="1" baseline="-25000" dirty="0" err="1">
                <a:solidFill>
                  <a:srgbClr val="000000"/>
                </a:solidFill>
              </a:rPr>
              <a:t>t</a:t>
            </a:r>
            <a:r>
              <a:rPr lang="en-GB" sz="2800" b="1" i="1" dirty="0">
                <a:solidFill>
                  <a:srgbClr val="000000"/>
                </a:solidFill>
              </a:rPr>
              <a:t>  </a:t>
            </a:r>
            <a:r>
              <a:rPr lang="en-US" sz="2800" b="1" i="1" dirty="0">
                <a:solidFill>
                  <a:srgbClr val="000000"/>
                </a:solidFill>
                <a:cs typeface="Times New Roman" pitchFamily="18" charset="0"/>
              </a:rPr>
              <a:t>±</a:t>
            </a:r>
            <a:r>
              <a:rPr lang="en-GB" sz="2800" b="1" i="1" dirty="0">
                <a:solidFill>
                  <a:srgbClr val="000000"/>
                </a:solidFill>
              </a:rPr>
              <a:t> </a:t>
            </a:r>
          </a:p>
          <a:p>
            <a:pPr algn="just">
              <a:spcBef>
                <a:spcPct val="50000"/>
              </a:spcBef>
              <a:buFontTx/>
              <a:buChar char="•"/>
              <a:defRPr/>
            </a:pPr>
            <a:r>
              <a:rPr lang="en-GB" sz="2800" b="1" i="1" dirty="0">
                <a:solidFill>
                  <a:srgbClr val="000000"/>
                </a:solidFill>
                <a:cs typeface="Arial" charset="0"/>
              </a:rPr>
              <a:t> </a:t>
            </a:r>
            <a:r>
              <a:rPr lang="en-GB" sz="2800" b="1" i="1" dirty="0">
                <a:solidFill>
                  <a:srgbClr val="808080"/>
                </a:solidFill>
                <a:cs typeface="Arial" charset="0"/>
              </a:rPr>
              <a:t> </a:t>
            </a:r>
            <a:r>
              <a:rPr lang="en-GB" sz="2800" b="1" i="1" u="sng" dirty="0">
                <a:solidFill>
                  <a:srgbClr val="0000FF"/>
                </a:solidFill>
                <a:cs typeface="Arial" charset="0"/>
              </a:rPr>
              <a:t>“Lag”</a:t>
            </a:r>
            <a:r>
              <a:rPr lang="en-GB" sz="2800" b="1" i="1" dirty="0">
                <a:solidFill>
                  <a:srgbClr val="000000"/>
                </a:solidFill>
                <a:cs typeface="Arial" charset="0"/>
              </a:rPr>
              <a:t>, </a:t>
            </a:r>
            <a:r>
              <a:rPr lang="en-US" sz="2800" b="1" i="1" dirty="0">
                <a:solidFill>
                  <a:srgbClr val="808080"/>
                </a:solidFill>
                <a:sym typeface="Wingdings" pitchFamily="2" charset="2"/>
              </a:rPr>
              <a:t></a:t>
            </a:r>
            <a:r>
              <a:rPr lang="en-GB" sz="2800" b="1" i="1" dirty="0">
                <a:solidFill>
                  <a:srgbClr val="808080"/>
                </a:solidFill>
              </a:rPr>
              <a:t> </a:t>
            </a:r>
            <a:r>
              <a:rPr lang="en-GB" sz="2800" b="1" i="1" dirty="0">
                <a:solidFill>
                  <a:srgbClr val="000000"/>
                </a:solidFill>
              </a:rPr>
              <a:t>Index value level </a:t>
            </a:r>
            <a:r>
              <a:rPr lang="en-GB" sz="2800" b="1" i="1" dirty="0" err="1">
                <a:solidFill>
                  <a:srgbClr val="000000"/>
                </a:solidFill>
              </a:rPr>
              <a:t>V</a:t>
            </a:r>
            <a:r>
              <a:rPr lang="en-GB" sz="2800" b="1" i="1" baseline="-25000" dirty="0" err="1">
                <a:solidFill>
                  <a:srgbClr val="000000"/>
                </a:solidFill>
              </a:rPr>
              <a:t>t</a:t>
            </a:r>
            <a:r>
              <a:rPr lang="en-GB" sz="2800" b="1" i="1" dirty="0">
                <a:solidFill>
                  <a:srgbClr val="000000"/>
                </a:solidFill>
              </a:rPr>
              <a:t> tends to be a blend of current and recent past population values, e.g.:  </a:t>
            </a:r>
          </a:p>
          <a:p>
            <a:pPr algn="ctr">
              <a:spcBef>
                <a:spcPts val="0"/>
              </a:spcBef>
              <a:defRPr/>
            </a:pPr>
            <a:r>
              <a:rPr lang="en-GB" sz="2800" b="1" i="1" dirty="0" err="1">
                <a:solidFill>
                  <a:srgbClr val="000000"/>
                </a:solidFill>
              </a:rPr>
              <a:t>V</a:t>
            </a:r>
            <a:r>
              <a:rPr lang="en-GB" sz="2800" b="1" i="1" baseline="-25000" dirty="0" err="1">
                <a:solidFill>
                  <a:srgbClr val="000000"/>
                </a:solidFill>
              </a:rPr>
              <a:t>t</a:t>
            </a:r>
            <a:r>
              <a:rPr lang="en-GB" sz="2800" b="1" i="1" dirty="0">
                <a:solidFill>
                  <a:srgbClr val="000000"/>
                </a:solidFill>
              </a:rPr>
              <a:t> = (1/2)</a:t>
            </a:r>
            <a:r>
              <a:rPr lang="en-GB" sz="2800" b="1" i="1" dirty="0" err="1">
                <a:solidFill>
                  <a:srgbClr val="000000"/>
                </a:solidFill>
              </a:rPr>
              <a:t>P</a:t>
            </a:r>
            <a:r>
              <a:rPr lang="en-GB" sz="2800" b="1" i="1" baseline="-25000" dirty="0" err="1">
                <a:solidFill>
                  <a:srgbClr val="000000"/>
                </a:solidFill>
              </a:rPr>
              <a:t>t</a:t>
            </a:r>
            <a:r>
              <a:rPr lang="en-GB" sz="2800" b="1" i="1" dirty="0">
                <a:solidFill>
                  <a:srgbClr val="000000"/>
                </a:solidFill>
              </a:rPr>
              <a:t> + (1/2)</a:t>
            </a:r>
            <a:r>
              <a:rPr lang="en-GB" sz="2800" b="1" i="1" dirty="0" err="1">
                <a:solidFill>
                  <a:srgbClr val="000000"/>
                </a:solidFill>
              </a:rPr>
              <a:t>P</a:t>
            </a:r>
            <a:r>
              <a:rPr lang="en-GB" sz="2800" b="1" i="1" baseline="-25000" dirty="0" err="1">
                <a:solidFill>
                  <a:srgbClr val="000000"/>
                </a:solidFill>
              </a:rPr>
              <a:t>t</a:t>
            </a:r>
            <a:r>
              <a:rPr lang="en-GB" sz="2800" b="1" i="1" baseline="-25000" dirty="0">
                <a:solidFill>
                  <a:srgbClr val="000000"/>
                </a:solidFill>
              </a:rPr>
              <a:t>-L</a:t>
            </a:r>
            <a:r>
              <a:rPr lang="en-GB" sz="2800" b="1" i="1" dirty="0">
                <a:solidFill>
                  <a:srgbClr val="000000"/>
                </a:solidFill>
              </a:rPr>
              <a:t>.</a:t>
            </a:r>
            <a:endParaRPr lang="en-US" sz="2800" b="1" i="1" dirty="0">
              <a:solidFill>
                <a:srgbClr val="000000"/>
              </a:solidFill>
              <a:cs typeface="Arial" charset="0"/>
            </a:endParaRPr>
          </a:p>
        </p:txBody>
      </p:sp>
      <p:graphicFrame>
        <p:nvGraphicFramePr>
          <p:cNvPr id="128004" name="Object 4"/>
          <p:cNvGraphicFramePr>
            <a:graphicFrameLocks noChangeAspect="1"/>
          </p:cNvGraphicFramePr>
          <p:nvPr/>
        </p:nvGraphicFramePr>
        <p:xfrm>
          <a:off x="5410200" y="4343400"/>
          <a:ext cx="406400" cy="609600"/>
        </p:xfrm>
        <a:graphic>
          <a:graphicData uri="http://schemas.openxmlformats.org/presentationml/2006/ole">
            <p:oleObj spid="_x0000_s128004" name="Equation" r:id="rId3" imgW="152334" imgH="228501" progId="Equation.3">
              <p:embed/>
            </p:oleObj>
          </a:graphicData>
        </a:graphic>
      </p:graphicFrame>
      <p:sp>
        <p:nvSpPr>
          <p:cNvPr id="1030" name="Text Box 5"/>
          <p:cNvSpPr txBox="1">
            <a:spLocks noChangeArrowheads="1"/>
          </p:cNvSpPr>
          <p:nvPr/>
        </p:nvSpPr>
        <p:spPr bwMode="auto">
          <a:xfrm>
            <a:off x="838200" y="228600"/>
            <a:ext cx="7391400" cy="641350"/>
          </a:xfrm>
          <a:prstGeom prst="rect">
            <a:avLst/>
          </a:prstGeom>
          <a:noFill/>
          <a:ln w="9525">
            <a:noFill/>
            <a:miter lim="800000"/>
            <a:headEnd/>
            <a:tailEnd/>
          </a:ln>
        </p:spPr>
        <p:txBody>
          <a:bodyPr>
            <a:spAutoFit/>
          </a:bodyPr>
          <a:lstStyle/>
          <a:p>
            <a:pPr algn="ctr">
              <a:spcBef>
                <a:spcPct val="50000"/>
              </a:spcBef>
              <a:defRPr/>
            </a:pPr>
            <a:r>
              <a:rPr lang="en-US" sz="3600" b="1" i="1">
                <a:solidFill>
                  <a:srgbClr val="000000"/>
                </a:solidFill>
              </a:rPr>
              <a:t>Technical Issues in R.E. Indexes</a:t>
            </a:r>
          </a:p>
        </p:txBody>
      </p:sp>
      <p:graphicFrame>
        <p:nvGraphicFramePr>
          <p:cNvPr id="128006" name="Object 6"/>
          <p:cNvGraphicFramePr>
            <a:graphicFrameLocks noChangeAspect="1"/>
          </p:cNvGraphicFramePr>
          <p:nvPr/>
        </p:nvGraphicFramePr>
        <p:xfrm>
          <a:off x="5791200" y="1143000"/>
          <a:ext cx="2286000" cy="1274763"/>
        </p:xfrm>
        <a:graphic>
          <a:graphicData uri="http://schemas.openxmlformats.org/presentationml/2006/ole">
            <p:oleObj spid="_x0000_s128006" name="Equation" r:id="rId4" imgW="774364" imgH="431613" progId="Equation.3">
              <p:embed/>
            </p:oleObj>
          </a:graphicData>
        </a:graphic>
      </p:graphicFrame>
      <p:sp>
        <p:nvSpPr>
          <p:cNvPr id="1031" name="Text Box 7"/>
          <p:cNvSpPr txBox="1">
            <a:spLocks noChangeArrowheads="1"/>
          </p:cNvSpPr>
          <p:nvPr/>
        </p:nvSpPr>
        <p:spPr bwMode="auto">
          <a:xfrm>
            <a:off x="1600200" y="1447800"/>
            <a:ext cx="4114800" cy="519113"/>
          </a:xfrm>
          <a:prstGeom prst="rect">
            <a:avLst/>
          </a:prstGeom>
          <a:noFill/>
          <a:ln w="9525">
            <a:noFill/>
            <a:miter lim="800000"/>
            <a:headEnd/>
            <a:tailEnd/>
          </a:ln>
        </p:spPr>
        <p:txBody>
          <a:bodyPr>
            <a:spAutoFit/>
          </a:bodyPr>
          <a:lstStyle/>
          <a:p>
            <a:pPr eaLnBrk="1" hangingPunct="1">
              <a:spcBef>
                <a:spcPct val="50000"/>
              </a:spcBef>
              <a:defRPr/>
            </a:pPr>
            <a:r>
              <a:rPr lang="en-US" sz="2800" b="1" i="1">
                <a:solidFill>
                  <a:srgbClr val="000000"/>
                </a:solidFill>
              </a:rPr>
              <a:t>Index return in period 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685800" y="1143000"/>
            <a:ext cx="7772400" cy="1975926"/>
          </a:xfrm>
          <a:prstGeom prst="rect">
            <a:avLst/>
          </a:prstGeom>
          <a:noFill/>
          <a:ln w="9525">
            <a:noFill/>
            <a:miter lim="800000"/>
            <a:headEnd/>
            <a:tailEnd/>
          </a:ln>
          <a:effectLst/>
        </p:spPr>
        <p:txBody>
          <a:bodyPr>
            <a:spAutoFit/>
          </a:bodyPr>
          <a:lstStyle/>
          <a:p>
            <a:pPr>
              <a:spcBef>
                <a:spcPct val="50000"/>
              </a:spcBef>
            </a:pPr>
            <a:r>
              <a:rPr lang="en-GB" b="1">
                <a:cs typeface="Arial" charset="0"/>
              </a:rPr>
              <a:t>Example: </a:t>
            </a:r>
            <a:endParaRPr lang="en-US">
              <a:cs typeface="Times New Roman" pitchFamily="18" charset="0"/>
            </a:endParaRPr>
          </a:p>
          <a:p>
            <a:pPr>
              <a:spcBef>
                <a:spcPct val="10000"/>
              </a:spcBef>
            </a:pPr>
            <a:r>
              <a:rPr lang="en-GB">
                <a:cs typeface="Arial" charset="0"/>
              </a:rPr>
              <a:t>You own a property. Would you rather have an estimate of value that is accurate to within </a:t>
            </a:r>
            <a:r>
              <a:rPr lang="en-GB">
                <a:cs typeface="Times New Roman" pitchFamily="18" charset="0"/>
                <a:sym typeface="Symbol" pitchFamily="18" charset="2"/>
              </a:rPr>
              <a:t></a:t>
            </a:r>
            <a:r>
              <a:rPr lang="en-GB">
                <a:cs typeface="Arial" charset="0"/>
              </a:rPr>
              <a:t> 10% with no lag bias, or to within </a:t>
            </a:r>
            <a:r>
              <a:rPr lang="en-GB">
                <a:cs typeface="Times New Roman" pitchFamily="18" charset="0"/>
                <a:sym typeface="Symbol" pitchFamily="18" charset="2"/>
              </a:rPr>
              <a:t></a:t>
            </a:r>
            <a:r>
              <a:rPr lang="en-GB">
                <a:cs typeface="Arial" charset="0"/>
              </a:rPr>
              <a:t> 2% but whose most likely value is what the property was worth 6 months ago?…</a:t>
            </a:r>
            <a:endParaRPr lang="en-US" sz="2000"/>
          </a:p>
        </p:txBody>
      </p:sp>
      <p:sp>
        <p:nvSpPr>
          <p:cNvPr id="501763" name="Text Box 3"/>
          <p:cNvSpPr txBox="1">
            <a:spLocks noChangeArrowheads="1"/>
          </p:cNvSpPr>
          <p:nvPr/>
        </p:nvSpPr>
        <p:spPr bwMode="auto">
          <a:xfrm>
            <a:off x="381000" y="228600"/>
            <a:ext cx="84582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b="1"/>
              <a:t>25.1.3</a:t>
            </a:r>
          </a:p>
          <a:p>
            <a:pPr algn="ctr">
              <a:defRPr/>
            </a:pPr>
            <a:r>
              <a:rPr lang="en-US" b="1"/>
              <a:t>The</a:t>
            </a:r>
            <a:r>
              <a:rPr lang="en-US"/>
              <a:t> </a:t>
            </a:r>
            <a:r>
              <a:rPr lang="en-GB" b="1" i="1">
                <a:solidFill>
                  <a:srgbClr val="FF0000"/>
                </a:solidFill>
              </a:rPr>
              <a:t>NOISE vs. LAG TRADE-OFF</a:t>
            </a:r>
            <a:endParaRPr lang="en-US" b="1" i="1">
              <a:solidFill>
                <a:srgbClr val="FF0000"/>
              </a:solidFill>
            </a:endParaRPr>
          </a:p>
        </p:txBody>
      </p:sp>
      <p:sp>
        <p:nvSpPr>
          <p:cNvPr id="501764" name="Text Box 4"/>
          <p:cNvSpPr txBox="1">
            <a:spLocks noChangeArrowheads="1"/>
          </p:cNvSpPr>
          <p:nvPr/>
        </p:nvSpPr>
        <p:spPr bwMode="auto">
          <a:xfrm>
            <a:off x="381000" y="3429000"/>
            <a:ext cx="8458200" cy="228758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defRPr/>
            </a:pPr>
            <a:r>
              <a:rPr lang="en-GB" sz="2000" b="1"/>
              <a:t> Your answer probably depends on how you are going to use the appraisal:</a:t>
            </a:r>
            <a:endParaRPr lang="en-US" sz="2000" b="1"/>
          </a:p>
          <a:p>
            <a:pPr lvl="1">
              <a:spcBef>
                <a:spcPct val="20000"/>
              </a:spcBef>
              <a:buFontTx/>
              <a:buChar char="•"/>
              <a:defRPr/>
            </a:pPr>
            <a:r>
              <a:rPr lang="en-GB" sz="1800" b="1" i="1"/>
              <a:t> Are you just interested in the value of that one property?</a:t>
            </a:r>
            <a:endParaRPr lang="en-US" sz="1800" b="1" i="1"/>
          </a:p>
          <a:p>
            <a:pPr lvl="1">
              <a:spcBef>
                <a:spcPct val="10000"/>
              </a:spcBef>
              <a:buFontTx/>
              <a:buChar char="•"/>
              <a:defRPr/>
            </a:pPr>
            <a:r>
              <a:rPr lang="en-GB" sz="1800" b="1" i="1"/>
              <a:t> Or will you be combining that property’s valuation with many others to arrive at the value of an entire portfolio or index?</a:t>
            </a:r>
            <a:endParaRPr lang="en-US" sz="1800" b="1" i="1"/>
          </a:p>
          <a:p>
            <a:pPr>
              <a:spcBef>
                <a:spcPct val="20000"/>
              </a:spcBef>
              <a:defRPr/>
            </a:pPr>
            <a:r>
              <a:rPr lang="en-GB" sz="2000" b="1"/>
              <a:t>In the latter case, the purely random error in the property valuation estimate will tend to cancel out with other errors and diversify away, but the temporal lag bias will not go away.</a:t>
            </a:r>
            <a:endParaRPr lang="en-US" sz="2000" b="1"/>
          </a:p>
        </p:txBody>
      </p:sp>
      <p:sp>
        <p:nvSpPr>
          <p:cNvPr id="5" name="Slide Number Placeholder 4"/>
          <p:cNvSpPr>
            <a:spLocks noGrp="1"/>
          </p:cNvSpPr>
          <p:nvPr>
            <p:ph type="sldNum" sz="quarter" idx="12"/>
          </p:nvPr>
        </p:nvSpPr>
        <p:spPr/>
        <p:txBody>
          <a:bodyPr/>
          <a:lstStyle/>
          <a:p>
            <a:fld id="{9795A070-73A1-4825-835F-9953E83E11A2}" type="slidenum">
              <a:rPr lang="en-US" smtClean="0"/>
              <a:pPr/>
              <a:t>23</a:t>
            </a:fld>
            <a:endParaRPr lang="en-US"/>
          </a:p>
        </p:txBody>
      </p:sp>
      <p:sp>
        <p:nvSpPr>
          <p:cNvPr id="6" name="Footer Placeholder 5"/>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64"/>
                                        </p:tgtEl>
                                        <p:attrNameLst>
                                          <p:attrName>style.visibility</p:attrName>
                                        </p:attrNameLst>
                                      </p:cBhvr>
                                      <p:to>
                                        <p:strVal val="visible"/>
                                      </p:to>
                                    </p:set>
                                    <p:anim calcmode="lin" valueType="num">
                                      <p:cBhvr additive="base">
                                        <p:cTn id="7" dur="500" fill="hold"/>
                                        <p:tgtEl>
                                          <p:spTgt spid="501764"/>
                                        </p:tgtEl>
                                        <p:attrNameLst>
                                          <p:attrName>ppt_x</p:attrName>
                                        </p:attrNameLst>
                                      </p:cBhvr>
                                      <p:tavLst>
                                        <p:tav tm="0">
                                          <p:val>
                                            <p:strVal val="#ppt_x"/>
                                          </p:val>
                                        </p:tav>
                                        <p:tav tm="100000">
                                          <p:val>
                                            <p:strVal val="#ppt_x"/>
                                          </p:val>
                                        </p:tav>
                                      </p:tavLst>
                                    </p:anim>
                                    <p:anim calcmode="lin" valueType="num">
                                      <p:cBhvr additive="base">
                                        <p:cTn id="8" dur="500" fill="hold"/>
                                        <p:tgtEl>
                                          <p:spTgt spid="5017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1600200" y="2667000"/>
            <a:ext cx="838200" cy="366713"/>
          </a:xfrm>
          <a:prstGeom prst="rect">
            <a:avLst/>
          </a:prstGeom>
          <a:noFill/>
          <a:ln w="9525">
            <a:noFill/>
            <a:miter lim="800000"/>
            <a:headEnd/>
            <a:tailEnd/>
          </a:ln>
        </p:spPr>
        <p:txBody>
          <a:bodyPr>
            <a:spAutoFit/>
          </a:bodyPr>
          <a:lstStyle/>
          <a:p>
            <a:pPr algn="ctr" eaLnBrk="1" hangingPunct="1">
              <a:spcBef>
                <a:spcPct val="50000"/>
              </a:spcBef>
            </a:pPr>
            <a:r>
              <a:rPr lang="en-US" sz="1800" b="1">
                <a:solidFill>
                  <a:srgbClr val="000000"/>
                </a:solidFill>
              </a:rPr>
              <a:t>T</a:t>
            </a:r>
            <a:r>
              <a:rPr lang="en-US" sz="1800" b="1" baseline="-25000">
                <a:solidFill>
                  <a:srgbClr val="000000"/>
                </a:solidFill>
              </a:rPr>
              <a:t>Dis</a:t>
            </a:r>
            <a:endParaRPr lang="en-US" sz="1800" b="1">
              <a:solidFill>
                <a:srgbClr val="000000"/>
              </a:solidFill>
            </a:endParaRPr>
          </a:p>
        </p:txBody>
      </p:sp>
      <p:sp>
        <p:nvSpPr>
          <p:cNvPr id="130051" name="Text Box 4"/>
          <p:cNvSpPr txBox="1">
            <a:spLocks noChangeArrowheads="1"/>
          </p:cNvSpPr>
          <p:nvPr/>
        </p:nvSpPr>
        <p:spPr bwMode="auto">
          <a:xfrm>
            <a:off x="1524000" y="1676400"/>
            <a:ext cx="914400" cy="366713"/>
          </a:xfrm>
          <a:prstGeom prst="rect">
            <a:avLst/>
          </a:prstGeom>
          <a:noFill/>
          <a:ln w="9525">
            <a:noFill/>
            <a:miter lim="800000"/>
            <a:headEnd/>
            <a:tailEnd/>
          </a:ln>
        </p:spPr>
        <p:txBody>
          <a:bodyPr>
            <a:spAutoFit/>
          </a:bodyPr>
          <a:lstStyle/>
          <a:p>
            <a:pPr algn="ctr" eaLnBrk="1" hangingPunct="1">
              <a:spcBef>
                <a:spcPct val="50000"/>
              </a:spcBef>
            </a:pPr>
            <a:r>
              <a:rPr lang="en-US" sz="1800" b="1">
                <a:solidFill>
                  <a:srgbClr val="000000"/>
                </a:solidFill>
              </a:rPr>
              <a:t>T</a:t>
            </a:r>
            <a:r>
              <a:rPr lang="en-US" sz="1800" b="1" baseline="-25000">
                <a:solidFill>
                  <a:srgbClr val="000000"/>
                </a:solidFill>
              </a:rPr>
              <a:t>Agg</a:t>
            </a:r>
            <a:endParaRPr lang="en-US" sz="1800" b="1">
              <a:solidFill>
                <a:srgbClr val="000000"/>
              </a:solidFill>
            </a:endParaRPr>
          </a:p>
        </p:txBody>
      </p:sp>
      <p:sp>
        <p:nvSpPr>
          <p:cNvPr id="130052" name="Text Box 5"/>
          <p:cNvSpPr txBox="1">
            <a:spLocks noChangeArrowheads="1"/>
          </p:cNvSpPr>
          <p:nvPr/>
        </p:nvSpPr>
        <p:spPr bwMode="auto">
          <a:xfrm>
            <a:off x="381000" y="152400"/>
            <a:ext cx="8458200" cy="307975"/>
          </a:xfrm>
          <a:prstGeom prst="rect">
            <a:avLst/>
          </a:prstGeom>
          <a:noFill/>
          <a:ln w="9525">
            <a:noFill/>
            <a:miter lim="800000"/>
            <a:headEnd/>
            <a:tailEnd/>
          </a:ln>
        </p:spPr>
        <p:txBody>
          <a:bodyPr>
            <a:spAutoFit/>
          </a:bodyPr>
          <a:lstStyle/>
          <a:p>
            <a:pPr eaLnBrk="1" hangingPunct="1">
              <a:spcBef>
                <a:spcPct val="50000"/>
              </a:spcBef>
            </a:pPr>
            <a:r>
              <a:rPr lang="en-US" sz="1400" b="1">
                <a:solidFill>
                  <a:srgbClr val="000000"/>
                </a:solidFill>
              </a:rPr>
              <a:t>25-3 Noise-vs-Lag Trade-off Frontiers with Disaggregate and Aggregate Valuation Methodologies</a:t>
            </a:r>
          </a:p>
        </p:txBody>
      </p:sp>
      <p:sp>
        <p:nvSpPr>
          <p:cNvPr id="130053" name="Line 6"/>
          <p:cNvSpPr>
            <a:spLocks noChangeShapeType="1"/>
          </p:cNvSpPr>
          <p:nvPr/>
        </p:nvSpPr>
        <p:spPr bwMode="auto">
          <a:xfrm>
            <a:off x="1371600" y="1524000"/>
            <a:ext cx="3175" cy="4038600"/>
          </a:xfrm>
          <a:prstGeom prst="line">
            <a:avLst/>
          </a:prstGeom>
          <a:noFill/>
          <a:ln w="9525">
            <a:solidFill>
              <a:srgbClr val="000000"/>
            </a:solidFill>
            <a:round/>
            <a:headEnd/>
            <a:tailEnd/>
          </a:ln>
        </p:spPr>
        <p:txBody>
          <a:bodyPr/>
          <a:lstStyle/>
          <a:p>
            <a:endParaRPr lang="en-US"/>
          </a:p>
        </p:txBody>
      </p:sp>
      <p:sp>
        <p:nvSpPr>
          <p:cNvPr id="130054" name="Line 7"/>
          <p:cNvSpPr>
            <a:spLocks noChangeShapeType="1"/>
          </p:cNvSpPr>
          <p:nvPr/>
        </p:nvSpPr>
        <p:spPr bwMode="auto">
          <a:xfrm>
            <a:off x="1374775" y="5562600"/>
            <a:ext cx="4873625" cy="0"/>
          </a:xfrm>
          <a:prstGeom prst="line">
            <a:avLst/>
          </a:prstGeom>
          <a:noFill/>
          <a:ln w="9525">
            <a:solidFill>
              <a:srgbClr val="000000"/>
            </a:solidFill>
            <a:round/>
            <a:headEnd/>
            <a:tailEnd/>
          </a:ln>
        </p:spPr>
        <p:txBody>
          <a:bodyPr/>
          <a:lstStyle/>
          <a:p>
            <a:endParaRPr lang="en-US"/>
          </a:p>
        </p:txBody>
      </p:sp>
      <p:sp>
        <p:nvSpPr>
          <p:cNvPr id="130055" name="Arc 9"/>
          <p:cNvSpPr>
            <a:spLocks/>
          </p:cNvSpPr>
          <p:nvPr/>
        </p:nvSpPr>
        <p:spPr bwMode="auto">
          <a:xfrm>
            <a:off x="1600200" y="3048000"/>
            <a:ext cx="2003425" cy="2590800"/>
          </a:xfrm>
          <a:custGeom>
            <a:avLst/>
            <a:gdLst>
              <a:gd name="T0" fmla="*/ 57916 w 21205"/>
              <a:gd name="T1" fmla="*/ 0 h 21591"/>
              <a:gd name="T2" fmla="*/ 2003425 w 21205"/>
              <a:gd name="T3" fmla="*/ 2097503 h 21591"/>
              <a:gd name="T4" fmla="*/ 0 w 21205"/>
              <a:gd name="T5" fmla="*/ 2590800 h 21591"/>
              <a:gd name="T6" fmla="*/ 0 60000 65536"/>
              <a:gd name="T7" fmla="*/ 0 60000 65536"/>
              <a:gd name="T8" fmla="*/ 0 60000 65536"/>
            </a:gdLst>
            <a:ahLst/>
            <a:cxnLst>
              <a:cxn ang="T6">
                <a:pos x="T0" y="T1"/>
              </a:cxn>
              <a:cxn ang="T7">
                <a:pos x="T2" y="T3"/>
              </a:cxn>
              <a:cxn ang="T8">
                <a:pos x="T4" y="T5"/>
              </a:cxn>
            </a:cxnLst>
            <a:rect l="0" t="0" r="r" b="b"/>
            <a:pathLst>
              <a:path w="21205" h="21591" fill="none" extrusionOk="0">
                <a:moveTo>
                  <a:pt x="613" y="-1"/>
                </a:moveTo>
                <a:cubicBezTo>
                  <a:pt x="10723" y="286"/>
                  <a:pt x="19280" y="7550"/>
                  <a:pt x="21205" y="17479"/>
                </a:cubicBezTo>
              </a:path>
              <a:path w="21205" h="21591" stroke="0" extrusionOk="0">
                <a:moveTo>
                  <a:pt x="613" y="-1"/>
                </a:moveTo>
                <a:cubicBezTo>
                  <a:pt x="10723" y="286"/>
                  <a:pt x="19280" y="7550"/>
                  <a:pt x="21205" y="17479"/>
                </a:cubicBezTo>
                <a:lnTo>
                  <a:pt x="0" y="21591"/>
                </a:lnTo>
                <a:lnTo>
                  <a:pt x="613" y="-1"/>
                </a:lnTo>
                <a:close/>
              </a:path>
            </a:pathLst>
          </a:custGeom>
          <a:noFill/>
          <a:ln w="38100">
            <a:solidFill>
              <a:srgbClr val="000000"/>
            </a:solidFill>
            <a:round/>
            <a:headEnd/>
            <a:tailEnd/>
          </a:ln>
        </p:spPr>
        <p:txBody>
          <a:bodyPr wrap="none" anchor="ctr"/>
          <a:lstStyle/>
          <a:p>
            <a:endParaRPr lang="en-US"/>
          </a:p>
        </p:txBody>
      </p:sp>
      <p:sp>
        <p:nvSpPr>
          <p:cNvPr id="130056" name="Line 10"/>
          <p:cNvSpPr>
            <a:spLocks noChangeShapeType="1"/>
          </p:cNvSpPr>
          <p:nvPr/>
        </p:nvSpPr>
        <p:spPr bwMode="auto">
          <a:xfrm flipH="1">
            <a:off x="1371600" y="3962400"/>
            <a:ext cx="2819400" cy="0"/>
          </a:xfrm>
          <a:prstGeom prst="line">
            <a:avLst/>
          </a:prstGeom>
          <a:noFill/>
          <a:ln w="9525">
            <a:solidFill>
              <a:srgbClr val="000000"/>
            </a:solidFill>
            <a:prstDash val="sysDot"/>
            <a:round/>
            <a:headEnd/>
            <a:tailEnd/>
          </a:ln>
        </p:spPr>
        <p:txBody>
          <a:bodyPr/>
          <a:lstStyle/>
          <a:p>
            <a:endParaRPr lang="en-US"/>
          </a:p>
        </p:txBody>
      </p:sp>
      <p:sp>
        <p:nvSpPr>
          <p:cNvPr id="130057" name="Text Box 11"/>
          <p:cNvSpPr txBox="1">
            <a:spLocks noChangeArrowheads="1"/>
          </p:cNvSpPr>
          <p:nvPr/>
        </p:nvSpPr>
        <p:spPr bwMode="auto">
          <a:xfrm>
            <a:off x="4267200" y="4419600"/>
            <a:ext cx="685800" cy="369888"/>
          </a:xfrm>
          <a:prstGeom prst="rect">
            <a:avLst/>
          </a:prstGeom>
          <a:noFill/>
          <a:ln w="9525">
            <a:noFill/>
            <a:miter lim="800000"/>
            <a:headEnd/>
            <a:tailEnd/>
          </a:ln>
        </p:spPr>
        <p:txBody>
          <a:bodyPr>
            <a:spAutoFit/>
          </a:bodyPr>
          <a:lstStyle/>
          <a:p>
            <a:pPr eaLnBrk="1" hangingPunct="1">
              <a:spcBef>
                <a:spcPct val="50000"/>
              </a:spcBef>
            </a:pPr>
            <a:r>
              <a:rPr lang="en-US" sz="1800">
                <a:solidFill>
                  <a:srgbClr val="FF0000"/>
                </a:solidFill>
              </a:rPr>
              <a:t>U</a:t>
            </a:r>
            <a:r>
              <a:rPr lang="en-US" sz="1800" baseline="-25000">
                <a:solidFill>
                  <a:srgbClr val="FF0000"/>
                </a:solidFill>
              </a:rPr>
              <a:t>Dis</a:t>
            </a:r>
            <a:endParaRPr lang="en-US" sz="1800">
              <a:solidFill>
                <a:srgbClr val="FF0000"/>
              </a:solidFill>
            </a:endParaRPr>
          </a:p>
        </p:txBody>
      </p:sp>
      <p:sp>
        <p:nvSpPr>
          <p:cNvPr id="130058" name="Text Box 12"/>
          <p:cNvSpPr txBox="1">
            <a:spLocks noChangeArrowheads="1"/>
          </p:cNvSpPr>
          <p:nvPr/>
        </p:nvSpPr>
        <p:spPr bwMode="auto">
          <a:xfrm>
            <a:off x="2590800" y="3962400"/>
            <a:ext cx="536575" cy="336550"/>
          </a:xfrm>
          <a:prstGeom prst="rect">
            <a:avLst/>
          </a:prstGeom>
          <a:noFill/>
          <a:ln w="9525">
            <a:noFill/>
            <a:miter lim="800000"/>
            <a:headEnd/>
            <a:tailEnd/>
          </a:ln>
        </p:spPr>
        <p:txBody>
          <a:bodyPr>
            <a:spAutoFit/>
          </a:bodyPr>
          <a:lstStyle/>
          <a:p>
            <a:pPr algn="r" eaLnBrk="1" hangingPunct="1">
              <a:spcBef>
                <a:spcPct val="50000"/>
              </a:spcBef>
            </a:pPr>
            <a:r>
              <a:rPr lang="en-US" sz="1600" b="1">
                <a:solidFill>
                  <a:srgbClr val="000000"/>
                </a:solidFill>
              </a:rPr>
              <a:t>A</a:t>
            </a:r>
          </a:p>
        </p:txBody>
      </p:sp>
      <p:sp>
        <p:nvSpPr>
          <p:cNvPr id="130059" name="Line 13"/>
          <p:cNvSpPr>
            <a:spLocks noChangeShapeType="1"/>
          </p:cNvSpPr>
          <p:nvPr/>
        </p:nvSpPr>
        <p:spPr bwMode="auto">
          <a:xfrm>
            <a:off x="3048000" y="3962400"/>
            <a:ext cx="0" cy="1600200"/>
          </a:xfrm>
          <a:prstGeom prst="line">
            <a:avLst/>
          </a:prstGeom>
          <a:noFill/>
          <a:ln w="9525">
            <a:solidFill>
              <a:srgbClr val="000000"/>
            </a:solidFill>
            <a:prstDash val="sysDot"/>
            <a:round/>
            <a:headEnd/>
            <a:tailEnd/>
          </a:ln>
        </p:spPr>
        <p:txBody>
          <a:bodyPr/>
          <a:lstStyle/>
          <a:p>
            <a:endParaRPr lang="en-US"/>
          </a:p>
        </p:txBody>
      </p:sp>
      <p:sp>
        <p:nvSpPr>
          <p:cNvPr id="130060" name="Line 14"/>
          <p:cNvSpPr>
            <a:spLocks noChangeShapeType="1"/>
          </p:cNvSpPr>
          <p:nvPr/>
        </p:nvSpPr>
        <p:spPr bwMode="auto">
          <a:xfrm>
            <a:off x="1371600" y="2057400"/>
            <a:ext cx="1066800" cy="0"/>
          </a:xfrm>
          <a:prstGeom prst="line">
            <a:avLst/>
          </a:prstGeom>
          <a:noFill/>
          <a:ln w="38100">
            <a:solidFill>
              <a:srgbClr val="000000"/>
            </a:solidFill>
            <a:round/>
            <a:headEnd/>
            <a:tailEnd/>
          </a:ln>
        </p:spPr>
        <p:txBody>
          <a:bodyPr/>
          <a:lstStyle/>
          <a:p>
            <a:endParaRPr lang="en-US"/>
          </a:p>
        </p:txBody>
      </p:sp>
      <p:sp>
        <p:nvSpPr>
          <p:cNvPr id="130061" name="Text Box 16"/>
          <p:cNvSpPr txBox="1">
            <a:spLocks noChangeArrowheads="1"/>
          </p:cNvSpPr>
          <p:nvPr/>
        </p:nvSpPr>
        <p:spPr bwMode="auto">
          <a:xfrm>
            <a:off x="3886200" y="2133600"/>
            <a:ext cx="685800" cy="369888"/>
          </a:xfrm>
          <a:prstGeom prst="rect">
            <a:avLst/>
          </a:prstGeom>
          <a:noFill/>
          <a:ln w="9525">
            <a:noFill/>
            <a:miter lim="800000"/>
            <a:headEnd/>
            <a:tailEnd/>
          </a:ln>
        </p:spPr>
        <p:txBody>
          <a:bodyPr>
            <a:spAutoFit/>
          </a:bodyPr>
          <a:lstStyle/>
          <a:p>
            <a:pPr eaLnBrk="1" hangingPunct="1">
              <a:spcBef>
                <a:spcPct val="50000"/>
              </a:spcBef>
            </a:pPr>
            <a:r>
              <a:rPr lang="en-US" sz="1800">
                <a:solidFill>
                  <a:srgbClr val="FF0000"/>
                </a:solidFill>
              </a:rPr>
              <a:t>U</a:t>
            </a:r>
            <a:r>
              <a:rPr lang="en-US" sz="1800" baseline="-25000">
                <a:solidFill>
                  <a:srgbClr val="FF0000"/>
                </a:solidFill>
              </a:rPr>
              <a:t>Agg</a:t>
            </a:r>
            <a:endParaRPr lang="en-US" sz="1800">
              <a:solidFill>
                <a:srgbClr val="FF0000"/>
              </a:solidFill>
            </a:endParaRPr>
          </a:p>
        </p:txBody>
      </p:sp>
      <p:sp>
        <p:nvSpPr>
          <p:cNvPr id="130062" name="Text Box 17"/>
          <p:cNvSpPr txBox="1">
            <a:spLocks noChangeArrowheads="1"/>
          </p:cNvSpPr>
          <p:nvPr/>
        </p:nvSpPr>
        <p:spPr bwMode="auto">
          <a:xfrm rot="-5431984">
            <a:off x="-793749" y="2554287"/>
            <a:ext cx="2368550" cy="307975"/>
          </a:xfrm>
          <a:prstGeom prst="rect">
            <a:avLst/>
          </a:prstGeom>
          <a:noFill/>
          <a:ln w="9525">
            <a:noFill/>
            <a:miter lim="800000"/>
            <a:headEnd/>
            <a:tailEnd/>
          </a:ln>
        </p:spPr>
        <p:txBody>
          <a:bodyPr>
            <a:spAutoFit/>
          </a:bodyPr>
          <a:lstStyle/>
          <a:p>
            <a:pPr eaLnBrk="1" hangingPunct="1">
              <a:spcBef>
                <a:spcPct val="50000"/>
              </a:spcBef>
            </a:pPr>
            <a:r>
              <a:rPr lang="en-US" sz="1400">
                <a:solidFill>
                  <a:srgbClr val="000000"/>
                </a:solidFill>
              </a:rPr>
              <a:t>Reduced  Temporal  Lag Bias</a:t>
            </a:r>
          </a:p>
        </p:txBody>
      </p:sp>
      <p:sp>
        <p:nvSpPr>
          <p:cNvPr id="130063" name="Line 18"/>
          <p:cNvSpPr>
            <a:spLocks noChangeShapeType="1"/>
          </p:cNvSpPr>
          <p:nvPr/>
        </p:nvSpPr>
        <p:spPr bwMode="auto">
          <a:xfrm flipV="1">
            <a:off x="381000" y="3886200"/>
            <a:ext cx="0" cy="1447800"/>
          </a:xfrm>
          <a:prstGeom prst="line">
            <a:avLst/>
          </a:prstGeom>
          <a:noFill/>
          <a:ln w="9525">
            <a:solidFill>
              <a:srgbClr val="000000"/>
            </a:solidFill>
            <a:round/>
            <a:headEnd/>
            <a:tailEnd type="triangle" w="med" len="med"/>
          </a:ln>
        </p:spPr>
        <p:txBody>
          <a:bodyPr/>
          <a:lstStyle/>
          <a:p>
            <a:endParaRPr lang="en-US"/>
          </a:p>
        </p:txBody>
      </p:sp>
      <p:sp>
        <p:nvSpPr>
          <p:cNvPr id="130064" name="Text Box 19"/>
          <p:cNvSpPr txBox="1">
            <a:spLocks noChangeArrowheads="1"/>
          </p:cNvSpPr>
          <p:nvPr/>
        </p:nvSpPr>
        <p:spPr bwMode="auto">
          <a:xfrm>
            <a:off x="3657600" y="3962400"/>
            <a:ext cx="536575" cy="336550"/>
          </a:xfrm>
          <a:prstGeom prst="rect">
            <a:avLst/>
          </a:prstGeom>
          <a:noFill/>
          <a:ln w="9525">
            <a:noFill/>
            <a:miter lim="800000"/>
            <a:headEnd/>
            <a:tailEnd/>
          </a:ln>
        </p:spPr>
        <p:txBody>
          <a:bodyPr>
            <a:spAutoFit/>
          </a:bodyPr>
          <a:lstStyle/>
          <a:p>
            <a:pPr algn="r" eaLnBrk="1" hangingPunct="1">
              <a:spcBef>
                <a:spcPct val="50000"/>
              </a:spcBef>
            </a:pPr>
            <a:r>
              <a:rPr lang="en-US" sz="1600" b="1">
                <a:solidFill>
                  <a:srgbClr val="000000"/>
                </a:solidFill>
              </a:rPr>
              <a:t>B</a:t>
            </a:r>
          </a:p>
        </p:txBody>
      </p:sp>
      <p:sp>
        <p:nvSpPr>
          <p:cNvPr id="130065" name="Text Box 20"/>
          <p:cNvSpPr txBox="1">
            <a:spLocks noChangeArrowheads="1"/>
          </p:cNvSpPr>
          <p:nvPr/>
        </p:nvSpPr>
        <p:spPr bwMode="auto">
          <a:xfrm>
            <a:off x="2438400" y="1676400"/>
            <a:ext cx="536575" cy="336550"/>
          </a:xfrm>
          <a:prstGeom prst="rect">
            <a:avLst/>
          </a:prstGeom>
          <a:noFill/>
          <a:ln w="9525">
            <a:noFill/>
            <a:miter lim="800000"/>
            <a:headEnd/>
            <a:tailEnd/>
          </a:ln>
        </p:spPr>
        <p:txBody>
          <a:bodyPr>
            <a:spAutoFit/>
          </a:bodyPr>
          <a:lstStyle/>
          <a:p>
            <a:pPr eaLnBrk="1" hangingPunct="1">
              <a:spcBef>
                <a:spcPct val="50000"/>
              </a:spcBef>
            </a:pPr>
            <a:r>
              <a:rPr lang="en-US" sz="1600" b="1">
                <a:solidFill>
                  <a:srgbClr val="000000"/>
                </a:solidFill>
              </a:rPr>
              <a:t>C</a:t>
            </a:r>
          </a:p>
        </p:txBody>
      </p:sp>
      <p:sp>
        <p:nvSpPr>
          <p:cNvPr id="130066" name="Line 21"/>
          <p:cNvSpPr>
            <a:spLocks noChangeShapeType="1"/>
          </p:cNvSpPr>
          <p:nvPr/>
        </p:nvSpPr>
        <p:spPr bwMode="auto">
          <a:xfrm flipH="1">
            <a:off x="1219200" y="2057400"/>
            <a:ext cx="152400" cy="0"/>
          </a:xfrm>
          <a:prstGeom prst="line">
            <a:avLst/>
          </a:prstGeom>
          <a:noFill/>
          <a:ln w="9525">
            <a:solidFill>
              <a:srgbClr val="000000"/>
            </a:solidFill>
            <a:round/>
            <a:headEnd/>
            <a:tailEnd/>
          </a:ln>
        </p:spPr>
        <p:txBody>
          <a:bodyPr/>
          <a:lstStyle/>
          <a:p>
            <a:endParaRPr lang="en-US"/>
          </a:p>
        </p:txBody>
      </p:sp>
      <p:sp>
        <p:nvSpPr>
          <p:cNvPr id="130067" name="Text Box 22"/>
          <p:cNvSpPr txBox="1">
            <a:spLocks noChangeArrowheads="1"/>
          </p:cNvSpPr>
          <p:nvPr/>
        </p:nvSpPr>
        <p:spPr bwMode="auto">
          <a:xfrm>
            <a:off x="381000" y="1828800"/>
            <a:ext cx="914400" cy="369888"/>
          </a:xfrm>
          <a:prstGeom prst="rect">
            <a:avLst/>
          </a:prstGeom>
          <a:noFill/>
          <a:ln w="9525">
            <a:noFill/>
            <a:miter lim="800000"/>
            <a:headEnd/>
            <a:tailEnd/>
          </a:ln>
        </p:spPr>
        <p:txBody>
          <a:bodyPr>
            <a:spAutoFit/>
          </a:bodyPr>
          <a:lstStyle/>
          <a:p>
            <a:pPr algn="r" eaLnBrk="1" hangingPunct="1">
              <a:spcBef>
                <a:spcPct val="50000"/>
              </a:spcBef>
            </a:pPr>
            <a:r>
              <a:rPr lang="en-US" sz="1800">
                <a:solidFill>
                  <a:srgbClr val="000000"/>
                </a:solidFill>
              </a:rPr>
              <a:t>0 mos</a:t>
            </a:r>
          </a:p>
        </p:txBody>
      </p:sp>
      <p:sp>
        <p:nvSpPr>
          <p:cNvPr id="130068" name="Text Box 23"/>
          <p:cNvSpPr txBox="1">
            <a:spLocks noChangeArrowheads="1"/>
          </p:cNvSpPr>
          <p:nvPr/>
        </p:nvSpPr>
        <p:spPr bwMode="auto">
          <a:xfrm>
            <a:off x="3200400" y="1371600"/>
            <a:ext cx="1828800" cy="523875"/>
          </a:xfrm>
          <a:prstGeom prst="rect">
            <a:avLst/>
          </a:prstGeom>
          <a:noFill/>
          <a:ln w="9525">
            <a:noFill/>
            <a:miter lim="800000"/>
            <a:headEnd/>
            <a:tailEnd/>
          </a:ln>
        </p:spPr>
        <p:txBody>
          <a:bodyPr>
            <a:spAutoFit/>
          </a:bodyPr>
          <a:lstStyle/>
          <a:p>
            <a:pPr eaLnBrk="1" hangingPunct="1">
              <a:spcBef>
                <a:spcPct val="50000"/>
              </a:spcBef>
            </a:pPr>
            <a:r>
              <a:rPr lang="en-US" sz="1400">
                <a:solidFill>
                  <a:srgbClr val="000000"/>
                </a:solidFill>
              </a:rPr>
              <a:t>“Corner Solution” Optimum @ Zero Lag. </a:t>
            </a:r>
          </a:p>
        </p:txBody>
      </p:sp>
      <p:sp>
        <p:nvSpPr>
          <p:cNvPr id="130069" name="Line 24"/>
          <p:cNvSpPr>
            <a:spLocks noChangeShapeType="1"/>
          </p:cNvSpPr>
          <p:nvPr/>
        </p:nvSpPr>
        <p:spPr bwMode="auto">
          <a:xfrm flipH="1">
            <a:off x="2743200" y="1676400"/>
            <a:ext cx="457200" cy="152400"/>
          </a:xfrm>
          <a:prstGeom prst="line">
            <a:avLst/>
          </a:prstGeom>
          <a:noFill/>
          <a:ln w="9525">
            <a:solidFill>
              <a:srgbClr val="000000"/>
            </a:solidFill>
            <a:round/>
            <a:headEnd/>
            <a:tailEnd type="triangle" w="med" len="med"/>
          </a:ln>
        </p:spPr>
        <p:txBody>
          <a:bodyPr/>
          <a:lstStyle/>
          <a:p>
            <a:endParaRPr lang="en-US"/>
          </a:p>
        </p:txBody>
      </p:sp>
      <p:sp>
        <p:nvSpPr>
          <p:cNvPr id="130070" name="Text Box 25"/>
          <p:cNvSpPr txBox="1">
            <a:spLocks noChangeArrowheads="1"/>
          </p:cNvSpPr>
          <p:nvPr/>
        </p:nvSpPr>
        <p:spPr bwMode="auto">
          <a:xfrm>
            <a:off x="3352800" y="6019800"/>
            <a:ext cx="2057400" cy="304800"/>
          </a:xfrm>
          <a:prstGeom prst="rect">
            <a:avLst/>
          </a:prstGeom>
          <a:noFill/>
          <a:ln w="9525">
            <a:noFill/>
            <a:miter lim="800000"/>
            <a:headEnd/>
            <a:tailEnd/>
          </a:ln>
        </p:spPr>
        <p:txBody>
          <a:bodyPr>
            <a:spAutoFit/>
          </a:bodyPr>
          <a:lstStyle/>
          <a:p>
            <a:pPr eaLnBrk="1" hangingPunct="1">
              <a:spcBef>
                <a:spcPct val="50000"/>
              </a:spcBef>
            </a:pPr>
            <a:r>
              <a:rPr lang="en-US" sz="1400">
                <a:solidFill>
                  <a:srgbClr val="000000"/>
                </a:solidFill>
              </a:rPr>
              <a:t>Reduced Random Error</a:t>
            </a:r>
          </a:p>
        </p:txBody>
      </p:sp>
      <p:sp>
        <p:nvSpPr>
          <p:cNvPr id="130071" name="Line 26"/>
          <p:cNvSpPr>
            <a:spLocks noChangeShapeType="1"/>
          </p:cNvSpPr>
          <p:nvPr/>
        </p:nvSpPr>
        <p:spPr bwMode="auto">
          <a:xfrm>
            <a:off x="1524000" y="6172200"/>
            <a:ext cx="1752600" cy="0"/>
          </a:xfrm>
          <a:prstGeom prst="line">
            <a:avLst/>
          </a:prstGeom>
          <a:noFill/>
          <a:ln w="9525">
            <a:solidFill>
              <a:srgbClr val="000000"/>
            </a:solidFill>
            <a:round/>
            <a:headEnd/>
            <a:tailEnd type="triangle" w="med" len="med"/>
          </a:ln>
        </p:spPr>
        <p:txBody>
          <a:bodyPr/>
          <a:lstStyle/>
          <a:p>
            <a:endParaRPr lang="en-US"/>
          </a:p>
        </p:txBody>
      </p:sp>
      <p:sp>
        <p:nvSpPr>
          <p:cNvPr id="130072" name="Line 27"/>
          <p:cNvSpPr>
            <a:spLocks noChangeShapeType="1"/>
          </p:cNvSpPr>
          <p:nvPr/>
        </p:nvSpPr>
        <p:spPr bwMode="auto">
          <a:xfrm>
            <a:off x="4114800" y="4038600"/>
            <a:ext cx="0" cy="1524000"/>
          </a:xfrm>
          <a:prstGeom prst="line">
            <a:avLst/>
          </a:prstGeom>
          <a:noFill/>
          <a:ln w="9525">
            <a:solidFill>
              <a:srgbClr val="000000"/>
            </a:solidFill>
            <a:prstDash val="sysDot"/>
            <a:round/>
            <a:headEnd/>
            <a:tailEnd/>
          </a:ln>
        </p:spPr>
        <p:txBody>
          <a:bodyPr/>
          <a:lstStyle/>
          <a:p>
            <a:endParaRPr lang="en-US"/>
          </a:p>
        </p:txBody>
      </p:sp>
      <p:sp>
        <p:nvSpPr>
          <p:cNvPr id="130073" name="Line 28"/>
          <p:cNvSpPr>
            <a:spLocks noChangeShapeType="1"/>
          </p:cNvSpPr>
          <p:nvPr/>
        </p:nvSpPr>
        <p:spPr bwMode="auto">
          <a:xfrm>
            <a:off x="2514600" y="2057400"/>
            <a:ext cx="0" cy="3581400"/>
          </a:xfrm>
          <a:prstGeom prst="line">
            <a:avLst/>
          </a:prstGeom>
          <a:noFill/>
          <a:ln w="9525">
            <a:solidFill>
              <a:srgbClr val="000000"/>
            </a:solidFill>
            <a:prstDash val="sysDot"/>
            <a:round/>
            <a:headEnd/>
            <a:tailEnd/>
          </a:ln>
        </p:spPr>
        <p:txBody>
          <a:bodyPr/>
          <a:lstStyle/>
          <a:p>
            <a:endParaRPr lang="en-US"/>
          </a:p>
        </p:txBody>
      </p:sp>
      <p:sp>
        <p:nvSpPr>
          <p:cNvPr id="130074" name="Text Box 29"/>
          <p:cNvSpPr txBox="1">
            <a:spLocks noChangeArrowheads="1"/>
          </p:cNvSpPr>
          <p:nvPr/>
        </p:nvSpPr>
        <p:spPr bwMode="auto">
          <a:xfrm>
            <a:off x="3810000" y="2895600"/>
            <a:ext cx="914400" cy="366713"/>
          </a:xfrm>
          <a:prstGeom prst="rect">
            <a:avLst/>
          </a:prstGeom>
          <a:noFill/>
          <a:ln w="9525">
            <a:noFill/>
            <a:miter lim="800000"/>
            <a:headEnd/>
            <a:tailEnd/>
          </a:ln>
        </p:spPr>
        <p:txBody>
          <a:bodyPr>
            <a:spAutoFit/>
          </a:bodyPr>
          <a:lstStyle/>
          <a:p>
            <a:pPr eaLnBrk="1" hangingPunct="1">
              <a:spcBef>
                <a:spcPct val="50000"/>
              </a:spcBef>
            </a:pPr>
            <a:r>
              <a:rPr lang="en-US" sz="1800" b="1">
                <a:solidFill>
                  <a:srgbClr val="000000"/>
                </a:solidFill>
              </a:rPr>
              <a:t>T</a:t>
            </a:r>
            <a:r>
              <a:rPr lang="en-US" sz="1800" b="1" baseline="-25000">
                <a:solidFill>
                  <a:srgbClr val="000000"/>
                </a:solidFill>
              </a:rPr>
              <a:t>Agg</a:t>
            </a:r>
            <a:endParaRPr lang="en-US" sz="1800" b="1">
              <a:solidFill>
                <a:srgbClr val="000000"/>
              </a:solidFill>
            </a:endParaRPr>
          </a:p>
        </p:txBody>
      </p:sp>
      <p:sp>
        <p:nvSpPr>
          <p:cNvPr id="130075" name="Text Box 30"/>
          <p:cNvSpPr txBox="1">
            <a:spLocks noChangeArrowheads="1"/>
          </p:cNvSpPr>
          <p:nvPr/>
        </p:nvSpPr>
        <p:spPr bwMode="auto">
          <a:xfrm>
            <a:off x="3505200" y="4648200"/>
            <a:ext cx="685800" cy="381000"/>
          </a:xfrm>
          <a:prstGeom prst="rect">
            <a:avLst/>
          </a:prstGeom>
          <a:noFill/>
          <a:ln w="9525">
            <a:noFill/>
            <a:miter lim="800000"/>
            <a:headEnd/>
            <a:tailEnd/>
          </a:ln>
        </p:spPr>
        <p:txBody>
          <a:bodyPr>
            <a:spAutoFit/>
          </a:bodyPr>
          <a:lstStyle/>
          <a:p>
            <a:pPr eaLnBrk="1" hangingPunct="1">
              <a:spcBef>
                <a:spcPct val="50000"/>
              </a:spcBef>
            </a:pPr>
            <a:r>
              <a:rPr lang="en-US" sz="1800" b="1">
                <a:solidFill>
                  <a:srgbClr val="000000"/>
                </a:solidFill>
              </a:rPr>
              <a:t>T</a:t>
            </a:r>
            <a:r>
              <a:rPr lang="en-US" sz="1800" b="1" baseline="-25000">
                <a:solidFill>
                  <a:srgbClr val="000000"/>
                </a:solidFill>
              </a:rPr>
              <a:t>Dis</a:t>
            </a:r>
            <a:endParaRPr lang="en-US" sz="1800" b="1">
              <a:solidFill>
                <a:srgbClr val="000000"/>
              </a:solidFill>
            </a:endParaRPr>
          </a:p>
        </p:txBody>
      </p:sp>
      <p:sp>
        <p:nvSpPr>
          <p:cNvPr id="130076" name="Oval 31"/>
          <p:cNvSpPr>
            <a:spLocks noChangeArrowheads="1"/>
          </p:cNvSpPr>
          <p:nvPr/>
        </p:nvSpPr>
        <p:spPr bwMode="auto">
          <a:xfrm>
            <a:off x="2971800" y="3886200"/>
            <a:ext cx="152400" cy="152400"/>
          </a:xfrm>
          <a:prstGeom prst="ellipse">
            <a:avLst/>
          </a:prstGeom>
          <a:solidFill>
            <a:srgbClr val="000000"/>
          </a:solidFill>
          <a:ln w="9525">
            <a:solidFill>
              <a:srgbClr val="000000"/>
            </a:solidFill>
            <a:round/>
            <a:headEnd/>
            <a:tailEnd/>
          </a:ln>
        </p:spPr>
        <p:txBody>
          <a:bodyPr wrap="none" anchor="ctr"/>
          <a:lstStyle/>
          <a:p>
            <a:endParaRPr lang="en-US" sz="3600">
              <a:solidFill>
                <a:srgbClr val="000000"/>
              </a:solidFill>
            </a:endParaRPr>
          </a:p>
        </p:txBody>
      </p:sp>
      <p:sp>
        <p:nvSpPr>
          <p:cNvPr id="130077" name="Oval 32"/>
          <p:cNvSpPr>
            <a:spLocks noChangeArrowheads="1"/>
          </p:cNvSpPr>
          <p:nvPr/>
        </p:nvSpPr>
        <p:spPr bwMode="auto">
          <a:xfrm>
            <a:off x="4038600" y="3886200"/>
            <a:ext cx="152400" cy="152400"/>
          </a:xfrm>
          <a:prstGeom prst="ellipse">
            <a:avLst/>
          </a:prstGeom>
          <a:solidFill>
            <a:srgbClr val="000000"/>
          </a:solidFill>
          <a:ln w="9525">
            <a:solidFill>
              <a:srgbClr val="000000"/>
            </a:solidFill>
            <a:round/>
            <a:headEnd/>
            <a:tailEnd/>
          </a:ln>
        </p:spPr>
        <p:txBody>
          <a:bodyPr wrap="none" anchor="ctr"/>
          <a:lstStyle/>
          <a:p>
            <a:endParaRPr lang="en-US" sz="3600">
              <a:solidFill>
                <a:srgbClr val="000000"/>
              </a:solidFill>
            </a:endParaRPr>
          </a:p>
        </p:txBody>
      </p:sp>
      <p:sp>
        <p:nvSpPr>
          <p:cNvPr id="130078" name="Oval 33"/>
          <p:cNvSpPr>
            <a:spLocks noChangeArrowheads="1"/>
          </p:cNvSpPr>
          <p:nvPr/>
        </p:nvSpPr>
        <p:spPr bwMode="auto">
          <a:xfrm>
            <a:off x="2438400" y="1981200"/>
            <a:ext cx="152400" cy="152400"/>
          </a:xfrm>
          <a:prstGeom prst="ellipse">
            <a:avLst/>
          </a:prstGeom>
          <a:solidFill>
            <a:srgbClr val="000000"/>
          </a:solidFill>
          <a:ln w="9525">
            <a:solidFill>
              <a:srgbClr val="000000"/>
            </a:solidFill>
            <a:round/>
            <a:headEnd/>
            <a:tailEnd/>
          </a:ln>
        </p:spPr>
        <p:txBody>
          <a:bodyPr wrap="none" anchor="ctr"/>
          <a:lstStyle/>
          <a:p>
            <a:endParaRPr lang="en-US" sz="3200">
              <a:solidFill>
                <a:srgbClr val="000000"/>
              </a:solidFill>
            </a:endParaRPr>
          </a:p>
        </p:txBody>
      </p:sp>
      <p:sp>
        <p:nvSpPr>
          <p:cNvPr id="130079" name="Text Box 34"/>
          <p:cNvSpPr txBox="1">
            <a:spLocks noChangeArrowheads="1"/>
          </p:cNvSpPr>
          <p:nvPr/>
        </p:nvSpPr>
        <p:spPr bwMode="auto">
          <a:xfrm>
            <a:off x="4572000" y="5562600"/>
            <a:ext cx="1828800" cy="369888"/>
          </a:xfrm>
          <a:prstGeom prst="rect">
            <a:avLst/>
          </a:prstGeom>
          <a:noFill/>
          <a:ln w="9525">
            <a:noFill/>
            <a:miter lim="800000"/>
            <a:headEnd/>
            <a:tailEnd/>
          </a:ln>
        </p:spPr>
        <p:txBody>
          <a:bodyPr>
            <a:spAutoFit/>
          </a:bodyPr>
          <a:lstStyle/>
          <a:p>
            <a:pPr algn="r" eaLnBrk="1" hangingPunct="1">
              <a:spcBef>
                <a:spcPct val="50000"/>
              </a:spcBef>
            </a:pPr>
            <a:r>
              <a:rPr lang="en-US" sz="1600">
                <a:solidFill>
                  <a:srgbClr val="000000"/>
                </a:solidFill>
              </a:rPr>
              <a:t>Random Error (</a:t>
            </a:r>
            <a:r>
              <a:rPr lang="el-GR" sz="1800">
                <a:solidFill>
                  <a:srgbClr val="000000"/>
                </a:solidFill>
              </a:rPr>
              <a:t>σ</a:t>
            </a:r>
            <a:r>
              <a:rPr lang="el-GR" sz="1800" baseline="-25000">
                <a:solidFill>
                  <a:srgbClr val="000000"/>
                </a:solidFill>
              </a:rPr>
              <a:t>ε</a:t>
            </a:r>
            <a:r>
              <a:rPr lang="en-US" sz="1800" baseline="-25000">
                <a:solidFill>
                  <a:srgbClr val="000000"/>
                </a:solidFill>
              </a:rPr>
              <a:t> </a:t>
            </a:r>
            <a:r>
              <a:rPr lang="en-US" sz="1600">
                <a:solidFill>
                  <a:srgbClr val="000000"/>
                </a:solidFill>
              </a:rPr>
              <a:t>)</a:t>
            </a:r>
            <a:endParaRPr lang="el-GR" sz="1600">
              <a:solidFill>
                <a:srgbClr val="000000"/>
              </a:solidFill>
              <a:cs typeface="Times New Roman" pitchFamily="18" charset="0"/>
            </a:endParaRPr>
          </a:p>
        </p:txBody>
      </p:sp>
      <p:sp>
        <p:nvSpPr>
          <p:cNvPr id="130080" name="Line 35"/>
          <p:cNvSpPr>
            <a:spLocks noChangeShapeType="1"/>
          </p:cNvSpPr>
          <p:nvPr/>
        </p:nvSpPr>
        <p:spPr bwMode="auto">
          <a:xfrm>
            <a:off x="2514600" y="5562600"/>
            <a:ext cx="0" cy="76200"/>
          </a:xfrm>
          <a:prstGeom prst="line">
            <a:avLst/>
          </a:prstGeom>
          <a:noFill/>
          <a:ln w="9525">
            <a:solidFill>
              <a:srgbClr val="000000"/>
            </a:solidFill>
            <a:round/>
            <a:headEnd/>
            <a:tailEnd/>
          </a:ln>
        </p:spPr>
        <p:txBody>
          <a:bodyPr/>
          <a:lstStyle/>
          <a:p>
            <a:endParaRPr lang="en-US"/>
          </a:p>
        </p:txBody>
      </p:sp>
      <p:sp>
        <p:nvSpPr>
          <p:cNvPr id="130081" name="Text Box 36"/>
          <p:cNvSpPr txBox="1">
            <a:spLocks noChangeArrowheads="1"/>
          </p:cNvSpPr>
          <p:nvPr/>
        </p:nvSpPr>
        <p:spPr bwMode="auto">
          <a:xfrm>
            <a:off x="609600" y="3810000"/>
            <a:ext cx="609600" cy="274638"/>
          </a:xfrm>
          <a:prstGeom prst="rect">
            <a:avLst/>
          </a:prstGeom>
          <a:noFill/>
          <a:ln w="9525">
            <a:noFill/>
            <a:miter lim="800000"/>
            <a:headEnd/>
            <a:tailEnd/>
          </a:ln>
        </p:spPr>
        <p:txBody>
          <a:bodyPr>
            <a:spAutoFit/>
          </a:bodyPr>
          <a:lstStyle/>
          <a:p>
            <a:pPr algn="r" eaLnBrk="1" hangingPunct="1">
              <a:spcBef>
                <a:spcPct val="50000"/>
              </a:spcBef>
            </a:pPr>
            <a:r>
              <a:rPr lang="en-US" sz="1200" i="1">
                <a:solidFill>
                  <a:srgbClr val="000000"/>
                </a:solidFill>
                <a:latin typeface="Arial" charset="0"/>
              </a:rPr>
              <a:t>6 mos</a:t>
            </a:r>
          </a:p>
        </p:txBody>
      </p:sp>
      <p:sp>
        <p:nvSpPr>
          <p:cNvPr id="130082" name="Line 37"/>
          <p:cNvSpPr>
            <a:spLocks noChangeShapeType="1"/>
          </p:cNvSpPr>
          <p:nvPr/>
        </p:nvSpPr>
        <p:spPr bwMode="auto">
          <a:xfrm flipH="1">
            <a:off x="1219200" y="3962400"/>
            <a:ext cx="152400" cy="0"/>
          </a:xfrm>
          <a:prstGeom prst="line">
            <a:avLst/>
          </a:prstGeom>
          <a:noFill/>
          <a:ln w="9525">
            <a:solidFill>
              <a:srgbClr val="000000"/>
            </a:solidFill>
            <a:round/>
            <a:headEnd/>
            <a:tailEnd/>
          </a:ln>
        </p:spPr>
        <p:txBody>
          <a:bodyPr/>
          <a:lstStyle/>
          <a:p>
            <a:endParaRPr lang="en-US"/>
          </a:p>
        </p:txBody>
      </p:sp>
      <p:sp>
        <p:nvSpPr>
          <p:cNvPr id="130083" name="Line 38"/>
          <p:cNvSpPr>
            <a:spLocks noChangeShapeType="1"/>
          </p:cNvSpPr>
          <p:nvPr/>
        </p:nvSpPr>
        <p:spPr bwMode="auto">
          <a:xfrm>
            <a:off x="3048000" y="5562600"/>
            <a:ext cx="0" cy="76200"/>
          </a:xfrm>
          <a:prstGeom prst="line">
            <a:avLst/>
          </a:prstGeom>
          <a:noFill/>
          <a:ln w="9525">
            <a:solidFill>
              <a:srgbClr val="000000"/>
            </a:solidFill>
            <a:round/>
            <a:headEnd/>
            <a:tailEnd/>
          </a:ln>
        </p:spPr>
        <p:txBody>
          <a:bodyPr/>
          <a:lstStyle/>
          <a:p>
            <a:endParaRPr lang="en-US"/>
          </a:p>
        </p:txBody>
      </p:sp>
      <p:sp>
        <p:nvSpPr>
          <p:cNvPr id="130084" name="Line 39"/>
          <p:cNvSpPr>
            <a:spLocks noChangeShapeType="1"/>
          </p:cNvSpPr>
          <p:nvPr/>
        </p:nvSpPr>
        <p:spPr bwMode="auto">
          <a:xfrm>
            <a:off x="4114800" y="5562600"/>
            <a:ext cx="0" cy="76200"/>
          </a:xfrm>
          <a:prstGeom prst="line">
            <a:avLst/>
          </a:prstGeom>
          <a:noFill/>
          <a:ln w="9525">
            <a:solidFill>
              <a:srgbClr val="000000"/>
            </a:solidFill>
            <a:round/>
            <a:headEnd/>
            <a:tailEnd/>
          </a:ln>
        </p:spPr>
        <p:txBody>
          <a:bodyPr/>
          <a:lstStyle/>
          <a:p>
            <a:endParaRPr lang="en-US"/>
          </a:p>
        </p:txBody>
      </p:sp>
      <p:sp>
        <p:nvSpPr>
          <p:cNvPr id="130085" name="Text Box 40"/>
          <p:cNvSpPr txBox="1">
            <a:spLocks noChangeArrowheads="1"/>
          </p:cNvSpPr>
          <p:nvPr/>
        </p:nvSpPr>
        <p:spPr bwMode="auto">
          <a:xfrm>
            <a:off x="838200" y="1219200"/>
            <a:ext cx="914400" cy="307975"/>
          </a:xfrm>
          <a:prstGeom prst="rect">
            <a:avLst/>
          </a:prstGeom>
          <a:noFill/>
          <a:ln w="9525">
            <a:noFill/>
            <a:miter lim="800000"/>
            <a:headEnd/>
            <a:tailEnd/>
          </a:ln>
        </p:spPr>
        <p:txBody>
          <a:bodyPr>
            <a:spAutoFit/>
          </a:bodyPr>
          <a:lstStyle/>
          <a:p>
            <a:pPr eaLnBrk="1" hangingPunct="1">
              <a:spcBef>
                <a:spcPct val="50000"/>
              </a:spcBef>
            </a:pPr>
            <a:r>
              <a:rPr lang="en-US" sz="1400">
                <a:solidFill>
                  <a:srgbClr val="000000"/>
                </a:solidFill>
              </a:rPr>
              <a:t>Lag Bias</a:t>
            </a:r>
            <a:endParaRPr lang="el-GR" sz="1400">
              <a:solidFill>
                <a:srgbClr val="000000"/>
              </a:solidFill>
              <a:cs typeface="Times New Roman" pitchFamily="18" charset="0"/>
            </a:endParaRPr>
          </a:p>
        </p:txBody>
      </p:sp>
      <p:sp>
        <p:nvSpPr>
          <p:cNvPr id="130086" name="Line 41"/>
          <p:cNvSpPr>
            <a:spLocks noChangeShapeType="1"/>
          </p:cNvSpPr>
          <p:nvPr/>
        </p:nvSpPr>
        <p:spPr bwMode="auto">
          <a:xfrm>
            <a:off x="4419600" y="5562600"/>
            <a:ext cx="0" cy="228600"/>
          </a:xfrm>
          <a:prstGeom prst="line">
            <a:avLst/>
          </a:prstGeom>
          <a:noFill/>
          <a:ln w="9525">
            <a:solidFill>
              <a:srgbClr val="000000"/>
            </a:solidFill>
            <a:round/>
            <a:headEnd/>
            <a:tailEnd/>
          </a:ln>
        </p:spPr>
        <p:txBody>
          <a:bodyPr/>
          <a:lstStyle/>
          <a:p>
            <a:endParaRPr lang="en-US"/>
          </a:p>
        </p:txBody>
      </p:sp>
      <p:sp>
        <p:nvSpPr>
          <p:cNvPr id="130087" name="Text Box 42"/>
          <p:cNvSpPr txBox="1">
            <a:spLocks noChangeArrowheads="1"/>
          </p:cNvSpPr>
          <p:nvPr/>
        </p:nvSpPr>
        <p:spPr bwMode="auto">
          <a:xfrm>
            <a:off x="4038600" y="5791200"/>
            <a:ext cx="762000" cy="338138"/>
          </a:xfrm>
          <a:prstGeom prst="rect">
            <a:avLst/>
          </a:prstGeom>
          <a:noFill/>
          <a:ln w="9525">
            <a:noFill/>
            <a:miter lim="800000"/>
            <a:headEnd/>
            <a:tailEnd/>
          </a:ln>
        </p:spPr>
        <p:txBody>
          <a:bodyPr>
            <a:spAutoFit/>
          </a:bodyPr>
          <a:lstStyle/>
          <a:p>
            <a:pPr algn="ctr" eaLnBrk="1" hangingPunct="1">
              <a:spcBef>
                <a:spcPct val="50000"/>
              </a:spcBef>
            </a:pPr>
            <a:r>
              <a:rPr lang="en-US" sz="1600">
                <a:solidFill>
                  <a:srgbClr val="000000"/>
                </a:solidFill>
                <a:cs typeface="Times New Roman" pitchFamily="18" charset="0"/>
              </a:rPr>
              <a:t>0%</a:t>
            </a:r>
            <a:endParaRPr lang="en-US" sz="1600">
              <a:solidFill>
                <a:srgbClr val="000000"/>
              </a:solidFill>
              <a:cs typeface="Arial" charset="0"/>
            </a:endParaRPr>
          </a:p>
        </p:txBody>
      </p:sp>
      <p:sp>
        <p:nvSpPr>
          <p:cNvPr id="130088" name="Text Box 43"/>
          <p:cNvSpPr txBox="1">
            <a:spLocks noChangeArrowheads="1"/>
          </p:cNvSpPr>
          <p:nvPr/>
        </p:nvSpPr>
        <p:spPr bwMode="auto">
          <a:xfrm>
            <a:off x="3657600" y="5638800"/>
            <a:ext cx="762000" cy="276225"/>
          </a:xfrm>
          <a:prstGeom prst="rect">
            <a:avLst/>
          </a:prstGeom>
          <a:noFill/>
          <a:ln w="9525">
            <a:noFill/>
            <a:miter lim="800000"/>
            <a:headEnd/>
            <a:tailEnd/>
          </a:ln>
        </p:spPr>
        <p:txBody>
          <a:bodyPr>
            <a:spAutoFit/>
          </a:bodyPr>
          <a:lstStyle/>
          <a:p>
            <a:pPr algn="ctr" eaLnBrk="1" hangingPunct="1">
              <a:spcBef>
                <a:spcPct val="50000"/>
              </a:spcBef>
            </a:pPr>
            <a:r>
              <a:rPr lang="en-US" sz="1200" i="1">
                <a:solidFill>
                  <a:srgbClr val="000000"/>
                </a:solidFill>
                <a:latin typeface="Arial" charset="0"/>
                <a:cs typeface="Arial" charset="0"/>
              </a:rPr>
              <a:t>2%</a:t>
            </a:r>
          </a:p>
        </p:txBody>
      </p:sp>
      <p:sp>
        <p:nvSpPr>
          <p:cNvPr id="130089" name="Text Box 44"/>
          <p:cNvSpPr txBox="1">
            <a:spLocks noChangeArrowheads="1"/>
          </p:cNvSpPr>
          <p:nvPr/>
        </p:nvSpPr>
        <p:spPr bwMode="auto">
          <a:xfrm>
            <a:off x="2133600" y="5638800"/>
            <a:ext cx="533400" cy="276225"/>
          </a:xfrm>
          <a:prstGeom prst="rect">
            <a:avLst/>
          </a:prstGeom>
          <a:noFill/>
          <a:ln w="9525">
            <a:noFill/>
            <a:miter lim="800000"/>
            <a:headEnd/>
            <a:tailEnd/>
          </a:ln>
        </p:spPr>
        <p:txBody>
          <a:bodyPr>
            <a:spAutoFit/>
          </a:bodyPr>
          <a:lstStyle/>
          <a:p>
            <a:pPr algn="ctr" eaLnBrk="1" hangingPunct="1">
              <a:spcBef>
                <a:spcPct val="50000"/>
              </a:spcBef>
            </a:pPr>
            <a:r>
              <a:rPr lang="en-US" sz="1200" i="1">
                <a:solidFill>
                  <a:srgbClr val="000000"/>
                </a:solidFill>
                <a:latin typeface="Arial" charset="0"/>
                <a:cs typeface="Arial" charset="0"/>
              </a:rPr>
              <a:t>15%</a:t>
            </a:r>
          </a:p>
        </p:txBody>
      </p:sp>
      <p:sp>
        <p:nvSpPr>
          <p:cNvPr id="130090" name="Text Box 45"/>
          <p:cNvSpPr txBox="1">
            <a:spLocks noChangeArrowheads="1"/>
          </p:cNvSpPr>
          <p:nvPr/>
        </p:nvSpPr>
        <p:spPr bwMode="auto">
          <a:xfrm>
            <a:off x="2895600" y="5638800"/>
            <a:ext cx="533400" cy="276225"/>
          </a:xfrm>
          <a:prstGeom prst="rect">
            <a:avLst/>
          </a:prstGeom>
          <a:noFill/>
          <a:ln w="9525">
            <a:noFill/>
            <a:miter lim="800000"/>
            <a:headEnd/>
            <a:tailEnd/>
          </a:ln>
        </p:spPr>
        <p:txBody>
          <a:bodyPr>
            <a:spAutoFit/>
          </a:bodyPr>
          <a:lstStyle/>
          <a:p>
            <a:pPr algn="ctr" eaLnBrk="1" hangingPunct="1">
              <a:spcBef>
                <a:spcPct val="50000"/>
              </a:spcBef>
            </a:pPr>
            <a:r>
              <a:rPr lang="en-US" sz="1200" i="1">
                <a:solidFill>
                  <a:srgbClr val="000000"/>
                </a:solidFill>
                <a:latin typeface="Arial" charset="0"/>
                <a:cs typeface="Arial" charset="0"/>
              </a:rPr>
              <a:t>8%</a:t>
            </a:r>
          </a:p>
        </p:txBody>
      </p:sp>
      <p:sp>
        <p:nvSpPr>
          <p:cNvPr id="130091" name="Arc 15"/>
          <p:cNvSpPr>
            <a:spLocks/>
          </p:cNvSpPr>
          <p:nvPr/>
        </p:nvSpPr>
        <p:spPr bwMode="auto">
          <a:xfrm rot="-10077896">
            <a:off x="2643188" y="2922588"/>
            <a:ext cx="1871662" cy="1498600"/>
          </a:xfrm>
          <a:custGeom>
            <a:avLst/>
            <a:gdLst>
              <a:gd name="T0" fmla="*/ 0 w 21679"/>
              <a:gd name="T1" fmla="*/ 1527 h 21600"/>
              <a:gd name="T2" fmla="*/ 1871911 w 21679"/>
              <a:gd name="T3" fmla="*/ 1070615 h 21600"/>
              <a:gd name="T4" fmla="*/ 84706 w 21679"/>
              <a:gd name="T5" fmla="*/ 1499403 h 21600"/>
              <a:gd name="T6" fmla="*/ 0 60000 65536"/>
              <a:gd name="T7" fmla="*/ 0 60000 65536"/>
              <a:gd name="T8" fmla="*/ 0 60000 65536"/>
            </a:gdLst>
            <a:ahLst/>
            <a:cxnLst>
              <a:cxn ang="T6">
                <a:pos x="T0" y="T1"/>
              </a:cxn>
              <a:cxn ang="T7">
                <a:pos x="T2" y="T3"/>
              </a:cxn>
              <a:cxn ang="T8">
                <a:pos x="T4" y="T5"/>
              </a:cxn>
            </a:cxnLst>
            <a:rect l="0" t="0" r="r" b="b"/>
            <a:pathLst>
              <a:path w="21679" h="21600" fill="none" extrusionOk="0">
                <a:moveTo>
                  <a:pt x="0" y="22"/>
                </a:moveTo>
                <a:cubicBezTo>
                  <a:pt x="326" y="7"/>
                  <a:pt x="653" y="-1"/>
                  <a:pt x="981" y="0"/>
                </a:cubicBezTo>
                <a:cubicBezTo>
                  <a:pt x="10531" y="0"/>
                  <a:pt x="18947" y="6271"/>
                  <a:pt x="21678" y="15423"/>
                </a:cubicBezTo>
              </a:path>
              <a:path w="21679" h="21600" stroke="0" extrusionOk="0">
                <a:moveTo>
                  <a:pt x="0" y="22"/>
                </a:moveTo>
                <a:cubicBezTo>
                  <a:pt x="326" y="7"/>
                  <a:pt x="653" y="-1"/>
                  <a:pt x="981" y="0"/>
                </a:cubicBezTo>
                <a:cubicBezTo>
                  <a:pt x="10531" y="0"/>
                  <a:pt x="18947" y="6271"/>
                  <a:pt x="21678" y="15423"/>
                </a:cubicBezTo>
                <a:lnTo>
                  <a:pt x="981" y="21600"/>
                </a:lnTo>
                <a:lnTo>
                  <a:pt x="0" y="22"/>
                </a:lnTo>
                <a:close/>
              </a:path>
            </a:pathLst>
          </a:custGeom>
          <a:noFill/>
          <a:ln w="28575">
            <a:solidFill>
              <a:srgbClr val="FF0000"/>
            </a:solidFill>
            <a:prstDash val="sysDot"/>
            <a:round/>
            <a:headEnd/>
            <a:tailEnd/>
          </a:ln>
        </p:spPr>
        <p:txBody>
          <a:bodyPr wrap="none" anchor="ctr"/>
          <a:lstStyle/>
          <a:p>
            <a:endParaRPr lang="en-US"/>
          </a:p>
        </p:txBody>
      </p:sp>
      <p:sp>
        <p:nvSpPr>
          <p:cNvPr id="46" name="Arc 45"/>
          <p:cNvSpPr/>
          <p:nvPr/>
        </p:nvSpPr>
        <p:spPr bwMode="auto">
          <a:xfrm>
            <a:off x="-990600" y="1905000"/>
            <a:ext cx="5181600" cy="4953000"/>
          </a:xfrm>
          <a:prstGeom prst="arc">
            <a:avLst>
              <a:gd name="adj1" fmla="val 17437045"/>
              <a:gd name="adj2" fmla="val 165689"/>
            </a:avLst>
          </a:prstGeom>
          <a:noFill/>
          <a:ln w="349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endParaRPr>
          </a:p>
        </p:txBody>
      </p:sp>
      <p:sp>
        <p:nvSpPr>
          <p:cNvPr id="130093" name="Arc 15"/>
          <p:cNvSpPr>
            <a:spLocks/>
          </p:cNvSpPr>
          <p:nvPr/>
        </p:nvSpPr>
        <p:spPr bwMode="auto">
          <a:xfrm rot="10491680">
            <a:off x="1608138" y="401638"/>
            <a:ext cx="2270125" cy="1993900"/>
          </a:xfrm>
          <a:custGeom>
            <a:avLst/>
            <a:gdLst>
              <a:gd name="T0" fmla="*/ 0 w 21679"/>
              <a:gd name="T1" fmla="*/ 2030 h 21600"/>
              <a:gd name="T2" fmla="*/ 2269000 w 21679"/>
              <a:gd name="T3" fmla="*/ 1423166 h 21600"/>
              <a:gd name="T4" fmla="*/ 102675 w 21679"/>
              <a:gd name="T5" fmla="*/ 1993152 h 21600"/>
              <a:gd name="T6" fmla="*/ 0 60000 65536"/>
              <a:gd name="T7" fmla="*/ 0 60000 65536"/>
              <a:gd name="T8" fmla="*/ 0 60000 65536"/>
            </a:gdLst>
            <a:ahLst/>
            <a:cxnLst>
              <a:cxn ang="T6">
                <a:pos x="T0" y="T1"/>
              </a:cxn>
              <a:cxn ang="T7">
                <a:pos x="T2" y="T3"/>
              </a:cxn>
              <a:cxn ang="T8">
                <a:pos x="T4" y="T5"/>
              </a:cxn>
            </a:cxnLst>
            <a:rect l="0" t="0" r="r" b="b"/>
            <a:pathLst>
              <a:path w="21679" h="21600" fill="none" extrusionOk="0">
                <a:moveTo>
                  <a:pt x="0" y="22"/>
                </a:moveTo>
                <a:cubicBezTo>
                  <a:pt x="326" y="7"/>
                  <a:pt x="653" y="-1"/>
                  <a:pt x="981" y="0"/>
                </a:cubicBezTo>
                <a:cubicBezTo>
                  <a:pt x="10531" y="0"/>
                  <a:pt x="18947" y="6271"/>
                  <a:pt x="21678" y="15423"/>
                </a:cubicBezTo>
              </a:path>
              <a:path w="21679" h="21600" stroke="0" extrusionOk="0">
                <a:moveTo>
                  <a:pt x="0" y="22"/>
                </a:moveTo>
                <a:cubicBezTo>
                  <a:pt x="326" y="7"/>
                  <a:pt x="653" y="-1"/>
                  <a:pt x="981" y="0"/>
                </a:cubicBezTo>
                <a:cubicBezTo>
                  <a:pt x="10531" y="0"/>
                  <a:pt x="18947" y="6271"/>
                  <a:pt x="21678" y="15423"/>
                </a:cubicBezTo>
                <a:lnTo>
                  <a:pt x="981" y="21600"/>
                </a:lnTo>
                <a:lnTo>
                  <a:pt x="0" y="22"/>
                </a:lnTo>
                <a:close/>
              </a:path>
            </a:pathLst>
          </a:custGeom>
          <a:noFill/>
          <a:ln w="28575">
            <a:solidFill>
              <a:srgbClr val="FF0000"/>
            </a:solidFill>
            <a:prstDash val="sysDot"/>
            <a:round/>
            <a:headEnd/>
            <a:tailEnd/>
          </a:ln>
        </p:spPr>
        <p:txBody>
          <a:bodyPr wrap="none" anchor="ctr"/>
          <a:lstStyle/>
          <a:p>
            <a:endParaRPr lang="en-US"/>
          </a:p>
        </p:txBody>
      </p:sp>
      <p:sp>
        <p:nvSpPr>
          <p:cNvPr id="47" name="Slide Number Placeholder 46"/>
          <p:cNvSpPr>
            <a:spLocks noGrp="1"/>
          </p:cNvSpPr>
          <p:nvPr>
            <p:ph type="sldNum" sz="quarter" idx="12"/>
          </p:nvPr>
        </p:nvSpPr>
        <p:spPr/>
        <p:txBody>
          <a:bodyPr/>
          <a:lstStyle/>
          <a:p>
            <a:fld id="{7F99FFD5-0AB8-4DEA-96D5-49DEDFBF4B01}" type="slidenum">
              <a:rPr lang="en-US" smtClean="0"/>
              <a:pPr/>
              <a:t>24</a:t>
            </a:fld>
            <a:endParaRPr lang="en-US"/>
          </a:p>
        </p:txBody>
      </p:sp>
      <p:sp>
        <p:nvSpPr>
          <p:cNvPr id="48" name="Footer Placeholder 47"/>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31074" name="Line 4"/>
          <p:cNvSpPr>
            <a:spLocks noChangeShapeType="1"/>
          </p:cNvSpPr>
          <p:nvPr/>
        </p:nvSpPr>
        <p:spPr bwMode="auto">
          <a:xfrm>
            <a:off x="1374775" y="1447800"/>
            <a:ext cx="0" cy="4114800"/>
          </a:xfrm>
          <a:prstGeom prst="line">
            <a:avLst/>
          </a:prstGeom>
          <a:noFill/>
          <a:ln w="9525">
            <a:solidFill>
              <a:schemeClr val="tx1"/>
            </a:solidFill>
            <a:round/>
            <a:headEnd/>
            <a:tailEnd/>
          </a:ln>
          <a:effectLst/>
        </p:spPr>
        <p:txBody>
          <a:bodyPr/>
          <a:lstStyle/>
          <a:p>
            <a:endParaRPr lang="en-US"/>
          </a:p>
        </p:txBody>
      </p:sp>
      <p:sp>
        <p:nvSpPr>
          <p:cNvPr id="131075" name="Line 5"/>
          <p:cNvSpPr>
            <a:spLocks noChangeShapeType="1"/>
          </p:cNvSpPr>
          <p:nvPr/>
        </p:nvSpPr>
        <p:spPr bwMode="auto">
          <a:xfrm>
            <a:off x="1374775" y="5562600"/>
            <a:ext cx="6553200" cy="0"/>
          </a:xfrm>
          <a:prstGeom prst="line">
            <a:avLst/>
          </a:prstGeom>
          <a:noFill/>
          <a:ln w="9525">
            <a:solidFill>
              <a:schemeClr val="tx1"/>
            </a:solidFill>
            <a:round/>
            <a:headEnd/>
            <a:tailEnd/>
          </a:ln>
          <a:effectLst/>
        </p:spPr>
        <p:txBody>
          <a:bodyPr/>
          <a:lstStyle/>
          <a:p>
            <a:endParaRPr lang="en-US"/>
          </a:p>
        </p:txBody>
      </p:sp>
      <p:sp>
        <p:nvSpPr>
          <p:cNvPr id="131076" name="Text Box 6"/>
          <p:cNvSpPr txBox="1">
            <a:spLocks noChangeArrowheads="1"/>
          </p:cNvSpPr>
          <p:nvPr/>
        </p:nvSpPr>
        <p:spPr bwMode="auto">
          <a:xfrm>
            <a:off x="6019800" y="5791200"/>
            <a:ext cx="2057400" cy="304800"/>
          </a:xfrm>
          <a:prstGeom prst="rect">
            <a:avLst/>
          </a:prstGeom>
          <a:noFill/>
          <a:ln w="9525">
            <a:noFill/>
            <a:miter lim="800000"/>
            <a:headEnd/>
            <a:tailEnd/>
          </a:ln>
          <a:effectLst/>
        </p:spPr>
        <p:txBody>
          <a:bodyPr>
            <a:spAutoFit/>
          </a:bodyPr>
          <a:lstStyle/>
          <a:p>
            <a:pPr eaLnBrk="1" hangingPunct="1">
              <a:spcBef>
                <a:spcPct val="50000"/>
              </a:spcBef>
            </a:pPr>
            <a:r>
              <a:rPr lang="en-US" sz="1400" b="1"/>
              <a:t>Reduced random noise</a:t>
            </a:r>
          </a:p>
        </p:txBody>
      </p:sp>
      <p:sp>
        <p:nvSpPr>
          <p:cNvPr id="131077" name="Line 7"/>
          <p:cNvSpPr>
            <a:spLocks noChangeShapeType="1"/>
          </p:cNvSpPr>
          <p:nvPr/>
        </p:nvSpPr>
        <p:spPr bwMode="auto">
          <a:xfrm>
            <a:off x="1981200" y="5943600"/>
            <a:ext cx="4038600" cy="0"/>
          </a:xfrm>
          <a:prstGeom prst="line">
            <a:avLst/>
          </a:prstGeom>
          <a:noFill/>
          <a:ln w="9525">
            <a:solidFill>
              <a:schemeClr val="tx1"/>
            </a:solidFill>
            <a:round/>
            <a:headEnd/>
            <a:tailEnd type="triangle" w="med" len="med"/>
          </a:ln>
          <a:effectLst/>
        </p:spPr>
        <p:txBody>
          <a:bodyPr/>
          <a:lstStyle/>
          <a:p>
            <a:endParaRPr lang="en-US"/>
          </a:p>
        </p:txBody>
      </p:sp>
      <p:sp>
        <p:nvSpPr>
          <p:cNvPr id="131078" name="Text Box 8"/>
          <p:cNvSpPr txBox="1">
            <a:spLocks noChangeArrowheads="1"/>
          </p:cNvSpPr>
          <p:nvPr/>
        </p:nvSpPr>
        <p:spPr bwMode="auto">
          <a:xfrm rot="-5431984">
            <a:off x="115093" y="1637507"/>
            <a:ext cx="2055813" cy="304800"/>
          </a:xfrm>
          <a:prstGeom prst="rect">
            <a:avLst/>
          </a:prstGeom>
          <a:noFill/>
          <a:ln w="9525">
            <a:noFill/>
            <a:miter lim="800000"/>
            <a:headEnd/>
            <a:tailEnd/>
          </a:ln>
          <a:effectLst/>
        </p:spPr>
        <p:txBody>
          <a:bodyPr>
            <a:spAutoFit/>
          </a:bodyPr>
          <a:lstStyle/>
          <a:p>
            <a:pPr eaLnBrk="1" hangingPunct="1">
              <a:spcBef>
                <a:spcPct val="50000"/>
              </a:spcBef>
            </a:pPr>
            <a:r>
              <a:rPr lang="en-US" sz="1400" b="1"/>
              <a:t>Reduced  temporal  lag</a:t>
            </a:r>
          </a:p>
        </p:txBody>
      </p:sp>
      <p:sp>
        <p:nvSpPr>
          <p:cNvPr id="131079" name="Line 9"/>
          <p:cNvSpPr>
            <a:spLocks noChangeShapeType="1"/>
          </p:cNvSpPr>
          <p:nvPr/>
        </p:nvSpPr>
        <p:spPr bwMode="auto">
          <a:xfrm flipV="1">
            <a:off x="1143000" y="2895600"/>
            <a:ext cx="0" cy="2438400"/>
          </a:xfrm>
          <a:prstGeom prst="line">
            <a:avLst/>
          </a:prstGeom>
          <a:noFill/>
          <a:ln w="9525">
            <a:solidFill>
              <a:schemeClr val="tx1"/>
            </a:solidFill>
            <a:round/>
            <a:headEnd/>
            <a:tailEnd type="triangle" w="med" len="med"/>
          </a:ln>
          <a:effectLst/>
        </p:spPr>
        <p:txBody>
          <a:bodyPr/>
          <a:lstStyle/>
          <a:p>
            <a:endParaRPr lang="en-US"/>
          </a:p>
        </p:txBody>
      </p:sp>
      <p:sp>
        <p:nvSpPr>
          <p:cNvPr id="355339" name="Text Box 11"/>
          <p:cNvSpPr txBox="1">
            <a:spLocks noChangeArrowheads="1"/>
          </p:cNvSpPr>
          <p:nvPr/>
        </p:nvSpPr>
        <p:spPr bwMode="auto">
          <a:xfrm>
            <a:off x="3124200" y="838200"/>
            <a:ext cx="5486400" cy="2073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defRPr/>
            </a:pPr>
            <a:r>
              <a:rPr lang="en-US" sz="2000" b="1"/>
              <a:t>To reduce random estimation error, more empirical value observations (transactions data) are required.</a:t>
            </a:r>
          </a:p>
          <a:p>
            <a:pPr eaLnBrk="1" hangingPunct="1">
              <a:spcBef>
                <a:spcPct val="50000"/>
              </a:spcBef>
              <a:buFontTx/>
              <a:buChar char="•"/>
              <a:defRPr/>
            </a:pPr>
            <a:r>
              <a:rPr lang="en-US" sz="2000" b="1"/>
              <a:t> To obtain more empirical value obs, transactions must be taken from a longer span of history (reaching further back in time).</a:t>
            </a:r>
          </a:p>
        </p:txBody>
      </p:sp>
      <p:sp>
        <p:nvSpPr>
          <p:cNvPr id="355342" name="Text Box 14"/>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66"/>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i="1"/>
              <a:t>The </a:t>
            </a:r>
            <a:r>
              <a:rPr lang="en-US" b="1" i="1">
                <a:solidFill>
                  <a:schemeClr val="bg2"/>
                </a:solidFill>
              </a:rPr>
              <a:t>Noise vs Lag Trade-off</a:t>
            </a:r>
            <a:r>
              <a:rPr lang="en-US" b="1" i="1"/>
              <a:t>  (Sect. 25.1.3) . . .</a:t>
            </a:r>
          </a:p>
        </p:txBody>
      </p:sp>
      <p:grpSp>
        <p:nvGrpSpPr>
          <p:cNvPr id="355344" name="Group 16"/>
          <p:cNvGrpSpPr>
            <a:grpSpLocks/>
          </p:cNvGrpSpPr>
          <p:nvPr/>
        </p:nvGrpSpPr>
        <p:grpSpPr bwMode="auto">
          <a:xfrm>
            <a:off x="1371600" y="2971800"/>
            <a:ext cx="7315200" cy="2590800"/>
            <a:chOff x="864" y="1872"/>
            <a:chExt cx="4608" cy="1632"/>
          </a:xfrm>
        </p:grpSpPr>
        <p:sp>
          <p:nvSpPr>
            <p:cNvPr id="131083" name="Arc 2"/>
            <p:cNvSpPr>
              <a:spLocks/>
            </p:cNvSpPr>
            <p:nvPr/>
          </p:nvSpPr>
          <p:spPr bwMode="auto">
            <a:xfrm>
              <a:off x="864" y="1872"/>
              <a:ext cx="1260" cy="1632"/>
            </a:xfrm>
            <a:custGeom>
              <a:avLst/>
              <a:gdLst>
                <a:gd name="T0" fmla="*/ 0 w 21006"/>
                <a:gd name="T1" fmla="*/ 0 h 21600"/>
                <a:gd name="T2" fmla="*/ 1260 w 21006"/>
                <a:gd name="T3" fmla="*/ 1252 h 21600"/>
                <a:gd name="T4" fmla="*/ 0 w 21006"/>
                <a:gd name="T5" fmla="*/ 1632 h 21600"/>
                <a:gd name="T6" fmla="*/ 0 60000 65536"/>
                <a:gd name="T7" fmla="*/ 0 60000 65536"/>
                <a:gd name="T8" fmla="*/ 0 60000 65536"/>
              </a:gdLst>
              <a:ahLst/>
              <a:cxnLst>
                <a:cxn ang="T6">
                  <a:pos x="T0" y="T1"/>
                </a:cxn>
                <a:cxn ang="T7">
                  <a:pos x="T2" y="T3"/>
                </a:cxn>
                <a:cxn ang="T8">
                  <a:pos x="T4" y="T5"/>
                </a:cxn>
              </a:cxnLst>
              <a:rect l="0" t="0" r="r" b="b"/>
              <a:pathLst>
                <a:path w="21006" h="21600" fill="none" extrusionOk="0">
                  <a:moveTo>
                    <a:pt x="-1" y="0"/>
                  </a:moveTo>
                  <a:cubicBezTo>
                    <a:pt x="9991" y="0"/>
                    <a:pt x="18678" y="6852"/>
                    <a:pt x="21005" y="16569"/>
                  </a:cubicBezTo>
                </a:path>
                <a:path w="21006" h="21600" stroke="0" extrusionOk="0">
                  <a:moveTo>
                    <a:pt x="-1" y="0"/>
                  </a:moveTo>
                  <a:cubicBezTo>
                    <a:pt x="9991" y="0"/>
                    <a:pt x="18678" y="6852"/>
                    <a:pt x="21005" y="16569"/>
                  </a:cubicBezTo>
                  <a:lnTo>
                    <a:pt x="0" y="21600"/>
                  </a:lnTo>
                  <a:lnTo>
                    <a:pt x="-1" y="0"/>
                  </a:lnTo>
                  <a:close/>
                </a:path>
              </a:pathLst>
            </a:custGeom>
            <a:noFill/>
            <a:ln w="38100">
              <a:solidFill>
                <a:schemeClr val="tx1"/>
              </a:solidFill>
              <a:round/>
              <a:headEnd/>
              <a:tailEnd/>
            </a:ln>
            <a:effectLst/>
          </p:spPr>
          <p:txBody>
            <a:bodyPr wrap="none" anchor="ctr"/>
            <a:lstStyle/>
            <a:p>
              <a:endParaRPr lang="en-US"/>
            </a:p>
          </p:txBody>
        </p:sp>
        <p:sp>
          <p:nvSpPr>
            <p:cNvPr id="355343" name="Text Box 15"/>
            <p:cNvSpPr txBox="1">
              <a:spLocks noChangeArrowheads="1"/>
            </p:cNvSpPr>
            <p:nvPr/>
          </p:nvSpPr>
          <p:spPr bwMode="auto">
            <a:xfrm>
              <a:off x="1968" y="1872"/>
              <a:ext cx="3504" cy="6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defRPr/>
              </a:pPr>
              <a:r>
                <a:rPr lang="en-US" sz="2000"/>
                <a:t> </a:t>
              </a:r>
              <a:r>
                <a:rPr lang="en-US" sz="2000" b="1"/>
                <a:t>The “Square Root of N Rule” provides diminishing returns in this process (a concave trade-off frontier).</a:t>
              </a:r>
              <a:endParaRPr lang="en-US" sz="2000"/>
            </a:p>
          </p:txBody>
        </p:sp>
      </p:grpSp>
      <p:sp>
        <p:nvSpPr>
          <p:cNvPr id="13" name="Slide Number Placeholder 12"/>
          <p:cNvSpPr>
            <a:spLocks noGrp="1"/>
          </p:cNvSpPr>
          <p:nvPr>
            <p:ph type="sldNum" sz="quarter" idx="12"/>
          </p:nvPr>
        </p:nvSpPr>
        <p:spPr/>
        <p:txBody>
          <a:bodyPr/>
          <a:lstStyle/>
          <a:p>
            <a:fld id="{9795A070-73A1-4825-835F-9953E83E11A2}" type="slidenum">
              <a:rPr lang="en-US" smtClean="0"/>
              <a:pPr/>
              <a:t>25</a:t>
            </a:fld>
            <a:endParaRPr lang="en-US"/>
          </a:p>
        </p:txBody>
      </p:sp>
      <p:sp>
        <p:nvSpPr>
          <p:cNvPr id="14" name="Footer Placeholder 13"/>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5339">
                                            <p:txEl>
                                              <p:pRg st="0" end="0"/>
                                            </p:txEl>
                                          </p:spTgt>
                                        </p:tgtEl>
                                        <p:attrNameLst>
                                          <p:attrName>style.visibility</p:attrName>
                                        </p:attrNameLst>
                                      </p:cBhvr>
                                      <p:to>
                                        <p:strVal val="visible"/>
                                      </p:to>
                                    </p:set>
                                    <p:anim calcmode="lin" valueType="num">
                                      <p:cBhvr additive="base">
                                        <p:cTn id="7" dur="500" fill="hold"/>
                                        <p:tgtEl>
                                          <p:spTgt spid="3553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55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5339">
                                            <p:txEl>
                                              <p:pRg st="1" end="1"/>
                                            </p:txEl>
                                          </p:spTgt>
                                        </p:tgtEl>
                                        <p:attrNameLst>
                                          <p:attrName>style.visibility</p:attrName>
                                        </p:attrNameLst>
                                      </p:cBhvr>
                                      <p:to>
                                        <p:strVal val="visible"/>
                                      </p:to>
                                    </p:set>
                                    <p:anim calcmode="lin" valueType="num">
                                      <p:cBhvr additive="base">
                                        <p:cTn id="13" dur="500" fill="hold"/>
                                        <p:tgtEl>
                                          <p:spTgt spid="3553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55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55344"/>
                                        </p:tgtEl>
                                        <p:attrNameLst>
                                          <p:attrName>style.visibility</p:attrName>
                                        </p:attrNameLst>
                                      </p:cBhvr>
                                      <p:to>
                                        <p:strVal val="visible"/>
                                      </p:to>
                                    </p:set>
                                    <p:anim calcmode="lin" valueType="num">
                                      <p:cBhvr additive="base">
                                        <p:cTn id="19" dur="500" fill="hold"/>
                                        <p:tgtEl>
                                          <p:spTgt spid="355344"/>
                                        </p:tgtEl>
                                        <p:attrNameLst>
                                          <p:attrName>ppt_x</p:attrName>
                                        </p:attrNameLst>
                                      </p:cBhvr>
                                      <p:tavLst>
                                        <p:tav tm="0">
                                          <p:val>
                                            <p:strVal val="1+#ppt_w/2"/>
                                          </p:val>
                                        </p:tav>
                                        <p:tav tm="100000">
                                          <p:val>
                                            <p:strVal val="#ppt_x"/>
                                          </p:val>
                                        </p:tav>
                                      </p:tavLst>
                                    </p:anim>
                                    <p:anim calcmode="lin" valueType="num">
                                      <p:cBhvr additive="base">
                                        <p:cTn id="20" dur="500" fill="hold"/>
                                        <p:tgtEl>
                                          <p:spTgt spid="355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33122" name="Arc 2"/>
          <p:cNvSpPr>
            <a:spLocks/>
          </p:cNvSpPr>
          <p:nvPr/>
        </p:nvSpPr>
        <p:spPr bwMode="auto">
          <a:xfrm>
            <a:off x="1371600" y="2971800"/>
            <a:ext cx="2000250" cy="2590800"/>
          </a:xfrm>
          <a:custGeom>
            <a:avLst/>
            <a:gdLst>
              <a:gd name="T0" fmla="*/ 0 w 21006"/>
              <a:gd name="T1" fmla="*/ 0 h 21600"/>
              <a:gd name="T2" fmla="*/ 2000250 w 21006"/>
              <a:gd name="T3" fmla="*/ 1987360 h 21600"/>
              <a:gd name="T4" fmla="*/ 0 w 21006"/>
              <a:gd name="T5" fmla="*/ 2590800 h 21600"/>
              <a:gd name="T6" fmla="*/ 0 60000 65536"/>
              <a:gd name="T7" fmla="*/ 0 60000 65536"/>
              <a:gd name="T8" fmla="*/ 0 60000 65536"/>
            </a:gdLst>
            <a:ahLst/>
            <a:cxnLst>
              <a:cxn ang="T6">
                <a:pos x="T0" y="T1"/>
              </a:cxn>
              <a:cxn ang="T7">
                <a:pos x="T2" y="T3"/>
              </a:cxn>
              <a:cxn ang="T8">
                <a:pos x="T4" y="T5"/>
              </a:cxn>
            </a:cxnLst>
            <a:rect l="0" t="0" r="r" b="b"/>
            <a:pathLst>
              <a:path w="21006" h="21600" fill="none" extrusionOk="0">
                <a:moveTo>
                  <a:pt x="-1" y="0"/>
                </a:moveTo>
                <a:cubicBezTo>
                  <a:pt x="9991" y="0"/>
                  <a:pt x="18678" y="6852"/>
                  <a:pt x="21005" y="16569"/>
                </a:cubicBezTo>
              </a:path>
              <a:path w="21006" h="21600" stroke="0" extrusionOk="0">
                <a:moveTo>
                  <a:pt x="-1" y="0"/>
                </a:moveTo>
                <a:cubicBezTo>
                  <a:pt x="9991" y="0"/>
                  <a:pt x="18678" y="6852"/>
                  <a:pt x="21005" y="16569"/>
                </a:cubicBezTo>
                <a:lnTo>
                  <a:pt x="0" y="21600"/>
                </a:lnTo>
                <a:lnTo>
                  <a:pt x="-1" y="0"/>
                </a:lnTo>
                <a:close/>
              </a:path>
            </a:pathLst>
          </a:custGeom>
          <a:noFill/>
          <a:ln w="38100">
            <a:solidFill>
              <a:schemeClr val="tx1"/>
            </a:solidFill>
            <a:round/>
            <a:headEnd/>
            <a:tailEnd/>
          </a:ln>
          <a:effectLst/>
        </p:spPr>
        <p:txBody>
          <a:bodyPr wrap="none" anchor="ctr"/>
          <a:lstStyle/>
          <a:p>
            <a:endParaRPr lang="en-US"/>
          </a:p>
        </p:txBody>
      </p:sp>
      <p:sp>
        <p:nvSpPr>
          <p:cNvPr id="133123" name="Line 3"/>
          <p:cNvSpPr>
            <a:spLocks noChangeShapeType="1"/>
          </p:cNvSpPr>
          <p:nvPr/>
        </p:nvSpPr>
        <p:spPr bwMode="auto">
          <a:xfrm>
            <a:off x="1374775" y="1447800"/>
            <a:ext cx="0" cy="4114800"/>
          </a:xfrm>
          <a:prstGeom prst="line">
            <a:avLst/>
          </a:prstGeom>
          <a:noFill/>
          <a:ln w="9525">
            <a:solidFill>
              <a:schemeClr val="tx1"/>
            </a:solidFill>
            <a:round/>
            <a:headEnd/>
            <a:tailEnd/>
          </a:ln>
          <a:effectLst/>
        </p:spPr>
        <p:txBody>
          <a:bodyPr/>
          <a:lstStyle/>
          <a:p>
            <a:endParaRPr lang="en-US"/>
          </a:p>
        </p:txBody>
      </p:sp>
      <p:sp>
        <p:nvSpPr>
          <p:cNvPr id="133124" name="Line 4"/>
          <p:cNvSpPr>
            <a:spLocks noChangeShapeType="1"/>
          </p:cNvSpPr>
          <p:nvPr/>
        </p:nvSpPr>
        <p:spPr bwMode="auto">
          <a:xfrm>
            <a:off x="1374775" y="5562600"/>
            <a:ext cx="6553200" cy="0"/>
          </a:xfrm>
          <a:prstGeom prst="line">
            <a:avLst/>
          </a:prstGeom>
          <a:noFill/>
          <a:ln w="9525">
            <a:solidFill>
              <a:schemeClr val="tx1"/>
            </a:solidFill>
            <a:round/>
            <a:headEnd/>
            <a:tailEnd/>
          </a:ln>
          <a:effectLst/>
        </p:spPr>
        <p:txBody>
          <a:bodyPr/>
          <a:lstStyle/>
          <a:p>
            <a:endParaRPr lang="en-US"/>
          </a:p>
        </p:txBody>
      </p:sp>
      <p:sp>
        <p:nvSpPr>
          <p:cNvPr id="133125" name="Text Box 5"/>
          <p:cNvSpPr txBox="1">
            <a:spLocks noChangeArrowheads="1"/>
          </p:cNvSpPr>
          <p:nvPr/>
        </p:nvSpPr>
        <p:spPr bwMode="auto">
          <a:xfrm>
            <a:off x="6019800" y="5791200"/>
            <a:ext cx="2133600" cy="304800"/>
          </a:xfrm>
          <a:prstGeom prst="rect">
            <a:avLst/>
          </a:prstGeom>
          <a:noFill/>
          <a:ln w="9525">
            <a:noFill/>
            <a:miter lim="800000"/>
            <a:headEnd/>
            <a:tailEnd/>
          </a:ln>
          <a:effectLst/>
        </p:spPr>
        <p:txBody>
          <a:bodyPr>
            <a:spAutoFit/>
          </a:bodyPr>
          <a:lstStyle/>
          <a:p>
            <a:pPr eaLnBrk="1" hangingPunct="1">
              <a:spcBef>
                <a:spcPct val="50000"/>
              </a:spcBef>
            </a:pPr>
            <a:r>
              <a:rPr lang="en-US" sz="1400" b="1"/>
              <a:t>Reduced random noise</a:t>
            </a:r>
          </a:p>
        </p:txBody>
      </p:sp>
      <p:sp>
        <p:nvSpPr>
          <p:cNvPr id="133126" name="Line 6"/>
          <p:cNvSpPr>
            <a:spLocks noChangeShapeType="1"/>
          </p:cNvSpPr>
          <p:nvPr/>
        </p:nvSpPr>
        <p:spPr bwMode="auto">
          <a:xfrm>
            <a:off x="1981200" y="5943600"/>
            <a:ext cx="4038600" cy="0"/>
          </a:xfrm>
          <a:prstGeom prst="line">
            <a:avLst/>
          </a:prstGeom>
          <a:noFill/>
          <a:ln w="9525">
            <a:solidFill>
              <a:schemeClr val="tx1"/>
            </a:solidFill>
            <a:round/>
            <a:headEnd/>
            <a:tailEnd type="triangle" w="med" len="med"/>
          </a:ln>
          <a:effectLst/>
        </p:spPr>
        <p:txBody>
          <a:bodyPr/>
          <a:lstStyle/>
          <a:p>
            <a:endParaRPr lang="en-US"/>
          </a:p>
        </p:txBody>
      </p:sp>
      <p:sp>
        <p:nvSpPr>
          <p:cNvPr id="133127" name="Text Box 7"/>
          <p:cNvSpPr txBox="1">
            <a:spLocks noChangeArrowheads="1"/>
          </p:cNvSpPr>
          <p:nvPr/>
        </p:nvSpPr>
        <p:spPr bwMode="auto">
          <a:xfrm rot="-5431984">
            <a:off x="113506" y="1637507"/>
            <a:ext cx="2055813" cy="304800"/>
          </a:xfrm>
          <a:prstGeom prst="rect">
            <a:avLst/>
          </a:prstGeom>
          <a:noFill/>
          <a:ln w="9525">
            <a:noFill/>
            <a:miter lim="800000"/>
            <a:headEnd/>
            <a:tailEnd/>
          </a:ln>
          <a:effectLst/>
        </p:spPr>
        <p:txBody>
          <a:bodyPr>
            <a:spAutoFit/>
          </a:bodyPr>
          <a:lstStyle/>
          <a:p>
            <a:pPr eaLnBrk="1" hangingPunct="1">
              <a:spcBef>
                <a:spcPct val="50000"/>
              </a:spcBef>
            </a:pPr>
            <a:r>
              <a:rPr lang="en-US" sz="1400" b="1"/>
              <a:t>Reduced  temporal  lag</a:t>
            </a:r>
          </a:p>
        </p:txBody>
      </p:sp>
      <p:sp>
        <p:nvSpPr>
          <p:cNvPr id="133128" name="Line 8"/>
          <p:cNvSpPr>
            <a:spLocks noChangeShapeType="1"/>
          </p:cNvSpPr>
          <p:nvPr/>
        </p:nvSpPr>
        <p:spPr bwMode="auto">
          <a:xfrm flipV="1">
            <a:off x="1143000" y="2895600"/>
            <a:ext cx="0" cy="2438400"/>
          </a:xfrm>
          <a:prstGeom prst="line">
            <a:avLst/>
          </a:prstGeom>
          <a:noFill/>
          <a:ln w="9525">
            <a:solidFill>
              <a:schemeClr val="tx1"/>
            </a:solidFill>
            <a:round/>
            <a:headEnd/>
            <a:tailEnd type="triangle" w="med" len="med"/>
          </a:ln>
          <a:effectLst/>
        </p:spPr>
        <p:txBody>
          <a:bodyPr/>
          <a:lstStyle/>
          <a:p>
            <a:endParaRPr lang="en-US"/>
          </a:p>
        </p:txBody>
      </p:sp>
      <p:sp>
        <p:nvSpPr>
          <p:cNvPr id="371721" name="Text Box 9"/>
          <p:cNvSpPr txBox="1">
            <a:spLocks noChangeArrowheads="1"/>
          </p:cNvSpPr>
          <p:nvPr/>
        </p:nvSpPr>
        <p:spPr bwMode="auto">
          <a:xfrm>
            <a:off x="3429000" y="1981200"/>
            <a:ext cx="5486400"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defRPr/>
            </a:pPr>
            <a:endParaRPr lang="en-US" b="1">
              <a:solidFill>
                <a:srgbClr val="FFFF00"/>
              </a:solidFill>
            </a:endParaRPr>
          </a:p>
          <a:p>
            <a:pPr eaLnBrk="1" hangingPunct="1">
              <a:spcBef>
                <a:spcPct val="50000"/>
              </a:spcBef>
              <a:buFontTx/>
              <a:buChar char="•"/>
              <a:defRPr/>
            </a:pPr>
            <a:r>
              <a:rPr lang="en-US" b="1"/>
              <a:t> This is the trade-off at the </a:t>
            </a:r>
            <a:r>
              <a:rPr lang="en-US" b="1" i="1"/>
              <a:t>disaggregate</a:t>
            </a:r>
            <a:r>
              <a:rPr lang="en-US" b="1"/>
              <a:t> (individual property) level.</a:t>
            </a:r>
          </a:p>
        </p:txBody>
      </p:sp>
      <p:sp>
        <p:nvSpPr>
          <p:cNvPr id="371724" name="Text Box 12"/>
          <p:cNvSpPr txBox="1">
            <a:spLocks noChangeArrowheads="1"/>
          </p:cNvSpPr>
          <p:nvPr/>
        </p:nvSpPr>
        <p:spPr bwMode="auto">
          <a:xfrm>
            <a:off x="3429000" y="3581400"/>
            <a:ext cx="46482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b="1"/>
              <a:t> This is the level that is relevant for </a:t>
            </a:r>
            <a:r>
              <a:rPr lang="en-US" b="1" i="1"/>
              <a:t>appraisal</a:t>
            </a:r>
            <a:r>
              <a:rPr lang="en-US" b="1"/>
              <a:t> valuations.</a:t>
            </a:r>
          </a:p>
        </p:txBody>
      </p:sp>
      <p:sp>
        <p:nvSpPr>
          <p:cNvPr id="371726" name="Text Box 14"/>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66"/>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i="1"/>
              <a:t>The </a:t>
            </a:r>
            <a:r>
              <a:rPr lang="en-US" b="1" i="1">
                <a:solidFill>
                  <a:schemeClr val="bg2"/>
                </a:solidFill>
              </a:rPr>
              <a:t>Noise vs Lag Trade-off</a:t>
            </a:r>
            <a:r>
              <a:rPr lang="en-US" b="1" i="1"/>
              <a:t> . . .</a:t>
            </a:r>
          </a:p>
        </p:txBody>
      </p:sp>
      <p:sp>
        <p:nvSpPr>
          <p:cNvPr id="12" name="Slide Number Placeholder 11"/>
          <p:cNvSpPr>
            <a:spLocks noGrp="1"/>
          </p:cNvSpPr>
          <p:nvPr>
            <p:ph type="sldNum" sz="quarter" idx="12"/>
          </p:nvPr>
        </p:nvSpPr>
        <p:spPr/>
        <p:txBody>
          <a:bodyPr/>
          <a:lstStyle/>
          <a:p>
            <a:fld id="{9795A070-73A1-4825-835F-9953E83E11A2}" type="slidenum">
              <a:rPr lang="en-US" smtClean="0"/>
              <a:pPr/>
              <a:t>26</a:t>
            </a:fld>
            <a:endParaRPr lang="en-US"/>
          </a:p>
        </p:txBody>
      </p:sp>
      <p:sp>
        <p:nvSpPr>
          <p:cNvPr id="13" name="Footer Placeholder 12"/>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34146" name="Line 3"/>
          <p:cNvSpPr>
            <a:spLocks noChangeShapeType="1"/>
          </p:cNvSpPr>
          <p:nvPr/>
        </p:nvSpPr>
        <p:spPr bwMode="auto">
          <a:xfrm>
            <a:off x="1374775" y="1447800"/>
            <a:ext cx="0" cy="4114800"/>
          </a:xfrm>
          <a:prstGeom prst="line">
            <a:avLst/>
          </a:prstGeom>
          <a:noFill/>
          <a:ln w="9525">
            <a:solidFill>
              <a:schemeClr val="tx1"/>
            </a:solidFill>
            <a:round/>
            <a:headEnd/>
            <a:tailEnd/>
          </a:ln>
          <a:effectLst/>
        </p:spPr>
        <p:txBody>
          <a:bodyPr/>
          <a:lstStyle/>
          <a:p>
            <a:endParaRPr lang="en-US"/>
          </a:p>
        </p:txBody>
      </p:sp>
      <p:sp>
        <p:nvSpPr>
          <p:cNvPr id="134147" name="Line 4"/>
          <p:cNvSpPr>
            <a:spLocks noChangeShapeType="1"/>
          </p:cNvSpPr>
          <p:nvPr/>
        </p:nvSpPr>
        <p:spPr bwMode="auto">
          <a:xfrm>
            <a:off x="1374775" y="5562600"/>
            <a:ext cx="6553200" cy="0"/>
          </a:xfrm>
          <a:prstGeom prst="line">
            <a:avLst/>
          </a:prstGeom>
          <a:noFill/>
          <a:ln w="9525">
            <a:solidFill>
              <a:schemeClr val="tx1"/>
            </a:solidFill>
            <a:round/>
            <a:headEnd/>
            <a:tailEnd/>
          </a:ln>
          <a:effectLst/>
        </p:spPr>
        <p:txBody>
          <a:bodyPr/>
          <a:lstStyle/>
          <a:p>
            <a:endParaRPr lang="en-US"/>
          </a:p>
        </p:txBody>
      </p:sp>
      <p:sp>
        <p:nvSpPr>
          <p:cNvPr id="134148" name="Arc 5"/>
          <p:cNvSpPr>
            <a:spLocks/>
          </p:cNvSpPr>
          <p:nvPr/>
        </p:nvSpPr>
        <p:spPr bwMode="auto">
          <a:xfrm>
            <a:off x="1371600" y="2971800"/>
            <a:ext cx="2000250" cy="2590800"/>
          </a:xfrm>
          <a:custGeom>
            <a:avLst/>
            <a:gdLst>
              <a:gd name="T0" fmla="*/ 0 w 21006"/>
              <a:gd name="T1" fmla="*/ 0 h 21600"/>
              <a:gd name="T2" fmla="*/ 2000250 w 21006"/>
              <a:gd name="T3" fmla="*/ 1987360 h 21600"/>
              <a:gd name="T4" fmla="*/ 0 w 21006"/>
              <a:gd name="T5" fmla="*/ 2590800 h 21600"/>
              <a:gd name="T6" fmla="*/ 0 60000 65536"/>
              <a:gd name="T7" fmla="*/ 0 60000 65536"/>
              <a:gd name="T8" fmla="*/ 0 60000 65536"/>
            </a:gdLst>
            <a:ahLst/>
            <a:cxnLst>
              <a:cxn ang="T6">
                <a:pos x="T0" y="T1"/>
              </a:cxn>
              <a:cxn ang="T7">
                <a:pos x="T2" y="T3"/>
              </a:cxn>
              <a:cxn ang="T8">
                <a:pos x="T4" y="T5"/>
              </a:cxn>
            </a:cxnLst>
            <a:rect l="0" t="0" r="r" b="b"/>
            <a:pathLst>
              <a:path w="21006" h="21600" fill="none" extrusionOk="0">
                <a:moveTo>
                  <a:pt x="-1" y="0"/>
                </a:moveTo>
                <a:cubicBezTo>
                  <a:pt x="9991" y="0"/>
                  <a:pt x="18678" y="6852"/>
                  <a:pt x="21005" y="16569"/>
                </a:cubicBezTo>
              </a:path>
              <a:path w="21006" h="21600" stroke="0" extrusionOk="0">
                <a:moveTo>
                  <a:pt x="-1" y="0"/>
                </a:moveTo>
                <a:cubicBezTo>
                  <a:pt x="9991" y="0"/>
                  <a:pt x="18678" y="6852"/>
                  <a:pt x="21005" y="16569"/>
                </a:cubicBezTo>
                <a:lnTo>
                  <a:pt x="0" y="21600"/>
                </a:lnTo>
                <a:lnTo>
                  <a:pt x="-1" y="0"/>
                </a:lnTo>
                <a:close/>
              </a:path>
            </a:pathLst>
          </a:custGeom>
          <a:noFill/>
          <a:ln w="38100">
            <a:solidFill>
              <a:schemeClr val="tx1"/>
            </a:solidFill>
            <a:round/>
            <a:headEnd/>
            <a:tailEnd/>
          </a:ln>
          <a:effectLst/>
        </p:spPr>
        <p:txBody>
          <a:bodyPr wrap="none" anchor="ctr"/>
          <a:lstStyle/>
          <a:p>
            <a:endParaRPr lang="en-US"/>
          </a:p>
        </p:txBody>
      </p:sp>
      <p:sp>
        <p:nvSpPr>
          <p:cNvPr id="134149" name="Text Box 6"/>
          <p:cNvSpPr txBox="1">
            <a:spLocks noChangeArrowheads="1"/>
          </p:cNvSpPr>
          <p:nvPr/>
        </p:nvSpPr>
        <p:spPr bwMode="auto">
          <a:xfrm>
            <a:off x="6019800" y="5791200"/>
            <a:ext cx="2209800" cy="304800"/>
          </a:xfrm>
          <a:prstGeom prst="rect">
            <a:avLst/>
          </a:prstGeom>
          <a:noFill/>
          <a:ln w="9525">
            <a:noFill/>
            <a:miter lim="800000"/>
            <a:headEnd/>
            <a:tailEnd/>
          </a:ln>
          <a:effectLst/>
        </p:spPr>
        <p:txBody>
          <a:bodyPr>
            <a:spAutoFit/>
          </a:bodyPr>
          <a:lstStyle/>
          <a:p>
            <a:pPr eaLnBrk="1" hangingPunct="1">
              <a:spcBef>
                <a:spcPct val="50000"/>
              </a:spcBef>
            </a:pPr>
            <a:r>
              <a:rPr lang="en-US" sz="1400" b="1"/>
              <a:t>Reduced random noise</a:t>
            </a:r>
          </a:p>
        </p:txBody>
      </p:sp>
      <p:sp>
        <p:nvSpPr>
          <p:cNvPr id="134150" name="Line 7"/>
          <p:cNvSpPr>
            <a:spLocks noChangeShapeType="1"/>
          </p:cNvSpPr>
          <p:nvPr/>
        </p:nvSpPr>
        <p:spPr bwMode="auto">
          <a:xfrm>
            <a:off x="1981200" y="5943600"/>
            <a:ext cx="4038600" cy="0"/>
          </a:xfrm>
          <a:prstGeom prst="line">
            <a:avLst/>
          </a:prstGeom>
          <a:noFill/>
          <a:ln w="9525">
            <a:solidFill>
              <a:schemeClr val="tx1"/>
            </a:solidFill>
            <a:round/>
            <a:headEnd/>
            <a:tailEnd type="triangle" w="med" len="med"/>
          </a:ln>
          <a:effectLst/>
        </p:spPr>
        <p:txBody>
          <a:bodyPr/>
          <a:lstStyle/>
          <a:p>
            <a:endParaRPr lang="en-US"/>
          </a:p>
        </p:txBody>
      </p:sp>
      <p:sp>
        <p:nvSpPr>
          <p:cNvPr id="134151" name="Text Box 8"/>
          <p:cNvSpPr txBox="1">
            <a:spLocks noChangeArrowheads="1"/>
          </p:cNvSpPr>
          <p:nvPr/>
        </p:nvSpPr>
        <p:spPr bwMode="auto">
          <a:xfrm rot="-5431984">
            <a:off x="154781" y="1675607"/>
            <a:ext cx="1979613" cy="304800"/>
          </a:xfrm>
          <a:prstGeom prst="rect">
            <a:avLst/>
          </a:prstGeom>
          <a:noFill/>
          <a:ln w="9525">
            <a:noFill/>
            <a:miter lim="800000"/>
            <a:headEnd/>
            <a:tailEnd/>
          </a:ln>
          <a:effectLst/>
        </p:spPr>
        <p:txBody>
          <a:bodyPr>
            <a:spAutoFit/>
          </a:bodyPr>
          <a:lstStyle/>
          <a:p>
            <a:pPr eaLnBrk="1" hangingPunct="1">
              <a:spcBef>
                <a:spcPct val="50000"/>
              </a:spcBef>
            </a:pPr>
            <a:r>
              <a:rPr lang="en-US" sz="1400" b="1"/>
              <a:t>Reduced  temporal  lag</a:t>
            </a:r>
          </a:p>
        </p:txBody>
      </p:sp>
      <p:sp>
        <p:nvSpPr>
          <p:cNvPr id="134152" name="Line 9"/>
          <p:cNvSpPr>
            <a:spLocks noChangeShapeType="1"/>
          </p:cNvSpPr>
          <p:nvPr/>
        </p:nvSpPr>
        <p:spPr bwMode="auto">
          <a:xfrm flipV="1">
            <a:off x="1143000" y="2895600"/>
            <a:ext cx="0" cy="2438400"/>
          </a:xfrm>
          <a:prstGeom prst="line">
            <a:avLst/>
          </a:prstGeom>
          <a:noFill/>
          <a:ln w="9525">
            <a:solidFill>
              <a:schemeClr val="tx1"/>
            </a:solidFill>
            <a:round/>
            <a:headEnd/>
            <a:tailEnd type="triangle" w="med" len="med"/>
          </a:ln>
          <a:effectLst/>
        </p:spPr>
        <p:txBody>
          <a:bodyPr/>
          <a:lstStyle/>
          <a:p>
            <a:endParaRPr lang="en-US"/>
          </a:p>
        </p:txBody>
      </p:sp>
      <p:sp>
        <p:nvSpPr>
          <p:cNvPr id="356362" name="Text Box 10"/>
          <p:cNvSpPr txBox="1">
            <a:spLocks noChangeArrowheads="1"/>
          </p:cNvSpPr>
          <p:nvPr/>
        </p:nvSpPr>
        <p:spPr bwMode="auto">
          <a:xfrm>
            <a:off x="1905000" y="1447800"/>
            <a:ext cx="6934200" cy="1519238"/>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10000"/>
              </a:spcBef>
              <a:buFontTx/>
              <a:buChar char="•"/>
              <a:defRPr/>
            </a:pPr>
            <a:r>
              <a:rPr lang="en-US" sz="1800" b="1"/>
              <a:t> Property value estimates are made for users of this information. </a:t>
            </a:r>
          </a:p>
          <a:p>
            <a:pPr eaLnBrk="1" hangingPunct="1">
              <a:spcBef>
                <a:spcPct val="10000"/>
              </a:spcBef>
              <a:buFontTx/>
              <a:buChar char="•"/>
              <a:defRPr/>
            </a:pPr>
            <a:r>
              <a:rPr lang="en-US" sz="1800" b="1"/>
              <a:t> These users dislike both random estimation error and temporal lag bias, but logically: </a:t>
            </a:r>
          </a:p>
          <a:p>
            <a:pPr lvl="2" eaLnBrk="1" hangingPunct="1">
              <a:spcBef>
                <a:spcPct val="10000"/>
              </a:spcBef>
              <a:buFontTx/>
              <a:buChar char="•"/>
              <a:defRPr/>
            </a:pPr>
            <a:r>
              <a:rPr lang="en-US" sz="1800" b="1"/>
              <a:t> with diminishing marginal utility for both types of accuracy (see U</a:t>
            </a:r>
            <a:r>
              <a:rPr lang="en-US" sz="1800" b="1" baseline="-25000"/>
              <a:t>0</a:t>
            </a:r>
            <a:r>
              <a:rPr lang="en-US" sz="1800" b="1"/>
              <a:t> indiff.curve).</a:t>
            </a:r>
          </a:p>
        </p:txBody>
      </p:sp>
      <p:grpSp>
        <p:nvGrpSpPr>
          <p:cNvPr id="356364" name="Group 12"/>
          <p:cNvGrpSpPr>
            <a:grpSpLocks/>
          </p:cNvGrpSpPr>
          <p:nvPr/>
        </p:nvGrpSpPr>
        <p:grpSpPr bwMode="auto">
          <a:xfrm>
            <a:off x="2286000" y="2057400"/>
            <a:ext cx="3429000" cy="3246438"/>
            <a:chOff x="1440" y="1296"/>
            <a:chExt cx="2160" cy="2045"/>
          </a:xfrm>
        </p:grpSpPr>
        <p:sp>
          <p:nvSpPr>
            <p:cNvPr id="134164" name="Text Box 13"/>
            <p:cNvSpPr txBox="1">
              <a:spLocks noChangeArrowheads="1"/>
            </p:cNvSpPr>
            <p:nvPr/>
          </p:nvSpPr>
          <p:spPr bwMode="auto">
            <a:xfrm>
              <a:off x="3264" y="3168"/>
              <a:ext cx="336" cy="173"/>
            </a:xfrm>
            <a:prstGeom prst="rect">
              <a:avLst/>
            </a:prstGeom>
            <a:noFill/>
            <a:ln w="9525">
              <a:noFill/>
              <a:miter lim="800000"/>
              <a:headEnd/>
              <a:tailEnd/>
            </a:ln>
            <a:effectLst/>
          </p:spPr>
          <p:txBody>
            <a:bodyPr>
              <a:spAutoFit/>
            </a:bodyPr>
            <a:lstStyle/>
            <a:p>
              <a:pPr eaLnBrk="1" hangingPunct="1">
                <a:spcBef>
                  <a:spcPct val="50000"/>
                </a:spcBef>
              </a:pPr>
              <a:r>
                <a:rPr lang="en-US" sz="1200"/>
                <a:t>U</a:t>
              </a:r>
              <a:r>
                <a:rPr lang="en-US" sz="1200" baseline="-25000"/>
                <a:t>0</a:t>
              </a:r>
              <a:endParaRPr lang="en-US" sz="1200"/>
            </a:p>
          </p:txBody>
        </p:sp>
        <p:sp>
          <p:nvSpPr>
            <p:cNvPr id="134165" name="Arc 14"/>
            <p:cNvSpPr>
              <a:spLocks/>
            </p:cNvSpPr>
            <p:nvPr/>
          </p:nvSpPr>
          <p:spPr bwMode="auto">
            <a:xfrm rot="-10461021">
              <a:off x="1440" y="1296"/>
              <a:ext cx="1908" cy="1824"/>
            </a:xfrm>
            <a:custGeom>
              <a:avLst/>
              <a:gdLst>
                <a:gd name="T0" fmla="*/ 0 w 22091"/>
                <a:gd name="T1" fmla="*/ 2 h 21600"/>
                <a:gd name="T2" fmla="*/ 1908 w 22091"/>
                <a:gd name="T3" fmla="*/ 1438 h 21600"/>
                <a:gd name="T4" fmla="*/ 85 w 22091"/>
                <a:gd name="T5" fmla="*/ 1824 h 21600"/>
                <a:gd name="T6" fmla="*/ 0 60000 65536"/>
                <a:gd name="T7" fmla="*/ 0 60000 65536"/>
                <a:gd name="T8" fmla="*/ 0 60000 65536"/>
              </a:gdLst>
              <a:ahLst/>
              <a:cxnLst>
                <a:cxn ang="T6">
                  <a:pos x="T0" y="T1"/>
                </a:cxn>
                <a:cxn ang="T7">
                  <a:pos x="T2" y="T3"/>
                </a:cxn>
                <a:cxn ang="T8">
                  <a:pos x="T4" y="T5"/>
                </a:cxn>
              </a:cxnLst>
              <a:rect l="0" t="0" r="r" b="b"/>
              <a:pathLst>
                <a:path w="22091" h="21600" fill="none" extrusionOk="0">
                  <a:moveTo>
                    <a:pt x="0" y="22"/>
                  </a:moveTo>
                  <a:cubicBezTo>
                    <a:pt x="326" y="7"/>
                    <a:pt x="653" y="0"/>
                    <a:pt x="981" y="0"/>
                  </a:cubicBezTo>
                  <a:cubicBezTo>
                    <a:pt x="11146" y="0"/>
                    <a:pt x="19937" y="7088"/>
                    <a:pt x="22090" y="17024"/>
                  </a:cubicBezTo>
                </a:path>
                <a:path w="22091" h="21600" stroke="0" extrusionOk="0">
                  <a:moveTo>
                    <a:pt x="0" y="22"/>
                  </a:moveTo>
                  <a:cubicBezTo>
                    <a:pt x="326" y="7"/>
                    <a:pt x="653" y="0"/>
                    <a:pt x="981" y="0"/>
                  </a:cubicBezTo>
                  <a:cubicBezTo>
                    <a:pt x="11146" y="0"/>
                    <a:pt x="19937" y="7088"/>
                    <a:pt x="22090" y="17024"/>
                  </a:cubicBezTo>
                  <a:lnTo>
                    <a:pt x="981" y="21600"/>
                  </a:lnTo>
                  <a:lnTo>
                    <a:pt x="0" y="22"/>
                  </a:lnTo>
                  <a:close/>
                </a:path>
              </a:pathLst>
            </a:custGeom>
            <a:noFill/>
            <a:ln w="12700">
              <a:solidFill>
                <a:schemeClr val="tx1"/>
              </a:solidFill>
              <a:round/>
              <a:headEnd/>
              <a:tailEnd/>
            </a:ln>
            <a:effectLst/>
          </p:spPr>
          <p:txBody>
            <a:bodyPr wrap="none" anchor="ctr"/>
            <a:lstStyle/>
            <a:p>
              <a:endParaRPr lang="en-US"/>
            </a:p>
          </p:txBody>
        </p:sp>
      </p:grpSp>
      <p:grpSp>
        <p:nvGrpSpPr>
          <p:cNvPr id="356376" name="Group 24"/>
          <p:cNvGrpSpPr>
            <a:grpSpLocks/>
          </p:cNvGrpSpPr>
          <p:nvPr/>
        </p:nvGrpSpPr>
        <p:grpSpPr bwMode="auto">
          <a:xfrm>
            <a:off x="2667000" y="3048000"/>
            <a:ext cx="6172200" cy="1174750"/>
            <a:chOff x="1680" y="1920"/>
            <a:chExt cx="3888" cy="740"/>
          </a:xfrm>
        </p:grpSpPr>
        <p:sp>
          <p:nvSpPr>
            <p:cNvPr id="134162" name="Text Box 15"/>
            <p:cNvSpPr txBox="1">
              <a:spLocks noChangeArrowheads="1"/>
            </p:cNvSpPr>
            <p:nvPr/>
          </p:nvSpPr>
          <p:spPr bwMode="auto">
            <a:xfrm>
              <a:off x="1680" y="2448"/>
              <a:ext cx="338" cy="212"/>
            </a:xfrm>
            <a:prstGeom prst="rect">
              <a:avLst/>
            </a:prstGeom>
            <a:noFill/>
            <a:ln w="9525">
              <a:noFill/>
              <a:miter lim="800000"/>
              <a:headEnd/>
              <a:tailEnd/>
            </a:ln>
            <a:effectLst/>
          </p:spPr>
          <p:txBody>
            <a:bodyPr>
              <a:spAutoFit/>
            </a:bodyPr>
            <a:lstStyle/>
            <a:p>
              <a:pPr eaLnBrk="1" hangingPunct="1">
                <a:spcBef>
                  <a:spcPct val="50000"/>
                </a:spcBef>
              </a:pPr>
              <a:r>
                <a:rPr lang="en-US" sz="1600" b="1"/>
                <a:t>A</a:t>
              </a:r>
            </a:p>
          </p:txBody>
        </p:sp>
        <p:sp>
          <p:nvSpPr>
            <p:cNvPr id="356371" name="Text Box 19"/>
            <p:cNvSpPr txBox="1">
              <a:spLocks noChangeArrowheads="1"/>
            </p:cNvSpPr>
            <p:nvPr/>
          </p:nvSpPr>
          <p:spPr bwMode="auto">
            <a:xfrm>
              <a:off x="2352" y="1920"/>
              <a:ext cx="3216" cy="5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10000"/>
                </a:spcBef>
                <a:buFontTx/>
                <a:buChar char="•"/>
                <a:defRPr/>
              </a:pPr>
              <a:r>
                <a:rPr lang="en-US" sz="1800" b="1"/>
                <a:t> Point A  is a typical optimal individual property value estimation (an appraisal maximizing the client’s utility of the appraisal).</a:t>
              </a:r>
            </a:p>
          </p:txBody>
        </p:sp>
      </p:grpSp>
      <p:sp>
        <p:nvSpPr>
          <p:cNvPr id="356375" name="Text Box 23"/>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66"/>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i="1"/>
              <a:t>The </a:t>
            </a:r>
            <a:r>
              <a:rPr lang="en-US" b="1" i="1">
                <a:solidFill>
                  <a:schemeClr val="bg2"/>
                </a:solidFill>
              </a:rPr>
              <a:t>Noise vs Lag Trade-off</a:t>
            </a:r>
            <a:r>
              <a:rPr lang="en-US" b="1" i="1"/>
              <a:t> . . .</a:t>
            </a:r>
          </a:p>
        </p:txBody>
      </p:sp>
      <p:grpSp>
        <p:nvGrpSpPr>
          <p:cNvPr id="356378" name="Group 26"/>
          <p:cNvGrpSpPr>
            <a:grpSpLocks/>
          </p:cNvGrpSpPr>
          <p:nvPr/>
        </p:nvGrpSpPr>
        <p:grpSpPr bwMode="auto">
          <a:xfrm>
            <a:off x="1371600" y="3886200"/>
            <a:ext cx="7467600" cy="1676400"/>
            <a:chOff x="864" y="2448"/>
            <a:chExt cx="4704" cy="1056"/>
          </a:xfrm>
        </p:grpSpPr>
        <p:grpSp>
          <p:nvGrpSpPr>
            <p:cNvPr id="134158" name="Group 16"/>
            <p:cNvGrpSpPr>
              <a:grpSpLocks/>
            </p:cNvGrpSpPr>
            <p:nvPr/>
          </p:nvGrpSpPr>
          <p:grpSpPr bwMode="auto">
            <a:xfrm>
              <a:off x="864" y="2448"/>
              <a:ext cx="1008" cy="1056"/>
              <a:chOff x="864" y="2448"/>
              <a:chExt cx="1008" cy="1056"/>
            </a:xfrm>
          </p:grpSpPr>
          <p:sp>
            <p:nvSpPr>
              <p:cNvPr id="134160" name="Line 17"/>
              <p:cNvSpPr>
                <a:spLocks noChangeShapeType="1"/>
              </p:cNvSpPr>
              <p:nvPr/>
            </p:nvSpPr>
            <p:spPr bwMode="auto">
              <a:xfrm flipH="1">
                <a:off x="864" y="2448"/>
                <a:ext cx="1008" cy="0"/>
              </a:xfrm>
              <a:prstGeom prst="line">
                <a:avLst/>
              </a:prstGeom>
              <a:noFill/>
              <a:ln w="9525">
                <a:solidFill>
                  <a:schemeClr val="tx1"/>
                </a:solidFill>
                <a:prstDash val="sysDot"/>
                <a:round/>
                <a:headEnd/>
                <a:tailEnd/>
              </a:ln>
              <a:effectLst/>
            </p:spPr>
            <p:txBody>
              <a:bodyPr/>
              <a:lstStyle/>
              <a:p>
                <a:endParaRPr lang="en-US"/>
              </a:p>
            </p:txBody>
          </p:sp>
          <p:sp>
            <p:nvSpPr>
              <p:cNvPr id="134161" name="Line 18"/>
              <p:cNvSpPr>
                <a:spLocks noChangeShapeType="1"/>
              </p:cNvSpPr>
              <p:nvPr/>
            </p:nvSpPr>
            <p:spPr bwMode="auto">
              <a:xfrm>
                <a:off x="1872" y="2448"/>
                <a:ext cx="0" cy="1056"/>
              </a:xfrm>
              <a:prstGeom prst="line">
                <a:avLst/>
              </a:prstGeom>
              <a:noFill/>
              <a:ln w="9525">
                <a:solidFill>
                  <a:schemeClr val="tx1"/>
                </a:solidFill>
                <a:prstDash val="sysDot"/>
                <a:round/>
                <a:headEnd/>
                <a:tailEnd/>
              </a:ln>
              <a:effectLst/>
            </p:spPr>
            <p:txBody>
              <a:bodyPr/>
              <a:lstStyle/>
              <a:p>
                <a:endParaRPr lang="en-US"/>
              </a:p>
            </p:txBody>
          </p:sp>
        </p:grpSp>
        <p:sp>
          <p:nvSpPr>
            <p:cNvPr id="356377" name="Text Box 25"/>
            <p:cNvSpPr txBox="1">
              <a:spLocks noChangeArrowheads="1"/>
            </p:cNvSpPr>
            <p:nvPr/>
          </p:nvSpPr>
          <p:spPr bwMode="auto">
            <a:xfrm>
              <a:off x="2352" y="2544"/>
              <a:ext cx="3216"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10000"/>
                </a:spcBef>
                <a:buFontTx/>
                <a:buChar char="•"/>
                <a:defRPr/>
              </a:pPr>
              <a:r>
                <a:rPr lang="en-US" sz="1800"/>
                <a:t> </a:t>
              </a:r>
              <a:r>
                <a:rPr lang="en-US" sz="1800" b="1"/>
                <a:t>It has a certain amount of random error and a certain amount of temporal lag bias.</a:t>
              </a:r>
              <a:endParaRPr lang="en-US" sz="1800"/>
            </a:p>
          </p:txBody>
        </p:sp>
      </p:grpSp>
      <p:sp>
        <p:nvSpPr>
          <p:cNvPr id="22" name="Slide Number Placeholder 21"/>
          <p:cNvSpPr>
            <a:spLocks noGrp="1"/>
          </p:cNvSpPr>
          <p:nvPr>
            <p:ph type="sldNum" sz="quarter" idx="12"/>
          </p:nvPr>
        </p:nvSpPr>
        <p:spPr/>
        <p:txBody>
          <a:bodyPr/>
          <a:lstStyle/>
          <a:p>
            <a:fld id="{9795A070-73A1-4825-835F-9953E83E11A2}" type="slidenum">
              <a:rPr lang="en-US" smtClean="0"/>
              <a:pPr/>
              <a:t>27</a:t>
            </a:fld>
            <a:endParaRPr lang="en-US"/>
          </a:p>
        </p:txBody>
      </p:sp>
      <p:sp>
        <p:nvSpPr>
          <p:cNvPr id="23" name="Footer Placeholder 22"/>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6364"/>
                                        </p:tgtEl>
                                        <p:attrNameLst>
                                          <p:attrName>style.visibility</p:attrName>
                                        </p:attrNameLst>
                                      </p:cBhvr>
                                      <p:to>
                                        <p:strVal val="visible"/>
                                      </p:to>
                                    </p:set>
                                    <p:anim calcmode="lin" valueType="num">
                                      <p:cBhvr additive="base">
                                        <p:cTn id="7" dur="500" fill="hold"/>
                                        <p:tgtEl>
                                          <p:spTgt spid="356364"/>
                                        </p:tgtEl>
                                        <p:attrNameLst>
                                          <p:attrName>ppt_x</p:attrName>
                                        </p:attrNameLst>
                                      </p:cBhvr>
                                      <p:tavLst>
                                        <p:tav tm="0">
                                          <p:val>
                                            <p:strVal val="0-#ppt_w/2"/>
                                          </p:val>
                                        </p:tav>
                                        <p:tav tm="100000">
                                          <p:val>
                                            <p:strVal val="#ppt_x"/>
                                          </p:val>
                                        </p:tav>
                                      </p:tavLst>
                                    </p:anim>
                                    <p:anim calcmode="lin" valueType="num">
                                      <p:cBhvr additive="base">
                                        <p:cTn id="8" dur="500" fill="hold"/>
                                        <p:tgtEl>
                                          <p:spTgt spid="3563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56376"/>
                                        </p:tgtEl>
                                        <p:attrNameLst>
                                          <p:attrName>style.visibility</p:attrName>
                                        </p:attrNameLst>
                                      </p:cBhvr>
                                      <p:to>
                                        <p:strVal val="visible"/>
                                      </p:to>
                                    </p:set>
                                    <p:anim calcmode="lin" valueType="num">
                                      <p:cBhvr additive="base">
                                        <p:cTn id="13" dur="500" fill="hold"/>
                                        <p:tgtEl>
                                          <p:spTgt spid="356376"/>
                                        </p:tgtEl>
                                        <p:attrNameLst>
                                          <p:attrName>ppt_x</p:attrName>
                                        </p:attrNameLst>
                                      </p:cBhvr>
                                      <p:tavLst>
                                        <p:tav tm="0">
                                          <p:val>
                                            <p:strVal val="1+#ppt_w/2"/>
                                          </p:val>
                                        </p:tav>
                                        <p:tav tm="100000">
                                          <p:val>
                                            <p:strVal val="#ppt_x"/>
                                          </p:val>
                                        </p:tav>
                                      </p:tavLst>
                                    </p:anim>
                                    <p:anim calcmode="lin" valueType="num">
                                      <p:cBhvr additive="base">
                                        <p:cTn id="14" dur="500" fill="hold"/>
                                        <p:tgtEl>
                                          <p:spTgt spid="35637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6378"/>
                                        </p:tgtEl>
                                        <p:attrNameLst>
                                          <p:attrName>style.visibility</p:attrName>
                                        </p:attrNameLst>
                                      </p:cBhvr>
                                      <p:to>
                                        <p:strVal val="visible"/>
                                      </p:to>
                                    </p:set>
                                    <p:anim calcmode="lin" valueType="num">
                                      <p:cBhvr additive="base">
                                        <p:cTn id="19" dur="500" fill="hold"/>
                                        <p:tgtEl>
                                          <p:spTgt spid="356378"/>
                                        </p:tgtEl>
                                        <p:attrNameLst>
                                          <p:attrName>ppt_x</p:attrName>
                                        </p:attrNameLst>
                                      </p:cBhvr>
                                      <p:tavLst>
                                        <p:tav tm="0">
                                          <p:val>
                                            <p:strVal val="#ppt_x"/>
                                          </p:val>
                                        </p:tav>
                                        <p:tav tm="100000">
                                          <p:val>
                                            <p:strVal val="#ppt_x"/>
                                          </p:val>
                                        </p:tav>
                                      </p:tavLst>
                                    </p:anim>
                                    <p:anim calcmode="lin" valueType="num">
                                      <p:cBhvr additive="base">
                                        <p:cTn id="20" dur="500" fill="hold"/>
                                        <p:tgtEl>
                                          <p:spTgt spid="356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1828800" y="3276600"/>
            <a:ext cx="838200" cy="366713"/>
          </a:xfrm>
          <a:prstGeom prst="rect">
            <a:avLst/>
          </a:prstGeom>
          <a:noFill/>
          <a:ln w="9525">
            <a:noFill/>
            <a:miter lim="800000"/>
            <a:headEnd/>
            <a:tailEnd/>
          </a:ln>
          <a:effectLst/>
        </p:spPr>
        <p:txBody>
          <a:bodyPr>
            <a:spAutoFit/>
          </a:bodyPr>
          <a:lstStyle/>
          <a:p>
            <a:pPr algn="r" eaLnBrk="1" hangingPunct="1">
              <a:spcBef>
                <a:spcPct val="50000"/>
              </a:spcBef>
            </a:pPr>
            <a:r>
              <a:rPr lang="en-US" sz="1800" b="1">
                <a:solidFill>
                  <a:srgbClr val="000000"/>
                </a:solidFill>
              </a:rPr>
              <a:t>T</a:t>
            </a:r>
            <a:r>
              <a:rPr lang="en-US" sz="1800" b="1" baseline="-25000">
                <a:solidFill>
                  <a:srgbClr val="000000"/>
                </a:solidFill>
              </a:rPr>
              <a:t>Dis</a:t>
            </a:r>
            <a:endParaRPr lang="en-US" sz="1800" b="1">
              <a:solidFill>
                <a:srgbClr val="000000"/>
              </a:solidFill>
            </a:endParaRPr>
          </a:p>
        </p:txBody>
      </p:sp>
      <p:sp>
        <p:nvSpPr>
          <p:cNvPr id="135171" name="Arc 3"/>
          <p:cNvSpPr>
            <a:spLocks/>
          </p:cNvSpPr>
          <p:nvPr/>
        </p:nvSpPr>
        <p:spPr bwMode="auto">
          <a:xfrm rot="1457409">
            <a:off x="1219200" y="2819400"/>
            <a:ext cx="3403600" cy="2803525"/>
          </a:xfrm>
          <a:custGeom>
            <a:avLst/>
            <a:gdLst>
              <a:gd name="T0" fmla="*/ 1884537 w 20302"/>
              <a:gd name="T1" fmla="*/ 0 h 18445"/>
              <a:gd name="T2" fmla="*/ 3403600 w 20302"/>
              <a:gd name="T3" fmla="*/ 1682571 h 18445"/>
              <a:gd name="T4" fmla="*/ 0 w 20302"/>
              <a:gd name="T5" fmla="*/ 2803525 h 18445"/>
              <a:gd name="T6" fmla="*/ 0 60000 65536"/>
              <a:gd name="T7" fmla="*/ 0 60000 65536"/>
              <a:gd name="T8" fmla="*/ 0 60000 65536"/>
            </a:gdLst>
            <a:ahLst/>
            <a:cxnLst>
              <a:cxn ang="T6">
                <a:pos x="T0" y="T1"/>
              </a:cxn>
              <a:cxn ang="T7">
                <a:pos x="T2" y="T3"/>
              </a:cxn>
              <a:cxn ang="T8">
                <a:pos x="T4" y="T5"/>
              </a:cxn>
            </a:cxnLst>
            <a:rect l="0" t="0" r="r" b="b"/>
            <a:pathLst>
              <a:path w="20302" h="18445" fill="none" extrusionOk="0">
                <a:moveTo>
                  <a:pt x="11240" y="0"/>
                </a:moveTo>
                <a:cubicBezTo>
                  <a:pt x="15430" y="2553"/>
                  <a:pt x="18626" y="6458"/>
                  <a:pt x="20301" y="11070"/>
                </a:cubicBezTo>
              </a:path>
              <a:path w="20302" h="18445" stroke="0" extrusionOk="0">
                <a:moveTo>
                  <a:pt x="11240" y="0"/>
                </a:moveTo>
                <a:cubicBezTo>
                  <a:pt x="15430" y="2553"/>
                  <a:pt x="18626" y="6458"/>
                  <a:pt x="20301" y="11070"/>
                </a:cubicBezTo>
                <a:lnTo>
                  <a:pt x="0" y="18445"/>
                </a:lnTo>
                <a:lnTo>
                  <a:pt x="11240" y="0"/>
                </a:lnTo>
                <a:close/>
              </a:path>
            </a:pathLst>
          </a:custGeom>
          <a:noFill/>
          <a:ln w="38100">
            <a:solidFill>
              <a:srgbClr val="000000"/>
            </a:solidFill>
            <a:round/>
            <a:headEnd/>
            <a:tailEnd/>
          </a:ln>
          <a:effectLst/>
        </p:spPr>
        <p:txBody>
          <a:bodyPr wrap="none" anchor="ctr"/>
          <a:lstStyle/>
          <a:p>
            <a:endParaRPr lang="en-US"/>
          </a:p>
        </p:txBody>
      </p:sp>
      <p:sp>
        <p:nvSpPr>
          <p:cNvPr id="135172" name="Text Box 4"/>
          <p:cNvSpPr txBox="1">
            <a:spLocks noChangeArrowheads="1"/>
          </p:cNvSpPr>
          <p:nvPr/>
        </p:nvSpPr>
        <p:spPr bwMode="auto">
          <a:xfrm>
            <a:off x="2743200" y="2971800"/>
            <a:ext cx="914400" cy="366713"/>
          </a:xfrm>
          <a:prstGeom prst="rect">
            <a:avLst/>
          </a:prstGeom>
          <a:noFill/>
          <a:ln w="9525">
            <a:noFill/>
            <a:miter lim="800000"/>
            <a:headEnd/>
            <a:tailEnd/>
          </a:ln>
          <a:effectLst/>
        </p:spPr>
        <p:txBody>
          <a:bodyPr>
            <a:spAutoFit/>
          </a:bodyPr>
          <a:lstStyle/>
          <a:p>
            <a:pPr algn="ctr" eaLnBrk="1" hangingPunct="1">
              <a:spcBef>
                <a:spcPct val="50000"/>
              </a:spcBef>
            </a:pPr>
            <a:r>
              <a:rPr lang="en-US" sz="1800" b="1">
                <a:solidFill>
                  <a:srgbClr val="000000"/>
                </a:solidFill>
              </a:rPr>
              <a:t>T</a:t>
            </a:r>
            <a:r>
              <a:rPr lang="en-US" sz="1800" b="1" baseline="-25000">
                <a:solidFill>
                  <a:srgbClr val="000000"/>
                </a:solidFill>
              </a:rPr>
              <a:t>Agg</a:t>
            </a:r>
            <a:endParaRPr lang="en-US" sz="1800" b="1">
              <a:solidFill>
                <a:srgbClr val="000000"/>
              </a:solidFill>
            </a:endParaRPr>
          </a:p>
        </p:txBody>
      </p:sp>
      <p:sp>
        <p:nvSpPr>
          <p:cNvPr id="622597" name="Text Box 5"/>
          <p:cNvSpPr txBox="1">
            <a:spLocks noChangeArrowheads="1"/>
          </p:cNvSpPr>
          <p:nvPr/>
        </p:nvSpPr>
        <p:spPr bwMode="auto">
          <a:xfrm>
            <a:off x="381000" y="152400"/>
            <a:ext cx="8458200" cy="133350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1800" b="1">
                <a:solidFill>
                  <a:srgbClr val="000000"/>
                </a:solidFill>
              </a:rPr>
              <a:t>25.1.4: Noise-vs-Lag Trade-off Frontiers with Disaggregate (Traditional Appraisal) and Aggregate (Transactions Based Regression) Valuation Methodologies</a:t>
            </a:r>
          </a:p>
          <a:p>
            <a:pPr lvl="2" eaLnBrk="1" hangingPunct="1">
              <a:spcBef>
                <a:spcPct val="25000"/>
              </a:spcBef>
              <a:defRPr/>
            </a:pPr>
            <a:r>
              <a:rPr lang="en-US" sz="1400" i="1">
                <a:solidFill>
                  <a:srgbClr val="000000"/>
                </a:solidFill>
              </a:rPr>
              <a:t>N</a:t>
            </a:r>
            <a:r>
              <a:rPr lang="en-US" sz="1400" i="1" baseline="-25000">
                <a:solidFill>
                  <a:srgbClr val="000000"/>
                </a:solidFill>
              </a:rPr>
              <a:t>A</a:t>
            </a:r>
            <a:r>
              <a:rPr lang="en-US" sz="1400">
                <a:solidFill>
                  <a:srgbClr val="000000"/>
                </a:solidFill>
              </a:rPr>
              <a:t> = Disaggregate (Appraisal) Optimal Sample Size (# comps) = </a:t>
            </a:r>
            <a:r>
              <a:rPr lang="en-US" sz="1400" i="1">
                <a:solidFill>
                  <a:srgbClr val="000000"/>
                </a:solidFill>
              </a:rPr>
              <a:t>n</a:t>
            </a:r>
            <a:r>
              <a:rPr lang="en-US" sz="1400" i="1" baseline="-25000">
                <a:solidFill>
                  <a:srgbClr val="000000"/>
                </a:solidFill>
              </a:rPr>
              <a:t>A</a:t>
            </a:r>
            <a:r>
              <a:rPr lang="en-US" sz="1400" i="1">
                <a:solidFill>
                  <a:srgbClr val="000000"/>
                </a:solidFill>
              </a:rPr>
              <a:t>(L</a:t>
            </a:r>
            <a:r>
              <a:rPr lang="en-US" sz="1400" i="1" baseline="-25000">
                <a:solidFill>
                  <a:srgbClr val="000000"/>
                </a:solidFill>
              </a:rPr>
              <a:t>A</a:t>
            </a:r>
            <a:r>
              <a:rPr lang="en-US" sz="1400">
                <a:solidFill>
                  <a:srgbClr val="000000"/>
                </a:solidFill>
              </a:rPr>
              <a:t>+1), </a:t>
            </a:r>
            <a:r>
              <a:rPr lang="en-US" sz="1400" i="1">
                <a:solidFill>
                  <a:srgbClr val="000000"/>
                </a:solidFill>
              </a:rPr>
              <a:t>n</a:t>
            </a:r>
            <a:r>
              <a:rPr lang="en-US" sz="1400" i="1" baseline="-25000">
                <a:solidFill>
                  <a:srgbClr val="000000"/>
                </a:solidFill>
              </a:rPr>
              <a:t>A</a:t>
            </a:r>
            <a:r>
              <a:rPr lang="en-US" sz="1400" i="1">
                <a:solidFill>
                  <a:srgbClr val="000000"/>
                </a:solidFill>
              </a:rPr>
              <a:t> </a:t>
            </a:r>
            <a:r>
              <a:rPr lang="en-US" sz="1400">
                <a:solidFill>
                  <a:srgbClr val="000000"/>
                </a:solidFill>
              </a:rPr>
              <a:t>= comps density/period</a:t>
            </a:r>
            <a:r>
              <a:rPr lang="en-US" sz="1400" i="1">
                <a:solidFill>
                  <a:srgbClr val="000000"/>
                </a:solidFill>
              </a:rPr>
              <a:t>; </a:t>
            </a:r>
          </a:p>
          <a:p>
            <a:pPr lvl="2" eaLnBrk="1" hangingPunct="1">
              <a:defRPr/>
            </a:pPr>
            <a:r>
              <a:rPr lang="en-US" sz="1400" i="1">
                <a:solidFill>
                  <a:srgbClr val="000000"/>
                </a:solidFill>
              </a:rPr>
              <a:t>N</a:t>
            </a:r>
            <a:r>
              <a:rPr lang="en-US" sz="1400" i="1" baseline="-25000">
                <a:solidFill>
                  <a:srgbClr val="000000"/>
                </a:solidFill>
              </a:rPr>
              <a:t>C</a:t>
            </a:r>
            <a:r>
              <a:rPr lang="en-US" sz="1400" i="1">
                <a:solidFill>
                  <a:srgbClr val="000000"/>
                </a:solidFill>
              </a:rPr>
              <a:t> </a:t>
            </a:r>
            <a:r>
              <a:rPr lang="en-US" sz="1400">
                <a:solidFill>
                  <a:srgbClr val="000000"/>
                </a:solidFill>
              </a:rPr>
              <a:t>= Aggregate (Transactions Based Regression) Optimal Sample Size (obs per period);</a:t>
            </a:r>
            <a:endParaRPr lang="en-US" sz="1400" i="1">
              <a:solidFill>
                <a:srgbClr val="000000"/>
              </a:solidFill>
            </a:endParaRPr>
          </a:p>
          <a:p>
            <a:pPr lvl="2" eaLnBrk="1" hangingPunct="1">
              <a:defRPr/>
            </a:pPr>
            <a:r>
              <a:rPr lang="en-US" sz="1400" i="1">
                <a:solidFill>
                  <a:srgbClr val="000000"/>
                </a:solidFill>
              </a:rPr>
              <a:t>Q</a:t>
            </a:r>
            <a:r>
              <a:rPr lang="en-US" sz="1400">
                <a:solidFill>
                  <a:srgbClr val="000000"/>
                </a:solidFill>
              </a:rPr>
              <a:t> = Number of Market Segments in the Index Population (as multiple of number used by appraiser).</a:t>
            </a:r>
            <a:endParaRPr lang="en-US" sz="1400" i="1">
              <a:solidFill>
                <a:srgbClr val="000000"/>
              </a:solidFill>
            </a:endParaRPr>
          </a:p>
        </p:txBody>
      </p:sp>
      <p:sp>
        <p:nvSpPr>
          <p:cNvPr id="135174" name="Line 6"/>
          <p:cNvSpPr>
            <a:spLocks noChangeShapeType="1"/>
          </p:cNvSpPr>
          <p:nvPr/>
        </p:nvSpPr>
        <p:spPr bwMode="auto">
          <a:xfrm>
            <a:off x="1371600" y="1981200"/>
            <a:ext cx="3175" cy="3581400"/>
          </a:xfrm>
          <a:prstGeom prst="line">
            <a:avLst/>
          </a:prstGeom>
          <a:noFill/>
          <a:ln w="9525">
            <a:solidFill>
              <a:srgbClr val="000000"/>
            </a:solidFill>
            <a:round/>
            <a:headEnd/>
            <a:tailEnd/>
          </a:ln>
          <a:effectLst/>
        </p:spPr>
        <p:txBody>
          <a:bodyPr/>
          <a:lstStyle/>
          <a:p>
            <a:endParaRPr lang="en-US"/>
          </a:p>
        </p:txBody>
      </p:sp>
      <p:sp>
        <p:nvSpPr>
          <p:cNvPr id="135175" name="Line 7"/>
          <p:cNvSpPr>
            <a:spLocks noChangeShapeType="1"/>
          </p:cNvSpPr>
          <p:nvPr/>
        </p:nvSpPr>
        <p:spPr bwMode="auto">
          <a:xfrm>
            <a:off x="1374775" y="5562600"/>
            <a:ext cx="6553200" cy="0"/>
          </a:xfrm>
          <a:prstGeom prst="line">
            <a:avLst/>
          </a:prstGeom>
          <a:noFill/>
          <a:ln w="9525">
            <a:solidFill>
              <a:srgbClr val="000000"/>
            </a:solidFill>
            <a:round/>
            <a:headEnd/>
            <a:tailEnd/>
          </a:ln>
          <a:effectLst/>
        </p:spPr>
        <p:txBody>
          <a:bodyPr/>
          <a:lstStyle/>
          <a:p>
            <a:endParaRPr lang="en-US"/>
          </a:p>
        </p:txBody>
      </p:sp>
      <p:sp>
        <p:nvSpPr>
          <p:cNvPr id="135176" name="Arc 8"/>
          <p:cNvSpPr>
            <a:spLocks/>
          </p:cNvSpPr>
          <p:nvPr/>
        </p:nvSpPr>
        <p:spPr bwMode="auto">
          <a:xfrm rot="-10128520">
            <a:off x="2417763" y="1987550"/>
            <a:ext cx="2971800" cy="2895600"/>
          </a:xfrm>
          <a:custGeom>
            <a:avLst/>
            <a:gdLst>
              <a:gd name="T0" fmla="*/ 0 w 21679"/>
              <a:gd name="T1" fmla="*/ 2949 h 21600"/>
              <a:gd name="T2" fmla="*/ 2971800 w 21679"/>
              <a:gd name="T3" fmla="*/ 2067539 h 21600"/>
              <a:gd name="T4" fmla="*/ 134477 w 21679"/>
              <a:gd name="T5" fmla="*/ 2895600 h 21600"/>
              <a:gd name="T6" fmla="*/ 0 60000 65536"/>
              <a:gd name="T7" fmla="*/ 0 60000 65536"/>
              <a:gd name="T8" fmla="*/ 0 60000 65536"/>
            </a:gdLst>
            <a:ahLst/>
            <a:cxnLst>
              <a:cxn ang="T6">
                <a:pos x="T0" y="T1"/>
              </a:cxn>
              <a:cxn ang="T7">
                <a:pos x="T2" y="T3"/>
              </a:cxn>
              <a:cxn ang="T8">
                <a:pos x="T4" y="T5"/>
              </a:cxn>
            </a:cxnLst>
            <a:rect l="0" t="0" r="r" b="b"/>
            <a:pathLst>
              <a:path w="21679" h="21600" fill="none" extrusionOk="0">
                <a:moveTo>
                  <a:pt x="0" y="22"/>
                </a:moveTo>
                <a:cubicBezTo>
                  <a:pt x="326" y="7"/>
                  <a:pt x="653" y="0"/>
                  <a:pt x="981" y="0"/>
                </a:cubicBezTo>
                <a:cubicBezTo>
                  <a:pt x="10531" y="0"/>
                  <a:pt x="18947" y="6271"/>
                  <a:pt x="21678" y="15423"/>
                </a:cubicBezTo>
              </a:path>
              <a:path w="21679" h="21600" stroke="0" extrusionOk="0">
                <a:moveTo>
                  <a:pt x="0" y="22"/>
                </a:moveTo>
                <a:cubicBezTo>
                  <a:pt x="326" y="7"/>
                  <a:pt x="653" y="0"/>
                  <a:pt x="981" y="0"/>
                </a:cubicBezTo>
                <a:cubicBezTo>
                  <a:pt x="10531" y="0"/>
                  <a:pt x="18947" y="6271"/>
                  <a:pt x="21678" y="15423"/>
                </a:cubicBezTo>
                <a:lnTo>
                  <a:pt x="981" y="21600"/>
                </a:lnTo>
                <a:lnTo>
                  <a:pt x="0" y="22"/>
                </a:lnTo>
                <a:close/>
              </a:path>
            </a:pathLst>
          </a:custGeom>
          <a:noFill/>
          <a:ln w="28575">
            <a:solidFill>
              <a:srgbClr val="000000"/>
            </a:solidFill>
            <a:prstDash val="sysDot"/>
            <a:round/>
            <a:headEnd/>
            <a:tailEnd/>
          </a:ln>
          <a:effectLst/>
        </p:spPr>
        <p:txBody>
          <a:bodyPr wrap="none" anchor="ctr"/>
          <a:lstStyle/>
          <a:p>
            <a:endParaRPr lang="en-US"/>
          </a:p>
        </p:txBody>
      </p:sp>
      <p:sp>
        <p:nvSpPr>
          <p:cNvPr id="135177" name="Arc 9"/>
          <p:cNvSpPr>
            <a:spLocks/>
          </p:cNvSpPr>
          <p:nvPr/>
        </p:nvSpPr>
        <p:spPr bwMode="auto">
          <a:xfrm>
            <a:off x="1295400" y="3049588"/>
            <a:ext cx="2308225" cy="2589212"/>
          </a:xfrm>
          <a:custGeom>
            <a:avLst/>
            <a:gdLst>
              <a:gd name="T0" fmla="*/ 66727 w 21205"/>
              <a:gd name="T1" fmla="*/ 0 h 21591"/>
              <a:gd name="T2" fmla="*/ 2308225 w 21205"/>
              <a:gd name="T3" fmla="*/ 2096217 h 21591"/>
              <a:gd name="T4" fmla="*/ 0 w 21205"/>
              <a:gd name="T5" fmla="*/ 2589212 h 21591"/>
              <a:gd name="T6" fmla="*/ 0 60000 65536"/>
              <a:gd name="T7" fmla="*/ 0 60000 65536"/>
              <a:gd name="T8" fmla="*/ 0 60000 65536"/>
            </a:gdLst>
            <a:ahLst/>
            <a:cxnLst>
              <a:cxn ang="T6">
                <a:pos x="T0" y="T1"/>
              </a:cxn>
              <a:cxn ang="T7">
                <a:pos x="T2" y="T3"/>
              </a:cxn>
              <a:cxn ang="T8">
                <a:pos x="T4" y="T5"/>
              </a:cxn>
            </a:cxnLst>
            <a:rect l="0" t="0" r="r" b="b"/>
            <a:pathLst>
              <a:path w="21205" h="21591" fill="none" extrusionOk="0">
                <a:moveTo>
                  <a:pt x="613" y="-1"/>
                </a:moveTo>
                <a:cubicBezTo>
                  <a:pt x="10723" y="286"/>
                  <a:pt x="19280" y="7550"/>
                  <a:pt x="21205" y="17479"/>
                </a:cubicBezTo>
              </a:path>
              <a:path w="21205" h="21591" stroke="0" extrusionOk="0">
                <a:moveTo>
                  <a:pt x="613" y="-1"/>
                </a:moveTo>
                <a:cubicBezTo>
                  <a:pt x="10723" y="286"/>
                  <a:pt x="19280" y="7550"/>
                  <a:pt x="21205" y="17479"/>
                </a:cubicBezTo>
                <a:lnTo>
                  <a:pt x="0" y="21591"/>
                </a:lnTo>
                <a:lnTo>
                  <a:pt x="613" y="-1"/>
                </a:lnTo>
                <a:close/>
              </a:path>
            </a:pathLst>
          </a:custGeom>
          <a:noFill/>
          <a:ln w="38100">
            <a:solidFill>
              <a:srgbClr val="000000"/>
            </a:solidFill>
            <a:round/>
            <a:headEnd/>
            <a:tailEnd/>
          </a:ln>
          <a:effectLst/>
        </p:spPr>
        <p:txBody>
          <a:bodyPr wrap="none" anchor="ctr"/>
          <a:lstStyle/>
          <a:p>
            <a:endParaRPr lang="en-US"/>
          </a:p>
        </p:txBody>
      </p:sp>
      <p:sp>
        <p:nvSpPr>
          <p:cNvPr id="135178" name="Line 10"/>
          <p:cNvSpPr>
            <a:spLocks noChangeShapeType="1"/>
          </p:cNvSpPr>
          <p:nvPr/>
        </p:nvSpPr>
        <p:spPr bwMode="auto">
          <a:xfrm flipH="1">
            <a:off x="1371600" y="3962400"/>
            <a:ext cx="2819400" cy="0"/>
          </a:xfrm>
          <a:prstGeom prst="line">
            <a:avLst/>
          </a:prstGeom>
          <a:noFill/>
          <a:ln w="9525">
            <a:solidFill>
              <a:srgbClr val="000000"/>
            </a:solidFill>
            <a:prstDash val="sysDot"/>
            <a:round/>
            <a:headEnd/>
            <a:tailEnd/>
          </a:ln>
          <a:effectLst/>
        </p:spPr>
        <p:txBody>
          <a:bodyPr/>
          <a:lstStyle/>
          <a:p>
            <a:endParaRPr lang="en-US"/>
          </a:p>
        </p:txBody>
      </p:sp>
      <p:sp>
        <p:nvSpPr>
          <p:cNvPr id="135179" name="Text Box 11"/>
          <p:cNvSpPr txBox="1">
            <a:spLocks noChangeArrowheads="1"/>
          </p:cNvSpPr>
          <p:nvPr/>
        </p:nvSpPr>
        <p:spPr bwMode="auto">
          <a:xfrm>
            <a:off x="5181600" y="5029200"/>
            <a:ext cx="533400" cy="274638"/>
          </a:xfrm>
          <a:prstGeom prst="rect">
            <a:avLst/>
          </a:prstGeom>
          <a:noFill/>
          <a:ln w="9525">
            <a:noFill/>
            <a:miter lim="800000"/>
            <a:headEnd/>
            <a:tailEnd/>
          </a:ln>
          <a:effectLst/>
        </p:spPr>
        <p:txBody>
          <a:bodyPr>
            <a:spAutoFit/>
          </a:bodyPr>
          <a:lstStyle/>
          <a:p>
            <a:pPr eaLnBrk="1" hangingPunct="1">
              <a:spcBef>
                <a:spcPct val="50000"/>
              </a:spcBef>
            </a:pPr>
            <a:r>
              <a:rPr lang="en-US" sz="1200">
                <a:solidFill>
                  <a:srgbClr val="000000"/>
                </a:solidFill>
              </a:rPr>
              <a:t>U</a:t>
            </a:r>
            <a:r>
              <a:rPr lang="en-US" sz="1200" baseline="-25000">
                <a:solidFill>
                  <a:srgbClr val="000000"/>
                </a:solidFill>
              </a:rPr>
              <a:t>0</a:t>
            </a:r>
            <a:endParaRPr lang="en-US" sz="1200">
              <a:solidFill>
                <a:srgbClr val="000000"/>
              </a:solidFill>
            </a:endParaRPr>
          </a:p>
        </p:txBody>
      </p:sp>
      <p:sp>
        <p:nvSpPr>
          <p:cNvPr id="135180" name="Text Box 12"/>
          <p:cNvSpPr txBox="1">
            <a:spLocks noChangeArrowheads="1"/>
          </p:cNvSpPr>
          <p:nvPr/>
        </p:nvSpPr>
        <p:spPr bwMode="auto">
          <a:xfrm>
            <a:off x="2590800" y="3962400"/>
            <a:ext cx="536575" cy="336550"/>
          </a:xfrm>
          <a:prstGeom prst="rect">
            <a:avLst/>
          </a:prstGeom>
          <a:noFill/>
          <a:ln w="9525">
            <a:noFill/>
            <a:miter lim="800000"/>
            <a:headEnd/>
            <a:tailEnd/>
          </a:ln>
          <a:effectLst/>
        </p:spPr>
        <p:txBody>
          <a:bodyPr>
            <a:spAutoFit/>
          </a:bodyPr>
          <a:lstStyle/>
          <a:p>
            <a:pPr algn="r" eaLnBrk="1" hangingPunct="1">
              <a:spcBef>
                <a:spcPct val="50000"/>
              </a:spcBef>
            </a:pPr>
            <a:r>
              <a:rPr lang="en-US" sz="1600" b="1">
                <a:solidFill>
                  <a:srgbClr val="000000"/>
                </a:solidFill>
              </a:rPr>
              <a:t>A</a:t>
            </a:r>
          </a:p>
        </p:txBody>
      </p:sp>
      <p:sp>
        <p:nvSpPr>
          <p:cNvPr id="135181" name="Line 13"/>
          <p:cNvSpPr>
            <a:spLocks noChangeShapeType="1"/>
          </p:cNvSpPr>
          <p:nvPr/>
        </p:nvSpPr>
        <p:spPr bwMode="auto">
          <a:xfrm>
            <a:off x="3124200" y="4038600"/>
            <a:ext cx="0" cy="1524000"/>
          </a:xfrm>
          <a:prstGeom prst="line">
            <a:avLst/>
          </a:prstGeom>
          <a:noFill/>
          <a:ln w="9525">
            <a:solidFill>
              <a:srgbClr val="000000"/>
            </a:solidFill>
            <a:prstDash val="sysDot"/>
            <a:round/>
            <a:headEnd/>
            <a:tailEnd/>
          </a:ln>
          <a:effectLst/>
        </p:spPr>
        <p:txBody>
          <a:bodyPr/>
          <a:lstStyle/>
          <a:p>
            <a:endParaRPr lang="en-US"/>
          </a:p>
        </p:txBody>
      </p:sp>
      <p:sp>
        <p:nvSpPr>
          <p:cNvPr id="135182" name="Line 14"/>
          <p:cNvSpPr>
            <a:spLocks noChangeShapeType="1"/>
          </p:cNvSpPr>
          <p:nvPr/>
        </p:nvSpPr>
        <p:spPr bwMode="auto">
          <a:xfrm>
            <a:off x="1371600" y="3048000"/>
            <a:ext cx="2286000" cy="0"/>
          </a:xfrm>
          <a:prstGeom prst="line">
            <a:avLst/>
          </a:prstGeom>
          <a:noFill/>
          <a:ln w="38100">
            <a:solidFill>
              <a:srgbClr val="000000"/>
            </a:solidFill>
            <a:round/>
            <a:headEnd/>
            <a:tailEnd/>
          </a:ln>
          <a:effectLst/>
        </p:spPr>
        <p:txBody>
          <a:bodyPr/>
          <a:lstStyle/>
          <a:p>
            <a:endParaRPr lang="en-US"/>
          </a:p>
        </p:txBody>
      </p:sp>
      <p:sp>
        <p:nvSpPr>
          <p:cNvPr id="135183" name="Arc 15"/>
          <p:cNvSpPr>
            <a:spLocks/>
          </p:cNvSpPr>
          <p:nvPr/>
        </p:nvSpPr>
        <p:spPr bwMode="auto">
          <a:xfrm rot="-10128520">
            <a:off x="3048000" y="1143000"/>
            <a:ext cx="2971800" cy="2895600"/>
          </a:xfrm>
          <a:custGeom>
            <a:avLst/>
            <a:gdLst>
              <a:gd name="T0" fmla="*/ 0 w 21679"/>
              <a:gd name="T1" fmla="*/ 2949 h 21600"/>
              <a:gd name="T2" fmla="*/ 2971800 w 21679"/>
              <a:gd name="T3" fmla="*/ 2067539 h 21600"/>
              <a:gd name="T4" fmla="*/ 134477 w 21679"/>
              <a:gd name="T5" fmla="*/ 2895600 h 21600"/>
              <a:gd name="T6" fmla="*/ 0 60000 65536"/>
              <a:gd name="T7" fmla="*/ 0 60000 65536"/>
              <a:gd name="T8" fmla="*/ 0 60000 65536"/>
            </a:gdLst>
            <a:ahLst/>
            <a:cxnLst>
              <a:cxn ang="T6">
                <a:pos x="T0" y="T1"/>
              </a:cxn>
              <a:cxn ang="T7">
                <a:pos x="T2" y="T3"/>
              </a:cxn>
              <a:cxn ang="T8">
                <a:pos x="T4" y="T5"/>
              </a:cxn>
            </a:cxnLst>
            <a:rect l="0" t="0" r="r" b="b"/>
            <a:pathLst>
              <a:path w="21679" h="21600" fill="none" extrusionOk="0">
                <a:moveTo>
                  <a:pt x="0" y="22"/>
                </a:moveTo>
                <a:cubicBezTo>
                  <a:pt x="326" y="7"/>
                  <a:pt x="653" y="0"/>
                  <a:pt x="981" y="0"/>
                </a:cubicBezTo>
                <a:cubicBezTo>
                  <a:pt x="10531" y="0"/>
                  <a:pt x="18947" y="6271"/>
                  <a:pt x="21678" y="15423"/>
                </a:cubicBezTo>
              </a:path>
              <a:path w="21679" h="21600" stroke="0" extrusionOk="0">
                <a:moveTo>
                  <a:pt x="0" y="22"/>
                </a:moveTo>
                <a:cubicBezTo>
                  <a:pt x="326" y="7"/>
                  <a:pt x="653" y="0"/>
                  <a:pt x="981" y="0"/>
                </a:cubicBezTo>
                <a:cubicBezTo>
                  <a:pt x="10531" y="0"/>
                  <a:pt x="18947" y="6271"/>
                  <a:pt x="21678" y="15423"/>
                </a:cubicBezTo>
                <a:lnTo>
                  <a:pt x="981" y="21600"/>
                </a:lnTo>
                <a:lnTo>
                  <a:pt x="0" y="22"/>
                </a:lnTo>
                <a:close/>
              </a:path>
            </a:pathLst>
          </a:custGeom>
          <a:noFill/>
          <a:ln w="28575">
            <a:solidFill>
              <a:srgbClr val="000000"/>
            </a:solidFill>
            <a:prstDash val="sysDot"/>
            <a:round/>
            <a:headEnd/>
            <a:tailEnd/>
          </a:ln>
          <a:effectLst/>
        </p:spPr>
        <p:txBody>
          <a:bodyPr wrap="none" anchor="ctr"/>
          <a:lstStyle/>
          <a:p>
            <a:endParaRPr lang="en-US"/>
          </a:p>
        </p:txBody>
      </p:sp>
      <p:sp>
        <p:nvSpPr>
          <p:cNvPr id="135184" name="Text Box 16"/>
          <p:cNvSpPr txBox="1">
            <a:spLocks noChangeArrowheads="1"/>
          </p:cNvSpPr>
          <p:nvPr/>
        </p:nvSpPr>
        <p:spPr bwMode="auto">
          <a:xfrm>
            <a:off x="5715000" y="4114800"/>
            <a:ext cx="533400" cy="274638"/>
          </a:xfrm>
          <a:prstGeom prst="rect">
            <a:avLst/>
          </a:prstGeom>
          <a:noFill/>
          <a:ln w="9525">
            <a:noFill/>
            <a:miter lim="800000"/>
            <a:headEnd/>
            <a:tailEnd/>
          </a:ln>
          <a:effectLst/>
        </p:spPr>
        <p:txBody>
          <a:bodyPr>
            <a:spAutoFit/>
          </a:bodyPr>
          <a:lstStyle/>
          <a:p>
            <a:pPr eaLnBrk="1" hangingPunct="1">
              <a:spcBef>
                <a:spcPct val="50000"/>
              </a:spcBef>
            </a:pPr>
            <a:r>
              <a:rPr lang="en-US" sz="1200">
                <a:solidFill>
                  <a:srgbClr val="000000"/>
                </a:solidFill>
              </a:rPr>
              <a:t>U</a:t>
            </a:r>
            <a:r>
              <a:rPr lang="en-US" sz="1200" baseline="-25000">
                <a:solidFill>
                  <a:srgbClr val="000000"/>
                </a:solidFill>
              </a:rPr>
              <a:t>1</a:t>
            </a:r>
            <a:endParaRPr lang="en-US" sz="1200">
              <a:solidFill>
                <a:srgbClr val="000000"/>
              </a:solidFill>
            </a:endParaRPr>
          </a:p>
        </p:txBody>
      </p:sp>
      <p:sp>
        <p:nvSpPr>
          <p:cNvPr id="135185" name="Text Box 17"/>
          <p:cNvSpPr txBox="1">
            <a:spLocks noChangeArrowheads="1"/>
          </p:cNvSpPr>
          <p:nvPr/>
        </p:nvSpPr>
        <p:spPr bwMode="auto">
          <a:xfrm rot="-5431984">
            <a:off x="-572294" y="2326482"/>
            <a:ext cx="2214563" cy="304800"/>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000000"/>
                </a:solidFill>
              </a:rPr>
              <a:t>Reduced  temporal  lag bias</a:t>
            </a:r>
          </a:p>
        </p:txBody>
      </p:sp>
      <p:sp>
        <p:nvSpPr>
          <p:cNvPr id="135186" name="Line 18"/>
          <p:cNvSpPr>
            <a:spLocks noChangeShapeType="1"/>
          </p:cNvSpPr>
          <p:nvPr/>
        </p:nvSpPr>
        <p:spPr bwMode="auto">
          <a:xfrm flipV="1">
            <a:off x="533400" y="3733800"/>
            <a:ext cx="0" cy="1600200"/>
          </a:xfrm>
          <a:prstGeom prst="line">
            <a:avLst/>
          </a:prstGeom>
          <a:noFill/>
          <a:ln w="9525">
            <a:solidFill>
              <a:srgbClr val="000000"/>
            </a:solidFill>
            <a:round/>
            <a:headEnd/>
            <a:tailEnd type="triangle" w="med" len="med"/>
          </a:ln>
          <a:effectLst/>
        </p:spPr>
        <p:txBody>
          <a:bodyPr/>
          <a:lstStyle/>
          <a:p>
            <a:endParaRPr lang="en-US"/>
          </a:p>
        </p:txBody>
      </p:sp>
      <p:sp>
        <p:nvSpPr>
          <p:cNvPr id="135187" name="Text Box 19"/>
          <p:cNvSpPr txBox="1">
            <a:spLocks noChangeArrowheads="1"/>
          </p:cNvSpPr>
          <p:nvPr/>
        </p:nvSpPr>
        <p:spPr bwMode="auto">
          <a:xfrm>
            <a:off x="3657600" y="3962400"/>
            <a:ext cx="536575" cy="336550"/>
          </a:xfrm>
          <a:prstGeom prst="rect">
            <a:avLst/>
          </a:prstGeom>
          <a:noFill/>
          <a:ln w="9525">
            <a:noFill/>
            <a:miter lim="800000"/>
            <a:headEnd/>
            <a:tailEnd/>
          </a:ln>
          <a:effectLst/>
        </p:spPr>
        <p:txBody>
          <a:bodyPr>
            <a:spAutoFit/>
          </a:bodyPr>
          <a:lstStyle/>
          <a:p>
            <a:pPr algn="r" eaLnBrk="1" hangingPunct="1">
              <a:spcBef>
                <a:spcPct val="50000"/>
              </a:spcBef>
            </a:pPr>
            <a:r>
              <a:rPr lang="en-US" sz="1600" b="1">
                <a:solidFill>
                  <a:srgbClr val="000000"/>
                </a:solidFill>
              </a:rPr>
              <a:t>B</a:t>
            </a:r>
          </a:p>
        </p:txBody>
      </p:sp>
      <p:sp>
        <p:nvSpPr>
          <p:cNvPr id="135188" name="Text Box 20"/>
          <p:cNvSpPr txBox="1">
            <a:spLocks noChangeArrowheads="1"/>
          </p:cNvSpPr>
          <p:nvPr/>
        </p:nvSpPr>
        <p:spPr bwMode="auto">
          <a:xfrm>
            <a:off x="3657600" y="2743200"/>
            <a:ext cx="536575" cy="336550"/>
          </a:xfrm>
          <a:prstGeom prst="rect">
            <a:avLst/>
          </a:prstGeom>
          <a:noFill/>
          <a:ln w="9525">
            <a:noFill/>
            <a:miter lim="800000"/>
            <a:headEnd/>
            <a:tailEnd/>
          </a:ln>
          <a:effectLst/>
        </p:spPr>
        <p:txBody>
          <a:bodyPr>
            <a:spAutoFit/>
          </a:bodyPr>
          <a:lstStyle/>
          <a:p>
            <a:pPr eaLnBrk="1" hangingPunct="1">
              <a:spcBef>
                <a:spcPct val="50000"/>
              </a:spcBef>
            </a:pPr>
            <a:r>
              <a:rPr lang="en-US" sz="1600" b="1">
                <a:solidFill>
                  <a:srgbClr val="000000"/>
                </a:solidFill>
              </a:rPr>
              <a:t>C</a:t>
            </a:r>
          </a:p>
        </p:txBody>
      </p:sp>
      <p:sp>
        <p:nvSpPr>
          <p:cNvPr id="135189" name="Line 21"/>
          <p:cNvSpPr>
            <a:spLocks noChangeShapeType="1"/>
          </p:cNvSpPr>
          <p:nvPr/>
        </p:nvSpPr>
        <p:spPr bwMode="auto">
          <a:xfrm flipH="1">
            <a:off x="1219200" y="3048000"/>
            <a:ext cx="152400" cy="0"/>
          </a:xfrm>
          <a:prstGeom prst="line">
            <a:avLst/>
          </a:prstGeom>
          <a:noFill/>
          <a:ln w="9525">
            <a:solidFill>
              <a:srgbClr val="000000"/>
            </a:solidFill>
            <a:round/>
            <a:headEnd/>
            <a:tailEnd/>
          </a:ln>
          <a:effectLst/>
        </p:spPr>
        <p:txBody>
          <a:bodyPr/>
          <a:lstStyle/>
          <a:p>
            <a:endParaRPr lang="en-US"/>
          </a:p>
        </p:txBody>
      </p:sp>
      <p:sp>
        <p:nvSpPr>
          <p:cNvPr id="135190" name="Text Box 22"/>
          <p:cNvSpPr txBox="1">
            <a:spLocks noChangeArrowheads="1"/>
          </p:cNvSpPr>
          <p:nvPr/>
        </p:nvSpPr>
        <p:spPr bwMode="auto">
          <a:xfrm>
            <a:off x="914400" y="2819400"/>
            <a:ext cx="304800" cy="366713"/>
          </a:xfrm>
          <a:prstGeom prst="rect">
            <a:avLst/>
          </a:prstGeom>
          <a:noFill/>
          <a:ln w="9525">
            <a:noFill/>
            <a:miter lim="800000"/>
            <a:headEnd/>
            <a:tailEnd/>
          </a:ln>
          <a:effectLst/>
        </p:spPr>
        <p:txBody>
          <a:bodyPr>
            <a:spAutoFit/>
          </a:bodyPr>
          <a:lstStyle/>
          <a:p>
            <a:pPr eaLnBrk="1" hangingPunct="1">
              <a:spcBef>
                <a:spcPct val="50000"/>
              </a:spcBef>
            </a:pPr>
            <a:r>
              <a:rPr lang="en-US" sz="1800">
                <a:solidFill>
                  <a:srgbClr val="000000"/>
                </a:solidFill>
              </a:rPr>
              <a:t>0</a:t>
            </a:r>
          </a:p>
        </p:txBody>
      </p:sp>
      <p:sp>
        <p:nvSpPr>
          <p:cNvPr id="135191" name="Text Box 23"/>
          <p:cNvSpPr txBox="1">
            <a:spLocks noChangeArrowheads="1"/>
          </p:cNvSpPr>
          <p:nvPr/>
        </p:nvSpPr>
        <p:spPr bwMode="auto">
          <a:xfrm>
            <a:off x="4267200" y="2133600"/>
            <a:ext cx="2362200" cy="738664"/>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000000"/>
                </a:solidFill>
              </a:rPr>
              <a:t>“Corner Solution” Optimum @ Zero Lag. </a:t>
            </a:r>
            <a:r>
              <a:rPr lang="en-US" sz="1400">
                <a:solidFill>
                  <a:srgbClr val="000000"/>
                </a:solidFill>
                <a:sym typeface="Wingdings" pitchFamily="2" charset="2"/>
              </a:rPr>
              <a:t> Transactions Based Index</a:t>
            </a:r>
            <a:endParaRPr lang="en-US" sz="1400">
              <a:solidFill>
                <a:srgbClr val="000000"/>
              </a:solidFill>
            </a:endParaRPr>
          </a:p>
        </p:txBody>
      </p:sp>
      <p:sp>
        <p:nvSpPr>
          <p:cNvPr id="135192" name="Line 24"/>
          <p:cNvSpPr>
            <a:spLocks noChangeShapeType="1"/>
          </p:cNvSpPr>
          <p:nvPr/>
        </p:nvSpPr>
        <p:spPr bwMode="auto">
          <a:xfrm flipH="1">
            <a:off x="3886200" y="2438400"/>
            <a:ext cx="381000" cy="381000"/>
          </a:xfrm>
          <a:prstGeom prst="line">
            <a:avLst/>
          </a:prstGeom>
          <a:noFill/>
          <a:ln w="9525">
            <a:solidFill>
              <a:srgbClr val="000000"/>
            </a:solidFill>
            <a:round/>
            <a:headEnd/>
            <a:tailEnd type="triangle" w="med" len="med"/>
          </a:ln>
          <a:effectLst/>
        </p:spPr>
        <p:txBody>
          <a:bodyPr/>
          <a:lstStyle/>
          <a:p>
            <a:endParaRPr lang="en-US"/>
          </a:p>
        </p:txBody>
      </p:sp>
      <p:sp>
        <p:nvSpPr>
          <p:cNvPr id="135193" name="Text Box 25"/>
          <p:cNvSpPr txBox="1">
            <a:spLocks noChangeArrowheads="1"/>
          </p:cNvSpPr>
          <p:nvPr/>
        </p:nvSpPr>
        <p:spPr bwMode="auto">
          <a:xfrm>
            <a:off x="4038600" y="6019800"/>
            <a:ext cx="2057400" cy="304800"/>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000000"/>
                </a:solidFill>
              </a:rPr>
              <a:t>Reduced random error</a:t>
            </a:r>
          </a:p>
        </p:txBody>
      </p:sp>
      <p:sp>
        <p:nvSpPr>
          <p:cNvPr id="135194" name="Line 26"/>
          <p:cNvSpPr>
            <a:spLocks noChangeShapeType="1"/>
          </p:cNvSpPr>
          <p:nvPr/>
        </p:nvSpPr>
        <p:spPr bwMode="auto">
          <a:xfrm>
            <a:off x="1981200" y="6172200"/>
            <a:ext cx="1981200" cy="0"/>
          </a:xfrm>
          <a:prstGeom prst="line">
            <a:avLst/>
          </a:prstGeom>
          <a:noFill/>
          <a:ln w="9525">
            <a:solidFill>
              <a:srgbClr val="000000"/>
            </a:solidFill>
            <a:round/>
            <a:headEnd/>
            <a:tailEnd type="triangle" w="med" len="med"/>
          </a:ln>
          <a:effectLst/>
        </p:spPr>
        <p:txBody>
          <a:bodyPr/>
          <a:lstStyle/>
          <a:p>
            <a:endParaRPr lang="en-US"/>
          </a:p>
        </p:txBody>
      </p:sp>
      <p:sp>
        <p:nvSpPr>
          <p:cNvPr id="135195" name="Line 27"/>
          <p:cNvSpPr>
            <a:spLocks noChangeShapeType="1"/>
          </p:cNvSpPr>
          <p:nvPr/>
        </p:nvSpPr>
        <p:spPr bwMode="auto">
          <a:xfrm>
            <a:off x="4191000" y="4038600"/>
            <a:ext cx="0" cy="1524000"/>
          </a:xfrm>
          <a:prstGeom prst="line">
            <a:avLst/>
          </a:prstGeom>
          <a:noFill/>
          <a:ln w="9525">
            <a:solidFill>
              <a:srgbClr val="000000"/>
            </a:solidFill>
            <a:prstDash val="sysDot"/>
            <a:round/>
            <a:headEnd/>
            <a:tailEnd/>
          </a:ln>
          <a:effectLst/>
        </p:spPr>
        <p:txBody>
          <a:bodyPr/>
          <a:lstStyle/>
          <a:p>
            <a:endParaRPr lang="en-US"/>
          </a:p>
        </p:txBody>
      </p:sp>
      <p:sp>
        <p:nvSpPr>
          <p:cNvPr id="135196" name="Line 28"/>
          <p:cNvSpPr>
            <a:spLocks noChangeShapeType="1"/>
          </p:cNvSpPr>
          <p:nvPr/>
        </p:nvSpPr>
        <p:spPr bwMode="auto">
          <a:xfrm>
            <a:off x="3657600" y="3048000"/>
            <a:ext cx="0" cy="2514600"/>
          </a:xfrm>
          <a:prstGeom prst="line">
            <a:avLst/>
          </a:prstGeom>
          <a:noFill/>
          <a:ln w="9525">
            <a:solidFill>
              <a:srgbClr val="000000"/>
            </a:solidFill>
            <a:prstDash val="sysDot"/>
            <a:round/>
            <a:headEnd/>
            <a:tailEnd/>
          </a:ln>
          <a:effectLst/>
        </p:spPr>
        <p:txBody>
          <a:bodyPr/>
          <a:lstStyle/>
          <a:p>
            <a:endParaRPr lang="en-US"/>
          </a:p>
        </p:txBody>
      </p:sp>
      <p:sp>
        <p:nvSpPr>
          <p:cNvPr id="135197" name="Text Box 29"/>
          <p:cNvSpPr txBox="1">
            <a:spLocks noChangeArrowheads="1"/>
          </p:cNvSpPr>
          <p:nvPr/>
        </p:nvSpPr>
        <p:spPr bwMode="auto">
          <a:xfrm>
            <a:off x="4267200" y="4343400"/>
            <a:ext cx="914400" cy="366713"/>
          </a:xfrm>
          <a:prstGeom prst="rect">
            <a:avLst/>
          </a:prstGeom>
          <a:noFill/>
          <a:ln w="9525">
            <a:noFill/>
            <a:miter lim="800000"/>
            <a:headEnd/>
            <a:tailEnd/>
          </a:ln>
          <a:effectLst/>
        </p:spPr>
        <p:txBody>
          <a:bodyPr>
            <a:spAutoFit/>
          </a:bodyPr>
          <a:lstStyle/>
          <a:p>
            <a:pPr eaLnBrk="1" hangingPunct="1">
              <a:spcBef>
                <a:spcPct val="50000"/>
              </a:spcBef>
            </a:pPr>
            <a:r>
              <a:rPr lang="en-US" sz="1800" b="1">
                <a:solidFill>
                  <a:srgbClr val="000000"/>
                </a:solidFill>
              </a:rPr>
              <a:t>T</a:t>
            </a:r>
            <a:r>
              <a:rPr lang="en-US" sz="1800" b="1" baseline="-25000">
                <a:solidFill>
                  <a:srgbClr val="000000"/>
                </a:solidFill>
              </a:rPr>
              <a:t>Agg</a:t>
            </a:r>
            <a:endParaRPr lang="en-US" sz="1800" b="1">
              <a:solidFill>
                <a:srgbClr val="000000"/>
              </a:solidFill>
            </a:endParaRPr>
          </a:p>
        </p:txBody>
      </p:sp>
      <p:sp>
        <p:nvSpPr>
          <p:cNvPr id="135198" name="Text Box 30"/>
          <p:cNvSpPr txBox="1">
            <a:spLocks noChangeArrowheads="1"/>
          </p:cNvSpPr>
          <p:nvPr/>
        </p:nvSpPr>
        <p:spPr bwMode="auto">
          <a:xfrm>
            <a:off x="2819400" y="4724400"/>
            <a:ext cx="838200" cy="366713"/>
          </a:xfrm>
          <a:prstGeom prst="rect">
            <a:avLst/>
          </a:prstGeom>
          <a:noFill/>
          <a:ln w="9525">
            <a:noFill/>
            <a:miter lim="800000"/>
            <a:headEnd/>
            <a:tailEnd/>
          </a:ln>
          <a:effectLst/>
        </p:spPr>
        <p:txBody>
          <a:bodyPr>
            <a:spAutoFit/>
          </a:bodyPr>
          <a:lstStyle/>
          <a:p>
            <a:pPr algn="r" eaLnBrk="1" hangingPunct="1">
              <a:spcBef>
                <a:spcPct val="50000"/>
              </a:spcBef>
            </a:pPr>
            <a:r>
              <a:rPr lang="en-US" sz="1800" b="1">
                <a:solidFill>
                  <a:srgbClr val="000000"/>
                </a:solidFill>
              </a:rPr>
              <a:t>T</a:t>
            </a:r>
            <a:r>
              <a:rPr lang="en-US" sz="1800" b="1" baseline="-25000">
                <a:solidFill>
                  <a:srgbClr val="000000"/>
                </a:solidFill>
              </a:rPr>
              <a:t>Dis</a:t>
            </a:r>
            <a:endParaRPr lang="en-US" sz="1800" b="1">
              <a:solidFill>
                <a:srgbClr val="000000"/>
              </a:solidFill>
            </a:endParaRPr>
          </a:p>
        </p:txBody>
      </p:sp>
      <p:sp>
        <p:nvSpPr>
          <p:cNvPr id="135199" name="Oval 31"/>
          <p:cNvSpPr>
            <a:spLocks noChangeArrowheads="1"/>
          </p:cNvSpPr>
          <p:nvPr/>
        </p:nvSpPr>
        <p:spPr bwMode="auto">
          <a:xfrm>
            <a:off x="3048000" y="3962400"/>
            <a:ext cx="76200" cy="76200"/>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135200" name="Oval 32"/>
          <p:cNvSpPr>
            <a:spLocks noChangeArrowheads="1"/>
          </p:cNvSpPr>
          <p:nvPr/>
        </p:nvSpPr>
        <p:spPr bwMode="auto">
          <a:xfrm>
            <a:off x="4114800" y="3962400"/>
            <a:ext cx="76200" cy="76200"/>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135201" name="Oval 33"/>
          <p:cNvSpPr>
            <a:spLocks noChangeArrowheads="1"/>
          </p:cNvSpPr>
          <p:nvPr/>
        </p:nvSpPr>
        <p:spPr bwMode="auto">
          <a:xfrm>
            <a:off x="3657600" y="2971800"/>
            <a:ext cx="76200" cy="76200"/>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135202" name="Text Box 34"/>
          <p:cNvSpPr txBox="1">
            <a:spLocks noChangeArrowheads="1"/>
          </p:cNvSpPr>
          <p:nvPr/>
        </p:nvSpPr>
        <p:spPr bwMode="auto">
          <a:xfrm>
            <a:off x="4800600" y="5562600"/>
            <a:ext cx="2743200" cy="336550"/>
          </a:xfrm>
          <a:prstGeom prst="rect">
            <a:avLst/>
          </a:prstGeom>
          <a:noFill/>
          <a:ln w="9525">
            <a:noFill/>
            <a:miter lim="800000"/>
            <a:headEnd/>
            <a:tailEnd/>
          </a:ln>
          <a:effectLst/>
        </p:spPr>
        <p:txBody>
          <a:bodyPr>
            <a:spAutoFit/>
          </a:bodyPr>
          <a:lstStyle/>
          <a:p>
            <a:pPr eaLnBrk="1" hangingPunct="1">
              <a:spcBef>
                <a:spcPct val="50000"/>
              </a:spcBef>
            </a:pPr>
            <a:r>
              <a:rPr lang="en-US" sz="1600">
                <a:solidFill>
                  <a:srgbClr val="000000"/>
                </a:solidFill>
              </a:rPr>
              <a:t>Random Error (fraction of </a:t>
            </a:r>
            <a:r>
              <a:rPr lang="el-GR" sz="1600">
                <a:solidFill>
                  <a:srgbClr val="000000"/>
                </a:solidFill>
                <a:cs typeface="Times New Roman" pitchFamily="18" charset="0"/>
              </a:rPr>
              <a:t>σ</a:t>
            </a:r>
            <a:r>
              <a:rPr lang="el-GR" sz="1600" baseline="-25000">
                <a:solidFill>
                  <a:srgbClr val="000000"/>
                </a:solidFill>
                <a:cs typeface="Times New Roman" pitchFamily="18" charset="0"/>
              </a:rPr>
              <a:t>ε</a:t>
            </a:r>
            <a:r>
              <a:rPr lang="en-US" sz="1600" baseline="30000">
                <a:solidFill>
                  <a:srgbClr val="000000"/>
                </a:solidFill>
                <a:cs typeface="Times New Roman" pitchFamily="18" charset="0"/>
              </a:rPr>
              <a:t>2</a:t>
            </a:r>
            <a:r>
              <a:rPr lang="en-US" sz="1600" baseline="-25000">
                <a:solidFill>
                  <a:srgbClr val="000000"/>
                </a:solidFill>
                <a:cs typeface="Times New Roman" pitchFamily="18" charset="0"/>
              </a:rPr>
              <a:t> </a:t>
            </a:r>
            <a:r>
              <a:rPr lang="en-US" sz="1600">
                <a:solidFill>
                  <a:srgbClr val="000000"/>
                </a:solidFill>
                <a:cs typeface="Times New Roman" pitchFamily="18" charset="0"/>
              </a:rPr>
              <a:t>)</a:t>
            </a:r>
            <a:endParaRPr lang="el-GR" sz="1600">
              <a:solidFill>
                <a:srgbClr val="000000"/>
              </a:solidFill>
              <a:cs typeface="Times New Roman" pitchFamily="18" charset="0"/>
            </a:endParaRPr>
          </a:p>
        </p:txBody>
      </p:sp>
      <p:sp>
        <p:nvSpPr>
          <p:cNvPr id="135203" name="Line 35"/>
          <p:cNvSpPr>
            <a:spLocks noChangeShapeType="1"/>
          </p:cNvSpPr>
          <p:nvPr/>
        </p:nvSpPr>
        <p:spPr bwMode="auto">
          <a:xfrm>
            <a:off x="3657600" y="5562600"/>
            <a:ext cx="0" cy="76200"/>
          </a:xfrm>
          <a:prstGeom prst="line">
            <a:avLst/>
          </a:prstGeom>
          <a:noFill/>
          <a:ln w="9525">
            <a:solidFill>
              <a:srgbClr val="000000"/>
            </a:solidFill>
            <a:round/>
            <a:headEnd/>
            <a:tailEnd/>
          </a:ln>
          <a:effectLst/>
        </p:spPr>
        <p:txBody>
          <a:bodyPr/>
          <a:lstStyle/>
          <a:p>
            <a:endParaRPr lang="en-US"/>
          </a:p>
        </p:txBody>
      </p:sp>
      <p:sp>
        <p:nvSpPr>
          <p:cNvPr id="135204" name="Text Box 36"/>
          <p:cNvSpPr txBox="1">
            <a:spLocks noChangeArrowheads="1"/>
          </p:cNvSpPr>
          <p:nvPr/>
        </p:nvSpPr>
        <p:spPr bwMode="auto">
          <a:xfrm>
            <a:off x="609600" y="3810000"/>
            <a:ext cx="609600" cy="274638"/>
          </a:xfrm>
          <a:prstGeom prst="rect">
            <a:avLst/>
          </a:prstGeom>
          <a:noFill/>
          <a:ln w="9525">
            <a:noFill/>
            <a:miter lim="800000"/>
            <a:headEnd/>
            <a:tailEnd/>
          </a:ln>
          <a:effectLst/>
        </p:spPr>
        <p:txBody>
          <a:bodyPr>
            <a:spAutoFit/>
          </a:bodyPr>
          <a:lstStyle/>
          <a:p>
            <a:pPr algn="r" eaLnBrk="1" hangingPunct="1">
              <a:spcBef>
                <a:spcPct val="50000"/>
              </a:spcBef>
            </a:pPr>
            <a:r>
              <a:rPr lang="en-US" sz="1200" i="1">
                <a:solidFill>
                  <a:srgbClr val="000000"/>
                </a:solidFill>
                <a:latin typeface="Arial" charset="0"/>
              </a:rPr>
              <a:t>L</a:t>
            </a:r>
            <a:r>
              <a:rPr lang="en-US" sz="1200" i="1" baseline="-25000">
                <a:solidFill>
                  <a:srgbClr val="000000"/>
                </a:solidFill>
                <a:latin typeface="Arial" charset="0"/>
              </a:rPr>
              <a:t>A</a:t>
            </a:r>
            <a:r>
              <a:rPr lang="en-US" sz="1200" i="1">
                <a:solidFill>
                  <a:srgbClr val="000000"/>
                </a:solidFill>
                <a:latin typeface="Arial" charset="0"/>
              </a:rPr>
              <a:t> /2</a:t>
            </a:r>
          </a:p>
        </p:txBody>
      </p:sp>
      <p:sp>
        <p:nvSpPr>
          <p:cNvPr id="135205" name="Line 37"/>
          <p:cNvSpPr>
            <a:spLocks noChangeShapeType="1"/>
          </p:cNvSpPr>
          <p:nvPr/>
        </p:nvSpPr>
        <p:spPr bwMode="auto">
          <a:xfrm flipH="1">
            <a:off x="1219200" y="3962400"/>
            <a:ext cx="152400" cy="0"/>
          </a:xfrm>
          <a:prstGeom prst="line">
            <a:avLst/>
          </a:prstGeom>
          <a:noFill/>
          <a:ln w="9525">
            <a:solidFill>
              <a:srgbClr val="000000"/>
            </a:solidFill>
            <a:round/>
            <a:headEnd/>
            <a:tailEnd/>
          </a:ln>
          <a:effectLst/>
        </p:spPr>
        <p:txBody>
          <a:bodyPr/>
          <a:lstStyle/>
          <a:p>
            <a:endParaRPr lang="en-US"/>
          </a:p>
        </p:txBody>
      </p:sp>
      <p:sp>
        <p:nvSpPr>
          <p:cNvPr id="135206" name="Line 38"/>
          <p:cNvSpPr>
            <a:spLocks noChangeShapeType="1"/>
          </p:cNvSpPr>
          <p:nvPr/>
        </p:nvSpPr>
        <p:spPr bwMode="auto">
          <a:xfrm>
            <a:off x="3124200" y="5562600"/>
            <a:ext cx="0" cy="76200"/>
          </a:xfrm>
          <a:prstGeom prst="line">
            <a:avLst/>
          </a:prstGeom>
          <a:noFill/>
          <a:ln w="9525">
            <a:solidFill>
              <a:srgbClr val="000000"/>
            </a:solidFill>
            <a:round/>
            <a:headEnd/>
            <a:tailEnd/>
          </a:ln>
          <a:effectLst/>
        </p:spPr>
        <p:txBody>
          <a:bodyPr/>
          <a:lstStyle/>
          <a:p>
            <a:endParaRPr lang="en-US"/>
          </a:p>
        </p:txBody>
      </p:sp>
      <p:sp>
        <p:nvSpPr>
          <p:cNvPr id="135207" name="Line 39"/>
          <p:cNvSpPr>
            <a:spLocks noChangeShapeType="1"/>
          </p:cNvSpPr>
          <p:nvPr/>
        </p:nvSpPr>
        <p:spPr bwMode="auto">
          <a:xfrm>
            <a:off x="4191000" y="5562600"/>
            <a:ext cx="0" cy="76200"/>
          </a:xfrm>
          <a:prstGeom prst="line">
            <a:avLst/>
          </a:prstGeom>
          <a:noFill/>
          <a:ln w="9525">
            <a:solidFill>
              <a:srgbClr val="000000"/>
            </a:solidFill>
            <a:round/>
            <a:headEnd/>
            <a:tailEnd/>
          </a:ln>
          <a:effectLst/>
        </p:spPr>
        <p:txBody>
          <a:bodyPr/>
          <a:lstStyle/>
          <a:p>
            <a:endParaRPr lang="en-US"/>
          </a:p>
        </p:txBody>
      </p:sp>
      <p:sp>
        <p:nvSpPr>
          <p:cNvPr id="135208" name="Text Box 40"/>
          <p:cNvSpPr txBox="1">
            <a:spLocks noChangeArrowheads="1"/>
          </p:cNvSpPr>
          <p:nvPr/>
        </p:nvSpPr>
        <p:spPr bwMode="auto">
          <a:xfrm>
            <a:off x="914400" y="1485900"/>
            <a:ext cx="914400" cy="523220"/>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000000"/>
                </a:solidFill>
              </a:rPr>
              <a:t>Lag Bias in Periods</a:t>
            </a:r>
            <a:endParaRPr lang="el-GR" sz="1400">
              <a:solidFill>
                <a:srgbClr val="000000"/>
              </a:solidFill>
              <a:cs typeface="Times New Roman" pitchFamily="18" charset="0"/>
            </a:endParaRPr>
          </a:p>
        </p:txBody>
      </p:sp>
      <p:sp>
        <p:nvSpPr>
          <p:cNvPr id="135209" name="Line 41"/>
          <p:cNvSpPr>
            <a:spLocks noChangeShapeType="1"/>
          </p:cNvSpPr>
          <p:nvPr/>
        </p:nvSpPr>
        <p:spPr bwMode="auto">
          <a:xfrm>
            <a:off x="4419600" y="5562600"/>
            <a:ext cx="0" cy="228600"/>
          </a:xfrm>
          <a:prstGeom prst="line">
            <a:avLst/>
          </a:prstGeom>
          <a:noFill/>
          <a:ln w="9525">
            <a:solidFill>
              <a:srgbClr val="000000"/>
            </a:solidFill>
            <a:round/>
            <a:headEnd/>
            <a:tailEnd/>
          </a:ln>
          <a:effectLst/>
        </p:spPr>
        <p:txBody>
          <a:bodyPr/>
          <a:lstStyle/>
          <a:p>
            <a:endParaRPr lang="en-US"/>
          </a:p>
        </p:txBody>
      </p:sp>
      <p:sp>
        <p:nvSpPr>
          <p:cNvPr id="135210" name="Text Box 42"/>
          <p:cNvSpPr txBox="1">
            <a:spLocks noChangeArrowheads="1"/>
          </p:cNvSpPr>
          <p:nvPr/>
        </p:nvSpPr>
        <p:spPr bwMode="auto">
          <a:xfrm>
            <a:off x="4038600" y="5791200"/>
            <a:ext cx="762000" cy="244475"/>
          </a:xfrm>
          <a:prstGeom prst="rect">
            <a:avLst/>
          </a:prstGeom>
          <a:noFill/>
          <a:ln w="9525">
            <a:noFill/>
            <a:miter lim="800000"/>
            <a:headEnd/>
            <a:tailEnd/>
          </a:ln>
          <a:effectLst/>
        </p:spPr>
        <p:txBody>
          <a:bodyPr>
            <a:spAutoFit/>
          </a:bodyPr>
          <a:lstStyle/>
          <a:p>
            <a:pPr algn="ctr" eaLnBrk="1" hangingPunct="1">
              <a:spcBef>
                <a:spcPct val="50000"/>
              </a:spcBef>
            </a:pPr>
            <a:r>
              <a:rPr lang="en-US" sz="1000">
                <a:solidFill>
                  <a:srgbClr val="000000"/>
                </a:solidFill>
                <a:cs typeface="Times New Roman" pitchFamily="18" charset="0"/>
              </a:rPr>
              <a:t>0</a:t>
            </a:r>
            <a:endParaRPr lang="en-US" sz="1000">
              <a:solidFill>
                <a:srgbClr val="000000"/>
              </a:solidFill>
              <a:cs typeface="Arial" charset="0"/>
            </a:endParaRPr>
          </a:p>
        </p:txBody>
      </p:sp>
      <p:sp>
        <p:nvSpPr>
          <p:cNvPr id="135211" name="Text Box 43"/>
          <p:cNvSpPr txBox="1">
            <a:spLocks noChangeArrowheads="1"/>
          </p:cNvSpPr>
          <p:nvPr/>
        </p:nvSpPr>
        <p:spPr bwMode="auto">
          <a:xfrm>
            <a:off x="3733800" y="5638800"/>
            <a:ext cx="762000" cy="244475"/>
          </a:xfrm>
          <a:prstGeom prst="rect">
            <a:avLst/>
          </a:prstGeom>
          <a:noFill/>
          <a:ln w="9525">
            <a:noFill/>
            <a:miter lim="800000"/>
            <a:headEnd/>
            <a:tailEnd/>
          </a:ln>
          <a:effectLst/>
        </p:spPr>
        <p:txBody>
          <a:bodyPr>
            <a:spAutoFit/>
          </a:bodyPr>
          <a:lstStyle/>
          <a:p>
            <a:pPr algn="ctr" eaLnBrk="1" hangingPunct="1">
              <a:spcBef>
                <a:spcPct val="50000"/>
              </a:spcBef>
            </a:pPr>
            <a:r>
              <a:rPr lang="en-US" sz="1000">
                <a:solidFill>
                  <a:srgbClr val="000000"/>
                </a:solidFill>
                <a:cs typeface="Times New Roman" pitchFamily="18" charset="0"/>
              </a:rPr>
              <a:t>1</a:t>
            </a:r>
            <a:r>
              <a:rPr lang="en-US" sz="1000">
                <a:solidFill>
                  <a:srgbClr val="000000"/>
                </a:solidFill>
              </a:rPr>
              <a:t>/(Q</a:t>
            </a:r>
            <a:r>
              <a:rPr lang="en-US" sz="1000" i="1">
                <a:solidFill>
                  <a:srgbClr val="000000"/>
                </a:solidFill>
              </a:rPr>
              <a:t>N</a:t>
            </a:r>
            <a:r>
              <a:rPr lang="en-US" sz="1000" i="1" baseline="-25000">
                <a:solidFill>
                  <a:srgbClr val="000000"/>
                </a:solidFill>
              </a:rPr>
              <a:t>A</a:t>
            </a:r>
            <a:r>
              <a:rPr lang="en-US" sz="1000">
                <a:solidFill>
                  <a:srgbClr val="000000"/>
                </a:solidFill>
              </a:rPr>
              <a:t>)</a:t>
            </a:r>
            <a:endParaRPr lang="en-US" sz="1000">
              <a:solidFill>
                <a:srgbClr val="000000"/>
              </a:solidFill>
              <a:cs typeface="Arial" charset="0"/>
            </a:endParaRPr>
          </a:p>
        </p:txBody>
      </p:sp>
      <p:sp>
        <p:nvSpPr>
          <p:cNvPr id="135212" name="Text Box 44"/>
          <p:cNvSpPr txBox="1">
            <a:spLocks noChangeArrowheads="1"/>
          </p:cNvSpPr>
          <p:nvPr/>
        </p:nvSpPr>
        <p:spPr bwMode="auto">
          <a:xfrm>
            <a:off x="3352800" y="5638800"/>
            <a:ext cx="533400" cy="244475"/>
          </a:xfrm>
          <a:prstGeom prst="rect">
            <a:avLst/>
          </a:prstGeom>
          <a:noFill/>
          <a:ln w="9525">
            <a:noFill/>
            <a:miter lim="800000"/>
            <a:headEnd/>
            <a:tailEnd/>
          </a:ln>
          <a:effectLst/>
        </p:spPr>
        <p:txBody>
          <a:bodyPr>
            <a:spAutoFit/>
          </a:bodyPr>
          <a:lstStyle/>
          <a:p>
            <a:pPr algn="ctr" eaLnBrk="1" hangingPunct="1">
              <a:spcBef>
                <a:spcPct val="50000"/>
              </a:spcBef>
            </a:pPr>
            <a:r>
              <a:rPr lang="en-US" sz="1000">
                <a:solidFill>
                  <a:srgbClr val="000000"/>
                </a:solidFill>
                <a:cs typeface="Times New Roman" pitchFamily="18" charset="0"/>
              </a:rPr>
              <a:t>1</a:t>
            </a:r>
            <a:r>
              <a:rPr lang="en-US" sz="1000">
                <a:solidFill>
                  <a:srgbClr val="000000"/>
                </a:solidFill>
              </a:rPr>
              <a:t>/</a:t>
            </a:r>
            <a:r>
              <a:rPr lang="en-US" sz="1000" i="1">
                <a:solidFill>
                  <a:srgbClr val="000000"/>
                </a:solidFill>
              </a:rPr>
              <a:t>N</a:t>
            </a:r>
            <a:r>
              <a:rPr lang="en-US" sz="1000" i="1" baseline="-25000">
                <a:solidFill>
                  <a:srgbClr val="000000"/>
                </a:solidFill>
              </a:rPr>
              <a:t>C</a:t>
            </a:r>
            <a:endParaRPr lang="en-US" sz="1000">
              <a:solidFill>
                <a:srgbClr val="000000"/>
              </a:solidFill>
              <a:cs typeface="Arial" charset="0"/>
            </a:endParaRPr>
          </a:p>
        </p:txBody>
      </p:sp>
      <p:sp>
        <p:nvSpPr>
          <p:cNvPr id="135213" name="Text Box 45"/>
          <p:cNvSpPr txBox="1">
            <a:spLocks noChangeArrowheads="1"/>
          </p:cNvSpPr>
          <p:nvPr/>
        </p:nvSpPr>
        <p:spPr bwMode="auto">
          <a:xfrm>
            <a:off x="2819400" y="5638800"/>
            <a:ext cx="533400" cy="244475"/>
          </a:xfrm>
          <a:prstGeom prst="rect">
            <a:avLst/>
          </a:prstGeom>
          <a:noFill/>
          <a:ln w="9525">
            <a:noFill/>
            <a:miter lim="800000"/>
            <a:headEnd/>
            <a:tailEnd/>
          </a:ln>
          <a:effectLst/>
        </p:spPr>
        <p:txBody>
          <a:bodyPr>
            <a:spAutoFit/>
          </a:bodyPr>
          <a:lstStyle/>
          <a:p>
            <a:pPr algn="ctr" eaLnBrk="1" hangingPunct="1">
              <a:spcBef>
                <a:spcPct val="50000"/>
              </a:spcBef>
            </a:pPr>
            <a:r>
              <a:rPr lang="en-US" sz="1000">
                <a:solidFill>
                  <a:srgbClr val="000000"/>
                </a:solidFill>
                <a:cs typeface="Times New Roman" pitchFamily="18" charset="0"/>
              </a:rPr>
              <a:t>1</a:t>
            </a:r>
            <a:r>
              <a:rPr lang="en-US" sz="1000">
                <a:solidFill>
                  <a:srgbClr val="000000"/>
                </a:solidFill>
              </a:rPr>
              <a:t>/</a:t>
            </a:r>
            <a:r>
              <a:rPr lang="en-US" sz="1000" i="1">
                <a:solidFill>
                  <a:srgbClr val="000000"/>
                </a:solidFill>
              </a:rPr>
              <a:t>N</a:t>
            </a:r>
            <a:r>
              <a:rPr lang="en-US" sz="1000" i="1" baseline="-25000">
                <a:solidFill>
                  <a:srgbClr val="000000"/>
                </a:solidFill>
              </a:rPr>
              <a:t>A</a:t>
            </a:r>
            <a:endParaRPr lang="en-US" sz="1000">
              <a:solidFill>
                <a:srgbClr val="000000"/>
              </a:solidFill>
              <a:cs typeface="Arial" charset="0"/>
            </a:endParaRPr>
          </a:p>
        </p:txBody>
      </p:sp>
      <p:sp>
        <p:nvSpPr>
          <p:cNvPr id="135214" name="Text Box 46"/>
          <p:cNvSpPr txBox="1">
            <a:spLocks noChangeArrowheads="1"/>
          </p:cNvSpPr>
          <p:nvPr/>
        </p:nvSpPr>
        <p:spPr bwMode="auto">
          <a:xfrm>
            <a:off x="6400800" y="1752600"/>
            <a:ext cx="1600200" cy="366713"/>
          </a:xfrm>
          <a:prstGeom prst="rect">
            <a:avLst/>
          </a:prstGeom>
          <a:noFill/>
          <a:ln w="9525">
            <a:noFill/>
            <a:miter lim="800000"/>
            <a:headEnd/>
            <a:tailEnd/>
          </a:ln>
          <a:effectLst/>
        </p:spPr>
        <p:txBody>
          <a:bodyPr>
            <a:spAutoFit/>
          </a:bodyPr>
          <a:lstStyle/>
          <a:p>
            <a:pPr>
              <a:spcBef>
                <a:spcPct val="50000"/>
              </a:spcBef>
            </a:pPr>
            <a:r>
              <a:rPr lang="en-US" sz="1800" i="1"/>
              <a:t>Exh. 25-3</a:t>
            </a:r>
          </a:p>
        </p:txBody>
      </p:sp>
      <p:sp>
        <p:nvSpPr>
          <p:cNvPr id="47" name="Slide Number Placeholder 46"/>
          <p:cNvSpPr>
            <a:spLocks noGrp="1"/>
          </p:cNvSpPr>
          <p:nvPr>
            <p:ph type="sldNum" sz="quarter" idx="12"/>
          </p:nvPr>
        </p:nvSpPr>
        <p:spPr/>
        <p:txBody>
          <a:bodyPr/>
          <a:lstStyle/>
          <a:p>
            <a:fld id="{9795A070-73A1-4825-835F-9953E83E11A2}" type="slidenum">
              <a:rPr lang="en-US" smtClean="0"/>
              <a:pPr/>
              <a:t>28</a:t>
            </a:fld>
            <a:endParaRPr lang="en-US"/>
          </a:p>
        </p:txBody>
      </p:sp>
      <p:sp>
        <p:nvSpPr>
          <p:cNvPr id="48" name="Footer Placeholder 47"/>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1828800" y="3276600"/>
            <a:ext cx="838200" cy="366713"/>
          </a:xfrm>
          <a:prstGeom prst="rect">
            <a:avLst/>
          </a:prstGeom>
          <a:noFill/>
          <a:ln w="9525">
            <a:noFill/>
            <a:miter lim="800000"/>
            <a:headEnd/>
            <a:tailEnd/>
          </a:ln>
          <a:effectLst/>
        </p:spPr>
        <p:txBody>
          <a:bodyPr>
            <a:spAutoFit/>
          </a:bodyPr>
          <a:lstStyle/>
          <a:p>
            <a:pPr algn="r" eaLnBrk="1" hangingPunct="1">
              <a:spcBef>
                <a:spcPct val="50000"/>
              </a:spcBef>
            </a:pPr>
            <a:r>
              <a:rPr lang="en-US" sz="1800" b="1">
                <a:solidFill>
                  <a:srgbClr val="000000"/>
                </a:solidFill>
              </a:rPr>
              <a:t>T</a:t>
            </a:r>
            <a:r>
              <a:rPr lang="en-US" sz="1800" b="1" baseline="-25000">
                <a:solidFill>
                  <a:srgbClr val="000000"/>
                </a:solidFill>
              </a:rPr>
              <a:t>Dis</a:t>
            </a:r>
            <a:endParaRPr lang="en-US" sz="1800" b="1">
              <a:solidFill>
                <a:srgbClr val="000000"/>
              </a:solidFill>
            </a:endParaRPr>
          </a:p>
        </p:txBody>
      </p:sp>
      <p:sp>
        <p:nvSpPr>
          <p:cNvPr id="136195" name="Arc 3"/>
          <p:cNvSpPr>
            <a:spLocks/>
          </p:cNvSpPr>
          <p:nvPr/>
        </p:nvSpPr>
        <p:spPr bwMode="auto">
          <a:xfrm rot="1457409">
            <a:off x="1219200" y="2819400"/>
            <a:ext cx="3403600" cy="2803525"/>
          </a:xfrm>
          <a:custGeom>
            <a:avLst/>
            <a:gdLst>
              <a:gd name="T0" fmla="*/ 1884537 w 20302"/>
              <a:gd name="T1" fmla="*/ 0 h 18445"/>
              <a:gd name="T2" fmla="*/ 3403600 w 20302"/>
              <a:gd name="T3" fmla="*/ 1682571 h 18445"/>
              <a:gd name="T4" fmla="*/ 0 w 20302"/>
              <a:gd name="T5" fmla="*/ 2803525 h 18445"/>
              <a:gd name="T6" fmla="*/ 0 60000 65536"/>
              <a:gd name="T7" fmla="*/ 0 60000 65536"/>
              <a:gd name="T8" fmla="*/ 0 60000 65536"/>
            </a:gdLst>
            <a:ahLst/>
            <a:cxnLst>
              <a:cxn ang="T6">
                <a:pos x="T0" y="T1"/>
              </a:cxn>
              <a:cxn ang="T7">
                <a:pos x="T2" y="T3"/>
              </a:cxn>
              <a:cxn ang="T8">
                <a:pos x="T4" y="T5"/>
              </a:cxn>
            </a:cxnLst>
            <a:rect l="0" t="0" r="r" b="b"/>
            <a:pathLst>
              <a:path w="20302" h="18445" fill="none" extrusionOk="0">
                <a:moveTo>
                  <a:pt x="11240" y="0"/>
                </a:moveTo>
                <a:cubicBezTo>
                  <a:pt x="15430" y="2553"/>
                  <a:pt x="18626" y="6458"/>
                  <a:pt x="20301" y="11070"/>
                </a:cubicBezTo>
              </a:path>
              <a:path w="20302" h="18445" stroke="0" extrusionOk="0">
                <a:moveTo>
                  <a:pt x="11240" y="0"/>
                </a:moveTo>
                <a:cubicBezTo>
                  <a:pt x="15430" y="2553"/>
                  <a:pt x="18626" y="6458"/>
                  <a:pt x="20301" y="11070"/>
                </a:cubicBezTo>
                <a:lnTo>
                  <a:pt x="0" y="18445"/>
                </a:lnTo>
                <a:lnTo>
                  <a:pt x="11240" y="0"/>
                </a:lnTo>
                <a:close/>
              </a:path>
            </a:pathLst>
          </a:custGeom>
          <a:noFill/>
          <a:ln w="38100">
            <a:solidFill>
              <a:srgbClr val="000000"/>
            </a:solidFill>
            <a:round/>
            <a:headEnd/>
            <a:tailEnd/>
          </a:ln>
          <a:effectLst/>
        </p:spPr>
        <p:txBody>
          <a:bodyPr wrap="none" anchor="ctr"/>
          <a:lstStyle/>
          <a:p>
            <a:endParaRPr lang="en-US"/>
          </a:p>
        </p:txBody>
      </p:sp>
      <p:sp>
        <p:nvSpPr>
          <p:cNvPr id="136196" name="Text Box 4"/>
          <p:cNvSpPr txBox="1">
            <a:spLocks noChangeArrowheads="1"/>
          </p:cNvSpPr>
          <p:nvPr/>
        </p:nvSpPr>
        <p:spPr bwMode="auto">
          <a:xfrm>
            <a:off x="2743200" y="2971800"/>
            <a:ext cx="914400" cy="366713"/>
          </a:xfrm>
          <a:prstGeom prst="rect">
            <a:avLst/>
          </a:prstGeom>
          <a:noFill/>
          <a:ln w="9525">
            <a:noFill/>
            <a:miter lim="800000"/>
            <a:headEnd/>
            <a:tailEnd/>
          </a:ln>
          <a:effectLst/>
        </p:spPr>
        <p:txBody>
          <a:bodyPr>
            <a:spAutoFit/>
          </a:bodyPr>
          <a:lstStyle/>
          <a:p>
            <a:pPr algn="ctr" eaLnBrk="1" hangingPunct="1">
              <a:spcBef>
                <a:spcPct val="50000"/>
              </a:spcBef>
            </a:pPr>
            <a:r>
              <a:rPr lang="en-US" sz="1800" b="1">
                <a:solidFill>
                  <a:srgbClr val="000000"/>
                </a:solidFill>
              </a:rPr>
              <a:t>T</a:t>
            </a:r>
            <a:r>
              <a:rPr lang="en-US" sz="1800" b="1" baseline="-25000">
                <a:solidFill>
                  <a:srgbClr val="000000"/>
                </a:solidFill>
              </a:rPr>
              <a:t>Agg</a:t>
            </a:r>
            <a:endParaRPr lang="en-US" sz="1800" b="1">
              <a:solidFill>
                <a:srgbClr val="000000"/>
              </a:solidFill>
            </a:endParaRPr>
          </a:p>
        </p:txBody>
      </p:sp>
      <p:sp>
        <p:nvSpPr>
          <p:cNvPr id="623621" name="Text Box 5"/>
          <p:cNvSpPr txBox="1">
            <a:spLocks noChangeArrowheads="1"/>
          </p:cNvSpPr>
          <p:nvPr/>
        </p:nvSpPr>
        <p:spPr bwMode="auto">
          <a:xfrm>
            <a:off x="381000" y="152400"/>
            <a:ext cx="8458200" cy="1333500"/>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1800" b="1">
                <a:solidFill>
                  <a:srgbClr val="000000"/>
                </a:solidFill>
              </a:rPr>
              <a:t>Noise-vs-Lag Trade-off Frontiers with Disaggregate (Traditional Appraisal) and Aggregate (Transactions Based Regression) Valuation Methodologies</a:t>
            </a:r>
          </a:p>
          <a:p>
            <a:pPr lvl="2" eaLnBrk="1" hangingPunct="1">
              <a:spcBef>
                <a:spcPct val="25000"/>
              </a:spcBef>
              <a:defRPr/>
            </a:pPr>
            <a:r>
              <a:rPr lang="en-US" sz="1400" i="1">
                <a:solidFill>
                  <a:srgbClr val="000000"/>
                </a:solidFill>
              </a:rPr>
              <a:t>N</a:t>
            </a:r>
            <a:r>
              <a:rPr lang="en-US" sz="1400" i="1" baseline="-25000">
                <a:solidFill>
                  <a:srgbClr val="000000"/>
                </a:solidFill>
              </a:rPr>
              <a:t>A</a:t>
            </a:r>
            <a:r>
              <a:rPr lang="en-US" sz="1400">
                <a:solidFill>
                  <a:srgbClr val="000000"/>
                </a:solidFill>
              </a:rPr>
              <a:t> = Disaggregate (Appraisal) Optimal Sample Size (# comps) = </a:t>
            </a:r>
            <a:r>
              <a:rPr lang="en-US" sz="1400" i="1">
                <a:solidFill>
                  <a:srgbClr val="000000"/>
                </a:solidFill>
              </a:rPr>
              <a:t>n</a:t>
            </a:r>
            <a:r>
              <a:rPr lang="en-US" sz="1400" i="1" baseline="-25000">
                <a:solidFill>
                  <a:srgbClr val="000000"/>
                </a:solidFill>
              </a:rPr>
              <a:t>A</a:t>
            </a:r>
            <a:r>
              <a:rPr lang="en-US" sz="1400" i="1">
                <a:solidFill>
                  <a:srgbClr val="000000"/>
                </a:solidFill>
              </a:rPr>
              <a:t>(L</a:t>
            </a:r>
            <a:r>
              <a:rPr lang="en-US" sz="1400" i="1" baseline="-25000">
                <a:solidFill>
                  <a:srgbClr val="000000"/>
                </a:solidFill>
              </a:rPr>
              <a:t>A</a:t>
            </a:r>
            <a:r>
              <a:rPr lang="en-US" sz="1400">
                <a:solidFill>
                  <a:srgbClr val="000000"/>
                </a:solidFill>
              </a:rPr>
              <a:t>+1), </a:t>
            </a:r>
            <a:r>
              <a:rPr lang="en-US" sz="1400" i="1">
                <a:solidFill>
                  <a:srgbClr val="000000"/>
                </a:solidFill>
              </a:rPr>
              <a:t>n</a:t>
            </a:r>
            <a:r>
              <a:rPr lang="en-US" sz="1400" i="1" baseline="-25000">
                <a:solidFill>
                  <a:srgbClr val="000000"/>
                </a:solidFill>
              </a:rPr>
              <a:t>A</a:t>
            </a:r>
            <a:r>
              <a:rPr lang="en-US" sz="1400" i="1">
                <a:solidFill>
                  <a:srgbClr val="000000"/>
                </a:solidFill>
              </a:rPr>
              <a:t> </a:t>
            </a:r>
            <a:r>
              <a:rPr lang="en-US" sz="1400">
                <a:solidFill>
                  <a:srgbClr val="000000"/>
                </a:solidFill>
              </a:rPr>
              <a:t>= comps density/period</a:t>
            </a:r>
            <a:r>
              <a:rPr lang="en-US" sz="1400" i="1">
                <a:solidFill>
                  <a:srgbClr val="000000"/>
                </a:solidFill>
              </a:rPr>
              <a:t>; </a:t>
            </a:r>
          </a:p>
          <a:p>
            <a:pPr lvl="2" eaLnBrk="1" hangingPunct="1">
              <a:defRPr/>
            </a:pPr>
            <a:r>
              <a:rPr lang="en-US" sz="1400" i="1">
                <a:solidFill>
                  <a:srgbClr val="000000"/>
                </a:solidFill>
              </a:rPr>
              <a:t>N</a:t>
            </a:r>
            <a:r>
              <a:rPr lang="en-US" sz="1400" i="1" baseline="-25000">
                <a:solidFill>
                  <a:srgbClr val="000000"/>
                </a:solidFill>
              </a:rPr>
              <a:t>C</a:t>
            </a:r>
            <a:r>
              <a:rPr lang="en-US" sz="1400" i="1">
                <a:solidFill>
                  <a:srgbClr val="000000"/>
                </a:solidFill>
              </a:rPr>
              <a:t> </a:t>
            </a:r>
            <a:r>
              <a:rPr lang="en-US" sz="1400">
                <a:solidFill>
                  <a:srgbClr val="000000"/>
                </a:solidFill>
              </a:rPr>
              <a:t>= Aggregate (Transactions Based Regression) Optimal Sample Size (obs per period);</a:t>
            </a:r>
            <a:endParaRPr lang="en-US" sz="1400" i="1">
              <a:solidFill>
                <a:srgbClr val="000000"/>
              </a:solidFill>
            </a:endParaRPr>
          </a:p>
          <a:p>
            <a:pPr lvl="2" eaLnBrk="1" hangingPunct="1">
              <a:defRPr/>
            </a:pPr>
            <a:r>
              <a:rPr lang="en-US" sz="1400" i="1">
                <a:solidFill>
                  <a:srgbClr val="000000"/>
                </a:solidFill>
              </a:rPr>
              <a:t>Q</a:t>
            </a:r>
            <a:r>
              <a:rPr lang="en-US" sz="1400">
                <a:solidFill>
                  <a:srgbClr val="000000"/>
                </a:solidFill>
              </a:rPr>
              <a:t> = Number of Market Segments in the Index Population (as multiple of number used by appraiser).</a:t>
            </a:r>
            <a:endParaRPr lang="en-US" sz="1400" i="1">
              <a:solidFill>
                <a:srgbClr val="000000"/>
              </a:solidFill>
            </a:endParaRPr>
          </a:p>
        </p:txBody>
      </p:sp>
      <p:sp>
        <p:nvSpPr>
          <p:cNvPr id="136198" name="Line 6"/>
          <p:cNvSpPr>
            <a:spLocks noChangeShapeType="1"/>
          </p:cNvSpPr>
          <p:nvPr/>
        </p:nvSpPr>
        <p:spPr bwMode="auto">
          <a:xfrm>
            <a:off x="1371600" y="1981200"/>
            <a:ext cx="3175" cy="3581400"/>
          </a:xfrm>
          <a:prstGeom prst="line">
            <a:avLst/>
          </a:prstGeom>
          <a:noFill/>
          <a:ln w="9525">
            <a:solidFill>
              <a:srgbClr val="000000"/>
            </a:solidFill>
            <a:round/>
            <a:headEnd/>
            <a:tailEnd/>
          </a:ln>
          <a:effectLst/>
        </p:spPr>
        <p:txBody>
          <a:bodyPr/>
          <a:lstStyle/>
          <a:p>
            <a:endParaRPr lang="en-US"/>
          </a:p>
        </p:txBody>
      </p:sp>
      <p:sp>
        <p:nvSpPr>
          <p:cNvPr id="136199" name="Line 7"/>
          <p:cNvSpPr>
            <a:spLocks noChangeShapeType="1"/>
          </p:cNvSpPr>
          <p:nvPr/>
        </p:nvSpPr>
        <p:spPr bwMode="auto">
          <a:xfrm>
            <a:off x="1374775" y="5562600"/>
            <a:ext cx="6553200" cy="0"/>
          </a:xfrm>
          <a:prstGeom prst="line">
            <a:avLst/>
          </a:prstGeom>
          <a:noFill/>
          <a:ln w="9525">
            <a:solidFill>
              <a:srgbClr val="000000"/>
            </a:solidFill>
            <a:round/>
            <a:headEnd/>
            <a:tailEnd/>
          </a:ln>
          <a:effectLst/>
        </p:spPr>
        <p:txBody>
          <a:bodyPr/>
          <a:lstStyle/>
          <a:p>
            <a:endParaRPr lang="en-US"/>
          </a:p>
        </p:txBody>
      </p:sp>
      <p:sp>
        <p:nvSpPr>
          <p:cNvPr id="136200" name="Arc 8"/>
          <p:cNvSpPr>
            <a:spLocks/>
          </p:cNvSpPr>
          <p:nvPr/>
        </p:nvSpPr>
        <p:spPr bwMode="auto">
          <a:xfrm rot="-10128520">
            <a:off x="2417763" y="1987550"/>
            <a:ext cx="2971800" cy="2895600"/>
          </a:xfrm>
          <a:custGeom>
            <a:avLst/>
            <a:gdLst>
              <a:gd name="T0" fmla="*/ 0 w 21679"/>
              <a:gd name="T1" fmla="*/ 2949 h 21600"/>
              <a:gd name="T2" fmla="*/ 2971800 w 21679"/>
              <a:gd name="T3" fmla="*/ 2067539 h 21600"/>
              <a:gd name="T4" fmla="*/ 134477 w 21679"/>
              <a:gd name="T5" fmla="*/ 2895600 h 21600"/>
              <a:gd name="T6" fmla="*/ 0 60000 65536"/>
              <a:gd name="T7" fmla="*/ 0 60000 65536"/>
              <a:gd name="T8" fmla="*/ 0 60000 65536"/>
            </a:gdLst>
            <a:ahLst/>
            <a:cxnLst>
              <a:cxn ang="T6">
                <a:pos x="T0" y="T1"/>
              </a:cxn>
              <a:cxn ang="T7">
                <a:pos x="T2" y="T3"/>
              </a:cxn>
              <a:cxn ang="T8">
                <a:pos x="T4" y="T5"/>
              </a:cxn>
            </a:cxnLst>
            <a:rect l="0" t="0" r="r" b="b"/>
            <a:pathLst>
              <a:path w="21679" h="21600" fill="none" extrusionOk="0">
                <a:moveTo>
                  <a:pt x="0" y="22"/>
                </a:moveTo>
                <a:cubicBezTo>
                  <a:pt x="326" y="7"/>
                  <a:pt x="653" y="0"/>
                  <a:pt x="981" y="0"/>
                </a:cubicBezTo>
                <a:cubicBezTo>
                  <a:pt x="10531" y="0"/>
                  <a:pt x="18947" y="6271"/>
                  <a:pt x="21678" y="15423"/>
                </a:cubicBezTo>
              </a:path>
              <a:path w="21679" h="21600" stroke="0" extrusionOk="0">
                <a:moveTo>
                  <a:pt x="0" y="22"/>
                </a:moveTo>
                <a:cubicBezTo>
                  <a:pt x="326" y="7"/>
                  <a:pt x="653" y="0"/>
                  <a:pt x="981" y="0"/>
                </a:cubicBezTo>
                <a:cubicBezTo>
                  <a:pt x="10531" y="0"/>
                  <a:pt x="18947" y="6271"/>
                  <a:pt x="21678" y="15423"/>
                </a:cubicBezTo>
                <a:lnTo>
                  <a:pt x="981" y="21600"/>
                </a:lnTo>
                <a:lnTo>
                  <a:pt x="0" y="22"/>
                </a:lnTo>
                <a:close/>
              </a:path>
            </a:pathLst>
          </a:custGeom>
          <a:noFill/>
          <a:ln w="28575">
            <a:solidFill>
              <a:srgbClr val="000000"/>
            </a:solidFill>
            <a:prstDash val="sysDot"/>
            <a:round/>
            <a:headEnd/>
            <a:tailEnd/>
          </a:ln>
          <a:effectLst/>
        </p:spPr>
        <p:txBody>
          <a:bodyPr wrap="none" anchor="ctr"/>
          <a:lstStyle/>
          <a:p>
            <a:endParaRPr lang="en-US"/>
          </a:p>
        </p:txBody>
      </p:sp>
      <p:sp>
        <p:nvSpPr>
          <p:cNvPr id="136201" name="Arc 9"/>
          <p:cNvSpPr>
            <a:spLocks/>
          </p:cNvSpPr>
          <p:nvPr/>
        </p:nvSpPr>
        <p:spPr bwMode="auto">
          <a:xfrm>
            <a:off x="1295400" y="3049588"/>
            <a:ext cx="2308225" cy="2589212"/>
          </a:xfrm>
          <a:custGeom>
            <a:avLst/>
            <a:gdLst>
              <a:gd name="T0" fmla="*/ 66727 w 21205"/>
              <a:gd name="T1" fmla="*/ 0 h 21591"/>
              <a:gd name="T2" fmla="*/ 2308225 w 21205"/>
              <a:gd name="T3" fmla="*/ 2096217 h 21591"/>
              <a:gd name="T4" fmla="*/ 0 w 21205"/>
              <a:gd name="T5" fmla="*/ 2589212 h 21591"/>
              <a:gd name="T6" fmla="*/ 0 60000 65536"/>
              <a:gd name="T7" fmla="*/ 0 60000 65536"/>
              <a:gd name="T8" fmla="*/ 0 60000 65536"/>
            </a:gdLst>
            <a:ahLst/>
            <a:cxnLst>
              <a:cxn ang="T6">
                <a:pos x="T0" y="T1"/>
              </a:cxn>
              <a:cxn ang="T7">
                <a:pos x="T2" y="T3"/>
              </a:cxn>
              <a:cxn ang="T8">
                <a:pos x="T4" y="T5"/>
              </a:cxn>
            </a:cxnLst>
            <a:rect l="0" t="0" r="r" b="b"/>
            <a:pathLst>
              <a:path w="21205" h="21591" fill="none" extrusionOk="0">
                <a:moveTo>
                  <a:pt x="613" y="-1"/>
                </a:moveTo>
                <a:cubicBezTo>
                  <a:pt x="10723" y="286"/>
                  <a:pt x="19280" y="7550"/>
                  <a:pt x="21205" y="17479"/>
                </a:cubicBezTo>
              </a:path>
              <a:path w="21205" h="21591" stroke="0" extrusionOk="0">
                <a:moveTo>
                  <a:pt x="613" y="-1"/>
                </a:moveTo>
                <a:cubicBezTo>
                  <a:pt x="10723" y="286"/>
                  <a:pt x="19280" y="7550"/>
                  <a:pt x="21205" y="17479"/>
                </a:cubicBezTo>
                <a:lnTo>
                  <a:pt x="0" y="21591"/>
                </a:lnTo>
                <a:lnTo>
                  <a:pt x="613" y="-1"/>
                </a:lnTo>
                <a:close/>
              </a:path>
            </a:pathLst>
          </a:custGeom>
          <a:noFill/>
          <a:ln w="38100">
            <a:solidFill>
              <a:srgbClr val="000000"/>
            </a:solidFill>
            <a:round/>
            <a:headEnd/>
            <a:tailEnd/>
          </a:ln>
          <a:effectLst/>
        </p:spPr>
        <p:txBody>
          <a:bodyPr wrap="none" anchor="ctr"/>
          <a:lstStyle/>
          <a:p>
            <a:endParaRPr lang="en-US"/>
          </a:p>
        </p:txBody>
      </p:sp>
      <p:sp>
        <p:nvSpPr>
          <p:cNvPr id="136202" name="Line 10"/>
          <p:cNvSpPr>
            <a:spLocks noChangeShapeType="1"/>
          </p:cNvSpPr>
          <p:nvPr/>
        </p:nvSpPr>
        <p:spPr bwMode="auto">
          <a:xfrm flipH="1">
            <a:off x="1371600" y="3962400"/>
            <a:ext cx="2819400" cy="0"/>
          </a:xfrm>
          <a:prstGeom prst="line">
            <a:avLst/>
          </a:prstGeom>
          <a:noFill/>
          <a:ln w="9525">
            <a:solidFill>
              <a:srgbClr val="000000"/>
            </a:solidFill>
            <a:prstDash val="sysDot"/>
            <a:round/>
            <a:headEnd/>
            <a:tailEnd/>
          </a:ln>
          <a:effectLst/>
        </p:spPr>
        <p:txBody>
          <a:bodyPr/>
          <a:lstStyle/>
          <a:p>
            <a:endParaRPr lang="en-US"/>
          </a:p>
        </p:txBody>
      </p:sp>
      <p:sp>
        <p:nvSpPr>
          <p:cNvPr id="136203" name="Text Box 11"/>
          <p:cNvSpPr txBox="1">
            <a:spLocks noChangeArrowheads="1"/>
          </p:cNvSpPr>
          <p:nvPr/>
        </p:nvSpPr>
        <p:spPr bwMode="auto">
          <a:xfrm>
            <a:off x="5181600" y="5029200"/>
            <a:ext cx="533400" cy="274638"/>
          </a:xfrm>
          <a:prstGeom prst="rect">
            <a:avLst/>
          </a:prstGeom>
          <a:noFill/>
          <a:ln w="9525">
            <a:noFill/>
            <a:miter lim="800000"/>
            <a:headEnd/>
            <a:tailEnd/>
          </a:ln>
          <a:effectLst/>
        </p:spPr>
        <p:txBody>
          <a:bodyPr>
            <a:spAutoFit/>
          </a:bodyPr>
          <a:lstStyle/>
          <a:p>
            <a:pPr eaLnBrk="1" hangingPunct="1">
              <a:spcBef>
                <a:spcPct val="50000"/>
              </a:spcBef>
            </a:pPr>
            <a:r>
              <a:rPr lang="en-US" sz="1200">
                <a:solidFill>
                  <a:srgbClr val="000000"/>
                </a:solidFill>
              </a:rPr>
              <a:t>U</a:t>
            </a:r>
            <a:r>
              <a:rPr lang="en-US" sz="1200" baseline="-25000">
                <a:solidFill>
                  <a:srgbClr val="000000"/>
                </a:solidFill>
              </a:rPr>
              <a:t>0</a:t>
            </a:r>
            <a:endParaRPr lang="en-US" sz="1200">
              <a:solidFill>
                <a:srgbClr val="000000"/>
              </a:solidFill>
            </a:endParaRPr>
          </a:p>
        </p:txBody>
      </p:sp>
      <p:sp>
        <p:nvSpPr>
          <p:cNvPr id="136204" name="Text Box 12"/>
          <p:cNvSpPr txBox="1">
            <a:spLocks noChangeArrowheads="1"/>
          </p:cNvSpPr>
          <p:nvPr/>
        </p:nvSpPr>
        <p:spPr bwMode="auto">
          <a:xfrm>
            <a:off x="2590800" y="3962400"/>
            <a:ext cx="536575" cy="336550"/>
          </a:xfrm>
          <a:prstGeom prst="rect">
            <a:avLst/>
          </a:prstGeom>
          <a:noFill/>
          <a:ln w="9525">
            <a:noFill/>
            <a:miter lim="800000"/>
            <a:headEnd/>
            <a:tailEnd/>
          </a:ln>
          <a:effectLst/>
        </p:spPr>
        <p:txBody>
          <a:bodyPr>
            <a:spAutoFit/>
          </a:bodyPr>
          <a:lstStyle/>
          <a:p>
            <a:pPr algn="r" eaLnBrk="1" hangingPunct="1">
              <a:spcBef>
                <a:spcPct val="50000"/>
              </a:spcBef>
            </a:pPr>
            <a:r>
              <a:rPr lang="en-US" sz="1600" b="1">
                <a:solidFill>
                  <a:srgbClr val="000000"/>
                </a:solidFill>
              </a:rPr>
              <a:t>A</a:t>
            </a:r>
          </a:p>
        </p:txBody>
      </p:sp>
      <p:sp>
        <p:nvSpPr>
          <p:cNvPr id="136205" name="Line 13"/>
          <p:cNvSpPr>
            <a:spLocks noChangeShapeType="1"/>
          </p:cNvSpPr>
          <p:nvPr/>
        </p:nvSpPr>
        <p:spPr bwMode="auto">
          <a:xfrm>
            <a:off x="3124200" y="4038600"/>
            <a:ext cx="0" cy="1524000"/>
          </a:xfrm>
          <a:prstGeom prst="line">
            <a:avLst/>
          </a:prstGeom>
          <a:noFill/>
          <a:ln w="9525">
            <a:solidFill>
              <a:srgbClr val="000000"/>
            </a:solidFill>
            <a:prstDash val="sysDot"/>
            <a:round/>
            <a:headEnd/>
            <a:tailEnd/>
          </a:ln>
          <a:effectLst/>
        </p:spPr>
        <p:txBody>
          <a:bodyPr/>
          <a:lstStyle/>
          <a:p>
            <a:endParaRPr lang="en-US"/>
          </a:p>
        </p:txBody>
      </p:sp>
      <p:sp>
        <p:nvSpPr>
          <p:cNvPr id="136206" name="Line 14"/>
          <p:cNvSpPr>
            <a:spLocks noChangeShapeType="1"/>
          </p:cNvSpPr>
          <p:nvPr/>
        </p:nvSpPr>
        <p:spPr bwMode="auto">
          <a:xfrm>
            <a:off x="1371600" y="3048000"/>
            <a:ext cx="2286000" cy="0"/>
          </a:xfrm>
          <a:prstGeom prst="line">
            <a:avLst/>
          </a:prstGeom>
          <a:noFill/>
          <a:ln w="38100">
            <a:solidFill>
              <a:srgbClr val="000000"/>
            </a:solidFill>
            <a:round/>
            <a:headEnd/>
            <a:tailEnd/>
          </a:ln>
          <a:effectLst/>
        </p:spPr>
        <p:txBody>
          <a:bodyPr/>
          <a:lstStyle/>
          <a:p>
            <a:endParaRPr lang="en-US"/>
          </a:p>
        </p:txBody>
      </p:sp>
      <p:sp>
        <p:nvSpPr>
          <p:cNvPr id="136207" name="Arc 15"/>
          <p:cNvSpPr>
            <a:spLocks/>
          </p:cNvSpPr>
          <p:nvPr/>
        </p:nvSpPr>
        <p:spPr bwMode="auto">
          <a:xfrm rot="-10128520">
            <a:off x="3048000" y="1143000"/>
            <a:ext cx="2971800" cy="2895600"/>
          </a:xfrm>
          <a:custGeom>
            <a:avLst/>
            <a:gdLst>
              <a:gd name="T0" fmla="*/ 0 w 21679"/>
              <a:gd name="T1" fmla="*/ 2949 h 21600"/>
              <a:gd name="T2" fmla="*/ 2971800 w 21679"/>
              <a:gd name="T3" fmla="*/ 2067539 h 21600"/>
              <a:gd name="T4" fmla="*/ 134477 w 21679"/>
              <a:gd name="T5" fmla="*/ 2895600 h 21600"/>
              <a:gd name="T6" fmla="*/ 0 60000 65536"/>
              <a:gd name="T7" fmla="*/ 0 60000 65536"/>
              <a:gd name="T8" fmla="*/ 0 60000 65536"/>
            </a:gdLst>
            <a:ahLst/>
            <a:cxnLst>
              <a:cxn ang="T6">
                <a:pos x="T0" y="T1"/>
              </a:cxn>
              <a:cxn ang="T7">
                <a:pos x="T2" y="T3"/>
              </a:cxn>
              <a:cxn ang="T8">
                <a:pos x="T4" y="T5"/>
              </a:cxn>
            </a:cxnLst>
            <a:rect l="0" t="0" r="r" b="b"/>
            <a:pathLst>
              <a:path w="21679" h="21600" fill="none" extrusionOk="0">
                <a:moveTo>
                  <a:pt x="0" y="22"/>
                </a:moveTo>
                <a:cubicBezTo>
                  <a:pt x="326" y="7"/>
                  <a:pt x="653" y="0"/>
                  <a:pt x="981" y="0"/>
                </a:cubicBezTo>
                <a:cubicBezTo>
                  <a:pt x="10531" y="0"/>
                  <a:pt x="18947" y="6271"/>
                  <a:pt x="21678" y="15423"/>
                </a:cubicBezTo>
              </a:path>
              <a:path w="21679" h="21600" stroke="0" extrusionOk="0">
                <a:moveTo>
                  <a:pt x="0" y="22"/>
                </a:moveTo>
                <a:cubicBezTo>
                  <a:pt x="326" y="7"/>
                  <a:pt x="653" y="0"/>
                  <a:pt x="981" y="0"/>
                </a:cubicBezTo>
                <a:cubicBezTo>
                  <a:pt x="10531" y="0"/>
                  <a:pt x="18947" y="6271"/>
                  <a:pt x="21678" y="15423"/>
                </a:cubicBezTo>
                <a:lnTo>
                  <a:pt x="981" y="21600"/>
                </a:lnTo>
                <a:lnTo>
                  <a:pt x="0" y="22"/>
                </a:lnTo>
                <a:close/>
              </a:path>
            </a:pathLst>
          </a:custGeom>
          <a:noFill/>
          <a:ln w="28575">
            <a:solidFill>
              <a:srgbClr val="000000"/>
            </a:solidFill>
            <a:prstDash val="sysDot"/>
            <a:round/>
            <a:headEnd/>
            <a:tailEnd/>
          </a:ln>
          <a:effectLst/>
        </p:spPr>
        <p:txBody>
          <a:bodyPr wrap="none" anchor="ctr"/>
          <a:lstStyle/>
          <a:p>
            <a:endParaRPr lang="en-US"/>
          </a:p>
        </p:txBody>
      </p:sp>
      <p:sp>
        <p:nvSpPr>
          <p:cNvPr id="136208" name="Text Box 16"/>
          <p:cNvSpPr txBox="1">
            <a:spLocks noChangeArrowheads="1"/>
          </p:cNvSpPr>
          <p:nvPr/>
        </p:nvSpPr>
        <p:spPr bwMode="auto">
          <a:xfrm>
            <a:off x="5715000" y="4114800"/>
            <a:ext cx="533400" cy="274638"/>
          </a:xfrm>
          <a:prstGeom prst="rect">
            <a:avLst/>
          </a:prstGeom>
          <a:noFill/>
          <a:ln w="9525">
            <a:noFill/>
            <a:miter lim="800000"/>
            <a:headEnd/>
            <a:tailEnd/>
          </a:ln>
          <a:effectLst/>
        </p:spPr>
        <p:txBody>
          <a:bodyPr>
            <a:spAutoFit/>
          </a:bodyPr>
          <a:lstStyle/>
          <a:p>
            <a:pPr eaLnBrk="1" hangingPunct="1">
              <a:spcBef>
                <a:spcPct val="50000"/>
              </a:spcBef>
            </a:pPr>
            <a:r>
              <a:rPr lang="en-US" sz="1200">
                <a:solidFill>
                  <a:srgbClr val="000000"/>
                </a:solidFill>
              </a:rPr>
              <a:t>U</a:t>
            </a:r>
            <a:r>
              <a:rPr lang="en-US" sz="1200" baseline="-25000">
                <a:solidFill>
                  <a:srgbClr val="000000"/>
                </a:solidFill>
              </a:rPr>
              <a:t>1</a:t>
            </a:r>
            <a:endParaRPr lang="en-US" sz="1200">
              <a:solidFill>
                <a:srgbClr val="000000"/>
              </a:solidFill>
            </a:endParaRPr>
          </a:p>
        </p:txBody>
      </p:sp>
      <p:sp>
        <p:nvSpPr>
          <p:cNvPr id="136209" name="Text Box 17"/>
          <p:cNvSpPr txBox="1">
            <a:spLocks noChangeArrowheads="1"/>
          </p:cNvSpPr>
          <p:nvPr/>
        </p:nvSpPr>
        <p:spPr bwMode="auto">
          <a:xfrm rot="-5431984">
            <a:off x="-572294" y="2326482"/>
            <a:ext cx="2214563" cy="304800"/>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000000"/>
                </a:solidFill>
              </a:rPr>
              <a:t>Reduced  temporal  lag bias</a:t>
            </a:r>
          </a:p>
        </p:txBody>
      </p:sp>
      <p:sp>
        <p:nvSpPr>
          <p:cNvPr id="136210" name="Line 18"/>
          <p:cNvSpPr>
            <a:spLocks noChangeShapeType="1"/>
          </p:cNvSpPr>
          <p:nvPr/>
        </p:nvSpPr>
        <p:spPr bwMode="auto">
          <a:xfrm flipV="1">
            <a:off x="533400" y="3733800"/>
            <a:ext cx="0" cy="1600200"/>
          </a:xfrm>
          <a:prstGeom prst="line">
            <a:avLst/>
          </a:prstGeom>
          <a:noFill/>
          <a:ln w="9525">
            <a:solidFill>
              <a:srgbClr val="000000"/>
            </a:solidFill>
            <a:round/>
            <a:headEnd/>
            <a:tailEnd type="triangle" w="med" len="med"/>
          </a:ln>
          <a:effectLst/>
        </p:spPr>
        <p:txBody>
          <a:bodyPr/>
          <a:lstStyle/>
          <a:p>
            <a:endParaRPr lang="en-US"/>
          </a:p>
        </p:txBody>
      </p:sp>
      <p:sp>
        <p:nvSpPr>
          <p:cNvPr id="136211" name="Text Box 19"/>
          <p:cNvSpPr txBox="1">
            <a:spLocks noChangeArrowheads="1"/>
          </p:cNvSpPr>
          <p:nvPr/>
        </p:nvSpPr>
        <p:spPr bwMode="auto">
          <a:xfrm>
            <a:off x="3657600" y="3962400"/>
            <a:ext cx="536575" cy="336550"/>
          </a:xfrm>
          <a:prstGeom prst="rect">
            <a:avLst/>
          </a:prstGeom>
          <a:noFill/>
          <a:ln w="9525">
            <a:noFill/>
            <a:miter lim="800000"/>
            <a:headEnd/>
            <a:tailEnd/>
          </a:ln>
          <a:effectLst/>
        </p:spPr>
        <p:txBody>
          <a:bodyPr>
            <a:spAutoFit/>
          </a:bodyPr>
          <a:lstStyle/>
          <a:p>
            <a:pPr algn="r" eaLnBrk="1" hangingPunct="1">
              <a:spcBef>
                <a:spcPct val="50000"/>
              </a:spcBef>
            </a:pPr>
            <a:r>
              <a:rPr lang="en-US" sz="1600" b="1">
                <a:solidFill>
                  <a:srgbClr val="000000"/>
                </a:solidFill>
              </a:rPr>
              <a:t>B</a:t>
            </a:r>
          </a:p>
        </p:txBody>
      </p:sp>
      <p:sp>
        <p:nvSpPr>
          <p:cNvPr id="136212" name="Text Box 20"/>
          <p:cNvSpPr txBox="1">
            <a:spLocks noChangeArrowheads="1"/>
          </p:cNvSpPr>
          <p:nvPr/>
        </p:nvSpPr>
        <p:spPr bwMode="auto">
          <a:xfrm>
            <a:off x="3657600" y="2743200"/>
            <a:ext cx="536575" cy="336550"/>
          </a:xfrm>
          <a:prstGeom prst="rect">
            <a:avLst/>
          </a:prstGeom>
          <a:noFill/>
          <a:ln w="9525">
            <a:noFill/>
            <a:miter lim="800000"/>
            <a:headEnd/>
            <a:tailEnd/>
          </a:ln>
          <a:effectLst/>
        </p:spPr>
        <p:txBody>
          <a:bodyPr>
            <a:spAutoFit/>
          </a:bodyPr>
          <a:lstStyle/>
          <a:p>
            <a:pPr eaLnBrk="1" hangingPunct="1">
              <a:spcBef>
                <a:spcPct val="50000"/>
              </a:spcBef>
            </a:pPr>
            <a:r>
              <a:rPr lang="en-US" sz="1600" b="1">
                <a:solidFill>
                  <a:srgbClr val="000000"/>
                </a:solidFill>
              </a:rPr>
              <a:t>C</a:t>
            </a:r>
          </a:p>
        </p:txBody>
      </p:sp>
      <p:sp>
        <p:nvSpPr>
          <p:cNvPr id="136213" name="Line 21"/>
          <p:cNvSpPr>
            <a:spLocks noChangeShapeType="1"/>
          </p:cNvSpPr>
          <p:nvPr/>
        </p:nvSpPr>
        <p:spPr bwMode="auto">
          <a:xfrm flipH="1">
            <a:off x="1219200" y="3048000"/>
            <a:ext cx="152400" cy="0"/>
          </a:xfrm>
          <a:prstGeom prst="line">
            <a:avLst/>
          </a:prstGeom>
          <a:noFill/>
          <a:ln w="9525">
            <a:solidFill>
              <a:srgbClr val="000000"/>
            </a:solidFill>
            <a:round/>
            <a:headEnd/>
            <a:tailEnd/>
          </a:ln>
          <a:effectLst/>
        </p:spPr>
        <p:txBody>
          <a:bodyPr/>
          <a:lstStyle/>
          <a:p>
            <a:endParaRPr lang="en-US"/>
          </a:p>
        </p:txBody>
      </p:sp>
      <p:sp>
        <p:nvSpPr>
          <p:cNvPr id="136214" name="Text Box 22"/>
          <p:cNvSpPr txBox="1">
            <a:spLocks noChangeArrowheads="1"/>
          </p:cNvSpPr>
          <p:nvPr/>
        </p:nvSpPr>
        <p:spPr bwMode="auto">
          <a:xfrm>
            <a:off x="914400" y="2819400"/>
            <a:ext cx="304800" cy="366713"/>
          </a:xfrm>
          <a:prstGeom prst="rect">
            <a:avLst/>
          </a:prstGeom>
          <a:noFill/>
          <a:ln w="9525">
            <a:noFill/>
            <a:miter lim="800000"/>
            <a:headEnd/>
            <a:tailEnd/>
          </a:ln>
          <a:effectLst/>
        </p:spPr>
        <p:txBody>
          <a:bodyPr>
            <a:spAutoFit/>
          </a:bodyPr>
          <a:lstStyle/>
          <a:p>
            <a:pPr eaLnBrk="1" hangingPunct="1">
              <a:spcBef>
                <a:spcPct val="50000"/>
              </a:spcBef>
            </a:pPr>
            <a:r>
              <a:rPr lang="en-US" sz="1800">
                <a:solidFill>
                  <a:srgbClr val="000000"/>
                </a:solidFill>
              </a:rPr>
              <a:t>0</a:t>
            </a:r>
          </a:p>
        </p:txBody>
      </p:sp>
      <p:sp>
        <p:nvSpPr>
          <p:cNvPr id="136215" name="Line 24"/>
          <p:cNvSpPr>
            <a:spLocks noChangeShapeType="1"/>
          </p:cNvSpPr>
          <p:nvPr/>
        </p:nvSpPr>
        <p:spPr bwMode="auto">
          <a:xfrm flipH="1">
            <a:off x="3886200" y="2438400"/>
            <a:ext cx="381000" cy="381000"/>
          </a:xfrm>
          <a:prstGeom prst="line">
            <a:avLst/>
          </a:prstGeom>
          <a:noFill/>
          <a:ln w="9525">
            <a:solidFill>
              <a:srgbClr val="000000"/>
            </a:solidFill>
            <a:round/>
            <a:headEnd/>
            <a:tailEnd type="triangle" w="med" len="med"/>
          </a:ln>
          <a:effectLst/>
        </p:spPr>
        <p:txBody>
          <a:bodyPr/>
          <a:lstStyle/>
          <a:p>
            <a:endParaRPr lang="en-US"/>
          </a:p>
        </p:txBody>
      </p:sp>
      <p:sp>
        <p:nvSpPr>
          <p:cNvPr id="136216" name="Text Box 25"/>
          <p:cNvSpPr txBox="1">
            <a:spLocks noChangeArrowheads="1"/>
          </p:cNvSpPr>
          <p:nvPr/>
        </p:nvSpPr>
        <p:spPr bwMode="auto">
          <a:xfrm>
            <a:off x="4038600" y="6019800"/>
            <a:ext cx="2057400" cy="304800"/>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000000"/>
                </a:solidFill>
              </a:rPr>
              <a:t>Reduced random error</a:t>
            </a:r>
          </a:p>
        </p:txBody>
      </p:sp>
      <p:sp>
        <p:nvSpPr>
          <p:cNvPr id="136217" name="Line 26"/>
          <p:cNvSpPr>
            <a:spLocks noChangeShapeType="1"/>
          </p:cNvSpPr>
          <p:nvPr/>
        </p:nvSpPr>
        <p:spPr bwMode="auto">
          <a:xfrm>
            <a:off x="1981200" y="6172200"/>
            <a:ext cx="1981200" cy="0"/>
          </a:xfrm>
          <a:prstGeom prst="line">
            <a:avLst/>
          </a:prstGeom>
          <a:noFill/>
          <a:ln w="9525">
            <a:solidFill>
              <a:srgbClr val="000000"/>
            </a:solidFill>
            <a:round/>
            <a:headEnd/>
            <a:tailEnd type="triangle" w="med" len="med"/>
          </a:ln>
          <a:effectLst/>
        </p:spPr>
        <p:txBody>
          <a:bodyPr/>
          <a:lstStyle/>
          <a:p>
            <a:endParaRPr lang="en-US"/>
          </a:p>
        </p:txBody>
      </p:sp>
      <p:sp>
        <p:nvSpPr>
          <p:cNvPr id="136218" name="Line 27"/>
          <p:cNvSpPr>
            <a:spLocks noChangeShapeType="1"/>
          </p:cNvSpPr>
          <p:nvPr/>
        </p:nvSpPr>
        <p:spPr bwMode="auto">
          <a:xfrm>
            <a:off x="4191000" y="4038600"/>
            <a:ext cx="0" cy="1524000"/>
          </a:xfrm>
          <a:prstGeom prst="line">
            <a:avLst/>
          </a:prstGeom>
          <a:noFill/>
          <a:ln w="9525">
            <a:solidFill>
              <a:srgbClr val="000000"/>
            </a:solidFill>
            <a:prstDash val="sysDot"/>
            <a:round/>
            <a:headEnd/>
            <a:tailEnd/>
          </a:ln>
          <a:effectLst/>
        </p:spPr>
        <p:txBody>
          <a:bodyPr/>
          <a:lstStyle/>
          <a:p>
            <a:endParaRPr lang="en-US"/>
          </a:p>
        </p:txBody>
      </p:sp>
      <p:sp>
        <p:nvSpPr>
          <p:cNvPr id="136219" name="Line 28"/>
          <p:cNvSpPr>
            <a:spLocks noChangeShapeType="1"/>
          </p:cNvSpPr>
          <p:nvPr/>
        </p:nvSpPr>
        <p:spPr bwMode="auto">
          <a:xfrm>
            <a:off x="3657600" y="3048000"/>
            <a:ext cx="0" cy="2514600"/>
          </a:xfrm>
          <a:prstGeom prst="line">
            <a:avLst/>
          </a:prstGeom>
          <a:noFill/>
          <a:ln w="9525">
            <a:solidFill>
              <a:srgbClr val="000000"/>
            </a:solidFill>
            <a:prstDash val="sysDot"/>
            <a:round/>
            <a:headEnd/>
            <a:tailEnd/>
          </a:ln>
          <a:effectLst/>
        </p:spPr>
        <p:txBody>
          <a:bodyPr/>
          <a:lstStyle/>
          <a:p>
            <a:endParaRPr lang="en-US"/>
          </a:p>
        </p:txBody>
      </p:sp>
      <p:sp>
        <p:nvSpPr>
          <p:cNvPr id="136220" name="Text Box 29"/>
          <p:cNvSpPr txBox="1">
            <a:spLocks noChangeArrowheads="1"/>
          </p:cNvSpPr>
          <p:nvPr/>
        </p:nvSpPr>
        <p:spPr bwMode="auto">
          <a:xfrm>
            <a:off x="4267200" y="4343400"/>
            <a:ext cx="914400" cy="366713"/>
          </a:xfrm>
          <a:prstGeom prst="rect">
            <a:avLst/>
          </a:prstGeom>
          <a:noFill/>
          <a:ln w="9525">
            <a:noFill/>
            <a:miter lim="800000"/>
            <a:headEnd/>
            <a:tailEnd/>
          </a:ln>
          <a:effectLst/>
        </p:spPr>
        <p:txBody>
          <a:bodyPr>
            <a:spAutoFit/>
          </a:bodyPr>
          <a:lstStyle/>
          <a:p>
            <a:pPr eaLnBrk="1" hangingPunct="1">
              <a:spcBef>
                <a:spcPct val="50000"/>
              </a:spcBef>
            </a:pPr>
            <a:r>
              <a:rPr lang="en-US" sz="1800" b="1">
                <a:solidFill>
                  <a:srgbClr val="000000"/>
                </a:solidFill>
              </a:rPr>
              <a:t>T</a:t>
            </a:r>
            <a:r>
              <a:rPr lang="en-US" sz="1800" b="1" baseline="-25000">
                <a:solidFill>
                  <a:srgbClr val="000000"/>
                </a:solidFill>
              </a:rPr>
              <a:t>Agg</a:t>
            </a:r>
            <a:endParaRPr lang="en-US" sz="1800" b="1">
              <a:solidFill>
                <a:srgbClr val="000000"/>
              </a:solidFill>
            </a:endParaRPr>
          </a:p>
        </p:txBody>
      </p:sp>
      <p:sp>
        <p:nvSpPr>
          <p:cNvPr id="136221" name="Text Box 30"/>
          <p:cNvSpPr txBox="1">
            <a:spLocks noChangeArrowheads="1"/>
          </p:cNvSpPr>
          <p:nvPr/>
        </p:nvSpPr>
        <p:spPr bwMode="auto">
          <a:xfrm>
            <a:off x="2819400" y="4724400"/>
            <a:ext cx="838200" cy="366713"/>
          </a:xfrm>
          <a:prstGeom prst="rect">
            <a:avLst/>
          </a:prstGeom>
          <a:noFill/>
          <a:ln w="9525">
            <a:noFill/>
            <a:miter lim="800000"/>
            <a:headEnd/>
            <a:tailEnd/>
          </a:ln>
          <a:effectLst/>
        </p:spPr>
        <p:txBody>
          <a:bodyPr>
            <a:spAutoFit/>
          </a:bodyPr>
          <a:lstStyle/>
          <a:p>
            <a:pPr algn="r" eaLnBrk="1" hangingPunct="1">
              <a:spcBef>
                <a:spcPct val="50000"/>
              </a:spcBef>
            </a:pPr>
            <a:r>
              <a:rPr lang="en-US" sz="1800" b="1">
                <a:solidFill>
                  <a:srgbClr val="000000"/>
                </a:solidFill>
              </a:rPr>
              <a:t>T</a:t>
            </a:r>
            <a:r>
              <a:rPr lang="en-US" sz="1800" b="1" baseline="-25000">
                <a:solidFill>
                  <a:srgbClr val="000000"/>
                </a:solidFill>
              </a:rPr>
              <a:t>Dis</a:t>
            </a:r>
            <a:endParaRPr lang="en-US" sz="1800" b="1">
              <a:solidFill>
                <a:srgbClr val="000000"/>
              </a:solidFill>
            </a:endParaRPr>
          </a:p>
        </p:txBody>
      </p:sp>
      <p:sp>
        <p:nvSpPr>
          <p:cNvPr id="136222" name="Oval 31"/>
          <p:cNvSpPr>
            <a:spLocks noChangeArrowheads="1"/>
          </p:cNvSpPr>
          <p:nvPr/>
        </p:nvSpPr>
        <p:spPr bwMode="auto">
          <a:xfrm>
            <a:off x="3048000" y="3962400"/>
            <a:ext cx="76200" cy="76200"/>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136223" name="Oval 32"/>
          <p:cNvSpPr>
            <a:spLocks noChangeArrowheads="1"/>
          </p:cNvSpPr>
          <p:nvPr/>
        </p:nvSpPr>
        <p:spPr bwMode="auto">
          <a:xfrm>
            <a:off x="4114800" y="3962400"/>
            <a:ext cx="76200" cy="76200"/>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136224" name="Oval 33"/>
          <p:cNvSpPr>
            <a:spLocks noChangeArrowheads="1"/>
          </p:cNvSpPr>
          <p:nvPr/>
        </p:nvSpPr>
        <p:spPr bwMode="auto">
          <a:xfrm>
            <a:off x="3657600" y="2971800"/>
            <a:ext cx="76200" cy="76200"/>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136225" name="Text Box 34"/>
          <p:cNvSpPr txBox="1">
            <a:spLocks noChangeArrowheads="1"/>
          </p:cNvSpPr>
          <p:nvPr/>
        </p:nvSpPr>
        <p:spPr bwMode="auto">
          <a:xfrm>
            <a:off x="4800600" y="5562600"/>
            <a:ext cx="2743200" cy="336550"/>
          </a:xfrm>
          <a:prstGeom prst="rect">
            <a:avLst/>
          </a:prstGeom>
          <a:noFill/>
          <a:ln w="9525">
            <a:noFill/>
            <a:miter lim="800000"/>
            <a:headEnd/>
            <a:tailEnd/>
          </a:ln>
          <a:effectLst/>
        </p:spPr>
        <p:txBody>
          <a:bodyPr>
            <a:spAutoFit/>
          </a:bodyPr>
          <a:lstStyle/>
          <a:p>
            <a:pPr eaLnBrk="1" hangingPunct="1">
              <a:spcBef>
                <a:spcPct val="50000"/>
              </a:spcBef>
            </a:pPr>
            <a:r>
              <a:rPr lang="en-US" sz="1600">
                <a:solidFill>
                  <a:srgbClr val="000000"/>
                </a:solidFill>
              </a:rPr>
              <a:t>Random Error (fraction of </a:t>
            </a:r>
            <a:r>
              <a:rPr lang="el-GR" sz="1600">
                <a:solidFill>
                  <a:srgbClr val="000000"/>
                </a:solidFill>
                <a:cs typeface="Times New Roman" pitchFamily="18" charset="0"/>
              </a:rPr>
              <a:t>σ</a:t>
            </a:r>
            <a:r>
              <a:rPr lang="el-GR" sz="1600" baseline="-25000">
                <a:solidFill>
                  <a:srgbClr val="000000"/>
                </a:solidFill>
                <a:cs typeface="Times New Roman" pitchFamily="18" charset="0"/>
              </a:rPr>
              <a:t>ε</a:t>
            </a:r>
            <a:r>
              <a:rPr lang="en-US" sz="1600" baseline="30000">
                <a:solidFill>
                  <a:srgbClr val="000000"/>
                </a:solidFill>
                <a:cs typeface="Times New Roman" pitchFamily="18" charset="0"/>
              </a:rPr>
              <a:t>2</a:t>
            </a:r>
            <a:r>
              <a:rPr lang="en-US" sz="1600" baseline="-25000">
                <a:solidFill>
                  <a:srgbClr val="000000"/>
                </a:solidFill>
                <a:cs typeface="Times New Roman" pitchFamily="18" charset="0"/>
              </a:rPr>
              <a:t> </a:t>
            </a:r>
            <a:r>
              <a:rPr lang="en-US" sz="1600">
                <a:solidFill>
                  <a:srgbClr val="000000"/>
                </a:solidFill>
                <a:cs typeface="Times New Roman" pitchFamily="18" charset="0"/>
              </a:rPr>
              <a:t>)</a:t>
            </a:r>
            <a:endParaRPr lang="el-GR" sz="1600">
              <a:solidFill>
                <a:srgbClr val="000000"/>
              </a:solidFill>
              <a:cs typeface="Times New Roman" pitchFamily="18" charset="0"/>
            </a:endParaRPr>
          </a:p>
        </p:txBody>
      </p:sp>
      <p:sp>
        <p:nvSpPr>
          <p:cNvPr id="136226" name="Line 35"/>
          <p:cNvSpPr>
            <a:spLocks noChangeShapeType="1"/>
          </p:cNvSpPr>
          <p:nvPr/>
        </p:nvSpPr>
        <p:spPr bwMode="auto">
          <a:xfrm>
            <a:off x="3657600" y="5562600"/>
            <a:ext cx="0" cy="76200"/>
          </a:xfrm>
          <a:prstGeom prst="line">
            <a:avLst/>
          </a:prstGeom>
          <a:noFill/>
          <a:ln w="9525">
            <a:solidFill>
              <a:srgbClr val="000000"/>
            </a:solidFill>
            <a:round/>
            <a:headEnd/>
            <a:tailEnd/>
          </a:ln>
          <a:effectLst/>
        </p:spPr>
        <p:txBody>
          <a:bodyPr/>
          <a:lstStyle/>
          <a:p>
            <a:endParaRPr lang="en-US"/>
          </a:p>
        </p:txBody>
      </p:sp>
      <p:sp>
        <p:nvSpPr>
          <p:cNvPr id="136227" name="Text Box 36"/>
          <p:cNvSpPr txBox="1">
            <a:spLocks noChangeArrowheads="1"/>
          </p:cNvSpPr>
          <p:nvPr/>
        </p:nvSpPr>
        <p:spPr bwMode="auto">
          <a:xfrm>
            <a:off x="609600" y="3810000"/>
            <a:ext cx="609600" cy="274638"/>
          </a:xfrm>
          <a:prstGeom prst="rect">
            <a:avLst/>
          </a:prstGeom>
          <a:noFill/>
          <a:ln w="9525">
            <a:noFill/>
            <a:miter lim="800000"/>
            <a:headEnd/>
            <a:tailEnd/>
          </a:ln>
          <a:effectLst/>
        </p:spPr>
        <p:txBody>
          <a:bodyPr>
            <a:spAutoFit/>
          </a:bodyPr>
          <a:lstStyle/>
          <a:p>
            <a:pPr algn="r" eaLnBrk="1" hangingPunct="1">
              <a:spcBef>
                <a:spcPct val="50000"/>
              </a:spcBef>
            </a:pPr>
            <a:r>
              <a:rPr lang="en-US" sz="1200" i="1">
                <a:solidFill>
                  <a:srgbClr val="000000"/>
                </a:solidFill>
                <a:latin typeface="Arial" charset="0"/>
              </a:rPr>
              <a:t>L</a:t>
            </a:r>
            <a:r>
              <a:rPr lang="en-US" sz="1200" i="1" baseline="-25000">
                <a:solidFill>
                  <a:srgbClr val="000000"/>
                </a:solidFill>
                <a:latin typeface="Arial" charset="0"/>
              </a:rPr>
              <a:t>A</a:t>
            </a:r>
            <a:endParaRPr lang="en-US" sz="1200" i="1">
              <a:solidFill>
                <a:srgbClr val="000000"/>
              </a:solidFill>
              <a:latin typeface="Arial" charset="0"/>
            </a:endParaRPr>
          </a:p>
        </p:txBody>
      </p:sp>
      <p:sp>
        <p:nvSpPr>
          <p:cNvPr id="136228" name="Line 37"/>
          <p:cNvSpPr>
            <a:spLocks noChangeShapeType="1"/>
          </p:cNvSpPr>
          <p:nvPr/>
        </p:nvSpPr>
        <p:spPr bwMode="auto">
          <a:xfrm flipH="1">
            <a:off x="1219200" y="3962400"/>
            <a:ext cx="152400" cy="0"/>
          </a:xfrm>
          <a:prstGeom prst="line">
            <a:avLst/>
          </a:prstGeom>
          <a:noFill/>
          <a:ln w="9525">
            <a:solidFill>
              <a:srgbClr val="000000"/>
            </a:solidFill>
            <a:round/>
            <a:headEnd/>
            <a:tailEnd/>
          </a:ln>
          <a:effectLst/>
        </p:spPr>
        <p:txBody>
          <a:bodyPr/>
          <a:lstStyle/>
          <a:p>
            <a:endParaRPr lang="en-US"/>
          </a:p>
        </p:txBody>
      </p:sp>
      <p:sp>
        <p:nvSpPr>
          <p:cNvPr id="136229" name="Line 38"/>
          <p:cNvSpPr>
            <a:spLocks noChangeShapeType="1"/>
          </p:cNvSpPr>
          <p:nvPr/>
        </p:nvSpPr>
        <p:spPr bwMode="auto">
          <a:xfrm>
            <a:off x="3124200" y="5562600"/>
            <a:ext cx="0" cy="76200"/>
          </a:xfrm>
          <a:prstGeom prst="line">
            <a:avLst/>
          </a:prstGeom>
          <a:noFill/>
          <a:ln w="9525">
            <a:solidFill>
              <a:srgbClr val="000000"/>
            </a:solidFill>
            <a:round/>
            <a:headEnd/>
            <a:tailEnd/>
          </a:ln>
          <a:effectLst/>
        </p:spPr>
        <p:txBody>
          <a:bodyPr/>
          <a:lstStyle/>
          <a:p>
            <a:endParaRPr lang="en-US"/>
          </a:p>
        </p:txBody>
      </p:sp>
      <p:sp>
        <p:nvSpPr>
          <p:cNvPr id="136230" name="Line 39"/>
          <p:cNvSpPr>
            <a:spLocks noChangeShapeType="1"/>
          </p:cNvSpPr>
          <p:nvPr/>
        </p:nvSpPr>
        <p:spPr bwMode="auto">
          <a:xfrm>
            <a:off x="4191000" y="5562600"/>
            <a:ext cx="0" cy="76200"/>
          </a:xfrm>
          <a:prstGeom prst="line">
            <a:avLst/>
          </a:prstGeom>
          <a:noFill/>
          <a:ln w="9525">
            <a:solidFill>
              <a:srgbClr val="000000"/>
            </a:solidFill>
            <a:round/>
            <a:headEnd/>
            <a:tailEnd/>
          </a:ln>
          <a:effectLst/>
        </p:spPr>
        <p:txBody>
          <a:bodyPr/>
          <a:lstStyle/>
          <a:p>
            <a:endParaRPr lang="en-US"/>
          </a:p>
        </p:txBody>
      </p:sp>
      <p:sp>
        <p:nvSpPr>
          <p:cNvPr id="136231" name="Text Box 40"/>
          <p:cNvSpPr txBox="1">
            <a:spLocks noChangeArrowheads="1"/>
          </p:cNvSpPr>
          <p:nvPr/>
        </p:nvSpPr>
        <p:spPr bwMode="auto">
          <a:xfrm>
            <a:off x="914400" y="1485900"/>
            <a:ext cx="914400" cy="523220"/>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000000"/>
                </a:solidFill>
              </a:rPr>
              <a:t>Lag Bias in Periods</a:t>
            </a:r>
            <a:endParaRPr lang="el-GR" sz="1400">
              <a:solidFill>
                <a:srgbClr val="000000"/>
              </a:solidFill>
              <a:cs typeface="Times New Roman" pitchFamily="18" charset="0"/>
            </a:endParaRPr>
          </a:p>
        </p:txBody>
      </p:sp>
      <p:sp>
        <p:nvSpPr>
          <p:cNvPr id="136232" name="Line 41"/>
          <p:cNvSpPr>
            <a:spLocks noChangeShapeType="1"/>
          </p:cNvSpPr>
          <p:nvPr/>
        </p:nvSpPr>
        <p:spPr bwMode="auto">
          <a:xfrm>
            <a:off x="4419600" y="5562600"/>
            <a:ext cx="0" cy="228600"/>
          </a:xfrm>
          <a:prstGeom prst="line">
            <a:avLst/>
          </a:prstGeom>
          <a:noFill/>
          <a:ln w="9525">
            <a:solidFill>
              <a:srgbClr val="000000"/>
            </a:solidFill>
            <a:round/>
            <a:headEnd/>
            <a:tailEnd/>
          </a:ln>
          <a:effectLst/>
        </p:spPr>
        <p:txBody>
          <a:bodyPr/>
          <a:lstStyle/>
          <a:p>
            <a:endParaRPr lang="en-US"/>
          </a:p>
        </p:txBody>
      </p:sp>
      <p:sp>
        <p:nvSpPr>
          <p:cNvPr id="136233" name="Text Box 42"/>
          <p:cNvSpPr txBox="1">
            <a:spLocks noChangeArrowheads="1"/>
          </p:cNvSpPr>
          <p:nvPr/>
        </p:nvSpPr>
        <p:spPr bwMode="auto">
          <a:xfrm>
            <a:off x="4038600" y="5791200"/>
            <a:ext cx="762000" cy="244475"/>
          </a:xfrm>
          <a:prstGeom prst="rect">
            <a:avLst/>
          </a:prstGeom>
          <a:noFill/>
          <a:ln w="9525">
            <a:noFill/>
            <a:miter lim="800000"/>
            <a:headEnd/>
            <a:tailEnd/>
          </a:ln>
          <a:effectLst/>
        </p:spPr>
        <p:txBody>
          <a:bodyPr>
            <a:spAutoFit/>
          </a:bodyPr>
          <a:lstStyle/>
          <a:p>
            <a:pPr algn="ctr" eaLnBrk="1" hangingPunct="1">
              <a:spcBef>
                <a:spcPct val="50000"/>
              </a:spcBef>
            </a:pPr>
            <a:r>
              <a:rPr lang="en-US" sz="1000">
                <a:solidFill>
                  <a:srgbClr val="000000"/>
                </a:solidFill>
                <a:cs typeface="Times New Roman" pitchFamily="18" charset="0"/>
              </a:rPr>
              <a:t>0</a:t>
            </a:r>
            <a:endParaRPr lang="en-US" sz="1000">
              <a:solidFill>
                <a:srgbClr val="000000"/>
              </a:solidFill>
              <a:cs typeface="Arial" charset="0"/>
            </a:endParaRPr>
          </a:p>
        </p:txBody>
      </p:sp>
      <p:sp>
        <p:nvSpPr>
          <p:cNvPr id="136234" name="Text Box 43"/>
          <p:cNvSpPr txBox="1">
            <a:spLocks noChangeArrowheads="1"/>
          </p:cNvSpPr>
          <p:nvPr/>
        </p:nvSpPr>
        <p:spPr bwMode="auto">
          <a:xfrm>
            <a:off x="3733800" y="5638800"/>
            <a:ext cx="762000" cy="244475"/>
          </a:xfrm>
          <a:prstGeom prst="rect">
            <a:avLst/>
          </a:prstGeom>
          <a:noFill/>
          <a:ln w="9525">
            <a:noFill/>
            <a:miter lim="800000"/>
            <a:headEnd/>
            <a:tailEnd/>
          </a:ln>
          <a:effectLst/>
        </p:spPr>
        <p:txBody>
          <a:bodyPr>
            <a:spAutoFit/>
          </a:bodyPr>
          <a:lstStyle/>
          <a:p>
            <a:pPr algn="ctr" eaLnBrk="1" hangingPunct="1">
              <a:spcBef>
                <a:spcPct val="50000"/>
              </a:spcBef>
            </a:pPr>
            <a:r>
              <a:rPr lang="en-US" sz="1000">
                <a:solidFill>
                  <a:srgbClr val="000000"/>
                </a:solidFill>
                <a:cs typeface="Times New Roman" pitchFamily="18" charset="0"/>
              </a:rPr>
              <a:t>1</a:t>
            </a:r>
            <a:r>
              <a:rPr lang="en-US" sz="1000">
                <a:solidFill>
                  <a:srgbClr val="000000"/>
                </a:solidFill>
              </a:rPr>
              <a:t>/(Q</a:t>
            </a:r>
            <a:r>
              <a:rPr lang="en-US" sz="1000" i="1">
                <a:solidFill>
                  <a:srgbClr val="000000"/>
                </a:solidFill>
              </a:rPr>
              <a:t>N</a:t>
            </a:r>
            <a:r>
              <a:rPr lang="en-US" sz="1000" i="1" baseline="-25000">
                <a:solidFill>
                  <a:srgbClr val="000000"/>
                </a:solidFill>
              </a:rPr>
              <a:t>A</a:t>
            </a:r>
            <a:r>
              <a:rPr lang="en-US" sz="1000">
                <a:solidFill>
                  <a:srgbClr val="000000"/>
                </a:solidFill>
              </a:rPr>
              <a:t>)</a:t>
            </a:r>
            <a:endParaRPr lang="en-US" sz="1000">
              <a:solidFill>
                <a:srgbClr val="000000"/>
              </a:solidFill>
              <a:cs typeface="Arial" charset="0"/>
            </a:endParaRPr>
          </a:p>
        </p:txBody>
      </p:sp>
      <p:sp>
        <p:nvSpPr>
          <p:cNvPr id="136235" name="Text Box 44"/>
          <p:cNvSpPr txBox="1">
            <a:spLocks noChangeArrowheads="1"/>
          </p:cNvSpPr>
          <p:nvPr/>
        </p:nvSpPr>
        <p:spPr bwMode="auto">
          <a:xfrm>
            <a:off x="3352800" y="5638800"/>
            <a:ext cx="533400" cy="244475"/>
          </a:xfrm>
          <a:prstGeom prst="rect">
            <a:avLst/>
          </a:prstGeom>
          <a:noFill/>
          <a:ln w="9525">
            <a:noFill/>
            <a:miter lim="800000"/>
            <a:headEnd/>
            <a:tailEnd/>
          </a:ln>
          <a:effectLst/>
        </p:spPr>
        <p:txBody>
          <a:bodyPr>
            <a:spAutoFit/>
          </a:bodyPr>
          <a:lstStyle/>
          <a:p>
            <a:pPr algn="ctr" eaLnBrk="1" hangingPunct="1">
              <a:spcBef>
                <a:spcPct val="50000"/>
              </a:spcBef>
            </a:pPr>
            <a:r>
              <a:rPr lang="en-US" sz="1000">
                <a:solidFill>
                  <a:srgbClr val="000000"/>
                </a:solidFill>
                <a:cs typeface="Times New Roman" pitchFamily="18" charset="0"/>
              </a:rPr>
              <a:t>1</a:t>
            </a:r>
            <a:r>
              <a:rPr lang="en-US" sz="1000">
                <a:solidFill>
                  <a:srgbClr val="000000"/>
                </a:solidFill>
              </a:rPr>
              <a:t>/</a:t>
            </a:r>
            <a:r>
              <a:rPr lang="en-US" sz="1000" i="1">
                <a:solidFill>
                  <a:srgbClr val="000000"/>
                </a:solidFill>
              </a:rPr>
              <a:t>N</a:t>
            </a:r>
            <a:r>
              <a:rPr lang="en-US" sz="1000" i="1" baseline="-25000">
                <a:solidFill>
                  <a:srgbClr val="000000"/>
                </a:solidFill>
              </a:rPr>
              <a:t>C</a:t>
            </a:r>
            <a:endParaRPr lang="en-US" sz="1000">
              <a:solidFill>
                <a:srgbClr val="000000"/>
              </a:solidFill>
              <a:cs typeface="Arial" charset="0"/>
            </a:endParaRPr>
          </a:p>
        </p:txBody>
      </p:sp>
      <p:sp>
        <p:nvSpPr>
          <p:cNvPr id="136236" name="Text Box 45"/>
          <p:cNvSpPr txBox="1">
            <a:spLocks noChangeArrowheads="1"/>
          </p:cNvSpPr>
          <p:nvPr/>
        </p:nvSpPr>
        <p:spPr bwMode="auto">
          <a:xfrm>
            <a:off x="2819400" y="5638800"/>
            <a:ext cx="533400" cy="244475"/>
          </a:xfrm>
          <a:prstGeom prst="rect">
            <a:avLst/>
          </a:prstGeom>
          <a:noFill/>
          <a:ln w="9525">
            <a:noFill/>
            <a:miter lim="800000"/>
            <a:headEnd/>
            <a:tailEnd/>
          </a:ln>
          <a:effectLst/>
        </p:spPr>
        <p:txBody>
          <a:bodyPr>
            <a:spAutoFit/>
          </a:bodyPr>
          <a:lstStyle/>
          <a:p>
            <a:pPr algn="ctr" eaLnBrk="1" hangingPunct="1">
              <a:spcBef>
                <a:spcPct val="50000"/>
              </a:spcBef>
            </a:pPr>
            <a:r>
              <a:rPr lang="en-US" sz="1000">
                <a:solidFill>
                  <a:srgbClr val="000000"/>
                </a:solidFill>
                <a:cs typeface="Times New Roman" pitchFamily="18" charset="0"/>
              </a:rPr>
              <a:t>1</a:t>
            </a:r>
            <a:r>
              <a:rPr lang="en-US" sz="1000">
                <a:solidFill>
                  <a:srgbClr val="000000"/>
                </a:solidFill>
              </a:rPr>
              <a:t>/</a:t>
            </a:r>
            <a:r>
              <a:rPr lang="en-US" sz="1000" i="1">
                <a:solidFill>
                  <a:srgbClr val="000000"/>
                </a:solidFill>
              </a:rPr>
              <a:t>N</a:t>
            </a:r>
            <a:r>
              <a:rPr lang="en-US" sz="1000" i="1" baseline="-25000">
                <a:solidFill>
                  <a:srgbClr val="000000"/>
                </a:solidFill>
              </a:rPr>
              <a:t>A</a:t>
            </a:r>
            <a:endParaRPr lang="en-US" sz="1000">
              <a:solidFill>
                <a:srgbClr val="000000"/>
              </a:solidFill>
              <a:cs typeface="Arial" charset="0"/>
            </a:endParaRPr>
          </a:p>
        </p:txBody>
      </p:sp>
      <p:grpSp>
        <p:nvGrpSpPr>
          <p:cNvPr id="136237" name="Group 46"/>
          <p:cNvGrpSpPr>
            <a:grpSpLocks/>
          </p:cNvGrpSpPr>
          <p:nvPr/>
        </p:nvGrpSpPr>
        <p:grpSpPr bwMode="auto">
          <a:xfrm>
            <a:off x="3148013" y="3586163"/>
            <a:ext cx="5357812" cy="590550"/>
            <a:chOff x="1983" y="2259"/>
            <a:chExt cx="3375" cy="372"/>
          </a:xfrm>
        </p:grpSpPr>
        <p:sp>
          <p:nvSpPr>
            <p:cNvPr id="136244" name="Text Box 47"/>
            <p:cNvSpPr txBox="1">
              <a:spLocks noChangeArrowheads="1"/>
            </p:cNvSpPr>
            <p:nvPr/>
          </p:nvSpPr>
          <p:spPr bwMode="auto">
            <a:xfrm>
              <a:off x="3395" y="2259"/>
              <a:ext cx="1963" cy="372"/>
            </a:xfrm>
            <a:prstGeom prst="rect">
              <a:avLst/>
            </a:prstGeom>
            <a:noFill/>
            <a:ln w="9525">
              <a:solidFill>
                <a:srgbClr val="0000FF"/>
              </a:solidFill>
              <a:miter lim="800000"/>
              <a:headEnd/>
              <a:tailEnd/>
            </a:ln>
            <a:effectLst/>
          </p:spPr>
          <p:txBody>
            <a:bodyPr>
              <a:spAutoFit/>
            </a:bodyPr>
            <a:lstStyle/>
            <a:p>
              <a:pPr>
                <a:spcBef>
                  <a:spcPct val="50000"/>
                </a:spcBef>
              </a:pPr>
              <a:r>
                <a:rPr lang="en-US" sz="1600" b="1">
                  <a:solidFill>
                    <a:srgbClr val="0000FF"/>
                  </a:solidFill>
                  <a:latin typeface="Times" pitchFamily="18" charset="0"/>
                </a:rPr>
                <a:t>B</a:t>
              </a:r>
              <a:r>
                <a:rPr lang="en-US" sz="1600">
                  <a:solidFill>
                    <a:srgbClr val="0000FF"/>
                  </a:solidFill>
                  <a:latin typeface="Times" pitchFamily="18" charset="0"/>
                </a:rPr>
                <a:t>: Index is aggregation of optimal individual appraisals.</a:t>
              </a:r>
              <a:endParaRPr lang="en-US" sz="1600" b="1">
                <a:solidFill>
                  <a:srgbClr val="0000FF"/>
                </a:solidFill>
                <a:latin typeface="Times" pitchFamily="18" charset="0"/>
              </a:endParaRPr>
            </a:p>
          </p:txBody>
        </p:sp>
        <p:sp>
          <p:nvSpPr>
            <p:cNvPr id="136245" name="AutoShape 48"/>
            <p:cNvSpPr>
              <a:spLocks noChangeArrowheads="1"/>
            </p:cNvSpPr>
            <p:nvPr/>
          </p:nvSpPr>
          <p:spPr bwMode="auto">
            <a:xfrm>
              <a:off x="1983" y="2429"/>
              <a:ext cx="574" cy="144"/>
            </a:xfrm>
            <a:prstGeom prst="rightArrow">
              <a:avLst>
                <a:gd name="adj1" fmla="val 50000"/>
                <a:gd name="adj2" fmla="val 99653"/>
              </a:avLst>
            </a:prstGeom>
            <a:noFill/>
            <a:ln w="9525">
              <a:solidFill>
                <a:srgbClr val="0000FF"/>
              </a:solidFill>
              <a:miter lim="800000"/>
              <a:headEnd/>
              <a:tailEnd/>
            </a:ln>
            <a:effectLst/>
          </p:spPr>
          <p:txBody>
            <a:bodyPr wrap="none" anchor="ctr"/>
            <a:lstStyle/>
            <a:p>
              <a:endParaRPr lang="en-US"/>
            </a:p>
          </p:txBody>
        </p:sp>
        <p:sp>
          <p:nvSpPr>
            <p:cNvPr id="136246" name="Line 49"/>
            <p:cNvSpPr>
              <a:spLocks noChangeShapeType="1"/>
            </p:cNvSpPr>
            <p:nvPr/>
          </p:nvSpPr>
          <p:spPr bwMode="auto">
            <a:xfrm flipH="1">
              <a:off x="2688" y="2352"/>
              <a:ext cx="707" cy="144"/>
            </a:xfrm>
            <a:prstGeom prst="line">
              <a:avLst/>
            </a:prstGeom>
            <a:noFill/>
            <a:ln w="9525">
              <a:solidFill>
                <a:srgbClr val="0000FF"/>
              </a:solidFill>
              <a:round/>
              <a:headEnd/>
              <a:tailEnd type="triangle" w="med" len="med"/>
            </a:ln>
            <a:effectLst/>
          </p:spPr>
          <p:txBody>
            <a:bodyPr/>
            <a:lstStyle/>
            <a:p>
              <a:endParaRPr lang="en-US"/>
            </a:p>
          </p:txBody>
        </p:sp>
      </p:grpSp>
      <p:grpSp>
        <p:nvGrpSpPr>
          <p:cNvPr id="136238" name="Group 50"/>
          <p:cNvGrpSpPr>
            <a:grpSpLocks/>
          </p:cNvGrpSpPr>
          <p:nvPr/>
        </p:nvGrpSpPr>
        <p:grpSpPr bwMode="auto">
          <a:xfrm>
            <a:off x="3810000" y="2895600"/>
            <a:ext cx="4487863" cy="1092200"/>
            <a:chOff x="2400" y="1824"/>
            <a:chExt cx="2827" cy="688"/>
          </a:xfrm>
        </p:grpSpPr>
        <p:sp>
          <p:nvSpPr>
            <p:cNvPr id="136241" name="Text Box 51"/>
            <p:cNvSpPr txBox="1">
              <a:spLocks noChangeArrowheads="1"/>
            </p:cNvSpPr>
            <p:nvPr/>
          </p:nvSpPr>
          <p:spPr bwMode="auto">
            <a:xfrm>
              <a:off x="3264" y="1824"/>
              <a:ext cx="1963" cy="372"/>
            </a:xfrm>
            <a:prstGeom prst="rect">
              <a:avLst/>
            </a:prstGeom>
            <a:noFill/>
            <a:ln w="9525">
              <a:solidFill>
                <a:srgbClr val="FF3399"/>
              </a:solidFill>
              <a:miter lim="800000"/>
              <a:headEnd/>
              <a:tailEnd/>
            </a:ln>
            <a:effectLst/>
          </p:spPr>
          <p:txBody>
            <a:bodyPr>
              <a:spAutoFit/>
            </a:bodyPr>
            <a:lstStyle/>
            <a:p>
              <a:pPr>
                <a:spcBef>
                  <a:spcPct val="50000"/>
                </a:spcBef>
              </a:pPr>
              <a:r>
                <a:rPr lang="en-US" sz="1600" b="1">
                  <a:solidFill>
                    <a:srgbClr val="FF3399"/>
                  </a:solidFill>
                  <a:latin typeface="Times" pitchFamily="18" charset="0"/>
                </a:rPr>
                <a:t>C</a:t>
              </a:r>
              <a:r>
                <a:rPr lang="en-US" sz="1600">
                  <a:solidFill>
                    <a:srgbClr val="FF3399"/>
                  </a:solidFill>
                  <a:latin typeface="Times" pitchFamily="18" charset="0"/>
                </a:rPr>
                <a:t>: Index is optimized at aggregate level.</a:t>
              </a:r>
              <a:endParaRPr lang="en-US" sz="1600" b="1">
                <a:solidFill>
                  <a:srgbClr val="FF3399"/>
                </a:solidFill>
                <a:latin typeface="Times" pitchFamily="18" charset="0"/>
              </a:endParaRPr>
            </a:p>
          </p:txBody>
        </p:sp>
        <p:sp>
          <p:nvSpPr>
            <p:cNvPr id="136242" name="AutoShape 52"/>
            <p:cNvSpPr>
              <a:spLocks noChangeArrowheads="1"/>
            </p:cNvSpPr>
            <p:nvPr/>
          </p:nvSpPr>
          <p:spPr bwMode="auto">
            <a:xfrm rot="-7124073">
              <a:off x="2187" y="2131"/>
              <a:ext cx="594" cy="168"/>
            </a:xfrm>
            <a:prstGeom prst="rightArrow">
              <a:avLst>
                <a:gd name="adj1" fmla="val 50000"/>
                <a:gd name="adj2" fmla="val 88393"/>
              </a:avLst>
            </a:prstGeom>
            <a:noFill/>
            <a:ln w="9525">
              <a:solidFill>
                <a:srgbClr val="FF3399"/>
              </a:solidFill>
              <a:miter lim="800000"/>
              <a:headEnd/>
              <a:tailEnd/>
            </a:ln>
            <a:effectLst/>
          </p:spPr>
          <p:txBody>
            <a:bodyPr wrap="none" anchor="ctr"/>
            <a:lstStyle/>
            <a:p>
              <a:endParaRPr lang="en-US"/>
            </a:p>
          </p:txBody>
        </p:sp>
        <p:sp>
          <p:nvSpPr>
            <p:cNvPr id="136243" name="Line 53"/>
            <p:cNvSpPr>
              <a:spLocks noChangeShapeType="1"/>
            </p:cNvSpPr>
            <p:nvPr/>
          </p:nvSpPr>
          <p:spPr bwMode="auto">
            <a:xfrm flipH="1">
              <a:off x="2496" y="1918"/>
              <a:ext cx="768" cy="2"/>
            </a:xfrm>
            <a:prstGeom prst="line">
              <a:avLst/>
            </a:prstGeom>
            <a:noFill/>
            <a:ln w="9525">
              <a:solidFill>
                <a:srgbClr val="FF3399"/>
              </a:solidFill>
              <a:round/>
              <a:headEnd/>
              <a:tailEnd type="triangle" w="med" len="med"/>
            </a:ln>
            <a:effectLst/>
          </p:spPr>
          <p:txBody>
            <a:bodyPr/>
            <a:lstStyle/>
            <a:p>
              <a:endParaRPr lang="en-US"/>
            </a:p>
          </p:txBody>
        </p:sp>
      </p:grpSp>
      <p:sp>
        <p:nvSpPr>
          <p:cNvPr id="136239" name="Text Box 54"/>
          <p:cNvSpPr txBox="1">
            <a:spLocks noChangeArrowheads="1"/>
          </p:cNvSpPr>
          <p:nvPr/>
        </p:nvSpPr>
        <p:spPr bwMode="auto">
          <a:xfrm>
            <a:off x="6400800" y="1752600"/>
            <a:ext cx="1600200" cy="366713"/>
          </a:xfrm>
          <a:prstGeom prst="rect">
            <a:avLst/>
          </a:prstGeom>
          <a:noFill/>
          <a:ln w="9525">
            <a:noFill/>
            <a:miter lim="800000"/>
            <a:headEnd/>
            <a:tailEnd/>
          </a:ln>
          <a:effectLst/>
        </p:spPr>
        <p:txBody>
          <a:bodyPr>
            <a:spAutoFit/>
          </a:bodyPr>
          <a:lstStyle/>
          <a:p>
            <a:pPr>
              <a:spcBef>
                <a:spcPct val="50000"/>
              </a:spcBef>
            </a:pPr>
            <a:r>
              <a:rPr lang="en-US" sz="1800" i="1"/>
              <a:t>Exh. 25-3</a:t>
            </a:r>
          </a:p>
        </p:txBody>
      </p:sp>
      <p:sp>
        <p:nvSpPr>
          <p:cNvPr id="136240" name="Text Box 55"/>
          <p:cNvSpPr txBox="1">
            <a:spLocks noChangeArrowheads="1"/>
          </p:cNvSpPr>
          <p:nvPr/>
        </p:nvSpPr>
        <p:spPr bwMode="auto">
          <a:xfrm>
            <a:off x="4267200" y="2133600"/>
            <a:ext cx="2362200" cy="738664"/>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000000"/>
                </a:solidFill>
              </a:rPr>
              <a:t>“Corner Solution” Optimum @ Zero Lag. </a:t>
            </a:r>
            <a:r>
              <a:rPr lang="en-US" sz="1400">
                <a:solidFill>
                  <a:srgbClr val="000000"/>
                </a:solidFill>
                <a:sym typeface="Wingdings" pitchFamily="2" charset="2"/>
              </a:rPr>
              <a:t> Transactions Based Index</a:t>
            </a:r>
            <a:endParaRPr lang="en-US" sz="1400">
              <a:solidFill>
                <a:srgbClr val="000000"/>
              </a:solidFill>
            </a:endParaRPr>
          </a:p>
        </p:txBody>
      </p:sp>
      <p:sp>
        <p:nvSpPr>
          <p:cNvPr id="55" name="Slide Number Placeholder 54"/>
          <p:cNvSpPr>
            <a:spLocks noGrp="1"/>
          </p:cNvSpPr>
          <p:nvPr>
            <p:ph type="sldNum" sz="quarter" idx="12"/>
          </p:nvPr>
        </p:nvSpPr>
        <p:spPr/>
        <p:txBody>
          <a:bodyPr/>
          <a:lstStyle/>
          <a:p>
            <a:fld id="{9795A070-73A1-4825-835F-9953E83E11A2}" type="slidenum">
              <a:rPr lang="en-US" smtClean="0"/>
              <a:pPr/>
              <a:t>29</a:t>
            </a:fld>
            <a:endParaRPr lang="en-US"/>
          </a:p>
        </p:txBody>
      </p:sp>
      <p:sp>
        <p:nvSpPr>
          <p:cNvPr id="56" name="Footer Placeholder 55"/>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4"/>
          <p:cNvSpPr txBox="1">
            <a:spLocks noChangeArrowheads="1"/>
          </p:cNvSpPr>
          <p:nvPr/>
        </p:nvSpPr>
        <p:spPr bwMode="auto">
          <a:xfrm>
            <a:off x="533400" y="990600"/>
            <a:ext cx="8077200" cy="2282825"/>
          </a:xfrm>
          <a:prstGeom prst="rect">
            <a:avLst/>
          </a:prstGeom>
          <a:noFill/>
          <a:ln w="9525">
            <a:noFill/>
            <a:miter lim="800000"/>
            <a:headEnd/>
            <a:tailEnd/>
          </a:ln>
          <a:effectLst/>
        </p:spPr>
        <p:txBody>
          <a:bodyPr>
            <a:spAutoFit/>
          </a:bodyPr>
          <a:lstStyle/>
          <a:p>
            <a:pPr>
              <a:spcBef>
                <a:spcPct val="50000"/>
              </a:spcBef>
            </a:pPr>
            <a:r>
              <a:rPr lang="en-GB" b="1" i="1">
                <a:latin typeface="Arial" charset="0"/>
                <a:cs typeface="Arial" charset="0"/>
              </a:rPr>
              <a:t>“Macro-level Valuation”:</a:t>
            </a:r>
            <a:endParaRPr lang="en-GB">
              <a:latin typeface="Arial" charset="0"/>
              <a:cs typeface="Arial" charset="0"/>
            </a:endParaRPr>
          </a:p>
          <a:p>
            <a:pPr>
              <a:spcBef>
                <a:spcPct val="50000"/>
              </a:spcBef>
            </a:pPr>
            <a:r>
              <a:rPr lang="en-GB">
                <a:latin typeface="Arial" charset="0"/>
                <a:cs typeface="Arial" charset="0"/>
              </a:rPr>
              <a:t>Valuing aggregates of many properties at once (e.g., portfolios, indexes, entities like REITs or partnerships).</a:t>
            </a:r>
          </a:p>
          <a:p>
            <a:pPr>
              <a:spcBef>
                <a:spcPct val="50000"/>
              </a:spcBef>
            </a:pPr>
            <a:r>
              <a:rPr lang="en-GB">
                <a:latin typeface="Arial" charset="0"/>
                <a:cs typeface="Arial" charset="0"/>
              </a:rPr>
              <a:t>Most basic macro-level valuation problem is valuing </a:t>
            </a:r>
            <a:r>
              <a:rPr lang="en-GB" i="1">
                <a:solidFill>
                  <a:srgbClr val="0000FF"/>
                </a:solidFill>
                <a:latin typeface="Arial" charset="0"/>
                <a:cs typeface="Arial" charset="0"/>
              </a:rPr>
              <a:t>static </a:t>
            </a:r>
            <a:r>
              <a:rPr lang="en-GB" i="1">
                <a:latin typeface="Arial" charset="0"/>
                <a:cs typeface="Arial" charset="0"/>
              </a:rPr>
              <a:t>portfolios</a:t>
            </a:r>
            <a:r>
              <a:rPr lang="en-GB">
                <a:latin typeface="Arial" charset="0"/>
                <a:cs typeface="Arial" charset="0"/>
              </a:rPr>
              <a:t>…</a:t>
            </a:r>
            <a:endParaRPr lang="en-US"/>
          </a:p>
        </p:txBody>
      </p:sp>
      <p:sp>
        <p:nvSpPr>
          <p:cNvPr id="108547" name="Text Box 5"/>
          <p:cNvSpPr txBox="1">
            <a:spLocks noChangeArrowheads="1"/>
          </p:cNvSpPr>
          <p:nvPr/>
        </p:nvSpPr>
        <p:spPr bwMode="auto">
          <a:xfrm>
            <a:off x="1981200" y="304800"/>
            <a:ext cx="5334000" cy="457200"/>
          </a:xfrm>
          <a:prstGeom prst="rect">
            <a:avLst/>
          </a:prstGeom>
          <a:noFill/>
          <a:ln w="9525">
            <a:noFill/>
            <a:miter lim="800000"/>
            <a:headEnd/>
            <a:tailEnd/>
          </a:ln>
          <a:effectLst/>
        </p:spPr>
        <p:txBody>
          <a:bodyPr>
            <a:spAutoFit/>
          </a:bodyPr>
          <a:lstStyle/>
          <a:p>
            <a:pPr algn="ctr">
              <a:spcBef>
                <a:spcPct val="50000"/>
              </a:spcBef>
            </a:pPr>
            <a:r>
              <a:rPr lang="en-US"/>
              <a:t>Section 25.1</a:t>
            </a:r>
          </a:p>
        </p:txBody>
      </p:sp>
      <p:sp>
        <p:nvSpPr>
          <p:cNvPr id="4" name="Slide Number Placeholder 3"/>
          <p:cNvSpPr>
            <a:spLocks noGrp="1"/>
          </p:cNvSpPr>
          <p:nvPr>
            <p:ph type="sldNum" sz="quarter" idx="12"/>
          </p:nvPr>
        </p:nvSpPr>
        <p:spPr/>
        <p:txBody>
          <a:bodyPr/>
          <a:lstStyle/>
          <a:p>
            <a:fld id="{9795A070-73A1-4825-835F-9953E83E11A2}" type="slidenum">
              <a:rPr lang="en-US" smtClean="0"/>
              <a:pPr/>
              <a:t>3</a:t>
            </a:fld>
            <a:endParaRPr lang="en-US"/>
          </a:p>
        </p:txBody>
      </p:sp>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304800" y="533400"/>
            <a:ext cx="8305800" cy="5595378"/>
          </a:xfrm>
          <a:prstGeom prst="rect">
            <a:avLst/>
          </a:prstGeom>
          <a:noFill/>
          <a:ln w="9525">
            <a:noFill/>
            <a:miter lim="800000"/>
            <a:headEnd/>
            <a:tailEnd/>
          </a:ln>
          <a:effectLst/>
        </p:spPr>
        <p:txBody>
          <a:bodyPr>
            <a:spAutoFit/>
          </a:bodyPr>
          <a:lstStyle/>
          <a:p>
            <a:pPr>
              <a:spcBef>
                <a:spcPct val="50000"/>
              </a:spcBef>
            </a:pPr>
            <a:r>
              <a:rPr lang="en-US" b="1">
                <a:latin typeface="Arial" charset="0"/>
                <a:cs typeface="Arial" charset="0"/>
              </a:rPr>
              <a:t>II. Problems in real estate periodic returns data…</a:t>
            </a:r>
            <a:r>
              <a:rPr lang="en-US">
                <a:latin typeface="Arial" charset="0"/>
                <a:cs typeface="Arial" charset="0"/>
              </a:rPr>
              <a:t>(25.2)</a:t>
            </a:r>
            <a:endParaRPr lang="en-US">
              <a:latin typeface="Courier" pitchFamily="49" charset="0"/>
              <a:cs typeface="Times New Roman" pitchFamily="18" charset="0"/>
            </a:endParaRPr>
          </a:p>
          <a:p>
            <a:pPr algn="just">
              <a:spcBef>
                <a:spcPct val="50000"/>
              </a:spcBef>
            </a:pPr>
            <a:r>
              <a:rPr lang="en-GB" b="1">
                <a:latin typeface="Arial" charset="0"/>
                <a:cs typeface="Arial" charset="0"/>
              </a:rPr>
              <a:t>Background: From values to returns…</a:t>
            </a:r>
          </a:p>
          <a:p>
            <a:pPr algn="just">
              <a:spcBef>
                <a:spcPct val="50000"/>
              </a:spcBef>
            </a:pPr>
            <a:r>
              <a:rPr lang="en-GB">
                <a:latin typeface="Arial" charset="0"/>
                <a:cs typeface="Arial" charset="0"/>
              </a:rPr>
              <a:t>Recall the definition of the periodic return:</a:t>
            </a:r>
            <a:endParaRPr lang="en-US">
              <a:latin typeface="Courier" pitchFamily="49" charset="0"/>
              <a:cs typeface="Times New Roman" pitchFamily="18" charset="0"/>
            </a:endParaRPr>
          </a:p>
          <a:p>
            <a:pPr algn="just">
              <a:spcBef>
                <a:spcPct val="50000"/>
              </a:spcBef>
            </a:pPr>
            <a:endParaRPr lang="en-GB">
              <a:latin typeface="Arial" charset="0"/>
              <a:cs typeface="Arial" charset="0"/>
            </a:endParaRPr>
          </a:p>
          <a:p>
            <a:pPr algn="just">
              <a:spcBef>
                <a:spcPct val="50000"/>
              </a:spcBef>
            </a:pPr>
            <a:endParaRPr lang="en-GB">
              <a:latin typeface="Arial" charset="0"/>
              <a:cs typeface="Arial" charset="0"/>
            </a:endParaRPr>
          </a:p>
          <a:p>
            <a:pPr algn="just">
              <a:spcBef>
                <a:spcPct val="50000"/>
              </a:spcBef>
            </a:pPr>
            <a:r>
              <a:rPr lang="en-GB">
                <a:latin typeface="Arial" charset="0"/>
                <a:cs typeface="Arial" charset="0"/>
              </a:rPr>
              <a:t>We need: </a:t>
            </a:r>
            <a:endParaRPr lang="en-US">
              <a:latin typeface="Courier" pitchFamily="49" charset="0"/>
              <a:cs typeface="Times New Roman" pitchFamily="18" charset="0"/>
            </a:endParaRPr>
          </a:p>
          <a:p>
            <a:pPr algn="just">
              <a:spcBef>
                <a:spcPct val="10000"/>
              </a:spcBef>
            </a:pPr>
            <a:r>
              <a:rPr lang="en-GB" i="1">
                <a:latin typeface="Arial" charset="0"/>
                <a:cs typeface="Arial" charset="0"/>
              </a:rPr>
              <a:t>V</a:t>
            </a:r>
            <a:r>
              <a:rPr lang="en-GB" i="1" baseline="-30000">
                <a:latin typeface="Arial" charset="0"/>
                <a:cs typeface="Arial" charset="0"/>
              </a:rPr>
              <a:t>t</a:t>
            </a:r>
            <a:r>
              <a:rPr lang="en-GB" i="1">
                <a:latin typeface="Arial" charset="0"/>
                <a:cs typeface="Arial" charset="0"/>
              </a:rPr>
              <a:t> = </a:t>
            </a:r>
            <a:r>
              <a:rPr lang="en-GB">
                <a:latin typeface="Arial" charset="0"/>
                <a:cs typeface="Arial" charset="0"/>
              </a:rPr>
              <a:t>True value of asset </a:t>
            </a:r>
            <a:r>
              <a:rPr lang="en-GB" b="1" i="1" u="sng">
                <a:latin typeface="Arial" charset="0"/>
                <a:cs typeface="Arial" charset="0"/>
              </a:rPr>
              <a:t>as of the end of period “t” in time</a:t>
            </a:r>
            <a:r>
              <a:rPr lang="en-GB">
                <a:latin typeface="Arial" charset="0"/>
                <a:cs typeface="Arial" charset="0"/>
              </a:rPr>
              <a:t>.</a:t>
            </a:r>
            <a:endParaRPr lang="en-US">
              <a:latin typeface="Courier" pitchFamily="49" charset="0"/>
              <a:cs typeface="Times New Roman" pitchFamily="18" charset="0"/>
            </a:endParaRPr>
          </a:p>
          <a:p>
            <a:pPr algn="just">
              <a:spcBef>
                <a:spcPct val="10000"/>
              </a:spcBef>
            </a:pPr>
            <a:r>
              <a:rPr lang="en-GB" i="1">
                <a:latin typeface="Arial" charset="0"/>
                <a:cs typeface="Arial" charset="0"/>
              </a:rPr>
              <a:t>V</a:t>
            </a:r>
            <a:r>
              <a:rPr lang="en-GB" i="1" baseline="-30000">
                <a:latin typeface="Arial" charset="0"/>
                <a:cs typeface="Arial" charset="0"/>
              </a:rPr>
              <a:t>t-1</a:t>
            </a:r>
            <a:r>
              <a:rPr lang="en-GB">
                <a:latin typeface="Arial" charset="0"/>
                <a:cs typeface="Arial" charset="0"/>
              </a:rPr>
              <a:t> = True value of asset </a:t>
            </a:r>
            <a:r>
              <a:rPr lang="en-GB" b="1" i="1" u="sng">
                <a:latin typeface="Arial" charset="0"/>
                <a:cs typeface="Arial" charset="0"/>
              </a:rPr>
              <a:t>as of the end of period “t-1” in time</a:t>
            </a:r>
            <a:r>
              <a:rPr lang="en-GB">
                <a:latin typeface="Arial" charset="0"/>
                <a:cs typeface="Arial" charset="0"/>
              </a:rPr>
              <a:t>.</a:t>
            </a:r>
            <a:endParaRPr lang="en-US">
              <a:latin typeface="Courier" pitchFamily="49" charset="0"/>
              <a:cs typeface="Times New Roman" pitchFamily="18" charset="0"/>
            </a:endParaRPr>
          </a:p>
          <a:p>
            <a:pPr algn="just">
              <a:spcBef>
                <a:spcPct val="10000"/>
              </a:spcBef>
            </a:pPr>
            <a:r>
              <a:rPr lang="en-GB">
                <a:latin typeface="Arial" charset="0"/>
                <a:cs typeface="Arial" charset="0"/>
              </a:rPr>
              <a:t>OK for publicly-traded securities (at quarterly frequency).</a:t>
            </a:r>
            <a:endParaRPr lang="en-US">
              <a:latin typeface="Courier" pitchFamily="49" charset="0"/>
              <a:cs typeface="Times New Roman" pitchFamily="18" charset="0"/>
            </a:endParaRPr>
          </a:p>
          <a:p>
            <a:pPr algn="just">
              <a:spcBef>
                <a:spcPct val="10000"/>
              </a:spcBef>
            </a:pPr>
            <a:r>
              <a:rPr lang="en-GB">
                <a:latin typeface="Arial" charset="0"/>
                <a:cs typeface="Arial" charset="0"/>
              </a:rPr>
              <a:t>But for private real estate, “we have a problem”…</a:t>
            </a:r>
            <a:r>
              <a:rPr lang="en-US"/>
              <a:t> </a:t>
            </a:r>
          </a:p>
        </p:txBody>
      </p:sp>
      <p:graphicFrame>
        <p:nvGraphicFramePr>
          <p:cNvPr id="137219" name="Object 3"/>
          <p:cNvGraphicFramePr>
            <a:graphicFrameLocks noChangeAspect="1"/>
          </p:cNvGraphicFramePr>
          <p:nvPr/>
        </p:nvGraphicFramePr>
        <p:xfrm>
          <a:off x="1981200" y="2133600"/>
          <a:ext cx="5586413" cy="869950"/>
        </p:xfrm>
        <a:graphic>
          <a:graphicData uri="http://schemas.openxmlformats.org/presentationml/2006/ole">
            <p:oleObj spid="_x0000_s137219" r:id="rId3" imgW="2870200" imgH="444500" progId="Equation.3">
              <p:embed/>
            </p:oleObj>
          </a:graphicData>
        </a:graphic>
      </p:graphicFrame>
      <p:sp>
        <p:nvSpPr>
          <p:cNvPr id="137220" name="Text Box 4"/>
          <p:cNvSpPr txBox="1">
            <a:spLocks noChangeArrowheads="1"/>
          </p:cNvSpPr>
          <p:nvPr/>
        </p:nvSpPr>
        <p:spPr bwMode="auto">
          <a:xfrm>
            <a:off x="3429000" y="152400"/>
            <a:ext cx="2514600" cy="457200"/>
          </a:xfrm>
          <a:prstGeom prst="rect">
            <a:avLst/>
          </a:prstGeom>
          <a:noFill/>
          <a:ln w="9525">
            <a:noFill/>
            <a:miter lim="800000"/>
            <a:headEnd/>
            <a:tailEnd/>
          </a:ln>
          <a:effectLst/>
        </p:spPr>
        <p:txBody>
          <a:bodyPr>
            <a:spAutoFit/>
          </a:bodyPr>
          <a:lstStyle/>
          <a:p>
            <a:pPr algn="ctr">
              <a:spcBef>
                <a:spcPct val="50000"/>
              </a:spcBef>
            </a:pPr>
            <a:r>
              <a:rPr lang="en-US"/>
              <a:t>Section 25.2</a:t>
            </a:r>
          </a:p>
        </p:txBody>
      </p:sp>
      <p:sp>
        <p:nvSpPr>
          <p:cNvPr id="5" name="Slide Number Placeholder 4"/>
          <p:cNvSpPr>
            <a:spLocks noGrp="1"/>
          </p:cNvSpPr>
          <p:nvPr>
            <p:ph type="sldNum" sz="quarter" idx="12"/>
          </p:nvPr>
        </p:nvSpPr>
        <p:spPr/>
        <p:txBody>
          <a:bodyPr/>
          <a:lstStyle/>
          <a:p>
            <a:fld id="{9795A070-73A1-4825-835F-9953E83E11A2}" type="slidenum">
              <a:rPr lang="en-US" smtClean="0"/>
              <a:pPr/>
              <a:t>30</a:t>
            </a:fld>
            <a:endParaRPr lang="en-US"/>
          </a:p>
        </p:txBody>
      </p:sp>
      <p:sp>
        <p:nvSpPr>
          <p:cNvPr id="6" name="Footer Placeholder 5"/>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38242" name="Rectangle 3"/>
          <p:cNvSpPr>
            <a:spLocks noChangeArrowheads="1"/>
          </p:cNvSpPr>
          <p:nvPr/>
        </p:nvSpPr>
        <p:spPr bwMode="auto">
          <a:xfrm>
            <a:off x="2338388" y="3081338"/>
            <a:ext cx="9144000" cy="461665"/>
          </a:xfrm>
          <a:prstGeom prst="rect">
            <a:avLst/>
          </a:prstGeom>
          <a:noFill/>
          <a:ln w="9525">
            <a:noFill/>
            <a:miter lim="800000"/>
            <a:headEnd/>
            <a:tailEnd/>
          </a:ln>
          <a:effectLst/>
        </p:spPr>
        <p:txBody>
          <a:bodyPr>
            <a:spAutoFit/>
          </a:bodyPr>
          <a:lstStyle/>
          <a:p>
            <a:endParaRPr lang="en-US"/>
          </a:p>
        </p:txBody>
      </p:sp>
      <p:sp>
        <p:nvSpPr>
          <p:cNvPr id="138243" name="Text Box 4"/>
          <p:cNvSpPr txBox="1">
            <a:spLocks noChangeArrowheads="1"/>
          </p:cNvSpPr>
          <p:nvPr/>
        </p:nvSpPr>
        <p:spPr bwMode="auto">
          <a:xfrm>
            <a:off x="457200" y="457200"/>
            <a:ext cx="8153400" cy="2308324"/>
          </a:xfrm>
          <a:prstGeom prst="rect">
            <a:avLst/>
          </a:prstGeom>
          <a:noFill/>
          <a:ln w="9525">
            <a:noFill/>
            <a:miter lim="800000"/>
            <a:headEnd/>
            <a:tailEnd/>
          </a:ln>
          <a:effectLst/>
        </p:spPr>
        <p:txBody>
          <a:bodyPr>
            <a:spAutoFit/>
          </a:bodyPr>
          <a:lstStyle/>
          <a:p>
            <a:pPr algn="just">
              <a:spcBef>
                <a:spcPct val="50000"/>
              </a:spcBef>
            </a:pPr>
            <a:r>
              <a:rPr lang="en-GB">
                <a:latin typeface="Arial" charset="0"/>
                <a:cs typeface="Arial" charset="0"/>
              </a:rPr>
              <a:t>In fact, we have</a:t>
            </a:r>
            <a:r>
              <a:rPr lang="en-GB">
                <a:solidFill>
                  <a:schemeClr val="bg2"/>
                </a:solidFill>
                <a:latin typeface="Arial" charset="0"/>
                <a:cs typeface="Arial" charset="0"/>
              </a:rPr>
              <a:t> </a:t>
            </a:r>
            <a:r>
              <a:rPr lang="en-GB" b="1" i="1">
                <a:solidFill>
                  <a:schemeClr val="bg2"/>
                </a:solidFill>
                <a:latin typeface="Arial" charset="0"/>
                <a:cs typeface="Arial" charset="0"/>
              </a:rPr>
              <a:t>two</a:t>
            </a:r>
            <a:r>
              <a:rPr lang="en-GB">
                <a:latin typeface="Arial" charset="0"/>
                <a:cs typeface="Arial" charset="0"/>
              </a:rPr>
              <a:t> problems:</a:t>
            </a:r>
            <a:endParaRPr lang="en-US">
              <a:latin typeface="Courier" pitchFamily="49" charset="0"/>
              <a:cs typeface="Times New Roman" pitchFamily="18" charset="0"/>
            </a:endParaRPr>
          </a:p>
          <a:p>
            <a:pPr algn="just">
              <a:spcBef>
                <a:spcPct val="50000"/>
              </a:spcBef>
            </a:pPr>
            <a:r>
              <a:rPr lang="en-GB">
                <a:latin typeface="Arial" charset="0"/>
                <a:cs typeface="Arial" charset="0"/>
              </a:rPr>
              <a:t> </a:t>
            </a:r>
            <a:r>
              <a:rPr lang="en-GB">
                <a:solidFill>
                  <a:schemeClr val="bg2"/>
                </a:solidFill>
                <a:latin typeface="Arial" charset="0"/>
                <a:cs typeface="Times New Roman" pitchFamily="18" charset="0"/>
                <a:sym typeface="Wingdings" pitchFamily="2" charset="2"/>
              </a:rPr>
              <a:t></a:t>
            </a:r>
            <a:r>
              <a:rPr lang="en-GB">
                <a:solidFill>
                  <a:schemeClr val="bg2"/>
                </a:solidFill>
                <a:latin typeface="Arial" charset="0"/>
                <a:cs typeface="Arial" charset="0"/>
              </a:rPr>
              <a:t> </a:t>
            </a:r>
            <a:r>
              <a:rPr lang="en-GB">
                <a:latin typeface="Arial" charset="0"/>
                <a:cs typeface="Arial" charset="0"/>
              </a:rPr>
              <a:t>Observed value of </a:t>
            </a:r>
            <a:r>
              <a:rPr lang="en-GB" i="1">
                <a:latin typeface="Arial" charset="0"/>
                <a:cs typeface="Arial" charset="0"/>
              </a:rPr>
              <a:t>V</a:t>
            </a:r>
            <a:r>
              <a:rPr lang="en-GB" i="1" baseline="-30000">
                <a:latin typeface="Arial" charset="0"/>
                <a:cs typeface="Arial" charset="0"/>
              </a:rPr>
              <a:t>t</a:t>
            </a:r>
            <a:r>
              <a:rPr lang="en-GB">
                <a:latin typeface="Arial" charset="0"/>
                <a:cs typeface="Arial" charset="0"/>
              </a:rPr>
              <a:t>  is measured with </a:t>
            </a:r>
            <a:r>
              <a:rPr lang="en-GB" b="1" i="1">
                <a:latin typeface="Arial" charset="0"/>
                <a:cs typeface="Arial" charset="0"/>
              </a:rPr>
              <a:t>random error</a:t>
            </a:r>
            <a:r>
              <a:rPr lang="en-GB">
                <a:latin typeface="Arial" charset="0"/>
                <a:cs typeface="Arial" charset="0"/>
              </a:rPr>
              <a:t>, exhibits </a:t>
            </a:r>
            <a:r>
              <a:rPr lang="en-GB" b="1" i="1" u="sng">
                <a:solidFill>
                  <a:srgbClr val="FF0000"/>
                </a:solidFill>
                <a:latin typeface="Arial" charset="0"/>
                <a:cs typeface="Arial" charset="0"/>
              </a:rPr>
              <a:t>“noise”</a:t>
            </a:r>
            <a:r>
              <a:rPr lang="en-GB">
                <a:latin typeface="Arial" charset="0"/>
                <a:cs typeface="Arial" charset="0"/>
              </a:rPr>
              <a:t>.</a:t>
            </a:r>
            <a:endParaRPr lang="en-US">
              <a:latin typeface="Courier" pitchFamily="49" charset="0"/>
              <a:cs typeface="Times New Roman" pitchFamily="18" charset="0"/>
            </a:endParaRPr>
          </a:p>
          <a:p>
            <a:pPr algn="just">
              <a:spcBef>
                <a:spcPct val="50000"/>
              </a:spcBef>
            </a:pPr>
            <a:r>
              <a:rPr lang="en-GB">
                <a:solidFill>
                  <a:schemeClr val="bg2"/>
                </a:solidFill>
                <a:latin typeface="Arial" charset="0"/>
                <a:cs typeface="Arial" charset="0"/>
              </a:rPr>
              <a:t> </a:t>
            </a:r>
            <a:r>
              <a:rPr lang="en-US">
                <a:solidFill>
                  <a:schemeClr val="bg2"/>
                </a:solidFill>
                <a:latin typeface="Arial" charset="0"/>
                <a:cs typeface="Times New Roman" pitchFamily="18" charset="0"/>
                <a:sym typeface="Wingdings" pitchFamily="2" charset="2"/>
              </a:rPr>
              <a:t></a:t>
            </a:r>
            <a:r>
              <a:rPr lang="en-GB">
                <a:solidFill>
                  <a:schemeClr val="bg2"/>
                </a:solidFill>
                <a:latin typeface="Arial" charset="0"/>
                <a:cs typeface="Arial" charset="0"/>
              </a:rPr>
              <a:t> </a:t>
            </a:r>
            <a:r>
              <a:rPr lang="en-GB">
                <a:latin typeface="Arial" charset="0"/>
                <a:cs typeface="Arial" charset="0"/>
              </a:rPr>
              <a:t>Observed value of </a:t>
            </a:r>
            <a:r>
              <a:rPr lang="en-GB" i="1">
                <a:latin typeface="Arial" charset="0"/>
                <a:cs typeface="Arial" charset="0"/>
              </a:rPr>
              <a:t>V</a:t>
            </a:r>
            <a:r>
              <a:rPr lang="en-GB" i="1" baseline="-30000">
                <a:latin typeface="Arial" charset="0"/>
                <a:cs typeface="Arial" charset="0"/>
              </a:rPr>
              <a:t>t</a:t>
            </a:r>
            <a:r>
              <a:rPr lang="en-GB">
                <a:latin typeface="Arial" charset="0"/>
                <a:cs typeface="Arial" charset="0"/>
              </a:rPr>
              <a:t> exhibits </a:t>
            </a:r>
            <a:r>
              <a:rPr lang="en-GB" b="1" i="1" u="sng">
                <a:solidFill>
                  <a:srgbClr val="FF0000"/>
                </a:solidFill>
                <a:latin typeface="Arial" charset="0"/>
                <a:cs typeface="Arial" charset="0"/>
              </a:rPr>
              <a:t>“temporal lag bias”</a:t>
            </a:r>
            <a:r>
              <a:rPr lang="en-GB">
                <a:latin typeface="Arial" charset="0"/>
                <a:cs typeface="Arial" charset="0"/>
              </a:rPr>
              <a:t>, as if computed from a </a:t>
            </a:r>
            <a:r>
              <a:rPr lang="en-GB" b="1" i="1">
                <a:latin typeface="Arial" charset="0"/>
                <a:cs typeface="Arial" charset="0"/>
              </a:rPr>
              <a:t>trailing moving average</a:t>
            </a:r>
            <a:r>
              <a:rPr lang="en-GB">
                <a:latin typeface="Arial" charset="0"/>
                <a:cs typeface="Arial" charset="0"/>
              </a:rPr>
              <a:t> across time. </a:t>
            </a:r>
            <a:endParaRPr lang="en-US">
              <a:latin typeface="Arial" charset="0"/>
              <a:cs typeface="Arial" charset="0"/>
            </a:endParaRPr>
          </a:p>
        </p:txBody>
      </p:sp>
      <p:sp>
        <p:nvSpPr>
          <p:cNvPr id="4" name="Slide Number Placeholder 3"/>
          <p:cNvSpPr>
            <a:spLocks noGrp="1"/>
          </p:cNvSpPr>
          <p:nvPr>
            <p:ph type="sldNum" sz="quarter" idx="12"/>
          </p:nvPr>
        </p:nvSpPr>
        <p:spPr/>
        <p:txBody>
          <a:bodyPr/>
          <a:lstStyle/>
          <a:p>
            <a:fld id="{9795A070-73A1-4825-835F-9953E83E11A2}" type="slidenum">
              <a:rPr lang="en-US" smtClean="0"/>
              <a:pPr/>
              <a:t>31</a:t>
            </a:fld>
            <a:endParaRPr lang="en-US"/>
          </a:p>
        </p:txBody>
      </p:sp>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533400" y="304800"/>
            <a:ext cx="80010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a:t>Here is a picture of the typical pure effect of </a:t>
            </a:r>
            <a:r>
              <a:rPr lang="en-US" b="1">
                <a:solidFill>
                  <a:srgbClr val="FF0066"/>
                </a:solidFill>
              </a:rPr>
              <a:t>noise</a:t>
            </a:r>
            <a:r>
              <a:rPr lang="en-US" b="1"/>
              <a:t> (alone) on an index of cumulative asset or portfolio value levels:</a:t>
            </a:r>
          </a:p>
        </p:txBody>
      </p:sp>
      <p:graphicFrame>
        <p:nvGraphicFramePr>
          <p:cNvPr id="139267" name="Object 3"/>
          <p:cNvGraphicFramePr>
            <a:graphicFrameLocks noChangeAspect="1"/>
          </p:cNvGraphicFramePr>
          <p:nvPr/>
        </p:nvGraphicFramePr>
        <p:xfrm>
          <a:off x="1676400" y="1371600"/>
          <a:ext cx="5734050" cy="4438650"/>
        </p:xfrm>
        <a:graphic>
          <a:graphicData uri="http://schemas.openxmlformats.org/presentationml/2006/ole">
            <p:oleObj spid="_x0000_s139267" name="Chart" r:id="rId4" imgW="5716080" imgH="4417560" progId="Excel.Sheet.8">
              <p:embed/>
            </p:oleObj>
          </a:graphicData>
        </a:graphic>
      </p:graphicFrame>
      <p:sp>
        <p:nvSpPr>
          <p:cNvPr id="513028" name="Text Box 4"/>
          <p:cNvSpPr txBox="1">
            <a:spLocks noChangeArrowheads="1"/>
          </p:cNvSpPr>
          <p:nvPr/>
        </p:nvSpPr>
        <p:spPr bwMode="auto">
          <a:xfrm>
            <a:off x="381000" y="5791200"/>
            <a:ext cx="838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a:t>How does this </a:t>
            </a:r>
            <a:r>
              <a:rPr lang="en-US" b="1" i="1"/>
              <a:t>“sawtooth”</a:t>
            </a:r>
            <a:r>
              <a:rPr lang="en-US" b="1"/>
              <a:t> effect result from random noise? . . .</a:t>
            </a:r>
            <a:endParaRPr lang="en-US" b="1" i="1"/>
          </a:p>
        </p:txBody>
      </p:sp>
      <p:sp>
        <p:nvSpPr>
          <p:cNvPr id="139269" name="TextBox 1"/>
          <p:cNvSpPr txBox="1">
            <a:spLocks noChangeArrowheads="1"/>
          </p:cNvSpPr>
          <p:nvPr/>
        </p:nvSpPr>
        <p:spPr bwMode="auto">
          <a:xfrm>
            <a:off x="381000" y="1371600"/>
            <a:ext cx="1295400" cy="369888"/>
          </a:xfrm>
          <a:prstGeom prst="rect">
            <a:avLst/>
          </a:prstGeom>
          <a:noFill/>
          <a:ln w="9525">
            <a:noFill/>
            <a:miter lim="800000"/>
            <a:headEnd/>
            <a:tailEnd/>
          </a:ln>
        </p:spPr>
        <p:txBody>
          <a:bodyPr>
            <a:spAutoFit/>
          </a:bodyPr>
          <a:lstStyle/>
          <a:p>
            <a:pPr algn="ctr"/>
            <a:r>
              <a:rPr lang="en-US" sz="1800"/>
              <a:t>Exh.25-4B</a:t>
            </a:r>
          </a:p>
        </p:txBody>
      </p:sp>
      <p:sp>
        <p:nvSpPr>
          <p:cNvPr id="6" name="Slide Number Placeholder 5"/>
          <p:cNvSpPr>
            <a:spLocks noGrp="1"/>
          </p:cNvSpPr>
          <p:nvPr>
            <p:ph type="sldNum" sz="quarter" idx="12"/>
          </p:nvPr>
        </p:nvSpPr>
        <p:spPr/>
        <p:txBody>
          <a:bodyPr/>
          <a:lstStyle/>
          <a:p>
            <a:fld id="{9795A070-73A1-4825-835F-9953E83E11A2}" type="slidenum">
              <a:rPr lang="en-US" smtClean="0"/>
              <a:pPr/>
              <a:t>32</a:t>
            </a:fld>
            <a:endParaRPr lang="en-US"/>
          </a:p>
        </p:txBody>
      </p:sp>
      <p:sp>
        <p:nvSpPr>
          <p:cNvPr id="7" name="Footer Placeholder 6"/>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47844" name="Text Box 4"/>
          <p:cNvSpPr txBox="1">
            <a:spLocks noChangeArrowheads="1"/>
          </p:cNvSpPr>
          <p:nvPr/>
        </p:nvSpPr>
        <p:spPr bwMode="auto">
          <a:xfrm>
            <a:off x="381000" y="304800"/>
            <a:ext cx="83820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i="1"/>
              <a:t>Aside: </a:t>
            </a:r>
            <a:r>
              <a:rPr lang="en-US" b="1"/>
              <a:t>How does this </a:t>
            </a:r>
            <a:r>
              <a:rPr lang="en-US" b="1" i="1"/>
              <a:t>“sawtooth”</a:t>
            </a:r>
            <a:r>
              <a:rPr lang="en-US" b="1"/>
              <a:t> effect result from random noise? . . .</a:t>
            </a:r>
            <a:endParaRPr lang="en-US" b="1" i="1"/>
          </a:p>
        </p:txBody>
      </p:sp>
      <p:sp>
        <p:nvSpPr>
          <p:cNvPr id="141315" name="Line 5"/>
          <p:cNvSpPr>
            <a:spLocks noChangeShapeType="1"/>
          </p:cNvSpPr>
          <p:nvPr/>
        </p:nvSpPr>
        <p:spPr bwMode="auto">
          <a:xfrm>
            <a:off x="1295400" y="1752600"/>
            <a:ext cx="0" cy="3657600"/>
          </a:xfrm>
          <a:prstGeom prst="line">
            <a:avLst/>
          </a:prstGeom>
          <a:noFill/>
          <a:ln w="9525">
            <a:solidFill>
              <a:schemeClr val="tx1"/>
            </a:solidFill>
            <a:round/>
            <a:headEnd/>
            <a:tailEnd/>
          </a:ln>
          <a:effectLst/>
        </p:spPr>
        <p:txBody>
          <a:bodyPr/>
          <a:lstStyle/>
          <a:p>
            <a:endParaRPr lang="en-US"/>
          </a:p>
        </p:txBody>
      </p:sp>
      <p:sp>
        <p:nvSpPr>
          <p:cNvPr id="141316" name="Line 6"/>
          <p:cNvSpPr>
            <a:spLocks noChangeShapeType="1"/>
          </p:cNvSpPr>
          <p:nvPr/>
        </p:nvSpPr>
        <p:spPr bwMode="auto">
          <a:xfrm>
            <a:off x="1295400" y="5410200"/>
            <a:ext cx="7010400" cy="0"/>
          </a:xfrm>
          <a:prstGeom prst="line">
            <a:avLst/>
          </a:prstGeom>
          <a:noFill/>
          <a:ln w="9525">
            <a:solidFill>
              <a:schemeClr val="tx1"/>
            </a:solidFill>
            <a:round/>
            <a:headEnd/>
            <a:tailEnd/>
          </a:ln>
          <a:effectLst/>
        </p:spPr>
        <p:txBody>
          <a:bodyPr/>
          <a:lstStyle/>
          <a:p>
            <a:endParaRPr lang="en-US"/>
          </a:p>
        </p:txBody>
      </p:sp>
      <p:sp>
        <p:nvSpPr>
          <p:cNvPr id="141317" name="Line 7"/>
          <p:cNvSpPr>
            <a:spLocks noChangeShapeType="1"/>
          </p:cNvSpPr>
          <p:nvPr/>
        </p:nvSpPr>
        <p:spPr bwMode="auto">
          <a:xfrm>
            <a:off x="2133600" y="5410200"/>
            <a:ext cx="0" cy="76200"/>
          </a:xfrm>
          <a:prstGeom prst="line">
            <a:avLst/>
          </a:prstGeom>
          <a:noFill/>
          <a:ln w="9525">
            <a:solidFill>
              <a:schemeClr val="tx1"/>
            </a:solidFill>
            <a:round/>
            <a:headEnd/>
            <a:tailEnd/>
          </a:ln>
          <a:effectLst/>
        </p:spPr>
        <p:txBody>
          <a:bodyPr/>
          <a:lstStyle/>
          <a:p>
            <a:endParaRPr lang="en-US"/>
          </a:p>
        </p:txBody>
      </p:sp>
      <p:sp>
        <p:nvSpPr>
          <p:cNvPr id="141318" name="Line 8"/>
          <p:cNvSpPr>
            <a:spLocks noChangeShapeType="1"/>
          </p:cNvSpPr>
          <p:nvPr/>
        </p:nvSpPr>
        <p:spPr bwMode="auto">
          <a:xfrm>
            <a:off x="2971800" y="5410200"/>
            <a:ext cx="0" cy="76200"/>
          </a:xfrm>
          <a:prstGeom prst="line">
            <a:avLst/>
          </a:prstGeom>
          <a:noFill/>
          <a:ln w="9525">
            <a:solidFill>
              <a:schemeClr val="tx1"/>
            </a:solidFill>
            <a:round/>
            <a:headEnd/>
            <a:tailEnd/>
          </a:ln>
          <a:effectLst/>
        </p:spPr>
        <p:txBody>
          <a:bodyPr/>
          <a:lstStyle/>
          <a:p>
            <a:endParaRPr lang="en-US"/>
          </a:p>
        </p:txBody>
      </p:sp>
      <p:sp>
        <p:nvSpPr>
          <p:cNvPr id="141319" name="Line 9"/>
          <p:cNvSpPr>
            <a:spLocks noChangeShapeType="1"/>
          </p:cNvSpPr>
          <p:nvPr/>
        </p:nvSpPr>
        <p:spPr bwMode="auto">
          <a:xfrm>
            <a:off x="3733800" y="5410200"/>
            <a:ext cx="0" cy="76200"/>
          </a:xfrm>
          <a:prstGeom prst="line">
            <a:avLst/>
          </a:prstGeom>
          <a:noFill/>
          <a:ln w="9525">
            <a:solidFill>
              <a:schemeClr val="tx1"/>
            </a:solidFill>
            <a:round/>
            <a:headEnd/>
            <a:tailEnd/>
          </a:ln>
          <a:effectLst/>
        </p:spPr>
        <p:txBody>
          <a:bodyPr/>
          <a:lstStyle/>
          <a:p>
            <a:endParaRPr lang="en-US"/>
          </a:p>
        </p:txBody>
      </p:sp>
      <p:sp>
        <p:nvSpPr>
          <p:cNvPr id="141320" name="Line 10"/>
          <p:cNvSpPr>
            <a:spLocks noChangeShapeType="1"/>
          </p:cNvSpPr>
          <p:nvPr/>
        </p:nvSpPr>
        <p:spPr bwMode="auto">
          <a:xfrm>
            <a:off x="4572000" y="5410200"/>
            <a:ext cx="0" cy="76200"/>
          </a:xfrm>
          <a:prstGeom prst="line">
            <a:avLst/>
          </a:prstGeom>
          <a:noFill/>
          <a:ln w="9525">
            <a:solidFill>
              <a:schemeClr val="tx1"/>
            </a:solidFill>
            <a:round/>
            <a:headEnd/>
            <a:tailEnd/>
          </a:ln>
          <a:effectLst/>
        </p:spPr>
        <p:txBody>
          <a:bodyPr/>
          <a:lstStyle/>
          <a:p>
            <a:endParaRPr lang="en-US"/>
          </a:p>
        </p:txBody>
      </p:sp>
      <p:sp>
        <p:nvSpPr>
          <p:cNvPr id="141321" name="Line 11"/>
          <p:cNvSpPr>
            <a:spLocks noChangeShapeType="1"/>
          </p:cNvSpPr>
          <p:nvPr/>
        </p:nvSpPr>
        <p:spPr bwMode="auto">
          <a:xfrm>
            <a:off x="7467600" y="5410200"/>
            <a:ext cx="0" cy="76200"/>
          </a:xfrm>
          <a:prstGeom prst="line">
            <a:avLst/>
          </a:prstGeom>
          <a:noFill/>
          <a:ln w="9525">
            <a:solidFill>
              <a:schemeClr val="tx1"/>
            </a:solidFill>
            <a:round/>
            <a:headEnd/>
            <a:tailEnd/>
          </a:ln>
          <a:effectLst/>
        </p:spPr>
        <p:txBody>
          <a:bodyPr/>
          <a:lstStyle/>
          <a:p>
            <a:endParaRPr lang="en-US"/>
          </a:p>
        </p:txBody>
      </p:sp>
      <p:sp>
        <p:nvSpPr>
          <p:cNvPr id="141322" name="Line 12"/>
          <p:cNvSpPr>
            <a:spLocks noChangeShapeType="1"/>
          </p:cNvSpPr>
          <p:nvPr/>
        </p:nvSpPr>
        <p:spPr bwMode="auto">
          <a:xfrm>
            <a:off x="6781800" y="5410200"/>
            <a:ext cx="0" cy="76200"/>
          </a:xfrm>
          <a:prstGeom prst="line">
            <a:avLst/>
          </a:prstGeom>
          <a:noFill/>
          <a:ln w="9525">
            <a:solidFill>
              <a:schemeClr val="tx1"/>
            </a:solidFill>
            <a:round/>
            <a:headEnd/>
            <a:tailEnd/>
          </a:ln>
          <a:effectLst/>
        </p:spPr>
        <p:txBody>
          <a:bodyPr/>
          <a:lstStyle/>
          <a:p>
            <a:endParaRPr lang="en-US"/>
          </a:p>
        </p:txBody>
      </p:sp>
      <p:sp>
        <p:nvSpPr>
          <p:cNvPr id="141323" name="Line 13"/>
          <p:cNvSpPr>
            <a:spLocks noChangeShapeType="1"/>
          </p:cNvSpPr>
          <p:nvPr/>
        </p:nvSpPr>
        <p:spPr bwMode="auto">
          <a:xfrm>
            <a:off x="5334000" y="5410200"/>
            <a:ext cx="0" cy="76200"/>
          </a:xfrm>
          <a:prstGeom prst="line">
            <a:avLst/>
          </a:prstGeom>
          <a:noFill/>
          <a:ln w="9525">
            <a:solidFill>
              <a:schemeClr val="tx1"/>
            </a:solidFill>
            <a:round/>
            <a:headEnd/>
            <a:tailEnd/>
          </a:ln>
          <a:effectLst/>
        </p:spPr>
        <p:txBody>
          <a:bodyPr/>
          <a:lstStyle/>
          <a:p>
            <a:endParaRPr lang="en-US"/>
          </a:p>
        </p:txBody>
      </p:sp>
      <p:sp>
        <p:nvSpPr>
          <p:cNvPr id="141324" name="Line 14"/>
          <p:cNvSpPr>
            <a:spLocks noChangeShapeType="1"/>
          </p:cNvSpPr>
          <p:nvPr/>
        </p:nvSpPr>
        <p:spPr bwMode="auto">
          <a:xfrm>
            <a:off x="6019800" y="5410200"/>
            <a:ext cx="0" cy="76200"/>
          </a:xfrm>
          <a:prstGeom prst="line">
            <a:avLst/>
          </a:prstGeom>
          <a:noFill/>
          <a:ln w="9525">
            <a:solidFill>
              <a:schemeClr val="tx1"/>
            </a:solidFill>
            <a:round/>
            <a:headEnd/>
            <a:tailEnd/>
          </a:ln>
          <a:effectLst/>
        </p:spPr>
        <p:txBody>
          <a:bodyPr/>
          <a:lstStyle/>
          <a:p>
            <a:endParaRPr lang="en-US"/>
          </a:p>
        </p:txBody>
      </p:sp>
      <p:sp>
        <p:nvSpPr>
          <p:cNvPr id="141325" name="Line 15"/>
          <p:cNvSpPr>
            <a:spLocks noChangeShapeType="1"/>
          </p:cNvSpPr>
          <p:nvPr/>
        </p:nvSpPr>
        <p:spPr bwMode="auto">
          <a:xfrm flipV="1">
            <a:off x="1295400" y="4343400"/>
            <a:ext cx="762000" cy="457200"/>
          </a:xfrm>
          <a:prstGeom prst="line">
            <a:avLst/>
          </a:prstGeom>
          <a:noFill/>
          <a:ln w="9525">
            <a:solidFill>
              <a:schemeClr val="tx1"/>
            </a:solidFill>
            <a:round/>
            <a:headEnd/>
            <a:tailEnd/>
          </a:ln>
          <a:effectLst/>
        </p:spPr>
        <p:txBody>
          <a:bodyPr/>
          <a:lstStyle/>
          <a:p>
            <a:endParaRPr lang="en-US"/>
          </a:p>
        </p:txBody>
      </p:sp>
      <p:sp>
        <p:nvSpPr>
          <p:cNvPr id="141326" name="Line 16"/>
          <p:cNvSpPr>
            <a:spLocks noChangeShapeType="1"/>
          </p:cNvSpPr>
          <p:nvPr/>
        </p:nvSpPr>
        <p:spPr bwMode="auto">
          <a:xfrm flipV="1">
            <a:off x="2057400" y="3429000"/>
            <a:ext cx="762000" cy="914400"/>
          </a:xfrm>
          <a:prstGeom prst="line">
            <a:avLst/>
          </a:prstGeom>
          <a:noFill/>
          <a:ln w="9525">
            <a:solidFill>
              <a:schemeClr val="tx1"/>
            </a:solidFill>
            <a:round/>
            <a:headEnd/>
            <a:tailEnd/>
          </a:ln>
          <a:effectLst/>
        </p:spPr>
        <p:txBody>
          <a:bodyPr/>
          <a:lstStyle/>
          <a:p>
            <a:endParaRPr lang="en-US"/>
          </a:p>
        </p:txBody>
      </p:sp>
      <p:sp>
        <p:nvSpPr>
          <p:cNvPr id="141327" name="Line 17"/>
          <p:cNvSpPr>
            <a:spLocks noChangeShapeType="1"/>
          </p:cNvSpPr>
          <p:nvPr/>
        </p:nvSpPr>
        <p:spPr bwMode="auto">
          <a:xfrm flipV="1">
            <a:off x="2819400" y="3352800"/>
            <a:ext cx="762000" cy="76200"/>
          </a:xfrm>
          <a:prstGeom prst="line">
            <a:avLst/>
          </a:prstGeom>
          <a:noFill/>
          <a:ln w="9525">
            <a:solidFill>
              <a:schemeClr val="tx1"/>
            </a:solidFill>
            <a:round/>
            <a:headEnd/>
            <a:tailEnd/>
          </a:ln>
          <a:effectLst/>
        </p:spPr>
        <p:txBody>
          <a:bodyPr/>
          <a:lstStyle/>
          <a:p>
            <a:endParaRPr lang="en-US"/>
          </a:p>
        </p:txBody>
      </p:sp>
      <p:sp>
        <p:nvSpPr>
          <p:cNvPr id="141328" name="Line 18"/>
          <p:cNvSpPr>
            <a:spLocks noChangeShapeType="1"/>
          </p:cNvSpPr>
          <p:nvPr/>
        </p:nvSpPr>
        <p:spPr bwMode="auto">
          <a:xfrm flipV="1">
            <a:off x="3581400" y="2590800"/>
            <a:ext cx="762000" cy="762000"/>
          </a:xfrm>
          <a:prstGeom prst="line">
            <a:avLst/>
          </a:prstGeom>
          <a:noFill/>
          <a:ln w="9525">
            <a:solidFill>
              <a:schemeClr val="tx1"/>
            </a:solidFill>
            <a:round/>
            <a:headEnd/>
            <a:tailEnd/>
          </a:ln>
          <a:effectLst/>
        </p:spPr>
        <p:txBody>
          <a:bodyPr/>
          <a:lstStyle/>
          <a:p>
            <a:endParaRPr lang="en-US"/>
          </a:p>
        </p:txBody>
      </p:sp>
      <p:sp>
        <p:nvSpPr>
          <p:cNvPr id="141329" name="Line 19"/>
          <p:cNvSpPr>
            <a:spLocks noChangeShapeType="1"/>
          </p:cNvSpPr>
          <p:nvPr/>
        </p:nvSpPr>
        <p:spPr bwMode="auto">
          <a:xfrm>
            <a:off x="4343400" y="2590800"/>
            <a:ext cx="762000" cy="152400"/>
          </a:xfrm>
          <a:prstGeom prst="line">
            <a:avLst/>
          </a:prstGeom>
          <a:noFill/>
          <a:ln w="9525">
            <a:solidFill>
              <a:schemeClr val="tx1"/>
            </a:solidFill>
            <a:round/>
            <a:headEnd/>
            <a:tailEnd/>
          </a:ln>
          <a:effectLst/>
        </p:spPr>
        <p:txBody>
          <a:bodyPr/>
          <a:lstStyle/>
          <a:p>
            <a:endParaRPr lang="en-US"/>
          </a:p>
        </p:txBody>
      </p:sp>
      <p:sp>
        <p:nvSpPr>
          <p:cNvPr id="141330" name="Line 20"/>
          <p:cNvSpPr>
            <a:spLocks noChangeShapeType="1"/>
          </p:cNvSpPr>
          <p:nvPr/>
        </p:nvSpPr>
        <p:spPr bwMode="auto">
          <a:xfrm>
            <a:off x="5105400" y="2743200"/>
            <a:ext cx="762000" cy="838200"/>
          </a:xfrm>
          <a:prstGeom prst="line">
            <a:avLst/>
          </a:prstGeom>
          <a:noFill/>
          <a:ln w="9525">
            <a:solidFill>
              <a:schemeClr val="tx1"/>
            </a:solidFill>
            <a:round/>
            <a:headEnd/>
            <a:tailEnd/>
          </a:ln>
          <a:effectLst/>
        </p:spPr>
        <p:txBody>
          <a:bodyPr/>
          <a:lstStyle/>
          <a:p>
            <a:endParaRPr lang="en-US"/>
          </a:p>
        </p:txBody>
      </p:sp>
      <p:sp>
        <p:nvSpPr>
          <p:cNvPr id="141331" name="Line 21"/>
          <p:cNvSpPr>
            <a:spLocks noChangeShapeType="1"/>
          </p:cNvSpPr>
          <p:nvPr/>
        </p:nvSpPr>
        <p:spPr bwMode="auto">
          <a:xfrm>
            <a:off x="5867400" y="3581400"/>
            <a:ext cx="762000" cy="381000"/>
          </a:xfrm>
          <a:prstGeom prst="line">
            <a:avLst/>
          </a:prstGeom>
          <a:noFill/>
          <a:ln w="9525">
            <a:solidFill>
              <a:schemeClr val="tx1"/>
            </a:solidFill>
            <a:round/>
            <a:headEnd/>
            <a:tailEnd/>
          </a:ln>
          <a:effectLst/>
        </p:spPr>
        <p:txBody>
          <a:bodyPr/>
          <a:lstStyle/>
          <a:p>
            <a:endParaRPr lang="en-US"/>
          </a:p>
        </p:txBody>
      </p:sp>
      <p:sp>
        <p:nvSpPr>
          <p:cNvPr id="141332" name="Line 22"/>
          <p:cNvSpPr>
            <a:spLocks noChangeShapeType="1"/>
          </p:cNvSpPr>
          <p:nvPr/>
        </p:nvSpPr>
        <p:spPr bwMode="auto">
          <a:xfrm flipV="1">
            <a:off x="6629400" y="3657600"/>
            <a:ext cx="762000" cy="304800"/>
          </a:xfrm>
          <a:prstGeom prst="line">
            <a:avLst/>
          </a:prstGeom>
          <a:noFill/>
          <a:ln w="9525">
            <a:solidFill>
              <a:schemeClr val="tx1"/>
            </a:solidFill>
            <a:round/>
            <a:headEnd/>
            <a:tailEnd/>
          </a:ln>
          <a:effectLst/>
        </p:spPr>
        <p:txBody>
          <a:bodyPr/>
          <a:lstStyle/>
          <a:p>
            <a:endParaRPr lang="en-US"/>
          </a:p>
        </p:txBody>
      </p:sp>
      <p:sp>
        <p:nvSpPr>
          <p:cNvPr id="141333" name="Text Box 23"/>
          <p:cNvSpPr txBox="1">
            <a:spLocks noChangeArrowheads="1"/>
          </p:cNvSpPr>
          <p:nvPr/>
        </p:nvSpPr>
        <p:spPr bwMode="auto">
          <a:xfrm>
            <a:off x="1676400" y="1295400"/>
            <a:ext cx="6553200" cy="701675"/>
          </a:xfrm>
          <a:prstGeom prst="rect">
            <a:avLst/>
          </a:prstGeom>
          <a:noFill/>
          <a:ln w="9525">
            <a:noFill/>
            <a:miter lim="800000"/>
            <a:headEnd/>
            <a:tailEnd/>
          </a:ln>
          <a:effectLst/>
        </p:spPr>
        <p:txBody>
          <a:bodyPr>
            <a:spAutoFit/>
          </a:bodyPr>
          <a:lstStyle/>
          <a:p>
            <a:pPr>
              <a:spcBef>
                <a:spcPct val="50000"/>
              </a:spcBef>
            </a:pPr>
            <a:r>
              <a:rPr lang="en-US" sz="2000"/>
              <a:t>Suppose this is the true (unobservable) history of real estate values over time:</a:t>
            </a:r>
          </a:p>
        </p:txBody>
      </p:sp>
      <p:sp>
        <p:nvSpPr>
          <p:cNvPr id="141334" name="Text Box 24"/>
          <p:cNvSpPr txBox="1">
            <a:spLocks noChangeArrowheads="1"/>
          </p:cNvSpPr>
          <p:nvPr/>
        </p:nvSpPr>
        <p:spPr bwMode="auto">
          <a:xfrm rot="-5400000">
            <a:off x="461169" y="2282031"/>
            <a:ext cx="1120775" cy="366713"/>
          </a:xfrm>
          <a:prstGeom prst="rect">
            <a:avLst/>
          </a:prstGeom>
          <a:noFill/>
          <a:ln w="9525">
            <a:noFill/>
            <a:miter lim="800000"/>
            <a:headEnd/>
            <a:tailEnd/>
          </a:ln>
          <a:effectLst/>
        </p:spPr>
        <p:txBody>
          <a:bodyPr>
            <a:spAutoFit/>
          </a:bodyPr>
          <a:lstStyle/>
          <a:p>
            <a:pPr algn="ctr">
              <a:spcBef>
                <a:spcPct val="50000"/>
              </a:spcBef>
            </a:pPr>
            <a:r>
              <a:rPr lang="en-US" sz="1800"/>
              <a:t>Value</a:t>
            </a:r>
          </a:p>
        </p:txBody>
      </p:sp>
      <p:sp>
        <p:nvSpPr>
          <p:cNvPr id="141335" name="Text Box 25"/>
          <p:cNvSpPr txBox="1">
            <a:spLocks noChangeArrowheads="1"/>
          </p:cNvSpPr>
          <p:nvPr/>
        </p:nvSpPr>
        <p:spPr bwMode="auto">
          <a:xfrm>
            <a:off x="7162800" y="5500688"/>
            <a:ext cx="1295400" cy="366712"/>
          </a:xfrm>
          <a:prstGeom prst="rect">
            <a:avLst/>
          </a:prstGeom>
          <a:noFill/>
          <a:ln w="9525">
            <a:noFill/>
            <a:miter lim="800000"/>
            <a:headEnd/>
            <a:tailEnd/>
          </a:ln>
          <a:effectLst/>
        </p:spPr>
        <p:txBody>
          <a:bodyPr>
            <a:spAutoFit/>
          </a:bodyPr>
          <a:lstStyle/>
          <a:p>
            <a:pPr algn="r">
              <a:spcBef>
                <a:spcPct val="50000"/>
              </a:spcBef>
            </a:pPr>
            <a:r>
              <a:rPr lang="en-US" sz="1800"/>
              <a:t>Time</a:t>
            </a:r>
          </a:p>
        </p:txBody>
      </p:sp>
      <p:sp>
        <p:nvSpPr>
          <p:cNvPr id="141336" name="Text Box 26"/>
          <p:cNvSpPr txBox="1">
            <a:spLocks noChangeArrowheads="1"/>
          </p:cNvSpPr>
          <p:nvPr/>
        </p:nvSpPr>
        <p:spPr bwMode="auto">
          <a:xfrm>
            <a:off x="838200" y="5638800"/>
            <a:ext cx="6477000" cy="701675"/>
          </a:xfrm>
          <a:prstGeom prst="rect">
            <a:avLst/>
          </a:prstGeom>
          <a:noFill/>
          <a:ln w="9525">
            <a:noFill/>
            <a:miter lim="800000"/>
            <a:headEnd/>
            <a:tailEnd/>
          </a:ln>
          <a:effectLst/>
        </p:spPr>
        <p:txBody>
          <a:bodyPr>
            <a:spAutoFit/>
          </a:bodyPr>
          <a:lstStyle/>
          <a:p>
            <a:pPr>
              <a:spcBef>
                <a:spcPct val="50000"/>
              </a:spcBef>
            </a:pPr>
            <a:r>
              <a:rPr lang="en-US" sz="2000"/>
              <a:t>And suppose valuation error equals +10% or -10%, randomly over time (independent errors), as if from the flips of a coin…</a:t>
            </a:r>
          </a:p>
        </p:txBody>
      </p:sp>
      <p:sp>
        <p:nvSpPr>
          <p:cNvPr id="141337" name="Line 27"/>
          <p:cNvSpPr>
            <a:spLocks noChangeShapeType="1"/>
          </p:cNvSpPr>
          <p:nvPr/>
        </p:nvSpPr>
        <p:spPr bwMode="auto">
          <a:xfrm>
            <a:off x="8229600" y="5410200"/>
            <a:ext cx="0" cy="76200"/>
          </a:xfrm>
          <a:prstGeom prst="line">
            <a:avLst/>
          </a:prstGeom>
          <a:noFill/>
          <a:ln w="9525">
            <a:solidFill>
              <a:schemeClr val="tx1"/>
            </a:solidFill>
            <a:round/>
            <a:headEnd/>
            <a:tailEnd/>
          </a:ln>
          <a:effectLst/>
        </p:spPr>
        <p:txBody>
          <a:bodyPr/>
          <a:lstStyle/>
          <a:p>
            <a:endParaRPr lang="en-US"/>
          </a:p>
        </p:txBody>
      </p:sp>
      <p:sp>
        <p:nvSpPr>
          <p:cNvPr id="141338" name="Line 28"/>
          <p:cNvSpPr>
            <a:spLocks noChangeShapeType="1"/>
          </p:cNvSpPr>
          <p:nvPr/>
        </p:nvSpPr>
        <p:spPr bwMode="auto">
          <a:xfrm flipV="1">
            <a:off x="7391400" y="2895600"/>
            <a:ext cx="609600" cy="762000"/>
          </a:xfrm>
          <a:prstGeom prst="line">
            <a:avLst/>
          </a:prstGeom>
          <a:noFill/>
          <a:ln w="9525">
            <a:solidFill>
              <a:schemeClr val="tx1"/>
            </a:solidFill>
            <a:round/>
            <a:headEnd/>
            <a:tailEnd/>
          </a:ln>
          <a:effectLst/>
        </p:spPr>
        <p:txBody>
          <a:bodyPr/>
          <a:lstStyle/>
          <a:p>
            <a:endParaRPr lang="en-US"/>
          </a:p>
        </p:txBody>
      </p:sp>
      <p:sp>
        <p:nvSpPr>
          <p:cNvPr id="141339" name="Line 30"/>
          <p:cNvSpPr>
            <a:spLocks noChangeShapeType="1"/>
          </p:cNvSpPr>
          <p:nvPr/>
        </p:nvSpPr>
        <p:spPr bwMode="auto">
          <a:xfrm>
            <a:off x="304800" y="3276600"/>
            <a:ext cx="838200" cy="685800"/>
          </a:xfrm>
          <a:prstGeom prst="line">
            <a:avLst/>
          </a:prstGeom>
          <a:noFill/>
          <a:ln w="38100">
            <a:solidFill>
              <a:srgbClr val="FF0066"/>
            </a:solidFill>
            <a:round/>
            <a:headEnd/>
            <a:tailEnd/>
          </a:ln>
          <a:effectLst/>
        </p:spPr>
        <p:txBody>
          <a:bodyPr/>
          <a:lstStyle/>
          <a:p>
            <a:endParaRPr lang="en-US"/>
          </a:p>
        </p:txBody>
      </p:sp>
      <p:sp>
        <p:nvSpPr>
          <p:cNvPr id="28" name="Slide Number Placeholder 27"/>
          <p:cNvSpPr>
            <a:spLocks noGrp="1"/>
          </p:cNvSpPr>
          <p:nvPr>
            <p:ph type="sldNum" sz="quarter" idx="12"/>
          </p:nvPr>
        </p:nvSpPr>
        <p:spPr/>
        <p:txBody>
          <a:bodyPr/>
          <a:lstStyle/>
          <a:p>
            <a:fld id="{9795A070-73A1-4825-835F-9953E83E11A2}" type="slidenum">
              <a:rPr lang="en-US" smtClean="0"/>
              <a:pPr/>
              <a:t>33</a:t>
            </a:fld>
            <a:endParaRPr lang="en-US"/>
          </a:p>
        </p:txBody>
      </p:sp>
      <p:sp>
        <p:nvSpPr>
          <p:cNvPr id="29" name="Footer Placeholder 28"/>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49890" name="Text Box 2"/>
          <p:cNvSpPr txBox="1">
            <a:spLocks noChangeArrowheads="1"/>
          </p:cNvSpPr>
          <p:nvPr/>
        </p:nvSpPr>
        <p:spPr bwMode="auto">
          <a:xfrm>
            <a:off x="533400" y="304800"/>
            <a:ext cx="80010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a:t>Random valuation error adds excess apparent volatility, that is transient </a:t>
            </a:r>
            <a:r>
              <a:rPr lang="en-US" b="1" i="1"/>
              <a:t>(“mean-reverts”</a:t>
            </a:r>
            <a:r>
              <a:rPr lang="en-US" b="1"/>
              <a:t>) over time:</a:t>
            </a:r>
          </a:p>
        </p:txBody>
      </p:sp>
      <p:graphicFrame>
        <p:nvGraphicFramePr>
          <p:cNvPr id="143363" name="Object 3"/>
          <p:cNvGraphicFramePr>
            <a:graphicFrameLocks noChangeAspect="1"/>
          </p:cNvGraphicFramePr>
          <p:nvPr/>
        </p:nvGraphicFramePr>
        <p:xfrm>
          <a:off x="1676400" y="1371600"/>
          <a:ext cx="5734050" cy="4438650"/>
        </p:xfrm>
        <a:graphic>
          <a:graphicData uri="http://schemas.openxmlformats.org/presentationml/2006/ole">
            <p:oleObj spid="_x0000_s143363" name="Chart" r:id="rId4" imgW="5716080" imgH="4417560" progId="Excel.Sheet.8">
              <p:embed/>
            </p:oleObj>
          </a:graphicData>
        </a:graphic>
      </p:graphicFrame>
      <p:sp>
        <p:nvSpPr>
          <p:cNvPr id="143364" name="TextBox 5"/>
          <p:cNvSpPr txBox="1">
            <a:spLocks noChangeArrowheads="1"/>
          </p:cNvSpPr>
          <p:nvPr/>
        </p:nvSpPr>
        <p:spPr bwMode="auto">
          <a:xfrm>
            <a:off x="381000" y="1371600"/>
            <a:ext cx="1295400" cy="369888"/>
          </a:xfrm>
          <a:prstGeom prst="rect">
            <a:avLst/>
          </a:prstGeom>
          <a:noFill/>
          <a:ln w="9525">
            <a:noFill/>
            <a:miter lim="800000"/>
            <a:headEnd/>
            <a:tailEnd/>
          </a:ln>
        </p:spPr>
        <p:txBody>
          <a:bodyPr>
            <a:spAutoFit/>
          </a:bodyPr>
          <a:lstStyle/>
          <a:p>
            <a:pPr algn="ctr"/>
            <a:r>
              <a:rPr lang="en-US" sz="1800"/>
              <a:t>Exh.25-4B</a:t>
            </a:r>
          </a:p>
        </p:txBody>
      </p:sp>
      <p:sp>
        <p:nvSpPr>
          <p:cNvPr id="5" name="Slide Number Placeholder 4"/>
          <p:cNvSpPr>
            <a:spLocks noGrp="1"/>
          </p:cNvSpPr>
          <p:nvPr>
            <p:ph type="sldNum" sz="quarter" idx="12"/>
          </p:nvPr>
        </p:nvSpPr>
        <p:spPr/>
        <p:txBody>
          <a:bodyPr/>
          <a:lstStyle/>
          <a:p>
            <a:fld id="{9795A070-73A1-4825-835F-9953E83E11A2}" type="slidenum">
              <a:rPr lang="en-US" smtClean="0"/>
              <a:pPr/>
              <a:t>34</a:t>
            </a:fld>
            <a:endParaRPr lang="en-US"/>
          </a:p>
        </p:txBody>
      </p:sp>
      <p:sp>
        <p:nvSpPr>
          <p:cNvPr id="6" name="Footer Placeholder 5"/>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15074" name="Text Box 2"/>
          <p:cNvSpPr txBox="1">
            <a:spLocks noChangeArrowheads="1"/>
          </p:cNvSpPr>
          <p:nvPr/>
        </p:nvSpPr>
        <p:spPr bwMode="auto">
          <a:xfrm>
            <a:off x="533400" y="304800"/>
            <a:ext cx="80010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a:t>Here is a picture of the typical pure effect of temporal </a:t>
            </a:r>
            <a:r>
              <a:rPr lang="en-US" b="1">
                <a:solidFill>
                  <a:srgbClr val="FF0066"/>
                </a:solidFill>
              </a:rPr>
              <a:t>lag</a:t>
            </a:r>
            <a:r>
              <a:rPr lang="en-US" b="1"/>
              <a:t> bias (alone) on an index of cumulative asset or portfolio value levels:</a:t>
            </a:r>
          </a:p>
        </p:txBody>
      </p:sp>
      <p:graphicFrame>
        <p:nvGraphicFramePr>
          <p:cNvPr id="145411" name="Object 3"/>
          <p:cNvGraphicFramePr>
            <a:graphicFrameLocks noChangeAspect="1"/>
          </p:cNvGraphicFramePr>
          <p:nvPr/>
        </p:nvGraphicFramePr>
        <p:xfrm>
          <a:off x="1676400" y="1371600"/>
          <a:ext cx="5743575" cy="4448175"/>
        </p:xfrm>
        <a:graphic>
          <a:graphicData uri="http://schemas.openxmlformats.org/presentationml/2006/ole">
            <p:oleObj spid="_x0000_s145411" name="Chart" r:id="rId4" imgW="5725440" imgH="4427280" progId="Excel.Sheet.8">
              <p:embed/>
            </p:oleObj>
          </a:graphicData>
        </a:graphic>
      </p:graphicFrame>
      <p:sp>
        <p:nvSpPr>
          <p:cNvPr id="515076" name="Text Box 4"/>
          <p:cNvSpPr txBox="1">
            <a:spLocks noChangeArrowheads="1"/>
          </p:cNvSpPr>
          <p:nvPr/>
        </p:nvSpPr>
        <p:spPr bwMode="auto">
          <a:xfrm>
            <a:off x="304800" y="5791200"/>
            <a:ext cx="8610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000" b="1"/>
              <a:t>How does this lag effect result from historical temporal aggregation?</a:t>
            </a:r>
            <a:endParaRPr lang="en-US" sz="2000" b="1" i="1"/>
          </a:p>
        </p:txBody>
      </p:sp>
      <p:sp>
        <p:nvSpPr>
          <p:cNvPr id="145413" name="TextBox 6"/>
          <p:cNvSpPr txBox="1">
            <a:spLocks noChangeArrowheads="1"/>
          </p:cNvSpPr>
          <p:nvPr/>
        </p:nvSpPr>
        <p:spPr bwMode="auto">
          <a:xfrm>
            <a:off x="381000" y="1492250"/>
            <a:ext cx="1295400" cy="368300"/>
          </a:xfrm>
          <a:prstGeom prst="rect">
            <a:avLst/>
          </a:prstGeom>
          <a:noFill/>
          <a:ln w="9525">
            <a:noFill/>
            <a:miter lim="800000"/>
            <a:headEnd/>
            <a:tailEnd/>
          </a:ln>
        </p:spPr>
        <p:txBody>
          <a:bodyPr>
            <a:spAutoFit/>
          </a:bodyPr>
          <a:lstStyle/>
          <a:p>
            <a:pPr algn="ctr"/>
            <a:r>
              <a:rPr lang="en-US" sz="1800"/>
              <a:t>Exh.25-5B</a:t>
            </a:r>
          </a:p>
        </p:txBody>
      </p:sp>
      <p:sp>
        <p:nvSpPr>
          <p:cNvPr id="6" name="Slide Number Placeholder 5"/>
          <p:cNvSpPr>
            <a:spLocks noGrp="1"/>
          </p:cNvSpPr>
          <p:nvPr>
            <p:ph type="sldNum" sz="quarter" idx="12"/>
          </p:nvPr>
        </p:nvSpPr>
        <p:spPr/>
        <p:txBody>
          <a:bodyPr/>
          <a:lstStyle/>
          <a:p>
            <a:fld id="{9795A070-73A1-4825-835F-9953E83E11A2}" type="slidenum">
              <a:rPr lang="en-US" smtClean="0"/>
              <a:pPr/>
              <a:t>35</a:t>
            </a:fld>
            <a:endParaRPr lang="en-US"/>
          </a:p>
        </p:txBody>
      </p:sp>
      <p:sp>
        <p:nvSpPr>
          <p:cNvPr id="7" name="Footer Placeholder 6"/>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47458" name="Line 3"/>
          <p:cNvSpPr>
            <a:spLocks noChangeShapeType="1"/>
          </p:cNvSpPr>
          <p:nvPr/>
        </p:nvSpPr>
        <p:spPr bwMode="auto">
          <a:xfrm>
            <a:off x="1295400" y="1752600"/>
            <a:ext cx="0" cy="3657600"/>
          </a:xfrm>
          <a:prstGeom prst="line">
            <a:avLst/>
          </a:prstGeom>
          <a:noFill/>
          <a:ln w="9525">
            <a:solidFill>
              <a:schemeClr val="tx1"/>
            </a:solidFill>
            <a:round/>
            <a:headEnd/>
            <a:tailEnd/>
          </a:ln>
          <a:effectLst/>
        </p:spPr>
        <p:txBody>
          <a:bodyPr/>
          <a:lstStyle/>
          <a:p>
            <a:endParaRPr lang="en-US"/>
          </a:p>
        </p:txBody>
      </p:sp>
      <p:sp>
        <p:nvSpPr>
          <p:cNvPr id="147459" name="Line 4"/>
          <p:cNvSpPr>
            <a:spLocks noChangeShapeType="1"/>
          </p:cNvSpPr>
          <p:nvPr/>
        </p:nvSpPr>
        <p:spPr bwMode="auto">
          <a:xfrm>
            <a:off x="1295400" y="5410200"/>
            <a:ext cx="7010400" cy="0"/>
          </a:xfrm>
          <a:prstGeom prst="line">
            <a:avLst/>
          </a:prstGeom>
          <a:noFill/>
          <a:ln w="9525">
            <a:solidFill>
              <a:schemeClr val="tx1"/>
            </a:solidFill>
            <a:round/>
            <a:headEnd/>
            <a:tailEnd/>
          </a:ln>
          <a:effectLst/>
        </p:spPr>
        <p:txBody>
          <a:bodyPr/>
          <a:lstStyle/>
          <a:p>
            <a:endParaRPr lang="en-US"/>
          </a:p>
        </p:txBody>
      </p:sp>
      <p:sp>
        <p:nvSpPr>
          <p:cNvPr id="147460" name="Line 5"/>
          <p:cNvSpPr>
            <a:spLocks noChangeShapeType="1"/>
          </p:cNvSpPr>
          <p:nvPr/>
        </p:nvSpPr>
        <p:spPr bwMode="auto">
          <a:xfrm>
            <a:off x="2133600" y="5410200"/>
            <a:ext cx="0" cy="76200"/>
          </a:xfrm>
          <a:prstGeom prst="line">
            <a:avLst/>
          </a:prstGeom>
          <a:noFill/>
          <a:ln w="9525">
            <a:solidFill>
              <a:schemeClr val="tx1"/>
            </a:solidFill>
            <a:round/>
            <a:headEnd/>
            <a:tailEnd/>
          </a:ln>
          <a:effectLst/>
        </p:spPr>
        <p:txBody>
          <a:bodyPr/>
          <a:lstStyle/>
          <a:p>
            <a:endParaRPr lang="en-US"/>
          </a:p>
        </p:txBody>
      </p:sp>
      <p:sp>
        <p:nvSpPr>
          <p:cNvPr id="147461" name="Line 6"/>
          <p:cNvSpPr>
            <a:spLocks noChangeShapeType="1"/>
          </p:cNvSpPr>
          <p:nvPr/>
        </p:nvSpPr>
        <p:spPr bwMode="auto">
          <a:xfrm>
            <a:off x="2971800" y="5410200"/>
            <a:ext cx="0" cy="76200"/>
          </a:xfrm>
          <a:prstGeom prst="line">
            <a:avLst/>
          </a:prstGeom>
          <a:noFill/>
          <a:ln w="9525">
            <a:solidFill>
              <a:schemeClr val="tx1"/>
            </a:solidFill>
            <a:round/>
            <a:headEnd/>
            <a:tailEnd/>
          </a:ln>
          <a:effectLst/>
        </p:spPr>
        <p:txBody>
          <a:bodyPr/>
          <a:lstStyle/>
          <a:p>
            <a:endParaRPr lang="en-US"/>
          </a:p>
        </p:txBody>
      </p:sp>
      <p:sp>
        <p:nvSpPr>
          <p:cNvPr id="147462" name="Line 7"/>
          <p:cNvSpPr>
            <a:spLocks noChangeShapeType="1"/>
          </p:cNvSpPr>
          <p:nvPr/>
        </p:nvSpPr>
        <p:spPr bwMode="auto">
          <a:xfrm>
            <a:off x="3733800" y="5410200"/>
            <a:ext cx="0" cy="76200"/>
          </a:xfrm>
          <a:prstGeom prst="line">
            <a:avLst/>
          </a:prstGeom>
          <a:noFill/>
          <a:ln w="9525">
            <a:solidFill>
              <a:schemeClr val="tx1"/>
            </a:solidFill>
            <a:round/>
            <a:headEnd/>
            <a:tailEnd/>
          </a:ln>
          <a:effectLst/>
        </p:spPr>
        <p:txBody>
          <a:bodyPr/>
          <a:lstStyle/>
          <a:p>
            <a:endParaRPr lang="en-US"/>
          </a:p>
        </p:txBody>
      </p:sp>
      <p:sp>
        <p:nvSpPr>
          <p:cNvPr id="147463" name="Line 8"/>
          <p:cNvSpPr>
            <a:spLocks noChangeShapeType="1"/>
          </p:cNvSpPr>
          <p:nvPr/>
        </p:nvSpPr>
        <p:spPr bwMode="auto">
          <a:xfrm>
            <a:off x="4572000" y="5410200"/>
            <a:ext cx="0" cy="76200"/>
          </a:xfrm>
          <a:prstGeom prst="line">
            <a:avLst/>
          </a:prstGeom>
          <a:noFill/>
          <a:ln w="9525">
            <a:solidFill>
              <a:schemeClr val="tx1"/>
            </a:solidFill>
            <a:round/>
            <a:headEnd/>
            <a:tailEnd/>
          </a:ln>
          <a:effectLst/>
        </p:spPr>
        <p:txBody>
          <a:bodyPr/>
          <a:lstStyle/>
          <a:p>
            <a:endParaRPr lang="en-US"/>
          </a:p>
        </p:txBody>
      </p:sp>
      <p:sp>
        <p:nvSpPr>
          <p:cNvPr id="147464" name="Line 9"/>
          <p:cNvSpPr>
            <a:spLocks noChangeShapeType="1"/>
          </p:cNvSpPr>
          <p:nvPr/>
        </p:nvSpPr>
        <p:spPr bwMode="auto">
          <a:xfrm>
            <a:off x="7467600" y="5410200"/>
            <a:ext cx="0" cy="76200"/>
          </a:xfrm>
          <a:prstGeom prst="line">
            <a:avLst/>
          </a:prstGeom>
          <a:noFill/>
          <a:ln w="9525">
            <a:solidFill>
              <a:schemeClr val="tx1"/>
            </a:solidFill>
            <a:round/>
            <a:headEnd/>
            <a:tailEnd/>
          </a:ln>
          <a:effectLst/>
        </p:spPr>
        <p:txBody>
          <a:bodyPr/>
          <a:lstStyle/>
          <a:p>
            <a:endParaRPr lang="en-US"/>
          </a:p>
        </p:txBody>
      </p:sp>
      <p:sp>
        <p:nvSpPr>
          <p:cNvPr id="147465" name="Line 10"/>
          <p:cNvSpPr>
            <a:spLocks noChangeShapeType="1"/>
          </p:cNvSpPr>
          <p:nvPr/>
        </p:nvSpPr>
        <p:spPr bwMode="auto">
          <a:xfrm>
            <a:off x="6781800" y="5410200"/>
            <a:ext cx="0" cy="76200"/>
          </a:xfrm>
          <a:prstGeom prst="line">
            <a:avLst/>
          </a:prstGeom>
          <a:noFill/>
          <a:ln w="9525">
            <a:solidFill>
              <a:schemeClr val="tx1"/>
            </a:solidFill>
            <a:round/>
            <a:headEnd/>
            <a:tailEnd/>
          </a:ln>
          <a:effectLst/>
        </p:spPr>
        <p:txBody>
          <a:bodyPr/>
          <a:lstStyle/>
          <a:p>
            <a:endParaRPr lang="en-US"/>
          </a:p>
        </p:txBody>
      </p:sp>
      <p:sp>
        <p:nvSpPr>
          <p:cNvPr id="147466" name="Line 11"/>
          <p:cNvSpPr>
            <a:spLocks noChangeShapeType="1"/>
          </p:cNvSpPr>
          <p:nvPr/>
        </p:nvSpPr>
        <p:spPr bwMode="auto">
          <a:xfrm>
            <a:off x="5334000" y="5410200"/>
            <a:ext cx="0" cy="76200"/>
          </a:xfrm>
          <a:prstGeom prst="line">
            <a:avLst/>
          </a:prstGeom>
          <a:noFill/>
          <a:ln w="9525">
            <a:solidFill>
              <a:schemeClr val="tx1"/>
            </a:solidFill>
            <a:round/>
            <a:headEnd/>
            <a:tailEnd/>
          </a:ln>
          <a:effectLst/>
        </p:spPr>
        <p:txBody>
          <a:bodyPr/>
          <a:lstStyle/>
          <a:p>
            <a:endParaRPr lang="en-US"/>
          </a:p>
        </p:txBody>
      </p:sp>
      <p:sp>
        <p:nvSpPr>
          <p:cNvPr id="147467" name="Line 12"/>
          <p:cNvSpPr>
            <a:spLocks noChangeShapeType="1"/>
          </p:cNvSpPr>
          <p:nvPr/>
        </p:nvSpPr>
        <p:spPr bwMode="auto">
          <a:xfrm>
            <a:off x="6019800" y="5410200"/>
            <a:ext cx="0" cy="76200"/>
          </a:xfrm>
          <a:prstGeom prst="line">
            <a:avLst/>
          </a:prstGeom>
          <a:noFill/>
          <a:ln w="9525">
            <a:solidFill>
              <a:schemeClr val="tx1"/>
            </a:solidFill>
            <a:round/>
            <a:headEnd/>
            <a:tailEnd/>
          </a:ln>
          <a:effectLst/>
        </p:spPr>
        <p:txBody>
          <a:bodyPr/>
          <a:lstStyle/>
          <a:p>
            <a:endParaRPr lang="en-US"/>
          </a:p>
        </p:txBody>
      </p:sp>
      <p:sp>
        <p:nvSpPr>
          <p:cNvPr id="147468" name="Line 13"/>
          <p:cNvSpPr>
            <a:spLocks noChangeShapeType="1"/>
          </p:cNvSpPr>
          <p:nvPr/>
        </p:nvSpPr>
        <p:spPr bwMode="auto">
          <a:xfrm flipV="1">
            <a:off x="1295400" y="4343400"/>
            <a:ext cx="762000" cy="457200"/>
          </a:xfrm>
          <a:prstGeom prst="line">
            <a:avLst/>
          </a:prstGeom>
          <a:noFill/>
          <a:ln w="9525">
            <a:solidFill>
              <a:schemeClr val="tx1"/>
            </a:solidFill>
            <a:round/>
            <a:headEnd/>
            <a:tailEnd/>
          </a:ln>
          <a:effectLst/>
        </p:spPr>
        <p:txBody>
          <a:bodyPr/>
          <a:lstStyle/>
          <a:p>
            <a:endParaRPr lang="en-US"/>
          </a:p>
        </p:txBody>
      </p:sp>
      <p:sp>
        <p:nvSpPr>
          <p:cNvPr id="147469" name="Line 14"/>
          <p:cNvSpPr>
            <a:spLocks noChangeShapeType="1"/>
          </p:cNvSpPr>
          <p:nvPr/>
        </p:nvSpPr>
        <p:spPr bwMode="auto">
          <a:xfrm flipV="1">
            <a:off x="2057400" y="3429000"/>
            <a:ext cx="762000" cy="914400"/>
          </a:xfrm>
          <a:prstGeom prst="line">
            <a:avLst/>
          </a:prstGeom>
          <a:noFill/>
          <a:ln w="9525">
            <a:solidFill>
              <a:schemeClr val="tx1"/>
            </a:solidFill>
            <a:round/>
            <a:headEnd/>
            <a:tailEnd/>
          </a:ln>
          <a:effectLst/>
        </p:spPr>
        <p:txBody>
          <a:bodyPr/>
          <a:lstStyle/>
          <a:p>
            <a:endParaRPr lang="en-US"/>
          </a:p>
        </p:txBody>
      </p:sp>
      <p:sp>
        <p:nvSpPr>
          <p:cNvPr id="147470" name="Line 15"/>
          <p:cNvSpPr>
            <a:spLocks noChangeShapeType="1"/>
          </p:cNvSpPr>
          <p:nvPr/>
        </p:nvSpPr>
        <p:spPr bwMode="auto">
          <a:xfrm flipV="1">
            <a:off x="2819400" y="3352800"/>
            <a:ext cx="762000" cy="76200"/>
          </a:xfrm>
          <a:prstGeom prst="line">
            <a:avLst/>
          </a:prstGeom>
          <a:noFill/>
          <a:ln w="9525">
            <a:solidFill>
              <a:schemeClr val="tx1"/>
            </a:solidFill>
            <a:round/>
            <a:headEnd/>
            <a:tailEnd/>
          </a:ln>
          <a:effectLst/>
        </p:spPr>
        <p:txBody>
          <a:bodyPr/>
          <a:lstStyle/>
          <a:p>
            <a:endParaRPr lang="en-US"/>
          </a:p>
        </p:txBody>
      </p:sp>
      <p:sp>
        <p:nvSpPr>
          <p:cNvPr id="147471" name="Line 16"/>
          <p:cNvSpPr>
            <a:spLocks noChangeShapeType="1"/>
          </p:cNvSpPr>
          <p:nvPr/>
        </p:nvSpPr>
        <p:spPr bwMode="auto">
          <a:xfrm flipV="1">
            <a:off x="3581400" y="2590800"/>
            <a:ext cx="762000" cy="762000"/>
          </a:xfrm>
          <a:prstGeom prst="line">
            <a:avLst/>
          </a:prstGeom>
          <a:noFill/>
          <a:ln w="9525">
            <a:solidFill>
              <a:schemeClr val="tx1"/>
            </a:solidFill>
            <a:round/>
            <a:headEnd/>
            <a:tailEnd/>
          </a:ln>
          <a:effectLst/>
        </p:spPr>
        <p:txBody>
          <a:bodyPr/>
          <a:lstStyle/>
          <a:p>
            <a:endParaRPr lang="en-US"/>
          </a:p>
        </p:txBody>
      </p:sp>
      <p:sp>
        <p:nvSpPr>
          <p:cNvPr id="147472" name="Line 17"/>
          <p:cNvSpPr>
            <a:spLocks noChangeShapeType="1"/>
          </p:cNvSpPr>
          <p:nvPr/>
        </p:nvSpPr>
        <p:spPr bwMode="auto">
          <a:xfrm>
            <a:off x="4343400" y="2590800"/>
            <a:ext cx="762000" cy="152400"/>
          </a:xfrm>
          <a:prstGeom prst="line">
            <a:avLst/>
          </a:prstGeom>
          <a:noFill/>
          <a:ln w="9525">
            <a:solidFill>
              <a:schemeClr val="tx1"/>
            </a:solidFill>
            <a:round/>
            <a:headEnd/>
            <a:tailEnd/>
          </a:ln>
          <a:effectLst/>
        </p:spPr>
        <p:txBody>
          <a:bodyPr/>
          <a:lstStyle/>
          <a:p>
            <a:endParaRPr lang="en-US"/>
          </a:p>
        </p:txBody>
      </p:sp>
      <p:sp>
        <p:nvSpPr>
          <p:cNvPr id="147473" name="Line 18"/>
          <p:cNvSpPr>
            <a:spLocks noChangeShapeType="1"/>
          </p:cNvSpPr>
          <p:nvPr/>
        </p:nvSpPr>
        <p:spPr bwMode="auto">
          <a:xfrm>
            <a:off x="5105400" y="2743200"/>
            <a:ext cx="762000" cy="838200"/>
          </a:xfrm>
          <a:prstGeom prst="line">
            <a:avLst/>
          </a:prstGeom>
          <a:noFill/>
          <a:ln w="9525">
            <a:solidFill>
              <a:schemeClr val="tx1"/>
            </a:solidFill>
            <a:round/>
            <a:headEnd/>
            <a:tailEnd/>
          </a:ln>
          <a:effectLst/>
        </p:spPr>
        <p:txBody>
          <a:bodyPr/>
          <a:lstStyle/>
          <a:p>
            <a:endParaRPr lang="en-US"/>
          </a:p>
        </p:txBody>
      </p:sp>
      <p:sp>
        <p:nvSpPr>
          <p:cNvPr id="147474" name="Line 19"/>
          <p:cNvSpPr>
            <a:spLocks noChangeShapeType="1"/>
          </p:cNvSpPr>
          <p:nvPr/>
        </p:nvSpPr>
        <p:spPr bwMode="auto">
          <a:xfrm>
            <a:off x="5867400" y="3581400"/>
            <a:ext cx="762000" cy="381000"/>
          </a:xfrm>
          <a:prstGeom prst="line">
            <a:avLst/>
          </a:prstGeom>
          <a:noFill/>
          <a:ln w="9525">
            <a:solidFill>
              <a:schemeClr val="tx1"/>
            </a:solidFill>
            <a:round/>
            <a:headEnd/>
            <a:tailEnd/>
          </a:ln>
          <a:effectLst/>
        </p:spPr>
        <p:txBody>
          <a:bodyPr/>
          <a:lstStyle/>
          <a:p>
            <a:endParaRPr lang="en-US"/>
          </a:p>
        </p:txBody>
      </p:sp>
      <p:sp>
        <p:nvSpPr>
          <p:cNvPr id="147475" name="Line 20"/>
          <p:cNvSpPr>
            <a:spLocks noChangeShapeType="1"/>
          </p:cNvSpPr>
          <p:nvPr/>
        </p:nvSpPr>
        <p:spPr bwMode="auto">
          <a:xfrm flipV="1">
            <a:off x="6629400" y="3657600"/>
            <a:ext cx="762000" cy="304800"/>
          </a:xfrm>
          <a:prstGeom prst="line">
            <a:avLst/>
          </a:prstGeom>
          <a:noFill/>
          <a:ln w="9525">
            <a:solidFill>
              <a:schemeClr val="tx1"/>
            </a:solidFill>
            <a:round/>
            <a:headEnd/>
            <a:tailEnd/>
          </a:ln>
          <a:effectLst/>
        </p:spPr>
        <p:txBody>
          <a:bodyPr/>
          <a:lstStyle/>
          <a:p>
            <a:endParaRPr lang="en-US"/>
          </a:p>
        </p:txBody>
      </p:sp>
      <p:sp>
        <p:nvSpPr>
          <p:cNvPr id="147476" name="Text Box 21"/>
          <p:cNvSpPr txBox="1">
            <a:spLocks noChangeArrowheads="1"/>
          </p:cNvSpPr>
          <p:nvPr/>
        </p:nvSpPr>
        <p:spPr bwMode="auto">
          <a:xfrm>
            <a:off x="1676400" y="1295400"/>
            <a:ext cx="6553200" cy="701675"/>
          </a:xfrm>
          <a:prstGeom prst="rect">
            <a:avLst/>
          </a:prstGeom>
          <a:noFill/>
          <a:ln w="9525">
            <a:noFill/>
            <a:miter lim="800000"/>
            <a:headEnd/>
            <a:tailEnd/>
          </a:ln>
          <a:effectLst/>
        </p:spPr>
        <p:txBody>
          <a:bodyPr>
            <a:spAutoFit/>
          </a:bodyPr>
          <a:lstStyle/>
          <a:p>
            <a:pPr>
              <a:spcBef>
                <a:spcPct val="50000"/>
              </a:spcBef>
            </a:pPr>
            <a:r>
              <a:rPr lang="en-US" sz="2000"/>
              <a:t>Suppose this is the true (unobservable) history of real estate values over time:</a:t>
            </a:r>
          </a:p>
        </p:txBody>
      </p:sp>
      <p:sp>
        <p:nvSpPr>
          <p:cNvPr id="147477" name="Text Box 22"/>
          <p:cNvSpPr txBox="1">
            <a:spLocks noChangeArrowheads="1"/>
          </p:cNvSpPr>
          <p:nvPr/>
        </p:nvSpPr>
        <p:spPr bwMode="auto">
          <a:xfrm rot="-5400000">
            <a:off x="461169" y="2282031"/>
            <a:ext cx="1120775" cy="366713"/>
          </a:xfrm>
          <a:prstGeom prst="rect">
            <a:avLst/>
          </a:prstGeom>
          <a:noFill/>
          <a:ln w="9525">
            <a:noFill/>
            <a:miter lim="800000"/>
            <a:headEnd/>
            <a:tailEnd/>
          </a:ln>
          <a:effectLst/>
        </p:spPr>
        <p:txBody>
          <a:bodyPr>
            <a:spAutoFit/>
          </a:bodyPr>
          <a:lstStyle/>
          <a:p>
            <a:pPr algn="ctr">
              <a:spcBef>
                <a:spcPct val="50000"/>
              </a:spcBef>
            </a:pPr>
            <a:r>
              <a:rPr lang="en-US" sz="1800"/>
              <a:t>Value</a:t>
            </a:r>
          </a:p>
        </p:txBody>
      </p:sp>
      <p:sp>
        <p:nvSpPr>
          <p:cNvPr id="147478" name="Text Box 24"/>
          <p:cNvSpPr txBox="1">
            <a:spLocks noChangeArrowheads="1"/>
          </p:cNvSpPr>
          <p:nvPr/>
        </p:nvSpPr>
        <p:spPr bwMode="auto">
          <a:xfrm>
            <a:off x="381000" y="5562600"/>
            <a:ext cx="8382000" cy="915988"/>
          </a:xfrm>
          <a:prstGeom prst="rect">
            <a:avLst/>
          </a:prstGeom>
          <a:noFill/>
          <a:ln w="9525">
            <a:noFill/>
            <a:miter lim="800000"/>
            <a:headEnd/>
            <a:tailEnd/>
          </a:ln>
          <a:effectLst/>
        </p:spPr>
        <p:txBody>
          <a:bodyPr>
            <a:spAutoFit/>
          </a:bodyPr>
          <a:lstStyle/>
          <a:p>
            <a:pPr>
              <a:spcBef>
                <a:spcPct val="50000"/>
              </a:spcBef>
            </a:pPr>
            <a:r>
              <a:rPr lang="en-US" sz="1800"/>
              <a:t>And suppose appraisers use two comps which they weight equally to estimate the current period’s value, one comp is current, the other from the previous period (&amp; ignore random error to focus on the pure temporal aggregation effect).</a:t>
            </a:r>
          </a:p>
        </p:txBody>
      </p:sp>
      <p:sp>
        <p:nvSpPr>
          <p:cNvPr id="147479" name="Line 25"/>
          <p:cNvSpPr>
            <a:spLocks noChangeShapeType="1"/>
          </p:cNvSpPr>
          <p:nvPr/>
        </p:nvSpPr>
        <p:spPr bwMode="auto">
          <a:xfrm>
            <a:off x="8229600" y="5410200"/>
            <a:ext cx="0" cy="76200"/>
          </a:xfrm>
          <a:prstGeom prst="line">
            <a:avLst/>
          </a:prstGeom>
          <a:noFill/>
          <a:ln w="9525">
            <a:solidFill>
              <a:schemeClr val="tx1"/>
            </a:solidFill>
            <a:round/>
            <a:headEnd/>
            <a:tailEnd/>
          </a:ln>
          <a:effectLst/>
        </p:spPr>
        <p:txBody>
          <a:bodyPr/>
          <a:lstStyle/>
          <a:p>
            <a:endParaRPr lang="en-US"/>
          </a:p>
        </p:txBody>
      </p:sp>
      <p:sp>
        <p:nvSpPr>
          <p:cNvPr id="147480" name="Line 26"/>
          <p:cNvSpPr>
            <a:spLocks noChangeShapeType="1"/>
          </p:cNvSpPr>
          <p:nvPr/>
        </p:nvSpPr>
        <p:spPr bwMode="auto">
          <a:xfrm flipV="1">
            <a:off x="7391400" y="2895600"/>
            <a:ext cx="609600" cy="762000"/>
          </a:xfrm>
          <a:prstGeom prst="line">
            <a:avLst/>
          </a:prstGeom>
          <a:noFill/>
          <a:ln w="9525">
            <a:solidFill>
              <a:schemeClr val="tx1"/>
            </a:solidFill>
            <a:round/>
            <a:headEnd/>
            <a:tailEnd/>
          </a:ln>
          <a:effectLst/>
        </p:spPr>
        <p:txBody>
          <a:bodyPr/>
          <a:lstStyle/>
          <a:p>
            <a:endParaRPr lang="en-US"/>
          </a:p>
        </p:txBody>
      </p:sp>
      <p:sp>
        <p:nvSpPr>
          <p:cNvPr id="552987" name="Text Box 27"/>
          <p:cNvSpPr txBox="1">
            <a:spLocks noChangeArrowheads="1"/>
          </p:cNvSpPr>
          <p:nvPr/>
        </p:nvSpPr>
        <p:spPr bwMode="auto">
          <a:xfrm>
            <a:off x="304800" y="381000"/>
            <a:ext cx="86106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i="1"/>
              <a:t>Aside:</a:t>
            </a:r>
            <a:r>
              <a:rPr lang="en-US" b="1"/>
              <a:t> How does the lag effect result from historical temporal aggregation? . . .</a:t>
            </a:r>
            <a:endParaRPr lang="en-US" b="1" i="1"/>
          </a:p>
        </p:txBody>
      </p:sp>
      <p:sp>
        <p:nvSpPr>
          <p:cNvPr id="147482" name="Text Box 28"/>
          <p:cNvSpPr txBox="1">
            <a:spLocks noChangeArrowheads="1"/>
          </p:cNvSpPr>
          <p:nvPr/>
        </p:nvSpPr>
        <p:spPr bwMode="auto">
          <a:xfrm>
            <a:off x="7239000" y="5029200"/>
            <a:ext cx="1295400" cy="366713"/>
          </a:xfrm>
          <a:prstGeom prst="rect">
            <a:avLst/>
          </a:prstGeom>
          <a:noFill/>
          <a:ln w="9525">
            <a:noFill/>
            <a:miter lim="800000"/>
            <a:headEnd/>
            <a:tailEnd/>
          </a:ln>
          <a:effectLst/>
        </p:spPr>
        <p:txBody>
          <a:bodyPr>
            <a:spAutoFit/>
          </a:bodyPr>
          <a:lstStyle/>
          <a:p>
            <a:pPr algn="r">
              <a:spcBef>
                <a:spcPct val="50000"/>
              </a:spcBef>
            </a:pPr>
            <a:r>
              <a:rPr lang="en-US" sz="1800"/>
              <a:t>Time</a:t>
            </a:r>
          </a:p>
        </p:txBody>
      </p:sp>
      <p:sp>
        <p:nvSpPr>
          <p:cNvPr id="147483" name="Line 29"/>
          <p:cNvSpPr>
            <a:spLocks noChangeShapeType="1"/>
          </p:cNvSpPr>
          <p:nvPr/>
        </p:nvSpPr>
        <p:spPr bwMode="auto">
          <a:xfrm flipV="1">
            <a:off x="990600" y="3505200"/>
            <a:ext cx="685800" cy="685800"/>
          </a:xfrm>
          <a:prstGeom prst="line">
            <a:avLst/>
          </a:prstGeom>
          <a:noFill/>
          <a:ln w="38100">
            <a:solidFill>
              <a:schemeClr val="hlink"/>
            </a:solidFill>
            <a:round/>
            <a:headEnd/>
            <a:tailEnd/>
          </a:ln>
          <a:effectLst/>
        </p:spPr>
        <p:txBody>
          <a:bodyPr/>
          <a:lstStyle/>
          <a:p>
            <a:endParaRPr lang="en-US"/>
          </a:p>
        </p:txBody>
      </p:sp>
      <p:sp>
        <p:nvSpPr>
          <p:cNvPr id="28" name="Slide Number Placeholder 27"/>
          <p:cNvSpPr>
            <a:spLocks noGrp="1"/>
          </p:cNvSpPr>
          <p:nvPr>
            <p:ph type="sldNum" sz="quarter" idx="12"/>
          </p:nvPr>
        </p:nvSpPr>
        <p:spPr/>
        <p:txBody>
          <a:bodyPr/>
          <a:lstStyle/>
          <a:p>
            <a:fld id="{9795A070-73A1-4825-835F-9953E83E11A2}" type="slidenum">
              <a:rPr lang="en-US" smtClean="0"/>
              <a:pPr/>
              <a:t>36</a:t>
            </a:fld>
            <a:endParaRPr lang="en-US"/>
          </a:p>
        </p:txBody>
      </p:sp>
      <p:sp>
        <p:nvSpPr>
          <p:cNvPr id="29" name="Footer Placeholder 28"/>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aphicFrame>
        <p:nvGraphicFramePr>
          <p:cNvPr id="149506" name="Object 3"/>
          <p:cNvGraphicFramePr>
            <a:graphicFrameLocks noChangeAspect="1"/>
          </p:cNvGraphicFramePr>
          <p:nvPr/>
        </p:nvGraphicFramePr>
        <p:xfrm>
          <a:off x="1676400" y="1371600"/>
          <a:ext cx="5743575" cy="4448175"/>
        </p:xfrm>
        <a:graphic>
          <a:graphicData uri="http://schemas.openxmlformats.org/presentationml/2006/ole">
            <p:oleObj spid="_x0000_s149506" name="Chart" r:id="rId4" imgW="5725440" imgH="4427280" progId="Excel.Sheet.8">
              <p:embed/>
            </p:oleObj>
          </a:graphicData>
        </a:graphic>
      </p:graphicFrame>
      <p:sp>
        <p:nvSpPr>
          <p:cNvPr id="555013" name="Text Box 5"/>
          <p:cNvSpPr txBox="1">
            <a:spLocks noChangeArrowheads="1"/>
          </p:cNvSpPr>
          <p:nvPr/>
        </p:nvSpPr>
        <p:spPr bwMode="auto">
          <a:xfrm>
            <a:off x="533400" y="304800"/>
            <a:ext cx="80010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a:t>Temporal aggregation results in an apparent index that is both lagged and smoothed (less volatile) compared to the true values:</a:t>
            </a:r>
          </a:p>
        </p:txBody>
      </p:sp>
      <p:sp>
        <p:nvSpPr>
          <p:cNvPr id="149508" name="TextBox 5"/>
          <p:cNvSpPr txBox="1">
            <a:spLocks noChangeArrowheads="1"/>
          </p:cNvSpPr>
          <p:nvPr/>
        </p:nvSpPr>
        <p:spPr bwMode="auto">
          <a:xfrm>
            <a:off x="381000" y="1492250"/>
            <a:ext cx="1295400" cy="368300"/>
          </a:xfrm>
          <a:prstGeom prst="rect">
            <a:avLst/>
          </a:prstGeom>
          <a:noFill/>
          <a:ln w="9525">
            <a:noFill/>
            <a:miter lim="800000"/>
            <a:headEnd/>
            <a:tailEnd/>
          </a:ln>
        </p:spPr>
        <p:txBody>
          <a:bodyPr>
            <a:spAutoFit/>
          </a:bodyPr>
          <a:lstStyle/>
          <a:p>
            <a:pPr algn="ctr"/>
            <a:r>
              <a:rPr lang="en-US" sz="1800"/>
              <a:t>Exh.25-5B</a:t>
            </a:r>
          </a:p>
        </p:txBody>
      </p:sp>
      <p:sp>
        <p:nvSpPr>
          <p:cNvPr id="5" name="Slide Number Placeholder 4"/>
          <p:cNvSpPr>
            <a:spLocks noGrp="1"/>
          </p:cNvSpPr>
          <p:nvPr>
            <p:ph type="sldNum" sz="quarter" idx="12"/>
          </p:nvPr>
        </p:nvSpPr>
        <p:spPr/>
        <p:txBody>
          <a:bodyPr/>
          <a:lstStyle/>
          <a:p>
            <a:fld id="{9795A070-73A1-4825-835F-9953E83E11A2}" type="slidenum">
              <a:rPr lang="en-US" smtClean="0"/>
              <a:pPr/>
              <a:t>37</a:t>
            </a:fld>
            <a:endParaRPr lang="en-US"/>
          </a:p>
        </p:txBody>
      </p:sp>
      <p:sp>
        <p:nvSpPr>
          <p:cNvPr id="6" name="Footer Placeholder 5"/>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17122" name="Text Box 2"/>
          <p:cNvSpPr txBox="1">
            <a:spLocks noChangeArrowheads="1"/>
          </p:cNvSpPr>
          <p:nvPr/>
        </p:nvSpPr>
        <p:spPr bwMode="auto">
          <a:xfrm>
            <a:off x="533400" y="304800"/>
            <a:ext cx="80010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a:t>Here is a picture of the typical </a:t>
            </a:r>
            <a:r>
              <a:rPr lang="en-US" b="1">
                <a:solidFill>
                  <a:srgbClr val="FF66FF"/>
                </a:solidFill>
              </a:rPr>
              <a:t>appraisal</a:t>
            </a:r>
            <a:r>
              <a:rPr lang="en-US" b="1"/>
              <a:t>-based index, which includes both random noise &amp; temporal lag:</a:t>
            </a:r>
          </a:p>
        </p:txBody>
      </p:sp>
      <p:graphicFrame>
        <p:nvGraphicFramePr>
          <p:cNvPr id="151555" name="Object 3"/>
          <p:cNvGraphicFramePr>
            <a:graphicFrameLocks noChangeAspect="1"/>
          </p:cNvGraphicFramePr>
          <p:nvPr/>
        </p:nvGraphicFramePr>
        <p:xfrm>
          <a:off x="1676400" y="1371600"/>
          <a:ext cx="5753100" cy="4457700"/>
        </p:xfrm>
        <a:graphic>
          <a:graphicData uri="http://schemas.openxmlformats.org/presentationml/2006/ole">
            <p:oleObj spid="_x0000_s151555" name="Chart" r:id="rId4" imgW="5735160" imgH="4436640" progId="Excel.Sheet.8">
              <p:embed/>
            </p:oleObj>
          </a:graphicData>
        </a:graphic>
      </p:graphicFrame>
      <p:sp>
        <p:nvSpPr>
          <p:cNvPr id="151556" name="Text Box 4"/>
          <p:cNvSpPr txBox="1">
            <a:spLocks noChangeArrowheads="1"/>
          </p:cNvSpPr>
          <p:nvPr/>
        </p:nvSpPr>
        <p:spPr bwMode="auto">
          <a:xfrm>
            <a:off x="533400" y="5791200"/>
            <a:ext cx="8229600" cy="915988"/>
          </a:xfrm>
          <a:prstGeom prst="rect">
            <a:avLst/>
          </a:prstGeom>
          <a:noFill/>
          <a:ln w="9525">
            <a:noFill/>
            <a:miter lim="800000"/>
            <a:headEnd/>
            <a:tailEnd/>
          </a:ln>
          <a:effectLst/>
        </p:spPr>
        <p:txBody>
          <a:bodyPr>
            <a:spAutoFit/>
          </a:bodyPr>
          <a:lstStyle/>
          <a:p>
            <a:pPr>
              <a:spcBef>
                <a:spcPct val="50000"/>
              </a:spcBef>
            </a:pPr>
            <a:r>
              <a:rPr lang="en-US" sz="1800"/>
              <a:t>How much of each type of error depends on how many properties (appraisals) are included in the portfolio or index, and on how much lagging the appraisers had to do at the individual property (disaggregate) valuation level.</a:t>
            </a:r>
          </a:p>
        </p:txBody>
      </p:sp>
      <p:sp>
        <p:nvSpPr>
          <p:cNvPr id="151557" name="TextBox 6"/>
          <p:cNvSpPr txBox="1">
            <a:spLocks noChangeArrowheads="1"/>
          </p:cNvSpPr>
          <p:nvPr/>
        </p:nvSpPr>
        <p:spPr bwMode="auto">
          <a:xfrm>
            <a:off x="381000" y="1492250"/>
            <a:ext cx="1295400" cy="368300"/>
          </a:xfrm>
          <a:prstGeom prst="rect">
            <a:avLst/>
          </a:prstGeom>
          <a:noFill/>
          <a:ln w="9525">
            <a:noFill/>
            <a:miter lim="800000"/>
            <a:headEnd/>
            <a:tailEnd/>
          </a:ln>
        </p:spPr>
        <p:txBody>
          <a:bodyPr>
            <a:spAutoFit/>
          </a:bodyPr>
          <a:lstStyle/>
          <a:p>
            <a:pPr algn="ctr"/>
            <a:r>
              <a:rPr lang="en-US" sz="1800"/>
              <a:t>Exh.25-6B</a:t>
            </a:r>
          </a:p>
        </p:txBody>
      </p:sp>
      <p:sp>
        <p:nvSpPr>
          <p:cNvPr id="6" name="Slide Number Placeholder 5"/>
          <p:cNvSpPr>
            <a:spLocks noGrp="1"/>
          </p:cNvSpPr>
          <p:nvPr>
            <p:ph type="sldNum" sz="quarter" idx="12"/>
          </p:nvPr>
        </p:nvSpPr>
        <p:spPr/>
        <p:txBody>
          <a:bodyPr/>
          <a:lstStyle/>
          <a:p>
            <a:fld id="{9795A070-73A1-4825-835F-9953E83E11A2}" type="slidenum">
              <a:rPr lang="en-US" smtClean="0"/>
              <a:pPr/>
              <a:t>38</a:t>
            </a:fld>
            <a:endParaRPr lang="en-US"/>
          </a:p>
        </p:txBody>
      </p:sp>
      <p:sp>
        <p:nvSpPr>
          <p:cNvPr id="7" name="Footer Placeholder 6"/>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19170" name="Text Box 2"/>
          <p:cNvSpPr txBox="1">
            <a:spLocks noChangeArrowheads="1"/>
          </p:cNvSpPr>
          <p:nvPr/>
        </p:nvSpPr>
        <p:spPr bwMode="auto">
          <a:xfrm>
            <a:off x="533400" y="304800"/>
            <a:ext cx="8001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a:t>The two pure effects and appraisals . . .</a:t>
            </a:r>
          </a:p>
        </p:txBody>
      </p:sp>
      <p:graphicFrame>
        <p:nvGraphicFramePr>
          <p:cNvPr id="153603" name="Object 3"/>
          <p:cNvGraphicFramePr>
            <a:graphicFrameLocks noChangeAspect="1"/>
          </p:cNvGraphicFramePr>
          <p:nvPr/>
        </p:nvGraphicFramePr>
        <p:xfrm>
          <a:off x="1676400" y="1371600"/>
          <a:ext cx="5762625" cy="4467225"/>
        </p:xfrm>
        <a:graphic>
          <a:graphicData uri="http://schemas.openxmlformats.org/presentationml/2006/ole">
            <p:oleObj spid="_x0000_s153603" name="Chart" r:id="rId4" imgW="5744520" imgH="4446000" progId="Excel.Sheet.8">
              <p:embed/>
            </p:oleObj>
          </a:graphicData>
        </a:graphic>
      </p:graphicFrame>
      <p:sp>
        <p:nvSpPr>
          <p:cNvPr id="519172" name="Text Box 4"/>
          <p:cNvSpPr txBox="1">
            <a:spLocks noChangeArrowheads="1"/>
          </p:cNvSpPr>
          <p:nvPr/>
        </p:nvSpPr>
        <p:spPr bwMode="auto">
          <a:xfrm>
            <a:off x="381000" y="5791200"/>
            <a:ext cx="8534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000" b="1"/>
              <a:t>Of course, the “</a:t>
            </a:r>
            <a:r>
              <a:rPr lang="en-US" sz="2000" b="1" i="1"/>
              <a:t>true</a:t>
            </a:r>
            <a:r>
              <a:rPr lang="en-US" sz="2000" b="1"/>
              <a:t>” value index would be unobservable in the real world.</a:t>
            </a:r>
          </a:p>
        </p:txBody>
      </p:sp>
      <p:sp>
        <p:nvSpPr>
          <p:cNvPr id="153605" name="TextBox 6"/>
          <p:cNvSpPr txBox="1">
            <a:spLocks noChangeArrowheads="1"/>
          </p:cNvSpPr>
          <p:nvPr/>
        </p:nvSpPr>
        <p:spPr bwMode="auto">
          <a:xfrm>
            <a:off x="381000" y="1492250"/>
            <a:ext cx="1295400" cy="368300"/>
          </a:xfrm>
          <a:prstGeom prst="rect">
            <a:avLst/>
          </a:prstGeom>
          <a:noFill/>
          <a:ln w="9525">
            <a:noFill/>
            <a:miter lim="800000"/>
            <a:headEnd/>
            <a:tailEnd/>
          </a:ln>
        </p:spPr>
        <p:txBody>
          <a:bodyPr>
            <a:spAutoFit/>
          </a:bodyPr>
          <a:lstStyle/>
          <a:p>
            <a:pPr algn="ctr"/>
            <a:r>
              <a:rPr lang="en-US" sz="1800"/>
              <a:t>Exh.25-6B</a:t>
            </a:r>
          </a:p>
        </p:txBody>
      </p:sp>
      <p:sp>
        <p:nvSpPr>
          <p:cNvPr id="6" name="Slide Number Placeholder 5"/>
          <p:cNvSpPr>
            <a:spLocks noGrp="1"/>
          </p:cNvSpPr>
          <p:nvPr>
            <p:ph type="sldNum" sz="quarter" idx="12"/>
          </p:nvPr>
        </p:nvSpPr>
        <p:spPr/>
        <p:txBody>
          <a:bodyPr/>
          <a:lstStyle/>
          <a:p>
            <a:fld id="{9795A070-73A1-4825-835F-9953E83E11A2}" type="slidenum">
              <a:rPr lang="en-US" smtClean="0"/>
              <a:pPr/>
              <a:t>39</a:t>
            </a:fld>
            <a:endParaRPr lang="en-US"/>
          </a:p>
        </p:txBody>
      </p:sp>
      <p:sp>
        <p:nvSpPr>
          <p:cNvPr id="7" name="Footer Placeholder 6"/>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9172"/>
                                        </p:tgtEl>
                                        <p:attrNameLst>
                                          <p:attrName>style.visibility</p:attrName>
                                        </p:attrNameLst>
                                      </p:cBhvr>
                                      <p:to>
                                        <p:strVal val="visible"/>
                                      </p:to>
                                    </p:set>
                                    <p:anim calcmode="lin" valueType="num">
                                      <p:cBhvr additive="base">
                                        <p:cTn id="7" dur="500" fill="hold"/>
                                        <p:tgtEl>
                                          <p:spTgt spid="519172"/>
                                        </p:tgtEl>
                                        <p:attrNameLst>
                                          <p:attrName>ppt_x</p:attrName>
                                        </p:attrNameLst>
                                      </p:cBhvr>
                                      <p:tavLst>
                                        <p:tav tm="0">
                                          <p:val>
                                            <p:strVal val="0-#ppt_w/2"/>
                                          </p:val>
                                        </p:tav>
                                        <p:tav tm="100000">
                                          <p:val>
                                            <p:strVal val="#ppt_x"/>
                                          </p:val>
                                        </p:tav>
                                      </p:tavLst>
                                    </p:anim>
                                    <p:anim calcmode="lin" valueType="num">
                                      <p:cBhvr additive="base">
                                        <p:cTn id="8" dur="500" fill="hold"/>
                                        <p:tgtEl>
                                          <p:spTgt spid="519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533400" y="457200"/>
            <a:ext cx="8077200" cy="5368925"/>
          </a:xfrm>
          <a:prstGeom prst="rect">
            <a:avLst/>
          </a:prstGeom>
          <a:noFill/>
          <a:ln w="9525">
            <a:noFill/>
            <a:miter lim="800000"/>
            <a:headEnd/>
            <a:tailEnd/>
          </a:ln>
          <a:effectLst/>
        </p:spPr>
        <p:txBody>
          <a:bodyPr>
            <a:spAutoFit/>
          </a:bodyPr>
          <a:lstStyle/>
          <a:p>
            <a:pPr>
              <a:spcBef>
                <a:spcPct val="50000"/>
              </a:spcBef>
            </a:pPr>
            <a:r>
              <a:rPr lang="en-GB" b="1" i="1">
                <a:latin typeface="Arial" charset="0"/>
                <a:cs typeface="Arial" charset="0"/>
              </a:rPr>
              <a:t>“Static Portfolio”:</a:t>
            </a:r>
            <a:endParaRPr lang="en-GB">
              <a:latin typeface="Arial" charset="0"/>
              <a:cs typeface="Arial" charset="0"/>
            </a:endParaRPr>
          </a:p>
          <a:p>
            <a:pPr>
              <a:spcBef>
                <a:spcPct val="50000"/>
              </a:spcBef>
            </a:pPr>
            <a:r>
              <a:rPr lang="en-GB">
                <a:latin typeface="Arial" charset="0"/>
                <a:cs typeface="Arial" charset="0"/>
              </a:rPr>
              <a:t>A portfolio consisting of a constant fixed set of properties (the same properties over time).</a:t>
            </a:r>
          </a:p>
          <a:p>
            <a:pPr>
              <a:spcBef>
                <a:spcPct val="70000"/>
              </a:spcBef>
            </a:pPr>
            <a:r>
              <a:rPr lang="en-GB">
                <a:latin typeface="Arial" charset="0"/>
                <a:cs typeface="Arial" charset="0"/>
              </a:rPr>
              <a:t> </a:t>
            </a:r>
            <a:r>
              <a:rPr lang="en-GB" b="1" i="1">
                <a:latin typeface="Arial" charset="0"/>
                <a:cs typeface="Arial" charset="0"/>
              </a:rPr>
              <a:t>“Static Portfolio Valuation”:</a:t>
            </a:r>
            <a:endParaRPr lang="en-GB">
              <a:latin typeface="Arial" charset="0"/>
              <a:cs typeface="Arial" charset="0"/>
            </a:endParaRPr>
          </a:p>
          <a:p>
            <a:pPr>
              <a:spcBef>
                <a:spcPct val="25000"/>
              </a:spcBef>
            </a:pPr>
            <a:r>
              <a:rPr lang="en-GB">
                <a:latin typeface="Arial" charset="0"/>
                <a:cs typeface="Arial" charset="0"/>
              </a:rPr>
              <a:t>The value of the portfolio is the </a:t>
            </a:r>
            <a:r>
              <a:rPr lang="en-GB" i="1">
                <a:latin typeface="Arial" charset="0"/>
                <a:cs typeface="Arial" charset="0"/>
              </a:rPr>
              <a:t>sum of the values</a:t>
            </a:r>
            <a:r>
              <a:rPr lang="en-GB">
                <a:latin typeface="Arial" charset="0"/>
                <a:cs typeface="Arial" charset="0"/>
              </a:rPr>
              <a:t> of all the individual properties in the portfolio (i.e., simple </a:t>
            </a:r>
            <a:r>
              <a:rPr lang="en-GB">
                <a:solidFill>
                  <a:srgbClr val="FF6600"/>
                </a:solidFill>
                <a:latin typeface="Arial" charset="0"/>
                <a:cs typeface="Arial" charset="0"/>
              </a:rPr>
              <a:t>cross-sectional</a:t>
            </a:r>
            <a:r>
              <a:rPr lang="en-GB">
                <a:latin typeface="Arial" charset="0"/>
                <a:cs typeface="Arial" charset="0"/>
              </a:rPr>
              <a:t> </a:t>
            </a:r>
            <a:r>
              <a:rPr lang="en-GB" i="1">
                <a:latin typeface="Arial" charset="0"/>
                <a:cs typeface="Arial" charset="0"/>
              </a:rPr>
              <a:t>aggregation</a:t>
            </a:r>
            <a:r>
              <a:rPr lang="en-GB">
                <a:latin typeface="Arial" charset="0"/>
                <a:cs typeface="Arial" charset="0"/>
              </a:rPr>
              <a:t> of values, across the properties in the portfolio).</a:t>
            </a:r>
          </a:p>
          <a:p>
            <a:pPr>
              <a:spcBef>
                <a:spcPct val="50000"/>
              </a:spcBef>
            </a:pPr>
            <a:r>
              <a:rPr lang="en-GB">
                <a:latin typeface="Arial" charset="0"/>
                <a:cs typeface="Arial" charset="0"/>
              </a:rPr>
              <a:t>Sounds simple: we know how to value individual properties (Chs.10-12), and we know how to add…</a:t>
            </a:r>
          </a:p>
          <a:p>
            <a:pPr>
              <a:spcBef>
                <a:spcPct val="50000"/>
              </a:spcBef>
            </a:pPr>
            <a:r>
              <a:rPr lang="en-GB">
                <a:latin typeface="Arial" charset="0"/>
                <a:cs typeface="Arial" charset="0"/>
              </a:rPr>
              <a:t>But in fact some additional considerations become important at the macro-level.</a:t>
            </a:r>
            <a:endParaRPr lang="en-US"/>
          </a:p>
        </p:txBody>
      </p:sp>
      <p:sp>
        <p:nvSpPr>
          <p:cNvPr id="3" name="Slide Number Placeholder 2"/>
          <p:cNvSpPr>
            <a:spLocks noGrp="1"/>
          </p:cNvSpPr>
          <p:nvPr>
            <p:ph type="sldNum" sz="quarter" idx="12"/>
          </p:nvPr>
        </p:nvSpPr>
        <p:spPr/>
        <p:txBody>
          <a:bodyPr/>
          <a:lstStyle/>
          <a:p>
            <a:fld id="{9795A070-73A1-4825-835F-9953E83E11A2}" type="slidenum">
              <a:rPr lang="en-US" smtClean="0"/>
              <a:pPr/>
              <a:t>4</a:t>
            </a:fld>
            <a:endParaRPr lang="en-US"/>
          </a:p>
        </p:txBody>
      </p:sp>
      <p:sp>
        <p:nvSpPr>
          <p:cNvPr id="4" name="Footer Placeholder 3"/>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21218" name="Text Box 2"/>
          <p:cNvSpPr txBox="1">
            <a:spLocks noChangeArrowheads="1"/>
          </p:cNvSpPr>
          <p:nvPr/>
        </p:nvSpPr>
        <p:spPr bwMode="auto">
          <a:xfrm>
            <a:off x="304800" y="381000"/>
            <a:ext cx="8534400" cy="4616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GB" b="1" dirty="0">
                <a:cs typeface="Arial" panose="020B0604020202090204" pitchFamily="34" charset="0"/>
              </a:rPr>
              <a:t>These types of valuation errors can cause a number of </a:t>
            </a:r>
            <a:r>
              <a:rPr lang="en-GB" b="1" i="1" u="sng" dirty="0">
                <a:cs typeface="Arial" panose="020B0604020202090204" pitchFamily="34" charset="0"/>
              </a:rPr>
              <a:t>problems</a:t>
            </a:r>
            <a:r>
              <a:rPr lang="en-GB" b="1" dirty="0">
                <a:cs typeface="Arial" panose="020B0604020202090204" pitchFamily="34" charset="0"/>
              </a:rPr>
              <a:t>:</a:t>
            </a:r>
            <a:endParaRPr lang="en-US" b="1" dirty="0">
              <a:cs typeface="Times New Roman" panose="02020603050405020304" pitchFamily="18" charset="0"/>
            </a:endParaRPr>
          </a:p>
          <a:p>
            <a:pPr lvl="1" algn="just">
              <a:spcBef>
                <a:spcPct val="50000"/>
              </a:spcBef>
              <a:defRPr/>
            </a:pPr>
            <a:r>
              <a:rPr lang="en-GB" dirty="0">
                <a:cs typeface="Times New Roman" panose="02020603050405020304" pitchFamily="18" charset="0"/>
              </a:rPr>
              <a:t>	·</a:t>
            </a:r>
            <a:r>
              <a:rPr lang="en-GB" dirty="0">
                <a:cs typeface="Times New Roman" panose="02020603050405020304" pitchFamily="18" charset="0"/>
                <a:sym typeface="Wingdings" panose="05000000000000000000" pitchFamily="2" charset="2"/>
              </a:rPr>
              <a:t></a:t>
            </a:r>
            <a:r>
              <a:rPr lang="en-GB" dirty="0">
                <a:cs typeface="Times New Roman" panose="02020603050405020304" pitchFamily="18" charset="0"/>
              </a:rPr>
              <a:t> </a:t>
            </a:r>
            <a:r>
              <a:rPr lang="en-GB" dirty="0">
                <a:cs typeface="Arial" panose="020B0604020202090204" pitchFamily="34" charset="0"/>
              </a:rPr>
              <a:t>“Apples </a:t>
            </a:r>
            <a:r>
              <a:rPr lang="en-GB" dirty="0" err="1">
                <a:cs typeface="Arial" panose="020B0604020202090204" pitchFamily="34" charset="0"/>
              </a:rPr>
              <a:t>vs</a:t>
            </a:r>
            <a:r>
              <a:rPr lang="en-GB" dirty="0">
                <a:cs typeface="Arial" panose="020B0604020202090204" pitchFamily="34" charset="0"/>
              </a:rPr>
              <a:t> oranges” comparison </a:t>
            </a:r>
            <a:r>
              <a:rPr lang="en-GB" dirty="0" err="1">
                <a:cs typeface="Arial" panose="020B0604020202090204" pitchFamily="34" charset="0"/>
              </a:rPr>
              <a:t>betw</a:t>
            </a:r>
            <a:r>
              <a:rPr lang="en-GB" dirty="0">
                <a:cs typeface="Arial" panose="020B0604020202090204" pitchFamily="34" charset="0"/>
              </a:rPr>
              <a:t> </a:t>
            </a:r>
            <a:r>
              <a:rPr lang="en-GB" dirty="0" err="1">
                <a:cs typeface="Arial" panose="020B0604020202090204" pitchFamily="34" charset="0"/>
              </a:rPr>
              <a:t>R.E.</a:t>
            </a:r>
            <a:r>
              <a:rPr lang="en-GB" dirty="0">
                <a:cs typeface="Arial" panose="020B0604020202090204" pitchFamily="34" charset="0"/>
              </a:rPr>
              <a:t> and securities returns</a:t>
            </a:r>
            <a:endParaRPr lang="en-US" dirty="0">
              <a:cs typeface="Times New Roman" panose="02020603050405020304" pitchFamily="18" charset="0"/>
            </a:endParaRPr>
          </a:p>
          <a:p>
            <a:pPr lvl="1" algn="just">
              <a:spcBef>
                <a:spcPct val="50000"/>
              </a:spcBef>
              <a:defRPr/>
            </a:pPr>
            <a:r>
              <a:rPr lang="en-GB" dirty="0">
                <a:cs typeface="Times New Roman" panose="02020603050405020304" pitchFamily="18" charset="0"/>
              </a:rPr>
              <a:t>	·</a:t>
            </a:r>
            <a:r>
              <a:rPr lang="en-GB" dirty="0">
                <a:cs typeface="Times New Roman" panose="02020603050405020304" pitchFamily="18" charset="0"/>
                <a:sym typeface="Wingdings" panose="05000000000000000000" pitchFamily="2" charset="2"/>
              </a:rPr>
              <a:t> </a:t>
            </a:r>
            <a:r>
              <a:rPr lang="en-GB" dirty="0">
                <a:cs typeface="Arial" panose="020B0604020202090204" pitchFamily="34" charset="0"/>
              </a:rPr>
              <a:t>Misleading estimates of </a:t>
            </a:r>
            <a:r>
              <a:rPr lang="en-GB" dirty="0" err="1">
                <a:cs typeface="Arial" panose="020B0604020202090204" pitchFamily="34" charset="0"/>
              </a:rPr>
              <a:t>R.E.</a:t>
            </a:r>
            <a:r>
              <a:rPr lang="en-GB" dirty="0">
                <a:cs typeface="Arial" panose="020B0604020202090204" pitchFamily="34" charset="0"/>
              </a:rPr>
              <a:t> ex post investment performance</a:t>
            </a:r>
            <a:endParaRPr lang="en-US" dirty="0">
              <a:cs typeface="Times New Roman" panose="02020603050405020304" pitchFamily="18" charset="0"/>
            </a:endParaRPr>
          </a:p>
          <a:p>
            <a:pPr lvl="1" algn="just">
              <a:spcBef>
                <a:spcPct val="50000"/>
              </a:spcBef>
              <a:defRPr/>
            </a:pPr>
            <a:r>
              <a:rPr lang="en-GB" dirty="0">
                <a:cs typeface="Times New Roman" panose="02020603050405020304" pitchFamily="18" charset="0"/>
              </a:rPr>
              <a:t>	·</a:t>
            </a:r>
            <a:r>
              <a:rPr lang="en-GB" dirty="0">
                <a:cs typeface="Times New Roman" panose="02020603050405020304" pitchFamily="18" charset="0"/>
                <a:sym typeface="Wingdings" panose="05000000000000000000" pitchFamily="2" charset="2"/>
              </a:rPr>
              <a:t></a:t>
            </a:r>
            <a:r>
              <a:rPr lang="en-GB" dirty="0">
                <a:cs typeface="Times New Roman" panose="02020603050405020304" pitchFamily="18" charset="0"/>
              </a:rPr>
              <a:t>   </a:t>
            </a:r>
            <a:r>
              <a:rPr lang="en-GB" dirty="0">
                <a:cs typeface="Arial" panose="020B0604020202090204" pitchFamily="34" charset="0"/>
              </a:rPr>
              <a:t>Misleading estimates of </a:t>
            </a:r>
            <a:r>
              <a:rPr lang="en-GB" dirty="0" err="1">
                <a:cs typeface="Arial" panose="020B0604020202090204" pitchFamily="34" charset="0"/>
              </a:rPr>
              <a:t>R.E.</a:t>
            </a:r>
            <a:r>
              <a:rPr lang="en-GB" dirty="0">
                <a:cs typeface="Arial" panose="020B0604020202090204" pitchFamily="34" charset="0"/>
              </a:rPr>
              <a:t> risk and co-movement:</a:t>
            </a:r>
            <a:endParaRPr lang="en-US" dirty="0">
              <a:cs typeface="Times New Roman" panose="02020603050405020304" pitchFamily="18" charset="0"/>
            </a:endParaRPr>
          </a:p>
          <a:p>
            <a:pPr lvl="3" algn="just">
              <a:spcBef>
                <a:spcPct val="50000"/>
              </a:spcBef>
              <a:defRPr/>
            </a:pPr>
            <a:r>
              <a:rPr lang="en-GB" sz="2000" dirty="0">
                <a:cs typeface="Times New Roman" panose="02020603050405020304" pitchFamily="18" charset="0"/>
              </a:rPr>
              <a:t>	·   </a:t>
            </a:r>
            <a:r>
              <a:rPr lang="en-GB" sz="2000" dirty="0">
                <a:cs typeface="Arial" panose="020B0604020202090204" pitchFamily="34" charset="0"/>
              </a:rPr>
              <a:t>(e.g., </a:t>
            </a:r>
            <a:r>
              <a:rPr lang="en-GB" sz="2000" dirty="0" err="1">
                <a:cs typeface="Arial" panose="020B0604020202090204" pitchFamily="34" charset="0"/>
              </a:rPr>
              <a:t>R.E.</a:t>
            </a:r>
            <a:r>
              <a:rPr lang="en-GB" sz="2000" dirty="0">
                <a:cs typeface="Arial" panose="020B0604020202090204" pitchFamily="34" charset="0"/>
              </a:rPr>
              <a:t> covariance or </a:t>
            </a:r>
            <a:r>
              <a:rPr lang="en-GB" sz="2000" b="1" dirty="0">
                <a:cs typeface="Times New Roman" panose="02020603050405020304" pitchFamily="18" charset="0"/>
                <a:sym typeface="Symbol" panose="05050102010706020507" pitchFamily="18" charset="2"/>
              </a:rPr>
              <a:t></a:t>
            </a:r>
            <a:r>
              <a:rPr lang="en-GB" sz="2000" dirty="0">
                <a:cs typeface="Arial" panose="020B0604020202090204" pitchFamily="34" charset="0"/>
              </a:rPr>
              <a:t> is underestimated.)</a:t>
            </a:r>
          </a:p>
          <a:p>
            <a:pPr lvl="3" algn="just">
              <a:spcBef>
                <a:spcPct val="50000"/>
              </a:spcBef>
              <a:defRPr/>
            </a:pPr>
            <a:endParaRPr lang="en-US" sz="2000" dirty="0">
              <a:cs typeface="Times New Roman" panose="02020603050405020304" pitchFamily="18" charset="0"/>
            </a:endParaRPr>
          </a:p>
          <a:p>
            <a:pPr lvl="1">
              <a:defRPr/>
            </a:pPr>
            <a:r>
              <a:rPr lang="en-GB" dirty="0">
                <a:cs typeface="Times New Roman" panose="02020603050405020304" pitchFamily="18" charset="0"/>
              </a:rPr>
              <a:t>	·</a:t>
            </a:r>
            <a:r>
              <a:rPr lang="en-GB" dirty="0">
                <a:cs typeface="Times New Roman" panose="02020603050405020304" pitchFamily="18" charset="0"/>
                <a:sym typeface="Wingdings" panose="05000000000000000000" pitchFamily="2" charset="2"/>
              </a:rPr>
              <a:t></a:t>
            </a:r>
            <a:r>
              <a:rPr lang="en-GB" dirty="0">
                <a:cs typeface="Times New Roman" panose="02020603050405020304" pitchFamily="18" charset="0"/>
              </a:rPr>
              <a:t> O</a:t>
            </a:r>
            <a:r>
              <a:rPr lang="en-GB" dirty="0">
                <a:cs typeface="Arial" panose="020B0604020202090204" pitchFamily="34" charset="0"/>
              </a:rPr>
              <a:t>ut-of-date information about property </a:t>
            </a:r>
            <a:r>
              <a:rPr lang="en-GB" dirty="0" err="1">
                <a:cs typeface="Arial" panose="020B0604020202090204" pitchFamily="34" charset="0"/>
              </a:rPr>
              <a:t>mkts</a:t>
            </a:r>
            <a:r>
              <a:rPr lang="en-GB" dirty="0">
                <a:cs typeface="Arial" panose="020B0604020202090204" pitchFamily="34" charset="0"/>
              </a:rPr>
              <a:t>:</a:t>
            </a:r>
            <a:endParaRPr lang="en-US" sz="2000" dirty="0"/>
          </a:p>
          <a:p>
            <a:pPr lvl="3">
              <a:spcBef>
                <a:spcPct val="50000"/>
              </a:spcBef>
              <a:defRPr/>
            </a:pPr>
            <a:r>
              <a:rPr lang="en-GB" sz="2000" dirty="0"/>
              <a:t>		·   (</a:t>
            </a:r>
            <a:r>
              <a:rPr lang="en-GB" sz="2000" dirty="0" err="1"/>
              <a:t>e.g</a:t>
            </a:r>
            <a:r>
              <a:rPr lang="en-GB" sz="2000" dirty="0"/>
              <a:t>, have </a:t>
            </a:r>
            <a:r>
              <a:rPr lang="en-GB" sz="2000" dirty="0" err="1"/>
              <a:t>mkts</a:t>
            </a:r>
            <a:r>
              <a:rPr lang="en-GB" sz="2000" dirty="0"/>
              <a:t> “peaked”, or are they still “rising”?)</a:t>
            </a:r>
            <a:endParaRPr lang="en-US" sz="2000" dirty="0"/>
          </a:p>
        </p:txBody>
      </p:sp>
      <p:sp>
        <p:nvSpPr>
          <p:cNvPr id="155651" name="Text Box 3"/>
          <p:cNvSpPr txBox="1">
            <a:spLocks noChangeArrowheads="1"/>
          </p:cNvSpPr>
          <p:nvPr/>
        </p:nvSpPr>
        <p:spPr bwMode="auto">
          <a:xfrm>
            <a:off x="381000" y="5334000"/>
            <a:ext cx="8458200" cy="830997"/>
          </a:xfrm>
          <a:prstGeom prst="rect">
            <a:avLst/>
          </a:prstGeom>
          <a:noFill/>
          <a:ln w="9525">
            <a:noFill/>
            <a:miter lim="800000"/>
            <a:headEnd/>
            <a:tailEnd/>
          </a:ln>
          <a:effectLst/>
        </p:spPr>
        <p:txBody>
          <a:bodyPr>
            <a:spAutoFit/>
          </a:bodyPr>
          <a:lstStyle/>
          <a:p>
            <a:pPr>
              <a:spcBef>
                <a:spcPct val="50000"/>
              </a:spcBef>
            </a:pPr>
            <a:r>
              <a:rPr lang="en-GB" i="1">
                <a:latin typeface="Arial" charset="0"/>
                <a:cs typeface="Arial" charset="0"/>
              </a:rPr>
              <a:t>How to understand, recognise, and deal with the returns data problem (Ch.25)…</a:t>
            </a:r>
            <a:r>
              <a:rPr lang="en-US"/>
              <a:t> </a:t>
            </a:r>
          </a:p>
        </p:txBody>
      </p:sp>
      <p:sp>
        <p:nvSpPr>
          <p:cNvPr id="4" name="Slide Number Placeholder 3"/>
          <p:cNvSpPr>
            <a:spLocks noGrp="1"/>
          </p:cNvSpPr>
          <p:nvPr>
            <p:ph type="sldNum" sz="quarter" idx="12"/>
          </p:nvPr>
        </p:nvSpPr>
        <p:spPr/>
        <p:txBody>
          <a:bodyPr/>
          <a:lstStyle/>
          <a:p>
            <a:fld id="{9795A070-73A1-4825-835F-9953E83E11A2}" type="slidenum">
              <a:rPr lang="en-US" smtClean="0"/>
              <a:pPr/>
              <a:t>40</a:t>
            </a:fld>
            <a:endParaRPr lang="en-US"/>
          </a:p>
        </p:txBody>
      </p:sp>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381000" y="304800"/>
            <a:ext cx="8458200" cy="6357938"/>
          </a:xfrm>
          <a:prstGeom prst="rect">
            <a:avLst/>
          </a:prstGeom>
          <a:noFill/>
          <a:ln w="9525">
            <a:noFill/>
            <a:miter lim="800000"/>
            <a:headEnd/>
            <a:tailEnd/>
          </a:ln>
          <a:effectLst/>
        </p:spPr>
        <p:txBody>
          <a:bodyPr>
            <a:spAutoFit/>
          </a:bodyPr>
          <a:lstStyle/>
          <a:p>
            <a:pPr algn="just">
              <a:spcBef>
                <a:spcPct val="50000"/>
              </a:spcBef>
            </a:pPr>
            <a:r>
              <a:rPr lang="en-US" b="1">
                <a:latin typeface="Arial" charset="0"/>
                <a:cs typeface="Arial" charset="0"/>
              </a:rPr>
              <a:t>25.3. What is Truth? </a:t>
            </a:r>
            <a:r>
              <a:rPr lang="en-US" b="1" i="1">
                <a:latin typeface="Arial" charset="0"/>
                <a:cs typeface="Arial" charset="0"/>
              </a:rPr>
              <a:t>Lags and the Timeline of Price Discovery in Real Estate</a:t>
            </a:r>
          </a:p>
          <a:p>
            <a:pPr algn="just">
              <a:spcBef>
                <a:spcPct val="50000"/>
              </a:spcBef>
            </a:pPr>
            <a:r>
              <a:rPr lang="en-GB">
                <a:cs typeface="Arial" charset="0"/>
              </a:rPr>
              <a:t>Suppose publicly-observable “news” arrives at a </a:t>
            </a:r>
            <a:r>
              <a:rPr lang="en-GB" i="1" u="sng">
                <a:cs typeface="Arial" charset="0"/>
              </a:rPr>
              <a:t>point</a:t>
            </a:r>
            <a:r>
              <a:rPr lang="en-GB">
                <a:cs typeface="Arial" charset="0"/>
              </a:rPr>
              <a:t> “t” in time. This news is relevant to the value of real estate assets. What will happen?</a:t>
            </a:r>
            <a:endParaRPr lang="en-US">
              <a:cs typeface="Times New Roman" pitchFamily="18" charset="0"/>
            </a:endParaRPr>
          </a:p>
          <a:p>
            <a:pPr algn="just">
              <a:spcBef>
                <a:spcPct val="50000"/>
              </a:spcBef>
            </a:pPr>
            <a:r>
              <a:rPr lang="en-GB" b="1">
                <a:cs typeface="Arial" charset="0"/>
              </a:rPr>
              <a:t>1</a:t>
            </a:r>
            <a:r>
              <a:rPr lang="en-GB" b="1" baseline="30000">
                <a:cs typeface="Arial" charset="0"/>
              </a:rPr>
              <a:t>st</a:t>
            </a:r>
            <a:r>
              <a:rPr lang="en-GB" b="1">
                <a:cs typeface="Arial" charset="0"/>
              </a:rPr>
              <a:t>)</a:t>
            </a:r>
            <a:r>
              <a:rPr lang="en-GB">
                <a:cs typeface="Arial" charset="0"/>
              </a:rPr>
              <a:t> REIT share prices quickly and fully respond to the news, changing to the newly appropriate level almost immediately (probably within a day or two). We can represent this as:</a:t>
            </a:r>
            <a:endParaRPr lang="en-US">
              <a:cs typeface="Times New Roman" pitchFamily="18" charset="0"/>
            </a:endParaRPr>
          </a:p>
          <a:p>
            <a:pPr algn="just">
              <a:spcBef>
                <a:spcPct val="10000"/>
              </a:spcBef>
            </a:pPr>
            <a:r>
              <a:rPr lang="en-GB" i="1">
                <a:cs typeface="Arial" charset="0"/>
              </a:rPr>
              <a:t>V*</a:t>
            </a:r>
            <a:r>
              <a:rPr lang="en-GB" i="1" baseline="30000">
                <a:cs typeface="Arial" charset="0"/>
              </a:rPr>
              <a:t>REIT</a:t>
            </a:r>
            <a:r>
              <a:rPr lang="en-GB" i="1" baseline="-30000">
                <a:cs typeface="Arial" charset="0"/>
              </a:rPr>
              <a:t>t</a:t>
            </a:r>
            <a:r>
              <a:rPr lang="en-GB" i="1">
                <a:cs typeface="Arial" charset="0"/>
              </a:rPr>
              <a:t> = V</a:t>
            </a:r>
            <a:r>
              <a:rPr lang="en-GB" i="1" baseline="30000">
                <a:cs typeface="Arial" charset="0"/>
              </a:rPr>
              <a:t>REIT</a:t>
            </a:r>
            <a:r>
              <a:rPr lang="en-GB" i="1" baseline="-30000">
                <a:cs typeface="Arial" charset="0"/>
              </a:rPr>
              <a:t>t</a:t>
            </a:r>
            <a:endParaRPr lang="en-US">
              <a:cs typeface="Times New Roman" pitchFamily="18" charset="0"/>
            </a:endParaRPr>
          </a:p>
          <a:p>
            <a:pPr algn="just">
              <a:spcBef>
                <a:spcPct val="10000"/>
              </a:spcBef>
            </a:pPr>
            <a:r>
              <a:rPr lang="en-GB" i="1">
                <a:cs typeface="Arial" charset="0"/>
              </a:rPr>
              <a:t>V*</a:t>
            </a:r>
            <a:r>
              <a:rPr lang="en-GB" i="1" baseline="30000">
                <a:cs typeface="Arial" charset="0"/>
              </a:rPr>
              <a:t>REIT</a:t>
            </a:r>
            <a:r>
              <a:rPr lang="en-GB" i="1" baseline="-30000">
                <a:cs typeface="Arial" charset="0"/>
              </a:rPr>
              <a:t>t</a:t>
            </a:r>
            <a:r>
              <a:rPr lang="en-GB" i="1">
                <a:cs typeface="Arial" charset="0"/>
              </a:rPr>
              <a:t> </a:t>
            </a:r>
            <a:r>
              <a:rPr lang="en-GB">
                <a:cs typeface="Arial" charset="0"/>
              </a:rPr>
              <a:t>= Observed REIT value, as of end of period “t”. </a:t>
            </a:r>
            <a:endParaRPr lang="en-US">
              <a:cs typeface="Times New Roman" pitchFamily="18" charset="0"/>
            </a:endParaRPr>
          </a:p>
          <a:p>
            <a:pPr algn="just">
              <a:spcBef>
                <a:spcPct val="10000"/>
              </a:spcBef>
            </a:pPr>
            <a:r>
              <a:rPr lang="en-GB" i="1">
                <a:cs typeface="Arial" charset="0"/>
              </a:rPr>
              <a:t>V</a:t>
            </a:r>
            <a:r>
              <a:rPr lang="en-GB" i="1" baseline="30000">
                <a:cs typeface="Arial" charset="0"/>
              </a:rPr>
              <a:t>REIT</a:t>
            </a:r>
            <a:r>
              <a:rPr lang="en-GB" i="1" baseline="-30000">
                <a:cs typeface="Arial" charset="0"/>
              </a:rPr>
              <a:t>t</a:t>
            </a:r>
            <a:r>
              <a:rPr lang="en-GB">
                <a:cs typeface="Arial" charset="0"/>
              </a:rPr>
              <a:t> = True REIT value, as of end of period “t”.</a:t>
            </a:r>
            <a:endParaRPr lang="en-US">
              <a:cs typeface="Times New Roman" pitchFamily="18" charset="0"/>
            </a:endParaRPr>
          </a:p>
          <a:p>
            <a:pPr algn="just">
              <a:spcBef>
                <a:spcPct val="20000"/>
              </a:spcBef>
            </a:pPr>
            <a:r>
              <a:rPr lang="en-GB" sz="2000" i="1">
                <a:cs typeface="Arial" charset="0"/>
              </a:rPr>
              <a:t>(Maybe a little “overreaction”, then correction?…)</a:t>
            </a:r>
            <a:endParaRPr lang="en-US" sz="2000">
              <a:cs typeface="Times New Roman" pitchFamily="18" charset="0"/>
            </a:endParaRPr>
          </a:p>
          <a:p>
            <a:pPr algn="just">
              <a:spcBef>
                <a:spcPct val="20000"/>
              </a:spcBef>
            </a:pPr>
            <a:r>
              <a:rPr lang="en-GB" sz="2000" i="1">
                <a:cs typeface="Arial" charset="0"/>
              </a:rPr>
              <a:t>(Maybe some “spurious” movements: things REIT investors care about that property investors don’t care about?…)</a:t>
            </a:r>
            <a:endParaRPr lang="en-US" sz="2000">
              <a:cs typeface="Times New Roman" pitchFamily="18" charset="0"/>
            </a:endParaRPr>
          </a:p>
          <a:p>
            <a:pPr algn="just">
              <a:spcBef>
                <a:spcPct val="20000"/>
              </a:spcBef>
            </a:pPr>
            <a:r>
              <a:rPr lang="en-GB" sz="2000" i="1">
                <a:cs typeface="Arial" charset="0"/>
              </a:rPr>
              <a:t>(But at least they move quickly and in the right direction in response to relevant news.)</a:t>
            </a:r>
            <a:endParaRPr lang="en-US" sz="2000"/>
          </a:p>
        </p:txBody>
      </p:sp>
      <p:sp>
        <p:nvSpPr>
          <p:cNvPr id="156675" name="Text Box 3"/>
          <p:cNvSpPr txBox="1">
            <a:spLocks noChangeArrowheads="1"/>
          </p:cNvSpPr>
          <p:nvPr/>
        </p:nvSpPr>
        <p:spPr bwMode="auto">
          <a:xfrm>
            <a:off x="3200400" y="0"/>
            <a:ext cx="3048000" cy="336550"/>
          </a:xfrm>
          <a:prstGeom prst="rect">
            <a:avLst/>
          </a:prstGeom>
          <a:noFill/>
          <a:ln w="9525">
            <a:noFill/>
            <a:miter lim="800000"/>
            <a:headEnd/>
            <a:tailEnd/>
          </a:ln>
          <a:effectLst/>
        </p:spPr>
        <p:txBody>
          <a:bodyPr>
            <a:spAutoFit/>
          </a:bodyPr>
          <a:lstStyle/>
          <a:p>
            <a:pPr algn="ctr">
              <a:spcBef>
                <a:spcPct val="50000"/>
              </a:spcBef>
            </a:pPr>
            <a:r>
              <a:rPr lang="en-US" sz="1600"/>
              <a:t>Section 25.3</a:t>
            </a:r>
          </a:p>
        </p:txBody>
      </p:sp>
      <p:sp>
        <p:nvSpPr>
          <p:cNvPr id="4" name="Slide Number Placeholder 3"/>
          <p:cNvSpPr>
            <a:spLocks noGrp="1"/>
          </p:cNvSpPr>
          <p:nvPr>
            <p:ph type="sldNum" sz="quarter" idx="12"/>
          </p:nvPr>
        </p:nvSpPr>
        <p:spPr/>
        <p:txBody>
          <a:bodyPr/>
          <a:lstStyle/>
          <a:p>
            <a:fld id="{9795A070-73A1-4825-835F-9953E83E11A2}" type="slidenum">
              <a:rPr lang="en-US" smtClean="0"/>
              <a:pPr/>
              <a:t>41</a:t>
            </a:fld>
            <a:endParaRPr lang="en-US"/>
          </a:p>
        </p:txBody>
      </p:sp>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457200" y="381000"/>
            <a:ext cx="8305800" cy="5964710"/>
          </a:xfrm>
          <a:prstGeom prst="rect">
            <a:avLst/>
          </a:prstGeom>
          <a:noFill/>
          <a:ln w="9525">
            <a:noFill/>
            <a:miter lim="800000"/>
            <a:headEnd/>
            <a:tailEnd/>
          </a:ln>
          <a:effectLst/>
        </p:spPr>
        <p:txBody>
          <a:bodyPr>
            <a:spAutoFit/>
          </a:bodyPr>
          <a:lstStyle/>
          <a:p>
            <a:pPr algn="just">
              <a:spcBef>
                <a:spcPct val="50000"/>
              </a:spcBef>
            </a:pPr>
            <a:r>
              <a:rPr lang="en-GB" b="1">
                <a:cs typeface="Arial" charset="0"/>
              </a:rPr>
              <a:t>2</a:t>
            </a:r>
            <a:r>
              <a:rPr lang="en-GB" b="1" baseline="30000">
                <a:cs typeface="Arial" charset="0"/>
              </a:rPr>
              <a:t>nd</a:t>
            </a:r>
            <a:r>
              <a:rPr lang="en-GB" b="1">
                <a:cs typeface="Arial" charset="0"/>
              </a:rPr>
              <a:t>)</a:t>
            </a:r>
            <a:r>
              <a:rPr lang="en-GB">
                <a:cs typeface="Arial" charset="0"/>
              </a:rPr>
              <a:t> Property market liquid asset values respond more gradually to the news:</a:t>
            </a:r>
            <a:endParaRPr lang="en-US">
              <a:cs typeface="Times New Roman" pitchFamily="18" charset="0"/>
            </a:endParaRPr>
          </a:p>
          <a:p>
            <a:pPr algn="just">
              <a:spcBef>
                <a:spcPct val="50000"/>
              </a:spcBef>
            </a:pPr>
            <a:r>
              <a:rPr lang="en-GB">
                <a:cs typeface="Arial" charset="0"/>
              </a:rPr>
              <a:t> </a:t>
            </a:r>
            <a:r>
              <a:rPr lang="en-GB" i="1">
                <a:cs typeface="Arial" charset="0"/>
              </a:rPr>
              <a:t>V</a:t>
            </a:r>
            <a:r>
              <a:rPr lang="en-GB" i="1" baseline="-30000">
                <a:cs typeface="Arial" charset="0"/>
              </a:rPr>
              <a:t>t</a:t>
            </a:r>
            <a:r>
              <a:rPr lang="en-GB" i="1">
                <a:cs typeface="Arial" charset="0"/>
              </a:rPr>
              <a:t> = </a:t>
            </a:r>
            <a:r>
              <a:rPr lang="en-GB" i="1">
                <a:cs typeface="Times New Roman" pitchFamily="18" charset="0"/>
                <a:sym typeface="Symbol" pitchFamily="18" charset="2"/>
              </a:rPr>
              <a:t></a:t>
            </a:r>
            <a:r>
              <a:rPr lang="en-GB" i="1" baseline="-30000">
                <a:cs typeface="Arial" charset="0"/>
              </a:rPr>
              <a:t>0</a:t>
            </a:r>
            <a:r>
              <a:rPr lang="en-GB" i="1">
                <a:cs typeface="Arial" charset="0"/>
              </a:rPr>
              <a:t> V</a:t>
            </a:r>
            <a:r>
              <a:rPr lang="en-GB" i="1" baseline="30000">
                <a:cs typeface="Arial" charset="0"/>
              </a:rPr>
              <a:t>REIT</a:t>
            </a:r>
            <a:r>
              <a:rPr lang="en-GB" i="1" baseline="-30000">
                <a:cs typeface="Arial" charset="0"/>
              </a:rPr>
              <a:t>t</a:t>
            </a:r>
            <a:r>
              <a:rPr lang="en-GB" i="1">
                <a:cs typeface="Arial" charset="0"/>
              </a:rPr>
              <a:t> + </a:t>
            </a:r>
            <a:r>
              <a:rPr lang="en-GB" i="1">
                <a:cs typeface="Times New Roman" pitchFamily="18" charset="0"/>
                <a:sym typeface="Symbol" pitchFamily="18" charset="2"/>
              </a:rPr>
              <a:t></a:t>
            </a:r>
            <a:r>
              <a:rPr lang="en-GB" i="1" baseline="-30000">
                <a:cs typeface="Arial" charset="0"/>
              </a:rPr>
              <a:t>1</a:t>
            </a:r>
            <a:r>
              <a:rPr lang="en-GB" i="1">
                <a:cs typeface="Arial" charset="0"/>
              </a:rPr>
              <a:t> V</a:t>
            </a:r>
            <a:r>
              <a:rPr lang="en-GB" i="1" baseline="30000">
                <a:cs typeface="Arial" charset="0"/>
              </a:rPr>
              <a:t>REIT</a:t>
            </a:r>
            <a:r>
              <a:rPr lang="en-GB" i="1" baseline="-30000">
                <a:cs typeface="Arial" charset="0"/>
              </a:rPr>
              <a:t>t-1</a:t>
            </a:r>
            <a:r>
              <a:rPr lang="en-GB" i="1">
                <a:cs typeface="Arial" charset="0"/>
              </a:rPr>
              <a:t> + . . . , where 0&lt;</a:t>
            </a:r>
            <a:r>
              <a:rPr lang="en-GB" i="1">
                <a:cs typeface="Times New Roman" pitchFamily="18" charset="0"/>
                <a:sym typeface="Symbol" pitchFamily="18" charset="2"/>
              </a:rPr>
              <a:t></a:t>
            </a:r>
            <a:r>
              <a:rPr lang="en-GB" i="1" baseline="-30000">
                <a:cs typeface="Arial" charset="0"/>
              </a:rPr>
              <a:t>t</a:t>
            </a:r>
            <a:r>
              <a:rPr lang="en-GB" i="1">
                <a:cs typeface="Arial" charset="0"/>
              </a:rPr>
              <a:t>&lt;1, and </a:t>
            </a:r>
            <a:r>
              <a:rPr lang="en-GB" i="1">
                <a:cs typeface="Times New Roman" pitchFamily="18" charset="0"/>
                <a:sym typeface="Symbol" pitchFamily="18" charset="2"/>
              </a:rPr>
              <a:t></a:t>
            </a:r>
            <a:r>
              <a:rPr lang="en-GB" i="1" baseline="-30000">
                <a:cs typeface="Arial" charset="0"/>
              </a:rPr>
              <a:t>t</a:t>
            </a:r>
            <a:r>
              <a:rPr lang="en-GB" i="1">
                <a:cs typeface="Arial" charset="0"/>
              </a:rPr>
              <a:t>=1</a:t>
            </a:r>
            <a:endParaRPr lang="en-US">
              <a:cs typeface="Times New Roman" pitchFamily="18" charset="0"/>
            </a:endParaRPr>
          </a:p>
          <a:p>
            <a:pPr algn="just">
              <a:spcBef>
                <a:spcPct val="50000"/>
              </a:spcBef>
            </a:pPr>
            <a:r>
              <a:rPr lang="en-GB">
                <a:cs typeface="Arial" charset="0"/>
              </a:rPr>
              <a:t> </a:t>
            </a:r>
            <a:r>
              <a:rPr lang="en-GB" i="1">
                <a:cs typeface="Arial" charset="0"/>
              </a:rPr>
              <a:t>V</a:t>
            </a:r>
            <a:r>
              <a:rPr lang="en-GB" i="1" baseline="-30000">
                <a:cs typeface="Arial" charset="0"/>
              </a:rPr>
              <a:t>t</a:t>
            </a:r>
            <a:r>
              <a:rPr lang="en-GB" i="1">
                <a:cs typeface="Arial" charset="0"/>
              </a:rPr>
              <a:t> = </a:t>
            </a:r>
            <a:r>
              <a:rPr lang="en-GB">
                <a:cs typeface="Arial" charset="0"/>
              </a:rPr>
              <a:t>Property market value </a:t>
            </a:r>
            <a:r>
              <a:rPr lang="en-GB" i="1">
                <a:cs typeface="Arial" charset="0"/>
              </a:rPr>
              <a:t>(“liquid” value, “bid price”)</a:t>
            </a:r>
            <a:r>
              <a:rPr lang="en-GB">
                <a:cs typeface="Arial" charset="0"/>
              </a:rPr>
              <a:t> as of end of “t”.</a:t>
            </a:r>
            <a:endParaRPr lang="en-US">
              <a:cs typeface="Times New Roman" pitchFamily="18" charset="0"/>
            </a:endParaRPr>
          </a:p>
          <a:p>
            <a:pPr algn="just">
              <a:spcBef>
                <a:spcPct val="50000"/>
              </a:spcBef>
            </a:pPr>
            <a:r>
              <a:rPr lang="en-GB" i="1">
                <a:cs typeface="Arial" charset="0"/>
              </a:rPr>
              <a:t>V</a:t>
            </a:r>
            <a:r>
              <a:rPr lang="en-GB" i="1" baseline="30000">
                <a:cs typeface="Arial" charset="0"/>
              </a:rPr>
              <a:t>REIT</a:t>
            </a:r>
            <a:r>
              <a:rPr lang="en-GB" i="1" baseline="-30000">
                <a:cs typeface="Arial" charset="0"/>
              </a:rPr>
              <a:t>t</a:t>
            </a:r>
            <a:r>
              <a:rPr lang="en-GB">
                <a:cs typeface="Arial" charset="0"/>
              </a:rPr>
              <a:t> = Full-information value </a:t>
            </a:r>
            <a:r>
              <a:rPr lang="en-GB" i="1">
                <a:cs typeface="Arial" charset="0"/>
              </a:rPr>
              <a:t>(as if it were a REIT) </a:t>
            </a:r>
            <a:r>
              <a:rPr lang="en-GB">
                <a:cs typeface="Arial" charset="0"/>
              </a:rPr>
              <a:t>in that same market.</a:t>
            </a:r>
            <a:endParaRPr lang="en-US">
              <a:cs typeface="Times New Roman" pitchFamily="18" charset="0"/>
            </a:endParaRPr>
          </a:p>
          <a:p>
            <a:pPr algn="just">
              <a:spcBef>
                <a:spcPct val="20000"/>
              </a:spcBef>
            </a:pPr>
            <a:r>
              <a:rPr lang="en-GB">
                <a:cs typeface="Arial" charset="0"/>
              </a:rPr>
              <a:t> </a:t>
            </a:r>
            <a:r>
              <a:rPr lang="en-GB" sz="2000" i="1">
                <a:cs typeface="Arial" charset="0"/>
              </a:rPr>
              <a:t>Note: V</a:t>
            </a:r>
            <a:r>
              <a:rPr lang="en-GB" sz="2000" i="1" baseline="-30000">
                <a:cs typeface="Arial" charset="0"/>
              </a:rPr>
              <a:t>t</a:t>
            </a:r>
            <a:r>
              <a:rPr lang="en-GB" sz="2000" i="1">
                <a:cs typeface="Arial" charset="0"/>
              </a:rPr>
              <a:t>  </a:t>
            </a:r>
            <a:r>
              <a:rPr lang="en-GB" sz="2000" b="1" i="1">
                <a:cs typeface="Times New Roman" pitchFamily="18" charset="0"/>
                <a:sym typeface="Symbol" pitchFamily="18" charset="2"/>
              </a:rPr>
              <a:t></a:t>
            </a:r>
            <a:r>
              <a:rPr lang="en-GB" sz="2000" i="1">
                <a:cs typeface="Arial" charset="0"/>
              </a:rPr>
              <a:t> V</a:t>
            </a:r>
            <a:r>
              <a:rPr lang="en-GB" sz="2000" i="1" baseline="30000">
                <a:cs typeface="Arial" charset="0"/>
              </a:rPr>
              <a:t>T</a:t>
            </a:r>
            <a:r>
              <a:rPr lang="en-GB" sz="2000" i="1" baseline="-30000">
                <a:cs typeface="Arial" charset="0"/>
              </a:rPr>
              <a:t>t</a:t>
            </a:r>
            <a:r>
              <a:rPr lang="en-GB" sz="2000" i="1">
                <a:cs typeface="Arial" charset="0"/>
              </a:rPr>
              <a:t> . . .</a:t>
            </a:r>
            <a:r>
              <a:rPr lang="en-GB" sz="2000" i="1">
                <a:latin typeface="Arial" charset="0"/>
                <a:cs typeface="Arial" charset="0"/>
              </a:rPr>
              <a:t> </a:t>
            </a:r>
            <a:endParaRPr lang="en-US" sz="2000">
              <a:latin typeface="Courier" pitchFamily="49" charset="0"/>
              <a:cs typeface="Times New Roman" pitchFamily="18" charset="0"/>
            </a:endParaRPr>
          </a:p>
          <a:p>
            <a:pPr>
              <a:spcBef>
                <a:spcPct val="20000"/>
              </a:spcBef>
            </a:pPr>
            <a:r>
              <a:rPr lang="en-GB" sz="2000" b="1" i="1" u="sng">
                <a:latin typeface="Arial" charset="0"/>
                <a:cs typeface="Arial" charset="0"/>
              </a:rPr>
              <a:t>Transaction prices</a:t>
            </a:r>
            <a:r>
              <a:rPr lang="en-GB" sz="2000" i="1">
                <a:latin typeface="Arial" charset="0"/>
                <a:cs typeface="Arial" charset="0"/>
              </a:rPr>
              <a:t> (</a:t>
            </a:r>
            <a:r>
              <a:rPr lang="en-GB" i="1"/>
              <a:t>V</a:t>
            </a:r>
            <a:r>
              <a:rPr lang="en-GB" i="1" baseline="30000"/>
              <a:t>T</a:t>
            </a:r>
            <a:r>
              <a:rPr lang="en-GB" i="1" baseline="-25000"/>
              <a:t>t</a:t>
            </a:r>
            <a:r>
              <a:rPr lang="en-GB"/>
              <a:t>)</a:t>
            </a:r>
            <a:r>
              <a:rPr lang="en-GB" sz="2000" i="1">
                <a:latin typeface="Arial" charset="0"/>
                <a:cs typeface="Arial" charset="0"/>
              </a:rPr>
              <a:t>observed in the property asset market at time “t” are </a:t>
            </a:r>
            <a:r>
              <a:rPr lang="en-GB" sz="2000" b="1" i="1" u="sng">
                <a:latin typeface="Arial" charset="0"/>
                <a:cs typeface="Arial" charset="0"/>
              </a:rPr>
              <a:t>not</a:t>
            </a:r>
            <a:r>
              <a:rPr lang="en-GB" sz="2000" i="1">
                <a:latin typeface="Arial" charset="0"/>
                <a:cs typeface="Arial" charset="0"/>
              </a:rPr>
              <a:t> generally the same as </a:t>
            </a:r>
            <a:r>
              <a:rPr lang="en-GB" sz="2000" b="1" i="1" u="sng">
                <a:latin typeface="Arial" charset="0"/>
                <a:cs typeface="Arial" charset="0"/>
              </a:rPr>
              <a:t>fully liquid</a:t>
            </a:r>
            <a:r>
              <a:rPr lang="en-GB" sz="2000" i="1">
                <a:latin typeface="Arial" charset="0"/>
                <a:cs typeface="Arial" charset="0"/>
              </a:rPr>
              <a:t> market prices (especially in a down-market). This is because liquidity is in fact not constant across time in property markets, as many property owners do not require constant liquidity in their real estate holdings, so they tend to hold properties off the market during “down markets” and to sell more properties during “up markets”.</a:t>
            </a:r>
            <a:r>
              <a:rPr lang="en-US" sz="2000"/>
              <a:t> </a:t>
            </a:r>
          </a:p>
        </p:txBody>
      </p:sp>
      <p:sp>
        <p:nvSpPr>
          <p:cNvPr id="3" name="Slide Number Placeholder 2"/>
          <p:cNvSpPr>
            <a:spLocks noGrp="1"/>
          </p:cNvSpPr>
          <p:nvPr>
            <p:ph type="sldNum" sz="quarter" idx="12"/>
          </p:nvPr>
        </p:nvSpPr>
        <p:spPr/>
        <p:txBody>
          <a:bodyPr/>
          <a:lstStyle/>
          <a:p>
            <a:fld id="{9795A070-73A1-4825-835F-9953E83E11A2}" type="slidenum">
              <a:rPr lang="en-US" smtClean="0"/>
              <a:pPr/>
              <a:t>42</a:t>
            </a:fld>
            <a:endParaRPr lang="en-US"/>
          </a:p>
        </p:txBody>
      </p:sp>
      <p:sp>
        <p:nvSpPr>
          <p:cNvPr id="4" name="Footer Placeholder 3"/>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cstate="print"/>
          <a:srcRect/>
          <a:stretch>
            <a:fillRect/>
          </a:stretch>
        </p:blipFill>
        <p:spPr bwMode="auto">
          <a:xfrm>
            <a:off x="1295400" y="1676400"/>
            <a:ext cx="6553200" cy="4438650"/>
          </a:xfrm>
          <a:prstGeom prst="rect">
            <a:avLst/>
          </a:prstGeom>
          <a:noFill/>
          <a:ln w="9525">
            <a:noFill/>
            <a:miter lim="800000"/>
            <a:headEnd/>
            <a:tailEnd/>
          </a:ln>
          <a:effectLst/>
        </p:spPr>
      </p:pic>
      <p:sp>
        <p:nvSpPr>
          <p:cNvPr id="605187" name="Text Box 3"/>
          <p:cNvSpPr txBox="1">
            <a:spLocks noChangeArrowheads="1"/>
          </p:cNvSpPr>
          <p:nvPr/>
        </p:nvSpPr>
        <p:spPr bwMode="auto">
          <a:xfrm>
            <a:off x="685800" y="457200"/>
            <a:ext cx="78486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200" b="1"/>
              <a:t>Here is what pro-cyclical variable liquidity looks like in the NCREIF Index:</a:t>
            </a:r>
          </a:p>
        </p:txBody>
      </p:sp>
      <p:sp>
        <p:nvSpPr>
          <p:cNvPr id="4" name="Slide Number Placeholder 3"/>
          <p:cNvSpPr>
            <a:spLocks noGrp="1"/>
          </p:cNvSpPr>
          <p:nvPr>
            <p:ph type="sldNum" sz="quarter" idx="12"/>
          </p:nvPr>
        </p:nvSpPr>
        <p:spPr/>
        <p:txBody>
          <a:bodyPr/>
          <a:lstStyle/>
          <a:p>
            <a:fld id="{9795A070-73A1-4825-835F-9953E83E11A2}" type="slidenum">
              <a:rPr lang="en-US" smtClean="0"/>
              <a:pPr/>
              <a:t>43</a:t>
            </a:fld>
            <a:endParaRPr lang="en-US"/>
          </a:p>
        </p:txBody>
      </p:sp>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457200" y="457200"/>
            <a:ext cx="8153400" cy="4893647"/>
          </a:xfrm>
          <a:prstGeom prst="rect">
            <a:avLst/>
          </a:prstGeom>
          <a:noFill/>
          <a:ln w="9525">
            <a:noFill/>
            <a:miter lim="800000"/>
            <a:headEnd/>
            <a:tailEnd/>
          </a:ln>
          <a:effectLst/>
        </p:spPr>
        <p:txBody>
          <a:bodyPr>
            <a:spAutoFit/>
          </a:bodyPr>
          <a:lstStyle/>
          <a:p>
            <a:pPr algn="just">
              <a:spcBef>
                <a:spcPct val="50000"/>
              </a:spcBef>
            </a:pPr>
            <a:r>
              <a:rPr lang="en-GB" b="1">
                <a:cs typeface="Arial" charset="0"/>
              </a:rPr>
              <a:t>3</a:t>
            </a:r>
            <a:r>
              <a:rPr lang="en-GB" b="1" baseline="30000">
                <a:cs typeface="Arial" charset="0"/>
              </a:rPr>
              <a:t>rd</a:t>
            </a:r>
            <a:r>
              <a:rPr lang="en-GB" b="1">
                <a:cs typeface="Arial" charset="0"/>
              </a:rPr>
              <a:t>)</a:t>
            </a:r>
            <a:r>
              <a:rPr lang="en-GB">
                <a:cs typeface="Arial" charset="0"/>
              </a:rPr>
              <a:t> Empirically observable transaction prices in the property market will even more gradually reflect the news (at least during down-markets, when prices are falling):</a:t>
            </a:r>
          </a:p>
          <a:p>
            <a:pPr algn="just">
              <a:spcBef>
                <a:spcPct val="50000"/>
              </a:spcBef>
            </a:pPr>
            <a:endParaRPr lang="en-GB">
              <a:cs typeface="Arial" charset="0"/>
            </a:endParaRPr>
          </a:p>
          <a:p>
            <a:pPr algn="just">
              <a:spcBef>
                <a:spcPct val="50000"/>
              </a:spcBef>
            </a:pPr>
            <a:endParaRPr lang="en-US">
              <a:cs typeface="Times New Roman" pitchFamily="18" charset="0"/>
            </a:endParaRPr>
          </a:p>
          <a:p>
            <a:pPr algn="just">
              <a:spcBef>
                <a:spcPct val="50000"/>
              </a:spcBef>
            </a:pPr>
            <a:r>
              <a:rPr lang="en-GB">
                <a:cs typeface="Arial" charset="0"/>
              </a:rPr>
              <a:t>where:  	= Cross-sectnl avg transaction price in period </a:t>
            </a:r>
            <a:r>
              <a:rPr lang="en-GB" i="1">
                <a:cs typeface="Arial" charset="0"/>
              </a:rPr>
              <a:t>t</a:t>
            </a:r>
            <a:r>
              <a:rPr lang="en-GB">
                <a:cs typeface="Arial" charset="0"/>
              </a:rPr>
              <a:t>;</a:t>
            </a:r>
            <a:endParaRPr lang="en-US">
              <a:cs typeface="Times New Roman" pitchFamily="18" charset="0"/>
            </a:endParaRPr>
          </a:p>
          <a:p>
            <a:pPr algn="just">
              <a:spcBef>
                <a:spcPct val="50000"/>
              </a:spcBef>
            </a:pPr>
            <a:endParaRPr lang="en-GB">
              <a:cs typeface="Arial" charset="0"/>
            </a:endParaRPr>
          </a:p>
          <a:p>
            <a:pPr algn="just">
              <a:spcBef>
                <a:spcPct val="50000"/>
              </a:spcBef>
            </a:pPr>
            <a:r>
              <a:rPr lang="en-GB">
                <a:cs typeface="Arial" charset="0"/>
              </a:rPr>
              <a:t>		 = Cross-sectnl avg liquid value (bid price) in period </a:t>
            </a:r>
            <a:r>
              <a:rPr lang="en-GB" i="1">
                <a:cs typeface="Arial" charset="0"/>
              </a:rPr>
              <a:t>t</a:t>
            </a:r>
            <a:r>
              <a:rPr lang="en-GB">
                <a:cs typeface="Arial" charset="0"/>
              </a:rPr>
              <a:t>.</a:t>
            </a:r>
            <a:endParaRPr lang="en-US">
              <a:cs typeface="Times New Roman" pitchFamily="18" charset="0"/>
            </a:endParaRPr>
          </a:p>
          <a:p>
            <a:pPr algn="just">
              <a:spcBef>
                <a:spcPct val="50000"/>
              </a:spcBef>
            </a:pPr>
            <a:r>
              <a:rPr lang="en-GB">
                <a:latin typeface="Arial" charset="0"/>
                <a:cs typeface="Arial" charset="0"/>
              </a:rPr>
              <a:t> </a:t>
            </a:r>
            <a:endParaRPr lang="en-US"/>
          </a:p>
        </p:txBody>
      </p:sp>
      <p:graphicFrame>
        <p:nvGraphicFramePr>
          <p:cNvPr id="159747" name="Object 3"/>
          <p:cNvGraphicFramePr>
            <a:graphicFrameLocks noChangeAspect="1"/>
          </p:cNvGraphicFramePr>
          <p:nvPr/>
        </p:nvGraphicFramePr>
        <p:xfrm>
          <a:off x="1447800" y="1828800"/>
          <a:ext cx="6391275" cy="619125"/>
        </p:xfrm>
        <a:graphic>
          <a:graphicData uri="http://schemas.openxmlformats.org/presentationml/2006/ole">
            <p:oleObj spid="_x0000_s159747" r:id="rId3" imgW="2616200" imgH="254000" progId="Equation.3">
              <p:embed/>
            </p:oleObj>
          </a:graphicData>
        </a:graphic>
      </p:graphicFrame>
      <p:graphicFrame>
        <p:nvGraphicFramePr>
          <p:cNvPr id="159748" name="Object 4"/>
          <p:cNvGraphicFramePr>
            <a:graphicFrameLocks noChangeAspect="1"/>
          </p:cNvGraphicFramePr>
          <p:nvPr/>
        </p:nvGraphicFramePr>
        <p:xfrm>
          <a:off x="1676400" y="2819400"/>
          <a:ext cx="411163" cy="609600"/>
        </p:xfrm>
        <a:graphic>
          <a:graphicData uri="http://schemas.openxmlformats.org/presentationml/2006/ole">
            <p:oleObj spid="_x0000_s159748" r:id="rId4" imgW="164957" imgH="241091" progId="Equation.3">
              <p:embed/>
            </p:oleObj>
          </a:graphicData>
        </a:graphic>
      </p:graphicFrame>
      <p:graphicFrame>
        <p:nvGraphicFramePr>
          <p:cNvPr id="159749" name="Object 5"/>
          <p:cNvGraphicFramePr>
            <a:graphicFrameLocks noChangeAspect="1"/>
          </p:cNvGraphicFramePr>
          <p:nvPr/>
        </p:nvGraphicFramePr>
        <p:xfrm>
          <a:off x="1676400" y="3886200"/>
          <a:ext cx="427038" cy="609600"/>
        </p:xfrm>
        <a:graphic>
          <a:graphicData uri="http://schemas.openxmlformats.org/presentationml/2006/ole">
            <p:oleObj spid="_x0000_s159749" r:id="rId5" imgW="165028" imgH="228501" progId="Equation.3">
              <p:embed/>
            </p:oleObj>
          </a:graphicData>
        </a:graphic>
      </p:graphicFrame>
      <p:sp>
        <p:nvSpPr>
          <p:cNvPr id="6" name="Slide Number Placeholder 5"/>
          <p:cNvSpPr>
            <a:spLocks noGrp="1"/>
          </p:cNvSpPr>
          <p:nvPr>
            <p:ph type="sldNum" sz="quarter" idx="12"/>
          </p:nvPr>
        </p:nvSpPr>
        <p:spPr/>
        <p:txBody>
          <a:bodyPr/>
          <a:lstStyle/>
          <a:p>
            <a:fld id="{9795A070-73A1-4825-835F-9953E83E11A2}" type="slidenum">
              <a:rPr lang="en-US" smtClean="0"/>
              <a:pPr/>
              <a:t>44</a:t>
            </a:fld>
            <a:endParaRPr lang="en-US"/>
          </a:p>
        </p:txBody>
      </p:sp>
      <p:sp>
        <p:nvSpPr>
          <p:cNvPr id="7" name="Footer Placeholder 6"/>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60770" name="Text Box 11"/>
          <p:cNvSpPr txBox="1">
            <a:spLocks noChangeArrowheads="1"/>
          </p:cNvSpPr>
          <p:nvPr/>
        </p:nvSpPr>
        <p:spPr bwMode="auto">
          <a:xfrm>
            <a:off x="381000" y="381000"/>
            <a:ext cx="8153400" cy="5890843"/>
          </a:xfrm>
          <a:prstGeom prst="rect">
            <a:avLst/>
          </a:prstGeom>
          <a:noFill/>
          <a:ln w="9525">
            <a:noFill/>
            <a:miter lim="800000"/>
            <a:headEnd/>
            <a:tailEnd/>
          </a:ln>
          <a:effectLst/>
        </p:spPr>
        <p:txBody>
          <a:bodyPr>
            <a:spAutoFit/>
          </a:bodyPr>
          <a:lstStyle/>
          <a:p>
            <a:pPr>
              <a:spcBef>
                <a:spcPct val="50000"/>
              </a:spcBef>
            </a:pPr>
            <a:r>
              <a:rPr lang="en-GB" b="1">
                <a:cs typeface="Arial" charset="0"/>
              </a:rPr>
              <a:t>4</a:t>
            </a:r>
            <a:r>
              <a:rPr lang="en-GB" b="1" baseline="30000">
                <a:cs typeface="Arial" charset="0"/>
              </a:rPr>
              <a:t>th</a:t>
            </a:r>
            <a:r>
              <a:rPr lang="en-GB" b="1">
                <a:cs typeface="Arial" charset="0"/>
              </a:rPr>
              <a:t>)</a:t>
            </a:r>
            <a:r>
              <a:rPr lang="en-GB">
                <a:cs typeface="Arial" charset="0"/>
              </a:rPr>
              <a:t> Appraised values of properties will respond even more gradually </a:t>
            </a:r>
            <a:r>
              <a:rPr lang="en-GB" i="1">
                <a:cs typeface="Arial" charset="0"/>
              </a:rPr>
              <a:t>(Appraisers tending to be more </a:t>
            </a:r>
            <a:r>
              <a:rPr lang="en-GB" b="1" i="1" u="sng">
                <a:cs typeface="Arial" charset="0"/>
              </a:rPr>
              <a:t>“backward-looking”</a:t>
            </a:r>
            <a:r>
              <a:rPr lang="en-GB" i="1">
                <a:cs typeface="Arial" charset="0"/>
              </a:rPr>
              <a:t>, dependent on transaction price observations, than property market participants who make or lose money depending on how well they can be “forward-looking”.)</a:t>
            </a:r>
            <a:r>
              <a:rPr lang="en-GB">
                <a:cs typeface="Arial" charset="0"/>
              </a:rPr>
              <a:t> </a:t>
            </a:r>
            <a:endParaRPr lang="en-US">
              <a:cs typeface="Times New Roman" pitchFamily="18" charset="0"/>
            </a:endParaRPr>
          </a:p>
          <a:p>
            <a:pPr algn="just">
              <a:spcBef>
                <a:spcPct val="20000"/>
              </a:spcBef>
            </a:pPr>
            <a:r>
              <a:rPr lang="en-GB">
                <a:cs typeface="Arial" charset="0"/>
              </a:rPr>
              <a:t>We can represent this as:</a:t>
            </a:r>
          </a:p>
          <a:p>
            <a:pPr algn="just">
              <a:spcBef>
                <a:spcPct val="50000"/>
              </a:spcBef>
            </a:pPr>
            <a:endParaRPr lang="en-US">
              <a:cs typeface="Times New Roman" pitchFamily="18" charset="0"/>
            </a:endParaRPr>
          </a:p>
          <a:p>
            <a:pPr>
              <a:spcBef>
                <a:spcPct val="50000"/>
              </a:spcBef>
            </a:pPr>
            <a:r>
              <a:rPr lang="en-GB">
                <a:cs typeface="Arial" charset="0"/>
              </a:rPr>
              <a:t>0&lt;</a:t>
            </a:r>
            <a:r>
              <a:rPr lang="en-GB" i="1">
                <a:cs typeface="Times New Roman" pitchFamily="18" charset="0"/>
              </a:rPr>
              <a:t>a</a:t>
            </a:r>
            <a:r>
              <a:rPr lang="en-GB">
                <a:cs typeface="Arial" charset="0"/>
              </a:rPr>
              <a:t>&lt;1,  </a:t>
            </a:r>
            <a:endParaRPr lang="en-US">
              <a:cs typeface="Times New Roman" pitchFamily="18" charset="0"/>
            </a:endParaRPr>
          </a:p>
          <a:p>
            <a:pPr>
              <a:spcBef>
                <a:spcPct val="50000"/>
              </a:spcBef>
            </a:pPr>
            <a:r>
              <a:rPr lang="en-GB" i="1">
                <a:cs typeface="Times New Roman" pitchFamily="18" charset="0"/>
              </a:rPr>
              <a:t>a</a:t>
            </a:r>
            <a:r>
              <a:rPr lang="en-GB">
                <a:cs typeface="Arial" charset="0"/>
              </a:rPr>
              <a:t> = "Confidence Factor", </a:t>
            </a:r>
            <a:endParaRPr lang="en-US">
              <a:cs typeface="Times New Roman" pitchFamily="18" charset="0"/>
            </a:endParaRPr>
          </a:p>
          <a:p>
            <a:pPr>
              <a:spcBef>
                <a:spcPct val="50000"/>
              </a:spcBef>
            </a:pPr>
            <a:r>
              <a:rPr lang="en-GB">
                <a:cs typeface="Arial" charset="0"/>
              </a:rPr>
              <a:t>(1-</a:t>
            </a:r>
            <a:r>
              <a:rPr lang="en-GB" i="1">
                <a:cs typeface="Times New Roman" pitchFamily="18" charset="0"/>
                <a:sym typeface="Symbol" pitchFamily="18" charset="2"/>
              </a:rPr>
              <a:t></a:t>
            </a:r>
            <a:r>
              <a:rPr lang="en-GB">
                <a:cs typeface="Arial" charset="0"/>
              </a:rPr>
              <a:t>)=Smoothing factor.</a:t>
            </a:r>
            <a:endParaRPr lang="en-US">
              <a:cs typeface="Times New Roman" pitchFamily="18" charset="0"/>
            </a:endParaRPr>
          </a:p>
          <a:p>
            <a:pPr algn="just">
              <a:spcBef>
                <a:spcPct val="50000"/>
              </a:spcBef>
            </a:pPr>
            <a:r>
              <a:rPr lang="en-GB">
                <a:cs typeface="Arial" charset="0"/>
              </a:rPr>
              <a:t>where </a:t>
            </a:r>
            <a:r>
              <a:rPr lang="en-GB" i="1">
                <a:cs typeface="Arial" charset="0"/>
              </a:rPr>
              <a:t>V*</a:t>
            </a:r>
            <a:r>
              <a:rPr lang="en-GB" i="1" baseline="-30000">
                <a:cs typeface="Arial" charset="0"/>
              </a:rPr>
              <a:t>t</a:t>
            </a:r>
            <a:r>
              <a:rPr lang="en-GB">
                <a:cs typeface="Arial" charset="0"/>
              </a:rPr>
              <a:t> is property appraised value as of the end of quarter "t" and   is the average empirically observable transaction price during quarter “t”.</a:t>
            </a:r>
            <a:endParaRPr lang="en-US">
              <a:cs typeface="Arial" charset="0"/>
            </a:endParaRPr>
          </a:p>
        </p:txBody>
      </p:sp>
      <p:graphicFrame>
        <p:nvGraphicFramePr>
          <p:cNvPr id="160771" name="Object 12"/>
          <p:cNvGraphicFramePr>
            <a:graphicFrameLocks noChangeAspect="1"/>
          </p:cNvGraphicFramePr>
          <p:nvPr/>
        </p:nvGraphicFramePr>
        <p:xfrm>
          <a:off x="2438400" y="2895600"/>
          <a:ext cx="4252913" cy="673100"/>
        </p:xfrm>
        <a:graphic>
          <a:graphicData uri="http://schemas.openxmlformats.org/presentationml/2006/ole">
            <p:oleObj spid="_x0000_s160771" r:id="rId3" imgW="1511300" imgH="241300" progId="Equation.3">
              <p:embed/>
            </p:oleObj>
          </a:graphicData>
        </a:graphic>
      </p:graphicFrame>
      <p:graphicFrame>
        <p:nvGraphicFramePr>
          <p:cNvPr id="160772" name="Object 13"/>
          <p:cNvGraphicFramePr>
            <a:graphicFrameLocks noChangeAspect="1"/>
          </p:cNvGraphicFramePr>
          <p:nvPr/>
        </p:nvGraphicFramePr>
        <p:xfrm>
          <a:off x="990600" y="5334000"/>
          <a:ext cx="366713" cy="533400"/>
        </p:xfrm>
        <a:graphic>
          <a:graphicData uri="http://schemas.openxmlformats.org/presentationml/2006/ole">
            <p:oleObj spid="_x0000_s160772" r:id="rId4" imgW="164957" imgH="241091" progId="Equation.3">
              <p:embed/>
            </p:oleObj>
          </a:graphicData>
        </a:graphic>
      </p:graphicFrame>
      <p:sp>
        <p:nvSpPr>
          <p:cNvPr id="5" name="Slide Number Placeholder 4"/>
          <p:cNvSpPr>
            <a:spLocks noGrp="1"/>
          </p:cNvSpPr>
          <p:nvPr>
            <p:ph type="sldNum" sz="quarter" idx="12"/>
          </p:nvPr>
        </p:nvSpPr>
        <p:spPr/>
        <p:txBody>
          <a:bodyPr/>
          <a:lstStyle/>
          <a:p>
            <a:fld id="{9795A070-73A1-4825-835F-9953E83E11A2}" type="slidenum">
              <a:rPr lang="en-US" smtClean="0"/>
              <a:pPr/>
              <a:t>45</a:t>
            </a:fld>
            <a:endParaRPr lang="en-US"/>
          </a:p>
        </p:txBody>
      </p:sp>
      <p:sp>
        <p:nvSpPr>
          <p:cNvPr id="6" name="Footer Placeholder 5"/>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61794" name="Text Box 6"/>
          <p:cNvSpPr txBox="1">
            <a:spLocks noChangeArrowheads="1"/>
          </p:cNvSpPr>
          <p:nvPr/>
        </p:nvSpPr>
        <p:spPr bwMode="auto">
          <a:xfrm>
            <a:off x="457200" y="381000"/>
            <a:ext cx="8001000" cy="5847755"/>
          </a:xfrm>
          <a:prstGeom prst="rect">
            <a:avLst/>
          </a:prstGeom>
          <a:noFill/>
          <a:ln w="9525">
            <a:noFill/>
            <a:miter lim="800000"/>
            <a:headEnd/>
            <a:tailEnd/>
          </a:ln>
          <a:effectLst/>
        </p:spPr>
        <p:txBody>
          <a:bodyPr>
            <a:spAutoFit/>
          </a:bodyPr>
          <a:lstStyle/>
          <a:p>
            <a:pPr algn="just">
              <a:spcBef>
                <a:spcPct val="50000"/>
              </a:spcBef>
            </a:pPr>
            <a:r>
              <a:rPr lang="en-GB" b="1">
                <a:cs typeface="Arial" charset="0"/>
              </a:rPr>
              <a:t>5</a:t>
            </a:r>
            <a:r>
              <a:rPr lang="en-GB" b="1" baseline="30000">
                <a:cs typeface="Arial" charset="0"/>
              </a:rPr>
              <a:t>th</a:t>
            </a:r>
            <a:r>
              <a:rPr lang="en-GB" b="1">
                <a:cs typeface="Arial" charset="0"/>
              </a:rPr>
              <a:t>)</a:t>
            </a:r>
            <a:r>
              <a:rPr lang="en-GB">
                <a:cs typeface="Arial" charset="0"/>
              </a:rPr>
              <a:t> Indexes of appraisal-based returns may respond even more slowly to the news, if all properties in the index are not reappraised every period, yet they are included in the index at their last appraised valuation. </a:t>
            </a:r>
            <a:endParaRPr lang="en-US">
              <a:cs typeface="Times New Roman" pitchFamily="18" charset="0"/>
            </a:endParaRPr>
          </a:p>
          <a:p>
            <a:pPr algn="just">
              <a:spcBef>
                <a:spcPct val="50000"/>
              </a:spcBef>
            </a:pPr>
            <a:r>
              <a:rPr lang="en-US">
                <a:cs typeface="Times New Roman" pitchFamily="18" charset="0"/>
                <a:sym typeface="Wingdings" pitchFamily="2" charset="2"/>
              </a:rPr>
              <a:t></a:t>
            </a:r>
            <a:r>
              <a:rPr lang="en-GB">
                <a:cs typeface="Arial" charset="0"/>
              </a:rPr>
              <a:t> Problem of “stale” valuations in the index, e.g.:</a:t>
            </a:r>
            <a:endParaRPr lang="en-US">
              <a:cs typeface="Times New Roman" pitchFamily="18" charset="0"/>
            </a:endParaRPr>
          </a:p>
          <a:p>
            <a:pPr>
              <a:spcBef>
                <a:spcPct val="50000"/>
              </a:spcBef>
            </a:pPr>
            <a:r>
              <a:rPr lang="en-GB" i="1">
                <a:cs typeface="Arial" charset="0"/>
              </a:rPr>
              <a:t> V**</a:t>
            </a:r>
            <a:r>
              <a:rPr lang="en-GB" i="1" baseline="-30000">
                <a:cs typeface="Arial" charset="0"/>
              </a:rPr>
              <a:t>t</a:t>
            </a:r>
            <a:r>
              <a:rPr lang="en-GB" i="1">
                <a:cs typeface="Arial" charset="0"/>
              </a:rPr>
              <a:t> = (¼)V*</a:t>
            </a:r>
            <a:r>
              <a:rPr lang="en-GB" i="1" baseline="-30000">
                <a:cs typeface="Arial" charset="0"/>
              </a:rPr>
              <a:t>t</a:t>
            </a:r>
            <a:r>
              <a:rPr lang="en-GB" i="1">
                <a:cs typeface="Arial" charset="0"/>
              </a:rPr>
              <a:t> + (¼)V*</a:t>
            </a:r>
            <a:r>
              <a:rPr lang="en-GB" i="1" baseline="-30000">
                <a:cs typeface="Arial" charset="0"/>
              </a:rPr>
              <a:t>t-1</a:t>
            </a:r>
            <a:r>
              <a:rPr lang="en-GB" i="1">
                <a:cs typeface="Arial" charset="0"/>
              </a:rPr>
              <a:t> + (¼)V*</a:t>
            </a:r>
            <a:r>
              <a:rPr lang="en-GB" i="1" baseline="-30000">
                <a:cs typeface="Arial" charset="0"/>
              </a:rPr>
              <a:t>t-2</a:t>
            </a:r>
            <a:r>
              <a:rPr lang="en-GB" i="1">
                <a:cs typeface="Arial" charset="0"/>
              </a:rPr>
              <a:t> + (¼)V*</a:t>
            </a:r>
            <a:r>
              <a:rPr lang="en-GB" i="1" baseline="-30000">
                <a:cs typeface="Arial" charset="0"/>
              </a:rPr>
              <a:t>t-3</a:t>
            </a:r>
            <a:endParaRPr lang="en-US">
              <a:cs typeface="Times New Roman" pitchFamily="18" charset="0"/>
            </a:endParaRPr>
          </a:p>
          <a:p>
            <a:pPr>
              <a:spcBef>
                <a:spcPct val="50000"/>
              </a:spcBef>
            </a:pPr>
            <a:r>
              <a:rPr lang="en-GB">
                <a:cs typeface="Arial" charset="0"/>
              </a:rPr>
              <a:t>where </a:t>
            </a:r>
            <a:r>
              <a:rPr lang="en-GB" i="1">
                <a:cs typeface="Arial" charset="0"/>
              </a:rPr>
              <a:t>V**</a:t>
            </a:r>
            <a:r>
              <a:rPr lang="en-GB" i="1" baseline="-30000">
                <a:cs typeface="Arial" charset="0"/>
              </a:rPr>
              <a:t>t</a:t>
            </a:r>
            <a:r>
              <a:rPr lang="en-GB">
                <a:cs typeface="Arial" charset="0"/>
              </a:rPr>
              <a:t> is the index value in quarter t.</a:t>
            </a:r>
            <a:endParaRPr lang="en-US">
              <a:cs typeface="Times New Roman" pitchFamily="18" charset="0"/>
            </a:endParaRPr>
          </a:p>
          <a:p>
            <a:pPr>
              <a:spcBef>
                <a:spcPct val="50000"/>
              </a:spcBef>
            </a:pPr>
            <a:r>
              <a:rPr lang="en-GB" sz="2000">
                <a:cs typeface="Arial" charset="0"/>
              </a:rPr>
              <a:t>If more of the properties are reappraised in the fourth calendar quarter (as with the NCREIF Index), then something like the following model might well represent the index in the 4</a:t>
            </a:r>
            <a:r>
              <a:rPr lang="en-GB" sz="2000" baseline="30000">
                <a:cs typeface="Arial" charset="0"/>
              </a:rPr>
              <a:t>th</a:t>
            </a:r>
            <a:r>
              <a:rPr lang="en-GB" sz="2000">
                <a:cs typeface="Arial" charset="0"/>
              </a:rPr>
              <a:t> quarter of every year:</a:t>
            </a:r>
            <a:endParaRPr lang="en-US" sz="2000">
              <a:cs typeface="Times New Roman" pitchFamily="18" charset="0"/>
            </a:endParaRPr>
          </a:p>
          <a:p>
            <a:pPr>
              <a:spcBef>
                <a:spcPct val="50000"/>
              </a:spcBef>
            </a:pPr>
            <a:r>
              <a:rPr lang="en-GB" sz="2000" i="1">
                <a:cs typeface="Arial" charset="0"/>
              </a:rPr>
              <a:t>V**</a:t>
            </a:r>
            <a:r>
              <a:rPr lang="en-GB" sz="2000" i="1" baseline="-30000">
                <a:cs typeface="Arial" charset="0"/>
              </a:rPr>
              <a:t>t</a:t>
            </a:r>
            <a:r>
              <a:rPr lang="en-GB" sz="2000" i="1">
                <a:cs typeface="Arial" charset="0"/>
              </a:rPr>
              <a:t> = (1/2)V*</a:t>
            </a:r>
            <a:r>
              <a:rPr lang="en-GB" sz="2000" i="1" baseline="-30000">
                <a:cs typeface="Arial" charset="0"/>
              </a:rPr>
              <a:t>t</a:t>
            </a:r>
            <a:r>
              <a:rPr lang="en-GB" sz="2000" i="1">
                <a:cs typeface="Arial" charset="0"/>
              </a:rPr>
              <a:t> + (1/6)V*</a:t>
            </a:r>
            <a:r>
              <a:rPr lang="en-GB" sz="2000" i="1" baseline="-30000">
                <a:cs typeface="Arial" charset="0"/>
              </a:rPr>
              <a:t>t-1</a:t>
            </a:r>
            <a:r>
              <a:rPr lang="en-GB" sz="2000" i="1">
                <a:cs typeface="Arial" charset="0"/>
              </a:rPr>
              <a:t> + (1/6)V*</a:t>
            </a:r>
            <a:r>
              <a:rPr lang="en-GB" sz="2000" i="1" baseline="-30000">
                <a:cs typeface="Arial" charset="0"/>
              </a:rPr>
              <a:t>t-2</a:t>
            </a:r>
            <a:r>
              <a:rPr lang="en-GB" sz="2000" i="1">
                <a:cs typeface="Arial" charset="0"/>
              </a:rPr>
              <a:t> + (1/6)V*</a:t>
            </a:r>
            <a:r>
              <a:rPr lang="en-GB" sz="2000" i="1" baseline="-30000">
                <a:cs typeface="Arial" charset="0"/>
              </a:rPr>
              <a:t>t-3</a:t>
            </a:r>
            <a:endParaRPr lang="en-US" sz="2000">
              <a:cs typeface="Times New Roman" pitchFamily="18" charset="0"/>
            </a:endParaRPr>
          </a:p>
          <a:p>
            <a:pPr>
              <a:spcBef>
                <a:spcPct val="50000"/>
              </a:spcBef>
            </a:pPr>
            <a:r>
              <a:rPr lang="en-GB" sz="2000">
                <a:cs typeface="Arial" charset="0"/>
              </a:rPr>
              <a:t>This will make the index more “up-to-date” at the end of the 4</a:t>
            </a:r>
            <a:r>
              <a:rPr lang="en-GB" sz="2000" baseline="30000">
                <a:cs typeface="Arial" charset="0"/>
              </a:rPr>
              <a:t>th</a:t>
            </a:r>
            <a:r>
              <a:rPr lang="en-GB" sz="2000">
                <a:cs typeface="Arial" charset="0"/>
              </a:rPr>
              <a:t> quarters than it is in the other quarters, and it will impart </a:t>
            </a:r>
            <a:r>
              <a:rPr lang="en-GB" sz="2000" b="1" i="1" u="sng">
                <a:cs typeface="Arial" charset="0"/>
              </a:rPr>
              <a:t>“seasonality”</a:t>
            </a:r>
            <a:r>
              <a:rPr lang="en-GB" sz="2000">
                <a:cs typeface="Arial" charset="0"/>
              </a:rPr>
              <a:t> into the quarterly index returns.</a:t>
            </a:r>
            <a:r>
              <a:rPr lang="en-US" sz="2000"/>
              <a:t> </a:t>
            </a:r>
          </a:p>
        </p:txBody>
      </p:sp>
      <p:sp>
        <p:nvSpPr>
          <p:cNvPr id="3" name="Slide Number Placeholder 2"/>
          <p:cNvSpPr>
            <a:spLocks noGrp="1"/>
          </p:cNvSpPr>
          <p:nvPr>
            <p:ph type="sldNum" sz="quarter" idx="12"/>
          </p:nvPr>
        </p:nvSpPr>
        <p:spPr/>
        <p:txBody>
          <a:bodyPr/>
          <a:lstStyle/>
          <a:p>
            <a:fld id="{9795A070-73A1-4825-835F-9953E83E11A2}" type="slidenum">
              <a:rPr lang="en-US" smtClean="0"/>
              <a:pPr/>
              <a:t>46</a:t>
            </a:fld>
            <a:endParaRPr lang="en-US"/>
          </a:p>
        </p:txBody>
      </p:sp>
      <p:sp>
        <p:nvSpPr>
          <p:cNvPr id="4" name="Footer Placeholder 3"/>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62818" name="Text Box 3"/>
          <p:cNvSpPr txBox="1">
            <a:spLocks noChangeArrowheads="1"/>
          </p:cNvSpPr>
          <p:nvPr/>
        </p:nvSpPr>
        <p:spPr bwMode="auto">
          <a:xfrm>
            <a:off x="533400" y="457200"/>
            <a:ext cx="8153400" cy="1754326"/>
          </a:xfrm>
          <a:prstGeom prst="rect">
            <a:avLst/>
          </a:prstGeom>
          <a:noFill/>
          <a:ln w="9525">
            <a:noFill/>
            <a:miter lim="800000"/>
            <a:headEnd/>
            <a:tailEnd/>
          </a:ln>
          <a:effectLst/>
        </p:spPr>
        <p:txBody>
          <a:bodyPr>
            <a:spAutoFit/>
          </a:bodyPr>
          <a:lstStyle/>
          <a:p>
            <a:pPr>
              <a:spcBef>
                <a:spcPct val="50000"/>
              </a:spcBef>
            </a:pPr>
            <a:r>
              <a:rPr lang="en-GB">
                <a:latin typeface="Arial" charset="0"/>
                <a:cs typeface="Arial" charset="0"/>
              </a:rPr>
              <a:t>Here is a schematic picture of how this </a:t>
            </a:r>
            <a:r>
              <a:rPr lang="en-GB" b="1">
                <a:latin typeface="Arial" charset="0"/>
                <a:cs typeface="Arial" charset="0"/>
              </a:rPr>
              <a:t>time-line of </a:t>
            </a:r>
            <a:r>
              <a:rPr lang="en-GB" b="1" i="1">
                <a:latin typeface="Arial" charset="0"/>
                <a:cs typeface="Arial" charset="0"/>
              </a:rPr>
              <a:t>price discovery</a:t>
            </a:r>
            <a:r>
              <a:rPr lang="en-GB">
                <a:latin typeface="Arial" charset="0"/>
                <a:cs typeface="Arial" charset="0"/>
              </a:rPr>
              <a:t> might play out in response to the arrival of a single piece of (bad) news…</a:t>
            </a:r>
            <a:endParaRPr lang="en-US">
              <a:latin typeface="Courier" pitchFamily="49" charset="0"/>
              <a:cs typeface="Times New Roman" pitchFamily="18" charset="0"/>
            </a:endParaRPr>
          </a:p>
          <a:p>
            <a:pPr>
              <a:spcBef>
                <a:spcPct val="50000"/>
              </a:spcBef>
            </a:pPr>
            <a:r>
              <a:rPr lang="en-GB">
                <a:latin typeface="Arial" charset="0"/>
                <a:cs typeface="Arial" charset="0"/>
              </a:rPr>
              <a:t> Exhibit 25-7</a:t>
            </a:r>
            <a:r>
              <a:rPr lang="en-US"/>
              <a:t> </a:t>
            </a:r>
          </a:p>
        </p:txBody>
      </p:sp>
      <p:grpSp>
        <p:nvGrpSpPr>
          <p:cNvPr id="162819" name="Group 44"/>
          <p:cNvGrpSpPr>
            <a:grpSpLocks/>
          </p:cNvGrpSpPr>
          <p:nvPr/>
        </p:nvGrpSpPr>
        <p:grpSpPr bwMode="auto">
          <a:xfrm>
            <a:off x="1676400" y="2209800"/>
            <a:ext cx="6477000" cy="4076700"/>
            <a:chOff x="1341" y="3260"/>
            <a:chExt cx="9540" cy="5940"/>
          </a:xfrm>
        </p:grpSpPr>
        <p:sp>
          <p:nvSpPr>
            <p:cNvPr id="162821" name="Line 45"/>
            <p:cNvSpPr>
              <a:spLocks noChangeShapeType="1"/>
            </p:cNvSpPr>
            <p:nvPr/>
          </p:nvSpPr>
          <p:spPr bwMode="auto">
            <a:xfrm>
              <a:off x="6741" y="6320"/>
              <a:ext cx="3420" cy="0"/>
            </a:xfrm>
            <a:prstGeom prst="line">
              <a:avLst/>
            </a:prstGeom>
            <a:noFill/>
            <a:ln w="28575">
              <a:solidFill>
                <a:srgbClr val="000000"/>
              </a:solidFill>
              <a:round/>
              <a:headEnd/>
              <a:tailEnd/>
            </a:ln>
          </p:spPr>
          <p:txBody>
            <a:bodyPr/>
            <a:lstStyle/>
            <a:p>
              <a:endParaRPr lang="en-US"/>
            </a:p>
          </p:txBody>
        </p:sp>
        <p:grpSp>
          <p:nvGrpSpPr>
            <p:cNvPr id="162822" name="Group 46"/>
            <p:cNvGrpSpPr>
              <a:grpSpLocks/>
            </p:cNvGrpSpPr>
            <p:nvPr/>
          </p:nvGrpSpPr>
          <p:grpSpPr bwMode="auto">
            <a:xfrm>
              <a:off x="1341" y="3260"/>
              <a:ext cx="9540" cy="5940"/>
              <a:chOff x="1341" y="3260"/>
              <a:chExt cx="9540" cy="5940"/>
            </a:xfrm>
          </p:grpSpPr>
          <p:sp>
            <p:nvSpPr>
              <p:cNvPr id="162823" name="Line 47"/>
              <p:cNvSpPr>
                <a:spLocks noChangeShapeType="1"/>
              </p:cNvSpPr>
              <p:nvPr/>
            </p:nvSpPr>
            <p:spPr bwMode="auto">
              <a:xfrm>
                <a:off x="2241" y="3260"/>
                <a:ext cx="0" cy="5040"/>
              </a:xfrm>
              <a:prstGeom prst="line">
                <a:avLst/>
              </a:prstGeom>
              <a:noFill/>
              <a:ln w="9525">
                <a:solidFill>
                  <a:srgbClr val="000000"/>
                </a:solidFill>
                <a:round/>
                <a:headEnd/>
                <a:tailEnd/>
              </a:ln>
            </p:spPr>
            <p:txBody>
              <a:bodyPr/>
              <a:lstStyle/>
              <a:p>
                <a:endParaRPr lang="en-US"/>
              </a:p>
            </p:txBody>
          </p:sp>
          <p:sp>
            <p:nvSpPr>
              <p:cNvPr id="162824" name="Line 48"/>
              <p:cNvSpPr>
                <a:spLocks noChangeShapeType="1"/>
              </p:cNvSpPr>
              <p:nvPr/>
            </p:nvSpPr>
            <p:spPr bwMode="auto">
              <a:xfrm>
                <a:off x="2241" y="8300"/>
                <a:ext cx="8280" cy="0"/>
              </a:xfrm>
              <a:prstGeom prst="line">
                <a:avLst/>
              </a:prstGeom>
              <a:noFill/>
              <a:ln w="9525">
                <a:solidFill>
                  <a:srgbClr val="000000"/>
                </a:solidFill>
                <a:round/>
                <a:headEnd/>
                <a:tailEnd/>
              </a:ln>
            </p:spPr>
            <p:txBody>
              <a:bodyPr/>
              <a:lstStyle/>
              <a:p>
                <a:endParaRPr lang="en-US"/>
              </a:p>
            </p:txBody>
          </p:sp>
          <p:sp>
            <p:nvSpPr>
              <p:cNvPr id="162825" name="Line 49"/>
              <p:cNvSpPr>
                <a:spLocks noChangeShapeType="1"/>
              </p:cNvSpPr>
              <p:nvPr/>
            </p:nvSpPr>
            <p:spPr bwMode="auto">
              <a:xfrm>
                <a:off x="2061" y="3800"/>
                <a:ext cx="1620" cy="0"/>
              </a:xfrm>
              <a:prstGeom prst="line">
                <a:avLst/>
              </a:prstGeom>
              <a:noFill/>
              <a:ln w="28575">
                <a:solidFill>
                  <a:srgbClr val="000000"/>
                </a:solidFill>
                <a:round/>
                <a:headEnd/>
                <a:tailEnd/>
              </a:ln>
            </p:spPr>
            <p:txBody>
              <a:bodyPr/>
              <a:lstStyle/>
              <a:p>
                <a:endParaRPr lang="en-US"/>
              </a:p>
            </p:txBody>
          </p:sp>
          <p:sp>
            <p:nvSpPr>
              <p:cNvPr id="162826" name="Line 50"/>
              <p:cNvSpPr>
                <a:spLocks noChangeShapeType="1"/>
              </p:cNvSpPr>
              <p:nvPr/>
            </p:nvSpPr>
            <p:spPr bwMode="auto">
              <a:xfrm>
                <a:off x="3681" y="3800"/>
                <a:ext cx="6300" cy="0"/>
              </a:xfrm>
              <a:prstGeom prst="line">
                <a:avLst/>
              </a:prstGeom>
              <a:noFill/>
              <a:ln w="9525">
                <a:solidFill>
                  <a:srgbClr val="000000"/>
                </a:solidFill>
                <a:prstDash val="sysDot"/>
                <a:round/>
                <a:headEnd/>
                <a:tailEnd/>
              </a:ln>
            </p:spPr>
            <p:txBody>
              <a:bodyPr/>
              <a:lstStyle/>
              <a:p>
                <a:endParaRPr lang="en-US"/>
              </a:p>
            </p:txBody>
          </p:sp>
          <p:grpSp>
            <p:nvGrpSpPr>
              <p:cNvPr id="162827" name="Group 51"/>
              <p:cNvGrpSpPr>
                <a:grpSpLocks/>
              </p:cNvGrpSpPr>
              <p:nvPr/>
            </p:nvGrpSpPr>
            <p:grpSpPr bwMode="auto">
              <a:xfrm>
                <a:off x="3681" y="3802"/>
                <a:ext cx="3057" cy="3258"/>
                <a:chOff x="3681" y="3786"/>
                <a:chExt cx="3057" cy="3258"/>
              </a:xfrm>
            </p:grpSpPr>
            <p:sp>
              <p:nvSpPr>
                <p:cNvPr id="162859" name="Arc 52"/>
                <p:cNvSpPr>
                  <a:spLocks/>
                </p:cNvSpPr>
                <p:nvPr/>
              </p:nvSpPr>
              <p:spPr bwMode="auto">
                <a:xfrm>
                  <a:off x="3681" y="3786"/>
                  <a:ext cx="711" cy="720"/>
                </a:xfrm>
                <a:custGeom>
                  <a:avLst/>
                  <a:gdLst>
                    <a:gd name="T0" fmla="*/ 0 w 21324"/>
                    <a:gd name="T1" fmla="*/ 0 h 21600"/>
                    <a:gd name="T2" fmla="*/ 711 w 21324"/>
                    <a:gd name="T3" fmla="*/ 605 h 21600"/>
                    <a:gd name="T4" fmla="*/ 0 w 21324"/>
                    <a:gd name="T5" fmla="*/ 720 h 21600"/>
                    <a:gd name="T6" fmla="*/ 0 60000 65536"/>
                    <a:gd name="T7" fmla="*/ 0 60000 65536"/>
                    <a:gd name="T8" fmla="*/ 0 60000 65536"/>
                  </a:gdLst>
                  <a:ahLst/>
                  <a:cxnLst>
                    <a:cxn ang="T6">
                      <a:pos x="T0" y="T1"/>
                    </a:cxn>
                    <a:cxn ang="T7">
                      <a:pos x="T2" y="T3"/>
                    </a:cxn>
                    <a:cxn ang="T8">
                      <a:pos x="T4" y="T5"/>
                    </a:cxn>
                  </a:cxnLst>
                  <a:rect l="0" t="0" r="r" b="b"/>
                  <a:pathLst>
                    <a:path w="21324" h="21600" fill="none" extrusionOk="0">
                      <a:moveTo>
                        <a:pt x="-1" y="0"/>
                      </a:moveTo>
                      <a:cubicBezTo>
                        <a:pt x="10599" y="0"/>
                        <a:pt x="19633" y="7691"/>
                        <a:pt x="21323" y="18156"/>
                      </a:cubicBezTo>
                    </a:path>
                    <a:path w="21324" h="21600" stroke="0" extrusionOk="0">
                      <a:moveTo>
                        <a:pt x="-1" y="0"/>
                      </a:moveTo>
                      <a:cubicBezTo>
                        <a:pt x="10599" y="0"/>
                        <a:pt x="19633" y="7691"/>
                        <a:pt x="21323" y="18156"/>
                      </a:cubicBezTo>
                      <a:lnTo>
                        <a:pt x="0" y="21600"/>
                      </a:lnTo>
                      <a:lnTo>
                        <a:pt x="-1" y="0"/>
                      </a:lnTo>
                      <a:close/>
                    </a:path>
                  </a:pathLst>
                </a:custGeom>
                <a:noFill/>
                <a:ln w="28575">
                  <a:solidFill>
                    <a:srgbClr val="000000"/>
                  </a:solidFill>
                  <a:round/>
                  <a:headEnd/>
                  <a:tailEnd/>
                </a:ln>
              </p:spPr>
              <p:txBody>
                <a:bodyPr/>
                <a:lstStyle/>
                <a:p>
                  <a:endParaRPr lang="en-US"/>
                </a:p>
              </p:txBody>
            </p:sp>
            <p:sp>
              <p:nvSpPr>
                <p:cNvPr id="162860" name="Line 53"/>
                <p:cNvSpPr>
                  <a:spLocks noChangeShapeType="1"/>
                </p:cNvSpPr>
                <p:nvPr/>
              </p:nvSpPr>
              <p:spPr bwMode="auto">
                <a:xfrm>
                  <a:off x="4401" y="4324"/>
                  <a:ext cx="720" cy="2700"/>
                </a:xfrm>
                <a:prstGeom prst="line">
                  <a:avLst/>
                </a:prstGeom>
                <a:noFill/>
                <a:ln w="28575">
                  <a:solidFill>
                    <a:srgbClr val="000000"/>
                  </a:solidFill>
                  <a:round/>
                  <a:headEnd/>
                  <a:tailEnd/>
                </a:ln>
              </p:spPr>
              <p:txBody>
                <a:bodyPr/>
                <a:lstStyle/>
                <a:p>
                  <a:endParaRPr lang="en-US"/>
                </a:p>
              </p:txBody>
            </p:sp>
            <p:sp>
              <p:nvSpPr>
                <p:cNvPr id="162861" name="Arc 54"/>
                <p:cNvSpPr>
                  <a:spLocks/>
                </p:cNvSpPr>
                <p:nvPr/>
              </p:nvSpPr>
              <p:spPr bwMode="auto">
                <a:xfrm rot="5557672" flipH="1" flipV="1">
                  <a:off x="5560" y="5865"/>
                  <a:ext cx="740" cy="1617"/>
                </a:xfrm>
                <a:custGeom>
                  <a:avLst/>
                  <a:gdLst>
                    <a:gd name="T0" fmla="*/ 0 w 21600"/>
                    <a:gd name="T1" fmla="*/ 0 h 21600"/>
                    <a:gd name="T2" fmla="*/ 740 w 21600"/>
                    <a:gd name="T3" fmla="*/ 1617 h 21600"/>
                    <a:gd name="T4" fmla="*/ 0 w 21600"/>
                    <a:gd name="T5" fmla="*/ 161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00"/>
                  </a:solidFill>
                  <a:round/>
                  <a:headEnd/>
                  <a:tailEnd/>
                </a:ln>
              </p:spPr>
              <p:txBody>
                <a:bodyPr/>
                <a:lstStyle/>
                <a:p>
                  <a:endParaRPr lang="en-US"/>
                </a:p>
              </p:txBody>
            </p:sp>
          </p:grpSp>
          <p:sp>
            <p:nvSpPr>
              <p:cNvPr id="162828" name="Line 55"/>
              <p:cNvSpPr>
                <a:spLocks noChangeShapeType="1"/>
              </p:cNvSpPr>
              <p:nvPr/>
            </p:nvSpPr>
            <p:spPr bwMode="auto">
              <a:xfrm flipH="1">
                <a:off x="2061" y="6320"/>
                <a:ext cx="4680" cy="0"/>
              </a:xfrm>
              <a:prstGeom prst="line">
                <a:avLst/>
              </a:prstGeom>
              <a:noFill/>
              <a:ln w="9525">
                <a:solidFill>
                  <a:srgbClr val="000000"/>
                </a:solidFill>
                <a:prstDash val="sysDot"/>
                <a:round/>
                <a:headEnd/>
                <a:tailEnd/>
              </a:ln>
            </p:spPr>
            <p:txBody>
              <a:bodyPr/>
              <a:lstStyle/>
              <a:p>
                <a:endParaRPr lang="en-US"/>
              </a:p>
            </p:txBody>
          </p:sp>
          <p:sp>
            <p:nvSpPr>
              <p:cNvPr id="162829" name="Text Box 56"/>
              <p:cNvSpPr txBox="1">
                <a:spLocks noChangeArrowheads="1"/>
              </p:cNvSpPr>
              <p:nvPr/>
            </p:nvSpPr>
            <p:spPr bwMode="auto">
              <a:xfrm>
                <a:off x="1341" y="3620"/>
                <a:ext cx="900" cy="360"/>
              </a:xfrm>
              <a:prstGeom prst="rect">
                <a:avLst/>
              </a:prstGeom>
              <a:noFill/>
              <a:ln w="9525">
                <a:noFill/>
                <a:miter lim="800000"/>
                <a:headEnd/>
                <a:tailEnd/>
              </a:ln>
            </p:spPr>
            <p:txBody>
              <a:bodyPr/>
              <a:lstStyle/>
              <a:p>
                <a:pPr algn="r"/>
                <a:r>
                  <a:rPr lang="en-US" sz="1200"/>
                  <a:t>100</a:t>
                </a:r>
              </a:p>
            </p:txBody>
          </p:sp>
          <p:sp>
            <p:nvSpPr>
              <p:cNvPr id="162830" name="Text Box 57"/>
              <p:cNvSpPr txBox="1">
                <a:spLocks noChangeArrowheads="1"/>
              </p:cNvSpPr>
              <p:nvPr/>
            </p:nvSpPr>
            <p:spPr bwMode="auto">
              <a:xfrm>
                <a:off x="1341" y="6140"/>
                <a:ext cx="900" cy="360"/>
              </a:xfrm>
              <a:prstGeom prst="rect">
                <a:avLst/>
              </a:prstGeom>
              <a:noFill/>
              <a:ln w="9525">
                <a:noFill/>
                <a:miter lim="800000"/>
                <a:headEnd/>
                <a:tailEnd/>
              </a:ln>
            </p:spPr>
            <p:txBody>
              <a:bodyPr/>
              <a:lstStyle/>
              <a:p>
                <a:pPr algn="r"/>
                <a:r>
                  <a:rPr lang="en-US" sz="1200"/>
                  <a:t>90</a:t>
                </a:r>
              </a:p>
            </p:txBody>
          </p:sp>
          <p:grpSp>
            <p:nvGrpSpPr>
              <p:cNvPr id="162831" name="Group 58"/>
              <p:cNvGrpSpPr>
                <a:grpSpLocks/>
              </p:cNvGrpSpPr>
              <p:nvPr/>
            </p:nvGrpSpPr>
            <p:grpSpPr bwMode="auto">
              <a:xfrm>
                <a:off x="3681" y="3801"/>
                <a:ext cx="2945" cy="2879"/>
                <a:chOff x="3681" y="3785"/>
                <a:chExt cx="2945" cy="2879"/>
              </a:xfrm>
            </p:grpSpPr>
            <p:sp>
              <p:nvSpPr>
                <p:cNvPr id="162855" name="Arc 59"/>
                <p:cNvSpPr>
                  <a:spLocks/>
                </p:cNvSpPr>
                <p:nvPr/>
              </p:nvSpPr>
              <p:spPr bwMode="auto">
                <a:xfrm>
                  <a:off x="3681" y="3785"/>
                  <a:ext cx="1397" cy="1800"/>
                </a:xfrm>
                <a:custGeom>
                  <a:avLst/>
                  <a:gdLst>
                    <a:gd name="T0" fmla="*/ 0 w 20957"/>
                    <a:gd name="T1" fmla="*/ 0 h 21600"/>
                    <a:gd name="T2" fmla="*/ 1397 w 20957"/>
                    <a:gd name="T3" fmla="*/ 1364 h 21600"/>
                    <a:gd name="T4" fmla="*/ 0 w 20957"/>
                    <a:gd name="T5" fmla="*/ 1800 h 21600"/>
                    <a:gd name="T6" fmla="*/ 0 60000 65536"/>
                    <a:gd name="T7" fmla="*/ 0 60000 65536"/>
                    <a:gd name="T8" fmla="*/ 0 60000 65536"/>
                  </a:gdLst>
                  <a:ahLst/>
                  <a:cxnLst>
                    <a:cxn ang="T6">
                      <a:pos x="T0" y="T1"/>
                    </a:cxn>
                    <a:cxn ang="T7">
                      <a:pos x="T2" y="T3"/>
                    </a:cxn>
                    <a:cxn ang="T8">
                      <a:pos x="T4" y="T5"/>
                    </a:cxn>
                  </a:cxnLst>
                  <a:rect l="0" t="0" r="r" b="b"/>
                  <a:pathLst>
                    <a:path w="20957" h="21600" fill="none" extrusionOk="0">
                      <a:moveTo>
                        <a:pt x="-1" y="0"/>
                      </a:moveTo>
                      <a:cubicBezTo>
                        <a:pt x="9913" y="0"/>
                        <a:pt x="18554" y="6748"/>
                        <a:pt x="20956" y="16367"/>
                      </a:cubicBezTo>
                    </a:path>
                    <a:path w="20957" h="21600" stroke="0" extrusionOk="0">
                      <a:moveTo>
                        <a:pt x="-1" y="0"/>
                      </a:moveTo>
                      <a:cubicBezTo>
                        <a:pt x="9913" y="0"/>
                        <a:pt x="18554" y="6748"/>
                        <a:pt x="20956" y="16367"/>
                      </a:cubicBezTo>
                      <a:lnTo>
                        <a:pt x="0" y="21600"/>
                      </a:lnTo>
                      <a:lnTo>
                        <a:pt x="-1" y="0"/>
                      </a:lnTo>
                      <a:close/>
                    </a:path>
                  </a:pathLst>
                </a:custGeom>
                <a:noFill/>
                <a:ln w="28575">
                  <a:solidFill>
                    <a:srgbClr val="000000"/>
                  </a:solidFill>
                  <a:round/>
                  <a:headEnd/>
                  <a:tailEnd/>
                </a:ln>
              </p:spPr>
              <p:txBody>
                <a:bodyPr/>
                <a:lstStyle/>
                <a:p>
                  <a:endParaRPr lang="en-US"/>
                </a:p>
              </p:txBody>
            </p:sp>
            <p:sp>
              <p:nvSpPr>
                <p:cNvPr id="162856" name="Line 60"/>
                <p:cNvSpPr>
                  <a:spLocks noChangeShapeType="1"/>
                </p:cNvSpPr>
                <p:nvPr/>
              </p:nvSpPr>
              <p:spPr bwMode="auto">
                <a:xfrm>
                  <a:off x="5121" y="5224"/>
                  <a:ext cx="360" cy="1260"/>
                </a:xfrm>
                <a:prstGeom prst="line">
                  <a:avLst/>
                </a:prstGeom>
                <a:noFill/>
                <a:ln w="28575">
                  <a:solidFill>
                    <a:srgbClr val="000000"/>
                  </a:solidFill>
                  <a:round/>
                  <a:headEnd/>
                  <a:tailEnd/>
                </a:ln>
              </p:spPr>
              <p:txBody>
                <a:bodyPr/>
                <a:lstStyle/>
                <a:p>
                  <a:endParaRPr lang="en-US"/>
                </a:p>
              </p:txBody>
            </p:sp>
            <p:sp>
              <p:nvSpPr>
                <p:cNvPr id="162857" name="Arc 61"/>
                <p:cNvSpPr>
                  <a:spLocks/>
                </p:cNvSpPr>
                <p:nvPr/>
              </p:nvSpPr>
              <p:spPr bwMode="auto">
                <a:xfrm rot="8847341">
                  <a:off x="5480" y="6304"/>
                  <a:ext cx="360" cy="360"/>
                </a:xfrm>
                <a:custGeom>
                  <a:avLst/>
                  <a:gdLst>
                    <a:gd name="T0" fmla="*/ 0 w 21600"/>
                    <a:gd name="T1" fmla="*/ 0 h 21630"/>
                    <a:gd name="T2" fmla="*/ 360 w 21600"/>
                    <a:gd name="T3" fmla="*/ 360 h 21630"/>
                    <a:gd name="T4" fmla="*/ 0 w 21600"/>
                    <a:gd name="T5" fmla="*/ 360 h 21630"/>
                    <a:gd name="T6" fmla="*/ 0 60000 65536"/>
                    <a:gd name="T7" fmla="*/ 0 60000 65536"/>
                    <a:gd name="T8" fmla="*/ 0 60000 65536"/>
                  </a:gdLst>
                  <a:ahLst/>
                  <a:cxnLst>
                    <a:cxn ang="T6">
                      <a:pos x="T0" y="T1"/>
                    </a:cxn>
                    <a:cxn ang="T7">
                      <a:pos x="T2" y="T3"/>
                    </a:cxn>
                    <a:cxn ang="T8">
                      <a:pos x="T4" y="T5"/>
                    </a:cxn>
                  </a:cxnLst>
                  <a:rect l="0" t="0" r="r" b="b"/>
                  <a:pathLst>
                    <a:path w="21600" h="21630" fill="none" extrusionOk="0">
                      <a:moveTo>
                        <a:pt x="-1" y="0"/>
                      </a:moveTo>
                      <a:cubicBezTo>
                        <a:pt x="11929" y="0"/>
                        <a:pt x="21600" y="9670"/>
                        <a:pt x="21600" y="21600"/>
                      </a:cubicBezTo>
                      <a:cubicBezTo>
                        <a:pt x="21600" y="21609"/>
                        <a:pt x="21599" y="21619"/>
                        <a:pt x="21599" y="21629"/>
                      </a:cubicBezTo>
                    </a:path>
                    <a:path w="21600" h="21630" stroke="0" extrusionOk="0">
                      <a:moveTo>
                        <a:pt x="-1" y="0"/>
                      </a:moveTo>
                      <a:cubicBezTo>
                        <a:pt x="11929" y="0"/>
                        <a:pt x="21600" y="9670"/>
                        <a:pt x="21600" y="21600"/>
                      </a:cubicBezTo>
                      <a:cubicBezTo>
                        <a:pt x="21600" y="21609"/>
                        <a:pt x="21599" y="21619"/>
                        <a:pt x="21599" y="21629"/>
                      </a:cubicBezTo>
                      <a:lnTo>
                        <a:pt x="0" y="21600"/>
                      </a:lnTo>
                      <a:lnTo>
                        <a:pt x="-1" y="0"/>
                      </a:lnTo>
                      <a:close/>
                    </a:path>
                  </a:pathLst>
                </a:custGeom>
                <a:noFill/>
                <a:ln w="28575">
                  <a:solidFill>
                    <a:srgbClr val="000000"/>
                  </a:solidFill>
                  <a:round/>
                  <a:headEnd/>
                  <a:tailEnd/>
                </a:ln>
              </p:spPr>
              <p:txBody>
                <a:bodyPr/>
                <a:lstStyle/>
                <a:p>
                  <a:endParaRPr lang="en-US"/>
                </a:p>
              </p:txBody>
            </p:sp>
            <p:sp>
              <p:nvSpPr>
                <p:cNvPr id="162858" name="Arc 62"/>
                <p:cNvSpPr>
                  <a:spLocks/>
                </p:cNvSpPr>
                <p:nvPr/>
              </p:nvSpPr>
              <p:spPr bwMode="auto">
                <a:xfrm rot="-5269037">
                  <a:off x="6148" y="6177"/>
                  <a:ext cx="352" cy="605"/>
                </a:xfrm>
                <a:custGeom>
                  <a:avLst/>
                  <a:gdLst>
                    <a:gd name="T0" fmla="*/ 135 w 21600"/>
                    <a:gd name="T1" fmla="*/ 0 h 20809"/>
                    <a:gd name="T2" fmla="*/ 352 w 21600"/>
                    <a:gd name="T3" fmla="*/ 605 h 20809"/>
                    <a:gd name="T4" fmla="*/ 0 w 21600"/>
                    <a:gd name="T5" fmla="*/ 580 h 20809"/>
                    <a:gd name="T6" fmla="*/ 0 60000 65536"/>
                    <a:gd name="T7" fmla="*/ 0 60000 65536"/>
                    <a:gd name="T8" fmla="*/ 0 60000 65536"/>
                  </a:gdLst>
                  <a:ahLst/>
                  <a:cxnLst>
                    <a:cxn ang="T6">
                      <a:pos x="T0" y="T1"/>
                    </a:cxn>
                    <a:cxn ang="T7">
                      <a:pos x="T2" y="T3"/>
                    </a:cxn>
                    <a:cxn ang="T8">
                      <a:pos x="T4" y="T5"/>
                    </a:cxn>
                  </a:cxnLst>
                  <a:rect l="0" t="0" r="r" b="b"/>
                  <a:pathLst>
                    <a:path w="21600" h="20809" fill="none" extrusionOk="0">
                      <a:moveTo>
                        <a:pt x="8298" y="-1"/>
                      </a:moveTo>
                      <a:cubicBezTo>
                        <a:pt x="16352" y="3350"/>
                        <a:pt x="21600" y="11218"/>
                        <a:pt x="21600" y="19942"/>
                      </a:cubicBezTo>
                      <a:cubicBezTo>
                        <a:pt x="21600" y="20231"/>
                        <a:pt x="21594" y="20520"/>
                        <a:pt x="21582" y="20808"/>
                      </a:cubicBezTo>
                    </a:path>
                    <a:path w="21600" h="20809" stroke="0" extrusionOk="0">
                      <a:moveTo>
                        <a:pt x="8298" y="-1"/>
                      </a:moveTo>
                      <a:cubicBezTo>
                        <a:pt x="16352" y="3350"/>
                        <a:pt x="21600" y="11218"/>
                        <a:pt x="21600" y="19942"/>
                      </a:cubicBezTo>
                      <a:cubicBezTo>
                        <a:pt x="21600" y="20231"/>
                        <a:pt x="21594" y="20520"/>
                        <a:pt x="21582" y="20808"/>
                      </a:cubicBezTo>
                      <a:lnTo>
                        <a:pt x="0" y="19942"/>
                      </a:lnTo>
                      <a:lnTo>
                        <a:pt x="8298" y="-1"/>
                      </a:lnTo>
                      <a:close/>
                    </a:path>
                  </a:pathLst>
                </a:custGeom>
                <a:noFill/>
                <a:ln w="28575">
                  <a:solidFill>
                    <a:srgbClr val="000000"/>
                  </a:solidFill>
                  <a:round/>
                  <a:headEnd/>
                  <a:tailEnd/>
                </a:ln>
              </p:spPr>
              <p:txBody>
                <a:bodyPr/>
                <a:lstStyle/>
                <a:p>
                  <a:endParaRPr lang="en-US"/>
                </a:p>
              </p:txBody>
            </p:sp>
          </p:grpSp>
          <p:grpSp>
            <p:nvGrpSpPr>
              <p:cNvPr id="162832" name="Group 63"/>
              <p:cNvGrpSpPr>
                <a:grpSpLocks/>
              </p:cNvGrpSpPr>
              <p:nvPr/>
            </p:nvGrpSpPr>
            <p:grpSpPr bwMode="auto">
              <a:xfrm>
                <a:off x="3861" y="3800"/>
                <a:ext cx="4197" cy="2500"/>
                <a:chOff x="3861" y="3784"/>
                <a:chExt cx="4197" cy="2500"/>
              </a:xfrm>
            </p:grpSpPr>
            <p:sp>
              <p:nvSpPr>
                <p:cNvPr id="162852" name="Arc 64"/>
                <p:cNvSpPr>
                  <a:spLocks/>
                </p:cNvSpPr>
                <p:nvPr/>
              </p:nvSpPr>
              <p:spPr bwMode="auto">
                <a:xfrm rot="-10664312">
                  <a:off x="6201" y="5044"/>
                  <a:ext cx="1857" cy="1240"/>
                </a:xfrm>
                <a:custGeom>
                  <a:avLst/>
                  <a:gdLst>
                    <a:gd name="T0" fmla="*/ 354 w 20258"/>
                    <a:gd name="T1" fmla="*/ 0 h 21252"/>
                    <a:gd name="T2" fmla="*/ 1857 w 20258"/>
                    <a:gd name="T3" fmla="*/ 803 h 21252"/>
                    <a:gd name="T4" fmla="*/ 0 w 20258"/>
                    <a:gd name="T5" fmla="*/ 1240 h 21252"/>
                    <a:gd name="T6" fmla="*/ 0 60000 65536"/>
                    <a:gd name="T7" fmla="*/ 0 60000 65536"/>
                    <a:gd name="T8" fmla="*/ 0 60000 65536"/>
                  </a:gdLst>
                  <a:ahLst/>
                  <a:cxnLst>
                    <a:cxn ang="T6">
                      <a:pos x="T0" y="T1"/>
                    </a:cxn>
                    <a:cxn ang="T7">
                      <a:pos x="T2" y="T3"/>
                    </a:cxn>
                    <a:cxn ang="T8">
                      <a:pos x="T4" y="T5"/>
                    </a:cxn>
                  </a:cxnLst>
                  <a:rect l="0" t="0" r="r" b="b"/>
                  <a:pathLst>
                    <a:path w="20258" h="21252" fill="none" extrusionOk="0">
                      <a:moveTo>
                        <a:pt x="3860" y="-1"/>
                      </a:moveTo>
                      <a:cubicBezTo>
                        <a:pt x="11373" y="1364"/>
                        <a:pt x="17607" y="6594"/>
                        <a:pt x="20257" y="13756"/>
                      </a:cubicBezTo>
                    </a:path>
                    <a:path w="20258" h="21252" stroke="0" extrusionOk="0">
                      <a:moveTo>
                        <a:pt x="3860" y="-1"/>
                      </a:moveTo>
                      <a:cubicBezTo>
                        <a:pt x="11373" y="1364"/>
                        <a:pt x="17607" y="6594"/>
                        <a:pt x="20257" y="13756"/>
                      </a:cubicBezTo>
                      <a:lnTo>
                        <a:pt x="0" y="21252"/>
                      </a:lnTo>
                      <a:lnTo>
                        <a:pt x="3860" y="-1"/>
                      </a:lnTo>
                      <a:close/>
                    </a:path>
                  </a:pathLst>
                </a:custGeom>
                <a:noFill/>
                <a:ln w="28575">
                  <a:solidFill>
                    <a:srgbClr val="000000"/>
                  </a:solidFill>
                  <a:round/>
                  <a:headEnd/>
                  <a:tailEnd/>
                </a:ln>
              </p:spPr>
              <p:txBody>
                <a:bodyPr/>
                <a:lstStyle/>
                <a:p>
                  <a:endParaRPr lang="en-US"/>
                </a:p>
              </p:txBody>
            </p:sp>
            <p:sp>
              <p:nvSpPr>
                <p:cNvPr id="162853" name="Line 65"/>
                <p:cNvSpPr>
                  <a:spLocks noChangeShapeType="1"/>
                </p:cNvSpPr>
                <p:nvPr/>
              </p:nvSpPr>
              <p:spPr bwMode="auto">
                <a:xfrm>
                  <a:off x="5661" y="4684"/>
                  <a:ext cx="540" cy="720"/>
                </a:xfrm>
                <a:prstGeom prst="line">
                  <a:avLst/>
                </a:prstGeom>
                <a:noFill/>
                <a:ln w="28575">
                  <a:solidFill>
                    <a:srgbClr val="000000"/>
                  </a:solidFill>
                  <a:round/>
                  <a:headEnd/>
                  <a:tailEnd/>
                </a:ln>
              </p:spPr>
              <p:txBody>
                <a:bodyPr/>
                <a:lstStyle/>
                <a:p>
                  <a:endParaRPr lang="en-US"/>
                </a:p>
              </p:txBody>
            </p:sp>
            <p:sp>
              <p:nvSpPr>
                <p:cNvPr id="162854" name="Arc 66"/>
                <p:cNvSpPr>
                  <a:spLocks/>
                </p:cNvSpPr>
                <p:nvPr/>
              </p:nvSpPr>
              <p:spPr bwMode="auto">
                <a:xfrm>
                  <a:off x="3861" y="3784"/>
                  <a:ext cx="1857" cy="1440"/>
                </a:xfrm>
                <a:custGeom>
                  <a:avLst/>
                  <a:gdLst>
                    <a:gd name="T0" fmla="*/ 0 w 20258"/>
                    <a:gd name="T1" fmla="*/ 0 h 21600"/>
                    <a:gd name="T2" fmla="*/ 1857 w 20258"/>
                    <a:gd name="T3" fmla="*/ 940 h 21600"/>
                    <a:gd name="T4" fmla="*/ 0 w 20258"/>
                    <a:gd name="T5" fmla="*/ 1440 h 21600"/>
                    <a:gd name="T6" fmla="*/ 0 60000 65536"/>
                    <a:gd name="T7" fmla="*/ 0 60000 65536"/>
                    <a:gd name="T8" fmla="*/ 0 60000 65536"/>
                  </a:gdLst>
                  <a:ahLst/>
                  <a:cxnLst>
                    <a:cxn ang="T6">
                      <a:pos x="T0" y="T1"/>
                    </a:cxn>
                    <a:cxn ang="T7">
                      <a:pos x="T2" y="T3"/>
                    </a:cxn>
                    <a:cxn ang="T8">
                      <a:pos x="T4" y="T5"/>
                    </a:cxn>
                  </a:cxnLst>
                  <a:rect l="0" t="0" r="r" b="b"/>
                  <a:pathLst>
                    <a:path w="20258" h="21600" fill="none" extrusionOk="0">
                      <a:moveTo>
                        <a:pt x="-1" y="0"/>
                      </a:moveTo>
                      <a:cubicBezTo>
                        <a:pt x="9038" y="0"/>
                        <a:pt x="17121" y="5627"/>
                        <a:pt x="20257" y="14104"/>
                      </a:cubicBezTo>
                    </a:path>
                    <a:path w="20258" h="21600" stroke="0" extrusionOk="0">
                      <a:moveTo>
                        <a:pt x="-1" y="0"/>
                      </a:moveTo>
                      <a:cubicBezTo>
                        <a:pt x="9038" y="0"/>
                        <a:pt x="17121" y="5627"/>
                        <a:pt x="20257" y="14104"/>
                      </a:cubicBezTo>
                      <a:lnTo>
                        <a:pt x="0" y="21600"/>
                      </a:lnTo>
                      <a:lnTo>
                        <a:pt x="-1" y="0"/>
                      </a:lnTo>
                      <a:close/>
                    </a:path>
                  </a:pathLst>
                </a:custGeom>
                <a:noFill/>
                <a:ln w="28575">
                  <a:solidFill>
                    <a:srgbClr val="000000"/>
                  </a:solidFill>
                  <a:round/>
                  <a:headEnd/>
                  <a:tailEnd/>
                </a:ln>
              </p:spPr>
              <p:txBody>
                <a:bodyPr/>
                <a:lstStyle/>
                <a:p>
                  <a:endParaRPr lang="en-US"/>
                </a:p>
              </p:txBody>
            </p:sp>
          </p:grpSp>
          <p:grpSp>
            <p:nvGrpSpPr>
              <p:cNvPr id="162833" name="Group 67"/>
              <p:cNvGrpSpPr>
                <a:grpSpLocks/>
              </p:cNvGrpSpPr>
              <p:nvPr/>
            </p:nvGrpSpPr>
            <p:grpSpPr bwMode="auto">
              <a:xfrm>
                <a:off x="4221" y="3800"/>
                <a:ext cx="5220" cy="2500"/>
                <a:chOff x="3861" y="3784"/>
                <a:chExt cx="4197" cy="2500"/>
              </a:xfrm>
            </p:grpSpPr>
            <p:sp>
              <p:nvSpPr>
                <p:cNvPr id="162849" name="Arc 68"/>
                <p:cNvSpPr>
                  <a:spLocks/>
                </p:cNvSpPr>
                <p:nvPr/>
              </p:nvSpPr>
              <p:spPr bwMode="auto">
                <a:xfrm rot="-10664312">
                  <a:off x="6201" y="5044"/>
                  <a:ext cx="1857" cy="1240"/>
                </a:xfrm>
                <a:custGeom>
                  <a:avLst/>
                  <a:gdLst>
                    <a:gd name="T0" fmla="*/ 354 w 20258"/>
                    <a:gd name="T1" fmla="*/ 0 h 21252"/>
                    <a:gd name="T2" fmla="*/ 1857 w 20258"/>
                    <a:gd name="T3" fmla="*/ 803 h 21252"/>
                    <a:gd name="T4" fmla="*/ 0 w 20258"/>
                    <a:gd name="T5" fmla="*/ 1240 h 21252"/>
                    <a:gd name="T6" fmla="*/ 0 60000 65536"/>
                    <a:gd name="T7" fmla="*/ 0 60000 65536"/>
                    <a:gd name="T8" fmla="*/ 0 60000 65536"/>
                  </a:gdLst>
                  <a:ahLst/>
                  <a:cxnLst>
                    <a:cxn ang="T6">
                      <a:pos x="T0" y="T1"/>
                    </a:cxn>
                    <a:cxn ang="T7">
                      <a:pos x="T2" y="T3"/>
                    </a:cxn>
                    <a:cxn ang="T8">
                      <a:pos x="T4" y="T5"/>
                    </a:cxn>
                  </a:cxnLst>
                  <a:rect l="0" t="0" r="r" b="b"/>
                  <a:pathLst>
                    <a:path w="20258" h="21252" fill="none" extrusionOk="0">
                      <a:moveTo>
                        <a:pt x="3860" y="-1"/>
                      </a:moveTo>
                      <a:cubicBezTo>
                        <a:pt x="11373" y="1364"/>
                        <a:pt x="17607" y="6594"/>
                        <a:pt x="20257" y="13756"/>
                      </a:cubicBezTo>
                    </a:path>
                    <a:path w="20258" h="21252" stroke="0" extrusionOk="0">
                      <a:moveTo>
                        <a:pt x="3860" y="-1"/>
                      </a:moveTo>
                      <a:cubicBezTo>
                        <a:pt x="11373" y="1364"/>
                        <a:pt x="17607" y="6594"/>
                        <a:pt x="20257" y="13756"/>
                      </a:cubicBezTo>
                      <a:lnTo>
                        <a:pt x="0" y="21252"/>
                      </a:lnTo>
                      <a:lnTo>
                        <a:pt x="3860" y="-1"/>
                      </a:lnTo>
                      <a:close/>
                    </a:path>
                  </a:pathLst>
                </a:custGeom>
                <a:noFill/>
                <a:ln w="28575">
                  <a:solidFill>
                    <a:srgbClr val="000000"/>
                  </a:solidFill>
                  <a:round/>
                  <a:headEnd/>
                  <a:tailEnd/>
                </a:ln>
              </p:spPr>
              <p:txBody>
                <a:bodyPr/>
                <a:lstStyle/>
                <a:p>
                  <a:endParaRPr lang="en-US"/>
                </a:p>
              </p:txBody>
            </p:sp>
            <p:sp>
              <p:nvSpPr>
                <p:cNvPr id="162850" name="Line 69"/>
                <p:cNvSpPr>
                  <a:spLocks noChangeShapeType="1"/>
                </p:cNvSpPr>
                <p:nvPr/>
              </p:nvSpPr>
              <p:spPr bwMode="auto">
                <a:xfrm>
                  <a:off x="5661" y="4684"/>
                  <a:ext cx="540" cy="720"/>
                </a:xfrm>
                <a:prstGeom prst="line">
                  <a:avLst/>
                </a:prstGeom>
                <a:noFill/>
                <a:ln w="28575">
                  <a:solidFill>
                    <a:srgbClr val="000000"/>
                  </a:solidFill>
                  <a:round/>
                  <a:headEnd/>
                  <a:tailEnd/>
                </a:ln>
              </p:spPr>
              <p:txBody>
                <a:bodyPr/>
                <a:lstStyle/>
                <a:p>
                  <a:endParaRPr lang="en-US"/>
                </a:p>
              </p:txBody>
            </p:sp>
            <p:sp>
              <p:nvSpPr>
                <p:cNvPr id="162851" name="Arc 70"/>
                <p:cNvSpPr>
                  <a:spLocks/>
                </p:cNvSpPr>
                <p:nvPr/>
              </p:nvSpPr>
              <p:spPr bwMode="auto">
                <a:xfrm>
                  <a:off x="3861" y="3784"/>
                  <a:ext cx="1857" cy="1440"/>
                </a:xfrm>
                <a:custGeom>
                  <a:avLst/>
                  <a:gdLst>
                    <a:gd name="T0" fmla="*/ 0 w 20258"/>
                    <a:gd name="T1" fmla="*/ 0 h 21600"/>
                    <a:gd name="T2" fmla="*/ 1857 w 20258"/>
                    <a:gd name="T3" fmla="*/ 940 h 21600"/>
                    <a:gd name="T4" fmla="*/ 0 w 20258"/>
                    <a:gd name="T5" fmla="*/ 1440 h 21600"/>
                    <a:gd name="T6" fmla="*/ 0 60000 65536"/>
                    <a:gd name="T7" fmla="*/ 0 60000 65536"/>
                    <a:gd name="T8" fmla="*/ 0 60000 65536"/>
                  </a:gdLst>
                  <a:ahLst/>
                  <a:cxnLst>
                    <a:cxn ang="T6">
                      <a:pos x="T0" y="T1"/>
                    </a:cxn>
                    <a:cxn ang="T7">
                      <a:pos x="T2" y="T3"/>
                    </a:cxn>
                    <a:cxn ang="T8">
                      <a:pos x="T4" y="T5"/>
                    </a:cxn>
                  </a:cxnLst>
                  <a:rect l="0" t="0" r="r" b="b"/>
                  <a:pathLst>
                    <a:path w="20258" h="21600" fill="none" extrusionOk="0">
                      <a:moveTo>
                        <a:pt x="-1" y="0"/>
                      </a:moveTo>
                      <a:cubicBezTo>
                        <a:pt x="9038" y="0"/>
                        <a:pt x="17121" y="5627"/>
                        <a:pt x="20257" y="14104"/>
                      </a:cubicBezTo>
                    </a:path>
                    <a:path w="20258" h="21600" stroke="0" extrusionOk="0">
                      <a:moveTo>
                        <a:pt x="-1" y="0"/>
                      </a:moveTo>
                      <a:cubicBezTo>
                        <a:pt x="9038" y="0"/>
                        <a:pt x="17121" y="5627"/>
                        <a:pt x="20257" y="14104"/>
                      </a:cubicBezTo>
                      <a:lnTo>
                        <a:pt x="0" y="21600"/>
                      </a:lnTo>
                      <a:lnTo>
                        <a:pt x="-1" y="0"/>
                      </a:lnTo>
                      <a:close/>
                    </a:path>
                  </a:pathLst>
                </a:custGeom>
                <a:noFill/>
                <a:ln w="28575">
                  <a:solidFill>
                    <a:srgbClr val="000000"/>
                  </a:solidFill>
                  <a:round/>
                  <a:headEnd/>
                  <a:tailEnd/>
                </a:ln>
              </p:spPr>
              <p:txBody>
                <a:bodyPr/>
                <a:lstStyle/>
                <a:p>
                  <a:endParaRPr lang="en-US"/>
                </a:p>
              </p:txBody>
            </p:sp>
          </p:grpSp>
          <p:grpSp>
            <p:nvGrpSpPr>
              <p:cNvPr id="162834" name="Group 71"/>
              <p:cNvGrpSpPr>
                <a:grpSpLocks/>
              </p:cNvGrpSpPr>
              <p:nvPr/>
            </p:nvGrpSpPr>
            <p:grpSpPr bwMode="auto">
              <a:xfrm>
                <a:off x="4761" y="3800"/>
                <a:ext cx="5760" cy="2520"/>
                <a:chOff x="3861" y="3784"/>
                <a:chExt cx="4197" cy="2500"/>
              </a:xfrm>
            </p:grpSpPr>
            <p:sp>
              <p:nvSpPr>
                <p:cNvPr id="162846" name="Arc 72"/>
                <p:cNvSpPr>
                  <a:spLocks/>
                </p:cNvSpPr>
                <p:nvPr/>
              </p:nvSpPr>
              <p:spPr bwMode="auto">
                <a:xfrm rot="-10664312">
                  <a:off x="6201" y="5044"/>
                  <a:ext cx="1857" cy="1240"/>
                </a:xfrm>
                <a:custGeom>
                  <a:avLst/>
                  <a:gdLst>
                    <a:gd name="T0" fmla="*/ 354 w 20258"/>
                    <a:gd name="T1" fmla="*/ 0 h 21252"/>
                    <a:gd name="T2" fmla="*/ 1857 w 20258"/>
                    <a:gd name="T3" fmla="*/ 803 h 21252"/>
                    <a:gd name="T4" fmla="*/ 0 w 20258"/>
                    <a:gd name="T5" fmla="*/ 1240 h 21252"/>
                    <a:gd name="T6" fmla="*/ 0 60000 65536"/>
                    <a:gd name="T7" fmla="*/ 0 60000 65536"/>
                    <a:gd name="T8" fmla="*/ 0 60000 65536"/>
                  </a:gdLst>
                  <a:ahLst/>
                  <a:cxnLst>
                    <a:cxn ang="T6">
                      <a:pos x="T0" y="T1"/>
                    </a:cxn>
                    <a:cxn ang="T7">
                      <a:pos x="T2" y="T3"/>
                    </a:cxn>
                    <a:cxn ang="T8">
                      <a:pos x="T4" y="T5"/>
                    </a:cxn>
                  </a:cxnLst>
                  <a:rect l="0" t="0" r="r" b="b"/>
                  <a:pathLst>
                    <a:path w="20258" h="21252" fill="none" extrusionOk="0">
                      <a:moveTo>
                        <a:pt x="3860" y="-1"/>
                      </a:moveTo>
                      <a:cubicBezTo>
                        <a:pt x="11373" y="1364"/>
                        <a:pt x="17607" y="6594"/>
                        <a:pt x="20257" y="13756"/>
                      </a:cubicBezTo>
                    </a:path>
                    <a:path w="20258" h="21252" stroke="0" extrusionOk="0">
                      <a:moveTo>
                        <a:pt x="3860" y="-1"/>
                      </a:moveTo>
                      <a:cubicBezTo>
                        <a:pt x="11373" y="1364"/>
                        <a:pt x="17607" y="6594"/>
                        <a:pt x="20257" y="13756"/>
                      </a:cubicBezTo>
                      <a:lnTo>
                        <a:pt x="0" y="21252"/>
                      </a:lnTo>
                      <a:lnTo>
                        <a:pt x="3860" y="-1"/>
                      </a:lnTo>
                      <a:close/>
                    </a:path>
                  </a:pathLst>
                </a:custGeom>
                <a:noFill/>
                <a:ln w="28575">
                  <a:solidFill>
                    <a:srgbClr val="000000"/>
                  </a:solidFill>
                  <a:round/>
                  <a:headEnd/>
                  <a:tailEnd/>
                </a:ln>
              </p:spPr>
              <p:txBody>
                <a:bodyPr/>
                <a:lstStyle/>
                <a:p>
                  <a:endParaRPr lang="en-US"/>
                </a:p>
              </p:txBody>
            </p:sp>
            <p:sp>
              <p:nvSpPr>
                <p:cNvPr id="162847" name="Line 73"/>
                <p:cNvSpPr>
                  <a:spLocks noChangeShapeType="1"/>
                </p:cNvSpPr>
                <p:nvPr/>
              </p:nvSpPr>
              <p:spPr bwMode="auto">
                <a:xfrm>
                  <a:off x="5661" y="4684"/>
                  <a:ext cx="540" cy="720"/>
                </a:xfrm>
                <a:prstGeom prst="line">
                  <a:avLst/>
                </a:prstGeom>
                <a:noFill/>
                <a:ln w="28575">
                  <a:solidFill>
                    <a:srgbClr val="000000"/>
                  </a:solidFill>
                  <a:round/>
                  <a:headEnd/>
                  <a:tailEnd/>
                </a:ln>
              </p:spPr>
              <p:txBody>
                <a:bodyPr/>
                <a:lstStyle/>
                <a:p>
                  <a:endParaRPr lang="en-US"/>
                </a:p>
              </p:txBody>
            </p:sp>
            <p:sp>
              <p:nvSpPr>
                <p:cNvPr id="162848" name="Arc 74"/>
                <p:cNvSpPr>
                  <a:spLocks/>
                </p:cNvSpPr>
                <p:nvPr/>
              </p:nvSpPr>
              <p:spPr bwMode="auto">
                <a:xfrm>
                  <a:off x="3861" y="3784"/>
                  <a:ext cx="1857" cy="1440"/>
                </a:xfrm>
                <a:custGeom>
                  <a:avLst/>
                  <a:gdLst>
                    <a:gd name="T0" fmla="*/ 0 w 20258"/>
                    <a:gd name="T1" fmla="*/ 0 h 21600"/>
                    <a:gd name="T2" fmla="*/ 1857 w 20258"/>
                    <a:gd name="T3" fmla="*/ 940 h 21600"/>
                    <a:gd name="T4" fmla="*/ 0 w 20258"/>
                    <a:gd name="T5" fmla="*/ 1440 h 21600"/>
                    <a:gd name="T6" fmla="*/ 0 60000 65536"/>
                    <a:gd name="T7" fmla="*/ 0 60000 65536"/>
                    <a:gd name="T8" fmla="*/ 0 60000 65536"/>
                  </a:gdLst>
                  <a:ahLst/>
                  <a:cxnLst>
                    <a:cxn ang="T6">
                      <a:pos x="T0" y="T1"/>
                    </a:cxn>
                    <a:cxn ang="T7">
                      <a:pos x="T2" y="T3"/>
                    </a:cxn>
                    <a:cxn ang="T8">
                      <a:pos x="T4" y="T5"/>
                    </a:cxn>
                  </a:cxnLst>
                  <a:rect l="0" t="0" r="r" b="b"/>
                  <a:pathLst>
                    <a:path w="20258" h="21600" fill="none" extrusionOk="0">
                      <a:moveTo>
                        <a:pt x="-1" y="0"/>
                      </a:moveTo>
                      <a:cubicBezTo>
                        <a:pt x="9038" y="0"/>
                        <a:pt x="17121" y="5627"/>
                        <a:pt x="20257" y="14104"/>
                      </a:cubicBezTo>
                    </a:path>
                    <a:path w="20258" h="21600" stroke="0" extrusionOk="0">
                      <a:moveTo>
                        <a:pt x="-1" y="0"/>
                      </a:moveTo>
                      <a:cubicBezTo>
                        <a:pt x="9038" y="0"/>
                        <a:pt x="17121" y="5627"/>
                        <a:pt x="20257" y="14104"/>
                      </a:cubicBezTo>
                      <a:lnTo>
                        <a:pt x="0" y="21600"/>
                      </a:lnTo>
                      <a:lnTo>
                        <a:pt x="-1" y="0"/>
                      </a:lnTo>
                      <a:close/>
                    </a:path>
                  </a:pathLst>
                </a:custGeom>
                <a:noFill/>
                <a:ln w="28575">
                  <a:solidFill>
                    <a:srgbClr val="000000"/>
                  </a:solidFill>
                  <a:round/>
                  <a:headEnd/>
                  <a:tailEnd/>
                </a:ln>
              </p:spPr>
              <p:txBody>
                <a:bodyPr/>
                <a:lstStyle/>
                <a:p>
                  <a:endParaRPr lang="en-US"/>
                </a:p>
              </p:txBody>
            </p:sp>
          </p:grpSp>
          <p:grpSp>
            <p:nvGrpSpPr>
              <p:cNvPr id="162835" name="Group 75"/>
              <p:cNvGrpSpPr>
                <a:grpSpLocks/>
              </p:cNvGrpSpPr>
              <p:nvPr/>
            </p:nvGrpSpPr>
            <p:grpSpPr bwMode="auto">
              <a:xfrm>
                <a:off x="3681" y="3800"/>
                <a:ext cx="540" cy="5400"/>
                <a:chOff x="3681" y="3784"/>
                <a:chExt cx="540" cy="5400"/>
              </a:xfrm>
            </p:grpSpPr>
            <p:sp>
              <p:nvSpPr>
                <p:cNvPr id="162843" name="Line 76"/>
                <p:cNvSpPr>
                  <a:spLocks noChangeShapeType="1"/>
                </p:cNvSpPr>
                <p:nvPr/>
              </p:nvSpPr>
              <p:spPr bwMode="auto">
                <a:xfrm>
                  <a:off x="3861" y="8104"/>
                  <a:ext cx="0" cy="540"/>
                </a:xfrm>
                <a:prstGeom prst="line">
                  <a:avLst/>
                </a:prstGeom>
                <a:noFill/>
                <a:ln w="9525">
                  <a:solidFill>
                    <a:srgbClr val="000000"/>
                  </a:solidFill>
                  <a:round/>
                  <a:headEnd/>
                  <a:tailEnd/>
                </a:ln>
              </p:spPr>
              <p:txBody>
                <a:bodyPr/>
                <a:lstStyle/>
                <a:p>
                  <a:endParaRPr lang="en-US"/>
                </a:p>
              </p:txBody>
            </p:sp>
            <p:sp>
              <p:nvSpPr>
                <p:cNvPr id="162844" name="Line 77"/>
                <p:cNvSpPr>
                  <a:spLocks noChangeShapeType="1"/>
                </p:cNvSpPr>
                <p:nvPr/>
              </p:nvSpPr>
              <p:spPr bwMode="auto">
                <a:xfrm flipV="1">
                  <a:off x="3861" y="3784"/>
                  <a:ext cx="0" cy="4320"/>
                </a:xfrm>
                <a:prstGeom prst="line">
                  <a:avLst/>
                </a:prstGeom>
                <a:noFill/>
                <a:ln w="9525">
                  <a:solidFill>
                    <a:srgbClr val="000000"/>
                  </a:solidFill>
                  <a:prstDash val="sysDot"/>
                  <a:round/>
                  <a:headEnd/>
                  <a:tailEnd/>
                </a:ln>
              </p:spPr>
              <p:txBody>
                <a:bodyPr/>
                <a:lstStyle/>
                <a:p>
                  <a:endParaRPr lang="en-US"/>
                </a:p>
              </p:txBody>
            </p:sp>
            <p:sp>
              <p:nvSpPr>
                <p:cNvPr id="162845" name="Text Box 78"/>
                <p:cNvSpPr txBox="1">
                  <a:spLocks noChangeArrowheads="1"/>
                </p:cNvSpPr>
                <p:nvPr/>
              </p:nvSpPr>
              <p:spPr bwMode="auto">
                <a:xfrm>
                  <a:off x="3681" y="8464"/>
                  <a:ext cx="540" cy="720"/>
                </a:xfrm>
                <a:prstGeom prst="rect">
                  <a:avLst/>
                </a:prstGeom>
                <a:noFill/>
                <a:ln w="9525">
                  <a:noFill/>
                  <a:miter lim="800000"/>
                  <a:headEnd/>
                  <a:tailEnd/>
                </a:ln>
              </p:spPr>
              <p:txBody>
                <a:bodyPr/>
                <a:lstStyle/>
                <a:p>
                  <a:r>
                    <a:rPr lang="en-US" sz="1400" b="1" i="1"/>
                    <a:t>t</a:t>
                  </a:r>
                </a:p>
              </p:txBody>
            </p:sp>
          </p:grpSp>
          <p:sp>
            <p:nvSpPr>
              <p:cNvPr id="162836" name="Text Box 79"/>
              <p:cNvSpPr txBox="1">
                <a:spLocks noChangeArrowheads="1"/>
              </p:cNvSpPr>
              <p:nvPr/>
            </p:nvSpPr>
            <p:spPr bwMode="auto">
              <a:xfrm>
                <a:off x="4041" y="4880"/>
                <a:ext cx="540" cy="360"/>
              </a:xfrm>
              <a:prstGeom prst="rect">
                <a:avLst/>
              </a:prstGeom>
              <a:noFill/>
              <a:ln w="9525">
                <a:noFill/>
                <a:miter lim="800000"/>
                <a:headEnd/>
                <a:tailEnd/>
              </a:ln>
            </p:spPr>
            <p:txBody>
              <a:bodyPr/>
              <a:lstStyle/>
              <a:p>
                <a:pPr algn="ctr"/>
                <a:r>
                  <a:rPr lang="en-US" sz="1000"/>
                  <a:t>1</a:t>
                </a:r>
              </a:p>
            </p:txBody>
          </p:sp>
          <p:sp>
            <p:nvSpPr>
              <p:cNvPr id="162837" name="Text Box 80"/>
              <p:cNvSpPr txBox="1">
                <a:spLocks noChangeArrowheads="1"/>
              </p:cNvSpPr>
              <p:nvPr/>
            </p:nvSpPr>
            <p:spPr bwMode="auto">
              <a:xfrm>
                <a:off x="6021" y="4880"/>
                <a:ext cx="540" cy="360"/>
              </a:xfrm>
              <a:prstGeom prst="rect">
                <a:avLst/>
              </a:prstGeom>
              <a:noFill/>
              <a:ln w="9525">
                <a:noFill/>
                <a:miter lim="800000"/>
                <a:headEnd/>
                <a:tailEnd/>
              </a:ln>
            </p:spPr>
            <p:txBody>
              <a:bodyPr/>
              <a:lstStyle/>
              <a:p>
                <a:pPr algn="ctr"/>
                <a:r>
                  <a:rPr lang="en-US" sz="1000"/>
                  <a:t>3</a:t>
                </a:r>
              </a:p>
            </p:txBody>
          </p:sp>
          <p:sp>
            <p:nvSpPr>
              <p:cNvPr id="162838" name="Text Box 81"/>
              <p:cNvSpPr txBox="1">
                <a:spLocks noChangeArrowheads="1"/>
              </p:cNvSpPr>
              <p:nvPr/>
            </p:nvSpPr>
            <p:spPr bwMode="auto">
              <a:xfrm>
                <a:off x="5121" y="4880"/>
                <a:ext cx="540" cy="360"/>
              </a:xfrm>
              <a:prstGeom prst="rect">
                <a:avLst/>
              </a:prstGeom>
              <a:noFill/>
              <a:ln w="9525">
                <a:noFill/>
                <a:miter lim="800000"/>
                <a:headEnd/>
                <a:tailEnd/>
              </a:ln>
            </p:spPr>
            <p:txBody>
              <a:bodyPr/>
              <a:lstStyle/>
              <a:p>
                <a:pPr algn="ctr"/>
                <a:r>
                  <a:rPr lang="en-US" sz="1000"/>
                  <a:t>2</a:t>
                </a:r>
              </a:p>
            </p:txBody>
          </p:sp>
          <p:sp>
            <p:nvSpPr>
              <p:cNvPr id="162839" name="Text Box 82"/>
              <p:cNvSpPr txBox="1">
                <a:spLocks noChangeArrowheads="1"/>
              </p:cNvSpPr>
              <p:nvPr/>
            </p:nvSpPr>
            <p:spPr bwMode="auto">
              <a:xfrm>
                <a:off x="6921" y="4880"/>
                <a:ext cx="540" cy="360"/>
              </a:xfrm>
              <a:prstGeom prst="rect">
                <a:avLst/>
              </a:prstGeom>
              <a:noFill/>
              <a:ln w="9525">
                <a:noFill/>
                <a:miter lim="800000"/>
                <a:headEnd/>
                <a:tailEnd/>
              </a:ln>
            </p:spPr>
            <p:txBody>
              <a:bodyPr/>
              <a:lstStyle/>
              <a:p>
                <a:pPr algn="ctr"/>
                <a:r>
                  <a:rPr lang="en-US" sz="1000"/>
                  <a:t>4</a:t>
                </a:r>
              </a:p>
            </p:txBody>
          </p:sp>
          <p:sp>
            <p:nvSpPr>
              <p:cNvPr id="162840" name="Text Box 83"/>
              <p:cNvSpPr txBox="1">
                <a:spLocks noChangeArrowheads="1"/>
              </p:cNvSpPr>
              <p:nvPr/>
            </p:nvSpPr>
            <p:spPr bwMode="auto">
              <a:xfrm>
                <a:off x="8001" y="4880"/>
                <a:ext cx="540" cy="360"/>
              </a:xfrm>
              <a:prstGeom prst="rect">
                <a:avLst/>
              </a:prstGeom>
              <a:noFill/>
              <a:ln w="9525">
                <a:noFill/>
                <a:miter lim="800000"/>
                <a:headEnd/>
                <a:tailEnd/>
              </a:ln>
            </p:spPr>
            <p:txBody>
              <a:bodyPr/>
              <a:lstStyle/>
              <a:p>
                <a:pPr algn="ctr"/>
                <a:r>
                  <a:rPr lang="en-US" sz="1000"/>
                  <a:t>5</a:t>
                </a:r>
              </a:p>
            </p:txBody>
          </p:sp>
          <p:sp>
            <p:nvSpPr>
              <p:cNvPr id="162841" name="Text Box 84"/>
              <p:cNvSpPr txBox="1">
                <a:spLocks noChangeArrowheads="1"/>
              </p:cNvSpPr>
              <p:nvPr/>
            </p:nvSpPr>
            <p:spPr bwMode="auto">
              <a:xfrm>
                <a:off x="6921" y="8480"/>
                <a:ext cx="2700" cy="540"/>
              </a:xfrm>
              <a:prstGeom prst="rect">
                <a:avLst/>
              </a:prstGeom>
              <a:noFill/>
              <a:ln w="9525">
                <a:noFill/>
                <a:miter lim="800000"/>
                <a:headEnd/>
                <a:tailEnd/>
              </a:ln>
            </p:spPr>
            <p:txBody>
              <a:bodyPr/>
              <a:lstStyle/>
              <a:p>
                <a:pPr algn="r"/>
                <a:r>
                  <a:rPr lang="en-US" sz="1600" b="1" i="1"/>
                  <a:t>Time </a:t>
                </a:r>
                <a:r>
                  <a:rPr lang="en-US" sz="1600" b="1" i="1" noProof="1">
                    <a:sym typeface="Wingdings" pitchFamily="2" charset="2"/>
                  </a:rPr>
                  <a:t></a:t>
                </a:r>
                <a:endParaRPr lang="en-US" sz="1600" b="1" i="1"/>
              </a:p>
            </p:txBody>
          </p:sp>
          <p:sp>
            <p:nvSpPr>
              <p:cNvPr id="162842" name="Text Box 85"/>
              <p:cNvSpPr txBox="1">
                <a:spLocks noChangeArrowheads="1"/>
              </p:cNvSpPr>
              <p:nvPr/>
            </p:nvSpPr>
            <p:spPr bwMode="auto">
              <a:xfrm>
                <a:off x="6741" y="6680"/>
                <a:ext cx="4140" cy="1620"/>
              </a:xfrm>
              <a:prstGeom prst="rect">
                <a:avLst/>
              </a:prstGeom>
              <a:noFill/>
              <a:ln w="9525">
                <a:noFill/>
                <a:miter lim="800000"/>
                <a:headEnd/>
                <a:tailEnd/>
              </a:ln>
            </p:spPr>
            <p:txBody>
              <a:bodyPr/>
              <a:lstStyle/>
              <a:p>
                <a:r>
                  <a:rPr lang="en-US" sz="1000"/>
                  <a:t>1 = REIT Index</a:t>
                </a:r>
              </a:p>
              <a:p>
                <a:r>
                  <a:rPr lang="en-US" sz="1000">
                    <a:latin typeface="Courier New" pitchFamily="49" charset="0"/>
                  </a:rPr>
                  <a:t>2 = Liquid Property Value </a:t>
                </a:r>
              </a:p>
              <a:p>
                <a:r>
                  <a:rPr lang="en-US" sz="1000">
                    <a:latin typeface="Courier New" pitchFamily="49" charset="0"/>
                  </a:rPr>
                  <a:t>3 = Empirical Transactions</a:t>
                </a:r>
              </a:p>
              <a:p>
                <a:r>
                  <a:rPr lang="en-US" sz="1000">
                    <a:latin typeface="Courier New" pitchFamily="49" charset="0"/>
                  </a:rPr>
                  <a:t>4 = Appraised Values</a:t>
                </a:r>
              </a:p>
              <a:p>
                <a:r>
                  <a:rPr lang="en-US" sz="1000">
                    <a:latin typeface="Courier New" pitchFamily="49" charset="0"/>
                  </a:rPr>
                  <a:t>5 = Staggered Appraisal Index (NCREIF)</a:t>
                </a:r>
              </a:p>
            </p:txBody>
          </p:sp>
        </p:grpSp>
      </p:grpSp>
      <p:sp>
        <p:nvSpPr>
          <p:cNvPr id="162820" name="Text Box 86"/>
          <p:cNvSpPr txBox="1">
            <a:spLocks noChangeArrowheads="1"/>
          </p:cNvSpPr>
          <p:nvPr/>
        </p:nvSpPr>
        <p:spPr bwMode="auto">
          <a:xfrm>
            <a:off x="3048000" y="0"/>
            <a:ext cx="3124200" cy="457200"/>
          </a:xfrm>
          <a:prstGeom prst="rect">
            <a:avLst/>
          </a:prstGeom>
          <a:noFill/>
          <a:ln w="9525">
            <a:noFill/>
            <a:miter lim="800000"/>
            <a:headEnd/>
            <a:tailEnd/>
          </a:ln>
          <a:effectLst/>
        </p:spPr>
        <p:txBody>
          <a:bodyPr>
            <a:spAutoFit/>
          </a:bodyPr>
          <a:lstStyle/>
          <a:p>
            <a:pPr algn="ctr">
              <a:spcBef>
                <a:spcPct val="50000"/>
              </a:spcBef>
            </a:pPr>
            <a:r>
              <a:rPr lang="en-US"/>
              <a:t>25.3.1</a:t>
            </a:r>
          </a:p>
        </p:txBody>
      </p:sp>
      <p:sp>
        <p:nvSpPr>
          <p:cNvPr id="46" name="Slide Number Placeholder 45"/>
          <p:cNvSpPr>
            <a:spLocks noGrp="1"/>
          </p:cNvSpPr>
          <p:nvPr>
            <p:ph type="sldNum" sz="quarter" idx="12"/>
          </p:nvPr>
        </p:nvSpPr>
        <p:spPr/>
        <p:txBody>
          <a:bodyPr/>
          <a:lstStyle/>
          <a:p>
            <a:fld id="{9795A070-73A1-4825-835F-9953E83E11A2}" type="slidenum">
              <a:rPr lang="en-US" smtClean="0"/>
              <a:pPr/>
              <a:t>47</a:t>
            </a:fld>
            <a:endParaRPr lang="en-US"/>
          </a:p>
        </p:txBody>
      </p:sp>
      <p:sp>
        <p:nvSpPr>
          <p:cNvPr id="47" name="Footer Placeholder 46"/>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aphicFrame>
        <p:nvGraphicFramePr>
          <p:cNvPr id="163842" name="Object 2"/>
          <p:cNvGraphicFramePr>
            <a:graphicFrameLocks noChangeAspect="1"/>
          </p:cNvGraphicFramePr>
          <p:nvPr/>
        </p:nvGraphicFramePr>
        <p:xfrm>
          <a:off x="609600" y="1449388"/>
          <a:ext cx="7924800" cy="3676650"/>
        </p:xfrm>
        <a:graphic>
          <a:graphicData uri="http://schemas.openxmlformats.org/presentationml/2006/ole">
            <p:oleObj spid="_x0000_s163842" r:id="rId3" imgW="6380988" imgH="2403348" progId="Word.Picture.8">
              <p:embed/>
            </p:oleObj>
          </a:graphicData>
        </a:graphic>
      </p:graphicFrame>
      <p:sp>
        <p:nvSpPr>
          <p:cNvPr id="163843" name="Text Box 4"/>
          <p:cNvSpPr txBox="1">
            <a:spLocks noChangeArrowheads="1"/>
          </p:cNvSpPr>
          <p:nvPr/>
        </p:nvSpPr>
        <p:spPr bwMode="auto">
          <a:xfrm>
            <a:off x="304800" y="381000"/>
            <a:ext cx="8534400" cy="457200"/>
          </a:xfrm>
          <a:prstGeom prst="rect">
            <a:avLst/>
          </a:prstGeom>
          <a:noFill/>
          <a:ln w="9525">
            <a:noFill/>
            <a:miter lim="800000"/>
            <a:headEnd/>
            <a:tailEnd/>
          </a:ln>
          <a:effectLst/>
        </p:spPr>
        <p:txBody>
          <a:bodyPr>
            <a:spAutoFit/>
          </a:bodyPr>
          <a:lstStyle/>
          <a:p>
            <a:pPr>
              <a:spcBef>
                <a:spcPct val="50000"/>
              </a:spcBef>
            </a:pPr>
            <a:r>
              <a:rPr lang="en-GB" b="1">
                <a:latin typeface="Arial" charset="0"/>
                <a:cs typeface="Arial" charset="0"/>
              </a:rPr>
              <a:t>Summary of lagged incorporation of “news” into values:</a:t>
            </a:r>
            <a:r>
              <a:rPr lang="en-US"/>
              <a:t> </a:t>
            </a:r>
          </a:p>
        </p:txBody>
      </p:sp>
      <p:sp>
        <p:nvSpPr>
          <p:cNvPr id="4" name="Slide Number Placeholder 3"/>
          <p:cNvSpPr>
            <a:spLocks noGrp="1"/>
          </p:cNvSpPr>
          <p:nvPr>
            <p:ph type="sldNum" sz="quarter" idx="12"/>
          </p:nvPr>
        </p:nvSpPr>
        <p:spPr/>
        <p:txBody>
          <a:bodyPr/>
          <a:lstStyle/>
          <a:p>
            <a:fld id="{9795A070-73A1-4825-835F-9953E83E11A2}" type="slidenum">
              <a:rPr lang="en-US" smtClean="0"/>
              <a:pPr/>
              <a:t>48</a:t>
            </a:fld>
            <a:endParaRPr lang="en-US"/>
          </a:p>
        </p:txBody>
      </p:sp>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44770" name="Text Box 2"/>
          <p:cNvSpPr txBox="1">
            <a:spLocks noChangeArrowheads="1"/>
          </p:cNvSpPr>
          <p:nvPr/>
        </p:nvSpPr>
        <p:spPr bwMode="auto">
          <a:xfrm>
            <a:off x="304800" y="0"/>
            <a:ext cx="8534400" cy="111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000" b="1" dirty="0"/>
              <a:t>What this looks like in the real world:</a:t>
            </a:r>
          </a:p>
          <a:p>
            <a:pPr algn="ctr">
              <a:defRPr/>
            </a:pPr>
            <a:r>
              <a:rPr lang="en-US" sz="2000" b="1" i="1" dirty="0">
                <a:cs typeface="Times New Roman" panose="02020603050405020304" pitchFamily="18" charset="0"/>
              </a:rPr>
              <a:t>The time line of real estate price discovery…</a:t>
            </a:r>
            <a:endParaRPr lang="en-US" sz="2000" b="1" dirty="0">
              <a:cs typeface="Times New Roman" panose="02020603050405020304" pitchFamily="18" charset="0"/>
            </a:endParaRPr>
          </a:p>
          <a:p>
            <a:pPr algn="ctr">
              <a:spcBef>
                <a:spcPct val="10000"/>
              </a:spcBef>
              <a:defRPr/>
            </a:pPr>
            <a:r>
              <a:rPr lang="en-US" b="1" i="1" dirty="0">
                <a:cs typeface="Times New Roman" panose="02020603050405020304" pitchFamily="18" charset="0"/>
              </a:rPr>
              <a:t> </a:t>
            </a:r>
            <a:r>
              <a:rPr lang="en-US" b="1" dirty="0">
                <a:cs typeface="Times New Roman" panose="02020603050405020304" pitchFamily="18" charset="0"/>
              </a:rPr>
              <a:t>(1)Public </a:t>
            </a:r>
            <a:r>
              <a:rPr lang="en-US" b="1" dirty="0">
                <a:cs typeface="Times New Roman" panose="02020603050405020304" pitchFamily="18" charset="0"/>
                <a:sym typeface="Wingdings" panose="05000000000000000000" pitchFamily="2" charset="2"/>
              </a:rPr>
              <a:t></a:t>
            </a:r>
            <a:r>
              <a:rPr lang="en-US" b="1" dirty="0">
                <a:cs typeface="Times New Roman" panose="02020603050405020304" pitchFamily="18" charset="0"/>
              </a:rPr>
              <a:t> </a:t>
            </a:r>
            <a:r>
              <a:rPr lang="en-US" b="1" dirty="0">
                <a:solidFill>
                  <a:srgbClr val="FF0000"/>
                </a:solidFill>
                <a:cs typeface="Times New Roman" panose="02020603050405020304" pitchFamily="18" charset="0"/>
              </a:rPr>
              <a:t>(2)</a:t>
            </a:r>
            <a:r>
              <a:rPr lang="en-US" b="1" dirty="0" err="1">
                <a:solidFill>
                  <a:srgbClr val="FF0000"/>
                </a:solidFill>
                <a:cs typeface="Times New Roman" panose="02020603050405020304" pitchFamily="18" charset="0"/>
              </a:rPr>
              <a:t>Const.Liq</a:t>
            </a:r>
            <a:r>
              <a:rPr lang="en-US" b="1" dirty="0">
                <a:cs typeface="Times New Roman" panose="02020603050405020304" pitchFamily="18" charset="0"/>
              </a:rPr>
              <a:t> </a:t>
            </a:r>
            <a:r>
              <a:rPr lang="en-US" b="1" dirty="0">
                <a:cs typeface="Times New Roman" panose="02020603050405020304" pitchFamily="18" charset="0"/>
                <a:sym typeface="Wingdings" panose="05000000000000000000" pitchFamily="2" charset="2"/>
              </a:rPr>
              <a:t></a:t>
            </a:r>
            <a:r>
              <a:rPr lang="en-US" b="1" dirty="0">
                <a:cs typeface="Times New Roman" panose="02020603050405020304" pitchFamily="18" charset="0"/>
              </a:rPr>
              <a:t> </a:t>
            </a:r>
            <a:r>
              <a:rPr lang="en-US" b="1" dirty="0">
                <a:solidFill>
                  <a:schemeClr val="tx1">
                    <a:lumMod val="50000"/>
                    <a:lumOff val="50000"/>
                  </a:schemeClr>
                </a:solidFill>
                <a:cs typeface="Times New Roman" panose="02020603050405020304" pitchFamily="18" charset="0"/>
              </a:rPr>
              <a:t>(3)</a:t>
            </a:r>
            <a:r>
              <a:rPr lang="en-US" b="1" dirty="0" err="1">
                <a:solidFill>
                  <a:schemeClr val="tx1">
                    <a:lumMod val="50000"/>
                    <a:lumOff val="50000"/>
                  </a:schemeClr>
                </a:solidFill>
                <a:cs typeface="Times New Roman" panose="02020603050405020304" pitchFamily="18" charset="0"/>
              </a:rPr>
              <a:t>Var.Liq</a:t>
            </a:r>
            <a:r>
              <a:rPr lang="en-US" b="1" dirty="0">
                <a:solidFill>
                  <a:schemeClr val="tx1">
                    <a:lumMod val="50000"/>
                    <a:lumOff val="50000"/>
                  </a:schemeClr>
                </a:solidFill>
                <a:cs typeface="Times New Roman" panose="02020603050405020304" pitchFamily="18" charset="0"/>
              </a:rPr>
              <a:t>.</a:t>
            </a:r>
            <a:r>
              <a:rPr lang="en-US" b="1" dirty="0">
                <a:cs typeface="Times New Roman" panose="02020603050405020304" pitchFamily="18" charset="0"/>
              </a:rPr>
              <a:t> </a:t>
            </a:r>
            <a:r>
              <a:rPr lang="en-US" b="1" dirty="0">
                <a:cs typeface="Times New Roman" panose="02020603050405020304" pitchFamily="18" charset="0"/>
                <a:sym typeface="Wingdings" panose="05000000000000000000" pitchFamily="2" charset="2"/>
              </a:rPr>
              <a:t></a:t>
            </a:r>
            <a:r>
              <a:rPr lang="en-US" b="1" dirty="0">
                <a:cs typeface="Times New Roman" panose="02020603050405020304" pitchFamily="18" charset="0"/>
              </a:rPr>
              <a:t> (5)Appraisal: </a:t>
            </a:r>
          </a:p>
        </p:txBody>
      </p:sp>
      <p:pic>
        <p:nvPicPr>
          <p:cNvPr id="164867" name="Picture 6"/>
          <p:cNvPicPr>
            <a:picLocks noChangeAspect="1"/>
          </p:cNvPicPr>
          <p:nvPr/>
        </p:nvPicPr>
        <p:blipFill>
          <a:blip r:embed="rId3" cstate="print"/>
          <a:srcRect/>
          <a:stretch>
            <a:fillRect/>
          </a:stretch>
        </p:blipFill>
        <p:spPr bwMode="auto">
          <a:xfrm>
            <a:off x="685800" y="1135063"/>
            <a:ext cx="8001000" cy="5605462"/>
          </a:xfrm>
          <a:prstGeom prst="rect">
            <a:avLst/>
          </a:prstGeom>
          <a:noFill/>
          <a:ln w="9525">
            <a:noFill/>
            <a:miter lim="800000"/>
            <a:headEnd/>
            <a:tailEnd/>
          </a:ln>
        </p:spPr>
      </p:pic>
      <p:sp>
        <p:nvSpPr>
          <p:cNvPr id="164868" name="Text Box 5"/>
          <p:cNvSpPr txBox="1">
            <a:spLocks noChangeArrowheads="1"/>
          </p:cNvSpPr>
          <p:nvPr/>
        </p:nvSpPr>
        <p:spPr bwMode="auto">
          <a:xfrm>
            <a:off x="709613" y="1135063"/>
            <a:ext cx="1219200" cy="366712"/>
          </a:xfrm>
          <a:prstGeom prst="rect">
            <a:avLst/>
          </a:prstGeom>
          <a:noFill/>
          <a:ln w="9525">
            <a:noFill/>
            <a:miter lim="800000"/>
            <a:headEnd/>
            <a:tailEnd/>
          </a:ln>
          <a:effectLst/>
        </p:spPr>
        <p:txBody>
          <a:bodyPr>
            <a:spAutoFit/>
          </a:bodyPr>
          <a:lstStyle/>
          <a:p>
            <a:pPr>
              <a:spcBef>
                <a:spcPct val="50000"/>
              </a:spcBef>
            </a:pPr>
            <a:r>
              <a:rPr lang="en-US" sz="1800" i="1"/>
              <a:t>Exh. 25-8</a:t>
            </a:r>
          </a:p>
        </p:txBody>
      </p:sp>
      <p:sp>
        <p:nvSpPr>
          <p:cNvPr id="5" name="Slide Number Placeholder 4"/>
          <p:cNvSpPr>
            <a:spLocks noGrp="1"/>
          </p:cNvSpPr>
          <p:nvPr>
            <p:ph type="sldNum" sz="quarter" idx="12"/>
          </p:nvPr>
        </p:nvSpPr>
        <p:spPr/>
        <p:txBody>
          <a:bodyPr/>
          <a:lstStyle/>
          <a:p>
            <a:fld id="{9795A070-73A1-4825-835F-9953E83E11A2}" type="slidenum">
              <a:rPr lang="en-US" smtClean="0"/>
              <a:pPr/>
              <a:t>49</a:t>
            </a:fld>
            <a:endParaRPr lang="en-US"/>
          </a:p>
        </p:txBody>
      </p:sp>
      <p:sp>
        <p:nvSpPr>
          <p:cNvPr id="6" name="Footer Placeholder 5"/>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457200" y="1676400"/>
            <a:ext cx="8153400" cy="2647950"/>
          </a:xfrm>
          <a:prstGeom prst="rect">
            <a:avLst/>
          </a:prstGeom>
          <a:noFill/>
          <a:ln w="9525">
            <a:noFill/>
            <a:miter lim="800000"/>
            <a:headEnd/>
            <a:tailEnd/>
          </a:ln>
          <a:effectLst/>
        </p:spPr>
        <p:txBody>
          <a:bodyPr>
            <a:spAutoFit/>
          </a:bodyPr>
          <a:lstStyle/>
          <a:p>
            <a:pPr algn="ctr">
              <a:spcBef>
                <a:spcPct val="50000"/>
              </a:spcBef>
            </a:pPr>
            <a:r>
              <a:rPr lang="en-GB">
                <a:latin typeface="Arial" charset="0"/>
                <a:cs typeface="Arial" charset="0"/>
              </a:rPr>
              <a:t> </a:t>
            </a:r>
            <a:r>
              <a:rPr lang="en-GB" b="1">
                <a:latin typeface="Arial" charset="0"/>
                <a:cs typeface="Arial" charset="0"/>
              </a:rPr>
              <a:t>VALUATION PRECISION</a:t>
            </a:r>
            <a:endParaRPr lang="en-GB">
              <a:latin typeface="Arial" charset="0"/>
              <a:cs typeface="Arial" charset="0"/>
            </a:endParaRPr>
          </a:p>
          <a:p>
            <a:pPr algn="ctr">
              <a:spcBef>
                <a:spcPct val="50000"/>
              </a:spcBef>
            </a:pPr>
            <a:r>
              <a:rPr lang="en-GB">
                <a:latin typeface="Arial" charset="0"/>
                <a:cs typeface="Arial" charset="0"/>
              </a:rPr>
              <a:t>(minimizing random error)</a:t>
            </a:r>
          </a:p>
          <a:p>
            <a:pPr algn="ctr">
              <a:spcBef>
                <a:spcPct val="50000"/>
              </a:spcBef>
            </a:pPr>
            <a:r>
              <a:rPr lang="en-GB" b="1">
                <a:latin typeface="Arial" charset="0"/>
                <a:cs typeface="Arial" charset="0"/>
              </a:rPr>
              <a:t>VS.</a:t>
            </a:r>
            <a:endParaRPr lang="en-GB">
              <a:latin typeface="Arial" charset="0"/>
              <a:cs typeface="Arial" charset="0"/>
            </a:endParaRPr>
          </a:p>
          <a:p>
            <a:pPr algn="ctr">
              <a:spcBef>
                <a:spcPct val="50000"/>
              </a:spcBef>
            </a:pPr>
            <a:r>
              <a:rPr lang="en-GB" b="1">
                <a:latin typeface="Arial" charset="0"/>
                <a:cs typeface="Arial" charset="0"/>
              </a:rPr>
              <a:t>VALUATION “CURRENTNESS” </a:t>
            </a:r>
            <a:endParaRPr lang="en-GB">
              <a:latin typeface="Arial" charset="0"/>
              <a:cs typeface="Arial" charset="0"/>
            </a:endParaRPr>
          </a:p>
          <a:p>
            <a:pPr algn="ctr">
              <a:spcBef>
                <a:spcPct val="50000"/>
              </a:spcBef>
            </a:pPr>
            <a:r>
              <a:rPr lang="en-GB">
                <a:latin typeface="Arial" charset="0"/>
                <a:cs typeface="Arial" charset="0"/>
              </a:rPr>
              <a:t>(minimizing temporal lag bias)</a:t>
            </a:r>
            <a:endParaRPr lang="en-US">
              <a:latin typeface="Courier" pitchFamily="49" charset="0"/>
              <a:cs typeface="Times New Roman" pitchFamily="18" charset="0"/>
            </a:endParaRPr>
          </a:p>
        </p:txBody>
      </p:sp>
      <p:sp>
        <p:nvSpPr>
          <p:cNvPr id="110595" name="Text Box 3"/>
          <p:cNvSpPr txBox="1">
            <a:spLocks noChangeArrowheads="1"/>
          </p:cNvSpPr>
          <p:nvPr/>
        </p:nvSpPr>
        <p:spPr bwMode="auto">
          <a:xfrm>
            <a:off x="457200" y="304800"/>
            <a:ext cx="8305800" cy="1004888"/>
          </a:xfrm>
          <a:prstGeom prst="rect">
            <a:avLst/>
          </a:prstGeom>
          <a:noFill/>
          <a:ln w="9525">
            <a:noFill/>
            <a:miter lim="800000"/>
            <a:headEnd/>
            <a:tailEnd/>
          </a:ln>
          <a:effectLst/>
        </p:spPr>
        <p:txBody>
          <a:bodyPr>
            <a:spAutoFit/>
          </a:bodyPr>
          <a:lstStyle/>
          <a:p>
            <a:pPr>
              <a:spcBef>
                <a:spcPct val="50000"/>
              </a:spcBef>
            </a:pPr>
            <a:r>
              <a:rPr lang="en-GB">
                <a:latin typeface="Arial" charset="0"/>
                <a:cs typeface="Arial" charset="0"/>
              </a:rPr>
              <a:t>Most fundamentally, you must understand:</a:t>
            </a:r>
          </a:p>
          <a:p>
            <a:pPr>
              <a:spcBef>
                <a:spcPct val="50000"/>
              </a:spcBef>
            </a:pPr>
            <a:r>
              <a:rPr lang="en-GB">
                <a:latin typeface="Arial" charset="0"/>
                <a:cs typeface="Arial" charset="0"/>
              </a:rPr>
              <a:t> The </a:t>
            </a:r>
            <a:r>
              <a:rPr lang="en-GB" i="1">
                <a:latin typeface="Arial" charset="0"/>
                <a:cs typeface="Arial" charset="0"/>
              </a:rPr>
              <a:t>trade-off</a:t>
            </a:r>
            <a:r>
              <a:rPr lang="en-GB">
                <a:latin typeface="Arial" charset="0"/>
                <a:cs typeface="Arial" charset="0"/>
              </a:rPr>
              <a:t>  that exists between:</a:t>
            </a:r>
            <a:endParaRPr lang="en-US">
              <a:latin typeface="Arial" charset="0"/>
              <a:cs typeface="Arial" charset="0"/>
            </a:endParaRPr>
          </a:p>
        </p:txBody>
      </p:sp>
      <p:sp>
        <p:nvSpPr>
          <p:cNvPr id="110596" name="Text Box 4"/>
          <p:cNvSpPr txBox="1">
            <a:spLocks noChangeArrowheads="1"/>
          </p:cNvSpPr>
          <p:nvPr/>
        </p:nvSpPr>
        <p:spPr bwMode="auto">
          <a:xfrm>
            <a:off x="381000" y="5029200"/>
            <a:ext cx="8458200" cy="822325"/>
          </a:xfrm>
          <a:prstGeom prst="rect">
            <a:avLst/>
          </a:prstGeom>
          <a:noFill/>
          <a:ln w="9525">
            <a:noFill/>
            <a:miter lim="800000"/>
            <a:headEnd/>
            <a:tailEnd/>
          </a:ln>
          <a:effectLst/>
        </p:spPr>
        <p:txBody>
          <a:bodyPr>
            <a:spAutoFit/>
          </a:bodyPr>
          <a:lstStyle/>
          <a:p>
            <a:pPr>
              <a:spcBef>
                <a:spcPct val="50000"/>
              </a:spcBef>
            </a:pPr>
            <a:r>
              <a:rPr lang="en-GB" b="1">
                <a:latin typeface="Arial" charset="0"/>
                <a:cs typeface="Arial" charset="0"/>
              </a:rPr>
              <a:t> </a:t>
            </a:r>
            <a:r>
              <a:rPr lang="en-GB" i="1">
                <a:latin typeface="Arial" charset="0"/>
                <a:cs typeface="Arial" charset="0"/>
              </a:rPr>
              <a:t>To begin, let’s go back to some basics at the micro-level of individual property valuation…</a:t>
            </a:r>
            <a:endParaRPr lang="en-US" i="1">
              <a:latin typeface="Arial" charset="0"/>
              <a:cs typeface="Arial" charset="0"/>
            </a:endParaRPr>
          </a:p>
        </p:txBody>
      </p:sp>
      <p:sp>
        <p:nvSpPr>
          <p:cNvPr id="5" name="Slide Number Placeholder 4"/>
          <p:cNvSpPr>
            <a:spLocks noGrp="1"/>
          </p:cNvSpPr>
          <p:nvPr>
            <p:ph type="sldNum" sz="quarter" idx="12"/>
          </p:nvPr>
        </p:nvSpPr>
        <p:spPr/>
        <p:txBody>
          <a:bodyPr/>
          <a:lstStyle/>
          <a:p>
            <a:fld id="{9795A070-73A1-4825-835F-9953E83E11A2}" type="slidenum">
              <a:rPr lang="en-US" smtClean="0"/>
              <a:pPr/>
              <a:t>5</a:t>
            </a:fld>
            <a:endParaRPr lang="en-US"/>
          </a:p>
        </p:txBody>
      </p:sp>
      <p:sp>
        <p:nvSpPr>
          <p:cNvPr id="6" name="Footer Placeholder 5"/>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66914" name="Slide Number Placeholder 1"/>
          <p:cNvSpPr>
            <a:spLocks noGrp="1"/>
          </p:cNvSpPr>
          <p:nvPr>
            <p:ph type="sldNum" sz="quarter" idx="12"/>
          </p:nvPr>
        </p:nvSpPr>
        <p:spPr>
          <a:noFill/>
          <a:ln>
            <a:miter lim="800000"/>
            <a:headEnd/>
            <a:tailEnd/>
          </a:ln>
        </p:spPr>
        <p:txBody>
          <a:bodyPr/>
          <a:lstStyle/>
          <a:p>
            <a:fld id="{F6741BEA-B069-427F-9F44-8081F1FBB99F}" type="slidenum">
              <a:rPr lang="en-US">
                <a:solidFill>
                  <a:srgbClr val="898989"/>
                </a:solidFill>
              </a:rPr>
              <a:pPr/>
              <a:t>50</a:t>
            </a:fld>
            <a:endParaRPr lang="en-US">
              <a:solidFill>
                <a:srgbClr val="898989"/>
              </a:solidFill>
            </a:endParaRPr>
          </a:p>
        </p:txBody>
      </p:sp>
      <p:graphicFrame>
        <p:nvGraphicFramePr>
          <p:cNvPr id="3" name="Table 2"/>
          <p:cNvGraphicFramePr>
            <a:graphicFrameLocks noGrp="1"/>
          </p:cNvGraphicFramePr>
          <p:nvPr/>
        </p:nvGraphicFramePr>
        <p:xfrm>
          <a:off x="381000" y="838200"/>
          <a:ext cx="8305800" cy="5394960"/>
        </p:xfrm>
        <a:graphic>
          <a:graphicData uri="http://schemas.openxmlformats.org/drawingml/2006/table">
            <a:tbl>
              <a:tblPr firstRow="1" bandRow="1">
                <a:tableStyleId>{5C22544A-7EE6-4342-B048-85BDC9FD1C3A}</a:tableStyleId>
              </a:tblPr>
              <a:tblGrid>
                <a:gridCol w="2768600"/>
                <a:gridCol w="2768600"/>
                <a:gridCol w="2768600"/>
              </a:tblGrid>
              <a:tr h="370840">
                <a:tc>
                  <a:txBody>
                    <a:bodyPr/>
                    <a:lstStyle/>
                    <a:p>
                      <a:pPr algn="ctr"/>
                      <a:r>
                        <a:rPr lang="en-US" sz="2400" dirty="0" smtClean="0"/>
                        <a:t>Index Type:</a:t>
                      </a:r>
                      <a:endParaRPr lang="en-US" sz="2400" dirty="0"/>
                    </a:p>
                  </a:txBody>
                  <a:tcPr/>
                </a:tc>
                <a:tc>
                  <a:txBody>
                    <a:bodyPr/>
                    <a:lstStyle/>
                    <a:p>
                      <a:pPr algn="ctr"/>
                      <a:r>
                        <a:rPr lang="en-US" sz="2400" dirty="0" smtClean="0"/>
                        <a:t>Strengths</a:t>
                      </a:r>
                      <a:endParaRPr lang="en-US" sz="2400" dirty="0"/>
                    </a:p>
                  </a:txBody>
                  <a:tcPr/>
                </a:tc>
                <a:tc>
                  <a:txBody>
                    <a:bodyPr/>
                    <a:lstStyle/>
                    <a:p>
                      <a:pPr algn="ctr"/>
                      <a:r>
                        <a:rPr lang="en-US" sz="2400" dirty="0" smtClean="0"/>
                        <a:t>Weaknesses</a:t>
                      </a:r>
                      <a:endParaRPr lang="en-US" sz="2400" dirty="0"/>
                    </a:p>
                  </a:txBody>
                  <a:tcPr/>
                </a:tc>
              </a:tr>
              <a:tr h="370840">
                <a:tc>
                  <a:txBody>
                    <a:bodyPr/>
                    <a:lstStyle/>
                    <a:p>
                      <a:r>
                        <a:rPr lang="en-US" sz="2400" b="1" dirty="0" smtClean="0"/>
                        <a:t>Appraisal-based</a:t>
                      </a:r>
                      <a:endParaRPr lang="en-US" sz="2400" b="1" dirty="0"/>
                    </a:p>
                  </a:txBody>
                  <a:tcPr/>
                </a:tc>
                <a:tc>
                  <a:txBody>
                    <a:bodyPr/>
                    <a:lstStyle/>
                    <a:p>
                      <a:pPr>
                        <a:buFont typeface="Arial" pitchFamily="34" charset="0"/>
                        <a:buChar char="•"/>
                      </a:pPr>
                      <a:r>
                        <a:rPr lang="en-US" dirty="0" smtClean="0"/>
                        <a:t> Can be available when others not</a:t>
                      </a:r>
                    </a:p>
                    <a:p>
                      <a:pPr>
                        <a:buFont typeface="Arial" pitchFamily="34" charset="0"/>
                        <a:buChar char="•"/>
                      </a:pPr>
                      <a:r>
                        <a:rPr lang="en-US" baseline="0" dirty="0" smtClean="0"/>
                        <a:t> Strong profession &amp; tradition in some countries</a:t>
                      </a:r>
                      <a:endParaRPr lang="en-US" dirty="0"/>
                    </a:p>
                  </a:txBody>
                  <a:tcPr/>
                </a:tc>
                <a:tc>
                  <a:txBody>
                    <a:bodyPr/>
                    <a:lstStyle/>
                    <a:p>
                      <a:pPr>
                        <a:buFont typeface="Arial" pitchFamily="34" charset="0"/>
                        <a:buChar char="•"/>
                      </a:pPr>
                      <a:r>
                        <a:rPr lang="en-US" dirty="0" smtClean="0"/>
                        <a:t> Opinions</a:t>
                      </a:r>
                      <a:r>
                        <a:rPr lang="en-US" baseline="0" dirty="0" smtClean="0"/>
                        <a:t> not actual prices</a:t>
                      </a:r>
                    </a:p>
                    <a:p>
                      <a:pPr>
                        <a:buFont typeface="Arial" pitchFamily="34" charset="0"/>
                        <a:buChar char="•"/>
                      </a:pPr>
                      <a:r>
                        <a:rPr lang="en-US" baseline="0" dirty="0" smtClean="0"/>
                        <a:t> Tend to lag &amp; smooth market values</a:t>
                      </a:r>
                    </a:p>
                    <a:p>
                      <a:pPr>
                        <a:buFont typeface="Arial" pitchFamily="34" charset="0"/>
                        <a:buChar char="•"/>
                      </a:pPr>
                      <a:r>
                        <a:rPr lang="en-US" baseline="0" dirty="0" smtClean="0"/>
                        <a:t> Can be subject to influence</a:t>
                      </a:r>
                      <a:endParaRPr lang="en-US" dirty="0"/>
                    </a:p>
                  </a:txBody>
                  <a:tcPr/>
                </a:tc>
              </a:tr>
              <a:tr h="370840">
                <a:tc>
                  <a:txBody>
                    <a:bodyPr/>
                    <a:lstStyle/>
                    <a:p>
                      <a:r>
                        <a:rPr lang="en-US" sz="2400" b="1" dirty="0" smtClean="0"/>
                        <a:t>Transactions-based</a:t>
                      </a:r>
                      <a:endParaRPr lang="en-US" sz="2400" b="1" dirty="0"/>
                    </a:p>
                  </a:txBody>
                  <a:tcPr/>
                </a:tc>
                <a:tc>
                  <a:txBody>
                    <a:bodyPr/>
                    <a:lstStyle/>
                    <a:p>
                      <a:pPr>
                        <a:buFont typeface="Arial" pitchFamily="34" charset="0"/>
                        <a:buChar char="•"/>
                      </a:pPr>
                      <a:r>
                        <a:rPr lang="en-US" dirty="0" smtClean="0"/>
                        <a:t> Actual prices directly reflect </a:t>
                      </a:r>
                      <a:r>
                        <a:rPr lang="en-US" dirty="0" err="1" smtClean="0"/>
                        <a:t>mkt</a:t>
                      </a:r>
                      <a:r>
                        <a:rPr lang="en-US" dirty="0" smtClean="0"/>
                        <a:t> equilibrium</a:t>
                      </a:r>
                    </a:p>
                    <a:p>
                      <a:pPr>
                        <a:buFont typeface="Arial" pitchFamily="34" charset="0"/>
                        <a:buChar char="•"/>
                      </a:pPr>
                      <a:r>
                        <a:rPr lang="en-US" dirty="0" smtClean="0"/>
                        <a:t> Objective info, less</a:t>
                      </a:r>
                      <a:r>
                        <a:rPr lang="en-US" baseline="0" dirty="0" smtClean="0"/>
                        <a:t> susceptible to manipulation</a:t>
                      </a:r>
                      <a:endParaRPr lang="en-US" dirty="0"/>
                    </a:p>
                  </a:txBody>
                  <a:tcPr/>
                </a:tc>
                <a:tc>
                  <a:txBody>
                    <a:bodyPr/>
                    <a:lstStyle/>
                    <a:p>
                      <a:pPr>
                        <a:buFont typeface="Arial" pitchFamily="34" charset="0"/>
                        <a:buChar char="•"/>
                      </a:pPr>
                      <a:r>
                        <a:rPr lang="en-US" dirty="0" smtClean="0"/>
                        <a:t> Requires large historical</a:t>
                      </a:r>
                      <a:r>
                        <a:rPr lang="en-US" baseline="0" dirty="0" smtClean="0"/>
                        <a:t> database</a:t>
                      </a:r>
                    </a:p>
                    <a:p>
                      <a:pPr>
                        <a:buFont typeface="Arial" pitchFamily="34" charset="0"/>
                        <a:buChar char="•"/>
                      </a:pPr>
                      <a:r>
                        <a:rPr lang="en-US" baseline="0" dirty="0" smtClean="0"/>
                        <a:t> Statistical models</a:t>
                      </a:r>
                    </a:p>
                  </a:txBody>
                  <a:tcPr/>
                </a:tc>
              </a:tr>
              <a:tr h="370840">
                <a:tc>
                  <a:txBody>
                    <a:bodyPr/>
                    <a:lstStyle/>
                    <a:p>
                      <a:r>
                        <a:rPr lang="en-US" sz="2400" b="1" dirty="0" smtClean="0"/>
                        <a:t>Stock </a:t>
                      </a:r>
                      <a:r>
                        <a:rPr lang="en-US" sz="2400" b="1" dirty="0" err="1" smtClean="0"/>
                        <a:t>Mkt</a:t>
                      </a:r>
                      <a:r>
                        <a:rPr lang="en-US" sz="2400" b="1" dirty="0" smtClean="0"/>
                        <a:t>-based</a:t>
                      </a:r>
                      <a:endParaRPr lang="en-US" sz="2400" b="1" dirty="0"/>
                    </a:p>
                  </a:txBody>
                  <a:tcPr/>
                </a:tc>
                <a:tc>
                  <a:txBody>
                    <a:bodyPr/>
                    <a:lstStyle/>
                    <a:p>
                      <a:pPr>
                        <a:buFont typeface="Arial" pitchFamily="34" charset="0"/>
                        <a:buChar char="•"/>
                      </a:pPr>
                      <a:r>
                        <a:rPr lang="en-US" dirty="0" smtClean="0"/>
                        <a:t> REITs (or property “pure plays”) traded</a:t>
                      </a:r>
                      <a:r>
                        <a:rPr lang="en-US" baseline="0" dirty="0" smtClean="0"/>
                        <a:t> in many countries</a:t>
                      </a:r>
                    </a:p>
                    <a:p>
                      <a:pPr>
                        <a:buFont typeface="Arial" pitchFamily="34" charset="0"/>
                        <a:buChar char="•"/>
                      </a:pPr>
                      <a:r>
                        <a:rPr lang="en-US" baseline="0" dirty="0" smtClean="0"/>
                        <a:t> Uses information efficiency &amp; liquidity of stock </a:t>
                      </a:r>
                      <a:r>
                        <a:rPr lang="en-US" baseline="0" dirty="0" err="1" smtClean="0"/>
                        <a:t>mkt</a:t>
                      </a:r>
                      <a:endParaRPr lang="en-US" baseline="0" dirty="0" smtClean="0"/>
                    </a:p>
                    <a:p>
                      <a:pPr>
                        <a:buFont typeface="Arial" pitchFamily="34" charset="0"/>
                        <a:buChar char="•"/>
                      </a:pPr>
                      <a:r>
                        <a:rPr lang="en-US" baseline="0" dirty="0" smtClean="0"/>
                        <a:t> Leading indicator, daily updates</a:t>
                      </a:r>
                      <a:endParaRPr lang="en-US" dirty="0"/>
                    </a:p>
                  </a:txBody>
                  <a:tcPr/>
                </a:tc>
                <a:tc>
                  <a:txBody>
                    <a:bodyPr/>
                    <a:lstStyle/>
                    <a:p>
                      <a:pPr>
                        <a:buFont typeface="Arial" pitchFamily="34" charset="0"/>
                        <a:buChar char="•"/>
                      </a:pPr>
                      <a:r>
                        <a:rPr lang="en-US" dirty="0" smtClean="0"/>
                        <a:t> Some countries have few REITs, or short history, or thin market</a:t>
                      </a:r>
                    </a:p>
                    <a:p>
                      <a:pPr>
                        <a:buFont typeface="Arial" pitchFamily="34" charset="0"/>
                        <a:buChar char="•"/>
                      </a:pPr>
                      <a:r>
                        <a:rPr lang="en-US" dirty="0" smtClean="0"/>
                        <a:t> Information only indirect about actual property </a:t>
                      </a:r>
                      <a:r>
                        <a:rPr lang="en-US" dirty="0" err="1" smtClean="0"/>
                        <a:t>mkt</a:t>
                      </a:r>
                      <a:endParaRPr lang="en-US" dirty="0"/>
                    </a:p>
                  </a:txBody>
                  <a:tcPr/>
                </a:tc>
              </a:tr>
            </a:tbl>
          </a:graphicData>
        </a:graphic>
      </p:graphicFrame>
      <p:sp>
        <p:nvSpPr>
          <p:cNvPr id="166937" name="Text Box 4"/>
          <p:cNvSpPr txBox="1">
            <a:spLocks noChangeArrowheads="1"/>
          </p:cNvSpPr>
          <p:nvPr/>
        </p:nvSpPr>
        <p:spPr bwMode="auto">
          <a:xfrm>
            <a:off x="381000" y="0"/>
            <a:ext cx="8305800" cy="830263"/>
          </a:xfrm>
          <a:prstGeom prst="rect">
            <a:avLst/>
          </a:prstGeom>
          <a:noFill/>
          <a:ln w="9525">
            <a:noFill/>
            <a:miter lim="800000"/>
            <a:headEnd/>
            <a:tailEnd/>
          </a:ln>
        </p:spPr>
        <p:txBody>
          <a:bodyPr>
            <a:spAutoFit/>
          </a:bodyPr>
          <a:lstStyle/>
          <a:p>
            <a:pPr algn="ctr" eaLnBrk="1" hangingPunct="1"/>
            <a:r>
              <a:rPr lang="en-US" b="1">
                <a:solidFill>
                  <a:srgbClr val="000000"/>
                </a:solidFill>
                <a:latin typeface="Calibri" pitchFamily="34" charset="0"/>
              </a:rPr>
              <a:t>25.4.1: </a:t>
            </a:r>
            <a:r>
              <a:rPr lang="en-US">
                <a:solidFill>
                  <a:srgbClr val="000000"/>
                </a:solidFill>
                <a:latin typeface="Calibri" pitchFamily="34" charset="0"/>
              </a:rPr>
              <a:t>Overview of Different Types of Indices:</a:t>
            </a:r>
          </a:p>
          <a:p>
            <a:pPr algn="ctr" eaLnBrk="1" hangingPunct="1"/>
            <a:r>
              <a:rPr lang="en-US">
                <a:solidFill>
                  <a:srgbClr val="000000"/>
                </a:solidFill>
                <a:latin typeface="Calibri" pitchFamily="34" charset="0"/>
              </a:rPr>
              <a:t>Different types of indices have different strengths &amp; weaknesses</a:t>
            </a:r>
          </a:p>
        </p:txBody>
      </p:sp>
      <p:sp>
        <p:nvSpPr>
          <p:cNvPr id="166938" name="Text Box 4"/>
          <p:cNvSpPr txBox="1">
            <a:spLocks noChangeArrowheads="1"/>
          </p:cNvSpPr>
          <p:nvPr/>
        </p:nvSpPr>
        <p:spPr bwMode="auto">
          <a:xfrm>
            <a:off x="0" y="6172200"/>
            <a:ext cx="9144000" cy="523875"/>
          </a:xfrm>
          <a:prstGeom prst="rect">
            <a:avLst/>
          </a:prstGeom>
          <a:noFill/>
          <a:ln w="9525">
            <a:noFill/>
            <a:miter lim="800000"/>
            <a:headEnd/>
            <a:tailEnd/>
          </a:ln>
        </p:spPr>
        <p:txBody>
          <a:bodyPr>
            <a:spAutoFit/>
          </a:bodyPr>
          <a:lstStyle/>
          <a:p>
            <a:pPr algn="ctr" eaLnBrk="1" hangingPunct="1"/>
            <a:r>
              <a:rPr lang="en-US" sz="2800">
                <a:solidFill>
                  <a:srgbClr val="000000"/>
                </a:solidFill>
                <a:latin typeface="Calibri" pitchFamily="34" charset="0"/>
              </a:rPr>
              <a:t>Therefore…</a:t>
            </a:r>
          </a:p>
        </p:txBody>
      </p:sp>
      <p:sp>
        <p:nvSpPr>
          <p:cNvPr id="6" name="Footer Placeholder 5"/>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0"/>
            <a:ext cx="9144000" cy="461963"/>
          </a:xfrm>
          <a:prstGeom prst="rect">
            <a:avLst/>
          </a:prstGeom>
          <a:noFill/>
          <a:ln w="9525">
            <a:noFill/>
            <a:miter lim="800000"/>
            <a:headEnd/>
            <a:tailEnd/>
          </a:ln>
        </p:spPr>
        <p:txBody>
          <a:bodyPr>
            <a:spAutoFit/>
          </a:bodyPr>
          <a:lstStyle/>
          <a:p>
            <a:pPr algn="ctr" eaLnBrk="1" hangingPunct="1">
              <a:spcBef>
                <a:spcPct val="50000"/>
              </a:spcBef>
            </a:pPr>
            <a:r>
              <a:rPr lang="en-US">
                <a:solidFill>
                  <a:srgbClr val="D60093"/>
                </a:solidFill>
                <a:latin typeface="Calibri" pitchFamily="34" charset="0"/>
                <a:cs typeface="Calibri" pitchFamily="34" charset="0"/>
              </a:rPr>
              <a:t>First: NCREIF Property Index (NPI), since 1982, </a:t>
            </a:r>
            <a:r>
              <a:rPr lang="en-US" b="1">
                <a:solidFill>
                  <a:srgbClr val="D60093"/>
                </a:solidFill>
                <a:latin typeface="Calibri" pitchFamily="34" charset="0"/>
                <a:cs typeface="Calibri" pitchFamily="34" charset="0"/>
              </a:rPr>
              <a:t>appraisal-based</a:t>
            </a:r>
          </a:p>
        </p:txBody>
      </p:sp>
      <p:sp>
        <p:nvSpPr>
          <p:cNvPr id="171013" name="Text Box 4"/>
          <p:cNvSpPr txBox="1">
            <a:spLocks noChangeArrowheads="1"/>
          </p:cNvSpPr>
          <p:nvPr/>
        </p:nvSpPr>
        <p:spPr bwMode="auto">
          <a:xfrm>
            <a:off x="0" y="6396038"/>
            <a:ext cx="9144000" cy="461962"/>
          </a:xfrm>
          <a:prstGeom prst="rect">
            <a:avLst/>
          </a:prstGeom>
          <a:solidFill>
            <a:srgbClr val="FFFFFF"/>
          </a:solidFill>
          <a:ln w="9525">
            <a:noFill/>
            <a:miter lim="800000"/>
            <a:headEnd/>
            <a:tailEnd/>
          </a:ln>
        </p:spPr>
        <p:txBody>
          <a:bodyPr>
            <a:spAutoFit/>
          </a:bodyPr>
          <a:lstStyle/>
          <a:p>
            <a:pPr algn="ctr" eaLnBrk="1" hangingPunct="1"/>
            <a:r>
              <a:rPr lang="en-US" sz="1200" dirty="0">
                <a:solidFill>
                  <a:srgbClr val="000000"/>
                </a:solidFill>
                <a:latin typeface="Calibri" pitchFamily="34" charset="0"/>
                <a:cs typeface="Calibri" pitchFamily="34" charset="0"/>
              </a:rPr>
              <a:t>Based on small (but important) population (pension funds), law requires regular re-appraisal. (U.S. </a:t>
            </a:r>
            <a:r>
              <a:rPr lang="en-US" sz="1200" dirty="0" err="1">
                <a:solidFill>
                  <a:srgbClr val="000000"/>
                </a:solidFill>
                <a:latin typeface="Calibri" pitchFamily="34" charset="0"/>
                <a:cs typeface="Calibri" pitchFamily="34" charset="0"/>
              </a:rPr>
              <a:t>GAAP</a:t>
            </a:r>
            <a:r>
              <a:rPr lang="en-US" sz="1200" dirty="0">
                <a:solidFill>
                  <a:srgbClr val="000000"/>
                </a:solidFill>
                <a:latin typeface="Calibri" pitchFamily="34" charset="0"/>
                <a:cs typeface="Calibri" pitchFamily="34" charset="0"/>
              </a:rPr>
              <a:t> does not require appraisals.)</a:t>
            </a:r>
          </a:p>
          <a:p>
            <a:pPr algn="ctr" eaLnBrk="1" hangingPunct="1"/>
            <a:r>
              <a:rPr lang="en-US" sz="1200" dirty="0">
                <a:solidFill>
                  <a:srgbClr val="000000"/>
                </a:solidFill>
                <a:latin typeface="Calibri" pitchFamily="34" charset="0"/>
                <a:cs typeface="Calibri" pitchFamily="34" charset="0"/>
              </a:rPr>
              <a:t>Tracks same-property valuations &amp; total returns. Appraisals lag &amp; smooth market values, but widely accepted &amp; used by industry.</a:t>
            </a:r>
          </a:p>
        </p:txBody>
      </p:sp>
      <p:sp>
        <p:nvSpPr>
          <p:cNvPr id="171014" name="Rectangle 6"/>
          <p:cNvSpPr>
            <a:spLocks noChangeArrowheads="1"/>
          </p:cNvSpPr>
          <p:nvPr/>
        </p:nvSpPr>
        <p:spPr bwMode="auto">
          <a:xfrm>
            <a:off x="7885113" y="333375"/>
            <a:ext cx="790575" cy="358775"/>
          </a:xfrm>
          <a:prstGeom prst="rect">
            <a:avLst/>
          </a:prstGeom>
          <a:solidFill>
            <a:srgbClr val="FFFF99"/>
          </a:solidFill>
          <a:ln w="9525">
            <a:noFill/>
            <a:miter lim="800000"/>
            <a:headEnd/>
            <a:tailEnd/>
          </a:ln>
        </p:spPr>
        <p:txBody>
          <a:bodyPr/>
          <a:lstStyle/>
          <a:p>
            <a:pPr eaLnBrk="1" hangingPunct="1"/>
            <a:endParaRPr lang="en-US" sz="1800">
              <a:solidFill>
                <a:srgbClr val="000000"/>
              </a:solidFill>
              <a:latin typeface="Arial" charset="0"/>
              <a:cs typeface="Arial" charset="0"/>
            </a:endParaRPr>
          </a:p>
        </p:txBody>
      </p:sp>
      <p:sp>
        <p:nvSpPr>
          <p:cNvPr id="171015" name="Rectangle 7"/>
          <p:cNvSpPr>
            <a:spLocks noChangeArrowheads="1"/>
          </p:cNvSpPr>
          <p:nvPr/>
        </p:nvSpPr>
        <p:spPr bwMode="auto">
          <a:xfrm>
            <a:off x="0" y="1125538"/>
            <a:ext cx="9144000" cy="215900"/>
          </a:xfrm>
          <a:prstGeom prst="rect">
            <a:avLst/>
          </a:prstGeom>
          <a:solidFill>
            <a:srgbClr val="FFFF99"/>
          </a:solidFill>
          <a:ln w="9525">
            <a:noFill/>
            <a:miter lim="800000"/>
            <a:headEnd/>
            <a:tailEnd/>
          </a:ln>
        </p:spPr>
        <p:txBody>
          <a:bodyPr/>
          <a:lstStyle/>
          <a:p>
            <a:pPr eaLnBrk="1" hangingPunct="1"/>
            <a:endParaRPr lang="en-US" sz="1800">
              <a:solidFill>
                <a:srgbClr val="000000"/>
              </a:solidFill>
              <a:latin typeface="Arial" charset="0"/>
              <a:cs typeface="Arial" charset="0"/>
            </a:endParaRPr>
          </a:p>
        </p:txBody>
      </p:sp>
      <p:pic>
        <p:nvPicPr>
          <p:cNvPr id="171016" name="Picture 2"/>
          <p:cNvPicPr>
            <a:picLocks noChangeAspect="1" noChangeArrowheads="1"/>
          </p:cNvPicPr>
          <p:nvPr/>
        </p:nvPicPr>
        <p:blipFill>
          <a:blip r:embed="rId2" cstate="print"/>
          <a:srcRect/>
          <a:stretch>
            <a:fillRect/>
          </a:stretch>
        </p:blipFill>
        <p:spPr bwMode="auto">
          <a:xfrm>
            <a:off x="228600" y="452438"/>
            <a:ext cx="8686800" cy="595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72036" name="Text Box 4"/>
          <p:cNvSpPr txBox="1">
            <a:spLocks noChangeArrowheads="1"/>
          </p:cNvSpPr>
          <p:nvPr/>
        </p:nvSpPr>
        <p:spPr bwMode="auto">
          <a:xfrm>
            <a:off x="0" y="0"/>
            <a:ext cx="9144000" cy="461963"/>
          </a:xfrm>
          <a:prstGeom prst="rect">
            <a:avLst/>
          </a:prstGeom>
          <a:noFill/>
          <a:ln w="9525">
            <a:noFill/>
            <a:miter lim="800000"/>
            <a:headEnd/>
            <a:tailEnd/>
          </a:ln>
        </p:spPr>
        <p:txBody>
          <a:bodyPr>
            <a:spAutoFit/>
          </a:bodyPr>
          <a:lstStyle/>
          <a:p>
            <a:pPr algn="ctr" eaLnBrk="1" hangingPunct="1">
              <a:spcBef>
                <a:spcPct val="50000"/>
              </a:spcBef>
            </a:pPr>
            <a:r>
              <a:rPr lang="en-US">
                <a:solidFill>
                  <a:srgbClr val="0000FF"/>
                </a:solidFill>
                <a:latin typeface="Calibri" pitchFamily="34" charset="0"/>
                <a:cs typeface="Calibri" pitchFamily="34" charset="0"/>
              </a:rPr>
              <a:t>2005: NCREIF-based “TBI”, </a:t>
            </a:r>
            <a:r>
              <a:rPr lang="en-US" b="1">
                <a:solidFill>
                  <a:srgbClr val="0000FF"/>
                </a:solidFill>
                <a:latin typeface="Calibri" pitchFamily="34" charset="0"/>
                <a:cs typeface="Calibri" pitchFamily="34" charset="0"/>
              </a:rPr>
              <a:t>transaction based</a:t>
            </a:r>
          </a:p>
        </p:txBody>
      </p:sp>
      <p:sp>
        <p:nvSpPr>
          <p:cNvPr id="172037" name="Text Box 4"/>
          <p:cNvSpPr txBox="1">
            <a:spLocks noChangeArrowheads="1"/>
          </p:cNvSpPr>
          <p:nvPr/>
        </p:nvSpPr>
        <p:spPr bwMode="auto">
          <a:xfrm>
            <a:off x="0" y="6396038"/>
            <a:ext cx="9144000" cy="461962"/>
          </a:xfrm>
          <a:prstGeom prst="rect">
            <a:avLst/>
          </a:prstGeom>
          <a:solidFill>
            <a:srgbClr val="FFFFFF"/>
          </a:solidFill>
          <a:ln w="9525">
            <a:noFill/>
            <a:miter lim="800000"/>
            <a:headEnd/>
            <a:tailEnd/>
          </a:ln>
        </p:spPr>
        <p:txBody>
          <a:bodyPr>
            <a:spAutoFit/>
          </a:bodyPr>
          <a:lstStyle/>
          <a:p>
            <a:pPr algn="ctr" eaLnBrk="1" hangingPunct="1"/>
            <a:r>
              <a:rPr lang="en-US" sz="1200" dirty="0">
                <a:solidFill>
                  <a:srgbClr val="000000"/>
                </a:solidFill>
                <a:latin typeface="Calibri" pitchFamily="34" charset="0"/>
                <a:cs typeface="Calibri" pitchFamily="34" charset="0"/>
              </a:rPr>
              <a:t>Originally developed at MIT Center for Real Estate, now produced by </a:t>
            </a:r>
            <a:r>
              <a:rPr lang="en-US" sz="1200" dirty="0" err="1">
                <a:solidFill>
                  <a:srgbClr val="000000"/>
                </a:solidFill>
                <a:latin typeface="Calibri" pitchFamily="34" charset="0"/>
                <a:cs typeface="Calibri" pitchFamily="34" charset="0"/>
              </a:rPr>
              <a:t>NCREIF</a:t>
            </a:r>
            <a:r>
              <a:rPr lang="en-US" sz="1200" dirty="0">
                <a:solidFill>
                  <a:srgbClr val="000000"/>
                </a:solidFill>
                <a:latin typeface="Calibri" pitchFamily="34" charset="0"/>
                <a:cs typeface="Calibri" pitchFamily="34" charset="0"/>
              </a:rPr>
              <a:t>, based on same population as </a:t>
            </a:r>
            <a:r>
              <a:rPr lang="en-US" sz="1200" dirty="0" err="1">
                <a:solidFill>
                  <a:srgbClr val="000000"/>
                </a:solidFill>
                <a:latin typeface="Calibri" pitchFamily="34" charset="0"/>
                <a:cs typeface="Calibri" pitchFamily="34" charset="0"/>
              </a:rPr>
              <a:t>NPI</a:t>
            </a:r>
            <a:r>
              <a:rPr lang="en-US" sz="1200" dirty="0">
                <a:solidFill>
                  <a:srgbClr val="000000"/>
                </a:solidFill>
                <a:latin typeface="Calibri" pitchFamily="34" charset="0"/>
                <a:cs typeface="Calibri" pitchFamily="34" charset="0"/>
              </a:rPr>
              <a:t>, but transaction prices of sold properties. “Hedonic price model” approximated by ratio: </a:t>
            </a:r>
            <a:r>
              <a:rPr lang="en-US" sz="1200" dirty="0" err="1">
                <a:solidFill>
                  <a:srgbClr val="000000"/>
                </a:solidFill>
                <a:latin typeface="Calibri" pitchFamily="34" charset="0"/>
                <a:cs typeface="Calibri" pitchFamily="34" charset="0"/>
              </a:rPr>
              <a:t>TBI</a:t>
            </a:r>
            <a:r>
              <a:rPr lang="en-US" sz="1200" dirty="0">
                <a:solidFill>
                  <a:srgbClr val="000000"/>
                </a:solidFill>
                <a:latin typeface="Calibri" pitchFamily="34" charset="0"/>
                <a:cs typeface="Calibri" pitchFamily="34" charset="0"/>
              </a:rPr>
              <a:t>(t) = (P(t)/A(t))</a:t>
            </a:r>
            <a:r>
              <a:rPr lang="en-US" sz="1200" dirty="0" err="1">
                <a:solidFill>
                  <a:srgbClr val="000000"/>
                </a:solidFill>
                <a:latin typeface="Calibri" pitchFamily="34" charset="0"/>
                <a:cs typeface="Calibri" pitchFamily="34" charset="0"/>
              </a:rPr>
              <a:t>NPI</a:t>
            </a:r>
            <a:r>
              <a:rPr lang="en-US" sz="1200" dirty="0">
                <a:solidFill>
                  <a:srgbClr val="000000"/>
                </a:solidFill>
                <a:latin typeface="Calibri" pitchFamily="34" charset="0"/>
                <a:cs typeface="Calibri" pitchFamily="34" charset="0"/>
              </a:rPr>
              <a:t>(t).</a:t>
            </a:r>
          </a:p>
        </p:txBody>
      </p:sp>
      <p:sp>
        <p:nvSpPr>
          <p:cNvPr id="172038" name="Rectangle 6"/>
          <p:cNvSpPr>
            <a:spLocks noChangeArrowheads="1"/>
          </p:cNvSpPr>
          <p:nvPr/>
        </p:nvSpPr>
        <p:spPr bwMode="auto">
          <a:xfrm>
            <a:off x="7885113" y="333375"/>
            <a:ext cx="863600" cy="431800"/>
          </a:xfrm>
          <a:prstGeom prst="rect">
            <a:avLst/>
          </a:prstGeom>
          <a:solidFill>
            <a:srgbClr val="FFFF99"/>
          </a:solidFill>
          <a:ln w="9525">
            <a:noFill/>
            <a:miter lim="800000"/>
            <a:headEnd/>
            <a:tailEnd/>
          </a:ln>
        </p:spPr>
        <p:txBody>
          <a:bodyPr/>
          <a:lstStyle/>
          <a:p>
            <a:pPr eaLnBrk="1" hangingPunct="1"/>
            <a:endParaRPr lang="en-US" sz="1800">
              <a:solidFill>
                <a:srgbClr val="000000"/>
              </a:solidFill>
              <a:latin typeface="Arial" charset="0"/>
              <a:cs typeface="Arial" charset="0"/>
            </a:endParaRPr>
          </a:p>
        </p:txBody>
      </p:sp>
      <p:sp>
        <p:nvSpPr>
          <p:cNvPr id="172039" name="Rectangle 7"/>
          <p:cNvSpPr>
            <a:spLocks noChangeArrowheads="1"/>
          </p:cNvSpPr>
          <p:nvPr/>
        </p:nvSpPr>
        <p:spPr bwMode="auto">
          <a:xfrm>
            <a:off x="0" y="1125538"/>
            <a:ext cx="9144000" cy="287337"/>
          </a:xfrm>
          <a:prstGeom prst="rect">
            <a:avLst/>
          </a:prstGeom>
          <a:noFill/>
          <a:ln w="9525">
            <a:noFill/>
            <a:miter lim="800000"/>
            <a:headEnd/>
            <a:tailEnd/>
          </a:ln>
        </p:spPr>
        <p:txBody>
          <a:bodyPr/>
          <a:lstStyle/>
          <a:p>
            <a:pPr eaLnBrk="1" hangingPunct="1"/>
            <a:endParaRPr lang="en-US" sz="1800">
              <a:solidFill>
                <a:srgbClr val="000000"/>
              </a:solidFill>
              <a:latin typeface="Arial" charset="0"/>
              <a:cs typeface="Arial" charset="0"/>
            </a:endParaRPr>
          </a:p>
        </p:txBody>
      </p:sp>
      <p:sp>
        <p:nvSpPr>
          <p:cNvPr id="172040" name="Rectangle 8"/>
          <p:cNvSpPr>
            <a:spLocks noChangeArrowheads="1"/>
          </p:cNvSpPr>
          <p:nvPr/>
        </p:nvSpPr>
        <p:spPr bwMode="auto">
          <a:xfrm>
            <a:off x="0" y="1052513"/>
            <a:ext cx="9144000" cy="431800"/>
          </a:xfrm>
          <a:prstGeom prst="rect">
            <a:avLst/>
          </a:prstGeom>
          <a:solidFill>
            <a:srgbClr val="FFFF99"/>
          </a:solidFill>
          <a:ln w="9525">
            <a:noFill/>
            <a:miter lim="800000"/>
            <a:headEnd/>
            <a:tailEnd/>
          </a:ln>
        </p:spPr>
        <p:txBody>
          <a:bodyPr/>
          <a:lstStyle/>
          <a:p>
            <a:pPr eaLnBrk="1" hangingPunct="1"/>
            <a:endParaRPr lang="en-US" sz="1800">
              <a:solidFill>
                <a:srgbClr val="000000"/>
              </a:solidFill>
              <a:latin typeface="Arial" charset="0"/>
              <a:cs typeface="Arial" charset="0"/>
            </a:endParaRPr>
          </a:p>
        </p:txBody>
      </p:sp>
      <p:pic>
        <p:nvPicPr>
          <p:cNvPr id="172041" name="Picture 2"/>
          <p:cNvPicPr>
            <a:picLocks noChangeAspect="1" noChangeArrowheads="1"/>
          </p:cNvPicPr>
          <p:nvPr/>
        </p:nvPicPr>
        <p:blipFill>
          <a:blip r:embed="rId2" cstate="print"/>
          <a:srcRect/>
          <a:stretch>
            <a:fillRect/>
          </a:stretch>
        </p:blipFill>
        <p:spPr bwMode="auto">
          <a:xfrm>
            <a:off x="228600" y="452438"/>
            <a:ext cx="8686800" cy="595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73058" name="Rectangle 6"/>
          <p:cNvSpPr>
            <a:spLocks noChangeArrowheads="1"/>
          </p:cNvSpPr>
          <p:nvPr/>
        </p:nvSpPr>
        <p:spPr bwMode="auto">
          <a:xfrm>
            <a:off x="7885113" y="333375"/>
            <a:ext cx="863600" cy="431800"/>
          </a:xfrm>
          <a:prstGeom prst="rect">
            <a:avLst/>
          </a:prstGeom>
          <a:solidFill>
            <a:schemeClr val="bg1"/>
          </a:solidFill>
          <a:ln w="9525">
            <a:noFill/>
            <a:miter lim="800000"/>
            <a:headEnd/>
            <a:tailEnd/>
          </a:ln>
        </p:spPr>
        <p:txBody>
          <a:bodyPr/>
          <a:lstStyle/>
          <a:p>
            <a:pPr eaLnBrk="1" hangingPunct="1"/>
            <a:endParaRPr lang="en-US" sz="1800">
              <a:solidFill>
                <a:srgbClr val="000000"/>
              </a:solidFill>
              <a:latin typeface="Arial" charset="0"/>
              <a:cs typeface="Arial" charset="0"/>
            </a:endParaRPr>
          </a:p>
        </p:txBody>
      </p:sp>
      <p:sp>
        <p:nvSpPr>
          <p:cNvPr id="173059" name="Rectangle 7"/>
          <p:cNvSpPr>
            <a:spLocks noChangeArrowheads="1"/>
          </p:cNvSpPr>
          <p:nvPr/>
        </p:nvSpPr>
        <p:spPr bwMode="auto">
          <a:xfrm>
            <a:off x="0" y="1125538"/>
            <a:ext cx="9144000" cy="287337"/>
          </a:xfrm>
          <a:prstGeom prst="rect">
            <a:avLst/>
          </a:prstGeom>
          <a:noFill/>
          <a:ln w="9525">
            <a:noFill/>
            <a:miter lim="800000"/>
            <a:headEnd/>
            <a:tailEnd/>
          </a:ln>
        </p:spPr>
        <p:txBody>
          <a:bodyPr/>
          <a:lstStyle/>
          <a:p>
            <a:pPr eaLnBrk="1" hangingPunct="1"/>
            <a:endParaRPr lang="en-US" sz="1800">
              <a:solidFill>
                <a:srgbClr val="000000"/>
              </a:solidFill>
              <a:latin typeface="Arial" charset="0"/>
              <a:cs typeface="Arial" charset="0"/>
            </a:endParaRPr>
          </a:p>
        </p:txBody>
      </p:sp>
      <p:sp>
        <p:nvSpPr>
          <p:cNvPr id="173060" name="Rectangle 8"/>
          <p:cNvSpPr>
            <a:spLocks noChangeArrowheads="1"/>
          </p:cNvSpPr>
          <p:nvPr/>
        </p:nvSpPr>
        <p:spPr bwMode="auto">
          <a:xfrm>
            <a:off x="0" y="1052513"/>
            <a:ext cx="9144000" cy="431800"/>
          </a:xfrm>
          <a:prstGeom prst="rect">
            <a:avLst/>
          </a:prstGeom>
          <a:solidFill>
            <a:srgbClr val="FFFF99"/>
          </a:solidFill>
          <a:ln w="9525">
            <a:noFill/>
            <a:miter lim="800000"/>
            <a:headEnd/>
            <a:tailEnd/>
          </a:ln>
        </p:spPr>
        <p:txBody>
          <a:bodyPr/>
          <a:lstStyle/>
          <a:p>
            <a:pPr eaLnBrk="1" hangingPunct="1"/>
            <a:endParaRPr lang="en-US" sz="1800">
              <a:solidFill>
                <a:srgbClr val="000000"/>
              </a:solidFill>
              <a:latin typeface="Arial" charset="0"/>
              <a:cs typeface="Arial" charset="0"/>
            </a:endParaRPr>
          </a:p>
        </p:txBody>
      </p:sp>
      <p:pic>
        <p:nvPicPr>
          <p:cNvPr id="173061" name="Picture 4"/>
          <p:cNvPicPr>
            <a:picLocks noChangeAspect="1" noChangeArrowheads="1"/>
          </p:cNvPicPr>
          <p:nvPr/>
        </p:nvPicPr>
        <p:blipFill>
          <a:blip r:embed="rId2" cstate="print"/>
          <a:srcRect/>
          <a:stretch>
            <a:fillRect/>
          </a:stretch>
        </p:blipFill>
        <p:spPr bwMode="auto">
          <a:xfrm>
            <a:off x="220663" y="476250"/>
            <a:ext cx="8697912" cy="5905500"/>
          </a:xfrm>
          <a:prstGeom prst="rect">
            <a:avLst/>
          </a:prstGeom>
          <a:noFill/>
          <a:ln w="9525">
            <a:noFill/>
            <a:miter lim="800000"/>
            <a:headEnd/>
            <a:tailEnd/>
          </a:ln>
        </p:spPr>
      </p:pic>
      <p:sp>
        <p:nvSpPr>
          <p:cNvPr id="173062" name="Text Box 4"/>
          <p:cNvSpPr txBox="1">
            <a:spLocks noChangeArrowheads="1"/>
          </p:cNvSpPr>
          <p:nvPr/>
        </p:nvSpPr>
        <p:spPr bwMode="auto">
          <a:xfrm>
            <a:off x="0" y="0"/>
            <a:ext cx="9144000" cy="461963"/>
          </a:xfrm>
          <a:prstGeom prst="rect">
            <a:avLst/>
          </a:prstGeom>
          <a:solidFill>
            <a:srgbClr val="FFFF99"/>
          </a:solidFill>
          <a:ln w="9525">
            <a:noFill/>
            <a:miter lim="800000"/>
            <a:headEnd/>
            <a:tailEnd/>
          </a:ln>
        </p:spPr>
        <p:txBody>
          <a:bodyPr>
            <a:spAutoFit/>
          </a:bodyPr>
          <a:lstStyle/>
          <a:p>
            <a:pPr algn="ctr" eaLnBrk="1" hangingPunct="1">
              <a:spcBef>
                <a:spcPct val="50000"/>
              </a:spcBef>
            </a:pPr>
            <a:r>
              <a:rPr lang="en-US">
                <a:solidFill>
                  <a:srgbClr val="FF0000"/>
                </a:solidFill>
                <a:latin typeface="Calibri" pitchFamily="34" charset="0"/>
                <a:cs typeface="Calibri" pitchFamily="34" charset="0"/>
              </a:rPr>
              <a:t>2006: RCA-based “CPPI”, </a:t>
            </a:r>
            <a:r>
              <a:rPr lang="en-US" b="1">
                <a:solidFill>
                  <a:srgbClr val="FF0000"/>
                </a:solidFill>
                <a:latin typeface="Calibri" pitchFamily="34" charset="0"/>
                <a:cs typeface="Calibri" pitchFamily="34" charset="0"/>
              </a:rPr>
              <a:t>repeat-sales index </a:t>
            </a:r>
            <a:r>
              <a:rPr lang="en-US">
                <a:solidFill>
                  <a:srgbClr val="FF0000"/>
                </a:solidFill>
                <a:latin typeface="Calibri" pitchFamily="34" charset="0"/>
                <a:cs typeface="Calibri" pitchFamily="34" charset="0"/>
              </a:rPr>
              <a:t>(transactions based)</a:t>
            </a:r>
            <a:endParaRPr lang="en-US" b="1">
              <a:solidFill>
                <a:srgbClr val="FF0000"/>
              </a:solidFill>
              <a:latin typeface="Calibri" pitchFamily="34" charset="0"/>
              <a:cs typeface="Calibri" pitchFamily="34" charset="0"/>
            </a:endParaRPr>
          </a:p>
        </p:txBody>
      </p:sp>
      <p:sp>
        <p:nvSpPr>
          <p:cNvPr id="173063" name="Text Box 4"/>
          <p:cNvSpPr txBox="1">
            <a:spLocks noChangeArrowheads="1"/>
          </p:cNvSpPr>
          <p:nvPr/>
        </p:nvSpPr>
        <p:spPr bwMode="auto">
          <a:xfrm>
            <a:off x="0" y="6396038"/>
            <a:ext cx="9144000" cy="461962"/>
          </a:xfrm>
          <a:prstGeom prst="rect">
            <a:avLst/>
          </a:prstGeom>
          <a:solidFill>
            <a:srgbClr val="FFFFFF"/>
          </a:solidFill>
          <a:ln w="9525">
            <a:noFill/>
            <a:miter lim="800000"/>
            <a:headEnd/>
            <a:tailEnd/>
          </a:ln>
        </p:spPr>
        <p:txBody>
          <a:bodyPr>
            <a:spAutoFit/>
          </a:bodyPr>
          <a:lstStyle/>
          <a:p>
            <a:pPr algn="ctr" eaLnBrk="1" hangingPunct="1"/>
            <a:r>
              <a:rPr lang="en-US" sz="1200" dirty="0">
                <a:solidFill>
                  <a:srgbClr val="000000"/>
                </a:solidFill>
                <a:latin typeface="Calibri" pitchFamily="34" charset="0"/>
                <a:cs typeface="Calibri" pitchFamily="34" charset="0"/>
              </a:rPr>
              <a:t>1</a:t>
            </a:r>
            <a:r>
              <a:rPr lang="en-US" sz="1200" baseline="30000" dirty="0">
                <a:solidFill>
                  <a:srgbClr val="000000"/>
                </a:solidFill>
                <a:latin typeface="Calibri" pitchFamily="34" charset="0"/>
                <a:cs typeface="Calibri" pitchFamily="34" charset="0"/>
              </a:rPr>
              <a:t>st</a:t>
            </a:r>
            <a:r>
              <a:rPr lang="en-US" sz="1200" dirty="0">
                <a:solidFill>
                  <a:srgbClr val="000000"/>
                </a:solidFill>
                <a:latin typeface="Calibri" pitchFamily="34" charset="0"/>
                <a:cs typeface="Calibri" pitchFamily="34" charset="0"/>
              </a:rPr>
              <a:t> </a:t>
            </a:r>
            <a:r>
              <a:rPr lang="en-US" sz="1200" dirty="0" err="1">
                <a:solidFill>
                  <a:srgbClr val="000000"/>
                </a:solidFill>
                <a:latin typeface="Calibri" pitchFamily="34" charset="0"/>
                <a:cs typeface="Calibri" pitchFamily="34" charset="0"/>
              </a:rPr>
              <a:t>CRE</a:t>
            </a:r>
            <a:r>
              <a:rPr lang="en-US" sz="1200" dirty="0">
                <a:solidFill>
                  <a:srgbClr val="000000"/>
                </a:solidFill>
                <a:latin typeface="Calibri" pitchFamily="34" charset="0"/>
                <a:cs typeface="Calibri" pitchFamily="34" charset="0"/>
              </a:rPr>
              <a:t> index using repeat-sales methodology. Based on larger population of properties than </a:t>
            </a:r>
            <a:r>
              <a:rPr lang="en-US" sz="1200" dirty="0" err="1">
                <a:solidFill>
                  <a:srgbClr val="000000"/>
                </a:solidFill>
                <a:latin typeface="Calibri" pitchFamily="34" charset="0"/>
                <a:cs typeface="Calibri" pitchFamily="34" charset="0"/>
              </a:rPr>
              <a:t>NCREIF</a:t>
            </a:r>
            <a:r>
              <a:rPr lang="en-US" sz="1200" dirty="0">
                <a:solidFill>
                  <a:srgbClr val="000000"/>
                </a:solidFill>
                <a:latin typeface="Calibri" pitchFamily="34" charset="0"/>
                <a:cs typeface="Calibri" pitchFamily="34" charset="0"/>
              </a:rPr>
              <a:t>: </a:t>
            </a:r>
          </a:p>
          <a:p>
            <a:pPr algn="ctr" eaLnBrk="1" hangingPunct="1"/>
            <a:r>
              <a:rPr lang="en-US" sz="1200" dirty="0">
                <a:solidFill>
                  <a:srgbClr val="000000"/>
                </a:solidFill>
                <a:latin typeface="Calibri" pitchFamily="34" charset="0"/>
                <a:cs typeface="Calibri" pitchFamily="34" charset="0"/>
              </a:rPr>
              <a:t>Real Capital Analytics (RCA) database of all sales &gt; $2,500,000. Tracks same-property prices (not total returns). Similar method to Case-</a:t>
            </a:r>
            <a:r>
              <a:rPr lang="en-US" sz="1200" dirty="0" err="1">
                <a:solidFill>
                  <a:srgbClr val="000000"/>
                </a:solidFill>
                <a:latin typeface="Calibri" pitchFamily="34" charset="0"/>
                <a:cs typeface="Calibri" pitchFamily="34" charset="0"/>
              </a:rPr>
              <a:t>Shiller</a:t>
            </a:r>
            <a:r>
              <a:rPr lang="en-US" sz="1200" dirty="0">
                <a:solidFill>
                  <a:srgbClr val="000000"/>
                </a:solidFill>
                <a:latin typeface="Calibri" pitchFamily="34" charset="0"/>
                <a:cs typeface="Calibri" pitchFamily="34" charset="0"/>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74082" name="Rectangle 6"/>
          <p:cNvSpPr>
            <a:spLocks noChangeArrowheads="1"/>
          </p:cNvSpPr>
          <p:nvPr/>
        </p:nvSpPr>
        <p:spPr bwMode="auto">
          <a:xfrm>
            <a:off x="7885113" y="333375"/>
            <a:ext cx="863600" cy="431800"/>
          </a:xfrm>
          <a:prstGeom prst="rect">
            <a:avLst/>
          </a:prstGeom>
          <a:solidFill>
            <a:schemeClr val="bg1"/>
          </a:solidFill>
          <a:ln w="9525">
            <a:noFill/>
            <a:miter lim="800000"/>
            <a:headEnd/>
            <a:tailEnd/>
          </a:ln>
        </p:spPr>
        <p:txBody>
          <a:bodyPr/>
          <a:lstStyle/>
          <a:p>
            <a:pPr eaLnBrk="1" hangingPunct="1"/>
            <a:endParaRPr lang="en-US" sz="1800">
              <a:solidFill>
                <a:srgbClr val="000000"/>
              </a:solidFill>
              <a:latin typeface="Arial" charset="0"/>
              <a:cs typeface="Arial" charset="0"/>
            </a:endParaRPr>
          </a:p>
        </p:txBody>
      </p:sp>
      <p:sp>
        <p:nvSpPr>
          <p:cNvPr id="174083" name="Rectangle 7"/>
          <p:cNvSpPr>
            <a:spLocks noChangeArrowheads="1"/>
          </p:cNvSpPr>
          <p:nvPr/>
        </p:nvSpPr>
        <p:spPr bwMode="auto">
          <a:xfrm>
            <a:off x="0" y="1125538"/>
            <a:ext cx="9144000" cy="287337"/>
          </a:xfrm>
          <a:prstGeom prst="rect">
            <a:avLst/>
          </a:prstGeom>
          <a:noFill/>
          <a:ln w="9525">
            <a:noFill/>
            <a:miter lim="800000"/>
            <a:headEnd/>
            <a:tailEnd/>
          </a:ln>
        </p:spPr>
        <p:txBody>
          <a:bodyPr/>
          <a:lstStyle/>
          <a:p>
            <a:pPr eaLnBrk="1" hangingPunct="1"/>
            <a:endParaRPr lang="en-US" sz="1800">
              <a:solidFill>
                <a:srgbClr val="000000"/>
              </a:solidFill>
              <a:latin typeface="Arial" charset="0"/>
              <a:cs typeface="Arial" charset="0"/>
            </a:endParaRPr>
          </a:p>
        </p:txBody>
      </p:sp>
      <p:sp>
        <p:nvSpPr>
          <p:cNvPr id="174084" name="Rectangle 8"/>
          <p:cNvSpPr>
            <a:spLocks noChangeArrowheads="1"/>
          </p:cNvSpPr>
          <p:nvPr/>
        </p:nvSpPr>
        <p:spPr bwMode="auto">
          <a:xfrm>
            <a:off x="0" y="1052513"/>
            <a:ext cx="9144000" cy="431800"/>
          </a:xfrm>
          <a:prstGeom prst="rect">
            <a:avLst/>
          </a:prstGeom>
          <a:solidFill>
            <a:srgbClr val="FFFF99"/>
          </a:solidFill>
          <a:ln w="9525">
            <a:noFill/>
            <a:miter lim="800000"/>
            <a:headEnd/>
            <a:tailEnd/>
          </a:ln>
        </p:spPr>
        <p:txBody>
          <a:bodyPr/>
          <a:lstStyle/>
          <a:p>
            <a:pPr eaLnBrk="1" hangingPunct="1"/>
            <a:endParaRPr lang="en-US" sz="1800">
              <a:solidFill>
                <a:srgbClr val="000000"/>
              </a:solidFill>
              <a:latin typeface="Arial" charset="0"/>
              <a:cs typeface="Arial" charset="0"/>
            </a:endParaRPr>
          </a:p>
        </p:txBody>
      </p:sp>
      <p:pic>
        <p:nvPicPr>
          <p:cNvPr id="174085" name="Picture 1"/>
          <p:cNvPicPr>
            <a:picLocks noChangeAspect="1" noChangeArrowheads="1"/>
          </p:cNvPicPr>
          <p:nvPr/>
        </p:nvPicPr>
        <p:blipFill>
          <a:blip r:embed="rId2" cstate="print"/>
          <a:srcRect/>
          <a:stretch>
            <a:fillRect/>
          </a:stretch>
        </p:blipFill>
        <p:spPr bwMode="auto">
          <a:xfrm>
            <a:off x="220663" y="476250"/>
            <a:ext cx="8697912" cy="5905500"/>
          </a:xfrm>
          <a:prstGeom prst="rect">
            <a:avLst/>
          </a:prstGeom>
          <a:solidFill>
            <a:srgbClr val="FFFF99"/>
          </a:solidFill>
          <a:ln w="9525">
            <a:noFill/>
            <a:miter lim="800000"/>
            <a:headEnd/>
            <a:tailEnd/>
          </a:ln>
        </p:spPr>
      </p:pic>
      <p:sp>
        <p:nvSpPr>
          <p:cNvPr id="174086" name="Text Box 4"/>
          <p:cNvSpPr txBox="1">
            <a:spLocks noChangeArrowheads="1"/>
          </p:cNvSpPr>
          <p:nvPr/>
        </p:nvSpPr>
        <p:spPr bwMode="auto">
          <a:xfrm>
            <a:off x="0" y="0"/>
            <a:ext cx="9144000" cy="461963"/>
          </a:xfrm>
          <a:prstGeom prst="rect">
            <a:avLst/>
          </a:prstGeom>
          <a:solidFill>
            <a:srgbClr val="FFFF99"/>
          </a:solidFill>
          <a:ln w="9525">
            <a:noFill/>
            <a:miter lim="800000"/>
            <a:headEnd/>
            <a:tailEnd/>
          </a:ln>
        </p:spPr>
        <p:txBody>
          <a:bodyPr>
            <a:spAutoFit/>
          </a:bodyPr>
          <a:lstStyle/>
          <a:p>
            <a:pPr algn="ctr" eaLnBrk="1" hangingPunct="1">
              <a:spcBef>
                <a:spcPct val="50000"/>
              </a:spcBef>
            </a:pPr>
            <a:r>
              <a:rPr lang="en-US">
                <a:solidFill>
                  <a:srgbClr val="000000"/>
                </a:solidFill>
                <a:latin typeface="Calibri" pitchFamily="34" charset="0"/>
                <a:cs typeface="Calibri" pitchFamily="34" charset="0"/>
              </a:rPr>
              <a:t>2012: FTSE-NAREIT PureProperty™ Indices, </a:t>
            </a:r>
            <a:r>
              <a:rPr lang="en-US" b="1">
                <a:solidFill>
                  <a:srgbClr val="000000"/>
                </a:solidFill>
                <a:latin typeface="Calibri" pitchFamily="34" charset="0"/>
                <a:cs typeface="Calibri" pitchFamily="34" charset="0"/>
              </a:rPr>
              <a:t>stock mkt based…</a:t>
            </a:r>
          </a:p>
        </p:txBody>
      </p:sp>
      <p:sp>
        <p:nvSpPr>
          <p:cNvPr id="174087" name="Text Box 4"/>
          <p:cNvSpPr txBox="1">
            <a:spLocks noChangeArrowheads="1"/>
          </p:cNvSpPr>
          <p:nvPr/>
        </p:nvSpPr>
        <p:spPr bwMode="auto">
          <a:xfrm>
            <a:off x="0" y="6396038"/>
            <a:ext cx="9144000" cy="461962"/>
          </a:xfrm>
          <a:prstGeom prst="rect">
            <a:avLst/>
          </a:prstGeom>
          <a:solidFill>
            <a:srgbClr val="FFFFFF"/>
          </a:solidFill>
          <a:ln w="9525">
            <a:noFill/>
            <a:miter lim="800000"/>
            <a:headEnd/>
            <a:tailEnd/>
          </a:ln>
        </p:spPr>
        <p:txBody>
          <a:bodyPr>
            <a:spAutoFit/>
          </a:bodyPr>
          <a:lstStyle/>
          <a:p>
            <a:pPr algn="ctr" eaLnBrk="1" hangingPunct="1"/>
            <a:r>
              <a:rPr lang="en-US" sz="1200" dirty="0">
                <a:solidFill>
                  <a:srgbClr val="000000"/>
                </a:solidFill>
                <a:latin typeface="Calibri" pitchFamily="34" charset="0"/>
                <a:cs typeface="Calibri" pitchFamily="34" charset="0"/>
              </a:rPr>
              <a:t>Daily-updated index, based on de-geared REIT share prices.  REITs are “pure plays” in commercial property. Index statistically infers movements in underlying property assets implied by movements in REIT share prices. Uses information efficiency and liquidity of stock market.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p:txBody>
          <a:bodyPr/>
          <a:lstStyle/>
          <a:p>
            <a:fld id="{4A39DE12-5173-4947-82F4-164475BCA7BD}" type="slidenum">
              <a:rPr lang="en-US"/>
              <a:pPr/>
              <a:t>55</a:t>
            </a:fld>
            <a:endParaRPr lang="en-US"/>
          </a:p>
        </p:txBody>
      </p:sp>
      <p:sp>
        <p:nvSpPr>
          <p:cNvPr id="390146" name="Line 2"/>
          <p:cNvSpPr>
            <a:spLocks noChangeShapeType="1"/>
          </p:cNvSpPr>
          <p:nvPr/>
        </p:nvSpPr>
        <p:spPr bwMode="auto">
          <a:xfrm>
            <a:off x="1371600" y="6019800"/>
            <a:ext cx="6781800" cy="0"/>
          </a:xfrm>
          <a:prstGeom prst="line">
            <a:avLst/>
          </a:prstGeom>
          <a:noFill/>
          <a:ln w="9525">
            <a:solidFill>
              <a:schemeClr val="tx1"/>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390147" name="Line 3"/>
          <p:cNvSpPr>
            <a:spLocks noChangeShapeType="1"/>
          </p:cNvSpPr>
          <p:nvPr/>
        </p:nvSpPr>
        <p:spPr bwMode="auto">
          <a:xfrm flipV="1">
            <a:off x="3657600" y="3962400"/>
            <a:ext cx="4495800" cy="609600"/>
          </a:xfrm>
          <a:prstGeom prst="line">
            <a:avLst/>
          </a:prstGeom>
          <a:noFill/>
          <a:ln w="9525">
            <a:solidFill>
              <a:srgbClr val="FF3399"/>
            </a:solidFill>
            <a:prstDash val="dash"/>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390148" name="Line 4"/>
          <p:cNvSpPr>
            <a:spLocks noChangeShapeType="1"/>
          </p:cNvSpPr>
          <p:nvPr/>
        </p:nvSpPr>
        <p:spPr bwMode="auto">
          <a:xfrm>
            <a:off x="1371600" y="2514600"/>
            <a:ext cx="0" cy="3505200"/>
          </a:xfrm>
          <a:prstGeom prst="line">
            <a:avLst/>
          </a:prstGeom>
          <a:noFill/>
          <a:ln w="9525">
            <a:solidFill>
              <a:schemeClr val="tx1"/>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390149" name="Line 5"/>
          <p:cNvSpPr>
            <a:spLocks noChangeShapeType="1"/>
          </p:cNvSpPr>
          <p:nvPr/>
        </p:nvSpPr>
        <p:spPr bwMode="auto">
          <a:xfrm>
            <a:off x="3657600" y="6019800"/>
            <a:ext cx="0" cy="152400"/>
          </a:xfrm>
          <a:prstGeom prst="line">
            <a:avLst/>
          </a:prstGeom>
          <a:noFill/>
          <a:ln w="9525">
            <a:solidFill>
              <a:schemeClr val="tx1"/>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390150" name="Line 6"/>
          <p:cNvSpPr>
            <a:spLocks noChangeShapeType="1"/>
          </p:cNvSpPr>
          <p:nvPr/>
        </p:nvSpPr>
        <p:spPr bwMode="auto">
          <a:xfrm>
            <a:off x="5943600" y="6019800"/>
            <a:ext cx="0" cy="152400"/>
          </a:xfrm>
          <a:prstGeom prst="line">
            <a:avLst/>
          </a:prstGeom>
          <a:noFill/>
          <a:ln w="9525">
            <a:solidFill>
              <a:schemeClr val="tx1"/>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175112" name="Text Box 7"/>
          <p:cNvSpPr txBox="1">
            <a:spLocks noChangeArrowheads="1"/>
          </p:cNvSpPr>
          <p:nvPr/>
        </p:nvSpPr>
        <p:spPr bwMode="auto">
          <a:xfrm>
            <a:off x="1371600" y="6096000"/>
            <a:ext cx="2133600" cy="366713"/>
          </a:xfrm>
          <a:prstGeom prst="rect">
            <a:avLst/>
          </a:prstGeom>
          <a:noFill/>
          <a:ln w="9525">
            <a:noFill/>
            <a:miter lim="800000"/>
            <a:headEnd/>
            <a:tailEnd/>
          </a:ln>
        </p:spPr>
        <p:txBody>
          <a:bodyPr>
            <a:spAutoFit/>
          </a:bodyPr>
          <a:lstStyle/>
          <a:p>
            <a:pPr algn="ctr" eaLnBrk="1" hangingPunct="1">
              <a:spcBef>
                <a:spcPct val="50000"/>
              </a:spcBef>
            </a:pPr>
            <a:r>
              <a:rPr lang="en-US" sz="1800">
                <a:solidFill>
                  <a:srgbClr val="000000"/>
                </a:solidFill>
                <a:latin typeface="Arial" charset="0"/>
              </a:rPr>
              <a:t>2007</a:t>
            </a:r>
          </a:p>
        </p:txBody>
      </p:sp>
      <p:sp>
        <p:nvSpPr>
          <p:cNvPr id="175113" name="Text Box 8"/>
          <p:cNvSpPr txBox="1">
            <a:spLocks noChangeArrowheads="1"/>
          </p:cNvSpPr>
          <p:nvPr/>
        </p:nvSpPr>
        <p:spPr bwMode="auto">
          <a:xfrm>
            <a:off x="3733800" y="6096000"/>
            <a:ext cx="2133600" cy="366713"/>
          </a:xfrm>
          <a:prstGeom prst="rect">
            <a:avLst/>
          </a:prstGeom>
          <a:noFill/>
          <a:ln w="9525">
            <a:noFill/>
            <a:miter lim="800000"/>
            <a:headEnd/>
            <a:tailEnd/>
          </a:ln>
        </p:spPr>
        <p:txBody>
          <a:bodyPr>
            <a:spAutoFit/>
          </a:bodyPr>
          <a:lstStyle/>
          <a:p>
            <a:pPr algn="ctr" eaLnBrk="1" hangingPunct="1">
              <a:spcBef>
                <a:spcPct val="50000"/>
              </a:spcBef>
            </a:pPr>
            <a:r>
              <a:rPr lang="en-US" sz="1800">
                <a:solidFill>
                  <a:srgbClr val="000000"/>
                </a:solidFill>
                <a:latin typeface="Arial" charset="0"/>
              </a:rPr>
              <a:t>2008</a:t>
            </a:r>
          </a:p>
        </p:txBody>
      </p:sp>
      <p:sp>
        <p:nvSpPr>
          <p:cNvPr id="175114" name="Text Box 9"/>
          <p:cNvSpPr txBox="1">
            <a:spLocks noChangeArrowheads="1"/>
          </p:cNvSpPr>
          <p:nvPr/>
        </p:nvSpPr>
        <p:spPr bwMode="auto">
          <a:xfrm>
            <a:off x="6019800" y="6096000"/>
            <a:ext cx="2133600" cy="366713"/>
          </a:xfrm>
          <a:prstGeom prst="rect">
            <a:avLst/>
          </a:prstGeom>
          <a:noFill/>
          <a:ln w="9525">
            <a:noFill/>
            <a:miter lim="800000"/>
            <a:headEnd/>
            <a:tailEnd/>
          </a:ln>
        </p:spPr>
        <p:txBody>
          <a:bodyPr>
            <a:spAutoFit/>
          </a:bodyPr>
          <a:lstStyle/>
          <a:p>
            <a:pPr algn="ctr" eaLnBrk="1" hangingPunct="1">
              <a:spcBef>
                <a:spcPct val="50000"/>
              </a:spcBef>
            </a:pPr>
            <a:r>
              <a:rPr lang="en-US" sz="1800">
                <a:solidFill>
                  <a:srgbClr val="000000"/>
                </a:solidFill>
                <a:latin typeface="Arial" charset="0"/>
              </a:rPr>
              <a:t>2009</a:t>
            </a:r>
          </a:p>
        </p:txBody>
      </p:sp>
      <p:sp>
        <p:nvSpPr>
          <p:cNvPr id="390154" name="Line 10"/>
          <p:cNvSpPr>
            <a:spLocks noChangeShapeType="1"/>
          </p:cNvSpPr>
          <p:nvPr/>
        </p:nvSpPr>
        <p:spPr bwMode="auto">
          <a:xfrm>
            <a:off x="1371600" y="4572000"/>
            <a:ext cx="2286000" cy="0"/>
          </a:xfrm>
          <a:prstGeom prst="line">
            <a:avLst/>
          </a:prstGeom>
          <a:noFill/>
          <a:ln w="28575">
            <a:solidFill>
              <a:schemeClr val="tx1"/>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390155" name="Line 11"/>
          <p:cNvSpPr>
            <a:spLocks noChangeShapeType="1"/>
          </p:cNvSpPr>
          <p:nvPr/>
        </p:nvSpPr>
        <p:spPr bwMode="auto">
          <a:xfrm flipV="1">
            <a:off x="3657600" y="2743200"/>
            <a:ext cx="2286000" cy="1828800"/>
          </a:xfrm>
          <a:prstGeom prst="line">
            <a:avLst/>
          </a:prstGeom>
          <a:noFill/>
          <a:ln w="28575">
            <a:solidFill>
              <a:schemeClr val="tx1"/>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390156" name="Line 12"/>
          <p:cNvSpPr>
            <a:spLocks noChangeShapeType="1"/>
          </p:cNvSpPr>
          <p:nvPr/>
        </p:nvSpPr>
        <p:spPr bwMode="auto">
          <a:xfrm>
            <a:off x="5943600" y="2743200"/>
            <a:ext cx="2209800" cy="1219200"/>
          </a:xfrm>
          <a:prstGeom prst="line">
            <a:avLst/>
          </a:prstGeom>
          <a:noFill/>
          <a:ln w="28575">
            <a:solidFill>
              <a:schemeClr val="tx1"/>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175118" name="Text Box 13"/>
          <p:cNvSpPr txBox="1">
            <a:spLocks noChangeArrowheads="1"/>
          </p:cNvSpPr>
          <p:nvPr/>
        </p:nvSpPr>
        <p:spPr bwMode="auto">
          <a:xfrm>
            <a:off x="609600" y="4419600"/>
            <a:ext cx="762000" cy="366713"/>
          </a:xfrm>
          <a:prstGeom prst="rect">
            <a:avLst/>
          </a:prstGeom>
          <a:noFill/>
          <a:ln w="9525">
            <a:noFill/>
            <a:miter lim="800000"/>
            <a:headEnd/>
            <a:tailEnd/>
          </a:ln>
        </p:spPr>
        <p:txBody>
          <a:bodyPr>
            <a:spAutoFit/>
          </a:bodyPr>
          <a:lstStyle/>
          <a:p>
            <a:pPr algn="r" eaLnBrk="1" hangingPunct="1">
              <a:spcBef>
                <a:spcPct val="50000"/>
              </a:spcBef>
            </a:pPr>
            <a:r>
              <a:rPr lang="en-US" sz="1800">
                <a:solidFill>
                  <a:srgbClr val="000000"/>
                </a:solidFill>
                <a:latin typeface="Arial" charset="0"/>
              </a:rPr>
              <a:t>1.00</a:t>
            </a:r>
          </a:p>
        </p:txBody>
      </p:sp>
      <p:sp>
        <p:nvSpPr>
          <p:cNvPr id="175119" name="Text Box 14"/>
          <p:cNvSpPr txBox="1">
            <a:spLocks noChangeArrowheads="1"/>
          </p:cNvSpPr>
          <p:nvPr/>
        </p:nvSpPr>
        <p:spPr bwMode="auto">
          <a:xfrm>
            <a:off x="3276600" y="4572000"/>
            <a:ext cx="762000" cy="366713"/>
          </a:xfrm>
          <a:prstGeom prst="rect">
            <a:avLst/>
          </a:prstGeom>
          <a:noFill/>
          <a:ln w="9525">
            <a:noFill/>
            <a:miter lim="800000"/>
            <a:headEnd/>
            <a:tailEnd/>
          </a:ln>
        </p:spPr>
        <p:txBody>
          <a:bodyPr>
            <a:spAutoFit/>
          </a:bodyPr>
          <a:lstStyle/>
          <a:p>
            <a:pPr algn="ctr" eaLnBrk="1" hangingPunct="1">
              <a:spcBef>
                <a:spcPct val="50000"/>
              </a:spcBef>
            </a:pPr>
            <a:r>
              <a:rPr lang="en-US" sz="1800">
                <a:solidFill>
                  <a:srgbClr val="000000"/>
                </a:solidFill>
                <a:latin typeface="Arial" charset="0"/>
              </a:rPr>
              <a:t>1.00</a:t>
            </a:r>
          </a:p>
        </p:txBody>
      </p:sp>
      <p:sp>
        <p:nvSpPr>
          <p:cNvPr id="175120" name="Text Box 15"/>
          <p:cNvSpPr txBox="1">
            <a:spLocks noChangeArrowheads="1"/>
          </p:cNvSpPr>
          <p:nvPr/>
        </p:nvSpPr>
        <p:spPr bwMode="auto">
          <a:xfrm>
            <a:off x="5562600" y="2362200"/>
            <a:ext cx="762000" cy="366713"/>
          </a:xfrm>
          <a:prstGeom prst="rect">
            <a:avLst/>
          </a:prstGeom>
          <a:noFill/>
          <a:ln w="9525">
            <a:noFill/>
            <a:miter lim="800000"/>
            <a:headEnd/>
            <a:tailEnd/>
          </a:ln>
        </p:spPr>
        <p:txBody>
          <a:bodyPr>
            <a:spAutoFit/>
          </a:bodyPr>
          <a:lstStyle/>
          <a:p>
            <a:pPr algn="ctr" eaLnBrk="1" hangingPunct="1">
              <a:spcBef>
                <a:spcPct val="50000"/>
              </a:spcBef>
            </a:pPr>
            <a:r>
              <a:rPr lang="en-US" sz="1800">
                <a:solidFill>
                  <a:srgbClr val="000000"/>
                </a:solidFill>
                <a:latin typeface="Arial" charset="0"/>
              </a:rPr>
              <a:t>1.10</a:t>
            </a:r>
          </a:p>
        </p:txBody>
      </p:sp>
      <p:sp>
        <p:nvSpPr>
          <p:cNvPr id="175121" name="Text Box 16"/>
          <p:cNvSpPr txBox="1">
            <a:spLocks noChangeArrowheads="1"/>
          </p:cNvSpPr>
          <p:nvPr/>
        </p:nvSpPr>
        <p:spPr bwMode="auto">
          <a:xfrm>
            <a:off x="7848600" y="3962400"/>
            <a:ext cx="762000" cy="366713"/>
          </a:xfrm>
          <a:prstGeom prst="rect">
            <a:avLst/>
          </a:prstGeom>
          <a:noFill/>
          <a:ln w="9525">
            <a:noFill/>
            <a:miter lim="800000"/>
            <a:headEnd/>
            <a:tailEnd/>
          </a:ln>
        </p:spPr>
        <p:txBody>
          <a:bodyPr>
            <a:spAutoFit/>
          </a:bodyPr>
          <a:lstStyle/>
          <a:p>
            <a:pPr algn="ctr" eaLnBrk="1" hangingPunct="1">
              <a:spcBef>
                <a:spcPct val="50000"/>
              </a:spcBef>
            </a:pPr>
            <a:r>
              <a:rPr lang="en-US" sz="1800">
                <a:solidFill>
                  <a:srgbClr val="000000"/>
                </a:solidFill>
                <a:latin typeface="Arial" charset="0"/>
              </a:rPr>
              <a:t>1.045</a:t>
            </a:r>
          </a:p>
        </p:txBody>
      </p:sp>
      <p:sp>
        <p:nvSpPr>
          <p:cNvPr id="390161" name="Line 17"/>
          <p:cNvSpPr>
            <a:spLocks noChangeShapeType="1"/>
          </p:cNvSpPr>
          <p:nvPr/>
        </p:nvSpPr>
        <p:spPr bwMode="auto">
          <a:xfrm flipV="1">
            <a:off x="1371600" y="3962400"/>
            <a:ext cx="6781800" cy="609600"/>
          </a:xfrm>
          <a:prstGeom prst="line">
            <a:avLst/>
          </a:prstGeom>
          <a:noFill/>
          <a:ln w="9525">
            <a:solidFill>
              <a:srgbClr val="0000FF"/>
            </a:solidFill>
            <a:prstDash val="dash"/>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175123" name="Oval 18"/>
          <p:cNvSpPr>
            <a:spLocks noChangeArrowheads="1"/>
          </p:cNvSpPr>
          <p:nvPr/>
        </p:nvSpPr>
        <p:spPr bwMode="auto">
          <a:xfrm>
            <a:off x="1295400" y="4495800"/>
            <a:ext cx="152400" cy="152400"/>
          </a:xfrm>
          <a:prstGeom prst="ellipse">
            <a:avLst/>
          </a:prstGeom>
          <a:noFill/>
          <a:ln w="9525">
            <a:solidFill>
              <a:srgbClr val="0000FF"/>
            </a:solidFill>
            <a:round/>
            <a:headEnd/>
            <a:tailEnd/>
          </a:ln>
        </p:spPr>
        <p:txBody>
          <a:bodyPr wrap="none" anchor="ctr"/>
          <a:lstStyle/>
          <a:p>
            <a:pPr eaLnBrk="1" hangingPunct="1"/>
            <a:endParaRPr lang="en-US" sz="1800">
              <a:solidFill>
                <a:srgbClr val="000000"/>
              </a:solidFill>
              <a:latin typeface="Arial" charset="0"/>
            </a:endParaRPr>
          </a:p>
        </p:txBody>
      </p:sp>
      <p:sp>
        <p:nvSpPr>
          <p:cNvPr id="175124" name="Oval 19"/>
          <p:cNvSpPr>
            <a:spLocks noChangeArrowheads="1"/>
          </p:cNvSpPr>
          <p:nvPr/>
        </p:nvSpPr>
        <p:spPr bwMode="auto">
          <a:xfrm>
            <a:off x="8077200" y="3886200"/>
            <a:ext cx="152400" cy="152400"/>
          </a:xfrm>
          <a:prstGeom prst="ellipse">
            <a:avLst/>
          </a:prstGeom>
          <a:noFill/>
          <a:ln w="9525">
            <a:solidFill>
              <a:srgbClr val="0000FF"/>
            </a:solidFill>
            <a:round/>
            <a:headEnd/>
            <a:tailEnd/>
          </a:ln>
        </p:spPr>
        <p:txBody>
          <a:bodyPr wrap="none" anchor="ctr"/>
          <a:lstStyle/>
          <a:p>
            <a:pPr eaLnBrk="1" hangingPunct="1"/>
            <a:endParaRPr lang="en-US" sz="1800">
              <a:solidFill>
                <a:srgbClr val="000000"/>
              </a:solidFill>
              <a:latin typeface="Arial" charset="0"/>
            </a:endParaRPr>
          </a:p>
        </p:txBody>
      </p:sp>
      <p:sp>
        <p:nvSpPr>
          <p:cNvPr id="390164" name="Line 20"/>
          <p:cNvSpPr>
            <a:spLocks noChangeShapeType="1"/>
          </p:cNvSpPr>
          <p:nvPr/>
        </p:nvSpPr>
        <p:spPr bwMode="auto">
          <a:xfrm flipV="1">
            <a:off x="1371600" y="2743200"/>
            <a:ext cx="4572000" cy="1828800"/>
          </a:xfrm>
          <a:prstGeom prst="line">
            <a:avLst/>
          </a:prstGeom>
          <a:noFill/>
          <a:ln w="9525">
            <a:solidFill>
              <a:srgbClr val="FF0000"/>
            </a:solidFill>
            <a:prstDash val="dash"/>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175126" name="Oval 21"/>
          <p:cNvSpPr>
            <a:spLocks noChangeArrowheads="1"/>
          </p:cNvSpPr>
          <p:nvPr/>
        </p:nvSpPr>
        <p:spPr bwMode="auto">
          <a:xfrm>
            <a:off x="1295400" y="4419600"/>
            <a:ext cx="152400" cy="228600"/>
          </a:xfrm>
          <a:prstGeom prst="ellipse">
            <a:avLst/>
          </a:prstGeom>
          <a:noFill/>
          <a:ln w="9525">
            <a:solidFill>
              <a:srgbClr val="FF0000"/>
            </a:solidFill>
            <a:round/>
            <a:headEnd/>
            <a:tailEnd/>
          </a:ln>
        </p:spPr>
        <p:txBody>
          <a:bodyPr wrap="none" anchor="ctr"/>
          <a:lstStyle/>
          <a:p>
            <a:pPr eaLnBrk="1" hangingPunct="1"/>
            <a:endParaRPr lang="en-US" sz="1800">
              <a:solidFill>
                <a:srgbClr val="000000"/>
              </a:solidFill>
              <a:latin typeface="Arial" charset="0"/>
            </a:endParaRPr>
          </a:p>
        </p:txBody>
      </p:sp>
      <p:sp>
        <p:nvSpPr>
          <p:cNvPr id="175127" name="Oval 22"/>
          <p:cNvSpPr>
            <a:spLocks noChangeArrowheads="1"/>
          </p:cNvSpPr>
          <p:nvPr/>
        </p:nvSpPr>
        <p:spPr bwMode="auto">
          <a:xfrm>
            <a:off x="5867400" y="2667000"/>
            <a:ext cx="152400" cy="228600"/>
          </a:xfrm>
          <a:prstGeom prst="ellipse">
            <a:avLst/>
          </a:prstGeom>
          <a:noFill/>
          <a:ln w="9525">
            <a:solidFill>
              <a:srgbClr val="FF0000"/>
            </a:solidFill>
            <a:round/>
            <a:headEnd/>
            <a:tailEnd/>
          </a:ln>
        </p:spPr>
        <p:txBody>
          <a:bodyPr wrap="none" anchor="ctr"/>
          <a:lstStyle/>
          <a:p>
            <a:pPr eaLnBrk="1" hangingPunct="1"/>
            <a:endParaRPr lang="en-US" sz="1800">
              <a:solidFill>
                <a:srgbClr val="000000"/>
              </a:solidFill>
              <a:latin typeface="Arial" charset="0"/>
            </a:endParaRPr>
          </a:p>
        </p:txBody>
      </p:sp>
      <p:sp>
        <p:nvSpPr>
          <p:cNvPr id="175128" name="Oval 23"/>
          <p:cNvSpPr>
            <a:spLocks noChangeArrowheads="1"/>
          </p:cNvSpPr>
          <p:nvPr/>
        </p:nvSpPr>
        <p:spPr bwMode="auto">
          <a:xfrm>
            <a:off x="3505200" y="4495800"/>
            <a:ext cx="228600" cy="152400"/>
          </a:xfrm>
          <a:prstGeom prst="ellipse">
            <a:avLst/>
          </a:prstGeom>
          <a:noFill/>
          <a:ln w="9525">
            <a:solidFill>
              <a:srgbClr val="FF3399"/>
            </a:solidFill>
            <a:round/>
            <a:headEnd/>
            <a:tailEnd/>
          </a:ln>
        </p:spPr>
        <p:txBody>
          <a:bodyPr wrap="none" anchor="ctr"/>
          <a:lstStyle/>
          <a:p>
            <a:pPr eaLnBrk="1" hangingPunct="1"/>
            <a:endParaRPr lang="en-US" sz="1800">
              <a:solidFill>
                <a:srgbClr val="000000"/>
              </a:solidFill>
              <a:latin typeface="Arial" charset="0"/>
            </a:endParaRPr>
          </a:p>
        </p:txBody>
      </p:sp>
      <p:sp>
        <p:nvSpPr>
          <p:cNvPr id="175129" name="Text Box 24"/>
          <p:cNvSpPr txBox="1">
            <a:spLocks noChangeArrowheads="1"/>
          </p:cNvSpPr>
          <p:nvPr/>
        </p:nvSpPr>
        <p:spPr bwMode="auto">
          <a:xfrm>
            <a:off x="2971800" y="4114800"/>
            <a:ext cx="1143000" cy="304800"/>
          </a:xfrm>
          <a:prstGeom prst="rect">
            <a:avLst/>
          </a:prstGeom>
          <a:noFill/>
          <a:ln w="9525">
            <a:noFill/>
            <a:miter lim="800000"/>
            <a:headEnd/>
            <a:tailEnd/>
          </a:ln>
        </p:spPr>
        <p:txBody>
          <a:bodyPr>
            <a:spAutoFit/>
          </a:bodyPr>
          <a:lstStyle/>
          <a:p>
            <a:pPr algn="ctr" eaLnBrk="1" hangingPunct="1">
              <a:spcBef>
                <a:spcPct val="50000"/>
              </a:spcBef>
            </a:pPr>
            <a:r>
              <a:rPr lang="en-US" sz="1400">
                <a:solidFill>
                  <a:srgbClr val="0000FF"/>
                </a:solidFill>
                <a:latin typeface="Arial" charset="0"/>
              </a:rPr>
              <a:t>Prop # 1</a:t>
            </a:r>
          </a:p>
        </p:txBody>
      </p:sp>
      <p:sp>
        <p:nvSpPr>
          <p:cNvPr id="175130" name="Text Box 25"/>
          <p:cNvSpPr txBox="1">
            <a:spLocks noChangeArrowheads="1"/>
          </p:cNvSpPr>
          <p:nvPr/>
        </p:nvSpPr>
        <p:spPr bwMode="auto">
          <a:xfrm>
            <a:off x="4953000" y="4343400"/>
            <a:ext cx="1143000" cy="304800"/>
          </a:xfrm>
          <a:prstGeom prst="rect">
            <a:avLst/>
          </a:prstGeom>
          <a:noFill/>
          <a:ln w="9525">
            <a:noFill/>
            <a:miter lim="800000"/>
            <a:headEnd/>
            <a:tailEnd/>
          </a:ln>
        </p:spPr>
        <p:txBody>
          <a:bodyPr>
            <a:spAutoFit/>
          </a:bodyPr>
          <a:lstStyle/>
          <a:p>
            <a:pPr algn="ctr" eaLnBrk="1" hangingPunct="1">
              <a:spcBef>
                <a:spcPct val="50000"/>
              </a:spcBef>
            </a:pPr>
            <a:r>
              <a:rPr lang="en-US" sz="1400">
                <a:solidFill>
                  <a:srgbClr val="FF3399"/>
                </a:solidFill>
                <a:latin typeface="Arial" charset="0"/>
              </a:rPr>
              <a:t>Prop # 3</a:t>
            </a:r>
          </a:p>
        </p:txBody>
      </p:sp>
      <p:sp>
        <p:nvSpPr>
          <p:cNvPr id="175131" name="Text Box 26"/>
          <p:cNvSpPr txBox="1">
            <a:spLocks noChangeArrowheads="1"/>
          </p:cNvSpPr>
          <p:nvPr/>
        </p:nvSpPr>
        <p:spPr bwMode="auto">
          <a:xfrm>
            <a:off x="3352800" y="3124200"/>
            <a:ext cx="1143000" cy="304800"/>
          </a:xfrm>
          <a:prstGeom prst="rect">
            <a:avLst/>
          </a:prstGeom>
          <a:noFill/>
          <a:ln w="9525">
            <a:noFill/>
            <a:miter lim="800000"/>
            <a:headEnd/>
            <a:tailEnd/>
          </a:ln>
        </p:spPr>
        <p:txBody>
          <a:bodyPr>
            <a:spAutoFit/>
          </a:bodyPr>
          <a:lstStyle/>
          <a:p>
            <a:pPr algn="ctr" eaLnBrk="1" hangingPunct="1">
              <a:spcBef>
                <a:spcPct val="50000"/>
              </a:spcBef>
            </a:pPr>
            <a:r>
              <a:rPr lang="en-US" sz="1400">
                <a:solidFill>
                  <a:srgbClr val="FF0000"/>
                </a:solidFill>
                <a:latin typeface="Arial" charset="0"/>
              </a:rPr>
              <a:t>Prop # 2</a:t>
            </a:r>
          </a:p>
        </p:txBody>
      </p:sp>
      <p:sp>
        <p:nvSpPr>
          <p:cNvPr id="175132" name="Oval 27"/>
          <p:cNvSpPr>
            <a:spLocks noChangeArrowheads="1"/>
          </p:cNvSpPr>
          <p:nvPr/>
        </p:nvSpPr>
        <p:spPr bwMode="auto">
          <a:xfrm>
            <a:off x="8001000" y="3886200"/>
            <a:ext cx="228600" cy="152400"/>
          </a:xfrm>
          <a:prstGeom prst="ellipse">
            <a:avLst/>
          </a:prstGeom>
          <a:noFill/>
          <a:ln w="9525">
            <a:solidFill>
              <a:srgbClr val="FF3399"/>
            </a:solidFill>
            <a:round/>
            <a:headEnd/>
            <a:tailEnd/>
          </a:ln>
        </p:spPr>
        <p:txBody>
          <a:bodyPr wrap="none" anchor="ctr"/>
          <a:lstStyle/>
          <a:p>
            <a:pPr eaLnBrk="1" hangingPunct="1"/>
            <a:endParaRPr lang="en-US" sz="1800">
              <a:solidFill>
                <a:srgbClr val="000000"/>
              </a:solidFill>
              <a:latin typeface="Arial" charset="0"/>
            </a:endParaRPr>
          </a:p>
        </p:txBody>
      </p:sp>
      <p:sp>
        <p:nvSpPr>
          <p:cNvPr id="175133" name="Text Box 28"/>
          <p:cNvSpPr txBox="1">
            <a:spLocks noChangeArrowheads="1"/>
          </p:cNvSpPr>
          <p:nvPr/>
        </p:nvSpPr>
        <p:spPr bwMode="auto">
          <a:xfrm>
            <a:off x="990600" y="152400"/>
            <a:ext cx="74676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rgbClr val="000000"/>
                </a:solidFill>
                <a:latin typeface="Arial" charset="0"/>
              </a:rPr>
              <a:t>Numerical Example of Repeat-Sales Regression Model</a:t>
            </a:r>
          </a:p>
        </p:txBody>
      </p:sp>
      <p:pic>
        <p:nvPicPr>
          <p:cNvPr id="175134" name="Picture 29"/>
          <p:cNvPicPr>
            <a:picLocks noChangeAspect="1" noChangeArrowheads="1"/>
          </p:cNvPicPr>
          <p:nvPr/>
        </p:nvPicPr>
        <p:blipFill>
          <a:blip r:embed="rId2" cstate="print"/>
          <a:srcRect/>
          <a:stretch>
            <a:fillRect/>
          </a:stretch>
        </p:blipFill>
        <p:spPr bwMode="auto">
          <a:xfrm>
            <a:off x="533400" y="533400"/>
            <a:ext cx="8077200" cy="2041525"/>
          </a:xfrm>
          <a:prstGeom prst="rect">
            <a:avLst/>
          </a:prstGeom>
          <a:noFill/>
          <a:ln w="9525">
            <a:noFill/>
            <a:miter lim="800000"/>
            <a:headEnd/>
            <a:tailEnd/>
          </a:ln>
        </p:spPr>
      </p:pic>
      <p:sp>
        <p:nvSpPr>
          <p:cNvPr id="175135" name="Text Box 31"/>
          <p:cNvSpPr txBox="1">
            <a:spLocks noChangeArrowheads="1"/>
          </p:cNvSpPr>
          <p:nvPr/>
        </p:nvSpPr>
        <p:spPr bwMode="auto">
          <a:xfrm>
            <a:off x="0" y="0"/>
            <a:ext cx="7391400" cy="307975"/>
          </a:xfrm>
          <a:prstGeom prst="rect">
            <a:avLst/>
          </a:prstGeom>
          <a:noFill/>
          <a:ln w="9525">
            <a:noFill/>
            <a:miter lim="800000"/>
            <a:headEnd/>
            <a:tailEnd/>
          </a:ln>
        </p:spPr>
        <p:txBody>
          <a:bodyPr>
            <a:spAutoFit/>
          </a:bodyPr>
          <a:lstStyle/>
          <a:p>
            <a:pPr eaLnBrk="1" hangingPunct="1">
              <a:spcBef>
                <a:spcPct val="50000"/>
              </a:spcBef>
            </a:pPr>
            <a:r>
              <a:rPr lang="en-US" sz="1400">
                <a:solidFill>
                  <a:srgbClr val="808080"/>
                </a:solidFill>
                <a:latin typeface="Arial" charset="0"/>
              </a:rPr>
              <a:t>How repeat-sales price index works…  </a:t>
            </a:r>
            <a:r>
              <a:rPr lang="en-US" sz="1400" b="1">
                <a:latin typeface="Arial" charset="0"/>
              </a:rPr>
              <a:t>25.4.2: Repeat-Sales Indices.</a:t>
            </a:r>
            <a:endParaRPr lang="en-US" sz="1400">
              <a:solidFill>
                <a:srgbClr val="808080"/>
              </a:solidFill>
              <a:latin typeface="Arial" charset="0"/>
            </a:endParaRPr>
          </a:p>
        </p:txBody>
      </p:sp>
      <p:sp>
        <p:nvSpPr>
          <p:cNvPr id="175136" name="Text Box 32"/>
          <p:cNvSpPr txBox="1">
            <a:spLocks noChangeArrowheads="1"/>
          </p:cNvSpPr>
          <p:nvPr/>
        </p:nvSpPr>
        <p:spPr bwMode="auto">
          <a:xfrm>
            <a:off x="0" y="6477000"/>
            <a:ext cx="6248400" cy="400050"/>
          </a:xfrm>
          <a:prstGeom prst="rect">
            <a:avLst/>
          </a:prstGeom>
          <a:noFill/>
          <a:ln w="9525">
            <a:noFill/>
            <a:miter lim="800000"/>
            <a:headEnd/>
            <a:tailEnd/>
          </a:ln>
        </p:spPr>
        <p:txBody>
          <a:bodyPr>
            <a:spAutoFit/>
          </a:bodyPr>
          <a:lstStyle/>
          <a:p>
            <a:pPr eaLnBrk="1" hangingPunct="1">
              <a:spcBef>
                <a:spcPct val="50000"/>
              </a:spcBef>
            </a:pPr>
            <a:r>
              <a:rPr lang="en-US" sz="2000">
                <a:solidFill>
                  <a:srgbClr val="000000"/>
                </a:solidFill>
                <a:latin typeface="Arial" charset="0"/>
              </a:rPr>
              <a:t>(See posted repeat-sales index simulator Excel file.)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A43A9F0F-B175-4DAC-96F7-8E1D96FDD9A0}" type="slidenum">
              <a:rPr lang="en-US"/>
              <a:pPr/>
              <a:t>56</a:t>
            </a:fld>
            <a:endParaRPr lang="en-US"/>
          </a:p>
        </p:txBody>
      </p:sp>
      <p:pic>
        <p:nvPicPr>
          <p:cNvPr id="176131" name="Picture 2"/>
          <p:cNvPicPr>
            <a:picLocks noChangeAspect="1" noChangeArrowheads="1"/>
          </p:cNvPicPr>
          <p:nvPr/>
        </p:nvPicPr>
        <p:blipFill>
          <a:blip r:embed="rId2" cstate="print"/>
          <a:srcRect/>
          <a:stretch>
            <a:fillRect/>
          </a:stretch>
        </p:blipFill>
        <p:spPr bwMode="auto">
          <a:xfrm>
            <a:off x="381000" y="1981200"/>
            <a:ext cx="8229600" cy="1811338"/>
          </a:xfrm>
          <a:prstGeom prst="rect">
            <a:avLst/>
          </a:prstGeom>
          <a:noFill/>
          <a:ln w="9525">
            <a:noFill/>
            <a:miter lim="800000"/>
            <a:headEnd/>
            <a:tailEnd/>
          </a:ln>
        </p:spPr>
      </p:pic>
      <p:sp>
        <p:nvSpPr>
          <p:cNvPr id="176132" name="Text Box 3"/>
          <p:cNvSpPr txBox="1">
            <a:spLocks noChangeArrowheads="1"/>
          </p:cNvSpPr>
          <p:nvPr/>
        </p:nvSpPr>
        <p:spPr bwMode="auto">
          <a:xfrm>
            <a:off x="990600" y="152400"/>
            <a:ext cx="74676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rgbClr val="000000"/>
                </a:solidFill>
                <a:latin typeface="Arial" charset="0"/>
              </a:rPr>
              <a:t>Numerical Example of Repeat-Sales Regression Model</a:t>
            </a:r>
          </a:p>
        </p:txBody>
      </p:sp>
      <p:sp>
        <p:nvSpPr>
          <p:cNvPr id="176133" name="Text Box 4"/>
          <p:cNvSpPr txBox="1">
            <a:spLocks noChangeArrowheads="1"/>
          </p:cNvSpPr>
          <p:nvPr/>
        </p:nvSpPr>
        <p:spPr bwMode="auto">
          <a:xfrm>
            <a:off x="609600" y="533400"/>
            <a:ext cx="8077200" cy="1357313"/>
          </a:xfrm>
          <a:prstGeom prst="rect">
            <a:avLst/>
          </a:prstGeom>
          <a:noFill/>
          <a:ln w="9525">
            <a:noFill/>
            <a:miter lim="800000"/>
            <a:headEnd/>
            <a:tailEnd/>
          </a:ln>
        </p:spPr>
        <p:txBody>
          <a:bodyPr>
            <a:spAutoFit/>
          </a:bodyPr>
          <a:lstStyle/>
          <a:p>
            <a:pPr eaLnBrk="1" hangingPunct="1">
              <a:spcBef>
                <a:spcPct val="50000"/>
              </a:spcBef>
            </a:pPr>
            <a:r>
              <a:rPr lang="en-US" sz="1800">
                <a:solidFill>
                  <a:srgbClr val="000000"/>
                </a:solidFill>
              </a:rPr>
              <a:t>Regression model:	  Y  =  a</a:t>
            </a:r>
            <a:r>
              <a:rPr lang="en-US" sz="1800" baseline="-25000">
                <a:solidFill>
                  <a:srgbClr val="000000"/>
                </a:solidFill>
              </a:rPr>
              <a:t>2007</a:t>
            </a:r>
            <a:r>
              <a:rPr lang="en-US" sz="1800">
                <a:solidFill>
                  <a:srgbClr val="000000"/>
                </a:solidFill>
              </a:rPr>
              <a:t>(X2007) + a</a:t>
            </a:r>
            <a:r>
              <a:rPr lang="en-US" sz="1800" baseline="-25000">
                <a:solidFill>
                  <a:srgbClr val="000000"/>
                </a:solidFill>
              </a:rPr>
              <a:t>2008</a:t>
            </a:r>
            <a:r>
              <a:rPr lang="en-US" sz="1800">
                <a:solidFill>
                  <a:srgbClr val="000000"/>
                </a:solidFill>
              </a:rPr>
              <a:t>(X2008) + a</a:t>
            </a:r>
            <a:r>
              <a:rPr lang="en-US" sz="1800" baseline="-25000">
                <a:solidFill>
                  <a:srgbClr val="000000"/>
                </a:solidFill>
              </a:rPr>
              <a:t>2009</a:t>
            </a:r>
            <a:r>
              <a:rPr lang="en-US" sz="1800">
                <a:solidFill>
                  <a:srgbClr val="000000"/>
                </a:solidFill>
              </a:rPr>
              <a:t>(X2009)</a:t>
            </a:r>
          </a:p>
          <a:p>
            <a:pPr eaLnBrk="1" hangingPunct="1">
              <a:spcBef>
                <a:spcPct val="20000"/>
              </a:spcBef>
            </a:pPr>
            <a:r>
              <a:rPr lang="en-US" sz="1800">
                <a:solidFill>
                  <a:srgbClr val="000000"/>
                </a:solidFill>
              </a:rPr>
              <a:t>Y  =  Log price difference (LN of ratio 2</a:t>
            </a:r>
            <a:r>
              <a:rPr lang="en-US" sz="1800" baseline="30000">
                <a:solidFill>
                  <a:srgbClr val="000000"/>
                </a:solidFill>
              </a:rPr>
              <a:t>nd</a:t>
            </a:r>
            <a:r>
              <a:rPr lang="en-US" sz="1800">
                <a:solidFill>
                  <a:srgbClr val="000000"/>
                </a:solidFill>
              </a:rPr>
              <a:t> sale price / 1</a:t>
            </a:r>
            <a:r>
              <a:rPr lang="en-US" sz="1800" baseline="30000">
                <a:solidFill>
                  <a:srgbClr val="000000"/>
                </a:solidFill>
              </a:rPr>
              <a:t>st</a:t>
            </a:r>
            <a:r>
              <a:rPr lang="en-US" sz="1800">
                <a:solidFill>
                  <a:srgbClr val="000000"/>
                </a:solidFill>
              </a:rPr>
              <a:t> sale price).</a:t>
            </a:r>
          </a:p>
          <a:p>
            <a:pPr eaLnBrk="1" hangingPunct="1">
              <a:spcBef>
                <a:spcPct val="20000"/>
              </a:spcBef>
            </a:pPr>
            <a:r>
              <a:rPr lang="en-US" sz="1800">
                <a:solidFill>
                  <a:srgbClr val="000000"/>
                </a:solidFill>
              </a:rPr>
              <a:t>Xyr = Dummy variable (= 1 if yr betw 1</a:t>
            </a:r>
            <a:r>
              <a:rPr lang="en-US" sz="1800" baseline="30000">
                <a:solidFill>
                  <a:srgbClr val="000000"/>
                </a:solidFill>
              </a:rPr>
              <a:t>st</a:t>
            </a:r>
            <a:r>
              <a:rPr lang="en-US" sz="1800">
                <a:solidFill>
                  <a:srgbClr val="000000"/>
                </a:solidFill>
              </a:rPr>
              <a:t> &amp; 2</a:t>
            </a:r>
            <a:r>
              <a:rPr lang="en-US" sz="1800" baseline="30000">
                <a:solidFill>
                  <a:srgbClr val="000000"/>
                </a:solidFill>
              </a:rPr>
              <a:t>nd</a:t>
            </a:r>
            <a:r>
              <a:rPr lang="en-US" sz="1800">
                <a:solidFill>
                  <a:srgbClr val="000000"/>
                </a:solidFill>
              </a:rPr>
              <a:t> sales; yr during investr holding).</a:t>
            </a:r>
          </a:p>
          <a:p>
            <a:pPr eaLnBrk="1" hangingPunct="1">
              <a:spcBef>
                <a:spcPct val="20000"/>
              </a:spcBef>
            </a:pPr>
            <a:r>
              <a:rPr lang="en-US" sz="1800">
                <a:solidFill>
                  <a:srgbClr val="000000"/>
                </a:solidFill>
              </a:rPr>
              <a:t>a</a:t>
            </a:r>
            <a:r>
              <a:rPr lang="en-US" sz="1800" baseline="-25000">
                <a:solidFill>
                  <a:srgbClr val="000000"/>
                </a:solidFill>
              </a:rPr>
              <a:t>yr</a:t>
            </a:r>
            <a:r>
              <a:rPr lang="en-US" sz="1800">
                <a:solidFill>
                  <a:srgbClr val="000000"/>
                </a:solidFill>
              </a:rPr>
              <a:t> = Parameters to be estimated = True log price ratio during yr.</a:t>
            </a:r>
          </a:p>
        </p:txBody>
      </p:sp>
      <p:sp>
        <p:nvSpPr>
          <p:cNvPr id="176134" name="Text Box 5"/>
          <p:cNvSpPr txBox="1">
            <a:spLocks noChangeArrowheads="1"/>
          </p:cNvSpPr>
          <p:nvPr/>
        </p:nvSpPr>
        <p:spPr bwMode="auto">
          <a:xfrm>
            <a:off x="457200" y="3886200"/>
            <a:ext cx="4800600" cy="1027113"/>
          </a:xfrm>
          <a:prstGeom prst="rect">
            <a:avLst/>
          </a:prstGeom>
          <a:noFill/>
          <a:ln w="9525">
            <a:noFill/>
            <a:miter lim="800000"/>
            <a:headEnd/>
            <a:tailEnd/>
          </a:ln>
        </p:spPr>
        <p:txBody>
          <a:bodyPr>
            <a:spAutoFit/>
          </a:bodyPr>
          <a:lstStyle/>
          <a:p>
            <a:pPr eaLnBrk="1" hangingPunct="1">
              <a:spcBef>
                <a:spcPct val="20000"/>
              </a:spcBef>
            </a:pPr>
            <a:r>
              <a:rPr lang="en-US" sz="1800">
                <a:solidFill>
                  <a:srgbClr val="000000"/>
                </a:solidFill>
              </a:rPr>
              <a:t>LN(1.045)  =  a</a:t>
            </a:r>
            <a:r>
              <a:rPr lang="en-US" sz="1800" baseline="-25000">
                <a:solidFill>
                  <a:srgbClr val="000000"/>
                </a:solidFill>
              </a:rPr>
              <a:t>2007</a:t>
            </a:r>
            <a:r>
              <a:rPr lang="en-US" sz="1800">
                <a:solidFill>
                  <a:srgbClr val="000000"/>
                </a:solidFill>
              </a:rPr>
              <a:t>(1) + a</a:t>
            </a:r>
            <a:r>
              <a:rPr lang="en-US" sz="1800" baseline="-25000">
                <a:solidFill>
                  <a:srgbClr val="000000"/>
                </a:solidFill>
              </a:rPr>
              <a:t>2008</a:t>
            </a:r>
            <a:r>
              <a:rPr lang="en-US" sz="1800">
                <a:solidFill>
                  <a:srgbClr val="000000"/>
                </a:solidFill>
              </a:rPr>
              <a:t>(1) + a</a:t>
            </a:r>
            <a:r>
              <a:rPr lang="en-US" sz="1800" baseline="-25000">
                <a:solidFill>
                  <a:srgbClr val="000000"/>
                </a:solidFill>
              </a:rPr>
              <a:t>2009</a:t>
            </a:r>
            <a:r>
              <a:rPr lang="en-US" sz="1800">
                <a:solidFill>
                  <a:srgbClr val="000000"/>
                </a:solidFill>
              </a:rPr>
              <a:t>(1)</a:t>
            </a:r>
          </a:p>
          <a:p>
            <a:pPr eaLnBrk="1" hangingPunct="1">
              <a:spcBef>
                <a:spcPct val="20000"/>
              </a:spcBef>
            </a:pPr>
            <a:r>
              <a:rPr lang="en-US" sz="1800">
                <a:solidFill>
                  <a:srgbClr val="000000"/>
                </a:solidFill>
              </a:rPr>
              <a:t>LN(1.100)  =  a</a:t>
            </a:r>
            <a:r>
              <a:rPr lang="en-US" sz="1800" baseline="-25000">
                <a:solidFill>
                  <a:srgbClr val="000000"/>
                </a:solidFill>
              </a:rPr>
              <a:t>2007</a:t>
            </a:r>
            <a:r>
              <a:rPr lang="en-US" sz="1800">
                <a:solidFill>
                  <a:srgbClr val="000000"/>
                </a:solidFill>
              </a:rPr>
              <a:t>(1)  + a</a:t>
            </a:r>
            <a:r>
              <a:rPr lang="en-US" sz="1800" baseline="-25000">
                <a:solidFill>
                  <a:srgbClr val="000000"/>
                </a:solidFill>
              </a:rPr>
              <a:t>2008</a:t>
            </a:r>
            <a:r>
              <a:rPr lang="en-US" sz="1800">
                <a:solidFill>
                  <a:srgbClr val="000000"/>
                </a:solidFill>
              </a:rPr>
              <a:t>(1) + a</a:t>
            </a:r>
            <a:r>
              <a:rPr lang="en-US" sz="1800" baseline="-25000">
                <a:solidFill>
                  <a:srgbClr val="000000"/>
                </a:solidFill>
              </a:rPr>
              <a:t>2009</a:t>
            </a:r>
            <a:r>
              <a:rPr lang="en-US" sz="1800">
                <a:solidFill>
                  <a:srgbClr val="000000"/>
                </a:solidFill>
              </a:rPr>
              <a:t>(0)</a:t>
            </a:r>
          </a:p>
          <a:p>
            <a:pPr eaLnBrk="1" hangingPunct="1">
              <a:spcBef>
                <a:spcPct val="20000"/>
              </a:spcBef>
            </a:pPr>
            <a:r>
              <a:rPr lang="en-US" sz="1800">
                <a:solidFill>
                  <a:srgbClr val="000000"/>
                </a:solidFill>
              </a:rPr>
              <a:t>LN(1.045)  = a</a:t>
            </a:r>
            <a:r>
              <a:rPr lang="en-US" sz="1800" baseline="-25000">
                <a:solidFill>
                  <a:srgbClr val="000000"/>
                </a:solidFill>
              </a:rPr>
              <a:t>2007</a:t>
            </a:r>
            <a:r>
              <a:rPr lang="en-US" sz="1800">
                <a:solidFill>
                  <a:srgbClr val="000000"/>
                </a:solidFill>
              </a:rPr>
              <a:t>(0)  + a</a:t>
            </a:r>
            <a:r>
              <a:rPr lang="en-US" sz="1800" baseline="-25000">
                <a:solidFill>
                  <a:srgbClr val="000000"/>
                </a:solidFill>
              </a:rPr>
              <a:t>2008</a:t>
            </a:r>
            <a:r>
              <a:rPr lang="en-US" sz="1800">
                <a:solidFill>
                  <a:srgbClr val="000000"/>
                </a:solidFill>
              </a:rPr>
              <a:t>(1) + a</a:t>
            </a:r>
            <a:r>
              <a:rPr lang="en-US" sz="1800" baseline="-25000">
                <a:solidFill>
                  <a:srgbClr val="000000"/>
                </a:solidFill>
              </a:rPr>
              <a:t>2009</a:t>
            </a:r>
            <a:r>
              <a:rPr lang="en-US" sz="1800">
                <a:solidFill>
                  <a:srgbClr val="000000"/>
                </a:solidFill>
              </a:rPr>
              <a:t>(1)</a:t>
            </a:r>
          </a:p>
        </p:txBody>
      </p:sp>
      <p:sp>
        <p:nvSpPr>
          <p:cNvPr id="176135" name="Text Box 6"/>
          <p:cNvSpPr txBox="1">
            <a:spLocks noChangeArrowheads="1"/>
          </p:cNvSpPr>
          <p:nvPr/>
        </p:nvSpPr>
        <p:spPr bwMode="auto">
          <a:xfrm>
            <a:off x="4876800" y="3886200"/>
            <a:ext cx="4267200" cy="1027113"/>
          </a:xfrm>
          <a:prstGeom prst="rect">
            <a:avLst/>
          </a:prstGeom>
          <a:noFill/>
          <a:ln w="9525">
            <a:noFill/>
            <a:miter lim="800000"/>
            <a:headEnd/>
            <a:tailEnd/>
          </a:ln>
        </p:spPr>
        <p:txBody>
          <a:bodyPr>
            <a:spAutoFit/>
          </a:bodyPr>
          <a:lstStyle/>
          <a:p>
            <a:pPr eaLnBrk="1" hangingPunct="1">
              <a:spcBef>
                <a:spcPct val="20000"/>
              </a:spcBef>
            </a:pPr>
            <a:r>
              <a:rPr lang="en-US" sz="1800">
                <a:solidFill>
                  <a:srgbClr val="000000"/>
                </a:solidFill>
              </a:rPr>
              <a:t>LN(1.045)  =  a</a:t>
            </a:r>
            <a:r>
              <a:rPr lang="en-US" sz="1800" baseline="-25000">
                <a:solidFill>
                  <a:srgbClr val="000000"/>
                </a:solidFill>
              </a:rPr>
              <a:t>2007</a:t>
            </a:r>
            <a:r>
              <a:rPr lang="en-US" sz="1800">
                <a:solidFill>
                  <a:srgbClr val="000000"/>
                </a:solidFill>
              </a:rPr>
              <a:t> + a</a:t>
            </a:r>
            <a:r>
              <a:rPr lang="en-US" sz="1800" baseline="-25000">
                <a:solidFill>
                  <a:srgbClr val="000000"/>
                </a:solidFill>
              </a:rPr>
              <a:t>2008</a:t>
            </a:r>
            <a:r>
              <a:rPr lang="en-US" sz="1800">
                <a:solidFill>
                  <a:srgbClr val="000000"/>
                </a:solidFill>
              </a:rPr>
              <a:t> + a</a:t>
            </a:r>
            <a:r>
              <a:rPr lang="en-US" sz="1800" baseline="-25000">
                <a:solidFill>
                  <a:srgbClr val="000000"/>
                </a:solidFill>
              </a:rPr>
              <a:t>2009</a:t>
            </a:r>
            <a:r>
              <a:rPr lang="en-US" sz="1800">
                <a:solidFill>
                  <a:srgbClr val="000000"/>
                </a:solidFill>
              </a:rPr>
              <a:t>    Eq.(1)</a:t>
            </a:r>
          </a:p>
          <a:p>
            <a:pPr eaLnBrk="1" hangingPunct="1">
              <a:spcBef>
                <a:spcPct val="20000"/>
              </a:spcBef>
            </a:pPr>
            <a:r>
              <a:rPr lang="en-US" sz="1800">
                <a:solidFill>
                  <a:srgbClr val="000000"/>
                </a:solidFill>
              </a:rPr>
              <a:t>LN(1.100)  =  a</a:t>
            </a:r>
            <a:r>
              <a:rPr lang="en-US" sz="1800" baseline="-25000">
                <a:solidFill>
                  <a:srgbClr val="000000"/>
                </a:solidFill>
              </a:rPr>
              <a:t>2007</a:t>
            </a:r>
            <a:r>
              <a:rPr lang="en-US" sz="1800">
                <a:solidFill>
                  <a:srgbClr val="000000"/>
                </a:solidFill>
              </a:rPr>
              <a:t> + a</a:t>
            </a:r>
            <a:r>
              <a:rPr lang="en-US" sz="1800" baseline="-25000">
                <a:solidFill>
                  <a:srgbClr val="000000"/>
                </a:solidFill>
              </a:rPr>
              <a:t>2008</a:t>
            </a:r>
            <a:r>
              <a:rPr lang="en-US" sz="1800">
                <a:solidFill>
                  <a:srgbClr val="000000"/>
                </a:solidFill>
              </a:rPr>
              <a:t>                Eq.(2)</a:t>
            </a:r>
          </a:p>
          <a:p>
            <a:pPr eaLnBrk="1" hangingPunct="1">
              <a:spcBef>
                <a:spcPct val="20000"/>
              </a:spcBef>
            </a:pPr>
            <a:r>
              <a:rPr lang="en-US" sz="1800">
                <a:solidFill>
                  <a:srgbClr val="000000"/>
                </a:solidFill>
              </a:rPr>
              <a:t>LN(1.045)  =          + a</a:t>
            </a:r>
            <a:r>
              <a:rPr lang="en-US" sz="1800" baseline="-25000">
                <a:solidFill>
                  <a:srgbClr val="000000"/>
                </a:solidFill>
              </a:rPr>
              <a:t>2008</a:t>
            </a:r>
            <a:r>
              <a:rPr lang="en-US" sz="1800">
                <a:solidFill>
                  <a:srgbClr val="000000"/>
                </a:solidFill>
              </a:rPr>
              <a:t> + a</a:t>
            </a:r>
            <a:r>
              <a:rPr lang="en-US" sz="1800" baseline="-25000">
                <a:solidFill>
                  <a:srgbClr val="000000"/>
                </a:solidFill>
              </a:rPr>
              <a:t>2009</a:t>
            </a:r>
            <a:r>
              <a:rPr lang="en-US" sz="1800">
                <a:solidFill>
                  <a:srgbClr val="000000"/>
                </a:solidFill>
              </a:rPr>
              <a:t>    Eq.(3)</a:t>
            </a:r>
          </a:p>
        </p:txBody>
      </p:sp>
      <p:sp>
        <p:nvSpPr>
          <p:cNvPr id="176136" name="AutoShape 7"/>
          <p:cNvSpPr>
            <a:spLocks/>
          </p:cNvSpPr>
          <p:nvPr/>
        </p:nvSpPr>
        <p:spPr bwMode="auto">
          <a:xfrm>
            <a:off x="4419600" y="3962400"/>
            <a:ext cx="381000" cy="990600"/>
          </a:xfrm>
          <a:prstGeom prst="rightBrace">
            <a:avLst>
              <a:gd name="adj1" fmla="val 21667"/>
              <a:gd name="adj2" fmla="val 50000"/>
            </a:avLst>
          </a:prstGeom>
          <a:noFill/>
          <a:ln w="9525">
            <a:solidFill>
              <a:schemeClr val="tx1"/>
            </a:solidFill>
            <a:round/>
            <a:headEnd/>
            <a:tailEnd/>
          </a:ln>
        </p:spPr>
        <p:txBody>
          <a:bodyPr wrap="none" anchor="ctr"/>
          <a:lstStyle/>
          <a:p>
            <a:pPr eaLnBrk="1" hangingPunct="1"/>
            <a:endParaRPr lang="en-US" sz="1800">
              <a:solidFill>
                <a:srgbClr val="000000"/>
              </a:solidFill>
              <a:latin typeface="Arial" charset="0"/>
            </a:endParaRPr>
          </a:p>
        </p:txBody>
      </p:sp>
      <p:sp>
        <p:nvSpPr>
          <p:cNvPr id="176137" name="Text Box 8"/>
          <p:cNvSpPr txBox="1">
            <a:spLocks noChangeArrowheads="1"/>
          </p:cNvSpPr>
          <p:nvPr/>
        </p:nvSpPr>
        <p:spPr bwMode="auto">
          <a:xfrm>
            <a:off x="1143000" y="3581400"/>
            <a:ext cx="6858000" cy="366713"/>
          </a:xfrm>
          <a:prstGeom prst="rect">
            <a:avLst/>
          </a:prstGeom>
          <a:noFill/>
          <a:ln w="9525">
            <a:noFill/>
            <a:miter lim="800000"/>
            <a:headEnd/>
            <a:tailEnd/>
          </a:ln>
        </p:spPr>
        <p:txBody>
          <a:bodyPr>
            <a:spAutoFit/>
          </a:bodyPr>
          <a:lstStyle/>
          <a:p>
            <a:pPr algn="ctr" eaLnBrk="1" hangingPunct="1">
              <a:spcBef>
                <a:spcPct val="50000"/>
              </a:spcBef>
            </a:pPr>
            <a:r>
              <a:rPr lang="en-US" sz="1800">
                <a:solidFill>
                  <a:srgbClr val="000000"/>
                </a:solidFill>
                <a:latin typeface="Arial" charset="0"/>
              </a:rPr>
              <a:t>Estimation: Solve simultaneous equations (1 eq per obs):</a:t>
            </a:r>
          </a:p>
        </p:txBody>
      </p:sp>
      <p:sp>
        <p:nvSpPr>
          <p:cNvPr id="176138" name="Text Box 9"/>
          <p:cNvSpPr txBox="1">
            <a:spLocks noChangeArrowheads="1"/>
          </p:cNvSpPr>
          <p:nvPr/>
        </p:nvSpPr>
        <p:spPr bwMode="auto">
          <a:xfrm>
            <a:off x="228600" y="4953000"/>
            <a:ext cx="8686800" cy="1847850"/>
          </a:xfrm>
          <a:prstGeom prst="rect">
            <a:avLst/>
          </a:prstGeom>
          <a:noFill/>
          <a:ln w="9525">
            <a:noFill/>
            <a:miter lim="800000"/>
            <a:headEnd/>
            <a:tailEnd/>
          </a:ln>
        </p:spPr>
        <p:txBody>
          <a:bodyPr>
            <a:spAutoFit/>
          </a:bodyPr>
          <a:lstStyle/>
          <a:p>
            <a:pPr eaLnBrk="1" hangingPunct="1">
              <a:spcBef>
                <a:spcPct val="50000"/>
              </a:spcBef>
            </a:pPr>
            <a:r>
              <a:rPr lang="en-US" sz="1800">
                <a:solidFill>
                  <a:srgbClr val="000000"/>
                </a:solidFill>
              </a:rPr>
              <a:t>Eq.(2) </a:t>
            </a:r>
            <a:r>
              <a:rPr lang="en-US" sz="1800">
                <a:solidFill>
                  <a:srgbClr val="000000"/>
                </a:solidFill>
                <a:sym typeface="Wingdings" pitchFamily="2" charset="2"/>
              </a:rPr>
              <a:t> a</a:t>
            </a:r>
            <a:r>
              <a:rPr lang="en-US" sz="1800" baseline="-25000">
                <a:solidFill>
                  <a:srgbClr val="000000"/>
                </a:solidFill>
                <a:sym typeface="Wingdings" pitchFamily="2" charset="2"/>
              </a:rPr>
              <a:t>2008</a:t>
            </a:r>
            <a:r>
              <a:rPr lang="en-US" sz="1800">
                <a:solidFill>
                  <a:srgbClr val="000000"/>
                </a:solidFill>
                <a:sym typeface="Wingdings" pitchFamily="2" charset="2"/>
              </a:rPr>
              <a:t> = LN(1.1) – a</a:t>
            </a:r>
            <a:r>
              <a:rPr lang="en-US" sz="1800" baseline="-25000">
                <a:solidFill>
                  <a:srgbClr val="000000"/>
                </a:solidFill>
                <a:sym typeface="Wingdings" pitchFamily="2" charset="2"/>
              </a:rPr>
              <a:t>2007</a:t>
            </a:r>
            <a:endParaRPr lang="en-US" sz="1800">
              <a:solidFill>
                <a:srgbClr val="000000"/>
              </a:solidFill>
              <a:sym typeface="Wingdings" pitchFamily="2" charset="2"/>
            </a:endParaRPr>
          </a:p>
          <a:p>
            <a:pPr eaLnBrk="1" hangingPunct="1">
              <a:spcBef>
                <a:spcPct val="10000"/>
              </a:spcBef>
            </a:pPr>
            <a:r>
              <a:rPr lang="en-US" sz="1800">
                <a:solidFill>
                  <a:srgbClr val="000000"/>
                </a:solidFill>
              </a:rPr>
              <a:t>Eq.(2&amp;3) </a:t>
            </a:r>
            <a:r>
              <a:rPr lang="en-US" sz="1800">
                <a:solidFill>
                  <a:srgbClr val="000000"/>
                </a:solidFill>
                <a:sym typeface="Wingdings" pitchFamily="2" charset="2"/>
              </a:rPr>
              <a:t> a</a:t>
            </a:r>
            <a:r>
              <a:rPr lang="en-US" sz="1800" baseline="-25000">
                <a:solidFill>
                  <a:srgbClr val="000000"/>
                </a:solidFill>
                <a:sym typeface="Wingdings" pitchFamily="2" charset="2"/>
              </a:rPr>
              <a:t>2009</a:t>
            </a:r>
            <a:r>
              <a:rPr lang="en-US" sz="1800">
                <a:solidFill>
                  <a:srgbClr val="000000"/>
                </a:solidFill>
                <a:sym typeface="Wingdings" pitchFamily="2" charset="2"/>
              </a:rPr>
              <a:t> = LN(1.045) – LN(1.1) + a</a:t>
            </a:r>
            <a:r>
              <a:rPr lang="en-US" sz="1800" baseline="-25000">
                <a:solidFill>
                  <a:srgbClr val="000000"/>
                </a:solidFill>
                <a:sym typeface="Wingdings" pitchFamily="2" charset="2"/>
              </a:rPr>
              <a:t>2007</a:t>
            </a:r>
            <a:endParaRPr lang="en-US" sz="1800">
              <a:solidFill>
                <a:srgbClr val="000000"/>
              </a:solidFill>
              <a:sym typeface="Wingdings" pitchFamily="2" charset="2"/>
            </a:endParaRPr>
          </a:p>
          <a:p>
            <a:pPr eaLnBrk="1" hangingPunct="1">
              <a:spcBef>
                <a:spcPct val="10000"/>
              </a:spcBef>
            </a:pPr>
            <a:r>
              <a:rPr lang="en-US" sz="1800">
                <a:solidFill>
                  <a:srgbClr val="000000"/>
                </a:solidFill>
                <a:sym typeface="Wingdings" pitchFamily="2" charset="2"/>
              </a:rPr>
              <a:t>Sub into Eq.(1)  LN(1.045) = a</a:t>
            </a:r>
            <a:r>
              <a:rPr lang="en-US" sz="1800" baseline="-25000">
                <a:solidFill>
                  <a:srgbClr val="000000"/>
                </a:solidFill>
                <a:sym typeface="Wingdings" pitchFamily="2" charset="2"/>
              </a:rPr>
              <a:t>2007</a:t>
            </a:r>
            <a:r>
              <a:rPr lang="en-US" sz="1800">
                <a:solidFill>
                  <a:srgbClr val="000000"/>
                </a:solidFill>
                <a:sym typeface="Wingdings" pitchFamily="2" charset="2"/>
              </a:rPr>
              <a:t> + [LN(1.1) – a</a:t>
            </a:r>
            <a:r>
              <a:rPr lang="en-US" sz="1800" baseline="-25000">
                <a:solidFill>
                  <a:srgbClr val="000000"/>
                </a:solidFill>
                <a:sym typeface="Wingdings" pitchFamily="2" charset="2"/>
              </a:rPr>
              <a:t>2007</a:t>
            </a:r>
            <a:r>
              <a:rPr lang="en-US" sz="1800">
                <a:solidFill>
                  <a:srgbClr val="000000"/>
                </a:solidFill>
                <a:sym typeface="Wingdings" pitchFamily="2" charset="2"/>
              </a:rPr>
              <a:t>] + [LN(1.045) – LN(1.1) + a</a:t>
            </a:r>
            <a:r>
              <a:rPr lang="en-US" sz="1800" baseline="-25000">
                <a:solidFill>
                  <a:srgbClr val="000000"/>
                </a:solidFill>
                <a:sym typeface="Wingdings" pitchFamily="2" charset="2"/>
              </a:rPr>
              <a:t>2007</a:t>
            </a:r>
            <a:r>
              <a:rPr lang="en-US" sz="1800">
                <a:solidFill>
                  <a:srgbClr val="000000"/>
                </a:solidFill>
                <a:sym typeface="Wingdings" pitchFamily="2" charset="2"/>
              </a:rPr>
              <a:t>]</a:t>
            </a:r>
          </a:p>
          <a:p>
            <a:pPr eaLnBrk="1" hangingPunct="1">
              <a:spcBef>
                <a:spcPct val="10000"/>
              </a:spcBef>
              <a:buFont typeface="Wingdings" pitchFamily="2" charset="2"/>
              <a:buChar char="è"/>
            </a:pPr>
            <a:r>
              <a:rPr lang="en-US" sz="1800">
                <a:solidFill>
                  <a:srgbClr val="000000"/>
                </a:solidFill>
                <a:sym typeface="Wingdings" pitchFamily="2" charset="2"/>
              </a:rPr>
              <a:t>a</a:t>
            </a:r>
            <a:r>
              <a:rPr lang="en-US" sz="1800" baseline="-25000">
                <a:solidFill>
                  <a:srgbClr val="000000"/>
                </a:solidFill>
                <a:sym typeface="Wingdings" pitchFamily="2" charset="2"/>
              </a:rPr>
              <a:t>2007</a:t>
            </a:r>
            <a:r>
              <a:rPr lang="en-US" sz="1800">
                <a:solidFill>
                  <a:srgbClr val="000000"/>
                </a:solidFill>
                <a:sym typeface="Wingdings" pitchFamily="2" charset="2"/>
              </a:rPr>
              <a:t> = 0 = LN(1/1). Sub back into (2)&amp;(3)  a</a:t>
            </a:r>
            <a:r>
              <a:rPr lang="en-US" sz="1800" baseline="-25000">
                <a:solidFill>
                  <a:srgbClr val="000000"/>
                </a:solidFill>
                <a:sym typeface="Wingdings" pitchFamily="2" charset="2"/>
              </a:rPr>
              <a:t>2008</a:t>
            </a:r>
            <a:r>
              <a:rPr lang="en-US" sz="1800">
                <a:solidFill>
                  <a:srgbClr val="000000"/>
                </a:solidFill>
                <a:sym typeface="Wingdings" pitchFamily="2" charset="2"/>
              </a:rPr>
              <a:t> = LN(1.1) = LN(1.1/1), </a:t>
            </a:r>
          </a:p>
          <a:p>
            <a:pPr eaLnBrk="1" hangingPunct="1">
              <a:buFont typeface="Wingdings" pitchFamily="2" charset="2"/>
              <a:buNone/>
            </a:pPr>
            <a:r>
              <a:rPr lang="en-US" sz="1800">
                <a:solidFill>
                  <a:srgbClr val="000000"/>
                </a:solidFill>
                <a:sym typeface="Wingdings" pitchFamily="2" charset="2"/>
              </a:rPr>
              <a:t>a</a:t>
            </a:r>
            <a:r>
              <a:rPr lang="en-US" sz="1800" baseline="-25000">
                <a:solidFill>
                  <a:srgbClr val="000000"/>
                </a:solidFill>
                <a:sym typeface="Wingdings" pitchFamily="2" charset="2"/>
              </a:rPr>
              <a:t>2009</a:t>
            </a:r>
            <a:r>
              <a:rPr lang="en-US" sz="1800">
                <a:solidFill>
                  <a:srgbClr val="000000"/>
                </a:solidFill>
                <a:sym typeface="Wingdings" pitchFamily="2" charset="2"/>
              </a:rPr>
              <a:t> = LN(1.045/1.1). Exponentiate to retrieve true index price ratios: 1.00, 1.10, 1.045/1.1.</a:t>
            </a:r>
          </a:p>
          <a:p>
            <a:pPr algn="ctr" eaLnBrk="1" hangingPunct="1">
              <a:spcBef>
                <a:spcPct val="10000"/>
              </a:spcBef>
              <a:buFont typeface="Wingdings" pitchFamily="2" charset="2"/>
              <a:buNone/>
            </a:pPr>
            <a:r>
              <a:rPr lang="en-US" sz="1800">
                <a:solidFill>
                  <a:srgbClr val="000000"/>
                </a:solidFill>
                <a:sym typeface="Wingdings" pitchFamily="2" charset="2"/>
              </a:rPr>
              <a:t> Retrieved returns: 0% (2007), 10% (2008), -5% (2009).</a:t>
            </a:r>
          </a:p>
        </p:txBody>
      </p:sp>
      <p:sp>
        <p:nvSpPr>
          <p:cNvPr id="391178" name="Line 10"/>
          <p:cNvSpPr>
            <a:spLocks noChangeShapeType="1"/>
          </p:cNvSpPr>
          <p:nvPr/>
        </p:nvSpPr>
        <p:spPr bwMode="auto">
          <a:xfrm flipH="1">
            <a:off x="4114800" y="5638800"/>
            <a:ext cx="457200" cy="228600"/>
          </a:xfrm>
          <a:prstGeom prst="line">
            <a:avLst/>
          </a:prstGeom>
          <a:noFill/>
          <a:ln w="9525">
            <a:solidFill>
              <a:srgbClr val="FF0000"/>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391179" name="Line 11"/>
          <p:cNvSpPr>
            <a:spLocks noChangeShapeType="1"/>
          </p:cNvSpPr>
          <p:nvPr/>
        </p:nvSpPr>
        <p:spPr bwMode="auto">
          <a:xfrm flipH="1">
            <a:off x="4953000" y="5638800"/>
            <a:ext cx="457200" cy="228600"/>
          </a:xfrm>
          <a:prstGeom prst="line">
            <a:avLst/>
          </a:prstGeom>
          <a:noFill/>
          <a:ln w="9525">
            <a:solidFill>
              <a:srgbClr val="FF0000"/>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391180" name="Line 12"/>
          <p:cNvSpPr>
            <a:spLocks noChangeShapeType="1"/>
          </p:cNvSpPr>
          <p:nvPr/>
        </p:nvSpPr>
        <p:spPr bwMode="auto">
          <a:xfrm flipH="1">
            <a:off x="7239000" y="5638800"/>
            <a:ext cx="457200" cy="228600"/>
          </a:xfrm>
          <a:prstGeom prst="line">
            <a:avLst/>
          </a:prstGeom>
          <a:noFill/>
          <a:ln w="9525">
            <a:solidFill>
              <a:srgbClr val="FF0000"/>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391181" name="Line 13"/>
          <p:cNvSpPr>
            <a:spLocks noChangeShapeType="1"/>
          </p:cNvSpPr>
          <p:nvPr/>
        </p:nvSpPr>
        <p:spPr bwMode="auto">
          <a:xfrm flipH="1">
            <a:off x="7848600" y="5638800"/>
            <a:ext cx="457200" cy="228600"/>
          </a:xfrm>
          <a:prstGeom prst="line">
            <a:avLst/>
          </a:prstGeom>
          <a:noFill/>
          <a:ln w="9525">
            <a:solidFill>
              <a:srgbClr val="FF0000"/>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176143" name="Text Box 31"/>
          <p:cNvSpPr txBox="1">
            <a:spLocks noChangeArrowheads="1"/>
          </p:cNvSpPr>
          <p:nvPr/>
        </p:nvSpPr>
        <p:spPr bwMode="auto">
          <a:xfrm>
            <a:off x="0" y="0"/>
            <a:ext cx="4495800" cy="307975"/>
          </a:xfrm>
          <a:prstGeom prst="rect">
            <a:avLst/>
          </a:prstGeom>
          <a:noFill/>
          <a:ln w="9525">
            <a:noFill/>
            <a:miter lim="800000"/>
            <a:headEnd/>
            <a:tailEnd/>
          </a:ln>
        </p:spPr>
        <p:txBody>
          <a:bodyPr>
            <a:spAutoFit/>
          </a:bodyPr>
          <a:lstStyle/>
          <a:p>
            <a:pPr eaLnBrk="1" hangingPunct="1">
              <a:spcBef>
                <a:spcPct val="50000"/>
              </a:spcBef>
            </a:pPr>
            <a:r>
              <a:rPr lang="en-US" sz="1400">
                <a:solidFill>
                  <a:srgbClr val="808080"/>
                </a:solidFill>
                <a:latin typeface="Arial" charset="0"/>
              </a:rPr>
              <a:t>How repeat-sales price index works…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fld id="{32D6DE79-BCE9-4370-B01E-F778639CE19D}" type="slidenum">
              <a:rPr lang="en-US"/>
              <a:pPr/>
              <a:t>57</a:t>
            </a:fld>
            <a:endParaRPr lang="en-US"/>
          </a:p>
        </p:txBody>
      </p:sp>
      <p:sp>
        <p:nvSpPr>
          <p:cNvPr id="392194" name="Line 2"/>
          <p:cNvSpPr>
            <a:spLocks noChangeShapeType="1"/>
          </p:cNvSpPr>
          <p:nvPr/>
        </p:nvSpPr>
        <p:spPr bwMode="auto">
          <a:xfrm>
            <a:off x="1371600" y="6019800"/>
            <a:ext cx="6781800" cy="0"/>
          </a:xfrm>
          <a:prstGeom prst="line">
            <a:avLst/>
          </a:prstGeom>
          <a:noFill/>
          <a:ln w="9525">
            <a:solidFill>
              <a:schemeClr val="tx1"/>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392195" name="Line 3"/>
          <p:cNvSpPr>
            <a:spLocks noChangeShapeType="1"/>
          </p:cNvSpPr>
          <p:nvPr/>
        </p:nvSpPr>
        <p:spPr bwMode="auto">
          <a:xfrm flipV="1">
            <a:off x="3657600" y="3962400"/>
            <a:ext cx="4495800" cy="609600"/>
          </a:xfrm>
          <a:prstGeom prst="line">
            <a:avLst/>
          </a:prstGeom>
          <a:noFill/>
          <a:ln w="9525">
            <a:solidFill>
              <a:srgbClr val="FF3399"/>
            </a:solidFill>
            <a:prstDash val="dash"/>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392196" name="Line 4"/>
          <p:cNvSpPr>
            <a:spLocks noChangeShapeType="1"/>
          </p:cNvSpPr>
          <p:nvPr/>
        </p:nvSpPr>
        <p:spPr bwMode="auto">
          <a:xfrm>
            <a:off x="1371600" y="2514600"/>
            <a:ext cx="0" cy="3505200"/>
          </a:xfrm>
          <a:prstGeom prst="line">
            <a:avLst/>
          </a:prstGeom>
          <a:noFill/>
          <a:ln w="9525">
            <a:solidFill>
              <a:schemeClr val="tx1"/>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392197" name="Line 5"/>
          <p:cNvSpPr>
            <a:spLocks noChangeShapeType="1"/>
          </p:cNvSpPr>
          <p:nvPr/>
        </p:nvSpPr>
        <p:spPr bwMode="auto">
          <a:xfrm>
            <a:off x="3657600" y="6019800"/>
            <a:ext cx="0" cy="152400"/>
          </a:xfrm>
          <a:prstGeom prst="line">
            <a:avLst/>
          </a:prstGeom>
          <a:noFill/>
          <a:ln w="9525">
            <a:solidFill>
              <a:schemeClr val="tx1"/>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392198" name="Line 6"/>
          <p:cNvSpPr>
            <a:spLocks noChangeShapeType="1"/>
          </p:cNvSpPr>
          <p:nvPr/>
        </p:nvSpPr>
        <p:spPr bwMode="auto">
          <a:xfrm>
            <a:off x="5943600" y="6019800"/>
            <a:ext cx="0" cy="152400"/>
          </a:xfrm>
          <a:prstGeom prst="line">
            <a:avLst/>
          </a:prstGeom>
          <a:noFill/>
          <a:ln w="9525">
            <a:solidFill>
              <a:schemeClr val="tx1"/>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177160" name="Text Box 7"/>
          <p:cNvSpPr txBox="1">
            <a:spLocks noChangeArrowheads="1"/>
          </p:cNvSpPr>
          <p:nvPr/>
        </p:nvSpPr>
        <p:spPr bwMode="auto">
          <a:xfrm>
            <a:off x="1371600" y="6096000"/>
            <a:ext cx="2133600" cy="366713"/>
          </a:xfrm>
          <a:prstGeom prst="rect">
            <a:avLst/>
          </a:prstGeom>
          <a:noFill/>
          <a:ln w="9525">
            <a:noFill/>
            <a:miter lim="800000"/>
            <a:headEnd/>
            <a:tailEnd/>
          </a:ln>
        </p:spPr>
        <p:txBody>
          <a:bodyPr>
            <a:spAutoFit/>
          </a:bodyPr>
          <a:lstStyle/>
          <a:p>
            <a:pPr algn="ctr" eaLnBrk="1" hangingPunct="1">
              <a:spcBef>
                <a:spcPct val="50000"/>
              </a:spcBef>
            </a:pPr>
            <a:r>
              <a:rPr lang="en-US" sz="1800">
                <a:solidFill>
                  <a:srgbClr val="000000"/>
                </a:solidFill>
                <a:latin typeface="Arial" charset="0"/>
              </a:rPr>
              <a:t>2007</a:t>
            </a:r>
          </a:p>
        </p:txBody>
      </p:sp>
      <p:sp>
        <p:nvSpPr>
          <p:cNvPr id="177161" name="Text Box 8"/>
          <p:cNvSpPr txBox="1">
            <a:spLocks noChangeArrowheads="1"/>
          </p:cNvSpPr>
          <p:nvPr/>
        </p:nvSpPr>
        <p:spPr bwMode="auto">
          <a:xfrm>
            <a:off x="3733800" y="6096000"/>
            <a:ext cx="2133600" cy="366713"/>
          </a:xfrm>
          <a:prstGeom prst="rect">
            <a:avLst/>
          </a:prstGeom>
          <a:noFill/>
          <a:ln w="9525">
            <a:noFill/>
            <a:miter lim="800000"/>
            <a:headEnd/>
            <a:tailEnd/>
          </a:ln>
        </p:spPr>
        <p:txBody>
          <a:bodyPr>
            <a:spAutoFit/>
          </a:bodyPr>
          <a:lstStyle/>
          <a:p>
            <a:pPr algn="ctr" eaLnBrk="1" hangingPunct="1">
              <a:spcBef>
                <a:spcPct val="50000"/>
              </a:spcBef>
            </a:pPr>
            <a:r>
              <a:rPr lang="en-US" sz="1800">
                <a:solidFill>
                  <a:srgbClr val="000000"/>
                </a:solidFill>
                <a:latin typeface="Arial" charset="0"/>
              </a:rPr>
              <a:t>2008</a:t>
            </a:r>
          </a:p>
        </p:txBody>
      </p:sp>
      <p:sp>
        <p:nvSpPr>
          <p:cNvPr id="177162" name="Text Box 9"/>
          <p:cNvSpPr txBox="1">
            <a:spLocks noChangeArrowheads="1"/>
          </p:cNvSpPr>
          <p:nvPr/>
        </p:nvSpPr>
        <p:spPr bwMode="auto">
          <a:xfrm>
            <a:off x="6019800" y="6096000"/>
            <a:ext cx="2133600" cy="366713"/>
          </a:xfrm>
          <a:prstGeom prst="rect">
            <a:avLst/>
          </a:prstGeom>
          <a:noFill/>
          <a:ln w="9525">
            <a:noFill/>
            <a:miter lim="800000"/>
            <a:headEnd/>
            <a:tailEnd/>
          </a:ln>
        </p:spPr>
        <p:txBody>
          <a:bodyPr>
            <a:spAutoFit/>
          </a:bodyPr>
          <a:lstStyle/>
          <a:p>
            <a:pPr algn="ctr" eaLnBrk="1" hangingPunct="1">
              <a:spcBef>
                <a:spcPct val="50000"/>
              </a:spcBef>
            </a:pPr>
            <a:r>
              <a:rPr lang="en-US" sz="1800">
                <a:solidFill>
                  <a:srgbClr val="000000"/>
                </a:solidFill>
                <a:latin typeface="Arial" charset="0"/>
              </a:rPr>
              <a:t>2009</a:t>
            </a:r>
          </a:p>
        </p:txBody>
      </p:sp>
      <p:sp>
        <p:nvSpPr>
          <p:cNvPr id="392202" name="Line 10"/>
          <p:cNvSpPr>
            <a:spLocks noChangeShapeType="1"/>
          </p:cNvSpPr>
          <p:nvPr/>
        </p:nvSpPr>
        <p:spPr bwMode="auto">
          <a:xfrm>
            <a:off x="1371600" y="4572000"/>
            <a:ext cx="2286000" cy="0"/>
          </a:xfrm>
          <a:prstGeom prst="line">
            <a:avLst/>
          </a:prstGeom>
          <a:noFill/>
          <a:ln w="28575">
            <a:solidFill>
              <a:schemeClr val="tx1"/>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392203" name="Line 11"/>
          <p:cNvSpPr>
            <a:spLocks noChangeShapeType="1"/>
          </p:cNvSpPr>
          <p:nvPr/>
        </p:nvSpPr>
        <p:spPr bwMode="auto">
          <a:xfrm flipV="1">
            <a:off x="3657600" y="2743200"/>
            <a:ext cx="2286000" cy="1828800"/>
          </a:xfrm>
          <a:prstGeom prst="line">
            <a:avLst/>
          </a:prstGeom>
          <a:noFill/>
          <a:ln w="28575">
            <a:solidFill>
              <a:schemeClr val="tx1"/>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392204" name="Line 12"/>
          <p:cNvSpPr>
            <a:spLocks noChangeShapeType="1"/>
          </p:cNvSpPr>
          <p:nvPr/>
        </p:nvSpPr>
        <p:spPr bwMode="auto">
          <a:xfrm>
            <a:off x="5943600" y="2743200"/>
            <a:ext cx="2209800" cy="1219200"/>
          </a:xfrm>
          <a:prstGeom prst="line">
            <a:avLst/>
          </a:prstGeom>
          <a:noFill/>
          <a:ln w="28575">
            <a:solidFill>
              <a:schemeClr val="tx1"/>
            </a:solidFill>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177166" name="Text Box 13"/>
          <p:cNvSpPr txBox="1">
            <a:spLocks noChangeArrowheads="1"/>
          </p:cNvSpPr>
          <p:nvPr/>
        </p:nvSpPr>
        <p:spPr bwMode="auto">
          <a:xfrm>
            <a:off x="609600" y="4419600"/>
            <a:ext cx="762000" cy="366713"/>
          </a:xfrm>
          <a:prstGeom prst="rect">
            <a:avLst/>
          </a:prstGeom>
          <a:noFill/>
          <a:ln w="9525">
            <a:noFill/>
            <a:miter lim="800000"/>
            <a:headEnd/>
            <a:tailEnd/>
          </a:ln>
        </p:spPr>
        <p:txBody>
          <a:bodyPr>
            <a:spAutoFit/>
          </a:bodyPr>
          <a:lstStyle/>
          <a:p>
            <a:pPr algn="r" eaLnBrk="1" hangingPunct="1">
              <a:spcBef>
                <a:spcPct val="50000"/>
              </a:spcBef>
            </a:pPr>
            <a:r>
              <a:rPr lang="en-US" sz="1800">
                <a:solidFill>
                  <a:srgbClr val="000000"/>
                </a:solidFill>
                <a:latin typeface="Arial" charset="0"/>
              </a:rPr>
              <a:t>1.00</a:t>
            </a:r>
          </a:p>
        </p:txBody>
      </p:sp>
      <p:sp>
        <p:nvSpPr>
          <p:cNvPr id="177167" name="Text Box 14"/>
          <p:cNvSpPr txBox="1">
            <a:spLocks noChangeArrowheads="1"/>
          </p:cNvSpPr>
          <p:nvPr/>
        </p:nvSpPr>
        <p:spPr bwMode="auto">
          <a:xfrm>
            <a:off x="3276600" y="4572000"/>
            <a:ext cx="762000" cy="366713"/>
          </a:xfrm>
          <a:prstGeom prst="rect">
            <a:avLst/>
          </a:prstGeom>
          <a:noFill/>
          <a:ln w="9525">
            <a:noFill/>
            <a:miter lim="800000"/>
            <a:headEnd/>
            <a:tailEnd/>
          </a:ln>
        </p:spPr>
        <p:txBody>
          <a:bodyPr>
            <a:spAutoFit/>
          </a:bodyPr>
          <a:lstStyle/>
          <a:p>
            <a:pPr algn="ctr" eaLnBrk="1" hangingPunct="1">
              <a:spcBef>
                <a:spcPct val="50000"/>
              </a:spcBef>
            </a:pPr>
            <a:r>
              <a:rPr lang="en-US" sz="1800">
                <a:solidFill>
                  <a:srgbClr val="000000"/>
                </a:solidFill>
                <a:latin typeface="Arial" charset="0"/>
              </a:rPr>
              <a:t>1.00</a:t>
            </a:r>
          </a:p>
        </p:txBody>
      </p:sp>
      <p:sp>
        <p:nvSpPr>
          <p:cNvPr id="177168" name="Text Box 15"/>
          <p:cNvSpPr txBox="1">
            <a:spLocks noChangeArrowheads="1"/>
          </p:cNvSpPr>
          <p:nvPr/>
        </p:nvSpPr>
        <p:spPr bwMode="auto">
          <a:xfrm>
            <a:off x="5562600" y="2362200"/>
            <a:ext cx="762000" cy="366713"/>
          </a:xfrm>
          <a:prstGeom prst="rect">
            <a:avLst/>
          </a:prstGeom>
          <a:noFill/>
          <a:ln w="9525">
            <a:noFill/>
            <a:miter lim="800000"/>
            <a:headEnd/>
            <a:tailEnd/>
          </a:ln>
        </p:spPr>
        <p:txBody>
          <a:bodyPr>
            <a:spAutoFit/>
          </a:bodyPr>
          <a:lstStyle/>
          <a:p>
            <a:pPr algn="ctr" eaLnBrk="1" hangingPunct="1">
              <a:spcBef>
                <a:spcPct val="50000"/>
              </a:spcBef>
            </a:pPr>
            <a:r>
              <a:rPr lang="en-US" sz="1800">
                <a:solidFill>
                  <a:srgbClr val="000000"/>
                </a:solidFill>
                <a:latin typeface="Arial" charset="0"/>
              </a:rPr>
              <a:t>1.10</a:t>
            </a:r>
          </a:p>
        </p:txBody>
      </p:sp>
      <p:sp>
        <p:nvSpPr>
          <p:cNvPr id="177169" name="Text Box 16"/>
          <p:cNvSpPr txBox="1">
            <a:spLocks noChangeArrowheads="1"/>
          </p:cNvSpPr>
          <p:nvPr/>
        </p:nvSpPr>
        <p:spPr bwMode="auto">
          <a:xfrm>
            <a:off x="7848600" y="3962400"/>
            <a:ext cx="762000" cy="366713"/>
          </a:xfrm>
          <a:prstGeom prst="rect">
            <a:avLst/>
          </a:prstGeom>
          <a:noFill/>
          <a:ln w="9525">
            <a:noFill/>
            <a:miter lim="800000"/>
            <a:headEnd/>
            <a:tailEnd/>
          </a:ln>
        </p:spPr>
        <p:txBody>
          <a:bodyPr>
            <a:spAutoFit/>
          </a:bodyPr>
          <a:lstStyle/>
          <a:p>
            <a:pPr algn="ctr" eaLnBrk="1" hangingPunct="1">
              <a:spcBef>
                <a:spcPct val="50000"/>
              </a:spcBef>
            </a:pPr>
            <a:r>
              <a:rPr lang="en-US" sz="1800">
                <a:solidFill>
                  <a:srgbClr val="000000"/>
                </a:solidFill>
                <a:latin typeface="Arial" charset="0"/>
              </a:rPr>
              <a:t>1.045</a:t>
            </a:r>
          </a:p>
        </p:txBody>
      </p:sp>
      <p:sp>
        <p:nvSpPr>
          <p:cNvPr id="392209" name="Line 17"/>
          <p:cNvSpPr>
            <a:spLocks noChangeShapeType="1"/>
          </p:cNvSpPr>
          <p:nvPr/>
        </p:nvSpPr>
        <p:spPr bwMode="auto">
          <a:xfrm flipV="1">
            <a:off x="1371600" y="3962400"/>
            <a:ext cx="6781800" cy="609600"/>
          </a:xfrm>
          <a:prstGeom prst="line">
            <a:avLst/>
          </a:prstGeom>
          <a:noFill/>
          <a:ln w="9525">
            <a:solidFill>
              <a:srgbClr val="0000FF"/>
            </a:solidFill>
            <a:prstDash val="dash"/>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177171" name="Oval 18"/>
          <p:cNvSpPr>
            <a:spLocks noChangeArrowheads="1"/>
          </p:cNvSpPr>
          <p:nvPr/>
        </p:nvSpPr>
        <p:spPr bwMode="auto">
          <a:xfrm>
            <a:off x="1295400" y="4495800"/>
            <a:ext cx="152400" cy="152400"/>
          </a:xfrm>
          <a:prstGeom prst="ellipse">
            <a:avLst/>
          </a:prstGeom>
          <a:noFill/>
          <a:ln w="9525">
            <a:solidFill>
              <a:srgbClr val="0000FF"/>
            </a:solidFill>
            <a:round/>
            <a:headEnd/>
            <a:tailEnd/>
          </a:ln>
        </p:spPr>
        <p:txBody>
          <a:bodyPr wrap="none" anchor="ctr"/>
          <a:lstStyle/>
          <a:p>
            <a:pPr eaLnBrk="1" hangingPunct="1"/>
            <a:endParaRPr lang="en-US" sz="1800">
              <a:solidFill>
                <a:srgbClr val="000000"/>
              </a:solidFill>
              <a:latin typeface="Arial" charset="0"/>
            </a:endParaRPr>
          </a:p>
        </p:txBody>
      </p:sp>
      <p:sp>
        <p:nvSpPr>
          <p:cNvPr id="177172" name="Oval 19"/>
          <p:cNvSpPr>
            <a:spLocks noChangeArrowheads="1"/>
          </p:cNvSpPr>
          <p:nvPr/>
        </p:nvSpPr>
        <p:spPr bwMode="auto">
          <a:xfrm>
            <a:off x="8077200" y="3886200"/>
            <a:ext cx="152400" cy="152400"/>
          </a:xfrm>
          <a:prstGeom prst="ellipse">
            <a:avLst/>
          </a:prstGeom>
          <a:noFill/>
          <a:ln w="9525">
            <a:solidFill>
              <a:srgbClr val="0000FF"/>
            </a:solidFill>
            <a:round/>
            <a:headEnd/>
            <a:tailEnd/>
          </a:ln>
        </p:spPr>
        <p:txBody>
          <a:bodyPr wrap="none" anchor="ctr"/>
          <a:lstStyle/>
          <a:p>
            <a:pPr eaLnBrk="1" hangingPunct="1"/>
            <a:endParaRPr lang="en-US" sz="1800">
              <a:solidFill>
                <a:srgbClr val="000000"/>
              </a:solidFill>
              <a:latin typeface="Arial" charset="0"/>
            </a:endParaRPr>
          </a:p>
        </p:txBody>
      </p:sp>
      <p:sp>
        <p:nvSpPr>
          <p:cNvPr id="392212" name="Line 20"/>
          <p:cNvSpPr>
            <a:spLocks noChangeShapeType="1"/>
          </p:cNvSpPr>
          <p:nvPr/>
        </p:nvSpPr>
        <p:spPr bwMode="auto">
          <a:xfrm flipV="1">
            <a:off x="1371600" y="2743200"/>
            <a:ext cx="4572000" cy="1828800"/>
          </a:xfrm>
          <a:prstGeom prst="line">
            <a:avLst/>
          </a:prstGeom>
          <a:noFill/>
          <a:ln w="9525">
            <a:solidFill>
              <a:srgbClr val="FF0000"/>
            </a:solidFill>
            <a:prstDash val="dash"/>
            <a:round/>
            <a:headEnd/>
            <a:tailEnd/>
          </a:ln>
        </p:spPr>
        <p:txBody>
          <a:bodyPr/>
          <a:lstStyle/>
          <a:p>
            <a:pPr eaLnBrk="1" hangingPunct="1">
              <a:defRPr/>
            </a:pPr>
            <a:endParaRPr lang="en-US" sz="2000" b="1" i="1">
              <a:solidFill>
                <a:srgbClr val="000000"/>
              </a:solidFill>
              <a:effectLst>
                <a:outerShdw blurRad="38100" dist="38100" dir="2700000" algn="tl">
                  <a:srgbClr val="000000">
                    <a:alpha val="43137"/>
                  </a:srgbClr>
                </a:outerShdw>
              </a:effectLst>
            </a:endParaRPr>
          </a:p>
        </p:txBody>
      </p:sp>
      <p:sp>
        <p:nvSpPr>
          <p:cNvPr id="177174" name="Oval 21"/>
          <p:cNvSpPr>
            <a:spLocks noChangeArrowheads="1"/>
          </p:cNvSpPr>
          <p:nvPr/>
        </p:nvSpPr>
        <p:spPr bwMode="auto">
          <a:xfrm>
            <a:off x="1295400" y="4419600"/>
            <a:ext cx="152400" cy="228600"/>
          </a:xfrm>
          <a:prstGeom prst="ellipse">
            <a:avLst/>
          </a:prstGeom>
          <a:noFill/>
          <a:ln w="9525">
            <a:solidFill>
              <a:srgbClr val="FF0000"/>
            </a:solidFill>
            <a:round/>
            <a:headEnd/>
            <a:tailEnd/>
          </a:ln>
        </p:spPr>
        <p:txBody>
          <a:bodyPr wrap="none" anchor="ctr"/>
          <a:lstStyle/>
          <a:p>
            <a:pPr eaLnBrk="1" hangingPunct="1"/>
            <a:endParaRPr lang="en-US" sz="1800">
              <a:solidFill>
                <a:srgbClr val="000000"/>
              </a:solidFill>
              <a:latin typeface="Arial" charset="0"/>
            </a:endParaRPr>
          </a:p>
        </p:txBody>
      </p:sp>
      <p:sp>
        <p:nvSpPr>
          <p:cNvPr id="177175" name="Oval 22"/>
          <p:cNvSpPr>
            <a:spLocks noChangeArrowheads="1"/>
          </p:cNvSpPr>
          <p:nvPr/>
        </p:nvSpPr>
        <p:spPr bwMode="auto">
          <a:xfrm>
            <a:off x="5867400" y="2667000"/>
            <a:ext cx="152400" cy="228600"/>
          </a:xfrm>
          <a:prstGeom prst="ellipse">
            <a:avLst/>
          </a:prstGeom>
          <a:noFill/>
          <a:ln w="9525">
            <a:solidFill>
              <a:srgbClr val="FF0000"/>
            </a:solidFill>
            <a:round/>
            <a:headEnd/>
            <a:tailEnd/>
          </a:ln>
        </p:spPr>
        <p:txBody>
          <a:bodyPr wrap="none" anchor="ctr"/>
          <a:lstStyle/>
          <a:p>
            <a:pPr eaLnBrk="1" hangingPunct="1"/>
            <a:endParaRPr lang="en-US" sz="1800">
              <a:solidFill>
                <a:srgbClr val="000000"/>
              </a:solidFill>
              <a:latin typeface="Arial" charset="0"/>
            </a:endParaRPr>
          </a:p>
        </p:txBody>
      </p:sp>
      <p:sp>
        <p:nvSpPr>
          <p:cNvPr id="177176" name="Oval 23"/>
          <p:cNvSpPr>
            <a:spLocks noChangeArrowheads="1"/>
          </p:cNvSpPr>
          <p:nvPr/>
        </p:nvSpPr>
        <p:spPr bwMode="auto">
          <a:xfrm>
            <a:off x="3505200" y="4495800"/>
            <a:ext cx="228600" cy="152400"/>
          </a:xfrm>
          <a:prstGeom prst="ellipse">
            <a:avLst/>
          </a:prstGeom>
          <a:noFill/>
          <a:ln w="9525">
            <a:solidFill>
              <a:srgbClr val="FF3399"/>
            </a:solidFill>
            <a:round/>
            <a:headEnd/>
            <a:tailEnd/>
          </a:ln>
        </p:spPr>
        <p:txBody>
          <a:bodyPr wrap="none" anchor="ctr"/>
          <a:lstStyle/>
          <a:p>
            <a:pPr eaLnBrk="1" hangingPunct="1"/>
            <a:endParaRPr lang="en-US" sz="1800">
              <a:solidFill>
                <a:srgbClr val="000000"/>
              </a:solidFill>
              <a:latin typeface="Arial" charset="0"/>
            </a:endParaRPr>
          </a:p>
        </p:txBody>
      </p:sp>
      <p:sp>
        <p:nvSpPr>
          <p:cNvPr id="177177" name="Text Box 24"/>
          <p:cNvSpPr txBox="1">
            <a:spLocks noChangeArrowheads="1"/>
          </p:cNvSpPr>
          <p:nvPr/>
        </p:nvSpPr>
        <p:spPr bwMode="auto">
          <a:xfrm>
            <a:off x="2971800" y="4114800"/>
            <a:ext cx="1143000" cy="304800"/>
          </a:xfrm>
          <a:prstGeom prst="rect">
            <a:avLst/>
          </a:prstGeom>
          <a:noFill/>
          <a:ln w="9525">
            <a:noFill/>
            <a:miter lim="800000"/>
            <a:headEnd/>
            <a:tailEnd/>
          </a:ln>
        </p:spPr>
        <p:txBody>
          <a:bodyPr>
            <a:spAutoFit/>
          </a:bodyPr>
          <a:lstStyle/>
          <a:p>
            <a:pPr algn="ctr" eaLnBrk="1" hangingPunct="1">
              <a:spcBef>
                <a:spcPct val="50000"/>
              </a:spcBef>
            </a:pPr>
            <a:r>
              <a:rPr lang="en-US" sz="1400">
                <a:solidFill>
                  <a:srgbClr val="0000FF"/>
                </a:solidFill>
                <a:latin typeface="Arial" charset="0"/>
              </a:rPr>
              <a:t>Prop # 1</a:t>
            </a:r>
          </a:p>
        </p:txBody>
      </p:sp>
      <p:sp>
        <p:nvSpPr>
          <p:cNvPr id="177178" name="Text Box 25"/>
          <p:cNvSpPr txBox="1">
            <a:spLocks noChangeArrowheads="1"/>
          </p:cNvSpPr>
          <p:nvPr/>
        </p:nvSpPr>
        <p:spPr bwMode="auto">
          <a:xfrm>
            <a:off x="4953000" y="4343400"/>
            <a:ext cx="1143000" cy="304800"/>
          </a:xfrm>
          <a:prstGeom prst="rect">
            <a:avLst/>
          </a:prstGeom>
          <a:noFill/>
          <a:ln w="9525">
            <a:noFill/>
            <a:miter lim="800000"/>
            <a:headEnd/>
            <a:tailEnd/>
          </a:ln>
        </p:spPr>
        <p:txBody>
          <a:bodyPr>
            <a:spAutoFit/>
          </a:bodyPr>
          <a:lstStyle/>
          <a:p>
            <a:pPr algn="ctr" eaLnBrk="1" hangingPunct="1">
              <a:spcBef>
                <a:spcPct val="50000"/>
              </a:spcBef>
            </a:pPr>
            <a:r>
              <a:rPr lang="en-US" sz="1400">
                <a:solidFill>
                  <a:srgbClr val="FF3399"/>
                </a:solidFill>
                <a:latin typeface="Arial" charset="0"/>
              </a:rPr>
              <a:t>Prop # 3</a:t>
            </a:r>
          </a:p>
        </p:txBody>
      </p:sp>
      <p:sp>
        <p:nvSpPr>
          <p:cNvPr id="177179" name="Text Box 26"/>
          <p:cNvSpPr txBox="1">
            <a:spLocks noChangeArrowheads="1"/>
          </p:cNvSpPr>
          <p:nvPr/>
        </p:nvSpPr>
        <p:spPr bwMode="auto">
          <a:xfrm>
            <a:off x="3352800" y="3124200"/>
            <a:ext cx="1143000" cy="304800"/>
          </a:xfrm>
          <a:prstGeom prst="rect">
            <a:avLst/>
          </a:prstGeom>
          <a:noFill/>
          <a:ln w="9525">
            <a:noFill/>
            <a:miter lim="800000"/>
            <a:headEnd/>
            <a:tailEnd/>
          </a:ln>
        </p:spPr>
        <p:txBody>
          <a:bodyPr>
            <a:spAutoFit/>
          </a:bodyPr>
          <a:lstStyle/>
          <a:p>
            <a:pPr algn="ctr" eaLnBrk="1" hangingPunct="1">
              <a:spcBef>
                <a:spcPct val="50000"/>
              </a:spcBef>
            </a:pPr>
            <a:r>
              <a:rPr lang="en-US" sz="1400">
                <a:solidFill>
                  <a:srgbClr val="FF0000"/>
                </a:solidFill>
                <a:latin typeface="Arial" charset="0"/>
              </a:rPr>
              <a:t>Prop # 2</a:t>
            </a:r>
          </a:p>
        </p:txBody>
      </p:sp>
      <p:sp>
        <p:nvSpPr>
          <p:cNvPr id="177180" name="Oval 27"/>
          <p:cNvSpPr>
            <a:spLocks noChangeArrowheads="1"/>
          </p:cNvSpPr>
          <p:nvPr/>
        </p:nvSpPr>
        <p:spPr bwMode="auto">
          <a:xfrm>
            <a:off x="8001000" y="3886200"/>
            <a:ext cx="228600" cy="152400"/>
          </a:xfrm>
          <a:prstGeom prst="ellipse">
            <a:avLst/>
          </a:prstGeom>
          <a:noFill/>
          <a:ln w="9525">
            <a:solidFill>
              <a:srgbClr val="FF3399"/>
            </a:solidFill>
            <a:round/>
            <a:headEnd/>
            <a:tailEnd/>
          </a:ln>
        </p:spPr>
        <p:txBody>
          <a:bodyPr wrap="none" anchor="ctr"/>
          <a:lstStyle/>
          <a:p>
            <a:pPr eaLnBrk="1" hangingPunct="1"/>
            <a:endParaRPr lang="en-US" sz="1800">
              <a:solidFill>
                <a:srgbClr val="000000"/>
              </a:solidFill>
              <a:latin typeface="Arial" charset="0"/>
            </a:endParaRPr>
          </a:p>
        </p:txBody>
      </p:sp>
      <p:sp>
        <p:nvSpPr>
          <p:cNvPr id="177181" name="Text Box 28"/>
          <p:cNvSpPr txBox="1">
            <a:spLocks noChangeArrowheads="1"/>
          </p:cNvSpPr>
          <p:nvPr/>
        </p:nvSpPr>
        <p:spPr bwMode="auto">
          <a:xfrm>
            <a:off x="990600" y="152400"/>
            <a:ext cx="74676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rgbClr val="000000"/>
                </a:solidFill>
                <a:latin typeface="Arial" charset="0"/>
              </a:rPr>
              <a:t>Numerical Example of Repeat-Sales Regression Model</a:t>
            </a:r>
          </a:p>
        </p:txBody>
      </p:sp>
      <p:sp>
        <p:nvSpPr>
          <p:cNvPr id="177182" name="Text Box 29"/>
          <p:cNvSpPr txBox="1">
            <a:spLocks noChangeArrowheads="1"/>
          </p:cNvSpPr>
          <p:nvPr/>
        </p:nvSpPr>
        <p:spPr bwMode="auto">
          <a:xfrm>
            <a:off x="1219200" y="609600"/>
            <a:ext cx="7315200" cy="1739900"/>
          </a:xfrm>
          <a:prstGeom prst="rect">
            <a:avLst/>
          </a:prstGeom>
          <a:noFill/>
          <a:ln w="9525">
            <a:noFill/>
            <a:miter lim="800000"/>
            <a:headEnd/>
            <a:tailEnd/>
          </a:ln>
        </p:spPr>
        <p:txBody>
          <a:bodyPr>
            <a:spAutoFit/>
          </a:bodyPr>
          <a:lstStyle/>
          <a:p>
            <a:pPr eaLnBrk="1" hangingPunct="1"/>
            <a:r>
              <a:rPr lang="en-US" sz="1800">
                <a:solidFill>
                  <a:srgbClr val="000000"/>
                </a:solidFill>
                <a:latin typeface="Arial" charset="0"/>
              </a:rPr>
              <a:t>Thus, model retrieves true returns (including 2009 negative):</a:t>
            </a:r>
          </a:p>
          <a:p>
            <a:pPr eaLnBrk="1" hangingPunct="1"/>
            <a:r>
              <a:rPr lang="en-US" sz="1800">
                <a:solidFill>
                  <a:srgbClr val="000000"/>
                </a:solidFill>
                <a:latin typeface="Arial" charset="0"/>
              </a:rPr>
              <a:t>			2007	0%</a:t>
            </a:r>
          </a:p>
          <a:p>
            <a:pPr eaLnBrk="1" hangingPunct="1"/>
            <a:r>
              <a:rPr lang="en-US" sz="1800">
                <a:solidFill>
                  <a:srgbClr val="000000"/>
                </a:solidFill>
                <a:latin typeface="Arial" charset="0"/>
              </a:rPr>
              <a:t>			2008	10%</a:t>
            </a:r>
          </a:p>
          <a:p>
            <a:pPr eaLnBrk="1" hangingPunct="1"/>
            <a:r>
              <a:rPr lang="en-US" sz="1800">
                <a:solidFill>
                  <a:srgbClr val="000000"/>
                </a:solidFill>
                <a:latin typeface="Arial" charset="0"/>
              </a:rPr>
              <a:t>			2009	-5%</a:t>
            </a:r>
          </a:p>
          <a:p>
            <a:pPr eaLnBrk="1" hangingPunct="1"/>
            <a:r>
              <a:rPr lang="en-US" sz="1800">
                <a:solidFill>
                  <a:srgbClr val="000000"/>
                </a:solidFill>
                <a:latin typeface="Arial" charset="0"/>
              </a:rPr>
              <a:t>Even though no single repeat-sale observation reveals any one return, and none of the investments had a price decline…</a:t>
            </a:r>
          </a:p>
        </p:txBody>
      </p:sp>
      <p:sp>
        <p:nvSpPr>
          <p:cNvPr id="177183" name="Text Box 31"/>
          <p:cNvSpPr txBox="1">
            <a:spLocks noChangeArrowheads="1"/>
          </p:cNvSpPr>
          <p:nvPr/>
        </p:nvSpPr>
        <p:spPr bwMode="auto">
          <a:xfrm>
            <a:off x="0" y="0"/>
            <a:ext cx="4495800" cy="307975"/>
          </a:xfrm>
          <a:prstGeom prst="rect">
            <a:avLst/>
          </a:prstGeom>
          <a:noFill/>
          <a:ln w="9525">
            <a:noFill/>
            <a:miter lim="800000"/>
            <a:headEnd/>
            <a:tailEnd/>
          </a:ln>
        </p:spPr>
        <p:txBody>
          <a:bodyPr>
            <a:spAutoFit/>
          </a:bodyPr>
          <a:lstStyle/>
          <a:p>
            <a:pPr eaLnBrk="1" hangingPunct="1">
              <a:spcBef>
                <a:spcPct val="50000"/>
              </a:spcBef>
            </a:pPr>
            <a:r>
              <a:rPr lang="en-US" sz="1400">
                <a:solidFill>
                  <a:srgbClr val="808080"/>
                </a:solidFill>
                <a:latin typeface="Arial" charset="0"/>
              </a:rPr>
              <a:t>How repeat-sales price index works…</a:t>
            </a:r>
          </a:p>
        </p:txBody>
      </p:sp>
      <p:sp>
        <p:nvSpPr>
          <p:cNvPr id="32" name="Footer Placeholder 31"/>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2BC8673E-FA3F-4F20-B8F7-EBBCE56C8DD5}" type="slidenum">
              <a:rPr lang="en-US"/>
              <a:pPr/>
              <a:t>58</a:t>
            </a:fld>
            <a:endParaRPr lang="en-US"/>
          </a:p>
        </p:txBody>
      </p:sp>
      <p:sp>
        <p:nvSpPr>
          <p:cNvPr id="178179" name="Text Box 2"/>
          <p:cNvSpPr txBox="1">
            <a:spLocks noChangeArrowheads="1"/>
          </p:cNvSpPr>
          <p:nvPr/>
        </p:nvSpPr>
        <p:spPr bwMode="auto">
          <a:xfrm>
            <a:off x="990600" y="152400"/>
            <a:ext cx="74676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rgbClr val="000000"/>
                </a:solidFill>
                <a:latin typeface="Arial" charset="0"/>
              </a:rPr>
              <a:t>Numerical Example of Repeat-Sales Regression Model</a:t>
            </a:r>
          </a:p>
        </p:txBody>
      </p:sp>
      <p:sp>
        <p:nvSpPr>
          <p:cNvPr id="178180" name="Text Box 3"/>
          <p:cNvSpPr txBox="1">
            <a:spLocks noChangeArrowheads="1"/>
          </p:cNvSpPr>
          <p:nvPr/>
        </p:nvSpPr>
        <p:spPr bwMode="auto">
          <a:xfrm>
            <a:off x="1219200" y="609600"/>
            <a:ext cx="7315200" cy="1739900"/>
          </a:xfrm>
          <a:prstGeom prst="rect">
            <a:avLst/>
          </a:prstGeom>
          <a:noFill/>
          <a:ln w="9525">
            <a:noFill/>
            <a:miter lim="800000"/>
            <a:headEnd/>
            <a:tailEnd/>
          </a:ln>
        </p:spPr>
        <p:txBody>
          <a:bodyPr>
            <a:spAutoFit/>
          </a:bodyPr>
          <a:lstStyle/>
          <a:p>
            <a:pPr eaLnBrk="1" hangingPunct="1"/>
            <a:r>
              <a:rPr lang="en-US" sz="1800">
                <a:solidFill>
                  <a:srgbClr val="000000"/>
                </a:solidFill>
                <a:latin typeface="Arial" charset="0"/>
              </a:rPr>
              <a:t>Thus, model retrieves true returns (including 2009 negative):</a:t>
            </a:r>
          </a:p>
          <a:p>
            <a:pPr eaLnBrk="1" hangingPunct="1"/>
            <a:r>
              <a:rPr lang="en-US" sz="1800">
                <a:solidFill>
                  <a:srgbClr val="000000"/>
                </a:solidFill>
                <a:latin typeface="Arial" charset="0"/>
              </a:rPr>
              <a:t>			2007	0%</a:t>
            </a:r>
          </a:p>
          <a:p>
            <a:pPr eaLnBrk="1" hangingPunct="1"/>
            <a:r>
              <a:rPr lang="en-US" sz="1800">
                <a:solidFill>
                  <a:srgbClr val="000000"/>
                </a:solidFill>
                <a:latin typeface="Arial" charset="0"/>
              </a:rPr>
              <a:t>			2008	10%</a:t>
            </a:r>
          </a:p>
          <a:p>
            <a:pPr eaLnBrk="1" hangingPunct="1"/>
            <a:r>
              <a:rPr lang="en-US" sz="1800">
                <a:solidFill>
                  <a:srgbClr val="000000"/>
                </a:solidFill>
                <a:latin typeface="Arial" charset="0"/>
              </a:rPr>
              <a:t>			2009	-5%</a:t>
            </a:r>
          </a:p>
          <a:p>
            <a:pPr eaLnBrk="1" hangingPunct="1"/>
            <a:r>
              <a:rPr lang="en-US" sz="1800">
                <a:solidFill>
                  <a:srgbClr val="000000"/>
                </a:solidFill>
                <a:latin typeface="Arial" charset="0"/>
              </a:rPr>
              <a:t>Even though no single repeat-sale observation reveals any one return, and none of the investments had a price decline…</a:t>
            </a:r>
          </a:p>
        </p:txBody>
      </p:sp>
      <p:sp>
        <p:nvSpPr>
          <p:cNvPr id="178181" name="Text Box 4"/>
          <p:cNvSpPr txBox="1">
            <a:spLocks noChangeArrowheads="1"/>
          </p:cNvSpPr>
          <p:nvPr/>
        </p:nvSpPr>
        <p:spPr bwMode="auto">
          <a:xfrm>
            <a:off x="990600" y="2590800"/>
            <a:ext cx="7620000" cy="1320800"/>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en-US" sz="2000">
                <a:solidFill>
                  <a:srgbClr val="000000"/>
                </a:solidFill>
                <a:latin typeface="Arial" charset="0"/>
              </a:rPr>
              <a:t>This is a general result:</a:t>
            </a:r>
          </a:p>
          <a:p>
            <a:pPr algn="ctr" eaLnBrk="1" hangingPunct="1">
              <a:spcBef>
                <a:spcPct val="50000"/>
              </a:spcBef>
            </a:pPr>
            <a:r>
              <a:rPr lang="en-US" sz="2000">
                <a:solidFill>
                  <a:srgbClr val="000000"/>
                </a:solidFill>
                <a:latin typeface="Arial" charset="0"/>
              </a:rPr>
              <a:t>As long as data contains at least one sale (obs) per period,</a:t>
            </a:r>
          </a:p>
          <a:p>
            <a:pPr algn="ctr" eaLnBrk="1" hangingPunct="1">
              <a:spcBef>
                <a:spcPct val="50000"/>
              </a:spcBef>
            </a:pPr>
            <a:r>
              <a:rPr lang="en-US" sz="2000">
                <a:solidFill>
                  <a:srgbClr val="000000"/>
                </a:solidFill>
                <a:latin typeface="Arial" charset="0"/>
              </a:rPr>
              <a:t>model can find return in each period.</a:t>
            </a:r>
          </a:p>
        </p:txBody>
      </p:sp>
      <p:sp>
        <p:nvSpPr>
          <p:cNvPr id="178182" name="Text Box 5"/>
          <p:cNvSpPr txBox="1">
            <a:spLocks noChangeArrowheads="1"/>
          </p:cNvSpPr>
          <p:nvPr/>
        </p:nvSpPr>
        <p:spPr bwMode="auto">
          <a:xfrm>
            <a:off x="1524000" y="4267200"/>
            <a:ext cx="6400800" cy="1879600"/>
          </a:xfrm>
          <a:prstGeom prst="rect">
            <a:avLst/>
          </a:prstGeom>
          <a:noFill/>
          <a:ln w="9525">
            <a:noFill/>
            <a:miter lim="800000"/>
            <a:headEnd/>
            <a:tailEnd/>
          </a:ln>
        </p:spPr>
        <p:txBody>
          <a:bodyPr>
            <a:spAutoFit/>
          </a:bodyPr>
          <a:lstStyle/>
          <a:p>
            <a:pPr algn="ctr" eaLnBrk="1" hangingPunct="1">
              <a:spcBef>
                <a:spcPct val="50000"/>
              </a:spcBef>
            </a:pPr>
            <a:r>
              <a:rPr lang="en-US" sz="1800">
                <a:solidFill>
                  <a:srgbClr val="000000"/>
                </a:solidFill>
                <a:latin typeface="Arial" charset="0"/>
              </a:rPr>
              <a:t>In real world, there will also be random dispersion of individual transaction prices around market price.</a:t>
            </a:r>
          </a:p>
          <a:p>
            <a:pPr algn="ctr" eaLnBrk="1" hangingPunct="1">
              <a:spcBef>
                <a:spcPct val="50000"/>
              </a:spcBef>
            </a:pPr>
            <a:r>
              <a:rPr lang="en-US" sz="1800">
                <a:solidFill>
                  <a:srgbClr val="000000"/>
                </a:solidFill>
                <a:latin typeface="Arial" charset="0"/>
              </a:rPr>
              <a:t>But there will also be more than one observation per period.</a:t>
            </a:r>
          </a:p>
          <a:p>
            <a:pPr algn="ctr" eaLnBrk="1" hangingPunct="1">
              <a:spcBef>
                <a:spcPct val="50000"/>
              </a:spcBef>
            </a:pPr>
            <a:r>
              <a:rPr lang="en-US" sz="1800">
                <a:solidFill>
                  <a:srgbClr val="000000"/>
                </a:solidFill>
                <a:latin typeface="Arial" charset="0"/>
              </a:rPr>
              <a:t>Statistical techniques can optimize the resulting estimates</a:t>
            </a:r>
          </a:p>
          <a:p>
            <a:pPr algn="ctr" eaLnBrk="1" hangingPunct="1">
              <a:spcBef>
                <a:spcPct val="50000"/>
              </a:spcBef>
            </a:pPr>
            <a:r>
              <a:rPr lang="en-US" sz="1800">
                <a:solidFill>
                  <a:srgbClr val="000000"/>
                </a:solidFill>
                <a:latin typeface="Arial" charset="0"/>
              </a:rPr>
              <a:t>(e.g., OLS, WLS, ridge, time-wtd dummies).</a:t>
            </a:r>
          </a:p>
        </p:txBody>
      </p:sp>
      <p:sp>
        <p:nvSpPr>
          <p:cNvPr id="178183" name="Text Box 31"/>
          <p:cNvSpPr txBox="1">
            <a:spLocks noChangeArrowheads="1"/>
          </p:cNvSpPr>
          <p:nvPr/>
        </p:nvSpPr>
        <p:spPr bwMode="auto">
          <a:xfrm>
            <a:off x="0" y="0"/>
            <a:ext cx="4495800" cy="307975"/>
          </a:xfrm>
          <a:prstGeom prst="rect">
            <a:avLst/>
          </a:prstGeom>
          <a:noFill/>
          <a:ln w="9525">
            <a:noFill/>
            <a:miter lim="800000"/>
            <a:headEnd/>
            <a:tailEnd/>
          </a:ln>
        </p:spPr>
        <p:txBody>
          <a:bodyPr>
            <a:spAutoFit/>
          </a:bodyPr>
          <a:lstStyle/>
          <a:p>
            <a:pPr eaLnBrk="1" hangingPunct="1">
              <a:spcBef>
                <a:spcPct val="50000"/>
              </a:spcBef>
            </a:pPr>
            <a:r>
              <a:rPr lang="en-US" sz="1400">
                <a:solidFill>
                  <a:srgbClr val="808080"/>
                </a:solidFill>
                <a:latin typeface="Arial" charset="0"/>
              </a:rPr>
              <a:t>How repeat-sales price index works…</a:t>
            </a:r>
          </a:p>
        </p:txBody>
      </p:sp>
      <p:sp>
        <p:nvSpPr>
          <p:cNvPr id="8" name="Footer Placeholder 7"/>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EDD636-4F35-4410-94BA-85CD65349844}" type="slidenum">
              <a:rPr lang="en-US"/>
              <a:pPr/>
              <a:t>59</a:t>
            </a:fld>
            <a:endParaRPr lang="en-US"/>
          </a:p>
        </p:txBody>
      </p:sp>
      <p:pic>
        <p:nvPicPr>
          <p:cNvPr id="179203" name="Picture 4"/>
          <p:cNvPicPr>
            <a:picLocks noChangeAspect="1" noChangeArrowheads="1"/>
          </p:cNvPicPr>
          <p:nvPr/>
        </p:nvPicPr>
        <p:blipFill>
          <a:blip r:embed="rId2" cstate="print"/>
          <a:srcRect/>
          <a:stretch>
            <a:fillRect/>
          </a:stretch>
        </p:blipFill>
        <p:spPr bwMode="auto">
          <a:xfrm>
            <a:off x="381000" y="654050"/>
            <a:ext cx="8305800" cy="5499100"/>
          </a:xfrm>
          <a:prstGeom prst="rect">
            <a:avLst/>
          </a:prstGeom>
          <a:noFill/>
          <a:ln w="9525">
            <a:noFill/>
            <a:miter lim="800000"/>
            <a:headEnd/>
            <a:tailEnd/>
          </a:ln>
        </p:spPr>
      </p:pic>
      <p:sp>
        <p:nvSpPr>
          <p:cNvPr id="179204" name="Text Box 5"/>
          <p:cNvSpPr txBox="1">
            <a:spLocks noChangeArrowheads="1"/>
          </p:cNvSpPr>
          <p:nvPr/>
        </p:nvSpPr>
        <p:spPr bwMode="auto">
          <a:xfrm>
            <a:off x="1295400" y="152400"/>
            <a:ext cx="6629400" cy="369888"/>
          </a:xfrm>
          <a:prstGeom prst="rect">
            <a:avLst/>
          </a:prstGeom>
          <a:noFill/>
          <a:ln w="9525">
            <a:noFill/>
            <a:miter lim="800000"/>
            <a:headEnd/>
            <a:tailEnd/>
          </a:ln>
        </p:spPr>
        <p:txBody>
          <a:bodyPr>
            <a:spAutoFit/>
          </a:bodyPr>
          <a:lstStyle/>
          <a:p>
            <a:pPr algn="ctr" eaLnBrk="1" hangingPunct="1">
              <a:spcBef>
                <a:spcPct val="50000"/>
              </a:spcBef>
            </a:pPr>
            <a:r>
              <a:rPr lang="en-US" sz="1800" b="1">
                <a:solidFill>
                  <a:srgbClr val="FF0000"/>
                </a:solidFill>
                <a:latin typeface="Arial" charset="0"/>
              </a:rPr>
              <a:t>See repeat-sales index simulator Excel file on book’s CD…</a:t>
            </a:r>
          </a:p>
        </p:txBody>
      </p:sp>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685800" y="228600"/>
            <a:ext cx="7772400" cy="1600200"/>
          </a:xfrm>
        </p:spPr>
        <p:txBody>
          <a:bodyPr/>
          <a:lstStyle/>
          <a:p>
            <a:pPr>
              <a:defRPr/>
            </a:pPr>
            <a:r>
              <a:rPr lang="en-US" sz="2000" i="1" dirty="0" smtClean="0">
                <a:solidFill>
                  <a:schemeClr val="tx1"/>
                </a:solidFill>
                <a:cs typeface="Arial" panose="020B0604020202090204" pitchFamily="34" charset="0"/>
                <a:sym typeface="Symbol" panose="05050102010706020507" pitchFamily="18" charset="2"/>
              </a:rPr>
              <a:t>Brief digression (fundamental background) back to…</a:t>
            </a:r>
            <a:r>
              <a:rPr lang="en-US" sz="2800" b="1" dirty="0" smtClean="0">
                <a:solidFill>
                  <a:schemeClr val="tx1"/>
                </a:solidFill>
                <a:cs typeface="Arial" panose="020B0604020202090204" pitchFamily="34" charset="0"/>
                <a:sym typeface="Symbol" panose="05050102010706020507" pitchFamily="18" charset="2"/>
              </a:rPr>
              <a:t/>
            </a:r>
            <a:br>
              <a:rPr lang="en-US" sz="2800" b="1" dirty="0" smtClean="0">
                <a:solidFill>
                  <a:schemeClr val="tx1"/>
                </a:solidFill>
                <a:cs typeface="Arial" panose="020B0604020202090204" pitchFamily="34" charset="0"/>
                <a:sym typeface="Symbol" panose="05050102010706020507" pitchFamily="18" charset="2"/>
              </a:rPr>
            </a:br>
            <a:r>
              <a:rPr lang="en-US" sz="2800" b="1" dirty="0" smtClean="0">
                <a:solidFill>
                  <a:schemeClr val="tx1"/>
                </a:solidFill>
                <a:cs typeface="Arial" panose="020B0604020202090204" pitchFamily="34" charset="0"/>
                <a:sym typeface="Symbol" panose="05050102010706020507" pitchFamily="18" charset="2"/>
              </a:rPr>
              <a:t>Chapter 12 Appendix:</a:t>
            </a:r>
            <a:br>
              <a:rPr lang="en-US" sz="2800" b="1" dirty="0" smtClean="0">
                <a:solidFill>
                  <a:schemeClr val="tx1"/>
                </a:solidFill>
                <a:cs typeface="Arial" panose="020B0604020202090204" pitchFamily="34" charset="0"/>
                <a:sym typeface="Symbol" panose="05050102010706020507" pitchFamily="18" charset="2"/>
              </a:rPr>
            </a:br>
            <a:r>
              <a:rPr lang="en-US" sz="2800" b="1" dirty="0" smtClean="0">
                <a:solidFill>
                  <a:schemeClr val="tx1"/>
                </a:solidFill>
                <a:cs typeface="Arial" panose="020B0604020202090204" pitchFamily="34" charset="0"/>
                <a:sym typeface="Symbol" panose="05050102010706020507" pitchFamily="18" charset="2"/>
              </a:rPr>
              <a:t>Noise &amp; Values in Private R.E. Asset </a:t>
            </a:r>
            <a:r>
              <a:rPr lang="en-US" sz="2800" b="1" dirty="0" err="1" smtClean="0">
                <a:solidFill>
                  <a:schemeClr val="tx1"/>
                </a:solidFill>
                <a:cs typeface="Arial" panose="020B0604020202090204" pitchFamily="34" charset="0"/>
                <a:sym typeface="Symbol" panose="05050102010706020507" pitchFamily="18" charset="2"/>
              </a:rPr>
              <a:t>Mkts</a:t>
            </a:r>
            <a:r>
              <a:rPr lang="en-US" sz="2800" b="1" dirty="0" smtClean="0">
                <a:solidFill>
                  <a:schemeClr val="tx1"/>
                </a:solidFill>
                <a:cs typeface="Arial" panose="020B0604020202090204" pitchFamily="34" charset="0"/>
                <a:sym typeface="Symbol" panose="05050102010706020507" pitchFamily="18" charset="2"/>
              </a:rPr>
              <a:t>: </a:t>
            </a:r>
            <a:r>
              <a:rPr lang="en-US" sz="2800" b="1" dirty="0" smtClean="0">
                <a:solidFill>
                  <a:schemeClr val="tx1"/>
                </a:solidFill>
                <a:cs typeface="Times New Roman" panose="02020603050405020304" pitchFamily="18" charset="0"/>
                <a:sym typeface="Symbol" panose="05050102010706020507" pitchFamily="18" charset="2"/>
              </a:rPr>
              <a:t/>
            </a:r>
            <a:br>
              <a:rPr lang="en-US" sz="2800" b="1" dirty="0" smtClean="0">
                <a:solidFill>
                  <a:schemeClr val="tx1"/>
                </a:solidFill>
                <a:cs typeface="Times New Roman" panose="02020603050405020304" pitchFamily="18" charset="0"/>
                <a:sym typeface="Symbol" panose="05050102010706020507" pitchFamily="18" charset="2"/>
              </a:rPr>
            </a:br>
            <a:r>
              <a:rPr lang="en-US" sz="2800" b="1" dirty="0" smtClean="0">
                <a:solidFill>
                  <a:schemeClr val="tx1"/>
                </a:solidFill>
                <a:cs typeface="Arial" panose="020B0604020202090204" pitchFamily="34" charset="0"/>
                <a:sym typeface="Symbol" panose="05050102010706020507" pitchFamily="18" charset="2"/>
              </a:rPr>
              <a:t>Basic Valuation Theory…</a:t>
            </a:r>
            <a:endParaRPr lang="en-US" b="1" dirty="0" smtClean="0">
              <a:solidFill>
                <a:schemeClr val="tx1"/>
              </a:solidFill>
              <a:cs typeface="Times New Roman" panose="02020603050405020304" pitchFamily="18" charset="0"/>
              <a:sym typeface="Symbol" panose="05050102010706020507" pitchFamily="18" charset="2"/>
            </a:endParaRPr>
          </a:p>
        </p:txBody>
      </p:sp>
      <p:sp>
        <p:nvSpPr>
          <p:cNvPr id="583683" name="Text Box 3"/>
          <p:cNvSpPr txBox="1">
            <a:spLocks noChangeArrowheads="1"/>
          </p:cNvSpPr>
          <p:nvPr/>
        </p:nvSpPr>
        <p:spPr bwMode="auto">
          <a:xfrm>
            <a:off x="914400" y="2133600"/>
            <a:ext cx="7391400" cy="32051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b="1"/>
              <a:t>Understand the difference between:</a:t>
            </a:r>
          </a:p>
          <a:p>
            <a:pPr lvl="4" eaLnBrk="1" hangingPunct="1">
              <a:spcBef>
                <a:spcPct val="50000"/>
              </a:spcBef>
              <a:buFontTx/>
              <a:buChar char="•"/>
              <a:defRPr/>
            </a:pPr>
            <a:r>
              <a:rPr lang="en-US" b="1" i="1">
                <a:solidFill>
                  <a:srgbClr val="0000FF"/>
                </a:solidFill>
              </a:rPr>
              <a:t> Inherent Value</a:t>
            </a:r>
          </a:p>
          <a:p>
            <a:pPr lvl="4" eaLnBrk="1" hangingPunct="1">
              <a:spcBef>
                <a:spcPct val="50000"/>
              </a:spcBef>
              <a:buFontTx/>
              <a:buChar char="•"/>
              <a:defRPr/>
            </a:pPr>
            <a:r>
              <a:rPr lang="en-US" b="1" i="1">
                <a:solidFill>
                  <a:srgbClr val="0000FF"/>
                </a:solidFill>
              </a:rPr>
              <a:t> Investment Value</a:t>
            </a:r>
          </a:p>
          <a:p>
            <a:pPr lvl="4" eaLnBrk="1" hangingPunct="1">
              <a:spcBef>
                <a:spcPct val="50000"/>
              </a:spcBef>
              <a:buFontTx/>
              <a:buChar char="•"/>
              <a:defRPr/>
            </a:pPr>
            <a:r>
              <a:rPr lang="en-US" b="1" i="1">
                <a:solidFill>
                  <a:srgbClr val="0000FF"/>
                </a:solidFill>
              </a:rPr>
              <a:t> Market Value</a:t>
            </a:r>
          </a:p>
          <a:p>
            <a:pPr lvl="4" eaLnBrk="1" hangingPunct="1">
              <a:spcBef>
                <a:spcPct val="50000"/>
              </a:spcBef>
              <a:buFontTx/>
              <a:buChar char="•"/>
              <a:defRPr/>
            </a:pPr>
            <a:r>
              <a:rPr lang="en-US" b="1" i="1">
                <a:solidFill>
                  <a:srgbClr val="0000FF"/>
                </a:solidFill>
              </a:rPr>
              <a:t> Reservation Price</a:t>
            </a:r>
          </a:p>
          <a:p>
            <a:pPr lvl="4" eaLnBrk="1" hangingPunct="1">
              <a:spcBef>
                <a:spcPct val="50000"/>
              </a:spcBef>
              <a:buFontTx/>
              <a:buChar char="•"/>
              <a:defRPr/>
            </a:pPr>
            <a:r>
              <a:rPr lang="en-US" b="1" i="1">
                <a:solidFill>
                  <a:srgbClr val="0000FF"/>
                </a:solidFill>
              </a:rPr>
              <a:t> Transaction Price.</a:t>
            </a:r>
          </a:p>
        </p:txBody>
      </p:sp>
      <p:sp>
        <p:nvSpPr>
          <p:cNvPr id="4" name="Slide Number Placeholder 3"/>
          <p:cNvSpPr>
            <a:spLocks noGrp="1"/>
          </p:cNvSpPr>
          <p:nvPr>
            <p:ph type="sldNum" sz="quarter" idx="12"/>
          </p:nvPr>
        </p:nvSpPr>
        <p:spPr/>
        <p:txBody>
          <a:bodyPr/>
          <a:lstStyle/>
          <a:p>
            <a:fld id="{FFBFFD0D-3EC8-4F4F-9642-DB4603426F3D}" type="slidenum">
              <a:rPr lang="en-US" smtClean="0"/>
              <a:pPr/>
              <a:t>6</a:t>
            </a:fld>
            <a:endParaRPr lang="en-US"/>
          </a:p>
        </p:txBody>
      </p:sp>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80228" name="TextBox 5"/>
          <p:cNvSpPr txBox="1">
            <a:spLocks noChangeArrowheads="1"/>
          </p:cNvSpPr>
          <p:nvPr/>
        </p:nvSpPr>
        <p:spPr bwMode="auto">
          <a:xfrm>
            <a:off x="228600" y="0"/>
            <a:ext cx="8915400" cy="646113"/>
          </a:xfrm>
          <a:prstGeom prst="rect">
            <a:avLst/>
          </a:prstGeom>
          <a:solidFill>
            <a:srgbClr val="FFFFFF"/>
          </a:solidFill>
          <a:ln w="9525">
            <a:noFill/>
            <a:miter lim="800000"/>
            <a:headEnd/>
            <a:tailEnd/>
          </a:ln>
        </p:spPr>
        <p:txBody>
          <a:bodyPr>
            <a:spAutoFit/>
          </a:bodyPr>
          <a:lstStyle/>
          <a:p>
            <a:pPr eaLnBrk="1" hangingPunct="1"/>
            <a:r>
              <a:rPr lang="en-US" sz="1800">
                <a:solidFill>
                  <a:srgbClr val="000000"/>
                </a:solidFill>
                <a:latin typeface="Arial" charset="0"/>
                <a:cs typeface="Arial" charset="0"/>
              </a:rPr>
              <a:t>“Institutional” (aka “</a:t>
            </a:r>
            <a:r>
              <a:rPr lang="en-US" sz="1800">
                <a:solidFill>
                  <a:srgbClr val="002060"/>
                </a:solidFill>
                <a:latin typeface="Arial" charset="0"/>
                <a:cs typeface="Arial" charset="0"/>
              </a:rPr>
              <a:t>Investment Grade</a:t>
            </a:r>
            <a:r>
              <a:rPr lang="en-US" sz="1800">
                <a:solidFill>
                  <a:srgbClr val="000000"/>
                </a:solidFill>
                <a:latin typeface="Arial" charset="0"/>
                <a:cs typeface="Arial" charset="0"/>
              </a:rPr>
              <a:t>”) properties (larger, in primary mkts) exhibit </a:t>
            </a:r>
            <a:r>
              <a:rPr lang="en-US" sz="1800" i="1" u="sng">
                <a:solidFill>
                  <a:srgbClr val="000000"/>
                </a:solidFill>
                <a:latin typeface="Arial" charset="0"/>
                <a:cs typeface="Arial" charset="0"/>
              </a:rPr>
              <a:t>different price behavior </a:t>
            </a:r>
            <a:r>
              <a:rPr lang="en-US" sz="1800">
                <a:solidFill>
                  <a:srgbClr val="000000"/>
                </a:solidFill>
                <a:latin typeface="Arial" charset="0"/>
                <a:cs typeface="Arial" charset="0"/>
              </a:rPr>
              <a:t> than smaller (“</a:t>
            </a:r>
            <a:r>
              <a:rPr lang="en-US" sz="1800">
                <a:solidFill>
                  <a:srgbClr val="0070C0"/>
                </a:solidFill>
                <a:latin typeface="Arial" charset="0"/>
                <a:cs typeface="Arial" charset="0"/>
              </a:rPr>
              <a:t>mom &amp; pop</a:t>
            </a:r>
            <a:r>
              <a:rPr lang="en-US" sz="1800">
                <a:solidFill>
                  <a:srgbClr val="000000"/>
                </a:solidFill>
                <a:latin typeface="Arial" charset="0"/>
                <a:cs typeface="Arial" charset="0"/>
              </a:rPr>
              <a:t>”) properties, as seen in CCRSI…</a:t>
            </a:r>
          </a:p>
        </p:txBody>
      </p:sp>
      <p:sp>
        <p:nvSpPr>
          <p:cNvPr id="180229" name="TextBox 5"/>
          <p:cNvSpPr txBox="1">
            <a:spLocks noChangeArrowheads="1"/>
          </p:cNvSpPr>
          <p:nvPr/>
        </p:nvSpPr>
        <p:spPr bwMode="auto">
          <a:xfrm>
            <a:off x="0" y="6211888"/>
            <a:ext cx="9144000" cy="646112"/>
          </a:xfrm>
          <a:prstGeom prst="rect">
            <a:avLst/>
          </a:prstGeom>
          <a:solidFill>
            <a:srgbClr val="FFFFFF"/>
          </a:solidFill>
          <a:ln w="9525">
            <a:noFill/>
            <a:miter lim="800000"/>
            <a:headEnd/>
            <a:tailEnd/>
          </a:ln>
        </p:spPr>
        <p:txBody>
          <a:bodyPr wrap="square">
            <a:spAutoFit/>
          </a:bodyPr>
          <a:lstStyle/>
          <a:p>
            <a:pPr algn="ctr" eaLnBrk="1" hangingPunct="1"/>
            <a:r>
              <a:rPr lang="en-US" sz="1800" dirty="0">
                <a:solidFill>
                  <a:srgbClr val="000000"/>
                </a:solidFill>
                <a:latin typeface="Arial" charset="0"/>
                <a:cs typeface="Arial" charset="0"/>
              </a:rPr>
              <a:t>Reflects different sources of financing (non-bank </a:t>
            </a:r>
            <a:r>
              <a:rPr lang="en-US" sz="1800" dirty="0" err="1">
                <a:solidFill>
                  <a:srgbClr val="000000"/>
                </a:solidFill>
                <a:latin typeface="Arial" charset="0"/>
                <a:cs typeface="Arial" charset="0"/>
              </a:rPr>
              <a:t>vs</a:t>
            </a:r>
            <a:r>
              <a:rPr lang="en-US" sz="1800" dirty="0">
                <a:solidFill>
                  <a:srgbClr val="000000"/>
                </a:solidFill>
                <a:latin typeface="Arial" charset="0"/>
                <a:cs typeface="Arial" charset="0"/>
              </a:rPr>
              <a:t> bank), different owner/investor clienteles (</a:t>
            </a:r>
            <a:r>
              <a:rPr lang="en-US" sz="1800" dirty="0" err="1">
                <a:solidFill>
                  <a:srgbClr val="000000"/>
                </a:solidFill>
                <a:latin typeface="Arial" charset="0"/>
                <a:cs typeface="Arial" charset="0"/>
              </a:rPr>
              <a:t>natl</a:t>
            </a:r>
            <a:r>
              <a:rPr lang="en-US" sz="1800" dirty="0">
                <a:solidFill>
                  <a:srgbClr val="000000"/>
                </a:solidFill>
                <a:latin typeface="Arial" charset="0"/>
                <a:cs typeface="Arial" charset="0"/>
              </a:rPr>
              <a:t>/</a:t>
            </a:r>
            <a:r>
              <a:rPr lang="en-US" sz="1800" dirty="0" err="1">
                <a:solidFill>
                  <a:srgbClr val="000000"/>
                </a:solidFill>
                <a:latin typeface="Arial" charset="0"/>
                <a:cs typeface="Arial" charset="0"/>
              </a:rPr>
              <a:t>intl</a:t>
            </a:r>
            <a:r>
              <a:rPr lang="en-US" sz="1800" dirty="0">
                <a:solidFill>
                  <a:srgbClr val="000000"/>
                </a:solidFill>
                <a:latin typeface="Arial" charset="0"/>
                <a:cs typeface="Arial" charset="0"/>
              </a:rPr>
              <a:t> </a:t>
            </a:r>
            <a:r>
              <a:rPr lang="en-US" sz="1800" dirty="0" err="1">
                <a:solidFill>
                  <a:srgbClr val="000000"/>
                </a:solidFill>
                <a:latin typeface="Arial" charset="0"/>
                <a:cs typeface="Arial" charset="0"/>
              </a:rPr>
              <a:t>instns</a:t>
            </a:r>
            <a:r>
              <a:rPr lang="en-US" sz="1800" dirty="0">
                <a:solidFill>
                  <a:srgbClr val="000000"/>
                </a:solidFill>
                <a:latin typeface="Arial" charset="0"/>
                <a:cs typeface="Arial" charset="0"/>
              </a:rPr>
              <a:t> </a:t>
            </a:r>
            <a:r>
              <a:rPr lang="en-US" sz="1800" dirty="0" err="1">
                <a:solidFill>
                  <a:srgbClr val="000000"/>
                </a:solidFill>
                <a:latin typeface="Arial" charset="0"/>
                <a:cs typeface="Arial" charset="0"/>
              </a:rPr>
              <a:t>vs</a:t>
            </a:r>
            <a:r>
              <a:rPr lang="en-US" sz="1800" dirty="0">
                <a:solidFill>
                  <a:srgbClr val="000000"/>
                </a:solidFill>
                <a:latin typeface="Arial" charset="0"/>
                <a:cs typeface="Arial" charset="0"/>
              </a:rPr>
              <a:t> local/users), different asset </a:t>
            </a:r>
            <a:r>
              <a:rPr lang="en-US" sz="1800" b="1" i="1" u="sng" dirty="0" err="1">
                <a:solidFill>
                  <a:srgbClr val="000000"/>
                </a:solidFill>
                <a:latin typeface="Arial" charset="0"/>
                <a:cs typeface="Arial" charset="0"/>
              </a:rPr>
              <a:t>mkt</a:t>
            </a:r>
            <a:r>
              <a:rPr lang="en-US" sz="1800" b="1" i="1" u="sng" dirty="0">
                <a:solidFill>
                  <a:srgbClr val="000000"/>
                </a:solidFill>
                <a:latin typeface="Arial" charset="0"/>
                <a:cs typeface="Arial" charset="0"/>
              </a:rPr>
              <a:t> segments</a:t>
            </a:r>
            <a:r>
              <a:rPr lang="en-US" sz="1800" dirty="0">
                <a:solidFill>
                  <a:srgbClr val="000000"/>
                </a:solidFill>
                <a:latin typeface="Arial" charset="0"/>
                <a:cs typeface="Arial" charset="0"/>
              </a:rPr>
              <a:t>.</a:t>
            </a:r>
          </a:p>
        </p:txBody>
      </p:sp>
      <p:pic>
        <p:nvPicPr>
          <p:cNvPr id="180230" name="Picture 1"/>
          <p:cNvPicPr>
            <a:picLocks noChangeAspect="1" noChangeArrowheads="1"/>
          </p:cNvPicPr>
          <p:nvPr/>
        </p:nvPicPr>
        <p:blipFill>
          <a:blip r:embed="rId2" cstate="print"/>
          <a:srcRect/>
          <a:stretch>
            <a:fillRect/>
          </a:stretch>
        </p:blipFill>
        <p:spPr bwMode="auto">
          <a:xfrm>
            <a:off x="609600" y="725488"/>
            <a:ext cx="8001000" cy="5445125"/>
          </a:xfrm>
          <a:prstGeom prst="rect">
            <a:avLst/>
          </a:prstGeom>
          <a:noFill/>
          <a:ln w="9525">
            <a:noFill/>
            <a:miter lim="800000"/>
            <a:headEnd/>
            <a:tailEnd/>
          </a:ln>
        </p:spPr>
      </p:pic>
      <p:pic>
        <p:nvPicPr>
          <p:cNvPr id="180231" name="Picture 5"/>
          <p:cNvPicPr>
            <a:picLocks noChangeAspect="1" noChangeArrowheads="1"/>
          </p:cNvPicPr>
          <p:nvPr/>
        </p:nvPicPr>
        <p:blipFill>
          <a:blip r:embed="rId3" cstate="print"/>
          <a:srcRect/>
          <a:stretch>
            <a:fillRect/>
          </a:stretch>
        </p:blipFill>
        <p:spPr bwMode="auto">
          <a:xfrm>
            <a:off x="4038600" y="4191000"/>
            <a:ext cx="2286000" cy="862013"/>
          </a:xfrm>
          <a:prstGeom prst="rect">
            <a:avLst/>
          </a:prstGeom>
          <a:solidFill>
            <a:srgbClr val="FFFFFF"/>
          </a:solidFill>
          <a:ln w="9525">
            <a:solidFill>
              <a:schemeClr val="tx1"/>
            </a:solidFill>
            <a:miter lim="800000"/>
            <a:headEnd/>
            <a:tailEnd/>
          </a:ln>
        </p:spPr>
      </p:pic>
      <p:sp>
        <p:nvSpPr>
          <p:cNvPr id="180232" name="Text Box 5"/>
          <p:cNvSpPr txBox="1">
            <a:spLocks noChangeArrowheads="1"/>
          </p:cNvSpPr>
          <p:nvPr/>
        </p:nvSpPr>
        <p:spPr bwMode="auto">
          <a:xfrm>
            <a:off x="638175" y="725488"/>
            <a:ext cx="1219200" cy="366712"/>
          </a:xfrm>
          <a:prstGeom prst="rect">
            <a:avLst/>
          </a:prstGeom>
          <a:noFill/>
          <a:ln w="9525">
            <a:noFill/>
            <a:miter lim="800000"/>
            <a:headEnd/>
            <a:tailEnd/>
          </a:ln>
          <a:effectLst/>
        </p:spPr>
        <p:txBody>
          <a:bodyPr>
            <a:spAutoFit/>
          </a:bodyPr>
          <a:lstStyle/>
          <a:p>
            <a:pPr>
              <a:spcBef>
                <a:spcPct val="50000"/>
              </a:spcBef>
            </a:pPr>
            <a:r>
              <a:rPr lang="en-US" sz="1800" i="1"/>
              <a:t>Exh. 25-9</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81250" name="Slide Number Placeholder 1"/>
          <p:cNvSpPr>
            <a:spLocks noGrp="1"/>
          </p:cNvSpPr>
          <p:nvPr>
            <p:ph type="sldNum" sz="quarter" idx="12"/>
          </p:nvPr>
        </p:nvSpPr>
        <p:spPr>
          <a:noFill/>
        </p:spPr>
        <p:txBody>
          <a:bodyPr/>
          <a:lstStyle/>
          <a:p>
            <a:fld id="{884B7EEF-F715-48BA-9388-A398CDE3D509}" type="slidenum">
              <a:rPr lang="en-US"/>
              <a:pPr/>
              <a:t>61</a:t>
            </a:fld>
            <a:endParaRPr lang="en-US" dirty="0"/>
          </a:p>
        </p:txBody>
      </p:sp>
      <p:sp>
        <p:nvSpPr>
          <p:cNvPr id="181251" name="TextBox 5"/>
          <p:cNvSpPr txBox="1">
            <a:spLocks noChangeArrowheads="1"/>
          </p:cNvSpPr>
          <p:nvPr/>
        </p:nvSpPr>
        <p:spPr bwMode="auto">
          <a:xfrm>
            <a:off x="228600" y="0"/>
            <a:ext cx="8915400" cy="369888"/>
          </a:xfrm>
          <a:prstGeom prst="rect">
            <a:avLst/>
          </a:prstGeom>
          <a:solidFill>
            <a:srgbClr val="FFFFFF"/>
          </a:solidFill>
          <a:ln w="9525">
            <a:noFill/>
            <a:miter lim="800000"/>
            <a:headEnd/>
            <a:tailEnd/>
          </a:ln>
        </p:spPr>
        <p:txBody>
          <a:bodyPr>
            <a:spAutoFit/>
          </a:bodyPr>
          <a:lstStyle/>
          <a:p>
            <a:pPr algn="ctr" eaLnBrk="1" hangingPunct="1"/>
            <a:r>
              <a:rPr lang="en-US" sz="1800">
                <a:solidFill>
                  <a:srgbClr val="000000"/>
                </a:solidFill>
                <a:latin typeface="Arial" charset="0"/>
                <a:cs typeface="Arial" charset="0"/>
              </a:rPr>
              <a:t>Even within the “institutional” properties, there is some asset mkt segmentation…</a:t>
            </a:r>
          </a:p>
        </p:txBody>
      </p:sp>
      <p:pic>
        <p:nvPicPr>
          <p:cNvPr id="181252" name="Picture 4"/>
          <p:cNvPicPr>
            <a:picLocks noChangeAspect="1" noChangeArrowheads="1"/>
          </p:cNvPicPr>
          <p:nvPr/>
        </p:nvPicPr>
        <p:blipFill>
          <a:blip r:embed="rId2" cstate="print"/>
          <a:srcRect/>
          <a:stretch>
            <a:fillRect/>
          </a:stretch>
        </p:blipFill>
        <p:spPr bwMode="auto">
          <a:xfrm>
            <a:off x="457200" y="457200"/>
            <a:ext cx="8234363" cy="5980113"/>
          </a:xfrm>
          <a:prstGeom prst="rect">
            <a:avLst/>
          </a:prstGeom>
          <a:noFill/>
          <a:ln w="9525">
            <a:noFill/>
            <a:miter lim="800000"/>
            <a:headEnd/>
            <a:tailEnd/>
          </a:ln>
        </p:spPr>
      </p:pic>
      <p:sp>
        <p:nvSpPr>
          <p:cNvPr id="181253" name="TextBox 5"/>
          <p:cNvSpPr txBox="1">
            <a:spLocks noChangeArrowheads="1"/>
          </p:cNvSpPr>
          <p:nvPr/>
        </p:nvSpPr>
        <p:spPr bwMode="auto">
          <a:xfrm>
            <a:off x="0" y="6519863"/>
            <a:ext cx="9144000" cy="338137"/>
          </a:xfrm>
          <a:prstGeom prst="rect">
            <a:avLst/>
          </a:prstGeom>
          <a:noFill/>
          <a:ln w="9525">
            <a:noFill/>
            <a:miter lim="800000"/>
            <a:headEnd/>
            <a:tailEnd/>
          </a:ln>
        </p:spPr>
        <p:txBody>
          <a:bodyPr>
            <a:spAutoFit/>
          </a:bodyPr>
          <a:lstStyle/>
          <a:p>
            <a:pPr algn="ctr" eaLnBrk="1" hangingPunct="1"/>
            <a:r>
              <a:rPr lang="en-US" sz="1600">
                <a:solidFill>
                  <a:srgbClr val="000000"/>
                </a:solidFill>
                <a:latin typeface="Arial" charset="0"/>
                <a:cs typeface="Arial" charset="0"/>
              </a:rPr>
              <a:t>This is all larger properties ($2.5M+), corresponds roughly to CoStar “Investment” properties.</a:t>
            </a:r>
          </a:p>
        </p:txBody>
      </p:sp>
      <p:sp>
        <p:nvSpPr>
          <p:cNvPr id="181254" name="TextBox 5"/>
          <p:cNvSpPr txBox="1">
            <a:spLocks noChangeArrowheads="1"/>
          </p:cNvSpPr>
          <p:nvPr/>
        </p:nvSpPr>
        <p:spPr bwMode="auto">
          <a:xfrm>
            <a:off x="1447800" y="1524000"/>
            <a:ext cx="3276600" cy="738188"/>
          </a:xfrm>
          <a:prstGeom prst="rect">
            <a:avLst/>
          </a:prstGeom>
          <a:noFill/>
          <a:ln w="9525">
            <a:noFill/>
            <a:miter lim="800000"/>
            <a:headEnd/>
            <a:tailEnd/>
          </a:ln>
        </p:spPr>
        <p:txBody>
          <a:bodyPr>
            <a:spAutoFit/>
          </a:bodyPr>
          <a:lstStyle/>
          <a:p>
            <a:pPr eaLnBrk="1" hangingPunct="1"/>
            <a:r>
              <a:rPr lang="en-US" sz="1400">
                <a:solidFill>
                  <a:srgbClr val="FF0000"/>
                </a:solidFill>
                <a:latin typeface="Arial" charset="0"/>
                <a:cs typeface="Arial" charset="0"/>
              </a:rPr>
              <a:t>“Major” = Bos, NYC, DC, Chi, SF, LA.</a:t>
            </a:r>
          </a:p>
          <a:p>
            <a:pPr eaLnBrk="1" hangingPunct="1"/>
            <a:r>
              <a:rPr lang="en-US" sz="1400">
                <a:solidFill>
                  <a:srgbClr val="FF0000"/>
                </a:solidFill>
                <a:latin typeface="Arial" charset="0"/>
                <a:cs typeface="Arial" charset="0"/>
              </a:rPr>
              <a:t> </a:t>
            </a:r>
          </a:p>
          <a:p>
            <a:pPr eaLnBrk="1" hangingPunct="1"/>
            <a:r>
              <a:rPr lang="en-US" sz="1400">
                <a:solidFill>
                  <a:srgbClr val="0000FF"/>
                </a:solidFill>
                <a:latin typeface="Arial" charset="0"/>
                <a:cs typeface="Arial" charset="0"/>
              </a:rPr>
              <a:t>“Non-Major” = All else.</a:t>
            </a:r>
            <a:endParaRPr lang="en-US" sz="1400">
              <a:solidFill>
                <a:srgbClr val="FF0000"/>
              </a:solidFill>
              <a:latin typeface="Arial" charset="0"/>
              <a:cs typeface="Arial" charset="0"/>
            </a:endParaRPr>
          </a:p>
        </p:txBody>
      </p:sp>
      <p:sp>
        <p:nvSpPr>
          <p:cNvPr id="181255" name="Text Box 5"/>
          <p:cNvSpPr txBox="1">
            <a:spLocks noChangeArrowheads="1"/>
          </p:cNvSpPr>
          <p:nvPr/>
        </p:nvSpPr>
        <p:spPr bwMode="auto">
          <a:xfrm>
            <a:off x="477838" y="481013"/>
            <a:ext cx="1219200" cy="366712"/>
          </a:xfrm>
          <a:prstGeom prst="rect">
            <a:avLst/>
          </a:prstGeom>
          <a:noFill/>
          <a:ln w="9525">
            <a:noFill/>
            <a:miter lim="800000"/>
            <a:headEnd/>
            <a:tailEnd/>
          </a:ln>
          <a:effectLst/>
        </p:spPr>
        <p:txBody>
          <a:bodyPr>
            <a:spAutoFit/>
          </a:bodyPr>
          <a:lstStyle/>
          <a:p>
            <a:pPr>
              <a:spcBef>
                <a:spcPct val="50000"/>
              </a:spcBef>
            </a:pPr>
            <a:r>
              <a:rPr lang="en-US" sz="1800" i="1"/>
              <a:t>Exh. 25-10</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xtBox 1"/>
          <p:cNvSpPr txBox="1"/>
          <p:nvPr/>
        </p:nvSpPr>
        <p:spPr>
          <a:xfrm>
            <a:off x="3962400" y="838200"/>
            <a:ext cx="914400" cy="400110"/>
          </a:xfrm>
          <a:prstGeom prst="rect">
            <a:avLst/>
          </a:prstGeom>
          <a:noFill/>
          <a:ln w="19050">
            <a:solidFill>
              <a:schemeClr val="tx1"/>
            </a:solidFill>
          </a:ln>
        </p:spPr>
        <p:txBody>
          <a:bodyPr>
            <a:spAutoFit/>
          </a:bodyPr>
          <a:lstStyle/>
          <a:p>
            <a:pPr algn="ctr" eaLnBrk="1" hangingPunct="1">
              <a:defRPr/>
            </a:pPr>
            <a:r>
              <a:rPr lang="en-US" sz="2000" b="1" i="1" dirty="0">
                <a:solidFill>
                  <a:srgbClr val="000000"/>
                </a:solidFill>
              </a:rPr>
              <a:t>All</a:t>
            </a:r>
          </a:p>
        </p:txBody>
      </p:sp>
      <p:sp>
        <p:nvSpPr>
          <p:cNvPr id="3" name="TextBox 2"/>
          <p:cNvSpPr txBox="1"/>
          <p:nvPr/>
        </p:nvSpPr>
        <p:spPr>
          <a:xfrm>
            <a:off x="3048000" y="1752600"/>
            <a:ext cx="914400" cy="400110"/>
          </a:xfrm>
          <a:prstGeom prst="rect">
            <a:avLst/>
          </a:prstGeom>
          <a:noFill/>
          <a:ln w="19050">
            <a:solidFill>
              <a:srgbClr val="FF0000"/>
            </a:solidFill>
          </a:ln>
        </p:spPr>
        <p:txBody>
          <a:bodyPr>
            <a:spAutoFit/>
          </a:bodyPr>
          <a:lstStyle/>
          <a:p>
            <a:pPr algn="ctr" eaLnBrk="1" hangingPunct="1">
              <a:defRPr/>
            </a:pPr>
            <a:r>
              <a:rPr lang="en-US" sz="2000" b="1" i="1" dirty="0">
                <a:solidFill>
                  <a:srgbClr val="FF0000"/>
                </a:solidFill>
              </a:rPr>
              <a:t>Apt</a:t>
            </a:r>
          </a:p>
        </p:txBody>
      </p:sp>
      <p:sp>
        <p:nvSpPr>
          <p:cNvPr id="4" name="TextBox 3"/>
          <p:cNvSpPr txBox="1"/>
          <p:nvPr/>
        </p:nvSpPr>
        <p:spPr>
          <a:xfrm>
            <a:off x="4800600" y="1752600"/>
            <a:ext cx="914400" cy="400110"/>
          </a:xfrm>
          <a:prstGeom prst="rect">
            <a:avLst/>
          </a:prstGeom>
          <a:noFill/>
          <a:ln w="19050">
            <a:solidFill>
              <a:srgbClr val="0070C0"/>
            </a:solidFill>
          </a:ln>
        </p:spPr>
        <p:txBody>
          <a:bodyPr>
            <a:spAutoFit/>
          </a:bodyPr>
          <a:lstStyle/>
          <a:p>
            <a:pPr algn="ctr" eaLnBrk="1" hangingPunct="1">
              <a:defRPr/>
            </a:pPr>
            <a:r>
              <a:rPr lang="en-US" sz="2000" b="1" i="1" dirty="0">
                <a:solidFill>
                  <a:srgbClr val="0070C0"/>
                </a:solidFill>
              </a:rPr>
              <a:t>Com</a:t>
            </a:r>
          </a:p>
        </p:txBody>
      </p:sp>
      <p:sp>
        <p:nvSpPr>
          <p:cNvPr id="5" name="TextBox 4"/>
          <p:cNvSpPr txBox="1"/>
          <p:nvPr/>
        </p:nvSpPr>
        <p:spPr>
          <a:xfrm>
            <a:off x="1981200" y="2743200"/>
            <a:ext cx="914400" cy="400110"/>
          </a:xfrm>
          <a:prstGeom prst="rect">
            <a:avLst/>
          </a:prstGeom>
          <a:noFill/>
          <a:ln w="19050">
            <a:solidFill>
              <a:srgbClr val="FF0000"/>
            </a:solidFill>
          </a:ln>
        </p:spPr>
        <p:txBody>
          <a:bodyPr>
            <a:spAutoFit/>
          </a:bodyPr>
          <a:lstStyle/>
          <a:p>
            <a:pPr algn="ctr" eaLnBrk="1" hangingPunct="1">
              <a:defRPr/>
            </a:pPr>
            <a:r>
              <a:rPr lang="en-US" sz="2000" b="1" i="1" dirty="0">
                <a:solidFill>
                  <a:srgbClr val="FF0000"/>
                </a:solidFill>
              </a:rPr>
              <a:t>Apt</a:t>
            </a:r>
          </a:p>
        </p:txBody>
      </p:sp>
      <p:sp>
        <p:nvSpPr>
          <p:cNvPr id="6" name="TextBox 5"/>
          <p:cNvSpPr txBox="1"/>
          <p:nvPr/>
        </p:nvSpPr>
        <p:spPr>
          <a:xfrm>
            <a:off x="3886200" y="2743200"/>
            <a:ext cx="914400" cy="400110"/>
          </a:xfrm>
          <a:prstGeom prst="rect">
            <a:avLst/>
          </a:prstGeom>
          <a:noFill/>
          <a:ln w="19050">
            <a:solidFill>
              <a:schemeClr val="accent6">
                <a:lumMod val="50000"/>
              </a:schemeClr>
            </a:solidFill>
          </a:ln>
        </p:spPr>
        <p:txBody>
          <a:bodyPr>
            <a:spAutoFit/>
          </a:bodyPr>
          <a:lstStyle/>
          <a:p>
            <a:pPr algn="ctr" eaLnBrk="1" hangingPunct="1">
              <a:defRPr/>
            </a:pPr>
            <a:r>
              <a:rPr lang="en-US" sz="2000" b="1" i="1" dirty="0" err="1">
                <a:solidFill>
                  <a:srgbClr val="2D2D8A">
                    <a:lumMod val="50000"/>
                  </a:srgbClr>
                </a:solidFill>
              </a:rPr>
              <a:t>Ind</a:t>
            </a:r>
            <a:endParaRPr lang="en-US" sz="2000" b="1" i="1" dirty="0">
              <a:solidFill>
                <a:srgbClr val="2D2D8A">
                  <a:lumMod val="50000"/>
                </a:srgbClr>
              </a:solidFill>
            </a:endParaRPr>
          </a:p>
        </p:txBody>
      </p:sp>
      <p:sp>
        <p:nvSpPr>
          <p:cNvPr id="7" name="TextBox 6"/>
          <p:cNvSpPr txBox="1"/>
          <p:nvPr/>
        </p:nvSpPr>
        <p:spPr>
          <a:xfrm>
            <a:off x="4953000" y="2743200"/>
            <a:ext cx="1066800" cy="400050"/>
          </a:xfrm>
          <a:prstGeom prst="rect">
            <a:avLst/>
          </a:prstGeom>
          <a:noFill/>
          <a:ln w="19050">
            <a:solidFill>
              <a:schemeClr val="accent1">
                <a:lumMod val="50000"/>
              </a:schemeClr>
            </a:solidFill>
          </a:ln>
        </p:spPr>
        <p:txBody>
          <a:bodyPr>
            <a:spAutoFit/>
          </a:bodyPr>
          <a:lstStyle/>
          <a:p>
            <a:pPr algn="ctr" eaLnBrk="1" hangingPunct="1">
              <a:defRPr/>
            </a:pPr>
            <a:r>
              <a:rPr lang="en-US" sz="2000" b="1" i="1" dirty="0" err="1">
                <a:solidFill>
                  <a:srgbClr val="BBE0E3">
                    <a:lumMod val="75000"/>
                  </a:srgbClr>
                </a:solidFill>
              </a:rPr>
              <a:t>OffCBD</a:t>
            </a:r>
            <a:endParaRPr lang="en-US" sz="2000" b="1" i="1" dirty="0">
              <a:solidFill>
                <a:srgbClr val="BBE0E3">
                  <a:lumMod val="75000"/>
                </a:srgbClr>
              </a:solidFill>
            </a:endParaRPr>
          </a:p>
        </p:txBody>
      </p:sp>
      <p:sp>
        <p:nvSpPr>
          <p:cNvPr id="8" name="TextBox 7"/>
          <p:cNvSpPr txBox="1"/>
          <p:nvPr/>
        </p:nvSpPr>
        <p:spPr>
          <a:xfrm>
            <a:off x="6172200" y="2743200"/>
            <a:ext cx="990600" cy="400050"/>
          </a:xfrm>
          <a:prstGeom prst="rect">
            <a:avLst/>
          </a:prstGeom>
          <a:noFill/>
          <a:ln w="19050">
            <a:solidFill>
              <a:srgbClr val="00B0F0"/>
            </a:solidFill>
          </a:ln>
        </p:spPr>
        <p:txBody>
          <a:bodyPr>
            <a:spAutoFit/>
          </a:bodyPr>
          <a:lstStyle/>
          <a:p>
            <a:pPr algn="ctr" eaLnBrk="1" hangingPunct="1">
              <a:defRPr/>
            </a:pPr>
            <a:r>
              <a:rPr lang="en-US" sz="2000" b="1" i="1" dirty="0" err="1">
                <a:solidFill>
                  <a:srgbClr val="00B0F0"/>
                </a:solidFill>
              </a:rPr>
              <a:t>OffSub</a:t>
            </a:r>
            <a:endParaRPr lang="en-US" sz="2000" b="1" i="1" dirty="0">
              <a:solidFill>
                <a:srgbClr val="00B0F0"/>
              </a:solidFill>
            </a:endParaRPr>
          </a:p>
        </p:txBody>
      </p:sp>
      <p:sp>
        <p:nvSpPr>
          <p:cNvPr id="9" name="TextBox 8"/>
          <p:cNvSpPr txBox="1"/>
          <p:nvPr/>
        </p:nvSpPr>
        <p:spPr>
          <a:xfrm>
            <a:off x="7315200" y="2743200"/>
            <a:ext cx="914400" cy="400110"/>
          </a:xfrm>
          <a:prstGeom prst="rect">
            <a:avLst/>
          </a:prstGeom>
          <a:noFill/>
          <a:ln w="19050">
            <a:solidFill>
              <a:srgbClr val="7030A0"/>
            </a:solidFill>
          </a:ln>
        </p:spPr>
        <p:txBody>
          <a:bodyPr>
            <a:spAutoFit/>
          </a:bodyPr>
          <a:lstStyle/>
          <a:p>
            <a:pPr algn="ctr" eaLnBrk="1" hangingPunct="1">
              <a:defRPr/>
            </a:pPr>
            <a:r>
              <a:rPr lang="en-US" sz="2000" b="1" i="1" dirty="0">
                <a:solidFill>
                  <a:srgbClr val="7030A0"/>
                </a:solidFill>
              </a:rPr>
              <a:t>Ret</a:t>
            </a:r>
          </a:p>
        </p:txBody>
      </p:sp>
      <p:sp>
        <p:nvSpPr>
          <p:cNvPr id="11" name="TextBox 10"/>
          <p:cNvSpPr txBox="1"/>
          <p:nvPr/>
        </p:nvSpPr>
        <p:spPr>
          <a:xfrm>
            <a:off x="2209800" y="3505200"/>
            <a:ext cx="685800" cy="584200"/>
          </a:xfrm>
          <a:prstGeom prst="rect">
            <a:avLst/>
          </a:prstGeom>
          <a:noFill/>
          <a:ln w="38100">
            <a:solidFill>
              <a:schemeClr val="accent6">
                <a:lumMod val="50000"/>
              </a:schemeClr>
            </a:solidFill>
            <a:prstDash val="sysDot"/>
          </a:ln>
        </p:spPr>
        <p:txBody>
          <a:bodyPr>
            <a:spAutoFit/>
          </a:bodyPr>
          <a:lstStyle/>
          <a:p>
            <a:pPr algn="ctr" eaLnBrk="1" hangingPunct="1">
              <a:defRPr/>
            </a:pPr>
            <a:r>
              <a:rPr lang="en-US" sz="1600" b="1" i="1" dirty="0" err="1">
                <a:solidFill>
                  <a:srgbClr val="2D2D8A">
                    <a:lumMod val="50000"/>
                  </a:srgbClr>
                </a:solidFill>
              </a:rPr>
              <a:t>Ind</a:t>
            </a:r>
            <a:endParaRPr lang="en-US" sz="1600" b="1" i="1" dirty="0">
              <a:solidFill>
                <a:srgbClr val="2D2D8A">
                  <a:lumMod val="50000"/>
                </a:srgbClr>
              </a:solidFill>
            </a:endParaRPr>
          </a:p>
          <a:p>
            <a:pPr algn="ctr" eaLnBrk="1" hangingPunct="1">
              <a:defRPr/>
            </a:pPr>
            <a:r>
              <a:rPr lang="en-US" sz="1600" b="1" i="1" dirty="0" err="1">
                <a:solidFill>
                  <a:srgbClr val="2D2D8A">
                    <a:lumMod val="50000"/>
                  </a:srgbClr>
                </a:solidFill>
              </a:rPr>
              <a:t>Maj</a:t>
            </a:r>
            <a:endParaRPr lang="en-US" sz="1600" b="1" i="1" dirty="0">
              <a:solidFill>
                <a:srgbClr val="2D2D8A">
                  <a:lumMod val="50000"/>
                </a:srgbClr>
              </a:solidFill>
            </a:endParaRPr>
          </a:p>
        </p:txBody>
      </p:sp>
      <p:sp>
        <p:nvSpPr>
          <p:cNvPr id="12" name="TextBox 11"/>
          <p:cNvSpPr txBox="1"/>
          <p:nvPr/>
        </p:nvSpPr>
        <p:spPr>
          <a:xfrm>
            <a:off x="533400" y="3505200"/>
            <a:ext cx="685800" cy="584200"/>
          </a:xfrm>
          <a:prstGeom prst="rect">
            <a:avLst/>
          </a:prstGeom>
          <a:noFill/>
          <a:ln w="38100">
            <a:solidFill>
              <a:srgbClr val="FF0000"/>
            </a:solidFill>
            <a:prstDash val="sysDot"/>
          </a:ln>
        </p:spPr>
        <p:txBody>
          <a:bodyPr>
            <a:spAutoFit/>
          </a:bodyPr>
          <a:lstStyle/>
          <a:p>
            <a:pPr algn="ctr" eaLnBrk="1" hangingPunct="1">
              <a:defRPr/>
            </a:pPr>
            <a:r>
              <a:rPr lang="en-US" sz="1600" b="1" i="1" dirty="0">
                <a:solidFill>
                  <a:srgbClr val="FF0000"/>
                </a:solidFill>
              </a:rPr>
              <a:t>Apt</a:t>
            </a:r>
          </a:p>
          <a:p>
            <a:pPr algn="ctr" eaLnBrk="1" hangingPunct="1">
              <a:defRPr/>
            </a:pPr>
            <a:r>
              <a:rPr lang="en-US" sz="1600" b="1" i="1" dirty="0" err="1">
                <a:solidFill>
                  <a:srgbClr val="FF0000"/>
                </a:solidFill>
              </a:rPr>
              <a:t>Maj</a:t>
            </a:r>
            <a:endParaRPr lang="en-US" sz="1600" b="1" i="1" dirty="0">
              <a:solidFill>
                <a:srgbClr val="FF0000"/>
              </a:solidFill>
            </a:endParaRPr>
          </a:p>
        </p:txBody>
      </p:sp>
      <p:sp>
        <p:nvSpPr>
          <p:cNvPr id="13" name="TextBox 12"/>
          <p:cNvSpPr txBox="1"/>
          <p:nvPr/>
        </p:nvSpPr>
        <p:spPr>
          <a:xfrm>
            <a:off x="1295400" y="3505200"/>
            <a:ext cx="685800" cy="584200"/>
          </a:xfrm>
          <a:prstGeom prst="rect">
            <a:avLst/>
          </a:prstGeom>
          <a:noFill/>
          <a:ln w="19050">
            <a:solidFill>
              <a:srgbClr val="FF0000"/>
            </a:solidFill>
          </a:ln>
        </p:spPr>
        <p:txBody>
          <a:bodyPr>
            <a:spAutoFit/>
          </a:bodyPr>
          <a:lstStyle/>
          <a:p>
            <a:pPr algn="ctr" eaLnBrk="1" hangingPunct="1">
              <a:defRPr/>
            </a:pPr>
            <a:r>
              <a:rPr lang="en-US" sz="1600" b="1" i="1" dirty="0">
                <a:solidFill>
                  <a:srgbClr val="FF0000"/>
                </a:solidFill>
              </a:rPr>
              <a:t>Apt</a:t>
            </a:r>
          </a:p>
          <a:p>
            <a:pPr algn="ctr" eaLnBrk="1" hangingPunct="1">
              <a:defRPr/>
            </a:pPr>
            <a:r>
              <a:rPr lang="en-US" sz="1600" b="1" i="1" dirty="0">
                <a:solidFill>
                  <a:srgbClr val="FF0000"/>
                </a:solidFill>
              </a:rPr>
              <a:t>Not</a:t>
            </a:r>
          </a:p>
        </p:txBody>
      </p:sp>
      <p:sp>
        <p:nvSpPr>
          <p:cNvPr id="14" name="TextBox 13"/>
          <p:cNvSpPr txBox="1"/>
          <p:nvPr/>
        </p:nvSpPr>
        <p:spPr>
          <a:xfrm>
            <a:off x="2971800" y="3505200"/>
            <a:ext cx="685800" cy="584200"/>
          </a:xfrm>
          <a:prstGeom prst="rect">
            <a:avLst/>
          </a:prstGeom>
          <a:noFill/>
          <a:ln w="19050">
            <a:solidFill>
              <a:schemeClr val="accent6">
                <a:lumMod val="50000"/>
              </a:schemeClr>
            </a:solidFill>
          </a:ln>
        </p:spPr>
        <p:txBody>
          <a:bodyPr>
            <a:spAutoFit/>
          </a:bodyPr>
          <a:lstStyle/>
          <a:p>
            <a:pPr algn="ctr" eaLnBrk="1" hangingPunct="1">
              <a:defRPr/>
            </a:pPr>
            <a:r>
              <a:rPr lang="en-US" sz="1600" b="1" i="1" dirty="0" err="1">
                <a:solidFill>
                  <a:srgbClr val="2D2D8A">
                    <a:lumMod val="50000"/>
                  </a:srgbClr>
                </a:solidFill>
              </a:rPr>
              <a:t>Ind</a:t>
            </a:r>
            <a:endParaRPr lang="en-US" sz="1600" b="1" i="1" dirty="0">
              <a:solidFill>
                <a:srgbClr val="2D2D8A">
                  <a:lumMod val="50000"/>
                </a:srgbClr>
              </a:solidFill>
            </a:endParaRPr>
          </a:p>
          <a:p>
            <a:pPr algn="ctr" eaLnBrk="1" hangingPunct="1">
              <a:defRPr/>
            </a:pPr>
            <a:r>
              <a:rPr lang="en-US" sz="1600" b="1" i="1" dirty="0">
                <a:solidFill>
                  <a:srgbClr val="2D2D8A">
                    <a:lumMod val="50000"/>
                  </a:srgbClr>
                </a:solidFill>
              </a:rPr>
              <a:t>Not</a:t>
            </a:r>
          </a:p>
        </p:txBody>
      </p:sp>
      <p:sp>
        <p:nvSpPr>
          <p:cNvPr id="15" name="TextBox 14"/>
          <p:cNvSpPr txBox="1"/>
          <p:nvPr/>
        </p:nvSpPr>
        <p:spPr>
          <a:xfrm>
            <a:off x="3886200" y="3505200"/>
            <a:ext cx="685800" cy="584200"/>
          </a:xfrm>
          <a:prstGeom prst="rect">
            <a:avLst/>
          </a:prstGeom>
          <a:noFill/>
          <a:ln w="38100">
            <a:solidFill>
              <a:schemeClr val="accent1">
                <a:lumMod val="50000"/>
              </a:schemeClr>
            </a:solidFill>
            <a:prstDash val="sysDot"/>
          </a:ln>
        </p:spPr>
        <p:txBody>
          <a:bodyPr>
            <a:spAutoFit/>
          </a:bodyPr>
          <a:lstStyle/>
          <a:p>
            <a:pPr algn="ctr" eaLnBrk="1" hangingPunct="1">
              <a:defRPr/>
            </a:pPr>
            <a:r>
              <a:rPr lang="en-US" sz="1600" b="1" i="1" dirty="0" err="1">
                <a:solidFill>
                  <a:srgbClr val="BBE0E3">
                    <a:lumMod val="50000"/>
                  </a:srgbClr>
                </a:solidFill>
              </a:rPr>
              <a:t>OffC</a:t>
            </a:r>
            <a:endParaRPr lang="en-US" sz="1600" b="1" i="1" dirty="0">
              <a:solidFill>
                <a:srgbClr val="BBE0E3">
                  <a:lumMod val="50000"/>
                </a:srgbClr>
              </a:solidFill>
            </a:endParaRPr>
          </a:p>
          <a:p>
            <a:pPr algn="ctr" eaLnBrk="1" hangingPunct="1">
              <a:defRPr/>
            </a:pPr>
            <a:r>
              <a:rPr lang="en-US" sz="1600" b="1" i="1" dirty="0" err="1">
                <a:solidFill>
                  <a:srgbClr val="BBE0E3">
                    <a:lumMod val="50000"/>
                  </a:srgbClr>
                </a:solidFill>
              </a:rPr>
              <a:t>Maj</a:t>
            </a:r>
            <a:endParaRPr lang="en-US" sz="1600" b="1" i="1" dirty="0">
              <a:solidFill>
                <a:srgbClr val="BBE0E3">
                  <a:lumMod val="50000"/>
                </a:srgbClr>
              </a:solidFill>
            </a:endParaRPr>
          </a:p>
        </p:txBody>
      </p:sp>
      <p:sp>
        <p:nvSpPr>
          <p:cNvPr id="16" name="TextBox 15"/>
          <p:cNvSpPr txBox="1"/>
          <p:nvPr/>
        </p:nvSpPr>
        <p:spPr>
          <a:xfrm>
            <a:off x="4648200" y="3505200"/>
            <a:ext cx="685800" cy="584200"/>
          </a:xfrm>
          <a:prstGeom prst="rect">
            <a:avLst/>
          </a:prstGeom>
          <a:noFill/>
          <a:ln w="19050">
            <a:solidFill>
              <a:schemeClr val="accent1">
                <a:lumMod val="50000"/>
              </a:schemeClr>
            </a:solidFill>
          </a:ln>
        </p:spPr>
        <p:txBody>
          <a:bodyPr>
            <a:spAutoFit/>
          </a:bodyPr>
          <a:lstStyle/>
          <a:p>
            <a:pPr algn="ctr" eaLnBrk="1" hangingPunct="1">
              <a:defRPr/>
            </a:pPr>
            <a:r>
              <a:rPr lang="en-US" sz="1600" b="1" i="1" dirty="0" err="1">
                <a:solidFill>
                  <a:srgbClr val="BBE0E3">
                    <a:lumMod val="50000"/>
                  </a:srgbClr>
                </a:solidFill>
              </a:rPr>
              <a:t>OffC</a:t>
            </a:r>
            <a:endParaRPr lang="en-US" sz="1600" b="1" i="1" dirty="0">
              <a:solidFill>
                <a:srgbClr val="BBE0E3">
                  <a:lumMod val="50000"/>
                </a:srgbClr>
              </a:solidFill>
            </a:endParaRPr>
          </a:p>
          <a:p>
            <a:pPr algn="ctr" eaLnBrk="1" hangingPunct="1">
              <a:defRPr/>
            </a:pPr>
            <a:r>
              <a:rPr lang="en-US" sz="1600" b="1" i="1" dirty="0">
                <a:solidFill>
                  <a:srgbClr val="BBE0E3">
                    <a:lumMod val="50000"/>
                  </a:srgbClr>
                </a:solidFill>
              </a:rPr>
              <a:t>Not</a:t>
            </a:r>
          </a:p>
        </p:txBody>
      </p:sp>
      <p:sp>
        <p:nvSpPr>
          <p:cNvPr id="17" name="TextBox 16"/>
          <p:cNvSpPr txBox="1"/>
          <p:nvPr/>
        </p:nvSpPr>
        <p:spPr>
          <a:xfrm>
            <a:off x="5562600" y="3505200"/>
            <a:ext cx="685800" cy="584200"/>
          </a:xfrm>
          <a:prstGeom prst="rect">
            <a:avLst/>
          </a:prstGeom>
          <a:noFill/>
          <a:ln w="38100">
            <a:solidFill>
              <a:srgbClr val="00B0F0"/>
            </a:solidFill>
            <a:prstDash val="sysDot"/>
          </a:ln>
        </p:spPr>
        <p:txBody>
          <a:bodyPr>
            <a:spAutoFit/>
          </a:bodyPr>
          <a:lstStyle/>
          <a:p>
            <a:pPr algn="ctr" eaLnBrk="1" hangingPunct="1">
              <a:defRPr/>
            </a:pPr>
            <a:r>
              <a:rPr lang="en-US" sz="1600" b="1" i="1" dirty="0" err="1">
                <a:solidFill>
                  <a:srgbClr val="00B0F0"/>
                </a:solidFill>
              </a:rPr>
              <a:t>OffS</a:t>
            </a:r>
            <a:endParaRPr lang="en-US" sz="1600" b="1" i="1" dirty="0">
              <a:solidFill>
                <a:srgbClr val="00B0F0"/>
              </a:solidFill>
            </a:endParaRPr>
          </a:p>
          <a:p>
            <a:pPr algn="ctr" eaLnBrk="1" hangingPunct="1">
              <a:defRPr/>
            </a:pPr>
            <a:r>
              <a:rPr lang="en-US" sz="1600" b="1" i="1" dirty="0" err="1">
                <a:solidFill>
                  <a:srgbClr val="00B0F0"/>
                </a:solidFill>
              </a:rPr>
              <a:t>Maj</a:t>
            </a:r>
            <a:endParaRPr lang="en-US" sz="1600" b="1" i="1" dirty="0">
              <a:solidFill>
                <a:srgbClr val="00B0F0"/>
              </a:solidFill>
            </a:endParaRPr>
          </a:p>
        </p:txBody>
      </p:sp>
      <p:sp>
        <p:nvSpPr>
          <p:cNvPr id="18" name="TextBox 17"/>
          <p:cNvSpPr txBox="1"/>
          <p:nvPr/>
        </p:nvSpPr>
        <p:spPr>
          <a:xfrm>
            <a:off x="6324600" y="3505200"/>
            <a:ext cx="685800" cy="584200"/>
          </a:xfrm>
          <a:prstGeom prst="rect">
            <a:avLst/>
          </a:prstGeom>
          <a:noFill/>
          <a:ln w="19050">
            <a:solidFill>
              <a:srgbClr val="00B0F0"/>
            </a:solidFill>
          </a:ln>
        </p:spPr>
        <p:txBody>
          <a:bodyPr>
            <a:spAutoFit/>
          </a:bodyPr>
          <a:lstStyle/>
          <a:p>
            <a:pPr algn="ctr" eaLnBrk="1" hangingPunct="1">
              <a:defRPr/>
            </a:pPr>
            <a:r>
              <a:rPr lang="en-US" sz="1600" b="1" i="1" dirty="0" err="1">
                <a:solidFill>
                  <a:srgbClr val="00B0F0"/>
                </a:solidFill>
              </a:rPr>
              <a:t>OffS</a:t>
            </a:r>
            <a:endParaRPr lang="en-US" sz="1600" b="1" i="1" dirty="0">
              <a:solidFill>
                <a:srgbClr val="00B0F0"/>
              </a:solidFill>
            </a:endParaRPr>
          </a:p>
          <a:p>
            <a:pPr algn="ctr" eaLnBrk="1" hangingPunct="1">
              <a:defRPr/>
            </a:pPr>
            <a:r>
              <a:rPr lang="en-US" sz="1600" b="1" i="1" dirty="0">
                <a:solidFill>
                  <a:srgbClr val="00B0F0"/>
                </a:solidFill>
              </a:rPr>
              <a:t>Not</a:t>
            </a:r>
          </a:p>
        </p:txBody>
      </p:sp>
      <p:sp>
        <p:nvSpPr>
          <p:cNvPr id="19" name="TextBox 18"/>
          <p:cNvSpPr txBox="1"/>
          <p:nvPr/>
        </p:nvSpPr>
        <p:spPr>
          <a:xfrm>
            <a:off x="7239000" y="3505200"/>
            <a:ext cx="685800" cy="584200"/>
          </a:xfrm>
          <a:prstGeom prst="rect">
            <a:avLst/>
          </a:prstGeom>
          <a:noFill/>
          <a:ln w="38100">
            <a:solidFill>
              <a:srgbClr val="7030A0"/>
            </a:solidFill>
            <a:prstDash val="sysDot"/>
          </a:ln>
        </p:spPr>
        <p:txBody>
          <a:bodyPr>
            <a:spAutoFit/>
          </a:bodyPr>
          <a:lstStyle/>
          <a:p>
            <a:pPr algn="ctr" eaLnBrk="1" hangingPunct="1">
              <a:defRPr/>
            </a:pPr>
            <a:r>
              <a:rPr lang="en-US" sz="1600" b="1" i="1" dirty="0">
                <a:solidFill>
                  <a:srgbClr val="7030A0"/>
                </a:solidFill>
              </a:rPr>
              <a:t>Ret</a:t>
            </a:r>
          </a:p>
          <a:p>
            <a:pPr algn="ctr" eaLnBrk="1" hangingPunct="1">
              <a:defRPr/>
            </a:pPr>
            <a:r>
              <a:rPr lang="en-US" sz="1600" b="1" i="1" dirty="0" err="1">
                <a:solidFill>
                  <a:srgbClr val="7030A0"/>
                </a:solidFill>
              </a:rPr>
              <a:t>Maj</a:t>
            </a:r>
            <a:endParaRPr lang="en-US" sz="1600" b="1" i="1" dirty="0">
              <a:solidFill>
                <a:srgbClr val="7030A0"/>
              </a:solidFill>
            </a:endParaRPr>
          </a:p>
        </p:txBody>
      </p:sp>
      <p:sp>
        <p:nvSpPr>
          <p:cNvPr id="20" name="TextBox 19"/>
          <p:cNvSpPr txBox="1"/>
          <p:nvPr/>
        </p:nvSpPr>
        <p:spPr>
          <a:xfrm>
            <a:off x="8001000" y="3505200"/>
            <a:ext cx="685800" cy="584200"/>
          </a:xfrm>
          <a:prstGeom prst="rect">
            <a:avLst/>
          </a:prstGeom>
          <a:noFill/>
          <a:ln w="19050">
            <a:solidFill>
              <a:srgbClr val="7030A0"/>
            </a:solidFill>
          </a:ln>
        </p:spPr>
        <p:txBody>
          <a:bodyPr>
            <a:spAutoFit/>
          </a:bodyPr>
          <a:lstStyle/>
          <a:p>
            <a:pPr algn="ctr" eaLnBrk="1" hangingPunct="1">
              <a:defRPr/>
            </a:pPr>
            <a:r>
              <a:rPr lang="en-US" sz="1600" b="1" i="1" dirty="0">
                <a:solidFill>
                  <a:srgbClr val="7030A0"/>
                </a:solidFill>
              </a:rPr>
              <a:t>Ret</a:t>
            </a:r>
          </a:p>
          <a:p>
            <a:pPr algn="ctr" eaLnBrk="1" hangingPunct="1">
              <a:defRPr/>
            </a:pPr>
            <a:r>
              <a:rPr lang="en-US" sz="1600" b="1" i="1" dirty="0">
                <a:solidFill>
                  <a:srgbClr val="7030A0"/>
                </a:solidFill>
              </a:rPr>
              <a:t>Not</a:t>
            </a:r>
          </a:p>
        </p:txBody>
      </p:sp>
      <p:cxnSp>
        <p:nvCxnSpPr>
          <p:cNvPr id="27" name="Straight Connector 26"/>
          <p:cNvCxnSpPr>
            <a:stCxn id="2" idx="2"/>
            <a:endCxn id="3" idx="0"/>
          </p:cNvCxnSpPr>
          <p:nvPr/>
        </p:nvCxnSpPr>
        <p:spPr>
          <a:xfrm flipH="1">
            <a:off x="3505200" y="1238310"/>
            <a:ext cx="914400" cy="514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 idx="2"/>
            <a:endCxn id="4" idx="0"/>
          </p:cNvCxnSpPr>
          <p:nvPr/>
        </p:nvCxnSpPr>
        <p:spPr>
          <a:xfrm>
            <a:off x="4419600" y="1238310"/>
            <a:ext cx="838200" cy="514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 idx="2"/>
            <a:endCxn id="5" idx="0"/>
          </p:cNvCxnSpPr>
          <p:nvPr/>
        </p:nvCxnSpPr>
        <p:spPr>
          <a:xfrm flipH="1">
            <a:off x="2438400" y="2152710"/>
            <a:ext cx="1066800" cy="590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2"/>
            <a:endCxn id="12" idx="0"/>
          </p:cNvCxnSpPr>
          <p:nvPr/>
        </p:nvCxnSpPr>
        <p:spPr>
          <a:xfrm flipH="1">
            <a:off x="876300" y="3143310"/>
            <a:ext cx="1562100" cy="361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5" idx="2"/>
            <a:endCxn id="13" idx="0"/>
          </p:cNvCxnSpPr>
          <p:nvPr/>
        </p:nvCxnSpPr>
        <p:spPr>
          <a:xfrm flipH="1">
            <a:off x="1638300" y="3143310"/>
            <a:ext cx="800100" cy="361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 idx="2"/>
            <a:endCxn id="6" idx="0"/>
          </p:cNvCxnSpPr>
          <p:nvPr/>
        </p:nvCxnSpPr>
        <p:spPr>
          <a:xfrm flipH="1">
            <a:off x="4343400" y="2152710"/>
            <a:ext cx="914400" cy="590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 idx="2"/>
            <a:endCxn id="7" idx="0"/>
          </p:cNvCxnSpPr>
          <p:nvPr/>
        </p:nvCxnSpPr>
        <p:spPr>
          <a:xfrm>
            <a:off x="5257800" y="2152710"/>
            <a:ext cx="228600" cy="590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 idx="2"/>
            <a:endCxn id="8" idx="0"/>
          </p:cNvCxnSpPr>
          <p:nvPr/>
        </p:nvCxnSpPr>
        <p:spPr>
          <a:xfrm>
            <a:off x="5257800" y="2152710"/>
            <a:ext cx="1409700" cy="590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 idx="2"/>
            <a:endCxn id="9" idx="0"/>
          </p:cNvCxnSpPr>
          <p:nvPr/>
        </p:nvCxnSpPr>
        <p:spPr>
          <a:xfrm>
            <a:off x="5257800" y="2152710"/>
            <a:ext cx="2514600" cy="590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6" idx="2"/>
            <a:endCxn id="11" idx="0"/>
          </p:cNvCxnSpPr>
          <p:nvPr/>
        </p:nvCxnSpPr>
        <p:spPr>
          <a:xfrm flipH="1">
            <a:off x="2552700" y="3143310"/>
            <a:ext cx="1790700" cy="361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2"/>
            <a:endCxn id="14" idx="0"/>
          </p:cNvCxnSpPr>
          <p:nvPr/>
        </p:nvCxnSpPr>
        <p:spPr>
          <a:xfrm flipH="1">
            <a:off x="3314700" y="3143310"/>
            <a:ext cx="1028700" cy="361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 idx="2"/>
            <a:endCxn id="15" idx="0"/>
          </p:cNvCxnSpPr>
          <p:nvPr/>
        </p:nvCxnSpPr>
        <p:spPr>
          <a:xfrm flipH="1">
            <a:off x="4229100" y="3143250"/>
            <a:ext cx="1257300" cy="361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 idx="2"/>
            <a:endCxn id="16" idx="0"/>
          </p:cNvCxnSpPr>
          <p:nvPr/>
        </p:nvCxnSpPr>
        <p:spPr>
          <a:xfrm flipH="1">
            <a:off x="4991100" y="3143250"/>
            <a:ext cx="495300" cy="361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 idx="2"/>
            <a:endCxn id="17" idx="0"/>
          </p:cNvCxnSpPr>
          <p:nvPr/>
        </p:nvCxnSpPr>
        <p:spPr>
          <a:xfrm flipH="1">
            <a:off x="5905500" y="3143250"/>
            <a:ext cx="762000" cy="361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 idx="2"/>
            <a:endCxn id="18" idx="0"/>
          </p:cNvCxnSpPr>
          <p:nvPr/>
        </p:nvCxnSpPr>
        <p:spPr>
          <a:xfrm>
            <a:off x="6667500" y="3143250"/>
            <a:ext cx="0" cy="361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9" idx="2"/>
            <a:endCxn id="19" idx="0"/>
          </p:cNvCxnSpPr>
          <p:nvPr/>
        </p:nvCxnSpPr>
        <p:spPr>
          <a:xfrm flipH="1">
            <a:off x="7581900" y="3143310"/>
            <a:ext cx="190500" cy="361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9" idx="2"/>
            <a:endCxn id="20" idx="0"/>
          </p:cNvCxnSpPr>
          <p:nvPr/>
        </p:nvCxnSpPr>
        <p:spPr>
          <a:xfrm>
            <a:off x="7772400" y="3143310"/>
            <a:ext cx="571500" cy="36189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0" y="6096000"/>
            <a:ext cx="9144000" cy="400110"/>
          </a:xfrm>
          <a:prstGeom prst="rect">
            <a:avLst/>
          </a:prstGeom>
          <a:noFill/>
        </p:spPr>
        <p:txBody>
          <a:bodyPr wrap="square">
            <a:spAutoFit/>
          </a:bodyPr>
          <a:lstStyle/>
          <a:p>
            <a:pPr algn="ctr" eaLnBrk="1" hangingPunct="1">
              <a:defRPr/>
            </a:pPr>
            <a:r>
              <a:rPr lang="en-US" sz="2000" b="1" i="1" dirty="0">
                <a:solidFill>
                  <a:srgbClr val="000000"/>
                </a:solidFill>
              </a:rPr>
              <a:t>Two Supplemental Composites Not Integrated Into the Overall Composite Scheme</a:t>
            </a:r>
          </a:p>
        </p:txBody>
      </p:sp>
      <p:sp>
        <p:nvSpPr>
          <p:cNvPr id="65" name="Left Brace 64"/>
          <p:cNvSpPr/>
          <p:nvPr/>
        </p:nvSpPr>
        <p:spPr>
          <a:xfrm>
            <a:off x="1066800" y="533400"/>
            <a:ext cx="457200" cy="2590800"/>
          </a:xfrm>
          <a:prstGeom prst="leftBrace">
            <a:avLst>
              <a:gd name="adj1" fmla="val 61538"/>
              <a:gd name="adj2" fmla="val 502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2000" b="1" i="1">
              <a:solidFill>
                <a:srgbClr val="000000"/>
              </a:solidFill>
            </a:endParaRPr>
          </a:p>
        </p:txBody>
      </p:sp>
      <p:sp>
        <p:nvSpPr>
          <p:cNvPr id="66" name="TextBox 65"/>
          <p:cNvSpPr txBox="1"/>
          <p:nvPr/>
        </p:nvSpPr>
        <p:spPr>
          <a:xfrm rot="16200000">
            <a:off x="-438943" y="1474857"/>
            <a:ext cx="2286000" cy="707886"/>
          </a:xfrm>
          <a:prstGeom prst="rect">
            <a:avLst/>
          </a:prstGeom>
          <a:noFill/>
        </p:spPr>
        <p:txBody>
          <a:bodyPr>
            <a:spAutoFit/>
          </a:bodyPr>
          <a:lstStyle/>
          <a:p>
            <a:pPr algn="ctr" eaLnBrk="1" hangingPunct="1">
              <a:defRPr/>
            </a:pPr>
            <a:r>
              <a:rPr lang="en-US" sz="2000" b="1" i="1" dirty="0">
                <a:solidFill>
                  <a:srgbClr val="000000"/>
                </a:solidFill>
              </a:rPr>
              <a:t>Composite Indices:</a:t>
            </a:r>
          </a:p>
          <a:p>
            <a:pPr algn="ctr" eaLnBrk="1" hangingPunct="1">
              <a:defRPr/>
            </a:pPr>
            <a:r>
              <a:rPr lang="en-US" sz="2000" b="1" i="1" dirty="0">
                <a:solidFill>
                  <a:srgbClr val="000000"/>
                </a:solidFill>
              </a:rPr>
              <a:t>Value-Weighted</a:t>
            </a:r>
          </a:p>
        </p:txBody>
      </p:sp>
      <p:sp>
        <p:nvSpPr>
          <p:cNvPr id="67" name="TextBox 66"/>
          <p:cNvSpPr txBox="1"/>
          <p:nvPr/>
        </p:nvSpPr>
        <p:spPr>
          <a:xfrm>
            <a:off x="1143000" y="0"/>
            <a:ext cx="7467600" cy="708025"/>
          </a:xfrm>
          <a:prstGeom prst="rect">
            <a:avLst/>
          </a:prstGeom>
          <a:noFill/>
        </p:spPr>
        <p:txBody>
          <a:bodyPr>
            <a:spAutoFit/>
          </a:bodyPr>
          <a:lstStyle/>
          <a:p>
            <a:pPr algn="ctr" eaLnBrk="1" hangingPunct="1">
              <a:defRPr/>
            </a:pPr>
            <a:r>
              <a:rPr lang="en-US" sz="2000" b="1" i="1" dirty="0">
                <a:solidFill>
                  <a:srgbClr val="000000"/>
                </a:solidFill>
              </a:rPr>
              <a:t>Moody’s/RCA Repeat-Sales Index Scheme, Based on 10 “Building-block” segment-specific indices…</a:t>
            </a:r>
          </a:p>
        </p:txBody>
      </p:sp>
      <p:sp>
        <p:nvSpPr>
          <p:cNvPr id="42" name="TextBox 41"/>
          <p:cNvSpPr txBox="1"/>
          <p:nvPr/>
        </p:nvSpPr>
        <p:spPr>
          <a:xfrm>
            <a:off x="3048000" y="5105400"/>
            <a:ext cx="990600" cy="707886"/>
          </a:xfrm>
          <a:prstGeom prst="rect">
            <a:avLst/>
          </a:prstGeom>
          <a:noFill/>
          <a:ln w="38100">
            <a:solidFill>
              <a:schemeClr val="tx1"/>
            </a:solidFill>
            <a:prstDash val="sysDot"/>
          </a:ln>
        </p:spPr>
        <p:txBody>
          <a:bodyPr>
            <a:spAutoFit/>
          </a:bodyPr>
          <a:lstStyle/>
          <a:p>
            <a:pPr algn="ctr" eaLnBrk="1" hangingPunct="1">
              <a:defRPr/>
            </a:pPr>
            <a:r>
              <a:rPr lang="en-US" sz="2000" b="1" i="1" dirty="0">
                <a:solidFill>
                  <a:srgbClr val="000000"/>
                </a:solidFill>
              </a:rPr>
              <a:t>Major</a:t>
            </a:r>
          </a:p>
          <a:p>
            <a:pPr algn="ctr" eaLnBrk="1" hangingPunct="1">
              <a:defRPr/>
            </a:pPr>
            <a:r>
              <a:rPr lang="en-US" sz="2000" b="1" i="1" dirty="0" err="1">
                <a:solidFill>
                  <a:srgbClr val="000000"/>
                </a:solidFill>
              </a:rPr>
              <a:t>Mkts</a:t>
            </a:r>
            <a:endParaRPr lang="en-US" sz="2000" b="1" i="1" dirty="0">
              <a:solidFill>
                <a:srgbClr val="000000"/>
              </a:solidFill>
            </a:endParaRPr>
          </a:p>
        </p:txBody>
      </p:sp>
      <p:sp>
        <p:nvSpPr>
          <p:cNvPr id="44" name="TextBox 43"/>
          <p:cNvSpPr txBox="1"/>
          <p:nvPr/>
        </p:nvSpPr>
        <p:spPr>
          <a:xfrm>
            <a:off x="5029200" y="5105400"/>
            <a:ext cx="990600" cy="707886"/>
          </a:xfrm>
          <a:prstGeom prst="rect">
            <a:avLst/>
          </a:prstGeom>
          <a:noFill/>
          <a:ln w="38100">
            <a:solidFill>
              <a:schemeClr val="tx1"/>
            </a:solidFill>
            <a:prstDash val="solid"/>
          </a:ln>
        </p:spPr>
        <p:txBody>
          <a:bodyPr>
            <a:spAutoFit/>
          </a:bodyPr>
          <a:lstStyle/>
          <a:p>
            <a:pPr algn="ctr" eaLnBrk="1" hangingPunct="1">
              <a:defRPr/>
            </a:pPr>
            <a:r>
              <a:rPr lang="en-US" sz="2000" b="1" i="1" dirty="0" err="1">
                <a:solidFill>
                  <a:srgbClr val="000000"/>
                </a:solidFill>
              </a:rPr>
              <a:t>NotMaj</a:t>
            </a:r>
            <a:endParaRPr lang="en-US" sz="2000" b="1" i="1" dirty="0">
              <a:solidFill>
                <a:srgbClr val="000000"/>
              </a:solidFill>
            </a:endParaRPr>
          </a:p>
          <a:p>
            <a:pPr algn="ctr" eaLnBrk="1" hangingPunct="1">
              <a:defRPr/>
            </a:pPr>
            <a:r>
              <a:rPr lang="en-US" sz="2000" b="1" i="1" dirty="0" err="1">
                <a:solidFill>
                  <a:srgbClr val="000000"/>
                </a:solidFill>
              </a:rPr>
              <a:t>Mkts</a:t>
            </a:r>
            <a:endParaRPr lang="en-US" sz="2000" b="1" i="1" dirty="0">
              <a:solidFill>
                <a:srgbClr val="000000"/>
              </a:solidFill>
            </a:endParaRPr>
          </a:p>
        </p:txBody>
      </p:sp>
      <p:cxnSp>
        <p:nvCxnSpPr>
          <p:cNvPr id="48" name="Straight Connector 47"/>
          <p:cNvCxnSpPr>
            <a:stCxn id="12" idx="2"/>
            <a:endCxn id="42" idx="0"/>
          </p:cNvCxnSpPr>
          <p:nvPr/>
        </p:nvCxnSpPr>
        <p:spPr>
          <a:xfrm>
            <a:off x="876300" y="4089400"/>
            <a:ext cx="2667000" cy="1016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1" idx="2"/>
            <a:endCxn id="42" idx="0"/>
          </p:cNvCxnSpPr>
          <p:nvPr/>
        </p:nvCxnSpPr>
        <p:spPr>
          <a:xfrm>
            <a:off x="2552700" y="4089400"/>
            <a:ext cx="990600" cy="1016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2"/>
            <a:endCxn id="42" idx="0"/>
          </p:cNvCxnSpPr>
          <p:nvPr/>
        </p:nvCxnSpPr>
        <p:spPr>
          <a:xfrm flipH="1">
            <a:off x="3543300" y="4089400"/>
            <a:ext cx="685800" cy="1016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7" idx="2"/>
            <a:endCxn id="42" idx="0"/>
          </p:cNvCxnSpPr>
          <p:nvPr/>
        </p:nvCxnSpPr>
        <p:spPr>
          <a:xfrm flipH="1">
            <a:off x="3543300" y="4089400"/>
            <a:ext cx="2362200" cy="1016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9" idx="2"/>
            <a:endCxn id="42" idx="0"/>
          </p:cNvCxnSpPr>
          <p:nvPr/>
        </p:nvCxnSpPr>
        <p:spPr>
          <a:xfrm flipH="1">
            <a:off x="3543300" y="4089400"/>
            <a:ext cx="4038600" cy="1016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3" idx="2"/>
            <a:endCxn id="44" idx="0"/>
          </p:cNvCxnSpPr>
          <p:nvPr/>
        </p:nvCxnSpPr>
        <p:spPr>
          <a:xfrm>
            <a:off x="1638300" y="4089400"/>
            <a:ext cx="3886200" cy="101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14" idx="2"/>
            <a:endCxn id="44" idx="0"/>
          </p:cNvCxnSpPr>
          <p:nvPr/>
        </p:nvCxnSpPr>
        <p:spPr>
          <a:xfrm>
            <a:off x="3314700" y="4089400"/>
            <a:ext cx="2209800" cy="101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16" idx="2"/>
            <a:endCxn id="44" idx="0"/>
          </p:cNvCxnSpPr>
          <p:nvPr/>
        </p:nvCxnSpPr>
        <p:spPr>
          <a:xfrm>
            <a:off x="4991100" y="4089400"/>
            <a:ext cx="533400" cy="101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8" idx="2"/>
            <a:endCxn id="44" idx="0"/>
          </p:cNvCxnSpPr>
          <p:nvPr/>
        </p:nvCxnSpPr>
        <p:spPr>
          <a:xfrm flipH="1">
            <a:off x="5524500" y="4089400"/>
            <a:ext cx="1143000" cy="101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20" idx="2"/>
            <a:endCxn id="44" idx="0"/>
          </p:cNvCxnSpPr>
          <p:nvPr/>
        </p:nvCxnSpPr>
        <p:spPr>
          <a:xfrm flipH="1">
            <a:off x="5524500" y="4089400"/>
            <a:ext cx="2819400" cy="10160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Left Brace 77"/>
          <p:cNvSpPr/>
          <p:nvPr/>
        </p:nvSpPr>
        <p:spPr>
          <a:xfrm>
            <a:off x="1295400" y="4267200"/>
            <a:ext cx="457200" cy="1600200"/>
          </a:xfrm>
          <a:prstGeom prst="leftBrace">
            <a:avLst>
              <a:gd name="adj1" fmla="val 61538"/>
              <a:gd name="adj2" fmla="val 502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2000" b="1" i="1">
              <a:solidFill>
                <a:srgbClr val="000000"/>
              </a:solidFill>
            </a:endParaRPr>
          </a:p>
        </p:txBody>
      </p:sp>
      <p:sp>
        <p:nvSpPr>
          <p:cNvPr id="79" name="TextBox 78"/>
          <p:cNvSpPr txBox="1"/>
          <p:nvPr/>
        </p:nvSpPr>
        <p:spPr>
          <a:xfrm rot="16200000">
            <a:off x="-109537" y="4559468"/>
            <a:ext cx="1905000" cy="1015663"/>
          </a:xfrm>
          <a:prstGeom prst="rect">
            <a:avLst/>
          </a:prstGeom>
          <a:noFill/>
        </p:spPr>
        <p:txBody>
          <a:bodyPr>
            <a:spAutoFit/>
          </a:bodyPr>
          <a:lstStyle/>
          <a:p>
            <a:pPr algn="ctr" eaLnBrk="1" hangingPunct="1">
              <a:defRPr/>
            </a:pPr>
            <a:r>
              <a:rPr lang="en-US" sz="2000" b="1" i="1" dirty="0">
                <a:solidFill>
                  <a:srgbClr val="000000"/>
                </a:solidFill>
              </a:rPr>
              <a:t>Composite Indices:</a:t>
            </a:r>
          </a:p>
          <a:p>
            <a:pPr algn="ctr" eaLnBrk="1" hangingPunct="1">
              <a:defRPr/>
            </a:pPr>
            <a:r>
              <a:rPr lang="en-US" sz="2000" b="1" i="1" dirty="0">
                <a:solidFill>
                  <a:srgbClr val="000000"/>
                </a:solidFill>
              </a:rPr>
              <a:t>Value-Weighted</a:t>
            </a:r>
          </a:p>
        </p:txBody>
      </p:sp>
      <p:sp>
        <p:nvSpPr>
          <p:cNvPr id="55" name="Slide Number Placeholder 54"/>
          <p:cNvSpPr>
            <a:spLocks noGrp="1"/>
          </p:cNvSpPr>
          <p:nvPr>
            <p:ph type="sldNum" sz="quarter" idx="12"/>
          </p:nvPr>
        </p:nvSpPr>
        <p:spPr/>
        <p:txBody>
          <a:bodyPr/>
          <a:lstStyle/>
          <a:p>
            <a:fld id="{E2DF4B9D-8FFC-49F5-BE4A-063B546F53A3}" type="slidenum">
              <a:rPr lang="en-US" smtClean="0"/>
              <a:pPr/>
              <a:t>62</a:t>
            </a:fld>
            <a:endParaRPr lang="en-US"/>
          </a:p>
        </p:txBody>
      </p:sp>
      <p:sp>
        <p:nvSpPr>
          <p:cNvPr id="59" name="Footer Placeholder 58"/>
          <p:cNvSpPr>
            <a:spLocks noGrp="1"/>
          </p:cNvSpPr>
          <p:nvPr>
            <p:ph type="ftr" sz="quarter" idx="11"/>
          </p:nvPr>
        </p:nvSpPr>
        <p:spPr/>
        <p:txBody>
          <a:bodyPr/>
          <a:lstStyle/>
          <a:p>
            <a:pPr>
              <a:defRPr/>
            </a:pPr>
            <a:r>
              <a:rPr lang="en-US" dirty="0" smtClean="0"/>
              <a:t>© 2014 OnCourse Learning. All Rights Reserved.</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43E9DE-8759-4CDA-99A2-DB70480D597E}" type="slidenum">
              <a:rPr lang="en-US"/>
              <a:pPr/>
              <a:t>63</a:t>
            </a:fld>
            <a:endParaRPr lang="en-US"/>
          </a:p>
        </p:txBody>
      </p:sp>
      <p:pic>
        <p:nvPicPr>
          <p:cNvPr id="183299" name="Picture 3"/>
          <p:cNvPicPr>
            <a:picLocks noChangeAspect="1"/>
          </p:cNvPicPr>
          <p:nvPr/>
        </p:nvPicPr>
        <p:blipFill>
          <a:blip r:embed="rId2" cstate="print"/>
          <a:srcRect/>
          <a:stretch>
            <a:fillRect/>
          </a:stretch>
        </p:blipFill>
        <p:spPr bwMode="auto">
          <a:xfrm>
            <a:off x="236538" y="287338"/>
            <a:ext cx="8670925" cy="6283325"/>
          </a:xfrm>
          <a:prstGeom prst="rect">
            <a:avLst/>
          </a:prstGeom>
          <a:noFill/>
          <a:ln w="9525">
            <a:noFill/>
            <a:miter lim="800000"/>
            <a:headEnd/>
            <a:tailEnd/>
          </a:ln>
        </p:spPr>
      </p:pic>
      <p:sp>
        <p:nvSpPr>
          <p:cNvPr id="183300" name="Text Box 5"/>
          <p:cNvSpPr txBox="1">
            <a:spLocks noChangeArrowheads="1"/>
          </p:cNvSpPr>
          <p:nvPr/>
        </p:nvSpPr>
        <p:spPr bwMode="auto">
          <a:xfrm>
            <a:off x="381000" y="287338"/>
            <a:ext cx="1447800" cy="369887"/>
          </a:xfrm>
          <a:prstGeom prst="rect">
            <a:avLst/>
          </a:prstGeom>
          <a:noFill/>
          <a:ln w="9525">
            <a:noFill/>
            <a:miter lim="800000"/>
            <a:headEnd/>
            <a:tailEnd/>
          </a:ln>
          <a:effectLst/>
        </p:spPr>
        <p:txBody>
          <a:bodyPr>
            <a:spAutoFit/>
          </a:bodyPr>
          <a:lstStyle/>
          <a:p>
            <a:pPr>
              <a:spcBef>
                <a:spcPct val="50000"/>
              </a:spcBef>
            </a:pPr>
            <a:r>
              <a:rPr lang="en-US" sz="1800" i="1"/>
              <a:t>Exh. 25-11A</a:t>
            </a:r>
          </a:p>
        </p:txBody>
      </p:sp>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EB1157-EC6D-41C7-88CB-C0ACDA3A1490}" type="slidenum">
              <a:rPr lang="en-US"/>
              <a:pPr/>
              <a:t>64</a:t>
            </a:fld>
            <a:endParaRPr lang="en-US"/>
          </a:p>
        </p:txBody>
      </p:sp>
      <p:pic>
        <p:nvPicPr>
          <p:cNvPr id="184323" name="Picture 3"/>
          <p:cNvPicPr>
            <a:picLocks noChangeAspect="1"/>
          </p:cNvPicPr>
          <p:nvPr/>
        </p:nvPicPr>
        <p:blipFill>
          <a:blip r:embed="rId2" cstate="print"/>
          <a:srcRect/>
          <a:stretch>
            <a:fillRect/>
          </a:stretch>
        </p:blipFill>
        <p:spPr bwMode="auto">
          <a:xfrm>
            <a:off x="236538" y="287338"/>
            <a:ext cx="8670925" cy="6283325"/>
          </a:xfrm>
          <a:prstGeom prst="rect">
            <a:avLst/>
          </a:prstGeom>
          <a:noFill/>
          <a:ln w="9525">
            <a:noFill/>
            <a:miter lim="800000"/>
            <a:headEnd/>
            <a:tailEnd/>
          </a:ln>
        </p:spPr>
      </p:pic>
      <p:sp>
        <p:nvSpPr>
          <p:cNvPr id="184324" name="Text Box 5"/>
          <p:cNvSpPr txBox="1">
            <a:spLocks noChangeArrowheads="1"/>
          </p:cNvSpPr>
          <p:nvPr/>
        </p:nvSpPr>
        <p:spPr bwMode="auto">
          <a:xfrm>
            <a:off x="381000" y="287338"/>
            <a:ext cx="1447800" cy="369887"/>
          </a:xfrm>
          <a:prstGeom prst="rect">
            <a:avLst/>
          </a:prstGeom>
          <a:noFill/>
          <a:ln w="9525">
            <a:noFill/>
            <a:miter lim="800000"/>
            <a:headEnd/>
            <a:tailEnd/>
          </a:ln>
          <a:effectLst/>
        </p:spPr>
        <p:txBody>
          <a:bodyPr>
            <a:spAutoFit/>
          </a:bodyPr>
          <a:lstStyle/>
          <a:p>
            <a:pPr>
              <a:spcBef>
                <a:spcPct val="50000"/>
              </a:spcBef>
            </a:pPr>
            <a:r>
              <a:rPr lang="en-US" sz="1800" i="1"/>
              <a:t>Exh. 25-11B</a:t>
            </a:r>
          </a:p>
        </p:txBody>
      </p:sp>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85347" name="Text Box 4"/>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eaLnBrk="1" hangingPunct="1"/>
            <a:r>
              <a:rPr lang="en-US" sz="2800">
                <a:solidFill>
                  <a:srgbClr val="000000"/>
                </a:solidFill>
                <a:latin typeface="Calibri" pitchFamily="34" charset="0"/>
              </a:rPr>
              <a:t>Market segmentation </a:t>
            </a:r>
            <a:r>
              <a:rPr lang="en-US" sz="2800">
                <a:solidFill>
                  <a:srgbClr val="000000"/>
                </a:solidFill>
                <a:latin typeface="Calibri" pitchFamily="34" charset="0"/>
                <a:sym typeface="Wingdings" pitchFamily="2" charset="2"/>
              </a:rPr>
              <a:t> Need for index </a:t>
            </a:r>
            <a:r>
              <a:rPr lang="en-US" sz="2800" b="1" u="sng">
                <a:solidFill>
                  <a:srgbClr val="000000"/>
                </a:solidFill>
                <a:latin typeface="Calibri" pitchFamily="34" charset="0"/>
                <a:sym typeface="Wingdings" pitchFamily="2" charset="2"/>
              </a:rPr>
              <a:t>granularity</a:t>
            </a:r>
            <a:r>
              <a:rPr lang="en-US" sz="2800">
                <a:solidFill>
                  <a:srgbClr val="000000"/>
                </a:solidFill>
                <a:latin typeface="Calibri" pitchFamily="34" charset="0"/>
                <a:sym typeface="Wingdings" pitchFamily="2" charset="2"/>
              </a:rPr>
              <a:t>…</a:t>
            </a:r>
            <a:endParaRPr lang="en-US" sz="2800">
              <a:solidFill>
                <a:srgbClr val="000000"/>
              </a:solidFill>
              <a:latin typeface="Calibri" pitchFamily="34" charset="0"/>
            </a:endParaRPr>
          </a:p>
        </p:txBody>
      </p:sp>
      <p:pic>
        <p:nvPicPr>
          <p:cNvPr id="185348" name="Picture 3"/>
          <p:cNvPicPr>
            <a:picLocks noChangeAspect="1" noChangeArrowheads="1"/>
          </p:cNvPicPr>
          <p:nvPr/>
        </p:nvPicPr>
        <p:blipFill>
          <a:blip r:embed="rId3" cstate="print"/>
          <a:srcRect/>
          <a:stretch>
            <a:fillRect/>
          </a:stretch>
        </p:blipFill>
        <p:spPr bwMode="auto">
          <a:xfrm>
            <a:off x="228600" y="542925"/>
            <a:ext cx="8696325" cy="631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87395" name="Text Box 4"/>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eaLnBrk="1" hangingPunct="1"/>
            <a:r>
              <a:rPr lang="en-US" sz="2800">
                <a:solidFill>
                  <a:srgbClr val="000000"/>
                </a:solidFill>
                <a:latin typeface="Calibri" pitchFamily="34" charset="0"/>
              </a:rPr>
              <a:t>Market segmentation </a:t>
            </a:r>
            <a:r>
              <a:rPr lang="en-US" sz="2800">
                <a:solidFill>
                  <a:srgbClr val="000000"/>
                </a:solidFill>
                <a:latin typeface="Calibri" pitchFamily="34" charset="0"/>
                <a:sym typeface="Wingdings" pitchFamily="2" charset="2"/>
              </a:rPr>
              <a:t> Need for index </a:t>
            </a:r>
            <a:r>
              <a:rPr lang="en-US" sz="2800" b="1" u="sng">
                <a:solidFill>
                  <a:srgbClr val="000000"/>
                </a:solidFill>
                <a:latin typeface="Calibri" pitchFamily="34" charset="0"/>
                <a:sym typeface="Wingdings" pitchFamily="2" charset="2"/>
              </a:rPr>
              <a:t>granularity</a:t>
            </a:r>
            <a:r>
              <a:rPr lang="en-US" sz="2800">
                <a:solidFill>
                  <a:srgbClr val="000000"/>
                </a:solidFill>
                <a:latin typeface="Calibri" pitchFamily="34" charset="0"/>
                <a:sym typeface="Wingdings" pitchFamily="2" charset="2"/>
              </a:rPr>
              <a:t>…</a:t>
            </a:r>
            <a:endParaRPr lang="en-US" sz="2800">
              <a:solidFill>
                <a:srgbClr val="000000"/>
              </a:solidFill>
              <a:latin typeface="Calibri" pitchFamily="34" charset="0"/>
            </a:endParaRPr>
          </a:p>
        </p:txBody>
      </p:sp>
      <p:pic>
        <p:nvPicPr>
          <p:cNvPr id="187396" name="Picture 2"/>
          <p:cNvPicPr>
            <a:picLocks noChangeAspect="1" noChangeArrowheads="1"/>
          </p:cNvPicPr>
          <p:nvPr/>
        </p:nvPicPr>
        <p:blipFill>
          <a:blip r:embed="rId3" cstate="print"/>
          <a:srcRect/>
          <a:stretch>
            <a:fillRect/>
          </a:stretch>
        </p:blipFill>
        <p:spPr bwMode="auto">
          <a:xfrm>
            <a:off x="228600" y="542925"/>
            <a:ext cx="8696325" cy="631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89442" name="Slide Number Placeholder 2"/>
          <p:cNvSpPr>
            <a:spLocks noGrp="1"/>
          </p:cNvSpPr>
          <p:nvPr>
            <p:ph type="sldNum" sz="quarter" idx="12"/>
          </p:nvPr>
        </p:nvSpPr>
        <p:spPr bwMode="auto">
          <a:noFill/>
          <a:ln>
            <a:miter lim="800000"/>
            <a:headEnd/>
            <a:tailEnd/>
          </a:ln>
        </p:spPr>
        <p:txBody>
          <a:bodyPr/>
          <a:lstStyle/>
          <a:p>
            <a:fld id="{656AB1B8-8621-47AB-88C3-E2C1A0119461}" type="slidenum">
              <a:rPr lang="en-US"/>
              <a:pPr/>
              <a:t>67</a:t>
            </a:fld>
            <a:endParaRPr lang="en-US"/>
          </a:p>
        </p:txBody>
      </p:sp>
      <p:pic>
        <p:nvPicPr>
          <p:cNvPr id="189443" name="Picture 3"/>
          <p:cNvPicPr>
            <a:picLocks noChangeAspect="1" noChangeArrowheads="1"/>
          </p:cNvPicPr>
          <p:nvPr/>
        </p:nvPicPr>
        <p:blipFill>
          <a:blip r:embed="rId2" cstate="print"/>
          <a:srcRect/>
          <a:stretch>
            <a:fillRect/>
          </a:stretch>
        </p:blipFill>
        <p:spPr bwMode="auto">
          <a:xfrm>
            <a:off x="600075" y="936625"/>
            <a:ext cx="7943850" cy="4991100"/>
          </a:xfrm>
          <a:prstGeom prst="rect">
            <a:avLst/>
          </a:prstGeom>
          <a:noFill/>
          <a:ln w="9525">
            <a:noFill/>
            <a:miter lim="800000"/>
            <a:headEnd/>
            <a:tailEnd/>
          </a:ln>
        </p:spPr>
      </p:pic>
      <p:sp>
        <p:nvSpPr>
          <p:cNvPr id="189444" name="TextBox 55"/>
          <p:cNvSpPr txBox="1">
            <a:spLocks noChangeArrowheads="1"/>
          </p:cNvSpPr>
          <p:nvPr/>
        </p:nvSpPr>
        <p:spPr bwMode="auto">
          <a:xfrm>
            <a:off x="1905000" y="381000"/>
            <a:ext cx="5410200" cy="646113"/>
          </a:xfrm>
          <a:prstGeom prst="rect">
            <a:avLst/>
          </a:prstGeom>
          <a:noFill/>
          <a:ln w="9525">
            <a:noFill/>
            <a:miter lim="800000"/>
            <a:headEnd/>
            <a:tailEnd/>
          </a:ln>
        </p:spPr>
        <p:txBody>
          <a:bodyPr>
            <a:spAutoFit/>
          </a:bodyPr>
          <a:lstStyle/>
          <a:p>
            <a:pPr algn="ctr" eaLnBrk="1" hangingPunct="1"/>
            <a:r>
              <a:rPr lang="en-US" sz="1800">
                <a:solidFill>
                  <a:srgbClr val="000000"/>
                </a:solidFill>
                <a:latin typeface="Calibri" pitchFamily="34" charset="0"/>
              </a:rPr>
              <a:t>Robert Shiller Real Home Price Index, NBER Recessions</a:t>
            </a:r>
          </a:p>
          <a:p>
            <a:pPr algn="ctr" eaLnBrk="1" hangingPunct="1"/>
            <a:r>
              <a:rPr lang="en-US" sz="1800">
                <a:solidFill>
                  <a:srgbClr val="000000"/>
                </a:solidFill>
                <a:latin typeface="Calibri" pitchFamily="34" charset="0"/>
              </a:rPr>
              <a:t>1890=100            shaded bars = GDP recessions…</a:t>
            </a:r>
          </a:p>
        </p:txBody>
      </p:sp>
      <p:sp>
        <p:nvSpPr>
          <p:cNvPr id="189445" name="TextBox 56"/>
          <p:cNvSpPr txBox="1">
            <a:spLocks noChangeArrowheads="1"/>
          </p:cNvSpPr>
          <p:nvPr/>
        </p:nvSpPr>
        <p:spPr bwMode="auto">
          <a:xfrm>
            <a:off x="1219200" y="0"/>
            <a:ext cx="6781800" cy="461963"/>
          </a:xfrm>
          <a:prstGeom prst="rect">
            <a:avLst/>
          </a:prstGeom>
          <a:noFill/>
          <a:ln w="9525">
            <a:noFill/>
            <a:miter lim="800000"/>
            <a:headEnd/>
            <a:tailEnd/>
          </a:ln>
        </p:spPr>
        <p:txBody>
          <a:bodyPr>
            <a:spAutoFit/>
          </a:bodyPr>
          <a:lstStyle/>
          <a:p>
            <a:pPr algn="ctr" eaLnBrk="1" hangingPunct="1"/>
            <a:r>
              <a:rPr lang="en-US" b="1">
                <a:solidFill>
                  <a:srgbClr val="000000"/>
                </a:solidFill>
                <a:latin typeface="Calibri" pitchFamily="34" charset="0"/>
              </a:rPr>
              <a:t>U.S. Real Home Prices &amp; Business Cycles, 1890-2011</a:t>
            </a:r>
          </a:p>
        </p:txBody>
      </p:sp>
      <p:sp>
        <p:nvSpPr>
          <p:cNvPr id="58" name="Rectangle 57"/>
          <p:cNvSpPr/>
          <p:nvPr/>
        </p:nvSpPr>
        <p:spPr>
          <a:xfrm>
            <a:off x="3505200" y="762000"/>
            <a:ext cx="381000" cy="152400"/>
          </a:xfrm>
          <a:prstGeom prst="rect">
            <a:avLst/>
          </a:prstGeom>
          <a:solidFill>
            <a:schemeClr val="bg1">
              <a:lumMod val="6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89447" name="TextBox 62"/>
          <p:cNvSpPr txBox="1">
            <a:spLocks noChangeArrowheads="1"/>
          </p:cNvSpPr>
          <p:nvPr/>
        </p:nvSpPr>
        <p:spPr bwMode="auto">
          <a:xfrm>
            <a:off x="533400" y="5943600"/>
            <a:ext cx="8077200" cy="646113"/>
          </a:xfrm>
          <a:prstGeom prst="rect">
            <a:avLst/>
          </a:prstGeom>
          <a:noFill/>
          <a:ln w="9525">
            <a:noFill/>
            <a:miter lim="800000"/>
            <a:headEnd/>
            <a:tailEnd/>
          </a:ln>
        </p:spPr>
        <p:txBody>
          <a:bodyPr>
            <a:spAutoFit/>
          </a:bodyPr>
          <a:lstStyle/>
          <a:p>
            <a:pPr algn="ctr" eaLnBrk="1" hangingPunct="1"/>
            <a:r>
              <a:rPr lang="en-US" sz="1800" dirty="0">
                <a:solidFill>
                  <a:srgbClr val="000000"/>
                </a:solidFill>
                <a:latin typeface="Calibri" pitchFamily="34" charset="0"/>
              </a:rPr>
              <a:t>Real home prices somewhat cyclical &amp; somewhat related to recessions, but not always. 2003-09 bubble &amp; bust stands out: </a:t>
            </a:r>
            <a:r>
              <a:rPr lang="en-US" sz="1800" dirty="0" err="1">
                <a:solidFill>
                  <a:srgbClr val="000000"/>
                </a:solidFill>
                <a:latin typeface="Calibri" pitchFamily="34" charset="0"/>
              </a:rPr>
              <a:t>housing</a:t>
            </a:r>
            <a:r>
              <a:rPr lang="en-US" sz="1800" dirty="0" err="1">
                <a:solidFill>
                  <a:srgbClr val="000000"/>
                </a:solidFill>
                <a:latin typeface="Calibri" pitchFamily="34" charset="0"/>
                <a:sym typeface="Wingdings" pitchFamily="2" charset="2"/>
              </a:rPr>
              <a:t>recessionhousing</a:t>
            </a:r>
            <a:r>
              <a:rPr lang="en-US" sz="1800" dirty="0">
                <a:solidFill>
                  <a:srgbClr val="000000"/>
                </a:solidFill>
                <a:latin typeface="Calibri" pitchFamily="34" charset="0"/>
                <a:sym typeface="Wingdings" pitchFamily="2" charset="2"/>
              </a:rPr>
              <a:t>.</a:t>
            </a:r>
            <a:endParaRPr lang="en-US" sz="1800" dirty="0">
              <a:solidFill>
                <a:srgbClr val="000000"/>
              </a:solidFill>
              <a:latin typeface="Calibri" pitchFamily="34" charset="0"/>
            </a:endParaRPr>
          </a:p>
        </p:txBody>
      </p:sp>
      <p:cxnSp>
        <p:nvCxnSpPr>
          <p:cNvPr id="67" name="Straight Connector 66"/>
          <p:cNvCxnSpPr/>
          <p:nvPr/>
        </p:nvCxnSpPr>
        <p:spPr>
          <a:xfrm>
            <a:off x="1371600" y="1066800"/>
            <a:ext cx="0" cy="4343400"/>
          </a:xfrm>
          <a:prstGeom prst="line">
            <a:avLst/>
          </a:prstGeom>
          <a:ln w="190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447800" y="1066800"/>
            <a:ext cx="0" cy="4343400"/>
          </a:xfrm>
          <a:prstGeom prst="line">
            <a:avLst/>
          </a:prstGeom>
          <a:ln w="190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524000" y="1066800"/>
            <a:ext cx="0" cy="4343400"/>
          </a:xfrm>
          <a:prstGeom prst="line">
            <a:avLst/>
          </a:prstGeom>
          <a:ln w="190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600200" y="1066800"/>
            <a:ext cx="0" cy="4343400"/>
          </a:xfrm>
          <a:prstGeom prst="line">
            <a:avLst/>
          </a:prstGeom>
          <a:ln w="190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676400" y="1066800"/>
            <a:ext cx="0" cy="4343400"/>
          </a:xfrm>
          <a:prstGeom prst="line">
            <a:avLst/>
          </a:prstGeom>
          <a:ln w="317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752600" y="1066800"/>
            <a:ext cx="0" cy="4343400"/>
          </a:xfrm>
          <a:prstGeom prst="line">
            <a:avLst/>
          </a:prstGeom>
          <a:ln w="190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828800" y="1066800"/>
            <a:ext cx="0" cy="4343400"/>
          </a:xfrm>
          <a:prstGeom prst="line">
            <a:avLst/>
          </a:prstGeom>
          <a:ln w="317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905000" y="1066800"/>
            <a:ext cx="0" cy="4343400"/>
          </a:xfrm>
          <a:prstGeom prst="line">
            <a:avLst/>
          </a:prstGeom>
          <a:ln w="317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057400" y="1066800"/>
            <a:ext cx="0" cy="4343400"/>
          </a:xfrm>
          <a:prstGeom prst="line">
            <a:avLst/>
          </a:prstGeom>
          <a:ln w="190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133600" y="1066800"/>
            <a:ext cx="0" cy="4343400"/>
          </a:xfrm>
          <a:prstGeom prst="line">
            <a:avLst/>
          </a:prstGeom>
          <a:ln w="190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09800" y="1066800"/>
            <a:ext cx="0" cy="4343400"/>
          </a:xfrm>
          <a:prstGeom prst="line">
            <a:avLst/>
          </a:prstGeom>
          <a:ln w="190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286000" y="1066800"/>
            <a:ext cx="0" cy="4343400"/>
          </a:xfrm>
          <a:prstGeom prst="line">
            <a:avLst/>
          </a:prstGeom>
          <a:ln w="190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62200" y="1066800"/>
            <a:ext cx="0" cy="4343400"/>
          </a:xfrm>
          <a:prstGeom prst="line">
            <a:avLst/>
          </a:prstGeom>
          <a:ln w="79375">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514600" y="1066800"/>
            <a:ext cx="0" cy="4343400"/>
          </a:xfrm>
          <a:prstGeom prst="line">
            <a:avLst/>
          </a:prstGeom>
          <a:ln w="190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667000" y="1066800"/>
            <a:ext cx="0" cy="4343400"/>
          </a:xfrm>
          <a:prstGeom prst="line">
            <a:avLst/>
          </a:prstGeom>
          <a:ln w="190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743200" y="1066800"/>
            <a:ext cx="0" cy="4343400"/>
          </a:xfrm>
          <a:prstGeom prst="line">
            <a:avLst/>
          </a:prstGeom>
          <a:ln w="190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971800" y="1066800"/>
            <a:ext cx="0" cy="4343400"/>
          </a:xfrm>
          <a:prstGeom prst="line">
            <a:avLst/>
          </a:prstGeom>
          <a:ln w="317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276600" y="1066800"/>
            <a:ext cx="0" cy="4343400"/>
          </a:xfrm>
          <a:prstGeom prst="line">
            <a:avLst/>
          </a:prstGeom>
          <a:ln w="317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876800" y="1066800"/>
            <a:ext cx="0" cy="4343400"/>
          </a:xfrm>
          <a:prstGeom prst="line">
            <a:avLst/>
          </a:prstGeom>
          <a:ln w="79375">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419600" y="1066800"/>
            <a:ext cx="0" cy="4343400"/>
          </a:xfrm>
          <a:prstGeom prst="line">
            <a:avLst/>
          </a:prstGeom>
          <a:ln w="444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505200" y="1066800"/>
            <a:ext cx="0" cy="4343400"/>
          </a:xfrm>
          <a:prstGeom prst="line">
            <a:avLst/>
          </a:prstGeom>
          <a:ln w="444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410200" y="1066800"/>
            <a:ext cx="0" cy="4343400"/>
          </a:xfrm>
          <a:prstGeom prst="line">
            <a:avLst/>
          </a:prstGeom>
          <a:ln w="317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562600" y="1066800"/>
            <a:ext cx="0" cy="4343400"/>
          </a:xfrm>
          <a:prstGeom prst="line">
            <a:avLst/>
          </a:prstGeom>
          <a:ln w="79375">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400800" y="1066800"/>
            <a:ext cx="0" cy="4343400"/>
          </a:xfrm>
          <a:prstGeom prst="line">
            <a:avLst/>
          </a:prstGeom>
          <a:ln w="317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315200" y="1066800"/>
            <a:ext cx="0" cy="4343400"/>
          </a:xfrm>
          <a:prstGeom prst="line">
            <a:avLst/>
          </a:prstGeom>
          <a:ln w="31750">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077200" y="1066800"/>
            <a:ext cx="0" cy="4343400"/>
          </a:xfrm>
          <a:prstGeom prst="line">
            <a:avLst/>
          </a:prstGeom>
          <a:ln w="92075">
            <a:solidFill>
              <a:schemeClr val="bg1">
                <a:lumMod val="50000"/>
                <a:alpha val="48000"/>
              </a:schemeClr>
            </a:solidFill>
          </a:ln>
        </p:spPr>
        <p:style>
          <a:lnRef idx="1">
            <a:schemeClr val="accent1"/>
          </a:lnRef>
          <a:fillRef idx="0">
            <a:schemeClr val="accent1"/>
          </a:fillRef>
          <a:effectRef idx="0">
            <a:schemeClr val="accent1"/>
          </a:effectRef>
          <a:fontRef idx="minor">
            <a:schemeClr val="tx1"/>
          </a:fontRef>
        </p:style>
      </p:cxnSp>
      <p:sp>
        <p:nvSpPr>
          <p:cNvPr id="189474" name="TextBox 33"/>
          <p:cNvSpPr txBox="1">
            <a:spLocks noChangeArrowheads="1"/>
          </p:cNvSpPr>
          <p:nvPr/>
        </p:nvSpPr>
        <p:spPr bwMode="auto">
          <a:xfrm>
            <a:off x="2781300" y="6553200"/>
            <a:ext cx="3581400" cy="276225"/>
          </a:xfrm>
          <a:prstGeom prst="rect">
            <a:avLst/>
          </a:prstGeom>
          <a:noFill/>
          <a:ln w="9525">
            <a:noFill/>
            <a:miter lim="800000"/>
            <a:headEnd/>
            <a:tailEnd/>
          </a:ln>
        </p:spPr>
        <p:txBody>
          <a:bodyPr>
            <a:spAutoFit/>
          </a:bodyPr>
          <a:lstStyle/>
          <a:p>
            <a:pPr eaLnBrk="1" hangingPunct="1"/>
            <a:r>
              <a:rPr lang="en-US" sz="1200" dirty="0">
                <a:solidFill>
                  <a:srgbClr val="FF0000"/>
                </a:solidFill>
                <a:latin typeface="Calibri" pitchFamily="34" charset="0"/>
              </a:rPr>
              <a:t>Note: Horizontal scale compressed prior to 1952.</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90466" name="Slide Number Placeholder 1"/>
          <p:cNvSpPr>
            <a:spLocks noGrp="1"/>
          </p:cNvSpPr>
          <p:nvPr>
            <p:ph type="sldNum" sz="quarter" idx="12"/>
          </p:nvPr>
        </p:nvSpPr>
        <p:spPr bwMode="auto">
          <a:noFill/>
          <a:ln>
            <a:miter lim="800000"/>
            <a:headEnd/>
            <a:tailEnd/>
          </a:ln>
        </p:spPr>
        <p:txBody>
          <a:bodyPr/>
          <a:lstStyle/>
          <a:p>
            <a:fld id="{DE86FF91-E494-4FD4-9BBF-2FF291F7A0C6}" type="slidenum">
              <a:rPr lang="en-US"/>
              <a:pPr/>
              <a:t>68</a:t>
            </a:fld>
            <a:endParaRPr lang="en-US"/>
          </a:p>
        </p:txBody>
      </p:sp>
      <p:pic>
        <p:nvPicPr>
          <p:cNvPr id="190467" name="Picture 2"/>
          <p:cNvPicPr>
            <a:picLocks noChangeAspect="1" noChangeArrowheads="1"/>
          </p:cNvPicPr>
          <p:nvPr/>
        </p:nvPicPr>
        <p:blipFill>
          <a:blip r:embed="rId2" cstate="print"/>
          <a:srcRect/>
          <a:stretch>
            <a:fillRect/>
          </a:stretch>
        </p:blipFill>
        <p:spPr bwMode="auto">
          <a:xfrm>
            <a:off x="614363" y="936625"/>
            <a:ext cx="7915275" cy="4991100"/>
          </a:xfrm>
          <a:prstGeom prst="rect">
            <a:avLst/>
          </a:prstGeom>
          <a:noFill/>
          <a:ln w="9525">
            <a:noFill/>
            <a:miter lim="800000"/>
            <a:headEnd/>
            <a:tailEnd/>
          </a:ln>
        </p:spPr>
      </p:pic>
      <p:sp>
        <p:nvSpPr>
          <p:cNvPr id="4" name="Rectangle 3"/>
          <p:cNvSpPr/>
          <p:nvPr/>
        </p:nvSpPr>
        <p:spPr>
          <a:xfrm>
            <a:off x="7620000" y="1143000"/>
            <a:ext cx="381000" cy="3886200"/>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1143000" y="1143000"/>
            <a:ext cx="152400" cy="3886200"/>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1828800" y="1143000"/>
            <a:ext cx="304800" cy="3886200"/>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p:cNvSpPr/>
          <p:nvPr/>
        </p:nvSpPr>
        <p:spPr>
          <a:xfrm>
            <a:off x="2895600" y="1143000"/>
            <a:ext cx="76200" cy="3886200"/>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p:cNvSpPr/>
          <p:nvPr/>
        </p:nvSpPr>
        <p:spPr>
          <a:xfrm>
            <a:off x="3124200" y="1143000"/>
            <a:ext cx="228600" cy="3886200"/>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Rectangle 8"/>
          <p:cNvSpPr/>
          <p:nvPr/>
        </p:nvSpPr>
        <p:spPr>
          <a:xfrm>
            <a:off x="4648200" y="1143000"/>
            <a:ext cx="152400" cy="3886200"/>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0" name="Rectangle 9"/>
          <p:cNvSpPr/>
          <p:nvPr/>
        </p:nvSpPr>
        <p:spPr>
          <a:xfrm>
            <a:off x="6477000" y="1143000"/>
            <a:ext cx="152400" cy="3886200"/>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90475" name="TextBox 10"/>
          <p:cNvSpPr txBox="1">
            <a:spLocks noChangeArrowheads="1"/>
          </p:cNvSpPr>
          <p:nvPr/>
        </p:nvSpPr>
        <p:spPr bwMode="auto">
          <a:xfrm>
            <a:off x="762000" y="0"/>
            <a:ext cx="7620000" cy="461963"/>
          </a:xfrm>
          <a:prstGeom prst="rect">
            <a:avLst/>
          </a:prstGeom>
          <a:noFill/>
          <a:ln w="9525">
            <a:noFill/>
            <a:miter lim="800000"/>
            <a:headEnd/>
            <a:tailEnd/>
          </a:ln>
        </p:spPr>
        <p:txBody>
          <a:bodyPr>
            <a:spAutoFit/>
          </a:bodyPr>
          <a:lstStyle/>
          <a:p>
            <a:pPr algn="ctr" eaLnBrk="1" hangingPunct="1"/>
            <a:r>
              <a:rPr lang="en-US" b="1">
                <a:solidFill>
                  <a:srgbClr val="000000"/>
                </a:solidFill>
                <a:latin typeface="Calibri" pitchFamily="34" charset="0"/>
              </a:rPr>
              <a:t>Real GDP &amp; Nominal Real Estate Prices: 1969-2011…</a:t>
            </a:r>
          </a:p>
        </p:txBody>
      </p:sp>
      <p:sp>
        <p:nvSpPr>
          <p:cNvPr id="190476" name="TextBox 11"/>
          <p:cNvSpPr txBox="1">
            <a:spLocks noChangeArrowheads="1"/>
          </p:cNvSpPr>
          <p:nvPr/>
        </p:nvSpPr>
        <p:spPr bwMode="auto">
          <a:xfrm>
            <a:off x="304800" y="5934075"/>
            <a:ext cx="8458200" cy="831850"/>
          </a:xfrm>
          <a:prstGeom prst="rect">
            <a:avLst/>
          </a:prstGeom>
          <a:noFill/>
          <a:ln w="9525">
            <a:noFill/>
            <a:miter lim="800000"/>
            <a:headEnd/>
            <a:tailEnd/>
          </a:ln>
        </p:spPr>
        <p:txBody>
          <a:bodyPr>
            <a:spAutoFit/>
          </a:bodyPr>
          <a:lstStyle/>
          <a:p>
            <a:pPr eaLnBrk="1" hangingPunct="1"/>
            <a:r>
              <a:rPr lang="en-US" sz="1600">
                <a:solidFill>
                  <a:srgbClr val="000000"/>
                </a:solidFill>
                <a:latin typeface="Calibri" pitchFamily="34" charset="0"/>
              </a:rPr>
              <a:t>Home price LT trend &gt; CRE price LT trend. CRE more cyclical. Home prices turned down before CRE prices in onset of GFC (2006-07), slower recovery afterwards. CRE prices turned down before home prices in onset of 1990-91 recession which had very little nationwide nominal home price fall.</a:t>
            </a:r>
          </a:p>
        </p:txBody>
      </p:sp>
      <p:sp>
        <p:nvSpPr>
          <p:cNvPr id="190477" name="TextBox 12"/>
          <p:cNvSpPr txBox="1">
            <a:spLocks noChangeArrowheads="1"/>
          </p:cNvSpPr>
          <p:nvPr/>
        </p:nvSpPr>
        <p:spPr bwMode="auto">
          <a:xfrm>
            <a:off x="609600" y="381000"/>
            <a:ext cx="7924800" cy="646113"/>
          </a:xfrm>
          <a:prstGeom prst="rect">
            <a:avLst/>
          </a:prstGeom>
          <a:noFill/>
          <a:ln w="9525">
            <a:noFill/>
            <a:miter lim="800000"/>
            <a:headEnd/>
            <a:tailEnd/>
          </a:ln>
        </p:spPr>
        <p:txBody>
          <a:bodyPr>
            <a:spAutoFit/>
          </a:bodyPr>
          <a:lstStyle/>
          <a:p>
            <a:pPr algn="ctr" eaLnBrk="1" hangingPunct="1"/>
            <a:r>
              <a:rPr lang="en-US" sz="1800" b="1">
                <a:solidFill>
                  <a:srgbClr val="1F497D"/>
                </a:solidFill>
                <a:latin typeface="Calibri" pitchFamily="34" charset="0"/>
              </a:rPr>
              <a:t>CRE Same-Property Transaction Prices</a:t>
            </a:r>
            <a:r>
              <a:rPr lang="en-US" sz="1800" b="1">
                <a:solidFill>
                  <a:srgbClr val="000000"/>
                </a:solidFill>
                <a:latin typeface="Calibri" pitchFamily="34" charset="0"/>
              </a:rPr>
              <a:t>, </a:t>
            </a:r>
            <a:r>
              <a:rPr lang="en-US" sz="1800" b="1">
                <a:solidFill>
                  <a:srgbClr val="77933C"/>
                </a:solidFill>
                <a:latin typeface="Calibri" pitchFamily="34" charset="0"/>
              </a:rPr>
              <a:t>Shiller Nominal Home Price Index</a:t>
            </a:r>
            <a:r>
              <a:rPr lang="en-US" sz="1800" b="1">
                <a:solidFill>
                  <a:srgbClr val="000000"/>
                </a:solidFill>
                <a:latin typeface="Calibri" pitchFamily="34" charset="0"/>
              </a:rPr>
              <a:t>,</a:t>
            </a:r>
            <a:r>
              <a:rPr lang="en-US" sz="1800">
                <a:solidFill>
                  <a:srgbClr val="000000"/>
                </a:solidFill>
                <a:latin typeface="Calibri" pitchFamily="34" charset="0"/>
              </a:rPr>
              <a:t> </a:t>
            </a:r>
            <a:r>
              <a:rPr lang="en-US" sz="1800" b="1">
                <a:solidFill>
                  <a:srgbClr val="C00000"/>
                </a:solidFill>
                <a:latin typeface="Calibri" pitchFamily="34" charset="0"/>
              </a:rPr>
              <a:t>GDP</a:t>
            </a:r>
          </a:p>
          <a:p>
            <a:pPr algn="ctr" eaLnBrk="1" hangingPunct="1"/>
            <a:r>
              <a:rPr lang="en-US" sz="1800">
                <a:solidFill>
                  <a:srgbClr val="000000"/>
                </a:solidFill>
                <a:latin typeface="Calibri" pitchFamily="34" charset="0"/>
              </a:rPr>
              <a:t>1969=100            shaded bars = GDP recessions…</a:t>
            </a:r>
          </a:p>
        </p:txBody>
      </p:sp>
      <p:sp>
        <p:nvSpPr>
          <p:cNvPr id="14" name="Rectangle 13"/>
          <p:cNvSpPr/>
          <p:nvPr/>
        </p:nvSpPr>
        <p:spPr>
          <a:xfrm>
            <a:off x="3505200" y="762000"/>
            <a:ext cx="381000" cy="152400"/>
          </a:xfrm>
          <a:prstGeom prst="rect">
            <a:avLst/>
          </a:prstGeom>
          <a:solidFill>
            <a:schemeClr val="bg1">
              <a:lumMod val="6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91490" name="Slide Number Placeholder 1"/>
          <p:cNvSpPr>
            <a:spLocks noGrp="1"/>
          </p:cNvSpPr>
          <p:nvPr>
            <p:ph type="sldNum" sz="quarter" idx="12"/>
          </p:nvPr>
        </p:nvSpPr>
        <p:spPr bwMode="auto">
          <a:noFill/>
          <a:ln>
            <a:miter lim="800000"/>
            <a:headEnd/>
            <a:tailEnd/>
          </a:ln>
        </p:spPr>
        <p:txBody>
          <a:bodyPr/>
          <a:lstStyle/>
          <a:p>
            <a:fld id="{B9A77591-CC81-4DD1-87A1-3FB331EFD7A6}" type="slidenum">
              <a:rPr lang="en-US"/>
              <a:pPr/>
              <a:t>69</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619125" y="936625"/>
            <a:ext cx="7905750" cy="4991100"/>
          </a:xfrm>
          <a:prstGeom prst="rect">
            <a:avLst/>
          </a:prstGeom>
          <a:noFill/>
          <a:ln w="9525">
            <a:solidFill>
              <a:schemeClr val="bg1">
                <a:lumMod val="50000"/>
              </a:schemeClr>
            </a:solidFill>
            <a:miter lim="800000"/>
            <a:headEnd/>
            <a:tailEnd/>
          </a:ln>
          <a:effectLst/>
        </p:spPr>
      </p:pic>
      <p:sp>
        <p:nvSpPr>
          <p:cNvPr id="4" name="Rectangle 3"/>
          <p:cNvSpPr/>
          <p:nvPr/>
        </p:nvSpPr>
        <p:spPr>
          <a:xfrm>
            <a:off x="7620000" y="1143000"/>
            <a:ext cx="381000" cy="3886200"/>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1066800" y="1143000"/>
            <a:ext cx="152400" cy="3886200"/>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p:cNvSpPr/>
          <p:nvPr/>
        </p:nvSpPr>
        <p:spPr>
          <a:xfrm>
            <a:off x="1752600" y="1143000"/>
            <a:ext cx="304800" cy="3886200"/>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p:cNvSpPr/>
          <p:nvPr/>
        </p:nvSpPr>
        <p:spPr>
          <a:xfrm>
            <a:off x="2895600" y="1143000"/>
            <a:ext cx="76200" cy="3886200"/>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p:cNvSpPr/>
          <p:nvPr/>
        </p:nvSpPr>
        <p:spPr>
          <a:xfrm>
            <a:off x="3048000" y="1143000"/>
            <a:ext cx="228600" cy="3886200"/>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Rectangle 8"/>
          <p:cNvSpPr/>
          <p:nvPr/>
        </p:nvSpPr>
        <p:spPr>
          <a:xfrm>
            <a:off x="4648200" y="1143000"/>
            <a:ext cx="152400" cy="3886200"/>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0" name="Rectangle 9"/>
          <p:cNvSpPr/>
          <p:nvPr/>
        </p:nvSpPr>
        <p:spPr>
          <a:xfrm>
            <a:off x="6477000" y="1143000"/>
            <a:ext cx="152400" cy="3886200"/>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91499" name="TextBox 10"/>
          <p:cNvSpPr txBox="1">
            <a:spLocks noChangeArrowheads="1"/>
          </p:cNvSpPr>
          <p:nvPr/>
        </p:nvSpPr>
        <p:spPr bwMode="auto">
          <a:xfrm>
            <a:off x="762000" y="0"/>
            <a:ext cx="7620000" cy="461963"/>
          </a:xfrm>
          <a:prstGeom prst="rect">
            <a:avLst/>
          </a:prstGeom>
          <a:noFill/>
          <a:ln w="9525">
            <a:noFill/>
            <a:miter lim="800000"/>
            <a:headEnd/>
            <a:tailEnd/>
          </a:ln>
        </p:spPr>
        <p:txBody>
          <a:bodyPr>
            <a:spAutoFit/>
          </a:bodyPr>
          <a:lstStyle/>
          <a:p>
            <a:pPr algn="ctr" eaLnBrk="1" hangingPunct="1"/>
            <a:r>
              <a:rPr lang="en-US" b="1">
                <a:solidFill>
                  <a:srgbClr val="000000"/>
                </a:solidFill>
                <a:latin typeface="Calibri" pitchFamily="34" charset="0"/>
              </a:rPr>
              <a:t>Real GDP &amp; Nominal CRE Prices: 1969-2011…</a:t>
            </a:r>
          </a:p>
        </p:txBody>
      </p:sp>
      <p:sp>
        <p:nvSpPr>
          <p:cNvPr id="191500" name="TextBox 11"/>
          <p:cNvSpPr txBox="1">
            <a:spLocks noChangeArrowheads="1"/>
          </p:cNvSpPr>
          <p:nvPr/>
        </p:nvSpPr>
        <p:spPr bwMode="auto">
          <a:xfrm>
            <a:off x="304800" y="5934075"/>
            <a:ext cx="8305800" cy="954088"/>
          </a:xfrm>
          <a:prstGeom prst="rect">
            <a:avLst/>
          </a:prstGeom>
          <a:noFill/>
          <a:ln w="9525">
            <a:noFill/>
            <a:miter lim="800000"/>
            <a:headEnd/>
            <a:tailEnd/>
          </a:ln>
        </p:spPr>
        <p:txBody>
          <a:bodyPr>
            <a:spAutoFit/>
          </a:bodyPr>
          <a:lstStyle/>
          <a:p>
            <a:pPr eaLnBrk="1" hangingPunct="1"/>
            <a:r>
              <a:rPr lang="en-US" sz="1400">
                <a:solidFill>
                  <a:srgbClr val="000000"/>
                </a:solidFill>
                <a:latin typeface="Calibri" pitchFamily="34" charset="0"/>
              </a:rPr>
              <a:t>42 years, six recession episodes (7-yr cycle), three CRE cycles (14-yr cycle). Three recessions largely did not impact CRE price growth (1969-70, 1980-82, 2001). Three recessions associated with CRE price drops (1973-75, 1990-91, 2007-09). CRE price drop substantially preceded 73-75 &amp; 90-91 recessions, barely preceded 07-09 recession. CRE most associated with 90-91 recession. Housing with 07-09.</a:t>
            </a:r>
          </a:p>
        </p:txBody>
      </p:sp>
      <p:sp>
        <p:nvSpPr>
          <p:cNvPr id="191501" name="TextBox 12"/>
          <p:cNvSpPr txBox="1">
            <a:spLocks noChangeArrowheads="1"/>
          </p:cNvSpPr>
          <p:nvPr/>
        </p:nvSpPr>
        <p:spPr bwMode="auto">
          <a:xfrm>
            <a:off x="609600" y="381000"/>
            <a:ext cx="7924800" cy="646113"/>
          </a:xfrm>
          <a:prstGeom prst="rect">
            <a:avLst/>
          </a:prstGeom>
          <a:noFill/>
          <a:ln w="9525">
            <a:noFill/>
            <a:miter lim="800000"/>
            <a:headEnd/>
            <a:tailEnd/>
          </a:ln>
        </p:spPr>
        <p:txBody>
          <a:bodyPr>
            <a:spAutoFit/>
          </a:bodyPr>
          <a:lstStyle/>
          <a:p>
            <a:pPr algn="ctr" eaLnBrk="1" hangingPunct="1"/>
            <a:r>
              <a:rPr lang="en-US" sz="1800" b="1">
                <a:solidFill>
                  <a:srgbClr val="1F497D"/>
                </a:solidFill>
                <a:latin typeface="Calibri" pitchFamily="34" charset="0"/>
              </a:rPr>
              <a:t>Nominal CRE Same-Property Transaction Prices</a:t>
            </a:r>
            <a:r>
              <a:rPr lang="en-US" sz="1800" b="1">
                <a:solidFill>
                  <a:srgbClr val="000000"/>
                </a:solidFill>
                <a:latin typeface="Calibri" pitchFamily="34" charset="0"/>
              </a:rPr>
              <a:t>,</a:t>
            </a:r>
            <a:r>
              <a:rPr lang="en-US" sz="1800">
                <a:solidFill>
                  <a:srgbClr val="000000"/>
                </a:solidFill>
                <a:latin typeface="Calibri" pitchFamily="34" charset="0"/>
              </a:rPr>
              <a:t> </a:t>
            </a:r>
            <a:r>
              <a:rPr lang="en-US" sz="1800" b="1">
                <a:solidFill>
                  <a:srgbClr val="C00000"/>
                </a:solidFill>
                <a:latin typeface="Calibri" pitchFamily="34" charset="0"/>
              </a:rPr>
              <a:t>Real GDP</a:t>
            </a:r>
          </a:p>
          <a:p>
            <a:pPr algn="ctr" eaLnBrk="1" hangingPunct="1"/>
            <a:r>
              <a:rPr lang="en-US" sz="1800">
                <a:solidFill>
                  <a:srgbClr val="000000"/>
                </a:solidFill>
                <a:latin typeface="Calibri" pitchFamily="34" charset="0"/>
              </a:rPr>
              <a:t>1969=100            shaded bars = GDP recessions…</a:t>
            </a:r>
          </a:p>
        </p:txBody>
      </p:sp>
      <p:sp>
        <p:nvSpPr>
          <p:cNvPr id="14" name="Rectangle 13"/>
          <p:cNvSpPr/>
          <p:nvPr/>
        </p:nvSpPr>
        <p:spPr>
          <a:xfrm>
            <a:off x="3505200" y="762000"/>
            <a:ext cx="381000" cy="152400"/>
          </a:xfrm>
          <a:prstGeom prst="rect">
            <a:avLst/>
          </a:prstGeom>
          <a:solidFill>
            <a:schemeClr val="bg1">
              <a:lumMod val="6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91503" name="TextBox 14"/>
          <p:cNvSpPr txBox="1">
            <a:spLocks noChangeArrowheads="1"/>
          </p:cNvSpPr>
          <p:nvPr/>
        </p:nvSpPr>
        <p:spPr bwMode="auto">
          <a:xfrm>
            <a:off x="5105400" y="1371600"/>
            <a:ext cx="1752600" cy="338138"/>
          </a:xfrm>
          <a:prstGeom prst="rect">
            <a:avLst/>
          </a:prstGeom>
          <a:solidFill>
            <a:schemeClr val="bg1"/>
          </a:solidFill>
          <a:ln w="9525">
            <a:solidFill>
              <a:schemeClr val="tx1"/>
            </a:solidFill>
            <a:miter lim="800000"/>
            <a:headEnd/>
            <a:tailEnd/>
          </a:ln>
        </p:spPr>
        <p:txBody>
          <a:bodyPr>
            <a:spAutoFit/>
          </a:bodyPr>
          <a:lstStyle/>
          <a:p>
            <a:pPr algn="ctr" eaLnBrk="1" hangingPunct="1"/>
            <a:r>
              <a:rPr lang="en-US" sz="1600" b="1">
                <a:solidFill>
                  <a:srgbClr val="E46C0A"/>
                </a:solidFill>
                <a:latin typeface="Calibri" pitchFamily="34" charset="0"/>
              </a:rPr>
              <a:t>“CRE Recession?”</a:t>
            </a:r>
          </a:p>
        </p:txBody>
      </p:sp>
      <p:cxnSp>
        <p:nvCxnSpPr>
          <p:cNvPr id="16" name="Straight Arrow Connector 15"/>
          <p:cNvCxnSpPr>
            <a:endCxn id="9" idx="3"/>
          </p:cNvCxnSpPr>
          <p:nvPr/>
        </p:nvCxnSpPr>
        <p:spPr>
          <a:xfrm flipH="1">
            <a:off x="4800600" y="1676400"/>
            <a:ext cx="1295400" cy="140970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962400" y="2971800"/>
            <a:ext cx="990600" cy="533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191506" name="Picture 2"/>
          <p:cNvPicPr>
            <a:picLocks noChangeAspect="1" noChangeArrowheads="1"/>
          </p:cNvPicPr>
          <p:nvPr/>
        </p:nvPicPr>
        <p:blipFill>
          <a:blip r:embed="rId3" cstate="print"/>
          <a:srcRect/>
          <a:stretch>
            <a:fillRect/>
          </a:stretch>
        </p:blipFill>
        <p:spPr bwMode="auto">
          <a:xfrm>
            <a:off x="1219200" y="1524000"/>
            <a:ext cx="3363913" cy="990600"/>
          </a:xfrm>
          <a:prstGeom prst="rect">
            <a:avLst/>
          </a:prstGeom>
          <a:solidFill>
            <a:schemeClr val="bg1"/>
          </a:solidFill>
          <a:ln w="9525">
            <a:solidFill>
              <a:schemeClr val="tx1"/>
            </a:solidFill>
            <a:miter lim="800000"/>
            <a:headEnd/>
            <a:tailEnd/>
          </a:ln>
        </p:spPr>
      </p:pic>
      <p:pic>
        <p:nvPicPr>
          <p:cNvPr id="191507" name="Picture 4"/>
          <p:cNvPicPr>
            <a:picLocks noChangeAspect="1" noChangeArrowheads="1"/>
          </p:cNvPicPr>
          <p:nvPr/>
        </p:nvPicPr>
        <p:blipFill>
          <a:blip r:embed="rId4" cstate="print"/>
          <a:srcRect/>
          <a:stretch>
            <a:fillRect/>
          </a:stretch>
        </p:blipFill>
        <p:spPr bwMode="auto">
          <a:xfrm>
            <a:off x="5105400" y="3962400"/>
            <a:ext cx="2663825" cy="685800"/>
          </a:xfrm>
          <a:prstGeom prst="rect">
            <a:avLst/>
          </a:prstGeom>
          <a:solidFill>
            <a:schemeClr val="bg1"/>
          </a:solid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84706" name="Text Box 2"/>
          <p:cNvSpPr txBox="1">
            <a:spLocks noChangeArrowheads="1"/>
          </p:cNvSpPr>
          <p:nvPr/>
        </p:nvSpPr>
        <p:spPr bwMode="auto">
          <a:xfrm>
            <a:off x="381000" y="304800"/>
            <a:ext cx="8382000" cy="550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b="1" i="1">
                <a:solidFill>
                  <a:srgbClr val="0000FF"/>
                </a:solidFill>
              </a:rPr>
              <a:t>Inherent Value:</a:t>
            </a:r>
            <a:r>
              <a:rPr lang="en-US" b="1"/>
              <a:t> </a:t>
            </a:r>
            <a:r>
              <a:rPr lang="en-US" sz="2000" b="1"/>
              <a:t>Maximum value a </a:t>
            </a:r>
            <a:r>
              <a:rPr lang="en-US" sz="2000" b="1" i="1"/>
              <a:t>given user</a:t>
            </a:r>
            <a:r>
              <a:rPr lang="en-US" sz="2000" b="1"/>
              <a:t> would be willing (and able) to pay for the subject property, </a:t>
            </a:r>
            <a:r>
              <a:rPr lang="en-US" sz="2000" b="1" i="1"/>
              <a:t>if they had to pay that much for it</a:t>
            </a:r>
            <a:r>
              <a:rPr lang="en-US" sz="2000" b="1"/>
              <a:t> (or, for a user who already owns the property, the </a:t>
            </a:r>
            <a:r>
              <a:rPr lang="en-US" sz="2000" b="1" i="1"/>
              <a:t>minimum</a:t>
            </a:r>
            <a:r>
              <a:rPr lang="en-US" sz="2000" b="1"/>
              <a:t> they would be willing to sell it for), </a:t>
            </a:r>
            <a:r>
              <a:rPr lang="en-US" sz="2000" b="1" i="1"/>
              <a:t>in the absence of any consideration of the market value (“exchange value”) of the property</a:t>
            </a:r>
            <a:r>
              <a:rPr lang="en-US" sz="2000" b="1"/>
              <a:t>. – Based on usage value of the property.</a:t>
            </a:r>
          </a:p>
          <a:p>
            <a:pPr eaLnBrk="1" hangingPunct="1">
              <a:spcBef>
                <a:spcPct val="50000"/>
              </a:spcBef>
              <a:defRPr/>
            </a:pPr>
            <a:r>
              <a:rPr lang="en-US" b="1" i="1">
                <a:solidFill>
                  <a:srgbClr val="0000FF"/>
                </a:solidFill>
              </a:rPr>
              <a:t>Investment Value:</a:t>
            </a:r>
            <a:r>
              <a:rPr lang="en-US" b="1"/>
              <a:t> </a:t>
            </a:r>
            <a:r>
              <a:rPr lang="en-US" sz="2000" b="1"/>
              <a:t>Inherent value for a non-user owner (a “landlord”), i.e., for an </a:t>
            </a:r>
            <a:r>
              <a:rPr lang="en-US" sz="2000" b="1" i="1"/>
              <a:t>investor</a:t>
            </a:r>
            <a:r>
              <a:rPr lang="en-US" sz="2000" b="1"/>
              <a:t>.</a:t>
            </a:r>
          </a:p>
          <a:p>
            <a:pPr eaLnBrk="1" hangingPunct="1">
              <a:spcBef>
                <a:spcPct val="50000"/>
              </a:spcBef>
              <a:defRPr/>
            </a:pPr>
            <a:r>
              <a:rPr lang="en-US" b="1" i="1">
                <a:solidFill>
                  <a:srgbClr val="0000FF"/>
                </a:solidFill>
              </a:rPr>
              <a:t>Market Value:</a:t>
            </a:r>
            <a:r>
              <a:rPr lang="en-US" b="1"/>
              <a:t> </a:t>
            </a:r>
            <a:r>
              <a:rPr lang="en-US" sz="2000" b="1"/>
              <a:t>Most likely or expected sale price of the subject property (</a:t>
            </a:r>
            <a:r>
              <a:rPr lang="en-US" sz="2000" b="1" i="1"/>
              <a:t>mean of the ex ante transaction price probability distribution</a:t>
            </a:r>
            <a:r>
              <a:rPr lang="en-US" sz="2000" b="1"/>
              <a:t>).</a:t>
            </a:r>
            <a:r>
              <a:rPr lang="en-US" b="1"/>
              <a:t> </a:t>
            </a:r>
          </a:p>
          <a:p>
            <a:pPr eaLnBrk="1" hangingPunct="1">
              <a:spcBef>
                <a:spcPct val="50000"/>
              </a:spcBef>
              <a:defRPr/>
            </a:pPr>
            <a:r>
              <a:rPr lang="en-US" b="1" i="1">
                <a:solidFill>
                  <a:srgbClr val="0000FF"/>
                </a:solidFill>
              </a:rPr>
              <a:t>Reservation Price:</a:t>
            </a:r>
            <a:r>
              <a:rPr lang="en-US" b="1"/>
              <a:t> </a:t>
            </a:r>
            <a:r>
              <a:rPr lang="en-US" sz="2000" b="1"/>
              <a:t>Price at which a market participant will stop searching and stop negotiating for a better deal and will close the transaction.</a:t>
            </a:r>
            <a:endParaRPr lang="en-US" sz="2000" b="1" i="1">
              <a:solidFill>
                <a:srgbClr val="0000FF"/>
              </a:solidFill>
            </a:endParaRPr>
          </a:p>
          <a:p>
            <a:pPr eaLnBrk="1" hangingPunct="1">
              <a:spcBef>
                <a:spcPct val="50000"/>
              </a:spcBef>
              <a:defRPr/>
            </a:pPr>
            <a:r>
              <a:rPr lang="en-US" b="1" i="1">
                <a:solidFill>
                  <a:srgbClr val="0000FF"/>
                </a:solidFill>
              </a:rPr>
              <a:t>Transaction Price:</a:t>
            </a:r>
            <a:r>
              <a:rPr lang="en-US" b="1">
                <a:solidFill>
                  <a:srgbClr val="0000FF"/>
                </a:solidFill>
              </a:rPr>
              <a:t> </a:t>
            </a:r>
            <a:r>
              <a:rPr lang="en-US" sz="2000" b="1"/>
              <a:t>Actual price at which the property trades in a given transaction.</a:t>
            </a:r>
            <a:endParaRPr lang="en-US" sz="2000" b="1" i="1">
              <a:solidFill>
                <a:srgbClr val="0000FF"/>
              </a:solidFill>
            </a:endParaRPr>
          </a:p>
        </p:txBody>
      </p:sp>
      <p:sp>
        <p:nvSpPr>
          <p:cNvPr id="584707" name="Text Box 3"/>
          <p:cNvSpPr txBox="1">
            <a:spLocks noChangeArrowheads="1"/>
          </p:cNvSpPr>
          <p:nvPr/>
        </p:nvSpPr>
        <p:spPr bwMode="auto">
          <a:xfrm>
            <a:off x="457200" y="5943600"/>
            <a:ext cx="8229600" cy="4667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b="1"/>
              <a:t>Only the last of these is directly empirically observable.</a:t>
            </a:r>
          </a:p>
        </p:txBody>
      </p:sp>
      <p:sp>
        <p:nvSpPr>
          <p:cNvPr id="4" name="Slide Number Placeholder 3"/>
          <p:cNvSpPr>
            <a:spLocks noGrp="1"/>
          </p:cNvSpPr>
          <p:nvPr>
            <p:ph type="sldNum" sz="quarter" idx="12"/>
          </p:nvPr>
        </p:nvSpPr>
        <p:spPr/>
        <p:txBody>
          <a:bodyPr/>
          <a:lstStyle/>
          <a:p>
            <a:fld id="{9795A070-73A1-4825-835F-9953E83E11A2}" type="slidenum">
              <a:rPr lang="en-US" smtClean="0"/>
              <a:pPr/>
              <a:t>7</a:t>
            </a:fld>
            <a:endParaRPr lang="en-US"/>
          </a:p>
        </p:txBody>
      </p:sp>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4707"/>
                                        </p:tgtEl>
                                        <p:attrNameLst>
                                          <p:attrName>style.visibility</p:attrName>
                                        </p:attrNameLst>
                                      </p:cBhvr>
                                      <p:to>
                                        <p:strVal val="visible"/>
                                      </p:to>
                                    </p:set>
                                    <p:anim calcmode="lin" valueType="num">
                                      <p:cBhvr additive="base">
                                        <p:cTn id="7" dur="500" fill="hold"/>
                                        <p:tgtEl>
                                          <p:spTgt spid="584707"/>
                                        </p:tgtEl>
                                        <p:attrNameLst>
                                          <p:attrName>ppt_x</p:attrName>
                                        </p:attrNameLst>
                                      </p:cBhvr>
                                      <p:tavLst>
                                        <p:tav tm="0">
                                          <p:val>
                                            <p:strVal val="#ppt_x"/>
                                          </p:val>
                                        </p:tav>
                                        <p:tav tm="100000">
                                          <p:val>
                                            <p:strVal val="#ppt_x"/>
                                          </p:val>
                                        </p:tav>
                                      </p:tavLst>
                                    </p:anim>
                                    <p:anim calcmode="lin" valueType="num">
                                      <p:cBhvr additive="base">
                                        <p:cTn id="8" dur="500" fill="hold"/>
                                        <p:tgtEl>
                                          <p:spTgt spid="584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
        <p:nvSpPr>
          <p:cNvPr id="8194" name="Slide Number Placeholder 3"/>
          <p:cNvSpPr>
            <a:spLocks noGrp="1"/>
          </p:cNvSpPr>
          <p:nvPr>
            <p:ph type="sldNum" sz="quarter" idx="12"/>
          </p:nvPr>
        </p:nvSpPr>
        <p:spPr/>
        <p:txBody>
          <a:bodyPr/>
          <a:lstStyle/>
          <a:p>
            <a:fld id="{29EE6617-8E97-4E8D-924B-B84357B1C174}" type="slidenum">
              <a:rPr lang="en-US"/>
              <a:pPr/>
              <a:t>70</a:t>
            </a:fld>
            <a:endParaRPr lang="en-US"/>
          </a:p>
        </p:txBody>
      </p:sp>
      <p:sp>
        <p:nvSpPr>
          <p:cNvPr id="8195" name="Text Box 5"/>
          <p:cNvSpPr txBox="1">
            <a:spLocks noChangeArrowheads="1"/>
          </p:cNvSpPr>
          <p:nvPr/>
        </p:nvSpPr>
        <p:spPr bwMode="auto">
          <a:xfrm>
            <a:off x="0" y="0"/>
            <a:ext cx="9144000" cy="641350"/>
          </a:xfrm>
          <a:prstGeom prst="rect">
            <a:avLst/>
          </a:prstGeom>
          <a:noFill/>
          <a:ln w="9525">
            <a:noFill/>
            <a:miter lim="800000"/>
            <a:headEnd/>
            <a:tailEnd/>
          </a:ln>
        </p:spPr>
        <p:txBody>
          <a:bodyPr>
            <a:spAutoFit/>
          </a:bodyPr>
          <a:lstStyle/>
          <a:p>
            <a:pPr algn="ctr">
              <a:spcBef>
                <a:spcPct val="50000"/>
              </a:spcBef>
              <a:defRPr/>
            </a:pPr>
            <a:r>
              <a:rPr lang="en-US" sz="3600" b="1" i="1" dirty="0">
                <a:solidFill>
                  <a:srgbClr val="0000FF"/>
                </a:solidFill>
              </a:rPr>
              <a:t>Other Types of Real Estate Indices</a:t>
            </a:r>
          </a:p>
        </p:txBody>
      </p:sp>
      <p:sp>
        <p:nvSpPr>
          <p:cNvPr id="8196" name="TextBox 8"/>
          <p:cNvSpPr txBox="1">
            <a:spLocks noChangeArrowheads="1"/>
          </p:cNvSpPr>
          <p:nvPr/>
        </p:nvSpPr>
        <p:spPr bwMode="auto">
          <a:xfrm>
            <a:off x="838200" y="685800"/>
            <a:ext cx="8001000" cy="5632450"/>
          </a:xfrm>
          <a:prstGeom prst="rect">
            <a:avLst/>
          </a:prstGeom>
          <a:noFill/>
          <a:ln w="9525">
            <a:noFill/>
            <a:miter lim="800000"/>
            <a:headEnd/>
            <a:tailEnd/>
          </a:ln>
        </p:spPr>
        <p:txBody>
          <a:bodyPr>
            <a:spAutoFit/>
          </a:bodyPr>
          <a:lstStyle/>
          <a:p>
            <a:pPr eaLnBrk="1" hangingPunct="1">
              <a:buFont typeface="Arial" charset="0"/>
              <a:buChar char="•"/>
              <a:defRPr/>
            </a:pPr>
            <a:r>
              <a:rPr lang="en-US" sz="3200" b="1" i="1" dirty="0">
                <a:solidFill>
                  <a:srgbClr val="000000"/>
                </a:solidFill>
              </a:rPr>
              <a:t> Green Street Advisors CPPI:</a:t>
            </a:r>
          </a:p>
          <a:p>
            <a:pPr lvl="1" eaLnBrk="1" hangingPunct="1">
              <a:buFont typeface="Arial" charset="0"/>
              <a:buChar char="•"/>
              <a:defRPr/>
            </a:pPr>
            <a:r>
              <a:rPr lang="en-US" sz="2800" b="1" i="1" dirty="0">
                <a:solidFill>
                  <a:srgbClr val="000000"/>
                </a:solidFill>
              </a:rPr>
              <a:t> Ad hoc methodology (GS estimates)</a:t>
            </a:r>
          </a:p>
          <a:p>
            <a:pPr lvl="1" eaLnBrk="1" hangingPunct="1">
              <a:buFont typeface="Arial" charset="0"/>
              <a:buChar char="•"/>
              <a:defRPr/>
            </a:pPr>
            <a:r>
              <a:rPr lang="en-US" sz="2800" b="1" i="1" dirty="0">
                <a:solidFill>
                  <a:srgbClr val="000000"/>
                </a:solidFill>
              </a:rPr>
              <a:t> Estimates price REIT properties “would sell at”</a:t>
            </a:r>
          </a:p>
          <a:p>
            <a:pPr lvl="1" eaLnBrk="1" hangingPunct="1">
              <a:buFont typeface="Arial" charset="0"/>
              <a:buChar char="•"/>
              <a:defRPr/>
            </a:pPr>
            <a:r>
              <a:rPr lang="en-US" sz="2800" b="1" i="1" dirty="0">
                <a:solidFill>
                  <a:srgbClr val="000000"/>
                </a:solidFill>
              </a:rPr>
              <a:t> Meant to be “leading indicator”</a:t>
            </a:r>
          </a:p>
          <a:p>
            <a:pPr lvl="1" eaLnBrk="1" hangingPunct="1">
              <a:buFont typeface="Arial" charset="0"/>
              <a:buChar char="•"/>
              <a:defRPr/>
            </a:pPr>
            <a:r>
              <a:rPr lang="en-US" sz="2800" b="1" i="1" dirty="0">
                <a:solidFill>
                  <a:srgbClr val="000000"/>
                </a:solidFill>
              </a:rPr>
              <a:t> Based on transactions, brokers, REIT execs, etc</a:t>
            </a:r>
          </a:p>
          <a:p>
            <a:pPr eaLnBrk="1" hangingPunct="1">
              <a:lnSpc>
                <a:spcPct val="150000"/>
              </a:lnSpc>
              <a:buFont typeface="Arial" charset="0"/>
              <a:buChar char="•"/>
              <a:defRPr/>
            </a:pPr>
            <a:r>
              <a:rPr lang="en-US" sz="3200" b="1" i="1" dirty="0">
                <a:solidFill>
                  <a:srgbClr val="000000"/>
                </a:solidFill>
              </a:rPr>
              <a:t> FTSE/NAREIT “</a:t>
            </a:r>
            <a:r>
              <a:rPr lang="en-US" sz="3200" b="1" i="1" dirty="0" err="1">
                <a:solidFill>
                  <a:srgbClr val="000000"/>
                </a:solidFill>
              </a:rPr>
              <a:t>PureProperty</a:t>
            </a:r>
            <a:r>
              <a:rPr lang="en-US" sz="3200" b="1" i="1" dirty="0">
                <a:solidFill>
                  <a:srgbClr val="000000"/>
                </a:solidFill>
              </a:rPr>
              <a:t>™” Indices:</a:t>
            </a:r>
          </a:p>
          <a:p>
            <a:pPr lvl="1" eaLnBrk="1" hangingPunct="1">
              <a:buFont typeface="Arial" charset="0"/>
              <a:buChar char="•"/>
              <a:defRPr/>
            </a:pPr>
            <a:r>
              <a:rPr lang="en-US" sz="2800" b="1" i="1" dirty="0">
                <a:solidFill>
                  <a:srgbClr val="000000"/>
                </a:solidFill>
              </a:rPr>
              <a:t> Based on REIT share prices unlevered</a:t>
            </a:r>
          </a:p>
          <a:p>
            <a:pPr lvl="1" eaLnBrk="1" hangingPunct="1">
              <a:buFont typeface="Arial" charset="0"/>
              <a:buChar char="•"/>
              <a:defRPr/>
            </a:pPr>
            <a:r>
              <a:rPr lang="en-US" sz="2800" b="1" i="1" dirty="0">
                <a:solidFill>
                  <a:srgbClr val="000000"/>
                </a:solidFill>
              </a:rPr>
              <a:t> Econometric inference of property valuations implied by stock market valuations of REITs</a:t>
            </a:r>
          </a:p>
          <a:p>
            <a:pPr lvl="1" eaLnBrk="1" hangingPunct="1">
              <a:buFont typeface="Arial" charset="0"/>
              <a:buChar char="•"/>
              <a:defRPr/>
            </a:pPr>
            <a:r>
              <a:rPr lang="en-US" sz="2800" b="1" i="1" dirty="0">
                <a:solidFill>
                  <a:srgbClr val="000000"/>
                </a:solidFill>
              </a:rPr>
              <a:t> Based on tradable long/short portfolios of REITs</a:t>
            </a:r>
          </a:p>
          <a:p>
            <a:pPr lvl="1" eaLnBrk="1" hangingPunct="1">
              <a:buFont typeface="Arial" charset="0"/>
              <a:buChar char="•"/>
              <a:defRPr/>
            </a:pPr>
            <a:r>
              <a:rPr lang="en-US" sz="2800" b="1" i="1" dirty="0">
                <a:solidFill>
                  <a:srgbClr val="000000"/>
                </a:solidFill>
              </a:rPr>
              <a:t> Uses information efficiency of stock </a:t>
            </a:r>
            <a:r>
              <a:rPr lang="en-US" sz="2800" b="1" i="1" dirty="0" err="1">
                <a:solidFill>
                  <a:srgbClr val="000000"/>
                </a:solidFill>
              </a:rPr>
              <a:t>mkt</a:t>
            </a:r>
            <a:endParaRPr lang="en-US" sz="2800" b="1" i="1" dirty="0">
              <a:solidFill>
                <a:srgbClr val="000000"/>
              </a:solidFill>
            </a:endParaRPr>
          </a:p>
          <a:p>
            <a:pPr lvl="1" eaLnBrk="1" hangingPunct="1">
              <a:buFont typeface="Arial" charset="0"/>
              <a:buChar char="•"/>
              <a:defRPr/>
            </a:pPr>
            <a:r>
              <a:rPr lang="en-US" sz="2800" b="1" i="1" dirty="0">
                <a:solidFill>
                  <a:srgbClr val="000000"/>
                </a:solidFill>
              </a:rPr>
              <a:t> Objective, replicable, leading indicator.</a:t>
            </a:r>
            <a:endParaRPr lang="en-US" sz="3200" b="1" i="1"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85730" name="Text Box 2"/>
          <p:cNvSpPr txBox="1">
            <a:spLocks noChangeArrowheads="1"/>
          </p:cNvSpPr>
          <p:nvPr/>
        </p:nvSpPr>
        <p:spPr bwMode="auto">
          <a:xfrm>
            <a:off x="381000" y="228600"/>
            <a:ext cx="8382000" cy="32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b="1"/>
              <a:t>Consider a certain type of property…</a:t>
            </a:r>
          </a:p>
          <a:p>
            <a:pPr eaLnBrk="1" hangingPunct="1">
              <a:spcBef>
                <a:spcPct val="50000"/>
              </a:spcBef>
              <a:buFontTx/>
              <a:buChar char="•"/>
              <a:defRPr/>
            </a:pPr>
            <a:r>
              <a:rPr lang="en-US" sz="2000" b="1"/>
              <a:t> There are many individual properties, examples of the type, </a:t>
            </a:r>
          </a:p>
          <a:p>
            <a:pPr eaLnBrk="1" hangingPunct="1">
              <a:spcBef>
                <a:spcPct val="50000"/>
              </a:spcBef>
              <a:buFontTx/>
              <a:buChar char="•"/>
              <a:defRPr/>
            </a:pPr>
            <a:r>
              <a:rPr lang="en-US" sz="2000" b="1"/>
              <a:t> With many different owners.</a:t>
            </a:r>
          </a:p>
          <a:p>
            <a:pPr eaLnBrk="1" hangingPunct="1">
              <a:spcBef>
                <a:spcPct val="50000"/>
              </a:spcBef>
              <a:buFontTx/>
              <a:buChar char="•"/>
              <a:defRPr/>
            </a:pPr>
            <a:r>
              <a:rPr lang="en-US" sz="2000" b="1"/>
              <a:t> Because the owners are heterogeneous, there will be a wide </a:t>
            </a:r>
            <a:r>
              <a:rPr lang="en-US" sz="2000" b="1">
                <a:solidFill>
                  <a:srgbClr val="FF0000"/>
                </a:solidFill>
              </a:rPr>
              <a:t>dispersion</a:t>
            </a:r>
            <a:r>
              <a:rPr lang="en-US" sz="2000" b="1"/>
              <a:t> of </a:t>
            </a:r>
            <a:r>
              <a:rPr lang="en-US" sz="2000" b="1" i="1"/>
              <a:t>“inherent values”</a:t>
            </a:r>
            <a:r>
              <a:rPr lang="en-US" sz="2000" b="1"/>
              <a:t> that the owners place on the properties (e.g., like </a:t>
            </a:r>
            <a:r>
              <a:rPr lang="en-US" sz="2000" b="1" i="1"/>
              <a:t>“investment value” </a:t>
            </a:r>
            <a:r>
              <a:rPr lang="en-US" sz="2000" b="1"/>
              <a:t>) because </a:t>
            </a:r>
            <a:r>
              <a:rPr lang="en-US" sz="2000" b="1">
                <a:solidFill>
                  <a:srgbClr val="CC0099"/>
                </a:solidFill>
              </a:rPr>
              <a:t>IV</a:t>
            </a:r>
            <a:r>
              <a:rPr lang="en-US" sz="2000" b="1"/>
              <a:t> differs across investors.</a:t>
            </a:r>
          </a:p>
          <a:p>
            <a:pPr eaLnBrk="1" hangingPunct="1">
              <a:spcBef>
                <a:spcPct val="50000"/>
              </a:spcBef>
              <a:buFontTx/>
              <a:buChar char="•"/>
              <a:defRPr/>
            </a:pPr>
            <a:r>
              <a:rPr lang="en-US" sz="2000" b="1"/>
              <a:t> We can represent this dispersion by a frequency distribution over the inherent values. . .</a:t>
            </a:r>
          </a:p>
        </p:txBody>
      </p:sp>
      <p:pic>
        <p:nvPicPr>
          <p:cNvPr id="113667" name="Picture 3"/>
          <p:cNvPicPr>
            <a:picLocks noChangeAspect="1" noChangeArrowheads="1"/>
          </p:cNvPicPr>
          <p:nvPr/>
        </p:nvPicPr>
        <p:blipFill>
          <a:blip r:embed="rId2" cstate="print"/>
          <a:srcRect/>
          <a:stretch>
            <a:fillRect/>
          </a:stretch>
        </p:blipFill>
        <p:spPr bwMode="auto">
          <a:xfrm>
            <a:off x="2438400" y="3352800"/>
            <a:ext cx="4295775" cy="298132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9795A070-73A1-4825-835F-9953E83E11A2}" type="slidenum">
              <a:rPr lang="en-US" smtClean="0"/>
              <a:pPr/>
              <a:t>8</a:t>
            </a:fld>
            <a:endParaRPr lang="en-US"/>
          </a:p>
        </p:txBody>
      </p:sp>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86754" name="Text Box 2"/>
          <p:cNvSpPr txBox="1">
            <a:spLocks noChangeArrowheads="1"/>
          </p:cNvSpPr>
          <p:nvPr/>
        </p:nvSpPr>
        <p:spPr bwMode="auto">
          <a:xfrm>
            <a:off x="381000" y="228600"/>
            <a:ext cx="8382000"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b="1"/>
              <a:t>Consider a certain type of property…</a:t>
            </a:r>
          </a:p>
          <a:p>
            <a:pPr eaLnBrk="1" hangingPunct="1">
              <a:spcBef>
                <a:spcPct val="50000"/>
              </a:spcBef>
              <a:buFontTx/>
              <a:buChar char="•"/>
              <a:defRPr/>
            </a:pPr>
            <a:r>
              <a:rPr lang="en-US" sz="2000" b="1"/>
              <a:t> There are also many non-owners of this type of property,</a:t>
            </a:r>
          </a:p>
          <a:p>
            <a:pPr eaLnBrk="1" hangingPunct="1">
              <a:spcBef>
                <a:spcPct val="50000"/>
              </a:spcBef>
              <a:buFontTx/>
              <a:buChar char="•"/>
              <a:defRPr/>
            </a:pPr>
            <a:r>
              <a:rPr lang="en-US" sz="2000" b="1"/>
              <a:t> Potential investors.</a:t>
            </a:r>
          </a:p>
          <a:p>
            <a:pPr eaLnBrk="1" hangingPunct="1">
              <a:spcBef>
                <a:spcPct val="50000"/>
              </a:spcBef>
              <a:buFontTx/>
              <a:buChar char="•"/>
              <a:defRPr/>
            </a:pPr>
            <a:r>
              <a:rPr lang="en-US" sz="2000" b="1"/>
              <a:t> Because these non-owners are also heterogeneous, there will be a wide </a:t>
            </a:r>
            <a:r>
              <a:rPr lang="en-US" sz="2000" b="1">
                <a:solidFill>
                  <a:srgbClr val="0000FF"/>
                </a:solidFill>
              </a:rPr>
              <a:t>dispersion</a:t>
            </a:r>
            <a:r>
              <a:rPr lang="en-US" sz="2000" b="1"/>
              <a:t> of  their </a:t>
            </a:r>
            <a:r>
              <a:rPr lang="en-US" sz="2000" b="1">
                <a:solidFill>
                  <a:srgbClr val="CC0099"/>
                </a:solidFill>
              </a:rPr>
              <a:t>IV</a:t>
            </a:r>
            <a:r>
              <a:rPr lang="en-US" sz="2000" b="1"/>
              <a:t> values for this type of property as well.</a:t>
            </a:r>
          </a:p>
          <a:p>
            <a:pPr eaLnBrk="1" hangingPunct="1">
              <a:spcBef>
                <a:spcPct val="50000"/>
              </a:spcBef>
              <a:buFontTx/>
              <a:buChar char="•"/>
              <a:defRPr/>
            </a:pPr>
            <a:r>
              <a:rPr lang="en-US" sz="2000" b="1"/>
              <a:t> Another frequency distribution over the inherent values . . .</a:t>
            </a:r>
          </a:p>
        </p:txBody>
      </p:sp>
      <p:pic>
        <p:nvPicPr>
          <p:cNvPr id="114691" name="Picture 3"/>
          <p:cNvPicPr>
            <a:picLocks noChangeAspect="1" noChangeArrowheads="1"/>
          </p:cNvPicPr>
          <p:nvPr/>
        </p:nvPicPr>
        <p:blipFill>
          <a:blip r:embed="rId2" cstate="print"/>
          <a:srcRect/>
          <a:stretch>
            <a:fillRect/>
          </a:stretch>
        </p:blipFill>
        <p:spPr bwMode="auto">
          <a:xfrm>
            <a:off x="2438400" y="3352800"/>
            <a:ext cx="4295775" cy="298132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9795A070-73A1-4825-835F-9953E83E11A2}" type="slidenum">
              <a:rPr lang="en-US" smtClean="0"/>
              <a:pPr/>
              <a:t>9</a:t>
            </a:fld>
            <a:endParaRPr lang="en-US"/>
          </a:p>
        </p:txBody>
      </p:sp>
      <p:sp>
        <p:nvSpPr>
          <p:cNvPr id="5" name="Footer Placeholder 4"/>
          <p:cNvSpPr>
            <a:spLocks noGrp="1"/>
          </p:cNvSpPr>
          <p:nvPr>
            <p:ph type="ftr" sz="quarter" idx="11"/>
          </p:nvPr>
        </p:nvSpPr>
        <p:spPr/>
        <p:txBody>
          <a:bodyPr/>
          <a:lstStyle/>
          <a:p>
            <a:pPr>
              <a:defRPr/>
            </a:pPr>
            <a:r>
              <a:rPr lang="en-US" smtClean="0"/>
              <a:t>© 2014 OnCourse Learning. All Rights Reserved.</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oaring">
  <a:themeElements>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4752</TotalTime>
  <Words>5072</Words>
  <Application>Microsoft Office PowerPoint</Application>
  <PresentationFormat>On-screen Show (4:3)</PresentationFormat>
  <Paragraphs>632</Paragraphs>
  <Slides>70</Slides>
  <Notes>12</Notes>
  <HiddenSlides>0</HiddenSlides>
  <MMClips>0</MMClips>
  <ScaleCrop>false</ScaleCrop>
  <HeadingPairs>
    <vt:vector size="6" baseType="variant">
      <vt:variant>
        <vt:lpstr>Theme</vt:lpstr>
      </vt:variant>
      <vt:variant>
        <vt:i4>9</vt:i4>
      </vt:variant>
      <vt:variant>
        <vt:lpstr>Embedded OLE Servers</vt:lpstr>
      </vt:variant>
      <vt:variant>
        <vt:i4>4</vt:i4>
      </vt:variant>
      <vt:variant>
        <vt:lpstr>Slide Titles</vt:lpstr>
      </vt:variant>
      <vt:variant>
        <vt:i4>70</vt:i4>
      </vt:variant>
    </vt:vector>
  </HeadingPairs>
  <TitlesOfParts>
    <vt:vector size="83" baseType="lpstr">
      <vt:lpstr>Default Design</vt:lpstr>
      <vt:lpstr>1_Default Design</vt:lpstr>
      <vt:lpstr>Office Theme</vt:lpstr>
      <vt:lpstr>1_Office Theme</vt:lpstr>
      <vt:lpstr>2_Default Design</vt:lpstr>
      <vt:lpstr>2_Office Theme</vt:lpstr>
      <vt:lpstr>Soaring</vt:lpstr>
      <vt:lpstr>4_Default Design</vt:lpstr>
      <vt:lpstr>5_Default Design</vt:lpstr>
      <vt:lpstr>Equation</vt:lpstr>
      <vt:lpstr>Microsoft Equation 3.0</vt:lpstr>
      <vt:lpstr>Chart</vt:lpstr>
      <vt:lpstr>Microsoft Word Picture</vt:lpstr>
      <vt:lpstr>Slide 1</vt:lpstr>
      <vt:lpstr>Slide 2</vt:lpstr>
      <vt:lpstr>Slide 3</vt:lpstr>
      <vt:lpstr>Slide 4</vt:lpstr>
      <vt:lpstr>Slide 5</vt:lpstr>
      <vt:lpstr>Brief digression (fundamental background) back to… Chapter 12 Appendix: Noise &amp; Values in Private R.E. Asset Mkts:  Basic Valuation Theory…</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vector>
  </TitlesOfParts>
  <Company>University of Cincinnati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David M Geltner</dc:creator>
  <cp:lastModifiedBy>McLaughlin</cp:lastModifiedBy>
  <cp:revision>324</cp:revision>
  <cp:lastPrinted>1999-11-24T16:23:15Z</cp:lastPrinted>
  <dcterms:created xsi:type="dcterms:W3CDTF">1999-11-09T20:34:37Z</dcterms:created>
  <dcterms:modified xsi:type="dcterms:W3CDTF">2013-03-03T23:06:37Z</dcterms:modified>
</cp:coreProperties>
</file>