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57" r:id="rId3"/>
    <p:sldId id="376" r:id="rId4"/>
    <p:sldId id="258" r:id="rId5"/>
    <p:sldId id="290" r:id="rId6"/>
    <p:sldId id="345" r:id="rId7"/>
    <p:sldId id="346" r:id="rId8"/>
    <p:sldId id="359" r:id="rId9"/>
    <p:sldId id="350" r:id="rId10"/>
    <p:sldId id="382" r:id="rId11"/>
    <p:sldId id="276" r:id="rId12"/>
    <p:sldId id="274" r:id="rId13"/>
    <p:sldId id="353" r:id="rId14"/>
    <p:sldId id="372" r:id="rId15"/>
    <p:sldId id="354" r:id="rId16"/>
    <p:sldId id="324" r:id="rId17"/>
    <p:sldId id="304" r:id="rId18"/>
    <p:sldId id="305" r:id="rId19"/>
    <p:sldId id="306" r:id="rId20"/>
    <p:sldId id="329" r:id="rId21"/>
    <p:sldId id="381" r:id="rId22"/>
    <p:sldId id="331" r:id="rId23"/>
    <p:sldId id="332" r:id="rId24"/>
    <p:sldId id="313" r:id="rId25"/>
    <p:sldId id="314" r:id="rId26"/>
    <p:sldId id="317" r:id="rId27"/>
    <p:sldId id="319" r:id="rId28"/>
    <p:sldId id="320" r:id="rId29"/>
    <p:sldId id="322" r:id="rId30"/>
    <p:sldId id="323" r:id="rId31"/>
    <p:sldId id="355" r:id="rId32"/>
    <p:sldId id="325" r:id="rId33"/>
    <p:sldId id="356" r:id="rId34"/>
    <p:sldId id="275" r:id="rId35"/>
    <p:sldId id="295" r:id="rId36"/>
    <p:sldId id="342" r:id="rId37"/>
    <p:sldId id="374" r:id="rId38"/>
    <p:sldId id="334" r:id="rId39"/>
    <p:sldId id="335" r:id="rId40"/>
    <p:sldId id="336" r:id="rId41"/>
    <p:sldId id="294" r:id="rId42"/>
    <p:sldId id="333" r:id="rId43"/>
    <p:sldId id="302" r:id="rId44"/>
    <p:sldId id="377" r:id="rId45"/>
    <p:sldId id="273" r:id="rId46"/>
    <p:sldId id="337" r:id="rId47"/>
    <p:sldId id="343" r:id="rId48"/>
    <p:sldId id="363" r:id="rId49"/>
    <p:sldId id="364" r:id="rId50"/>
    <p:sldId id="339" r:id="rId51"/>
    <p:sldId id="340" r:id="rId52"/>
    <p:sldId id="383" r:id="rId53"/>
    <p:sldId id="260" r:id="rId54"/>
    <p:sldId id="285" r:id="rId55"/>
    <p:sldId id="298" r:id="rId56"/>
    <p:sldId id="368" r:id="rId57"/>
    <p:sldId id="378" r:id="rId58"/>
    <p:sldId id="375" r:id="rId59"/>
    <p:sldId id="379" r:id="rId60"/>
    <p:sldId id="384" r:id="rId61"/>
    <p:sldId id="380" r:id="rId62"/>
  </p:sldIdLst>
  <p:sldSz cx="9144000" cy="6858000" type="screen4x3"/>
  <p:notesSz cx="7315200" cy="96012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BBE0E3"/>
    <a:srgbClr val="FFFFCC"/>
    <a:srgbClr val="FFFF99"/>
    <a:srgbClr val="FFFF66"/>
    <a:srgbClr val="FF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2" autoAdjust="0"/>
    <p:restoredTop sz="94686" autoAdjust="0"/>
  </p:normalViewPr>
  <p:slideViewPr>
    <p:cSldViewPr snapToGrid="0">
      <p:cViewPr varScale="1">
        <p:scale>
          <a:sx n="85" d="100"/>
          <a:sy n="85" d="100"/>
        </p:scale>
        <p:origin x="-2021"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57931F7F-B800-4C4E-BA8C-435FA80B618C}" type="datetimeFigureOut">
              <a:rPr lang="en-US" smtClean="0"/>
              <a:pPr/>
              <a:t>2/24/2013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C2BD6F6D-22CD-45B4-ABE7-556F23D64DE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lvl1pPr>
          </a:lstStyle>
          <a:p>
            <a:r>
              <a:rPr lang="en-US" dirty="0" smtClean="0"/>
              <a:t>Click to edit Master title style</a:t>
            </a:r>
            <a:endParaRPr lang="nl-NL"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36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nl-NL"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F287859-B1E0-4CE3-82DE-179833C0B65B}" type="slidenum">
              <a:rPr lang="nl-NL"/>
              <a:pPr>
                <a:defRPr/>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F8B6A863-3D85-4F3F-8310-81CAA38A440C}" type="slidenum">
              <a:rPr lang="nl-NL"/>
              <a:pPr>
                <a:defRPr/>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D03930DA-1D11-43BE-BD5F-74F7886FC2E7}" type="slidenum">
              <a:rPr lang="nl-NL"/>
              <a:pPr>
                <a:defRPr/>
              </a:pPr>
              <a:t>‹#›</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Chart Placeholder 2"/>
          <p:cNvSpPr>
            <a:spLocks noGrp="1"/>
          </p:cNvSpPr>
          <p:nvPr>
            <p:ph type="chart" idx="1"/>
          </p:nvPr>
        </p:nvSpPr>
        <p:spPr>
          <a:xfrm>
            <a:off x="457200" y="1600200"/>
            <a:ext cx="8229600" cy="4525963"/>
          </a:xfrm>
        </p:spPr>
        <p:txBody>
          <a:bodyPr/>
          <a:lstStyle/>
          <a:p>
            <a:pPr lvl="0"/>
            <a:endParaRPr lang="nl-NL" noProof="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176C730-2D70-481E-8313-F866D1B62F2F}" type="slidenum">
              <a:rPr lang="nl-NL"/>
              <a:pPr>
                <a:defRPr/>
              </a:pPr>
              <a:t>‹#›</a:t>
            </a:fld>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457200" y="1600200"/>
            <a:ext cx="8229600" cy="4525963"/>
          </a:xfrm>
        </p:spPr>
        <p:txBody>
          <a:bodyPr/>
          <a:lstStyle/>
          <a:p>
            <a:pPr lvl="0"/>
            <a:endParaRPr lang="nl-NL" noProof="0" smtClean="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7AD61A79-2E27-4B2D-9792-82EE44D4301E}" type="slidenum">
              <a:rPr lang="nl-NL"/>
              <a:pPr>
                <a:defRPr/>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nl-NL"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9D3C4630-DFBD-42ED-9901-E35A0D6992AD}" type="slidenum">
              <a:rPr lang="nl-NL"/>
              <a:pPr>
                <a:defRPr/>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55A98D0C-6E4F-49C9-97DB-EAFBC24AF5B9}" type="slidenum">
              <a:rPr lang="nl-NL"/>
              <a:pPr>
                <a:defRPr/>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E9F88971-384B-4DE8-94E9-3E44253DB111}" type="slidenum">
              <a:rPr lang="nl-NL"/>
              <a:pPr>
                <a:defRPr/>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2E6F8D59-DA65-4C3E-AB00-8A50E8D0925C}" type="slidenum">
              <a:rPr lang="nl-NL"/>
              <a:pPr>
                <a:defRPr/>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C683D612-EE5B-4804-A814-49F3B7384048}" type="slidenum">
              <a:rPr lang="nl-NL"/>
              <a:pPr>
                <a:defRPr/>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7E02063C-13EF-48A2-97F3-DF113F8F8478}" type="slidenum">
              <a:rPr lang="nl-NL"/>
              <a:pPr>
                <a:defRPr/>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D7130AB9-E8ED-4C38-BB27-07DC8A4BE795}" type="slidenum">
              <a:rPr lang="nl-NL"/>
              <a:pPr>
                <a:defRPr/>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2014 OnCourse Learning. All Rights Reserved.</a:t>
            </a: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3AA77DAC-9AC9-4143-B71B-972A64100332}" type="slidenum">
              <a:rPr lang="nl-NL"/>
              <a:pPr>
                <a:defRPr/>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nl-NL" dirty="0"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1029" name="Rectangle 5"/>
          <p:cNvSpPr>
            <a:spLocks noGrp="1" noChangeArrowheads="1"/>
          </p:cNvSpPr>
          <p:nvPr>
            <p:ph type="ftr" sz="quarter" idx="3"/>
          </p:nvPr>
        </p:nvSpPr>
        <p:spPr bwMode="auto">
          <a:xfrm>
            <a:off x="1820916" y="6381750"/>
            <a:ext cx="5486401"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latin typeface="Calibri" pitchFamily="34" charset="0"/>
              </a:defRPr>
            </a:lvl1pPr>
          </a:lstStyle>
          <a:p>
            <a:pPr>
              <a:defRPr/>
            </a:pPr>
            <a:r>
              <a:rPr lang="en-US" smtClean="0"/>
              <a:t>© 2014 OnCourse Learning. All Rights Reserved.</a:t>
            </a:r>
            <a:endParaRPr lang="nl-NL"/>
          </a:p>
        </p:txBody>
      </p:sp>
      <p:sp>
        <p:nvSpPr>
          <p:cNvPr id="1030" name="Rectangle 6"/>
          <p:cNvSpPr>
            <a:spLocks noGrp="1" noChangeArrowheads="1"/>
          </p:cNvSpPr>
          <p:nvPr>
            <p:ph type="sldNum" sz="quarter" idx="4"/>
          </p:nvPr>
        </p:nvSpPr>
        <p:spPr bwMode="auto">
          <a:xfrm>
            <a:off x="6553200" y="638175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6F481FF4-1A32-4F63-99CF-BD94CBD64544}" type="slidenum">
              <a:rPr lang="nl-NL" smtClean="0"/>
              <a:pPr>
                <a:defRPr/>
              </a:pPr>
              <a:t>‹#›</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eaLnBrk="0" fontAlgn="base" hangingPunct="0">
        <a:spcBef>
          <a:spcPct val="0"/>
        </a:spcBef>
        <a:spcAft>
          <a:spcPct val="0"/>
        </a:spcAft>
        <a:defRPr sz="3200">
          <a:solidFill>
            <a:schemeClr val="accent2"/>
          </a:solidFill>
          <a:latin typeface="Calibri" pitchFamily="34" charset="0"/>
          <a:ea typeface="+mj-ea"/>
          <a:cs typeface="+mj-cs"/>
        </a:defRPr>
      </a:lvl1pPr>
      <a:lvl2pPr algn="l" rtl="0" eaLnBrk="0" fontAlgn="base" hangingPunct="0">
        <a:spcBef>
          <a:spcPct val="0"/>
        </a:spcBef>
        <a:spcAft>
          <a:spcPct val="0"/>
        </a:spcAft>
        <a:defRPr sz="3000">
          <a:solidFill>
            <a:schemeClr val="tx2"/>
          </a:solidFill>
          <a:latin typeface="Arial" charset="0"/>
        </a:defRPr>
      </a:lvl2pPr>
      <a:lvl3pPr algn="l" rtl="0" eaLnBrk="0" fontAlgn="base" hangingPunct="0">
        <a:spcBef>
          <a:spcPct val="0"/>
        </a:spcBef>
        <a:spcAft>
          <a:spcPct val="0"/>
        </a:spcAft>
        <a:defRPr sz="3000">
          <a:solidFill>
            <a:schemeClr val="tx2"/>
          </a:solidFill>
          <a:latin typeface="Arial" charset="0"/>
        </a:defRPr>
      </a:lvl3pPr>
      <a:lvl4pPr algn="l" rtl="0" eaLnBrk="0" fontAlgn="base" hangingPunct="0">
        <a:spcBef>
          <a:spcPct val="0"/>
        </a:spcBef>
        <a:spcAft>
          <a:spcPct val="0"/>
        </a:spcAft>
        <a:defRPr sz="3000">
          <a:solidFill>
            <a:schemeClr val="tx2"/>
          </a:solidFill>
          <a:latin typeface="Arial" charset="0"/>
        </a:defRPr>
      </a:lvl4pPr>
      <a:lvl5pPr algn="l" rtl="0" eaLnBrk="0" fontAlgn="base" hangingPunct="0">
        <a:spcBef>
          <a:spcPct val="0"/>
        </a:spcBef>
        <a:spcAft>
          <a:spcPct val="0"/>
        </a:spcAft>
        <a:defRPr sz="3000">
          <a:solidFill>
            <a:schemeClr val="tx2"/>
          </a:solidFill>
          <a:latin typeface="Arial" charset="0"/>
        </a:defRPr>
      </a:lvl5pPr>
      <a:lvl6pPr marL="457200" algn="l" rtl="0" fontAlgn="base">
        <a:spcBef>
          <a:spcPct val="0"/>
        </a:spcBef>
        <a:spcAft>
          <a:spcPct val="0"/>
        </a:spcAft>
        <a:defRPr sz="3000">
          <a:solidFill>
            <a:schemeClr val="tx2"/>
          </a:solidFill>
          <a:latin typeface="Arial" charset="0"/>
        </a:defRPr>
      </a:lvl6pPr>
      <a:lvl7pPr marL="914400" algn="l" rtl="0" fontAlgn="base">
        <a:spcBef>
          <a:spcPct val="0"/>
        </a:spcBef>
        <a:spcAft>
          <a:spcPct val="0"/>
        </a:spcAft>
        <a:defRPr sz="3000">
          <a:solidFill>
            <a:schemeClr val="tx2"/>
          </a:solidFill>
          <a:latin typeface="Arial" charset="0"/>
        </a:defRPr>
      </a:lvl7pPr>
      <a:lvl8pPr marL="1371600" algn="l" rtl="0" fontAlgn="base">
        <a:spcBef>
          <a:spcPct val="0"/>
        </a:spcBef>
        <a:spcAft>
          <a:spcPct val="0"/>
        </a:spcAft>
        <a:defRPr sz="3000">
          <a:solidFill>
            <a:schemeClr val="tx2"/>
          </a:solidFill>
          <a:latin typeface="Arial" charset="0"/>
        </a:defRPr>
      </a:lvl8pPr>
      <a:lvl9pPr marL="1828800" algn="l" rtl="0" fontAlgn="base">
        <a:spcBef>
          <a:spcPct val="0"/>
        </a:spcBef>
        <a:spcAft>
          <a:spcPct val="0"/>
        </a:spcAft>
        <a:defRPr sz="30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6"/>
        </a:buClr>
        <a:buFont typeface="Wingdings" pitchFamily="2" charset="2"/>
        <a:buChar char="l"/>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lr>
          <a:schemeClr val="accent1">
            <a:lumMod val="50000"/>
          </a:schemeClr>
        </a:buClr>
        <a:buFont typeface="Wingdings" pitchFamily="2" charset="2"/>
        <a:buChar char="l"/>
        <a:defRPr sz="2400">
          <a:solidFill>
            <a:schemeClr val="tx1"/>
          </a:solidFill>
          <a:latin typeface="Calibri" pitchFamily="34" charset="0"/>
        </a:defRPr>
      </a:lvl2pPr>
      <a:lvl3pPr marL="1143000" indent="-228600" algn="l" rtl="0" eaLnBrk="0" fontAlgn="base" hangingPunct="0">
        <a:spcBef>
          <a:spcPct val="20000"/>
        </a:spcBef>
        <a:spcAft>
          <a:spcPct val="0"/>
        </a:spcAft>
        <a:buClr>
          <a:srgbClr val="7030A0"/>
        </a:buClr>
        <a:buFont typeface="Wingdings" pitchFamily="2" charset="2"/>
        <a:buChar char="l"/>
        <a:defRPr sz="2000">
          <a:solidFill>
            <a:schemeClr val="tx1"/>
          </a:solidFill>
          <a:latin typeface="Calibri" pitchFamily="34" charset="0"/>
        </a:defRPr>
      </a:lvl3pPr>
      <a:lvl4pPr marL="1600200" indent="-228600" algn="l" rtl="0" eaLnBrk="0" fontAlgn="base" hangingPunct="0">
        <a:spcBef>
          <a:spcPct val="20000"/>
        </a:spcBef>
        <a:spcAft>
          <a:spcPct val="0"/>
        </a:spcAft>
        <a:buClr>
          <a:srgbClr val="669900"/>
        </a:buClr>
        <a:buFont typeface="Wingdings" pitchFamily="2" charset="2"/>
        <a:buChar char="l"/>
        <a:defRPr sz="1800">
          <a:solidFill>
            <a:schemeClr val="tx1"/>
          </a:solidFill>
          <a:latin typeface="Calibri" pitchFamily="34" charset="0"/>
        </a:defRPr>
      </a:lvl4pPr>
      <a:lvl5pPr marL="2057400" indent="-228600" algn="l" rtl="0" eaLnBrk="0" fontAlgn="base" hangingPunct="0">
        <a:spcBef>
          <a:spcPct val="20000"/>
        </a:spcBef>
        <a:spcAft>
          <a:spcPct val="0"/>
        </a:spcAft>
        <a:buClr>
          <a:schemeClr val="accent6"/>
        </a:buClr>
        <a:buFont typeface="Wingdings" pitchFamily="2" charset="2"/>
        <a:buChar char="l"/>
        <a:defRPr sz="1600">
          <a:solidFill>
            <a:schemeClr val="tx1"/>
          </a:solidFill>
          <a:latin typeface="Calibri" pitchFamily="34" charset="0"/>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6.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p:txBody>
          <a:bodyPr/>
          <a:lstStyle/>
          <a:p>
            <a:r>
              <a:rPr lang="nl-NL" smtClean="0"/>
              <a:t>Chapter 24</a:t>
            </a:r>
            <a:endParaRPr lang="nl-NL" dirty="0" smtClean="0"/>
          </a:p>
        </p:txBody>
      </p:sp>
      <p:sp>
        <p:nvSpPr>
          <p:cNvPr id="2052" name="Rectangle 3"/>
          <p:cNvSpPr>
            <a:spLocks noGrp="1" noChangeArrowheads="1"/>
          </p:cNvSpPr>
          <p:nvPr>
            <p:ph type="subTitle" idx="1"/>
          </p:nvPr>
        </p:nvSpPr>
        <p:spPr>
          <a:xfrm>
            <a:off x="1371600" y="3429000"/>
            <a:ext cx="6400800" cy="2209800"/>
          </a:xfrm>
        </p:spPr>
        <p:txBody>
          <a:bodyPr/>
          <a:lstStyle/>
          <a:p>
            <a:r>
              <a:rPr lang="nl-NL" dirty="0" smtClean="0"/>
              <a:t>International Real Estate Investments:</a:t>
            </a:r>
            <a:br>
              <a:rPr lang="nl-NL" dirty="0" smtClean="0"/>
            </a:br>
            <a:r>
              <a:rPr lang="nl-NL" dirty="0" smtClean="0"/>
              <a:t>Markets, Strategies and Implementation</a:t>
            </a:r>
            <a:endParaRPr lang="nl-NL" dirty="0" smtClean="0"/>
          </a:p>
        </p:txBody>
      </p:sp>
      <p:sp>
        <p:nvSpPr>
          <p:cNvPr id="2050" name="Footer Placeholder 4"/>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7F287859-B1E0-4CE3-82DE-179833C0B65B}" type="slidenum">
              <a:rPr lang="nl-NL" smtClean="0"/>
              <a:pPr/>
              <a:t>1</a:t>
            </a:fld>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1" y="2127210"/>
            <a:ext cx="9144000" cy="503237"/>
          </a:xfrm>
          <a:prstGeom prst="rect">
            <a:avLst/>
          </a:prstGeom>
          <a:solidFill>
            <a:schemeClr val="accent1"/>
          </a:solidFill>
          <a:ln w="9525">
            <a:solidFill>
              <a:schemeClr val="accent1">
                <a:lumMod val="25000"/>
              </a:schemeClr>
            </a:solidFill>
            <a:miter lim="800000"/>
            <a:headEnd/>
            <a:tailEnd/>
          </a:ln>
          <a:effectLst/>
        </p:spPr>
        <p:txBody>
          <a:bodyPr wrap="none" anchor="ctr"/>
          <a:lstStyle/>
          <a:p>
            <a:pPr algn="ctr"/>
            <a:endParaRPr lang="en-US"/>
          </a:p>
        </p:txBody>
      </p:sp>
      <p:sp>
        <p:nvSpPr>
          <p:cNvPr id="3077" name="Rectangle 3"/>
          <p:cNvSpPr>
            <a:spLocks noGrp="1" noChangeArrowheads="1"/>
          </p:cNvSpPr>
          <p:nvPr>
            <p:ph type="body" idx="1"/>
          </p:nvPr>
        </p:nvSpPr>
        <p:spPr/>
        <p:txBody>
          <a:bodyPr/>
          <a:lstStyle/>
          <a:p>
            <a:pPr marL="803275" indent="-803275">
              <a:buNone/>
            </a:pPr>
            <a:r>
              <a:rPr lang="nl-NL" b="1" smtClean="0">
                <a:solidFill>
                  <a:schemeClr val="accent6"/>
                </a:solidFill>
                <a:effectLst>
                  <a:outerShdw blurRad="38100" dist="38100" dir="2700000" algn="tl">
                    <a:srgbClr val="000000">
                      <a:alpha val="43137"/>
                    </a:srgbClr>
                  </a:outerShdw>
                </a:effectLst>
              </a:rPr>
              <a:t>24.1 	</a:t>
            </a:r>
            <a:r>
              <a:rPr lang="nl-NL" smtClean="0"/>
              <a:t>There’s a Big World Out There</a:t>
            </a:r>
          </a:p>
          <a:p>
            <a:pPr marL="803275" indent="-803275">
              <a:buNone/>
            </a:pPr>
            <a:r>
              <a:rPr lang="nl-NL" b="1" smtClean="0">
                <a:solidFill>
                  <a:schemeClr val="accent6"/>
                </a:solidFill>
                <a:effectLst>
                  <a:outerShdw blurRad="38100" dist="38100" dir="2700000" algn="tl">
                    <a:srgbClr val="000000">
                      <a:alpha val="43137"/>
                    </a:srgbClr>
                  </a:outerShdw>
                </a:effectLst>
              </a:rPr>
              <a:t>24.2</a:t>
            </a:r>
            <a:r>
              <a:rPr lang="nl-NL" smtClean="0"/>
              <a:t> 	Going International: Rationales and Obstacles</a:t>
            </a:r>
          </a:p>
          <a:p>
            <a:pPr marL="803275" indent="-803275">
              <a:buNone/>
            </a:pPr>
            <a:r>
              <a:rPr lang="nl-NL" b="1" smtClean="0">
                <a:solidFill>
                  <a:schemeClr val="accent6"/>
                </a:solidFill>
                <a:effectLst>
                  <a:outerShdw blurRad="38100" dist="38100" dir="2700000" algn="tl">
                    <a:srgbClr val="000000">
                      <a:alpha val="43137"/>
                    </a:srgbClr>
                  </a:outerShdw>
                </a:effectLst>
              </a:rPr>
              <a:t>24.3</a:t>
            </a:r>
            <a:r>
              <a:rPr lang="nl-NL" smtClean="0"/>
              <a:t> 	Developing and </a:t>
            </a:r>
            <a:r>
              <a:rPr lang="en-US" smtClean="0"/>
              <a:t>Implementing International Real Estate Strategies</a:t>
            </a:r>
            <a:endParaRPr lang="nl-NL" smtClean="0"/>
          </a:p>
          <a:p>
            <a:pPr marL="803275" indent="-803275">
              <a:buNone/>
            </a:pPr>
            <a:r>
              <a:rPr lang="nl-NL" b="1" smtClean="0">
                <a:solidFill>
                  <a:schemeClr val="accent6"/>
                </a:solidFill>
                <a:effectLst>
                  <a:outerShdw blurRad="38100" dist="38100" dir="2700000" algn="tl">
                    <a:srgbClr val="000000">
                      <a:alpha val="43137"/>
                    </a:srgbClr>
                  </a:outerShdw>
                </a:effectLst>
              </a:rPr>
              <a:t>24.4</a:t>
            </a:r>
            <a:r>
              <a:rPr lang="nl-NL" smtClean="0"/>
              <a:t> 	Chapter Summary</a:t>
            </a:r>
            <a:endParaRPr lang="nl-NL" dirty="0" smtClean="0"/>
          </a:p>
        </p:txBody>
      </p:sp>
      <p:sp>
        <p:nvSpPr>
          <p:cNvPr id="3075" name="Rectangle 2"/>
          <p:cNvSpPr>
            <a:spLocks noGrp="1" noChangeArrowheads="1"/>
          </p:cNvSpPr>
          <p:nvPr>
            <p:ph type="title"/>
          </p:nvPr>
        </p:nvSpPr>
        <p:spPr/>
        <p:txBody>
          <a:bodyPr/>
          <a:lstStyle/>
          <a:p>
            <a:r>
              <a:rPr lang="nl-NL" smtClean="0"/>
              <a:t>Structure of Chapter 24</a:t>
            </a:r>
            <a:endParaRPr lang="nl-NL" smtClean="0"/>
          </a:p>
        </p:txBody>
      </p:sp>
      <p:sp>
        <p:nvSpPr>
          <p:cNvPr id="3074"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9D3C4630-DFBD-42ED-9901-E35A0D6992AD}" type="slidenum">
              <a:rPr lang="nl-NL" smtClean="0"/>
              <a:pPr/>
              <a:t>10</a:t>
            </a:fld>
            <a:endParaRPr lang="nl-NL"/>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b="1" dirty="0" smtClean="0"/>
              <a:t>24.2 </a:t>
            </a:r>
            <a:r>
              <a:rPr lang="en-US" dirty="0" smtClean="0"/>
              <a:t>Section introduction: Is international property investment a good idea?</a:t>
            </a:r>
            <a:endParaRPr lang="nl-NL" dirty="0" smtClean="0"/>
          </a:p>
        </p:txBody>
      </p:sp>
      <p:sp>
        <p:nvSpPr>
          <p:cNvPr id="9" name="Content Placeholder 8"/>
          <p:cNvSpPr>
            <a:spLocks noGrp="1"/>
          </p:cNvSpPr>
          <p:nvPr>
            <p:ph idx="1"/>
          </p:nvPr>
        </p:nvSpPr>
        <p:spPr>
          <a:xfrm>
            <a:off x="457200" y="1600200"/>
            <a:ext cx="8229600" cy="4905375"/>
          </a:xfrm>
        </p:spPr>
        <p:txBody>
          <a:bodyPr>
            <a:noAutofit/>
          </a:bodyPr>
          <a:lstStyle/>
          <a:p>
            <a:pPr>
              <a:spcBef>
                <a:spcPts val="300"/>
              </a:spcBef>
              <a:buNone/>
            </a:pPr>
            <a:r>
              <a:rPr lang="nl-NL" sz="2000" dirty="0" smtClean="0"/>
              <a:t>Yes, let’s go international </a:t>
            </a:r>
          </a:p>
          <a:p>
            <a:pPr marL="514350" indent="-457200">
              <a:spcBef>
                <a:spcPts val="300"/>
              </a:spcBef>
              <a:buFont typeface="+mj-lt"/>
              <a:buAutoNum type="arabicPeriod"/>
            </a:pPr>
            <a:r>
              <a:rPr lang="nl-NL" sz="2000" dirty="0" smtClean="0"/>
              <a:t>There may be good investment opportunities outside of the home country, especially if the home country has a well-developed property market: for opportunistic investors, the good times have passed.</a:t>
            </a:r>
          </a:p>
          <a:p>
            <a:pPr marL="514350" indent="-457200">
              <a:spcBef>
                <a:spcPts val="300"/>
              </a:spcBef>
              <a:buFont typeface="+mj-lt"/>
              <a:buAutoNum type="arabicPeriod"/>
            </a:pPr>
            <a:r>
              <a:rPr lang="nl-NL" sz="2000" dirty="0" smtClean="0"/>
              <a:t>It provides diversification benefits because markets move out of sync</a:t>
            </a:r>
          </a:p>
          <a:p>
            <a:pPr marL="514350" indent="-457200">
              <a:spcBef>
                <a:spcPts val="300"/>
              </a:spcBef>
              <a:buFont typeface="+mj-lt"/>
              <a:buAutoNum type="arabicPeriod"/>
            </a:pPr>
            <a:r>
              <a:rPr lang="nl-NL" sz="2000" dirty="0" smtClean="0"/>
              <a:t>Export your superior portfolio management and/or development expertise to other markets, and use your global client network</a:t>
            </a:r>
          </a:p>
          <a:p>
            <a:pPr>
              <a:spcBef>
                <a:spcPts val="300"/>
              </a:spcBef>
              <a:buNone/>
            </a:pPr>
            <a:r>
              <a:rPr lang="nl-NL" sz="2000" dirty="0" smtClean="0"/>
              <a:t>No, better stick to one country</a:t>
            </a:r>
          </a:p>
          <a:p>
            <a:pPr marL="514350" indent="-457200">
              <a:spcBef>
                <a:spcPts val="300"/>
              </a:spcBef>
              <a:buFont typeface="+mj-lt"/>
              <a:buAutoNum type="arabicPeriod"/>
            </a:pPr>
            <a:r>
              <a:rPr lang="nl-NL" sz="2000" dirty="0" smtClean="0"/>
              <a:t>International investment entails information costs: what do you really know about foreign markets; will you have access to the best deals?</a:t>
            </a:r>
          </a:p>
          <a:p>
            <a:pPr marL="514350" indent="-457200">
              <a:spcBef>
                <a:spcPts val="300"/>
              </a:spcBef>
              <a:buFont typeface="+mj-lt"/>
              <a:buAutoNum type="arabicPeriod"/>
            </a:pPr>
            <a:r>
              <a:rPr lang="en-US" sz="2000" dirty="0" smtClean="0"/>
              <a:t>How about transaction costs?</a:t>
            </a:r>
          </a:p>
          <a:p>
            <a:pPr marL="514350" indent="-457200">
              <a:spcBef>
                <a:spcPts val="300"/>
              </a:spcBef>
              <a:buFont typeface="+mj-lt"/>
              <a:buAutoNum type="arabicPeriod"/>
            </a:pPr>
            <a:r>
              <a:rPr lang="en-US" sz="2000" dirty="0" smtClean="0"/>
              <a:t>Additional risks:</a:t>
            </a:r>
          </a:p>
          <a:p>
            <a:pPr lvl="1">
              <a:spcBef>
                <a:spcPts val="300"/>
              </a:spcBef>
            </a:pPr>
            <a:r>
              <a:rPr lang="en-US" sz="1800" dirty="0" smtClean="0"/>
              <a:t>Political risk</a:t>
            </a:r>
          </a:p>
          <a:p>
            <a:pPr lvl="1">
              <a:spcBef>
                <a:spcPts val="300"/>
              </a:spcBef>
            </a:pPr>
            <a:r>
              <a:rPr lang="en-US" sz="1800" dirty="0" smtClean="0"/>
              <a:t>Economic risk</a:t>
            </a:r>
          </a:p>
          <a:p>
            <a:pPr lvl="1">
              <a:spcBef>
                <a:spcPts val="300"/>
              </a:spcBef>
            </a:pPr>
            <a:r>
              <a:rPr lang="en-US" sz="1800" dirty="0" smtClean="0"/>
              <a:t>Currency risk</a:t>
            </a:r>
            <a:endParaRPr lang="en-US" sz="1800" dirty="0"/>
          </a:p>
        </p:txBody>
      </p:sp>
      <p:sp>
        <p:nvSpPr>
          <p:cNvPr id="12290"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11</a:t>
            </a:fld>
            <a:endParaRPr lang="nl-NL"/>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13315" name="Rectangle 2"/>
          <p:cNvSpPr>
            <a:spLocks noGrp="1" noChangeArrowheads="1"/>
          </p:cNvSpPr>
          <p:nvPr>
            <p:ph type="title"/>
          </p:nvPr>
        </p:nvSpPr>
        <p:spPr>
          <a:xfrm>
            <a:off x="457200" y="274638"/>
            <a:ext cx="8497888" cy="1143000"/>
          </a:xfrm>
        </p:spPr>
        <p:txBody>
          <a:bodyPr/>
          <a:lstStyle/>
          <a:p>
            <a:pPr eaLnBrk="1" hangingPunct="1"/>
            <a:r>
              <a:rPr lang="nl-NL" b="1" dirty="0" smtClean="0"/>
              <a:t>24.2.1 </a:t>
            </a:r>
            <a:r>
              <a:rPr lang="en-US" dirty="0" smtClean="0"/>
              <a:t>A </a:t>
            </a:r>
            <a:r>
              <a:rPr lang="en-US" dirty="0" smtClean="0"/>
              <a:t>first </a:t>
            </a:r>
            <a:r>
              <a:rPr lang="nl-NL" dirty="0" smtClean="0"/>
              <a:t>rationale for going international</a:t>
            </a:r>
            <a:r>
              <a:rPr lang="nl-NL" dirty="0" smtClean="0"/>
              <a:t>: return </a:t>
            </a:r>
            <a:r>
              <a:rPr lang="nl-NL" dirty="0" smtClean="0"/>
              <a:t>opportunities</a:t>
            </a:r>
          </a:p>
        </p:txBody>
      </p:sp>
      <p:sp>
        <p:nvSpPr>
          <p:cNvPr id="13316" name="Rectangle 3"/>
          <p:cNvSpPr>
            <a:spLocks noGrp="1" noChangeArrowheads="1"/>
          </p:cNvSpPr>
          <p:nvPr>
            <p:ph type="body" idx="1"/>
          </p:nvPr>
        </p:nvSpPr>
        <p:spPr/>
        <p:txBody>
          <a:bodyPr/>
          <a:lstStyle/>
          <a:p>
            <a:pPr eaLnBrk="1" hangingPunct="1"/>
            <a:r>
              <a:rPr lang="nl-NL" smtClean="0"/>
              <a:t>Return opportunities abroad</a:t>
            </a:r>
            <a:r>
              <a:rPr lang="en-US" smtClean="0"/>
              <a:t> </a:t>
            </a:r>
          </a:p>
          <a:p>
            <a:pPr lvl="1" eaLnBrk="1" hangingPunct="1"/>
            <a:r>
              <a:rPr lang="en-US" smtClean="0"/>
              <a:t>Can be of a structural nature …</a:t>
            </a:r>
          </a:p>
          <a:p>
            <a:pPr lvl="2" eaLnBrk="1" hangingPunct="1"/>
            <a:r>
              <a:rPr lang="en-US" smtClean="0"/>
              <a:t>Economic development </a:t>
            </a:r>
          </a:p>
          <a:p>
            <a:pPr lvl="2" eaLnBrk="1" hangingPunct="1"/>
            <a:r>
              <a:rPr lang="en-US" smtClean="0"/>
              <a:t>Demographics</a:t>
            </a:r>
          </a:p>
          <a:p>
            <a:pPr lvl="1" eaLnBrk="1" hangingPunct="1"/>
            <a:r>
              <a:rPr lang="en-US" smtClean="0"/>
              <a:t>… or of a cyclical nature</a:t>
            </a:r>
          </a:p>
          <a:p>
            <a:pPr lvl="2" eaLnBrk="1" hangingPunct="1"/>
            <a:r>
              <a:rPr lang="en-US" smtClean="0"/>
              <a:t>Home country may be at or over top of cycle, so invest in countries where cycle phase is more favorable</a:t>
            </a:r>
          </a:p>
          <a:p>
            <a:pPr lvl="2" eaLnBrk="1" hangingPunct="1"/>
            <a:r>
              <a:rPr lang="en-US" smtClean="0"/>
              <a:t>However, …. is timing really possible, especially in far-away markets?</a:t>
            </a:r>
          </a:p>
          <a:p>
            <a:pPr lvl="2" eaLnBrk="1" hangingPunct="1"/>
            <a:r>
              <a:rPr lang="en-US" smtClean="0"/>
              <a:t>And how about transaction costs?</a:t>
            </a:r>
          </a:p>
          <a:p>
            <a:pPr lvl="1" eaLnBrk="1" hangingPunct="1"/>
            <a:endParaRPr lang="nl-NL"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12</a:t>
            </a:fld>
            <a:endParaRPr lang="nl-NL"/>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14339" name="Rectangle 3"/>
          <p:cNvSpPr>
            <a:spLocks noGrp="1" noChangeArrowheads="1"/>
          </p:cNvSpPr>
          <p:nvPr>
            <p:ph type="body" idx="1"/>
          </p:nvPr>
        </p:nvSpPr>
        <p:spPr/>
        <p:txBody>
          <a:bodyPr/>
          <a:lstStyle/>
          <a:p>
            <a:pPr eaLnBrk="1" hangingPunct="1">
              <a:lnSpc>
                <a:spcPct val="90000"/>
              </a:lnSpc>
            </a:pPr>
            <a:r>
              <a:rPr lang="en-US" smtClean="0"/>
              <a:t>Economic growth is not evenly spread across the globe, and the differences are partly of a structural nature</a:t>
            </a:r>
          </a:p>
          <a:p>
            <a:pPr lvl="1" eaLnBrk="1" hangingPunct="1">
              <a:lnSpc>
                <a:spcPct val="90000"/>
              </a:lnSpc>
            </a:pPr>
            <a:r>
              <a:rPr lang="en-US" smtClean="0"/>
              <a:t>As economic growth in mature markets (US, ‘old’ Europe, Japan) is weak, so is growth in property demand</a:t>
            </a:r>
          </a:p>
          <a:p>
            <a:pPr lvl="2" eaLnBrk="1" hangingPunct="1">
              <a:lnSpc>
                <a:spcPct val="90000"/>
              </a:lnSpc>
            </a:pPr>
            <a:r>
              <a:rPr lang="en-US" smtClean="0"/>
              <a:t>Euro-area GDP growth since 1995: less than 0.5%</a:t>
            </a:r>
          </a:p>
          <a:p>
            <a:pPr lvl="2" eaLnBrk="1" hangingPunct="1">
              <a:lnSpc>
                <a:spcPct val="90000"/>
              </a:lnSpc>
            </a:pPr>
            <a:r>
              <a:rPr lang="en-US" smtClean="0"/>
              <a:t>United States GDP growth since 1995: 2.4%</a:t>
            </a:r>
          </a:p>
          <a:p>
            <a:pPr lvl="1" eaLnBrk="1" hangingPunct="1">
              <a:lnSpc>
                <a:spcPct val="90000"/>
              </a:lnSpc>
            </a:pPr>
            <a:r>
              <a:rPr lang="en-US" smtClean="0"/>
              <a:t>Emerging markets (in Asia, ‘new’ Europe, Americas) have much higher economic growth and comparable demand for real estate</a:t>
            </a:r>
          </a:p>
          <a:p>
            <a:pPr lvl="2" eaLnBrk="1" hangingPunct="1">
              <a:lnSpc>
                <a:spcPct val="90000"/>
              </a:lnSpc>
            </a:pPr>
            <a:r>
              <a:rPr lang="en-US" smtClean="0"/>
              <a:t>China: 9% in last two decades</a:t>
            </a:r>
          </a:p>
          <a:p>
            <a:pPr lvl="2" eaLnBrk="1" hangingPunct="1">
              <a:lnSpc>
                <a:spcPct val="90000"/>
              </a:lnSpc>
            </a:pPr>
            <a:r>
              <a:rPr lang="en-US" smtClean="0"/>
              <a:t>India: 8% in last decade</a:t>
            </a:r>
          </a:p>
          <a:p>
            <a:pPr lvl="2" eaLnBrk="1" hangingPunct="1">
              <a:lnSpc>
                <a:spcPct val="90000"/>
              </a:lnSpc>
            </a:pPr>
            <a:r>
              <a:rPr lang="en-US" smtClean="0"/>
              <a:t>Central Europe: average of 3% since 1999</a:t>
            </a:r>
          </a:p>
          <a:p>
            <a:pPr lvl="2" eaLnBrk="1" hangingPunct="1">
              <a:lnSpc>
                <a:spcPct val="90000"/>
              </a:lnSpc>
            </a:pPr>
            <a:r>
              <a:rPr lang="en-US" smtClean="0"/>
              <a:t>Brazil: 3% since 1999</a:t>
            </a:r>
          </a:p>
        </p:txBody>
      </p:sp>
      <p:sp>
        <p:nvSpPr>
          <p:cNvPr id="14340" name="Rectangle 4"/>
          <p:cNvSpPr>
            <a:spLocks noGrp="1" noChangeArrowheads="1"/>
          </p:cNvSpPr>
          <p:nvPr>
            <p:ph type="title"/>
          </p:nvPr>
        </p:nvSpPr>
        <p:spPr>
          <a:noFill/>
        </p:spPr>
        <p:txBody>
          <a:bodyPr/>
          <a:lstStyle/>
          <a:p>
            <a:pPr eaLnBrk="1" hangingPunct="1"/>
            <a:r>
              <a:rPr lang="en-US" smtClean="0"/>
              <a:t>Structural return opportunities abroad: economic development</a:t>
            </a:r>
            <a:endParaRPr lang="nl-NL"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13</a:t>
            </a:fld>
            <a:endParaRPr lang="nl-NL"/>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15363" name="Rectangle 2"/>
          <p:cNvSpPr>
            <a:spLocks noGrp="1" noChangeArrowheads="1"/>
          </p:cNvSpPr>
          <p:nvPr>
            <p:ph type="title"/>
          </p:nvPr>
        </p:nvSpPr>
        <p:spPr/>
        <p:txBody>
          <a:bodyPr/>
          <a:lstStyle/>
          <a:p>
            <a:pPr eaLnBrk="1" hangingPunct="1"/>
            <a:r>
              <a:rPr lang="en-US" smtClean="0"/>
              <a:t>Economic growth goes hand in hand with a growing need for property</a:t>
            </a:r>
            <a:endParaRPr lang="nl-NL" smtClean="0"/>
          </a:p>
        </p:txBody>
      </p:sp>
      <p:sp>
        <p:nvSpPr>
          <p:cNvPr id="15364" name="Rectangle 3"/>
          <p:cNvSpPr>
            <a:spLocks noGrp="1" noChangeArrowheads="1"/>
          </p:cNvSpPr>
          <p:nvPr>
            <p:ph type="body" idx="1"/>
          </p:nvPr>
        </p:nvSpPr>
        <p:spPr>
          <a:xfrm>
            <a:off x="457200" y="1600200"/>
            <a:ext cx="8229600" cy="5010150"/>
          </a:xfrm>
        </p:spPr>
        <p:txBody>
          <a:bodyPr>
            <a:normAutofit fontScale="92500" lnSpcReduction="10000"/>
          </a:bodyPr>
          <a:lstStyle/>
          <a:p>
            <a:pPr eaLnBrk="1" hangingPunct="1">
              <a:lnSpc>
                <a:spcPct val="90000"/>
              </a:lnSpc>
            </a:pPr>
            <a:r>
              <a:rPr lang="en-US" dirty="0" smtClean="0"/>
              <a:t>Emerging economies need new and better housing, and they can afford it</a:t>
            </a:r>
          </a:p>
          <a:p>
            <a:pPr lvl="1" eaLnBrk="1" hangingPunct="1">
              <a:lnSpc>
                <a:spcPct val="90000"/>
              </a:lnSpc>
            </a:pPr>
            <a:r>
              <a:rPr lang="en-US" dirty="0" smtClean="0"/>
              <a:t>(Urban) housing to accommodate rapid urbanization, </a:t>
            </a:r>
          </a:p>
          <a:p>
            <a:pPr lvl="1" eaLnBrk="1" hangingPunct="1">
              <a:lnSpc>
                <a:spcPct val="90000"/>
              </a:lnSpc>
            </a:pPr>
            <a:r>
              <a:rPr lang="en-US" dirty="0" smtClean="0"/>
              <a:t>Ever higher-quality housing to accommodate wealthier demand</a:t>
            </a:r>
          </a:p>
          <a:p>
            <a:pPr eaLnBrk="1" hangingPunct="1">
              <a:lnSpc>
                <a:spcPct val="90000"/>
              </a:lnSpc>
            </a:pPr>
            <a:r>
              <a:rPr lang="en-US" dirty="0" smtClean="0"/>
              <a:t>These economies need office and industrial properties to accommodate the workers</a:t>
            </a:r>
          </a:p>
          <a:p>
            <a:pPr lvl="1" eaLnBrk="1" hangingPunct="1">
              <a:lnSpc>
                <a:spcPct val="90000"/>
              </a:lnSpc>
            </a:pPr>
            <a:r>
              <a:rPr lang="en-US" dirty="0" smtClean="0"/>
              <a:t>Employment is created in industry and (subsequently) in services </a:t>
            </a:r>
          </a:p>
          <a:p>
            <a:pPr lvl="1" eaLnBrk="1" hangingPunct="1">
              <a:lnSpc>
                <a:spcPct val="90000"/>
              </a:lnSpc>
            </a:pPr>
            <a:r>
              <a:rPr lang="en-US" dirty="0" smtClean="0"/>
              <a:t>Workers migrate from agriculture to industry and (later) to services</a:t>
            </a:r>
          </a:p>
          <a:p>
            <a:pPr eaLnBrk="1" hangingPunct="1">
              <a:lnSpc>
                <a:spcPct val="90000"/>
              </a:lnSpc>
            </a:pPr>
            <a:r>
              <a:rPr lang="en-US" dirty="0" smtClean="0"/>
              <a:t>These societies are getting the spending patterns of the West</a:t>
            </a:r>
          </a:p>
          <a:p>
            <a:pPr lvl="1" eaLnBrk="1" hangingPunct="1">
              <a:lnSpc>
                <a:spcPct val="90000"/>
              </a:lnSpc>
            </a:pPr>
            <a:r>
              <a:rPr lang="en-US" dirty="0" smtClean="0"/>
              <a:t>Need shopping centers</a:t>
            </a:r>
          </a:p>
          <a:p>
            <a:pPr lvl="1" eaLnBrk="1" hangingPunct="1">
              <a:lnSpc>
                <a:spcPct val="90000"/>
              </a:lnSpc>
            </a:pPr>
            <a:r>
              <a:rPr lang="en-US" dirty="0" smtClean="0"/>
              <a:t>Leisure </a:t>
            </a:r>
            <a:r>
              <a:rPr lang="en-US" dirty="0" smtClean="0"/>
              <a:t>projects</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14</a:t>
            </a:fld>
            <a:endParaRPr lang="nl-NL"/>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en-US" smtClean="0"/>
              <a:t>These property needs translate into large structural capital needs</a:t>
            </a:r>
            <a:endParaRPr lang="nl-NL" smtClean="0"/>
          </a:p>
        </p:txBody>
      </p:sp>
      <p:sp>
        <p:nvSpPr>
          <p:cNvPr id="16388" name="Rectangle 3"/>
          <p:cNvSpPr>
            <a:spLocks noGrp="1" noChangeArrowheads="1"/>
          </p:cNvSpPr>
          <p:nvPr>
            <p:ph idx="1"/>
          </p:nvPr>
        </p:nvSpPr>
        <p:spPr/>
        <p:txBody>
          <a:bodyPr/>
          <a:lstStyle/>
          <a:p>
            <a:r>
              <a:rPr lang="en-US" dirty="0" smtClean="0"/>
              <a:t>Mature markets have mature capital markets, with lots of institutional investors and a structural oversupply of capital</a:t>
            </a:r>
          </a:p>
          <a:p>
            <a:pPr lvl="1"/>
            <a:r>
              <a:rPr lang="en-US" dirty="0" smtClean="0"/>
              <a:t>Nothing new about that: in 18th century, the Dutch financed the American economy</a:t>
            </a:r>
          </a:p>
          <a:p>
            <a:r>
              <a:rPr lang="en-US" dirty="0" smtClean="0"/>
              <a:t>But since the global crisis, capital seems to flow from emerging economies to mature markets (mirroring their current account surplus)</a:t>
            </a:r>
          </a:p>
          <a:p>
            <a:r>
              <a:rPr lang="en-US" dirty="0" smtClean="0"/>
              <a:t>At some point, these capital flows will be again from mature markets to economically emerging markets</a:t>
            </a:r>
            <a:endParaRPr lang="nl-NL" dirty="0" smtClean="0"/>
          </a:p>
        </p:txBody>
      </p:sp>
      <p:sp>
        <p:nvSpPr>
          <p:cNvPr id="1638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15</a:t>
            </a:fld>
            <a:endParaRPr lang="nl-NL"/>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17411" name="Rectangle 2"/>
          <p:cNvSpPr>
            <a:spLocks noGrp="1" noChangeArrowheads="1"/>
          </p:cNvSpPr>
          <p:nvPr>
            <p:ph type="title"/>
          </p:nvPr>
        </p:nvSpPr>
        <p:spPr/>
        <p:txBody>
          <a:bodyPr/>
          <a:lstStyle/>
          <a:p>
            <a:pPr eaLnBrk="1" hangingPunct="1"/>
            <a:r>
              <a:rPr lang="en-US" smtClean="0"/>
              <a:t>Structural return opportunities abroad: demographics</a:t>
            </a:r>
            <a:endParaRPr lang="nl-NL" smtClean="0"/>
          </a:p>
        </p:txBody>
      </p:sp>
      <p:sp>
        <p:nvSpPr>
          <p:cNvPr id="17412" name="Rectangle 3"/>
          <p:cNvSpPr>
            <a:spLocks noGrp="1" noChangeArrowheads="1"/>
          </p:cNvSpPr>
          <p:nvPr>
            <p:ph type="body" idx="1"/>
          </p:nvPr>
        </p:nvSpPr>
        <p:spPr/>
        <p:txBody>
          <a:bodyPr/>
          <a:lstStyle/>
          <a:p>
            <a:pPr eaLnBrk="1" hangingPunct="1"/>
            <a:r>
              <a:rPr lang="en-US" smtClean="0"/>
              <a:t>The demographic tide differs strongly across countries</a:t>
            </a:r>
          </a:p>
          <a:p>
            <a:pPr lvl="1" eaLnBrk="1" hangingPunct="1"/>
            <a:r>
              <a:rPr lang="en-US" smtClean="0"/>
              <a:t>Population is some countries keeps on growing, while it is already shrinking in others</a:t>
            </a:r>
          </a:p>
          <a:p>
            <a:pPr eaLnBrk="1" hangingPunct="1"/>
            <a:r>
              <a:rPr lang="en-US" smtClean="0"/>
              <a:t>It also differs greatly by property type</a:t>
            </a:r>
          </a:p>
          <a:p>
            <a:pPr lvl="1" eaLnBrk="1" hangingPunct="1"/>
            <a:r>
              <a:rPr lang="en-US" smtClean="0"/>
              <a:t>Demand for office space depends on working population</a:t>
            </a:r>
          </a:p>
          <a:p>
            <a:pPr lvl="1" eaLnBrk="1" hangingPunct="1"/>
            <a:r>
              <a:rPr lang="en-US" smtClean="0"/>
              <a:t>Demand for retail space depends on total population, population composition, and purchasing power</a:t>
            </a:r>
          </a:p>
          <a:p>
            <a:pPr lvl="1" eaLnBrk="1" hangingPunct="1"/>
            <a:r>
              <a:rPr lang="en-US" smtClean="0"/>
              <a:t>Demand for housing depends on household formation</a:t>
            </a:r>
            <a:endParaRPr lang="nl-NL"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16</a:t>
            </a:fld>
            <a:endParaRPr lang="nl-NL"/>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Demographic changes and the office property markets</a:t>
            </a:r>
            <a:endParaRPr lang="en-US" smtClean="0"/>
          </a:p>
        </p:txBody>
      </p:sp>
      <p:sp>
        <p:nvSpPr>
          <p:cNvPr id="6" name="Content Placeholder 5"/>
          <p:cNvSpPr>
            <a:spLocks noGrp="1"/>
          </p:cNvSpPr>
          <p:nvPr>
            <p:ph idx="1"/>
          </p:nvPr>
        </p:nvSpPr>
        <p:spPr/>
        <p:txBody>
          <a:bodyPr>
            <a:normAutofit lnSpcReduction="10000"/>
          </a:bodyPr>
          <a:lstStyle/>
          <a:p>
            <a:r>
              <a:rPr lang="en-US" dirty="0" smtClean="0"/>
              <a:t>Demand for office space is driven by employment …</a:t>
            </a:r>
          </a:p>
          <a:p>
            <a:r>
              <a:rPr lang="en-US" dirty="0" smtClean="0"/>
              <a:t>… but only if there are people to take the jobs</a:t>
            </a:r>
          </a:p>
          <a:p>
            <a:r>
              <a:rPr lang="en-US" dirty="0" smtClean="0"/>
              <a:t>State-of-the-art predictive models of office markets assume all employment growth leads to occupied jobs, and occupied jobs need workspace</a:t>
            </a:r>
          </a:p>
          <a:p>
            <a:r>
              <a:rPr lang="en-US" dirty="0" smtClean="0"/>
              <a:t>If employment growth is not matched by growth in labor population, labor force growth becomes driver of demand for office space</a:t>
            </a:r>
          </a:p>
          <a:p>
            <a:r>
              <a:rPr lang="en-US" dirty="0" smtClean="0"/>
              <a:t>What will future office demand look like?</a:t>
            </a:r>
          </a:p>
          <a:p>
            <a:r>
              <a:rPr lang="en-US" dirty="0" smtClean="0"/>
              <a:t>How will that affect the office markets?</a:t>
            </a:r>
            <a:endParaRPr lang="en-US" dirty="0"/>
          </a:p>
        </p:txBody>
      </p:sp>
      <p:sp>
        <p:nvSpPr>
          <p:cNvPr id="18434" name="Footer Placeholder 3"/>
          <p:cNvSpPr>
            <a:spLocks noGrp="1"/>
          </p:cNvSpPr>
          <p:nvPr>
            <p:ph type="ftr" sz="quarter" idx="11"/>
          </p:nvPr>
        </p:nvSpPr>
        <p:spPr/>
        <p:txBody>
          <a:bodyPr/>
          <a:lstStyle/>
          <a:p>
            <a:r>
              <a:rPr lang="en-US" dirty="0" smtClean="0"/>
              <a:t>© 2014 OnCourse Learning. All Rights Reserved.</a:t>
            </a:r>
            <a:endParaRPr lang="nl-NL" dirty="0"/>
          </a:p>
        </p:txBody>
      </p:sp>
      <p:sp>
        <p:nvSpPr>
          <p:cNvPr id="5" name="Slide Number Placeholder 4"/>
          <p:cNvSpPr>
            <a:spLocks noGrp="1"/>
          </p:cNvSpPr>
          <p:nvPr>
            <p:ph type="sldNum" sz="quarter" idx="12"/>
          </p:nvPr>
        </p:nvSpPr>
        <p:spPr/>
        <p:txBody>
          <a:bodyPr/>
          <a:lstStyle/>
          <a:p>
            <a:fld id="{C683D612-EE5B-4804-A814-49F3B7384048}" type="slidenum">
              <a:rPr lang="nl-NL" smtClean="0"/>
              <a:pPr/>
              <a:t>17</a:t>
            </a:fld>
            <a:endParaRPr lang="nl-NL"/>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smtClean="0"/>
              <a:t>Take a look at the literature regarding demographic effects on the property markets</a:t>
            </a:r>
            <a:endParaRPr lang="en-US" smtClean="0"/>
          </a:p>
        </p:txBody>
      </p:sp>
      <p:sp>
        <p:nvSpPr>
          <p:cNvPr id="6" name="Content Placeholder 5"/>
          <p:cNvSpPr>
            <a:spLocks noGrp="1"/>
          </p:cNvSpPr>
          <p:nvPr>
            <p:ph idx="1"/>
          </p:nvPr>
        </p:nvSpPr>
        <p:spPr/>
        <p:txBody>
          <a:bodyPr>
            <a:normAutofit fontScale="77500" lnSpcReduction="20000"/>
          </a:bodyPr>
          <a:lstStyle/>
          <a:p>
            <a:r>
              <a:rPr lang="en-US" dirty="0" err="1" smtClean="0"/>
              <a:t>Mankiw</a:t>
            </a:r>
            <a:r>
              <a:rPr lang="en-US" dirty="0" smtClean="0"/>
              <a:t> and Weil (1989)</a:t>
            </a:r>
          </a:p>
          <a:p>
            <a:pPr lvl="1"/>
            <a:r>
              <a:rPr lang="en-US" dirty="0" smtClean="0"/>
              <a:t>House prices will fall when baby boom ends </a:t>
            </a:r>
          </a:p>
          <a:p>
            <a:r>
              <a:rPr lang="en-US" dirty="0" err="1" smtClean="0"/>
              <a:t>Hendershott</a:t>
            </a:r>
            <a:r>
              <a:rPr lang="en-US" dirty="0" smtClean="0"/>
              <a:t> (1991), </a:t>
            </a:r>
            <a:r>
              <a:rPr lang="en-US" dirty="0" err="1" smtClean="0"/>
              <a:t>Dipasquale</a:t>
            </a:r>
            <a:r>
              <a:rPr lang="en-US" dirty="0" smtClean="0"/>
              <a:t> and Wheaton (1994), </a:t>
            </a:r>
            <a:r>
              <a:rPr lang="en-US" dirty="0" err="1" smtClean="0"/>
              <a:t>Engelhardt</a:t>
            </a:r>
            <a:r>
              <a:rPr lang="en-US" dirty="0" smtClean="0"/>
              <a:t> and </a:t>
            </a:r>
            <a:r>
              <a:rPr lang="en-US" dirty="0" err="1" smtClean="0"/>
              <a:t>Poterba</a:t>
            </a:r>
            <a:r>
              <a:rPr lang="en-US" dirty="0" smtClean="0"/>
              <a:t> (1991), Holland (1991), market since 1989</a:t>
            </a:r>
          </a:p>
          <a:p>
            <a:pPr lvl="1"/>
            <a:r>
              <a:rPr lang="en-US" dirty="0" smtClean="0"/>
              <a:t>The </a:t>
            </a:r>
            <a:r>
              <a:rPr lang="en-US" dirty="0" err="1" smtClean="0"/>
              <a:t>Mankiw</a:t>
            </a:r>
            <a:r>
              <a:rPr lang="en-US" dirty="0" smtClean="0"/>
              <a:t> and Weil critique: supply may react adequately</a:t>
            </a:r>
          </a:p>
          <a:p>
            <a:pPr lvl="1"/>
            <a:r>
              <a:rPr lang="en-US" dirty="0" smtClean="0"/>
              <a:t>But in United States demand growth is only slowing down, not getting negative</a:t>
            </a:r>
          </a:p>
          <a:p>
            <a:r>
              <a:rPr lang="en-US" dirty="0" smtClean="0"/>
              <a:t>State-of-the-art predictive models of office markets assume all employment growth leads to occupied jobs, and occupied jobs need workspace</a:t>
            </a:r>
          </a:p>
          <a:p>
            <a:r>
              <a:rPr lang="en-US" dirty="0" smtClean="0"/>
              <a:t>If employment growth is not matched by growth in labor population, labor force growth becomes driver of demand for office space</a:t>
            </a:r>
          </a:p>
          <a:p>
            <a:r>
              <a:rPr lang="en-US" dirty="0" smtClean="0"/>
              <a:t>But this problem is too big to ignore</a:t>
            </a:r>
          </a:p>
          <a:p>
            <a:pPr lvl="1"/>
            <a:r>
              <a:rPr lang="en-US" dirty="0" smtClean="0"/>
              <a:t>Can supply react adequately if demand growth is negative?</a:t>
            </a:r>
          </a:p>
          <a:p>
            <a:endParaRPr lang="en-US" dirty="0"/>
          </a:p>
        </p:txBody>
      </p:sp>
      <p:sp>
        <p:nvSpPr>
          <p:cNvPr id="19458" name="Footer Placeholder 3"/>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18</a:t>
            </a:fld>
            <a:endParaRPr lang="nl-N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dirty="0" smtClean="0"/>
              <a:t>Population aged 18-65, </a:t>
            </a:r>
            <a:r>
              <a:rPr lang="en-US" b="1" dirty="0" smtClean="0"/>
              <a:t>1960-2060</a:t>
            </a:r>
            <a:r>
              <a:rPr lang="en-US" dirty="0" smtClean="0"/>
              <a:t/>
            </a:r>
            <a:br>
              <a:rPr lang="en-US" dirty="0" smtClean="0"/>
            </a:br>
            <a:r>
              <a:rPr lang="en-US" sz="2400" dirty="0" smtClean="0"/>
              <a:t>No more growth in Europe, but America and Far East zoom on</a:t>
            </a:r>
            <a:endParaRPr lang="en-US" dirty="0" smtClean="0"/>
          </a:p>
        </p:txBody>
      </p:sp>
      <p:sp>
        <p:nvSpPr>
          <p:cNvPr id="20482"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7176C730-2D70-481E-8313-F866D1B62F2F}" type="slidenum">
              <a:rPr lang="nl-NL" smtClean="0"/>
              <a:pPr/>
              <a:t>19</a:t>
            </a:fld>
            <a:endParaRPr lang="nl-NL"/>
          </a:p>
        </p:txBody>
      </p:sp>
      <p:grpSp>
        <p:nvGrpSpPr>
          <p:cNvPr id="11" name="Group 10"/>
          <p:cNvGrpSpPr/>
          <p:nvPr/>
        </p:nvGrpSpPr>
        <p:grpSpPr>
          <a:xfrm>
            <a:off x="815975" y="1357313"/>
            <a:ext cx="7551738" cy="5006975"/>
            <a:chOff x="815975" y="1357313"/>
            <a:chExt cx="7551738" cy="5006975"/>
          </a:xfrm>
        </p:grpSpPr>
        <p:sp>
          <p:nvSpPr>
            <p:cNvPr id="20484" name="Text Box 169"/>
            <p:cNvSpPr txBox="1">
              <a:spLocks noChangeArrowheads="1"/>
            </p:cNvSpPr>
            <p:nvPr/>
          </p:nvSpPr>
          <p:spPr bwMode="auto">
            <a:xfrm>
              <a:off x="817563" y="6180138"/>
              <a:ext cx="1966912" cy="184150"/>
            </a:xfrm>
            <a:prstGeom prst="rect">
              <a:avLst/>
            </a:prstGeom>
            <a:noFill/>
            <a:ln w="9525">
              <a:noFill/>
              <a:miter lim="800000"/>
              <a:headEnd/>
              <a:tailEnd/>
            </a:ln>
            <a:effectLst/>
          </p:spPr>
          <p:txBody>
            <a:bodyPr lIns="0" tIns="0" rIns="0" bIns="0">
              <a:spAutoFit/>
            </a:bodyPr>
            <a:lstStyle/>
            <a:p>
              <a:pPr eaLnBrk="0" hangingPunct="0">
                <a:spcBef>
                  <a:spcPct val="50000"/>
                </a:spcBef>
              </a:pPr>
              <a:r>
                <a:rPr lang="en-GB" sz="1200" dirty="0">
                  <a:latin typeface="Calibri" pitchFamily="34" charset="0"/>
                </a:rPr>
                <a:t>Source: United Nations</a:t>
              </a:r>
            </a:p>
          </p:txBody>
        </p:sp>
        <p:pic>
          <p:nvPicPr>
            <p:cNvPr id="20485" name="Chart 1"/>
            <p:cNvPicPr>
              <a:picLocks noChangeArrowheads="1"/>
            </p:cNvPicPr>
            <p:nvPr/>
          </p:nvPicPr>
          <p:blipFill>
            <a:blip r:embed="rId2" cstate="print"/>
            <a:srcRect/>
            <a:stretch>
              <a:fillRect/>
            </a:stretch>
          </p:blipFill>
          <p:spPr bwMode="auto">
            <a:xfrm>
              <a:off x="815975" y="1357313"/>
              <a:ext cx="7551738" cy="482758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1" y="1557338"/>
            <a:ext cx="9144000" cy="503237"/>
          </a:xfrm>
          <a:prstGeom prst="rect">
            <a:avLst/>
          </a:prstGeom>
          <a:solidFill>
            <a:schemeClr val="accent1"/>
          </a:solidFill>
          <a:ln w="9525">
            <a:solidFill>
              <a:schemeClr val="accent1">
                <a:lumMod val="25000"/>
              </a:schemeClr>
            </a:solidFill>
            <a:miter lim="800000"/>
            <a:headEnd/>
            <a:tailEnd/>
          </a:ln>
          <a:effectLst/>
        </p:spPr>
        <p:txBody>
          <a:bodyPr wrap="none" anchor="ctr"/>
          <a:lstStyle/>
          <a:p>
            <a:pPr algn="ctr"/>
            <a:endParaRPr lang="en-US" dirty="0"/>
          </a:p>
        </p:txBody>
      </p:sp>
      <p:sp>
        <p:nvSpPr>
          <p:cNvPr id="3075" name="Rectangle 2"/>
          <p:cNvSpPr>
            <a:spLocks noGrp="1" noChangeArrowheads="1"/>
          </p:cNvSpPr>
          <p:nvPr>
            <p:ph type="title"/>
          </p:nvPr>
        </p:nvSpPr>
        <p:spPr/>
        <p:txBody>
          <a:bodyPr/>
          <a:lstStyle/>
          <a:p>
            <a:r>
              <a:rPr lang="nl-NL" smtClean="0"/>
              <a:t>Structure of Chapter 24</a:t>
            </a:r>
            <a:endParaRPr lang="nl-NL" smtClean="0"/>
          </a:p>
        </p:txBody>
      </p:sp>
      <p:sp>
        <p:nvSpPr>
          <p:cNvPr id="3077" name="Rectangle 3"/>
          <p:cNvSpPr>
            <a:spLocks noGrp="1" noChangeArrowheads="1"/>
          </p:cNvSpPr>
          <p:nvPr>
            <p:ph type="body" idx="1"/>
          </p:nvPr>
        </p:nvSpPr>
        <p:spPr/>
        <p:txBody>
          <a:bodyPr/>
          <a:lstStyle/>
          <a:p>
            <a:pPr marL="803275" indent="-803275">
              <a:buNone/>
            </a:pPr>
            <a:r>
              <a:rPr lang="nl-NL" b="1" dirty="0" smtClean="0">
                <a:solidFill>
                  <a:schemeClr val="accent6"/>
                </a:solidFill>
                <a:effectLst>
                  <a:outerShdw blurRad="38100" dist="38100" dir="2700000" algn="tl">
                    <a:srgbClr val="000000">
                      <a:alpha val="43137"/>
                    </a:srgbClr>
                  </a:outerShdw>
                </a:effectLst>
              </a:rPr>
              <a:t>24.1 	</a:t>
            </a:r>
            <a:r>
              <a:rPr lang="nl-NL" dirty="0" smtClean="0"/>
              <a:t>There’s a Big World Out There</a:t>
            </a:r>
          </a:p>
          <a:p>
            <a:pPr marL="803275" indent="-803275">
              <a:buNone/>
            </a:pPr>
            <a:r>
              <a:rPr lang="nl-NL" b="1" dirty="0" smtClean="0">
                <a:solidFill>
                  <a:schemeClr val="accent6"/>
                </a:solidFill>
                <a:effectLst>
                  <a:outerShdw blurRad="38100" dist="38100" dir="2700000" algn="tl">
                    <a:srgbClr val="000000">
                      <a:alpha val="43137"/>
                    </a:srgbClr>
                  </a:outerShdw>
                </a:effectLst>
              </a:rPr>
              <a:t>24.2</a:t>
            </a:r>
            <a:r>
              <a:rPr lang="nl-NL" dirty="0" smtClean="0"/>
              <a:t> 	Going International: Rationales and Obstacles</a:t>
            </a:r>
          </a:p>
          <a:p>
            <a:pPr marL="803275" indent="-803275">
              <a:buNone/>
            </a:pPr>
            <a:r>
              <a:rPr lang="nl-NL" b="1" dirty="0" smtClean="0">
                <a:solidFill>
                  <a:schemeClr val="accent6"/>
                </a:solidFill>
                <a:effectLst>
                  <a:outerShdw blurRad="38100" dist="38100" dir="2700000" algn="tl">
                    <a:srgbClr val="000000">
                      <a:alpha val="43137"/>
                    </a:srgbClr>
                  </a:outerShdw>
                </a:effectLst>
              </a:rPr>
              <a:t>24.3</a:t>
            </a:r>
            <a:r>
              <a:rPr lang="nl-NL" dirty="0" smtClean="0"/>
              <a:t> 	Developing and </a:t>
            </a:r>
            <a:r>
              <a:rPr lang="en-US" dirty="0" smtClean="0"/>
              <a:t>Implementing International Real Estate Strategies</a:t>
            </a:r>
            <a:endParaRPr lang="nl-NL" dirty="0" smtClean="0"/>
          </a:p>
          <a:p>
            <a:pPr marL="803275" indent="-803275">
              <a:buNone/>
            </a:pPr>
            <a:r>
              <a:rPr lang="nl-NL" b="1" dirty="0" smtClean="0">
                <a:solidFill>
                  <a:schemeClr val="accent6"/>
                </a:solidFill>
                <a:effectLst>
                  <a:outerShdw blurRad="38100" dist="38100" dir="2700000" algn="tl">
                    <a:srgbClr val="000000">
                      <a:alpha val="43137"/>
                    </a:srgbClr>
                  </a:outerShdw>
                </a:effectLst>
              </a:rPr>
              <a:t>24.4</a:t>
            </a:r>
            <a:r>
              <a:rPr lang="nl-NL" dirty="0" smtClean="0"/>
              <a:t> 	Chapter Summary</a:t>
            </a:r>
            <a:endParaRPr lang="nl-NL" dirty="0" smtClean="0"/>
          </a:p>
        </p:txBody>
      </p:sp>
      <p:sp>
        <p:nvSpPr>
          <p:cNvPr id="3074" name="Footer Placeholder 4"/>
          <p:cNvSpPr>
            <a:spLocks noGrp="1"/>
          </p:cNvSpPr>
          <p:nvPr>
            <p:ph type="ftr" sz="quarter" idx="11"/>
          </p:nvPr>
        </p:nvSpPr>
        <p:spPr/>
        <p:txBody>
          <a:bodyPr/>
          <a:lstStyle/>
          <a:p>
            <a:r>
              <a:rPr lang="en-US" dirty="0" smtClean="0"/>
              <a:t>© 2014 OnCourse Learning. All Rights Reserved.</a:t>
            </a:r>
            <a:endParaRPr lang="nl-NL"/>
          </a:p>
        </p:txBody>
      </p:sp>
      <p:sp>
        <p:nvSpPr>
          <p:cNvPr id="6" name="Slide Number Placeholder 5"/>
          <p:cNvSpPr>
            <a:spLocks noGrp="1"/>
          </p:cNvSpPr>
          <p:nvPr>
            <p:ph type="sldNum" sz="quarter" idx="12"/>
          </p:nvPr>
        </p:nvSpPr>
        <p:spPr/>
        <p:txBody>
          <a:bodyPr/>
          <a:lstStyle/>
          <a:p>
            <a:fld id="{9D3C4630-DFBD-42ED-9901-E35A0D6992AD}" type="slidenum">
              <a:rPr lang="nl-NL" smtClean="0"/>
              <a:pPr/>
              <a:t>2</a:t>
            </a:fld>
            <a:endParaRPr lang="nl-NL"/>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dirty="0" smtClean="0"/>
              <a:t>Population aged 18-65, </a:t>
            </a:r>
            <a:r>
              <a:rPr lang="en-US" b="1" dirty="0" smtClean="0"/>
              <a:t>1960-2060</a:t>
            </a:r>
            <a:r>
              <a:rPr lang="en-GB" b="1" dirty="0" smtClean="0"/>
              <a:t> </a:t>
            </a:r>
            <a:r>
              <a:rPr lang="en-GB" dirty="0" smtClean="0"/>
              <a:t/>
            </a:r>
            <a:br>
              <a:rPr lang="en-GB" dirty="0" smtClean="0"/>
            </a:br>
            <a:r>
              <a:rPr lang="en-GB" sz="2400" dirty="0" smtClean="0"/>
              <a:t>Is shrinking in some countries and grows less in others</a:t>
            </a:r>
            <a:endParaRPr lang="en-GB" sz="2800" dirty="0" smtClean="0"/>
          </a:p>
        </p:txBody>
      </p:sp>
      <p:sp>
        <p:nvSpPr>
          <p:cNvPr id="21506" name="Footer Placeholder 4"/>
          <p:cNvSpPr>
            <a:spLocks noGrp="1"/>
          </p:cNvSpPr>
          <p:nvPr>
            <p:ph type="ftr" sz="quarter" idx="11"/>
          </p:nvPr>
        </p:nvSpPr>
        <p:spPr/>
        <p:txBody>
          <a:bodyPr/>
          <a:lstStyle/>
          <a:p>
            <a:r>
              <a:rPr lang="en-US" smtClean="0"/>
              <a:t>© 2014 OnCourse Learning. All Rights Reserved.</a:t>
            </a:r>
            <a:endParaRPr lang="nl-NL"/>
          </a:p>
        </p:txBody>
      </p:sp>
      <p:sp>
        <p:nvSpPr>
          <p:cNvPr id="8" name="Slide Number Placeholder 7"/>
          <p:cNvSpPr>
            <a:spLocks noGrp="1"/>
          </p:cNvSpPr>
          <p:nvPr>
            <p:ph type="sldNum" sz="quarter" idx="12"/>
          </p:nvPr>
        </p:nvSpPr>
        <p:spPr/>
        <p:txBody>
          <a:bodyPr/>
          <a:lstStyle/>
          <a:p>
            <a:fld id="{7AD61A79-2E27-4B2D-9792-82EE44D4301E}" type="slidenum">
              <a:rPr lang="nl-NL" smtClean="0"/>
              <a:pPr/>
              <a:t>20</a:t>
            </a:fld>
            <a:endParaRPr lang="nl-NL"/>
          </a:p>
        </p:txBody>
      </p:sp>
      <p:sp>
        <p:nvSpPr>
          <p:cNvPr id="21508" name="Text Box 93"/>
          <p:cNvSpPr txBox="1">
            <a:spLocks noChangeArrowheads="1"/>
          </p:cNvSpPr>
          <p:nvPr/>
        </p:nvSpPr>
        <p:spPr bwMode="auto">
          <a:xfrm>
            <a:off x="5594350" y="6316663"/>
            <a:ext cx="1477963" cy="244475"/>
          </a:xfrm>
          <a:prstGeom prst="rect">
            <a:avLst/>
          </a:prstGeom>
          <a:noFill/>
          <a:ln w="9525">
            <a:noFill/>
            <a:miter lim="800000"/>
            <a:headEnd/>
            <a:tailEnd/>
          </a:ln>
          <a:effectLst/>
        </p:spPr>
        <p:txBody>
          <a:bodyPr lIns="0" tIns="0" rIns="0" bIns="0">
            <a:spAutoFit/>
          </a:bodyPr>
          <a:lstStyle/>
          <a:p>
            <a:pPr eaLnBrk="0" hangingPunct="0"/>
            <a:endParaRPr lang="en-GB" sz="1600" dirty="0"/>
          </a:p>
        </p:txBody>
      </p:sp>
      <p:grpSp>
        <p:nvGrpSpPr>
          <p:cNvPr id="15" name="Group 14"/>
          <p:cNvGrpSpPr/>
          <p:nvPr/>
        </p:nvGrpSpPr>
        <p:grpSpPr>
          <a:xfrm>
            <a:off x="822960" y="1371600"/>
            <a:ext cx="7509510" cy="5172849"/>
            <a:chOff x="822960" y="1371600"/>
            <a:chExt cx="7509510" cy="5172849"/>
          </a:xfrm>
        </p:grpSpPr>
        <p:pic>
          <p:nvPicPr>
            <p:cNvPr id="35842" name="Picture 2"/>
            <p:cNvPicPr>
              <a:picLocks noChangeAspect="1" noChangeArrowheads="1"/>
            </p:cNvPicPr>
            <p:nvPr/>
          </p:nvPicPr>
          <p:blipFill>
            <a:blip r:embed="rId2" cstate="print"/>
            <a:srcRect/>
            <a:stretch>
              <a:fillRect/>
            </a:stretch>
          </p:blipFill>
          <p:spPr bwMode="auto">
            <a:xfrm>
              <a:off x="822960" y="1965960"/>
              <a:ext cx="7498080" cy="3148965"/>
            </a:xfrm>
            <a:prstGeom prst="rect">
              <a:avLst/>
            </a:prstGeom>
            <a:noFill/>
            <a:ln w="9525">
              <a:noFill/>
              <a:miter lim="800000"/>
              <a:headEnd/>
              <a:tailEnd/>
            </a:ln>
          </p:spPr>
        </p:pic>
        <p:pic>
          <p:nvPicPr>
            <p:cNvPr id="35841" name="Picture 1"/>
            <p:cNvPicPr>
              <a:picLocks noChangeAspect="1" noChangeArrowheads="1"/>
            </p:cNvPicPr>
            <p:nvPr/>
          </p:nvPicPr>
          <p:blipFill>
            <a:blip r:embed="rId3" cstate="print"/>
            <a:srcRect/>
            <a:stretch>
              <a:fillRect/>
            </a:stretch>
          </p:blipFill>
          <p:spPr bwMode="auto">
            <a:xfrm>
              <a:off x="822960" y="1371600"/>
              <a:ext cx="7509510" cy="600075"/>
            </a:xfrm>
            <a:prstGeom prst="rect">
              <a:avLst/>
            </a:prstGeom>
            <a:noFill/>
            <a:ln w="9525">
              <a:noFill/>
              <a:miter lim="800000"/>
              <a:headEnd/>
              <a:tailEnd/>
            </a:ln>
          </p:spPr>
        </p:pic>
        <p:sp>
          <p:nvSpPr>
            <p:cNvPr id="14" name="TextBox 13"/>
            <p:cNvSpPr txBox="1"/>
            <p:nvPr/>
          </p:nvSpPr>
          <p:spPr>
            <a:xfrm>
              <a:off x="828675" y="6267450"/>
              <a:ext cx="4049891" cy="276999"/>
            </a:xfrm>
            <a:prstGeom prst="rect">
              <a:avLst/>
            </a:prstGeom>
            <a:noFill/>
          </p:spPr>
          <p:txBody>
            <a:bodyPr wrap="none" rtlCol="0">
              <a:spAutoFit/>
            </a:bodyPr>
            <a:lstStyle/>
            <a:p>
              <a:r>
                <a:rPr lang="en-US" sz="1200" dirty="0" smtClean="0">
                  <a:latin typeface="Calibri" pitchFamily="34" charset="0"/>
                </a:rPr>
                <a:t>Source</a:t>
              </a:r>
              <a:r>
                <a:rPr lang="en-US" sz="1200" dirty="0" smtClean="0">
                  <a:latin typeface="Calibri" pitchFamily="34" charset="0"/>
                </a:rPr>
                <a:t>: United Nations World Population Prospects Database.</a:t>
              </a:r>
              <a:endParaRPr lang="en-US" sz="1200" dirty="0">
                <a:latin typeface="Calibri" pitchFamily="34" charset="0"/>
              </a:endParaRP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199" y="274638"/>
            <a:ext cx="8686801" cy="1143000"/>
          </a:xfrm>
        </p:spPr>
        <p:txBody>
          <a:bodyPr/>
          <a:lstStyle/>
          <a:p>
            <a:r>
              <a:rPr lang="en-US" dirty="0" smtClean="0"/>
              <a:t>Population aged 18-65, </a:t>
            </a:r>
            <a:r>
              <a:rPr lang="en-US" b="1" dirty="0" smtClean="0"/>
              <a:t>1960-2060</a:t>
            </a:r>
            <a:r>
              <a:rPr lang="en-GB" b="1" dirty="0" smtClean="0"/>
              <a:t> </a:t>
            </a:r>
            <a:br>
              <a:rPr lang="en-GB" b="1" dirty="0" smtClean="0"/>
            </a:br>
            <a:r>
              <a:rPr lang="en-GB" sz="2400" dirty="0" smtClean="0"/>
              <a:t>Emerging countries also show mixed demographic picture</a:t>
            </a:r>
            <a:endParaRPr lang="en-GB" sz="2800" dirty="0" smtClean="0"/>
          </a:p>
        </p:txBody>
      </p:sp>
      <p:sp>
        <p:nvSpPr>
          <p:cNvPr id="22530" name="Footer Placeholder 4"/>
          <p:cNvSpPr>
            <a:spLocks noGrp="1"/>
          </p:cNvSpPr>
          <p:nvPr>
            <p:ph type="ftr" sz="quarter" idx="11"/>
          </p:nvPr>
        </p:nvSpPr>
        <p:spPr/>
        <p:txBody>
          <a:bodyPr/>
          <a:lstStyle/>
          <a:p>
            <a:r>
              <a:rPr lang="en-US" dirty="0" smtClean="0"/>
              <a:t>© 2014 OnCourse Learning. All Rights Reserved.</a:t>
            </a:r>
            <a:endParaRPr lang="nl-NL"/>
          </a:p>
        </p:txBody>
      </p:sp>
      <p:sp>
        <p:nvSpPr>
          <p:cNvPr id="7" name="Slide Number Placeholder 6"/>
          <p:cNvSpPr>
            <a:spLocks noGrp="1"/>
          </p:cNvSpPr>
          <p:nvPr>
            <p:ph type="sldNum" sz="quarter" idx="12"/>
          </p:nvPr>
        </p:nvSpPr>
        <p:spPr/>
        <p:txBody>
          <a:bodyPr/>
          <a:lstStyle/>
          <a:p>
            <a:fld id="{7AD61A79-2E27-4B2D-9792-82EE44D4301E}" type="slidenum">
              <a:rPr lang="nl-NL" smtClean="0"/>
              <a:pPr/>
              <a:t>21</a:t>
            </a:fld>
            <a:endParaRPr lang="nl-NL"/>
          </a:p>
        </p:txBody>
      </p:sp>
      <p:sp>
        <p:nvSpPr>
          <p:cNvPr id="22532" name="Text Box 93"/>
          <p:cNvSpPr txBox="1">
            <a:spLocks noChangeArrowheads="1"/>
          </p:cNvSpPr>
          <p:nvPr/>
        </p:nvSpPr>
        <p:spPr bwMode="auto">
          <a:xfrm>
            <a:off x="5594350" y="6316663"/>
            <a:ext cx="1477963" cy="244475"/>
          </a:xfrm>
          <a:prstGeom prst="rect">
            <a:avLst/>
          </a:prstGeom>
          <a:noFill/>
          <a:ln w="9525">
            <a:noFill/>
            <a:miter lim="800000"/>
            <a:headEnd/>
            <a:tailEnd/>
          </a:ln>
          <a:effectLst/>
        </p:spPr>
        <p:txBody>
          <a:bodyPr lIns="0" tIns="0" rIns="0" bIns="0">
            <a:spAutoFit/>
          </a:bodyPr>
          <a:lstStyle/>
          <a:p>
            <a:pPr eaLnBrk="0" hangingPunct="0"/>
            <a:endParaRPr lang="en-GB" sz="1600" dirty="0"/>
          </a:p>
        </p:txBody>
      </p:sp>
      <p:grpSp>
        <p:nvGrpSpPr>
          <p:cNvPr id="19" name="Group 18"/>
          <p:cNvGrpSpPr/>
          <p:nvPr/>
        </p:nvGrpSpPr>
        <p:grpSpPr>
          <a:xfrm>
            <a:off x="822960" y="1371604"/>
            <a:ext cx="7520940" cy="5172845"/>
            <a:chOff x="822960" y="1371604"/>
            <a:chExt cx="7520940" cy="5172845"/>
          </a:xfrm>
        </p:grpSpPr>
        <p:pic>
          <p:nvPicPr>
            <p:cNvPr id="34818" name="Picture 2"/>
            <p:cNvPicPr>
              <a:picLocks noChangeAspect="1" noChangeArrowheads="1"/>
            </p:cNvPicPr>
            <p:nvPr/>
          </p:nvPicPr>
          <p:blipFill>
            <a:blip r:embed="rId2" cstate="print"/>
            <a:srcRect/>
            <a:stretch>
              <a:fillRect/>
            </a:stretch>
          </p:blipFill>
          <p:spPr bwMode="auto">
            <a:xfrm>
              <a:off x="822960" y="1964055"/>
              <a:ext cx="7520940" cy="4251960"/>
            </a:xfrm>
            <a:prstGeom prst="rect">
              <a:avLst/>
            </a:prstGeom>
            <a:noFill/>
            <a:ln w="9525">
              <a:noFill/>
              <a:miter lim="800000"/>
              <a:headEnd/>
              <a:tailEnd/>
            </a:ln>
          </p:spPr>
        </p:pic>
        <p:pic>
          <p:nvPicPr>
            <p:cNvPr id="34817" name="Picture 1"/>
            <p:cNvPicPr>
              <a:picLocks noChangeAspect="1" noChangeArrowheads="1"/>
            </p:cNvPicPr>
            <p:nvPr/>
          </p:nvPicPr>
          <p:blipFill>
            <a:blip r:embed="rId3" cstate="print"/>
            <a:srcRect/>
            <a:stretch>
              <a:fillRect/>
            </a:stretch>
          </p:blipFill>
          <p:spPr bwMode="auto">
            <a:xfrm>
              <a:off x="822960" y="1371604"/>
              <a:ext cx="7509510" cy="600075"/>
            </a:xfrm>
            <a:prstGeom prst="rect">
              <a:avLst/>
            </a:prstGeom>
            <a:noFill/>
            <a:ln w="9525">
              <a:noFill/>
              <a:miter lim="800000"/>
              <a:headEnd/>
              <a:tailEnd/>
            </a:ln>
          </p:spPr>
        </p:pic>
        <p:sp>
          <p:nvSpPr>
            <p:cNvPr id="18" name="TextBox 17"/>
            <p:cNvSpPr txBox="1"/>
            <p:nvPr/>
          </p:nvSpPr>
          <p:spPr>
            <a:xfrm>
              <a:off x="828675" y="6267450"/>
              <a:ext cx="4049891" cy="276999"/>
            </a:xfrm>
            <a:prstGeom prst="rect">
              <a:avLst/>
            </a:prstGeom>
            <a:noFill/>
          </p:spPr>
          <p:txBody>
            <a:bodyPr wrap="none" rtlCol="0">
              <a:spAutoFit/>
            </a:bodyPr>
            <a:lstStyle/>
            <a:p>
              <a:r>
                <a:rPr lang="en-US" sz="1200" dirty="0" smtClean="0">
                  <a:latin typeface="Calibri" pitchFamily="34" charset="0"/>
                </a:rPr>
                <a:t>Source</a:t>
              </a:r>
              <a:r>
                <a:rPr lang="en-US" sz="1200" dirty="0" smtClean="0">
                  <a:latin typeface="Calibri" pitchFamily="34" charset="0"/>
                </a:rPr>
                <a:t>: United Nations World Population Prospects Database.</a:t>
              </a:r>
              <a:endParaRPr lang="en-US" sz="1200" dirty="0">
                <a:latin typeface="Calibri" pitchFamily="34" charset="0"/>
              </a:endParaRP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normAutofit fontScale="90000"/>
          </a:bodyPr>
          <a:lstStyle/>
          <a:p>
            <a:r>
              <a:rPr lang="en-GB" dirty="0" smtClean="0"/>
              <a:t>Female economic participation level is near limit in mature economies and shows harmonization at 45%-46%</a:t>
            </a:r>
            <a:endParaRPr lang="nl-NL" dirty="0" smtClean="0"/>
          </a:p>
        </p:txBody>
      </p:sp>
      <p:sp>
        <p:nvSpPr>
          <p:cNvPr id="23554" name="Footer Placeholder 4"/>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7176C730-2D70-481E-8313-F866D1B62F2F}" type="slidenum">
              <a:rPr lang="nl-NL" smtClean="0"/>
              <a:pPr/>
              <a:t>22</a:t>
            </a:fld>
            <a:endParaRPr lang="nl-NL"/>
          </a:p>
        </p:txBody>
      </p:sp>
      <p:graphicFrame>
        <p:nvGraphicFramePr>
          <p:cNvPr id="23556" name="Object 3"/>
          <p:cNvGraphicFramePr>
            <a:graphicFrameLocks noChangeAspect="1"/>
          </p:cNvGraphicFramePr>
          <p:nvPr/>
        </p:nvGraphicFramePr>
        <p:xfrm>
          <a:off x="523875" y="1668463"/>
          <a:ext cx="8201025" cy="4741862"/>
        </p:xfrm>
        <a:graphic>
          <a:graphicData uri="http://schemas.openxmlformats.org/presentationml/2006/ole">
            <p:oleObj spid="_x0000_s23556" name="Worksheet" r:id="rId3" imgW="4290143" imgH="2377512"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dirty="0" smtClean="0"/>
              <a:t>So will a gloomy future for the (European) office markets be inevitable?</a:t>
            </a:r>
            <a:endParaRPr lang="en-US" dirty="0" smtClean="0"/>
          </a:p>
        </p:txBody>
      </p:sp>
      <p:sp>
        <p:nvSpPr>
          <p:cNvPr id="9" name="Content Placeholder 8"/>
          <p:cNvSpPr>
            <a:spLocks noGrp="1"/>
          </p:cNvSpPr>
          <p:nvPr>
            <p:ph idx="1"/>
          </p:nvPr>
        </p:nvSpPr>
        <p:spPr/>
        <p:txBody>
          <a:bodyPr>
            <a:normAutofit fontScale="92500" lnSpcReduction="10000"/>
          </a:bodyPr>
          <a:lstStyle/>
          <a:p>
            <a:r>
              <a:rPr lang="en-US" dirty="0" smtClean="0"/>
              <a:t>The labor force in services may grow</a:t>
            </a:r>
          </a:p>
          <a:p>
            <a:pPr lvl="1"/>
            <a:r>
              <a:rPr lang="en-US" dirty="0" smtClean="0"/>
              <a:t>EU enlargement will cause immigration</a:t>
            </a:r>
          </a:p>
          <a:p>
            <a:pPr lvl="1"/>
            <a:r>
              <a:rPr lang="en-US" dirty="0" smtClean="0"/>
              <a:t>Later retirement and net inflow from disabled and unemployed</a:t>
            </a:r>
          </a:p>
          <a:p>
            <a:pPr lvl="1"/>
            <a:r>
              <a:rPr lang="en-US" dirty="0" smtClean="0"/>
              <a:t>More women</a:t>
            </a:r>
          </a:p>
          <a:p>
            <a:r>
              <a:rPr lang="en-US" dirty="0" smtClean="0"/>
              <a:t>Migration within countries makes picture more complicated</a:t>
            </a:r>
          </a:p>
          <a:p>
            <a:pPr lvl="1"/>
            <a:r>
              <a:rPr lang="en-US" dirty="0" smtClean="0"/>
              <a:t>Attractive cities and regions will attract labor force; more competition between cities and locations</a:t>
            </a:r>
          </a:p>
          <a:p>
            <a:r>
              <a:rPr lang="en-US" dirty="0" smtClean="0"/>
              <a:t>Even if all this will happen, office demand will grow less</a:t>
            </a:r>
          </a:p>
          <a:p>
            <a:pPr lvl="1"/>
            <a:r>
              <a:rPr lang="en-US" dirty="0" smtClean="0"/>
              <a:t>Either new supply will have to slow down, or prices will fall</a:t>
            </a:r>
          </a:p>
          <a:p>
            <a:pPr lvl="1"/>
            <a:r>
              <a:rPr lang="en-US" dirty="0" smtClean="0"/>
              <a:t>Change surely felt by developers; probably by investors </a:t>
            </a:r>
            <a:endParaRPr lang="en-US" dirty="0"/>
          </a:p>
        </p:txBody>
      </p:sp>
      <p:sp>
        <p:nvSpPr>
          <p:cNvPr id="24578" name="Footer Placeholder 3"/>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23</a:t>
            </a:fld>
            <a:endParaRPr lang="nl-NL"/>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r>
              <a:rPr lang="en-US" dirty="0" smtClean="0"/>
              <a:t>Demographic changes and the retail property market</a:t>
            </a:r>
            <a:endParaRPr lang="en-US" dirty="0" smtClean="0"/>
          </a:p>
        </p:txBody>
      </p:sp>
      <p:sp>
        <p:nvSpPr>
          <p:cNvPr id="6" name="Content Placeholder 5"/>
          <p:cNvSpPr>
            <a:spLocks noGrp="1"/>
          </p:cNvSpPr>
          <p:nvPr>
            <p:ph idx="1"/>
          </p:nvPr>
        </p:nvSpPr>
        <p:spPr/>
        <p:txBody>
          <a:bodyPr/>
          <a:lstStyle/>
          <a:p>
            <a:r>
              <a:rPr lang="en-US" dirty="0" smtClean="0"/>
              <a:t>Macro-demand for retail space is driven by number of people and their purchasing power</a:t>
            </a:r>
          </a:p>
          <a:p>
            <a:pPr lvl="1"/>
            <a:r>
              <a:rPr lang="en-US" dirty="0" smtClean="0"/>
              <a:t>Number of people and age composition determines quantity</a:t>
            </a:r>
          </a:p>
          <a:p>
            <a:pPr lvl="1"/>
            <a:r>
              <a:rPr lang="en-US" dirty="0" smtClean="0"/>
              <a:t>Purchasing power determines quantity and quality</a:t>
            </a:r>
          </a:p>
          <a:p>
            <a:r>
              <a:rPr lang="en-US" dirty="0" smtClean="0"/>
              <a:t>Net new space only needed if these variables grow, otherwise only replacement</a:t>
            </a:r>
          </a:p>
          <a:p>
            <a:r>
              <a:rPr lang="en-US" dirty="0" smtClean="0"/>
              <a:t>Type and location of needed retail space, and success of retail formats partly driven by composition of population</a:t>
            </a:r>
            <a:endParaRPr lang="en-US" dirty="0"/>
          </a:p>
        </p:txBody>
      </p:sp>
      <p:sp>
        <p:nvSpPr>
          <p:cNvPr id="25602" name="Footer Placeholder 3"/>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24</a:t>
            </a:fld>
            <a:endParaRPr lang="nl-NL"/>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t>European population, </a:t>
            </a:r>
            <a:r>
              <a:rPr lang="en-US" b="1" dirty="0" smtClean="0"/>
              <a:t>1950-2050</a:t>
            </a:r>
            <a:br>
              <a:rPr lang="en-US" b="1" dirty="0" smtClean="0"/>
            </a:br>
            <a:r>
              <a:rPr lang="en-US" dirty="0" smtClean="0"/>
              <a:t>Population is already shrinking</a:t>
            </a:r>
            <a:endParaRPr lang="en-US" dirty="0" smtClean="0"/>
          </a:p>
        </p:txBody>
      </p:sp>
      <p:graphicFrame>
        <p:nvGraphicFramePr>
          <p:cNvPr id="26629" name="Object 4"/>
          <p:cNvGraphicFramePr>
            <a:graphicFrameLocks noChangeAspect="1"/>
          </p:cNvGraphicFramePr>
          <p:nvPr>
            <p:ph type="chart" idx="1"/>
          </p:nvPr>
        </p:nvGraphicFramePr>
        <p:xfrm>
          <a:off x="-394" y="1712259"/>
          <a:ext cx="9158205" cy="4473388"/>
        </p:xfrm>
        <a:graphic>
          <a:graphicData uri="http://schemas.openxmlformats.org/presentationml/2006/ole">
            <p:oleObj spid="_x0000_s26629" name="Worksheet" r:id="rId3" imgW="4930034" imgH="2407968" progId="Excel.Sheet.8">
              <p:embed/>
            </p:oleObj>
          </a:graphicData>
        </a:graphic>
      </p:graphicFrame>
      <p:sp>
        <p:nvSpPr>
          <p:cNvPr id="26626" name="Footer Placeholder 4"/>
          <p:cNvSpPr>
            <a:spLocks noGrp="1"/>
          </p:cNvSpPr>
          <p:nvPr>
            <p:ph type="ftr" sz="quarter" idx="11"/>
          </p:nvPr>
        </p:nvSpPr>
        <p:spPr/>
        <p:txBody>
          <a:bodyPr/>
          <a:lstStyle/>
          <a:p>
            <a:r>
              <a:rPr lang="en-US" dirty="0" smtClean="0"/>
              <a:t>© 2014 OnCourse Learning. All Rights Reserved.</a:t>
            </a:r>
            <a:endParaRPr lang="nl-NL"/>
          </a:p>
        </p:txBody>
      </p:sp>
      <p:sp>
        <p:nvSpPr>
          <p:cNvPr id="6" name="Slide Number Placeholder 5"/>
          <p:cNvSpPr>
            <a:spLocks noGrp="1"/>
          </p:cNvSpPr>
          <p:nvPr>
            <p:ph type="sldNum" sz="quarter" idx="12"/>
          </p:nvPr>
        </p:nvSpPr>
        <p:spPr/>
        <p:txBody>
          <a:bodyPr/>
          <a:lstStyle/>
          <a:p>
            <a:fld id="{7176C730-2D70-481E-8313-F866D1B62F2F}" type="slidenum">
              <a:rPr lang="nl-NL" smtClean="0"/>
              <a:pPr/>
              <a:t>25</a:t>
            </a:fld>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ormAutofit fontScale="90000"/>
          </a:bodyPr>
          <a:lstStyle/>
          <a:p>
            <a:r>
              <a:rPr lang="en-US" dirty="0" smtClean="0"/>
              <a:t>Expected growth in wealth and population maintain attractiveness of retail in next decade</a:t>
            </a:r>
            <a:br>
              <a:rPr lang="en-US" dirty="0" smtClean="0"/>
            </a:br>
            <a:r>
              <a:rPr lang="en-US" dirty="0" smtClean="0"/>
              <a:t>How certain are these developments?</a:t>
            </a:r>
            <a:endParaRPr lang="en-US" dirty="0" smtClean="0"/>
          </a:p>
        </p:txBody>
      </p:sp>
      <p:sp>
        <p:nvSpPr>
          <p:cNvPr id="9" name="Content Placeholder 8"/>
          <p:cNvSpPr>
            <a:spLocks noGrp="1"/>
          </p:cNvSpPr>
          <p:nvPr>
            <p:ph idx="1"/>
          </p:nvPr>
        </p:nvSpPr>
        <p:spPr>
          <a:xfrm>
            <a:off x="457200" y="1600200"/>
            <a:ext cx="8229600" cy="4917332"/>
          </a:xfrm>
        </p:spPr>
        <p:txBody>
          <a:bodyPr>
            <a:normAutofit lnSpcReduction="10000"/>
          </a:bodyPr>
          <a:lstStyle/>
          <a:p>
            <a:pPr>
              <a:buNone/>
            </a:pPr>
            <a:r>
              <a:rPr lang="en-US" dirty="0" smtClean="0"/>
              <a:t>How about migration?</a:t>
            </a:r>
          </a:p>
          <a:p>
            <a:pPr lvl="1"/>
            <a:r>
              <a:rPr lang="en-US" dirty="0" smtClean="0"/>
              <a:t>Population growth may be boosted by EU enlargement and migration flows Eastern Europe</a:t>
            </a:r>
          </a:p>
          <a:p>
            <a:pPr lvl="2"/>
            <a:r>
              <a:rPr lang="en-US" dirty="0" smtClean="0"/>
              <a:t>Probably most relevant for the larger EU countries …</a:t>
            </a:r>
          </a:p>
          <a:p>
            <a:pPr lvl="2"/>
            <a:r>
              <a:rPr lang="en-US" dirty="0" smtClean="0"/>
              <a:t>… but these people do not yet have a lot of purchasing power</a:t>
            </a:r>
          </a:p>
          <a:p>
            <a:pPr lvl="1"/>
            <a:r>
              <a:rPr lang="en-US" dirty="0" smtClean="0"/>
              <a:t>Strong regional differences, so inter-country migration also very relevant for retail property</a:t>
            </a:r>
          </a:p>
          <a:p>
            <a:pPr>
              <a:buNone/>
            </a:pPr>
            <a:r>
              <a:rPr lang="en-US" dirty="0" smtClean="0"/>
              <a:t>Other intrusions in the demographic picture</a:t>
            </a:r>
          </a:p>
          <a:p>
            <a:pPr lvl="1"/>
            <a:r>
              <a:rPr lang="en-US" dirty="0" smtClean="0"/>
              <a:t>Fertility rate may pick up and mortality rate may go down</a:t>
            </a:r>
          </a:p>
          <a:p>
            <a:pPr lvl="1"/>
            <a:r>
              <a:rPr lang="en-US" dirty="0" smtClean="0"/>
              <a:t>Will the economic climate be favorable?</a:t>
            </a:r>
          </a:p>
          <a:p>
            <a:pPr lvl="2"/>
            <a:r>
              <a:rPr lang="en-US" dirty="0" smtClean="0"/>
              <a:t>Yes, projections of real growth based on extrapolation 1974 suggest lots of growth is possible</a:t>
            </a:r>
            <a:endParaRPr lang="en-US" dirty="0"/>
          </a:p>
        </p:txBody>
      </p:sp>
      <p:sp>
        <p:nvSpPr>
          <p:cNvPr id="27650" name="Footer Placeholder 3"/>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26</a:t>
            </a:fld>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dirty="0" smtClean="0"/>
              <a:t>Demographic changes and the housing markets</a:t>
            </a:r>
            <a:endParaRPr lang="en-US" dirty="0" smtClean="0"/>
          </a:p>
        </p:txBody>
      </p:sp>
      <p:sp>
        <p:nvSpPr>
          <p:cNvPr id="9" name="Content Placeholder 8"/>
          <p:cNvSpPr>
            <a:spLocks noGrp="1"/>
          </p:cNvSpPr>
          <p:nvPr>
            <p:ph idx="1"/>
          </p:nvPr>
        </p:nvSpPr>
        <p:spPr/>
        <p:txBody>
          <a:bodyPr>
            <a:normAutofit fontScale="92500" lnSpcReduction="20000"/>
          </a:bodyPr>
          <a:lstStyle/>
          <a:p>
            <a:r>
              <a:rPr lang="en-US" dirty="0" smtClean="0"/>
              <a:t>Demand for housing units is driven by income development and interest rate, but ultimately by household formation</a:t>
            </a:r>
          </a:p>
          <a:p>
            <a:pPr lvl="1"/>
            <a:r>
              <a:rPr lang="en-US" dirty="0" smtClean="0"/>
              <a:t>Household formation determines quantitative demand</a:t>
            </a:r>
          </a:p>
          <a:p>
            <a:pPr lvl="1"/>
            <a:r>
              <a:rPr lang="en-US" dirty="0" smtClean="0"/>
              <a:t>Income and interest rate determine qualitative demand</a:t>
            </a:r>
          </a:p>
          <a:p>
            <a:r>
              <a:rPr lang="en-US" dirty="0" smtClean="0"/>
              <a:t>End of baby boom has led US researchers to predict deep bust on housing market</a:t>
            </a:r>
          </a:p>
          <a:p>
            <a:r>
              <a:rPr lang="en-US" dirty="0" smtClean="0"/>
              <a:t>Subsequent research and market developments have shown that housing supply has adequately adjusted for lower growth in demand …</a:t>
            </a:r>
          </a:p>
          <a:p>
            <a:r>
              <a:rPr lang="en-US" dirty="0" smtClean="0"/>
              <a:t>… but research concerns United States, where number of households keeps growing stronger than in Europe and many other regions</a:t>
            </a:r>
          </a:p>
          <a:p>
            <a:endParaRPr lang="en-US" dirty="0"/>
          </a:p>
        </p:txBody>
      </p:sp>
      <p:sp>
        <p:nvSpPr>
          <p:cNvPr id="28674" name="Footer Placeholder 3"/>
          <p:cNvSpPr>
            <a:spLocks noGrp="1"/>
          </p:cNvSpPr>
          <p:nvPr>
            <p:ph type="ftr" sz="quarter" idx="11"/>
          </p:nvPr>
        </p:nvSpPr>
        <p:spPr/>
        <p:txBody>
          <a:bodyPr/>
          <a:lstStyle/>
          <a:p>
            <a:r>
              <a:rPr lang="en-US" dirty="0"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27</a:t>
            </a:fld>
            <a:endParaRPr lang="nl-NL"/>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normAutofit fontScale="90000"/>
          </a:bodyPr>
          <a:lstStyle/>
          <a:p>
            <a:r>
              <a:rPr lang="en-US" dirty="0" smtClean="0"/>
              <a:t>Number of households in Europe, </a:t>
            </a:r>
            <a:r>
              <a:rPr lang="en-US" b="1" dirty="0" smtClean="0"/>
              <a:t>1950-2050</a:t>
            </a:r>
            <a:br>
              <a:rPr lang="en-US" b="1" dirty="0" smtClean="0"/>
            </a:br>
            <a:r>
              <a:rPr lang="en-US" dirty="0" smtClean="0"/>
              <a:t>Falling from 2015 onwards; less than 10 </a:t>
            </a:r>
            <a:r>
              <a:rPr lang="en-US" dirty="0" err="1" smtClean="0"/>
              <a:t>mln</a:t>
            </a:r>
            <a:r>
              <a:rPr lang="en-US" dirty="0" smtClean="0"/>
              <a:t> to go before that</a:t>
            </a:r>
            <a:endParaRPr lang="en-US" dirty="0" smtClean="0"/>
          </a:p>
        </p:txBody>
      </p:sp>
      <p:sp>
        <p:nvSpPr>
          <p:cNvPr id="29698" name="Footer Placeholder 4"/>
          <p:cNvSpPr>
            <a:spLocks noGrp="1"/>
          </p:cNvSpPr>
          <p:nvPr>
            <p:ph type="ftr" sz="quarter" idx="11"/>
          </p:nvPr>
        </p:nvSpPr>
        <p:spPr/>
        <p:txBody>
          <a:bodyPr/>
          <a:lstStyle/>
          <a:p>
            <a:r>
              <a:rPr lang="en-US" smtClean="0"/>
              <a:t>© 2014 OnCourse Learning. All Rights Reserved.</a:t>
            </a:r>
            <a:endParaRPr lang="nl-NL"/>
          </a:p>
        </p:txBody>
      </p:sp>
      <p:sp>
        <p:nvSpPr>
          <p:cNvPr id="7" name="Slide Number Placeholder 6"/>
          <p:cNvSpPr>
            <a:spLocks noGrp="1"/>
          </p:cNvSpPr>
          <p:nvPr>
            <p:ph type="sldNum" sz="quarter" idx="12"/>
          </p:nvPr>
        </p:nvSpPr>
        <p:spPr/>
        <p:txBody>
          <a:bodyPr/>
          <a:lstStyle/>
          <a:p>
            <a:fld id="{7176C730-2D70-481E-8313-F866D1B62F2F}" type="slidenum">
              <a:rPr lang="nl-NL" smtClean="0"/>
              <a:pPr/>
              <a:t>28</a:t>
            </a:fld>
            <a:endParaRPr lang="nl-NL"/>
          </a:p>
        </p:txBody>
      </p:sp>
      <p:grpSp>
        <p:nvGrpSpPr>
          <p:cNvPr id="17" name="Group 16"/>
          <p:cNvGrpSpPr/>
          <p:nvPr/>
        </p:nvGrpSpPr>
        <p:grpSpPr>
          <a:xfrm>
            <a:off x="882650" y="1577789"/>
            <a:ext cx="7713663" cy="4857936"/>
            <a:chOff x="882650" y="1577789"/>
            <a:chExt cx="7713663" cy="4857936"/>
          </a:xfrm>
        </p:grpSpPr>
        <p:graphicFrame>
          <p:nvGraphicFramePr>
            <p:cNvPr id="29700" name="Object 3"/>
            <p:cNvGraphicFramePr>
              <a:graphicFrameLocks noChangeAspect="1"/>
            </p:cNvGraphicFramePr>
            <p:nvPr>
              <p:ph type="chart" idx="1"/>
            </p:nvPr>
          </p:nvGraphicFramePr>
          <p:xfrm>
            <a:off x="912813" y="1577789"/>
            <a:ext cx="7683500" cy="4575362"/>
          </p:xfrm>
          <a:graphic>
            <a:graphicData uri="http://schemas.openxmlformats.org/presentationml/2006/ole">
              <p:oleObj spid="_x0000_s29700" name="Worksheet" r:id="rId3" imgW="4553102" imgH="2590800" progId="Excel.Sheet.8">
                <p:embed/>
              </p:oleObj>
            </a:graphicData>
          </a:graphic>
        </p:graphicFrame>
        <p:sp>
          <p:nvSpPr>
            <p:cNvPr id="29702" name="Text Box 6"/>
            <p:cNvSpPr txBox="1">
              <a:spLocks noChangeArrowheads="1"/>
            </p:cNvSpPr>
            <p:nvPr/>
          </p:nvSpPr>
          <p:spPr bwMode="auto">
            <a:xfrm>
              <a:off x="882650" y="6161088"/>
              <a:ext cx="3173413" cy="274637"/>
            </a:xfrm>
            <a:prstGeom prst="rect">
              <a:avLst/>
            </a:prstGeom>
            <a:noFill/>
            <a:ln w="9525">
              <a:noFill/>
              <a:miter lim="800000"/>
              <a:headEnd/>
              <a:tailEnd/>
            </a:ln>
            <a:effectLst/>
          </p:spPr>
          <p:txBody>
            <a:bodyPr>
              <a:spAutoFit/>
            </a:bodyPr>
            <a:lstStyle/>
            <a:p>
              <a:pPr>
                <a:spcBef>
                  <a:spcPct val="50000"/>
                </a:spcBef>
              </a:pPr>
              <a:r>
                <a:rPr lang="en-US" sz="1200" dirty="0">
                  <a:latin typeface="Calibri" pitchFamily="34" charset="0"/>
                </a:rPr>
                <a:t>Source: </a:t>
              </a:r>
              <a:r>
                <a:rPr lang="en-US" sz="1200" dirty="0" err="1">
                  <a:latin typeface="Calibri" pitchFamily="34" charset="0"/>
                </a:rPr>
                <a:t>Brounen</a:t>
              </a:r>
              <a:r>
                <a:rPr lang="en-US" sz="1200" dirty="0">
                  <a:latin typeface="Calibri" pitchFamily="34" charset="0"/>
                </a:rPr>
                <a:t> and Eichholtz, 2004</a:t>
              </a:r>
              <a:endParaRPr lang="nl-NL" sz="1200" dirty="0">
                <a:latin typeface="Calibri" pitchFamily="34" charset="0"/>
              </a:endParaRPr>
            </a:p>
          </p:txBody>
        </p:sp>
      </p:grpSp>
      <p:sp>
        <p:nvSpPr>
          <p:cNvPr id="16" name="TextBox 15"/>
          <p:cNvSpPr txBox="1"/>
          <p:nvPr/>
        </p:nvSpPr>
        <p:spPr>
          <a:xfrm>
            <a:off x="937372" y="1615328"/>
            <a:ext cx="865943" cy="338554"/>
          </a:xfrm>
          <a:prstGeom prst="rect">
            <a:avLst/>
          </a:prstGeom>
          <a:noFill/>
        </p:spPr>
        <p:txBody>
          <a:bodyPr wrap="none" rtlCol="0">
            <a:spAutoFit/>
          </a:bodyPr>
          <a:lstStyle/>
          <a:p>
            <a:r>
              <a:rPr lang="en-US" sz="1600" dirty="0" smtClean="0"/>
              <a:t>millions</a:t>
            </a:r>
            <a:endParaRPr lang="en-US" sz="1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European housing demand will grow for another decade, but regional differences are large</a:t>
            </a:r>
            <a:br>
              <a:rPr lang="en-US" smtClean="0"/>
            </a:br>
            <a:r>
              <a:rPr lang="en-US" smtClean="0"/>
              <a:t>Are these development inevitable?</a:t>
            </a:r>
            <a:endParaRPr lang="en-US" dirty="0" smtClean="0"/>
          </a:p>
        </p:txBody>
      </p:sp>
      <p:sp>
        <p:nvSpPr>
          <p:cNvPr id="12" name="Content Placeholder 11"/>
          <p:cNvSpPr>
            <a:spLocks noGrp="1"/>
          </p:cNvSpPr>
          <p:nvPr>
            <p:ph idx="1"/>
          </p:nvPr>
        </p:nvSpPr>
        <p:spPr>
          <a:xfrm>
            <a:off x="457200" y="1730188"/>
            <a:ext cx="8229600" cy="4724400"/>
          </a:xfrm>
        </p:spPr>
        <p:txBody>
          <a:bodyPr>
            <a:noAutofit/>
          </a:bodyPr>
          <a:lstStyle/>
          <a:p>
            <a:r>
              <a:rPr lang="en-US" sz="2400" dirty="0" smtClean="0"/>
              <a:t>Again, migration may change the picture</a:t>
            </a:r>
          </a:p>
          <a:p>
            <a:pPr lvl="1"/>
            <a:r>
              <a:rPr lang="en-US" sz="2000" dirty="0" smtClean="0"/>
              <a:t>EU enlargement, Eastern Europe and Mediterranean migration flows could mean new structural demand for (cheap) housing</a:t>
            </a:r>
          </a:p>
          <a:p>
            <a:pPr lvl="1"/>
            <a:r>
              <a:rPr lang="en-US" sz="2000" dirty="0" smtClean="0"/>
              <a:t>Inter country migration will still be very important</a:t>
            </a:r>
          </a:p>
          <a:p>
            <a:r>
              <a:rPr lang="en-US" sz="2400" dirty="0" smtClean="0"/>
              <a:t>Exceptions</a:t>
            </a:r>
          </a:p>
          <a:p>
            <a:pPr lvl="1"/>
            <a:r>
              <a:rPr lang="en-US" sz="2000" dirty="0" smtClean="0"/>
              <a:t>Turkey not only has growing population, but also shrinking family size</a:t>
            </a:r>
          </a:p>
          <a:p>
            <a:pPr lvl="1"/>
            <a:r>
              <a:rPr lang="en-US" sz="2000" dirty="0" smtClean="0"/>
              <a:t>More demand for housing in urban areas, less in rural ones</a:t>
            </a:r>
          </a:p>
          <a:p>
            <a:r>
              <a:rPr lang="en-US" sz="2400" dirty="0" smtClean="0"/>
              <a:t>If housing will be replacement market instead of growth market:</a:t>
            </a:r>
          </a:p>
          <a:p>
            <a:pPr lvl="1"/>
            <a:r>
              <a:rPr lang="en-US" sz="2000" dirty="0" smtClean="0"/>
              <a:t>supply should adjust, or prices will go down</a:t>
            </a:r>
          </a:p>
          <a:p>
            <a:pPr lvl="1"/>
            <a:r>
              <a:rPr lang="en-US" sz="2000" dirty="0" smtClean="0"/>
              <a:t>develop for more wealthy demand (incomes keep rising)</a:t>
            </a:r>
          </a:p>
          <a:p>
            <a:pPr lvl="1"/>
            <a:r>
              <a:rPr lang="en-US" sz="2000" dirty="0" smtClean="0"/>
              <a:t>prepare for more competition; quality is key</a:t>
            </a:r>
            <a:endParaRPr lang="en-US" sz="2000" dirty="0"/>
          </a:p>
        </p:txBody>
      </p:sp>
      <p:sp>
        <p:nvSpPr>
          <p:cNvPr id="30722" name="Footer Placeholder 3"/>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C683D612-EE5B-4804-A814-49F3B7384048}" type="slidenum">
              <a:rPr lang="nl-NL" smtClean="0"/>
              <a:pPr/>
              <a:t>29</a:t>
            </a:fld>
            <a:endParaRPr lang="nl-N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4"/>
          <p:cNvSpPr>
            <a:spLocks noGrp="1"/>
          </p:cNvSpPr>
          <p:nvPr>
            <p:ph type="ftr" sz="quarter" idx="11"/>
          </p:nvPr>
        </p:nvSpPr>
        <p:spPr>
          <a:noFill/>
          <a:ln>
            <a:miter lim="800000"/>
            <a:headEnd/>
            <a:tailEnd/>
          </a:ln>
        </p:spPr>
        <p:txBody>
          <a:bodyPr/>
          <a:lstStyle/>
          <a:p>
            <a:r>
              <a:rPr lang="en-US" dirty="0" smtClean="0"/>
              <a:t>© 2014 OnCourse Learning. All Rights Reserved.</a:t>
            </a:r>
            <a:endParaRPr lang="nl-NL"/>
          </a:p>
        </p:txBody>
      </p:sp>
      <p:sp>
        <p:nvSpPr>
          <p:cNvPr id="4099" name="Rectangle 2"/>
          <p:cNvSpPr>
            <a:spLocks noGrp="1" noChangeArrowheads="1"/>
          </p:cNvSpPr>
          <p:nvPr>
            <p:ph type="title"/>
          </p:nvPr>
        </p:nvSpPr>
        <p:spPr/>
        <p:txBody>
          <a:bodyPr/>
          <a:lstStyle/>
          <a:p>
            <a:pPr eaLnBrk="1" hangingPunct="1"/>
            <a:r>
              <a:rPr lang="en-US" dirty="0" smtClean="0"/>
              <a:t>Learning Objectives</a:t>
            </a:r>
            <a:endParaRPr lang="nl-NL" smtClean="0"/>
          </a:p>
        </p:txBody>
      </p:sp>
      <p:sp>
        <p:nvSpPr>
          <p:cNvPr id="4100" name="Rectangle 3"/>
          <p:cNvSpPr>
            <a:spLocks noGrp="1" noChangeArrowheads="1"/>
          </p:cNvSpPr>
          <p:nvPr>
            <p:ph type="body" idx="1"/>
          </p:nvPr>
        </p:nvSpPr>
        <p:spPr/>
        <p:txBody>
          <a:bodyPr/>
          <a:lstStyle/>
          <a:p>
            <a:pPr eaLnBrk="1" hangingPunct="1"/>
            <a:r>
              <a:rPr lang="en-US" dirty="0" smtClean="0"/>
              <a:t>Rationales of international real estate investment</a:t>
            </a:r>
          </a:p>
          <a:p>
            <a:pPr eaLnBrk="1" hangingPunct="1"/>
            <a:r>
              <a:rPr lang="en-US" dirty="0" smtClean="0"/>
              <a:t>Obstacles and disadvantages associated with international real estate investment</a:t>
            </a:r>
          </a:p>
          <a:p>
            <a:pPr eaLnBrk="1" hangingPunct="1"/>
            <a:r>
              <a:rPr lang="en-US" dirty="0" smtClean="0"/>
              <a:t>Considerations driving international institutional real estate portfolios</a:t>
            </a:r>
          </a:p>
          <a:p>
            <a:pPr eaLnBrk="1" hangingPunct="1"/>
            <a:r>
              <a:rPr lang="en-US" dirty="0" smtClean="0"/>
              <a:t>Institutions enabling successful international real estate investment</a:t>
            </a:r>
          </a:p>
          <a:p>
            <a:pPr eaLnBrk="1" hangingPunct="1"/>
            <a:r>
              <a:rPr lang="en-US" dirty="0" smtClean="0"/>
              <a:t>International real estate portfolio management strategies </a:t>
            </a:r>
            <a:endParaRPr lang="nl-NL"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3</a:t>
            </a:fld>
            <a:endParaRPr lang="nl-NL"/>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Summing up the demographic developments</a:t>
            </a:r>
            <a:endParaRPr lang="en-US" smtClean="0"/>
          </a:p>
        </p:txBody>
      </p:sp>
      <p:sp>
        <p:nvSpPr>
          <p:cNvPr id="9" name="Content Placeholder 8"/>
          <p:cNvSpPr>
            <a:spLocks noGrp="1"/>
          </p:cNvSpPr>
          <p:nvPr>
            <p:ph idx="1"/>
          </p:nvPr>
        </p:nvSpPr>
        <p:spPr/>
        <p:txBody>
          <a:bodyPr/>
          <a:lstStyle/>
          <a:p>
            <a:r>
              <a:rPr lang="nl-NL" dirty="0" smtClean="0"/>
              <a:t>Property markets in many countries are turning into replacement markets</a:t>
            </a:r>
          </a:p>
          <a:p>
            <a:pPr lvl="1"/>
            <a:r>
              <a:rPr lang="nl-NL" dirty="0" smtClean="0"/>
              <a:t>Good quality will drive out bad quality</a:t>
            </a:r>
          </a:p>
          <a:p>
            <a:pPr lvl="1"/>
            <a:r>
              <a:rPr lang="nl-NL" dirty="0" smtClean="0"/>
              <a:t>Competition between regions will increase</a:t>
            </a:r>
          </a:p>
          <a:p>
            <a:pPr lvl="1"/>
            <a:r>
              <a:rPr lang="en-US" dirty="0" smtClean="0"/>
              <a:t>Supply will have to adjust to avert prices falling</a:t>
            </a:r>
            <a:endParaRPr lang="nl-NL" dirty="0" smtClean="0"/>
          </a:p>
          <a:p>
            <a:r>
              <a:rPr lang="nl-NL" dirty="0" smtClean="0"/>
              <a:t>Fundamental uncertainty in these property markets is increasing</a:t>
            </a:r>
          </a:p>
          <a:p>
            <a:r>
              <a:rPr lang="nl-NL" dirty="0" smtClean="0"/>
              <a:t>Market effects first felt in development and construction market</a:t>
            </a:r>
            <a:endParaRPr lang="en-US" dirty="0"/>
          </a:p>
        </p:txBody>
      </p:sp>
      <p:sp>
        <p:nvSpPr>
          <p:cNvPr id="3174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30</a:t>
            </a:fld>
            <a:endParaRPr lang="nl-NL"/>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Consequences for international property investment</a:t>
            </a:r>
            <a:endParaRPr lang="en-US" smtClean="0"/>
          </a:p>
        </p:txBody>
      </p:sp>
      <p:sp>
        <p:nvSpPr>
          <p:cNvPr id="9" name="Content Placeholder 8"/>
          <p:cNvSpPr>
            <a:spLocks noGrp="1"/>
          </p:cNvSpPr>
          <p:nvPr>
            <p:ph idx="1"/>
          </p:nvPr>
        </p:nvSpPr>
        <p:spPr/>
        <p:txBody>
          <a:bodyPr>
            <a:normAutofit fontScale="92500"/>
          </a:bodyPr>
          <a:lstStyle/>
          <a:p>
            <a:r>
              <a:rPr lang="nl-NL" dirty="0" smtClean="0"/>
              <a:t>Different property types are exposed to different aspects of the demographic tide</a:t>
            </a:r>
          </a:p>
          <a:p>
            <a:pPr lvl="1"/>
            <a:r>
              <a:rPr lang="nl-NL" dirty="0" smtClean="0"/>
              <a:t>Demographic changes will first affect office market, then retail and housing markets</a:t>
            </a:r>
          </a:p>
          <a:p>
            <a:r>
              <a:rPr lang="nl-NL" dirty="0" smtClean="0"/>
              <a:t>Europe and Japan are ahead on the demographic curve</a:t>
            </a:r>
          </a:p>
          <a:p>
            <a:pPr lvl="1"/>
            <a:r>
              <a:rPr lang="nl-NL" dirty="0" smtClean="0"/>
              <a:t>Emerging economies in Europe are very mature demographically</a:t>
            </a:r>
          </a:p>
          <a:p>
            <a:pPr lvl="1"/>
            <a:r>
              <a:rPr lang="nl-NL" dirty="0" smtClean="0"/>
              <a:t>Immigration-based countries will follow (much) later</a:t>
            </a:r>
            <a:endParaRPr lang="en-US" dirty="0" smtClean="0"/>
          </a:p>
          <a:p>
            <a:r>
              <a:rPr lang="en-US" dirty="0" smtClean="0"/>
              <a:t>So investors from demographically mature markets make and should make strategic allocations abroad, especially to demographically immature markets</a:t>
            </a:r>
            <a:endParaRPr lang="nl-NL" dirty="0" smtClean="0"/>
          </a:p>
        </p:txBody>
      </p:sp>
      <p:sp>
        <p:nvSpPr>
          <p:cNvPr id="32770"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31</a:t>
            </a:fld>
            <a:endParaRPr lang="nl-NL"/>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Cyclical return opportunities abroad</a:t>
            </a:r>
            <a:endParaRPr lang="nl-NL" smtClean="0"/>
          </a:p>
        </p:txBody>
      </p:sp>
      <p:sp>
        <p:nvSpPr>
          <p:cNvPr id="33796" name="Rectangle 3"/>
          <p:cNvSpPr>
            <a:spLocks noGrp="1" noChangeArrowheads="1"/>
          </p:cNvSpPr>
          <p:nvPr>
            <p:ph type="body" idx="1"/>
          </p:nvPr>
        </p:nvSpPr>
        <p:spPr/>
        <p:txBody>
          <a:bodyPr>
            <a:normAutofit fontScale="92500"/>
          </a:bodyPr>
          <a:lstStyle/>
          <a:p>
            <a:r>
              <a:rPr lang="en-US" dirty="0" smtClean="0"/>
              <a:t>They really exist</a:t>
            </a:r>
          </a:p>
          <a:p>
            <a:pPr lvl="1"/>
            <a:r>
              <a:rPr lang="en-US" dirty="0" smtClean="0"/>
              <a:t>Real estate markets move in non-synchronous ways</a:t>
            </a:r>
          </a:p>
          <a:p>
            <a:pPr lvl="1"/>
            <a:r>
              <a:rPr lang="en-US" dirty="0" smtClean="0"/>
              <a:t>Look at </a:t>
            </a:r>
            <a:r>
              <a:rPr lang="en-US" dirty="0" err="1" smtClean="0"/>
              <a:t>DTZ</a:t>
            </a:r>
            <a:r>
              <a:rPr lang="en-US" dirty="0" smtClean="0"/>
              <a:t>, </a:t>
            </a:r>
            <a:r>
              <a:rPr lang="en-US" dirty="0" err="1" smtClean="0"/>
              <a:t>JLL</a:t>
            </a:r>
            <a:r>
              <a:rPr lang="en-US" dirty="0" smtClean="0"/>
              <a:t>, </a:t>
            </a:r>
            <a:r>
              <a:rPr lang="en-US" dirty="0" err="1" smtClean="0"/>
              <a:t>CBRE</a:t>
            </a:r>
            <a:r>
              <a:rPr lang="en-US" dirty="0" smtClean="0"/>
              <a:t> overview of property cycles</a:t>
            </a:r>
          </a:p>
          <a:p>
            <a:pPr lvl="2"/>
            <a:r>
              <a:rPr lang="en-US" dirty="0" smtClean="0"/>
              <a:t>At any moment in time, for any property type, a global snapshot of local markets shows that there is a market in any phase of the cycle</a:t>
            </a:r>
          </a:p>
          <a:p>
            <a:r>
              <a:rPr lang="en-US" dirty="0" smtClean="0"/>
              <a:t>International real estate investment enables timing approach without the need to go into cash</a:t>
            </a:r>
          </a:p>
          <a:p>
            <a:pPr lvl="1"/>
            <a:r>
              <a:rPr lang="en-US" dirty="0" smtClean="0"/>
              <a:t>If all property market segments in home country are expected to do poorly, a local market timer has to go into cash</a:t>
            </a:r>
          </a:p>
          <a:p>
            <a:pPr lvl="1"/>
            <a:r>
              <a:rPr lang="en-US" dirty="0" smtClean="0"/>
              <a:t>There will always be other countries in which expectations are more favorable, and they can be investment target</a:t>
            </a:r>
            <a:endParaRPr lang="en-US" dirty="0" smtClean="0"/>
          </a:p>
        </p:txBody>
      </p:sp>
      <p:sp>
        <p:nvSpPr>
          <p:cNvPr id="33794"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32</a:t>
            </a:fld>
            <a:endParaRPr lang="nl-N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en-US" smtClean="0"/>
              <a:t>Cyclical return opportunities abroad: yes, but</a:t>
            </a:r>
            <a:endParaRPr lang="nl-NL" smtClean="0"/>
          </a:p>
        </p:txBody>
      </p:sp>
      <p:sp>
        <p:nvSpPr>
          <p:cNvPr id="34820" name="Rectangle 3"/>
          <p:cNvSpPr>
            <a:spLocks noGrp="1" noChangeArrowheads="1"/>
          </p:cNvSpPr>
          <p:nvPr>
            <p:ph type="body" idx="1"/>
          </p:nvPr>
        </p:nvSpPr>
        <p:spPr>
          <a:xfrm>
            <a:off x="457200" y="1600200"/>
            <a:ext cx="8229600" cy="4867275"/>
          </a:xfrm>
        </p:spPr>
        <p:txBody>
          <a:bodyPr>
            <a:normAutofit fontScale="92500"/>
          </a:bodyPr>
          <a:lstStyle/>
          <a:p>
            <a:r>
              <a:rPr lang="en-US" dirty="0" smtClean="0"/>
              <a:t>To put these cyclical movements into practical investment policies, they need to be predictable</a:t>
            </a:r>
          </a:p>
          <a:p>
            <a:pPr lvl="1"/>
            <a:r>
              <a:rPr lang="en-US" dirty="0" smtClean="0"/>
              <a:t>Are they? Key and </a:t>
            </a:r>
            <a:r>
              <a:rPr lang="en-US" dirty="0" err="1" smtClean="0"/>
              <a:t>Marcato</a:t>
            </a:r>
            <a:r>
              <a:rPr lang="en-US" dirty="0" smtClean="0"/>
              <a:t> (2005) suggest they are, but this is research for one country, without international dimension </a:t>
            </a:r>
          </a:p>
          <a:p>
            <a:pPr lvl="1"/>
            <a:r>
              <a:rPr lang="en-US" dirty="0" smtClean="0"/>
              <a:t>Property is illiquid and trading is expensive</a:t>
            </a:r>
          </a:p>
          <a:p>
            <a:r>
              <a:rPr lang="en-US" dirty="0" smtClean="0"/>
              <a:t>Markets move in cycles, but is international timing possible?</a:t>
            </a:r>
          </a:p>
          <a:p>
            <a:pPr lvl="1"/>
            <a:r>
              <a:rPr lang="en-US" dirty="0" smtClean="0"/>
              <a:t>Success of opportunistic property funds would suggest it: they grow and are very popular</a:t>
            </a:r>
          </a:p>
          <a:p>
            <a:pPr lvl="1"/>
            <a:r>
              <a:rPr lang="en-US" dirty="0" smtClean="0"/>
              <a:t>Can somebody from far away truly predict a market? Why would a local player who can really predict the market share that information with you?</a:t>
            </a:r>
            <a:endParaRPr lang="nl-NL" dirty="0" smtClean="0"/>
          </a:p>
        </p:txBody>
      </p:sp>
      <p:sp>
        <p:nvSpPr>
          <p:cNvPr id="3481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33</a:t>
            </a:fld>
            <a:endParaRPr lang="nl-NL"/>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457199" y="274638"/>
            <a:ext cx="8448675" cy="1143000"/>
          </a:xfrm>
        </p:spPr>
        <p:txBody>
          <a:bodyPr/>
          <a:lstStyle/>
          <a:p>
            <a:r>
              <a:rPr lang="nl-NL" b="1" dirty="0" smtClean="0"/>
              <a:t>24.2.2 </a:t>
            </a:r>
            <a:r>
              <a:rPr lang="nl-NL" dirty="0" smtClean="0"/>
              <a:t>A second rationale for going International: diversification</a:t>
            </a:r>
            <a:endParaRPr lang="nl-NL" dirty="0" smtClean="0"/>
          </a:p>
        </p:txBody>
      </p:sp>
      <p:sp>
        <p:nvSpPr>
          <p:cNvPr id="35844" name="Rectangle 3"/>
          <p:cNvSpPr>
            <a:spLocks noGrp="1" noChangeArrowheads="1"/>
          </p:cNvSpPr>
          <p:nvPr>
            <p:ph type="body" idx="1"/>
          </p:nvPr>
        </p:nvSpPr>
        <p:spPr/>
        <p:txBody>
          <a:bodyPr/>
          <a:lstStyle/>
          <a:p>
            <a:r>
              <a:rPr lang="en-US" dirty="0" smtClean="0"/>
              <a:t>Intuition, logical reasoning and a short look at the fundamentals</a:t>
            </a:r>
          </a:p>
          <a:p>
            <a:r>
              <a:rPr lang="en-US" dirty="0" smtClean="0"/>
              <a:t>Theoretical underpinnings</a:t>
            </a:r>
          </a:p>
          <a:p>
            <a:pPr lvl="1"/>
            <a:r>
              <a:rPr lang="en-US" dirty="0" smtClean="0"/>
              <a:t>Global efficient frontier versus national frontier</a:t>
            </a:r>
          </a:p>
          <a:p>
            <a:pPr lvl="1"/>
            <a:r>
              <a:rPr lang="en-US" dirty="0" smtClean="0"/>
              <a:t>Downward shift of market risk</a:t>
            </a:r>
            <a:endParaRPr lang="nl-NL" dirty="0" smtClean="0"/>
          </a:p>
          <a:p>
            <a:pPr lvl="1"/>
            <a:r>
              <a:rPr lang="nl-NL" dirty="0" smtClean="0"/>
              <a:t>The International CAPM</a:t>
            </a:r>
          </a:p>
          <a:p>
            <a:r>
              <a:rPr lang="en-US" dirty="0" smtClean="0"/>
              <a:t>What does the empirical evidence say about this?</a:t>
            </a:r>
          </a:p>
          <a:p>
            <a:r>
              <a:rPr lang="en-US" dirty="0" smtClean="0"/>
              <a:t>The case for international diversification reconsidered</a:t>
            </a:r>
            <a:endParaRPr lang="en-US" dirty="0" smtClean="0"/>
          </a:p>
        </p:txBody>
      </p:sp>
      <p:sp>
        <p:nvSpPr>
          <p:cNvPr id="35842"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34</a:t>
            </a:fld>
            <a:endParaRPr lang="nl-NL"/>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Is international diversification a good idea for property investors?</a:t>
            </a:r>
            <a:endParaRPr lang="en-US" smtClean="0"/>
          </a:p>
        </p:txBody>
      </p:sp>
      <p:sp>
        <p:nvSpPr>
          <p:cNvPr id="36868" name="Rectangle 3"/>
          <p:cNvSpPr>
            <a:spLocks noGrp="1" noChangeArrowheads="1"/>
          </p:cNvSpPr>
          <p:nvPr>
            <p:ph type="body" idx="1"/>
          </p:nvPr>
        </p:nvSpPr>
        <p:spPr>
          <a:xfrm>
            <a:off x="457200" y="1600200"/>
            <a:ext cx="8229600" cy="4914900"/>
          </a:xfrm>
        </p:spPr>
        <p:txBody>
          <a:bodyPr>
            <a:normAutofit fontScale="85000" lnSpcReduction="20000"/>
          </a:bodyPr>
          <a:lstStyle/>
          <a:p>
            <a:r>
              <a:rPr lang="en-US" dirty="0" smtClean="0"/>
              <a:t>International differences in market performance (economic, demographic, property) may be non-predictable, but you can still use them through diversification</a:t>
            </a:r>
          </a:p>
          <a:p>
            <a:r>
              <a:rPr lang="en-US" dirty="0" smtClean="0"/>
              <a:t>Intuition and straight economic reasoning would suggest this is a good idea</a:t>
            </a:r>
          </a:p>
          <a:p>
            <a:pPr lvl="1"/>
            <a:r>
              <a:rPr lang="en-US" dirty="0" smtClean="0"/>
              <a:t>Diversification is creating exposure to different aspects of the economy</a:t>
            </a:r>
          </a:p>
          <a:p>
            <a:pPr lvl="1"/>
            <a:r>
              <a:rPr lang="en-US" dirty="0" smtClean="0"/>
              <a:t>Economies differ across countries</a:t>
            </a:r>
          </a:p>
          <a:p>
            <a:pPr lvl="2"/>
            <a:r>
              <a:rPr lang="en-US" dirty="0" smtClean="0"/>
              <a:t>Timing of business cycles out of sync</a:t>
            </a:r>
          </a:p>
          <a:p>
            <a:pPr lvl="2"/>
            <a:r>
              <a:rPr lang="en-US" dirty="0" smtClean="0"/>
              <a:t>Countries have different economic bases (concept of regional economic base on an international level)</a:t>
            </a:r>
          </a:p>
          <a:p>
            <a:pPr lvl="1"/>
            <a:r>
              <a:rPr lang="en-US" dirty="0" smtClean="0"/>
              <a:t>Property markets driven by local factors en local economies</a:t>
            </a:r>
          </a:p>
          <a:p>
            <a:pPr lvl="2"/>
            <a:r>
              <a:rPr lang="en-US" dirty="0" smtClean="0"/>
              <a:t>Demand is local employment, consumer spending and housing demand</a:t>
            </a:r>
          </a:p>
          <a:p>
            <a:pPr lvl="2"/>
            <a:r>
              <a:rPr lang="en-US" dirty="0" smtClean="0"/>
              <a:t>Demand is local demographics ( we just saw how they differ)</a:t>
            </a:r>
          </a:p>
          <a:p>
            <a:pPr lvl="2"/>
            <a:r>
              <a:rPr lang="en-US" dirty="0" smtClean="0"/>
              <a:t>Cash flows and their volatility are driven by local market institutions (rental contracts, zoning rules, etcetera)</a:t>
            </a:r>
          </a:p>
          <a:p>
            <a:pPr lvl="2"/>
            <a:r>
              <a:rPr lang="en-US" dirty="0" smtClean="0"/>
              <a:t>Supply partly driven by local circumstances, like capital availability</a:t>
            </a:r>
            <a:endParaRPr lang="en-US" dirty="0" smtClean="0"/>
          </a:p>
        </p:txBody>
      </p:sp>
      <p:sp>
        <p:nvSpPr>
          <p:cNvPr id="3686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35</a:t>
            </a:fld>
            <a:endParaRPr lang="nl-NL"/>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Big international differences in rental contracts provide diversification benefits through different cash flow streams and risk exposures </a:t>
            </a:r>
            <a:endParaRPr lang="nl-NL" smtClean="0"/>
          </a:p>
        </p:txBody>
      </p:sp>
      <p:pic>
        <p:nvPicPr>
          <p:cNvPr id="37893" name="Picture 2"/>
          <p:cNvPicPr>
            <a:picLocks noGrp="1" noChangeAspect="1" noChangeArrowheads="1"/>
          </p:cNvPicPr>
          <p:nvPr>
            <p:ph type="tbl" idx="1"/>
          </p:nvPr>
        </p:nvPicPr>
        <p:blipFill>
          <a:blip r:embed="rId2" cstate="print"/>
          <a:srcRect t="7162" r="-2"/>
          <a:stretch>
            <a:fillRect/>
          </a:stretch>
        </p:blipFill>
        <p:spPr>
          <a:xfrm>
            <a:off x="867903" y="1638300"/>
            <a:ext cx="7408193" cy="4487863"/>
          </a:xfrm>
          <a:ln>
            <a:solidFill>
              <a:srgbClr val="00B0F0"/>
            </a:solidFill>
          </a:ln>
        </p:spPr>
      </p:pic>
      <p:sp>
        <p:nvSpPr>
          <p:cNvPr id="37890"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7AD61A79-2E27-4B2D-9792-82EE44D4301E}" type="slidenum">
              <a:rPr lang="nl-NL" smtClean="0"/>
              <a:pPr/>
              <a:t>36</a:t>
            </a:fld>
            <a:endParaRPr lang="nl-NL"/>
          </a:p>
        </p:txBody>
      </p:sp>
      <p:sp>
        <p:nvSpPr>
          <p:cNvPr id="37892" name="Text Box 6"/>
          <p:cNvSpPr txBox="1">
            <a:spLocks noChangeArrowheads="1"/>
          </p:cNvSpPr>
          <p:nvPr/>
        </p:nvSpPr>
        <p:spPr bwMode="auto">
          <a:xfrm>
            <a:off x="884238" y="6167438"/>
            <a:ext cx="2325687" cy="274637"/>
          </a:xfrm>
          <a:prstGeom prst="rect">
            <a:avLst/>
          </a:prstGeom>
          <a:noFill/>
          <a:ln w="9525">
            <a:noFill/>
            <a:miter lim="800000"/>
            <a:headEnd/>
            <a:tailEnd/>
          </a:ln>
          <a:effectLst/>
        </p:spPr>
        <p:txBody>
          <a:bodyPr>
            <a:spAutoFit/>
          </a:bodyPr>
          <a:lstStyle/>
          <a:p>
            <a:pPr>
              <a:spcBef>
                <a:spcPct val="50000"/>
              </a:spcBef>
            </a:pPr>
            <a:r>
              <a:rPr lang="en-US" sz="1200" dirty="0">
                <a:latin typeface="Calibri" pitchFamily="34" charset="0"/>
              </a:rPr>
              <a:t>Source: NAIdirect.com</a:t>
            </a:r>
            <a:endParaRPr lang="nl-NL" sz="1200"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Business cycles are non-synchronous</a:t>
            </a:r>
            <a:endParaRPr lang="nl-NL" smtClean="0"/>
          </a:p>
        </p:txBody>
      </p:sp>
      <p:sp>
        <p:nvSpPr>
          <p:cNvPr id="38916" name="Rectangle 3"/>
          <p:cNvSpPr>
            <a:spLocks noGrp="1" noChangeArrowheads="1"/>
          </p:cNvSpPr>
          <p:nvPr>
            <p:ph type="body" idx="1"/>
          </p:nvPr>
        </p:nvSpPr>
        <p:spPr/>
        <p:txBody>
          <a:bodyPr/>
          <a:lstStyle/>
          <a:p>
            <a:pPr>
              <a:buNone/>
            </a:pPr>
            <a:r>
              <a:rPr lang="en-US" dirty="0" smtClean="0"/>
              <a:t>International correlations in GDP growth are low</a:t>
            </a:r>
            <a:endParaRPr lang="en-US" dirty="0" smtClean="0"/>
          </a:p>
        </p:txBody>
      </p:sp>
      <p:sp>
        <p:nvSpPr>
          <p:cNvPr id="38914"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9D3C4630-DFBD-42ED-9901-E35A0D6992AD}" type="slidenum">
              <a:rPr lang="nl-NL" smtClean="0"/>
              <a:pPr/>
              <a:t>37</a:t>
            </a:fld>
            <a:endParaRPr lang="nl-NL"/>
          </a:p>
        </p:txBody>
      </p:sp>
      <p:graphicFrame>
        <p:nvGraphicFramePr>
          <p:cNvPr id="3" name="Table 2"/>
          <p:cNvGraphicFramePr>
            <a:graphicFrameLocks noGrp="1"/>
          </p:cNvGraphicFramePr>
          <p:nvPr/>
        </p:nvGraphicFramePr>
        <p:xfrm>
          <a:off x="511175" y="2339975"/>
          <a:ext cx="8131279" cy="3028341"/>
        </p:xfrm>
        <a:graphic>
          <a:graphicData uri="http://schemas.openxmlformats.org/drawingml/2006/table">
            <a:tbl>
              <a:tblPr/>
              <a:tblGrid>
                <a:gridCol w="853259"/>
                <a:gridCol w="806505"/>
                <a:gridCol w="806505"/>
                <a:gridCol w="806505"/>
                <a:gridCol w="806505"/>
                <a:gridCol w="810400"/>
                <a:gridCol w="810400"/>
                <a:gridCol w="810400"/>
                <a:gridCol w="810400"/>
                <a:gridCol w="810400"/>
              </a:tblGrid>
              <a:tr h="274058">
                <a:tc gridSpan="5">
                  <a:txBody>
                    <a:bodyPr/>
                    <a:lstStyle/>
                    <a:p>
                      <a:pPr algn="l" fontAlgn="b"/>
                      <a:r>
                        <a:rPr lang="en-US" sz="1400" b="1" i="0" u="none" strike="noStrike" dirty="0">
                          <a:solidFill>
                            <a:srgbClr val="000000"/>
                          </a:solidFill>
                          <a:effectLst/>
                          <a:latin typeface="Calibri"/>
                        </a:rPr>
                        <a:t>Panel A: Correlation Matrix Real GDP % Change </a:t>
                      </a:r>
                    </a:p>
                  </a:txBody>
                  <a:tcPr marL="9525" marR="9525" marT="9525" marB="0" anchor="b">
                    <a:lnL>
                      <a:noFill/>
                    </a:lnL>
                    <a:lnR>
                      <a:noFill/>
                    </a:lnR>
                    <a:lnT>
                      <a:noFill/>
                    </a:lnT>
                    <a:lnB>
                      <a:noFill/>
                    </a:lnB>
                    <a:no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dirty="0">
                          <a:solidFill>
                            <a:srgbClr val="000000"/>
                          </a:solidFill>
                          <a:effectLst/>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dirty="0">
                          <a:solidFill>
                            <a:srgbClr val="000000"/>
                          </a:solidFill>
                          <a:effectLst/>
                          <a:latin typeface="Calibri"/>
                        </a:rPr>
                        <a:t>Argentina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dirty="0">
                          <a:solidFill>
                            <a:srgbClr val="000000"/>
                          </a:solidFill>
                          <a:effectLst/>
                          <a:latin typeface="Calibri"/>
                        </a:rPr>
                        <a:t>Australia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Brazil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India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dirty="0">
                          <a:solidFill>
                            <a:srgbClr val="000000"/>
                          </a:solidFill>
                          <a:effectLst/>
                          <a:latin typeface="Calibri"/>
                        </a:rPr>
                        <a:t>Turkey</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Indonesia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China</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Eurozone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Japan</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noFill/>
                  </a:tcPr>
                </a:tc>
              </a:tr>
              <a:tr h="274058">
                <a:tc>
                  <a:txBody>
                    <a:bodyPr/>
                    <a:lstStyle/>
                    <a:p>
                      <a:pPr algn="l" fontAlgn="b"/>
                      <a:r>
                        <a:rPr lang="nl-NL" sz="1400" b="0" i="0" u="none" strike="noStrike">
                          <a:solidFill>
                            <a:srgbClr val="000000"/>
                          </a:solidFill>
                          <a:effectLst/>
                          <a:latin typeface="Calibri"/>
                        </a:rPr>
                        <a:t>Australia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dirty="0">
                          <a:solidFill>
                            <a:srgbClr val="000000"/>
                          </a:solidFill>
                          <a:effectLst/>
                          <a:latin typeface="Calibri"/>
                        </a:rPr>
                        <a:t>-0,28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noFill/>
                  </a:tcPr>
                </a:tc>
              </a:tr>
              <a:tr h="274058">
                <a:tc>
                  <a:txBody>
                    <a:bodyPr/>
                    <a:lstStyle/>
                    <a:p>
                      <a:pPr algn="l" fontAlgn="b"/>
                      <a:r>
                        <a:rPr lang="nl-NL" sz="1400" b="0" i="0" u="none" strike="noStrike">
                          <a:solidFill>
                            <a:srgbClr val="000000"/>
                          </a:solidFill>
                          <a:effectLst/>
                          <a:latin typeface="Calibri"/>
                        </a:rPr>
                        <a:t>Brazil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0,33</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0,23</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India</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0,13</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0,24</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0,09</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Turkey</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0,29</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-0,01</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0,22</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0,10</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Indonesia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0,05</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-0,34</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0,18</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-0,06</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0,19</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China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0,55</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0,23</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0,45</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0,22</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0,14</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0,11</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Eurozone</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-0,09</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0,20</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0,07</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-0,11</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0,27</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0,01</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-0,10</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 </a:t>
                      </a:r>
                    </a:p>
                  </a:txBody>
                  <a:tcPr marL="9525" marR="9525" marT="9525" marB="0" anchor="b">
                    <a:lnL>
                      <a:noFill/>
                    </a:lnL>
                    <a:lnR>
                      <a:noFill/>
                    </a:lnR>
                    <a:lnT>
                      <a:noFill/>
                    </a:lnT>
                    <a:lnB>
                      <a:noFill/>
                    </a:lnB>
                    <a:noFill/>
                  </a:tcPr>
                </a:tc>
              </a:tr>
              <a:tr h="274058">
                <a:tc>
                  <a:txBody>
                    <a:bodyPr/>
                    <a:lstStyle/>
                    <a:p>
                      <a:pPr algn="l" fontAlgn="b"/>
                      <a:r>
                        <a:rPr lang="nl-NL" sz="1400" b="0" i="0" u="none" strike="noStrike">
                          <a:solidFill>
                            <a:srgbClr val="000000"/>
                          </a:solidFill>
                          <a:effectLst/>
                          <a:latin typeface="Calibri"/>
                        </a:rPr>
                        <a:t>Japan </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-0,05</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0,12</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0,10</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-0,07</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0,41</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0,43</a:t>
                      </a:r>
                    </a:p>
                  </a:txBody>
                  <a:tcPr marL="9525" marR="9525" marT="9525" marB="0" anchor="b">
                    <a:lnL>
                      <a:noFill/>
                    </a:lnL>
                    <a:lnR>
                      <a:noFill/>
                    </a:lnR>
                    <a:lnT>
                      <a:noFill/>
                    </a:lnT>
                    <a:lnB>
                      <a:noFill/>
                    </a:lnB>
                    <a:noFill/>
                  </a:tcPr>
                </a:tc>
                <a:tc>
                  <a:txBody>
                    <a:bodyPr/>
                    <a:lstStyle/>
                    <a:p>
                      <a:pPr algn="ctr" fontAlgn="b"/>
                      <a:r>
                        <a:rPr lang="nl-NL" sz="1400" b="0" i="0" u="none" strike="noStrike">
                          <a:solidFill>
                            <a:srgbClr val="000000"/>
                          </a:solidFill>
                          <a:effectLst/>
                          <a:latin typeface="Calibri"/>
                        </a:rPr>
                        <a:t>-0,04</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0,74</a:t>
                      </a:r>
                    </a:p>
                  </a:txBody>
                  <a:tcPr marL="9525" marR="9525" marT="9525" marB="0" anchor="b">
                    <a:lnL>
                      <a:noFill/>
                    </a:lnL>
                    <a:lnR>
                      <a:noFill/>
                    </a:lnR>
                    <a:lnT>
                      <a:noFill/>
                    </a:lnT>
                    <a:lnB>
                      <a:noFill/>
                    </a:lnB>
                    <a:noFill/>
                  </a:tcPr>
                </a:tc>
                <a:tc>
                  <a:txBody>
                    <a:bodyPr/>
                    <a:lstStyle/>
                    <a:p>
                      <a:pPr algn="ctr" fontAlgn="b"/>
                      <a:r>
                        <a:rPr lang="nl-NL" sz="1400" b="0" i="0" u="none" strike="noStrike" dirty="0">
                          <a:solidFill>
                            <a:srgbClr val="000000"/>
                          </a:solidFill>
                          <a:effectLst/>
                          <a:latin typeface="Calibri"/>
                        </a:rPr>
                        <a:t> </a:t>
                      </a:r>
                    </a:p>
                  </a:txBody>
                  <a:tcPr marL="9525" marR="9525" marT="9525" marB="0" anchor="b">
                    <a:lnL>
                      <a:noFill/>
                    </a:lnL>
                    <a:lnR>
                      <a:noFill/>
                    </a:lnR>
                    <a:lnT>
                      <a:noFill/>
                    </a:lnT>
                    <a:lnB>
                      <a:noFill/>
                    </a:lnB>
                    <a:noFill/>
                  </a:tcPr>
                </a:tc>
              </a:tr>
              <a:tr h="287761">
                <a:tc>
                  <a:txBody>
                    <a:bodyPr/>
                    <a:lstStyle/>
                    <a:p>
                      <a:pPr algn="l" fontAlgn="b"/>
                      <a:r>
                        <a:rPr lang="nl-NL" sz="1400" b="0" i="0" u="none" strike="noStrike">
                          <a:solidFill>
                            <a:srgbClr val="000000"/>
                          </a:solidFill>
                          <a:effectLst/>
                          <a:latin typeface="Calibri"/>
                        </a:rPr>
                        <a:t>US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0,62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0,17</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0,02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0,32</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-0,20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0,10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a:solidFill>
                            <a:srgbClr val="000000"/>
                          </a:solidFill>
                          <a:effectLst/>
                          <a:latin typeface="Calibri"/>
                        </a:rPr>
                        <a:t>0,70</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nl-NL" sz="1400" b="0" i="0" u="none" strike="noStrike" dirty="0">
                          <a:solidFill>
                            <a:srgbClr val="000000"/>
                          </a:solidFill>
                          <a:effectLst/>
                          <a:latin typeface="Calibri"/>
                        </a:rPr>
                        <a:t>0,53</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Theoretical underpinning:</a:t>
            </a:r>
            <a:br>
              <a:rPr lang="en-US" smtClean="0"/>
            </a:br>
            <a:r>
              <a:rPr lang="en-US" smtClean="0"/>
              <a:t>Global efficient frontier dominates national frontier through greater investment universe</a:t>
            </a:r>
            <a:endParaRPr lang="nl-NL" smtClean="0"/>
          </a:p>
        </p:txBody>
      </p:sp>
      <p:pic>
        <p:nvPicPr>
          <p:cNvPr id="39940" name="Picture 5"/>
          <p:cNvPicPr>
            <a:picLocks noGrp="1" noChangeAspect="1" noChangeArrowheads="1"/>
          </p:cNvPicPr>
          <p:nvPr>
            <p:ph idx="1"/>
          </p:nvPr>
        </p:nvPicPr>
        <p:blipFill>
          <a:blip r:embed="rId2" cstate="print"/>
          <a:srcRect/>
          <a:stretch>
            <a:fillRect/>
          </a:stretch>
        </p:blipFill>
        <p:spPr>
          <a:xfrm>
            <a:off x="1133475" y="1696244"/>
            <a:ext cx="6877050" cy="4333875"/>
          </a:xfrm>
        </p:spPr>
      </p:pic>
      <p:sp>
        <p:nvSpPr>
          <p:cNvPr id="3993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7176C730-2D70-481E-8313-F866D1B62F2F}" type="slidenum">
              <a:rPr lang="nl-NL" smtClean="0"/>
              <a:pPr/>
              <a:t>38</a:t>
            </a:fld>
            <a:endParaRPr lang="nl-NL"/>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mtClean="0"/>
              <a:t>Theoretical underpinning:</a:t>
            </a:r>
            <a:br>
              <a:rPr lang="en-US" smtClean="0"/>
            </a:br>
            <a:r>
              <a:rPr lang="en-US" smtClean="0"/>
              <a:t>Downward shift of market risk through increased universe of assets</a:t>
            </a:r>
            <a:endParaRPr lang="nl-NL" smtClean="0"/>
          </a:p>
        </p:txBody>
      </p:sp>
      <p:pic>
        <p:nvPicPr>
          <p:cNvPr id="40964" name="Picture 4"/>
          <p:cNvPicPr>
            <a:picLocks noGrp="1" noChangeAspect="1" noChangeArrowheads="1"/>
          </p:cNvPicPr>
          <p:nvPr>
            <p:ph type="body" idx="1"/>
          </p:nvPr>
        </p:nvPicPr>
        <p:blipFill>
          <a:blip r:embed="rId2" cstate="print"/>
          <a:srcRect/>
          <a:stretch>
            <a:fillRect/>
          </a:stretch>
        </p:blipFill>
        <p:spPr>
          <a:xfrm>
            <a:off x="1305000" y="1964181"/>
            <a:ext cx="6534000" cy="3798000"/>
          </a:xfrm>
        </p:spPr>
      </p:pic>
      <p:sp>
        <p:nvSpPr>
          <p:cNvPr id="40962"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39</a:t>
            </a:fld>
            <a:endParaRPr lang="nl-NL"/>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4"/>
          <p:cNvSpPr>
            <a:spLocks noGrp="1"/>
          </p:cNvSpPr>
          <p:nvPr>
            <p:ph type="ftr" sz="quarter" idx="11"/>
          </p:nvPr>
        </p:nvSpPr>
        <p:spPr>
          <a:noFill/>
          <a:ln>
            <a:miter lim="800000"/>
            <a:headEnd/>
            <a:tailEnd/>
          </a:ln>
        </p:spPr>
        <p:txBody>
          <a:bodyPr/>
          <a:lstStyle/>
          <a:p>
            <a:r>
              <a:rPr lang="en-US" dirty="0" smtClean="0"/>
              <a:t>© 2014 OnCourse Learning. All Rights Reserved.</a:t>
            </a:r>
            <a:endParaRPr lang="nl-NL"/>
          </a:p>
        </p:txBody>
      </p:sp>
      <p:sp>
        <p:nvSpPr>
          <p:cNvPr id="5123" name="Rectangle 2"/>
          <p:cNvSpPr>
            <a:spLocks noGrp="1" noChangeArrowheads="1"/>
          </p:cNvSpPr>
          <p:nvPr>
            <p:ph type="title"/>
          </p:nvPr>
        </p:nvSpPr>
        <p:spPr/>
        <p:txBody>
          <a:bodyPr/>
          <a:lstStyle/>
          <a:p>
            <a:pPr eaLnBrk="1" hangingPunct="1"/>
            <a:r>
              <a:rPr lang="nl-NL" b="1" dirty="0" smtClean="0"/>
              <a:t>24.1 </a:t>
            </a:r>
            <a:r>
              <a:rPr lang="nl-NL" dirty="0" smtClean="0"/>
              <a:t>There’s </a:t>
            </a:r>
            <a:r>
              <a:rPr lang="nl-NL" dirty="0" smtClean="0"/>
              <a:t>a big world out there</a:t>
            </a:r>
          </a:p>
        </p:txBody>
      </p:sp>
      <p:sp>
        <p:nvSpPr>
          <p:cNvPr id="5124" name="Rectangle 3"/>
          <p:cNvSpPr>
            <a:spLocks noGrp="1" noChangeArrowheads="1"/>
          </p:cNvSpPr>
          <p:nvPr>
            <p:ph type="body" idx="1"/>
          </p:nvPr>
        </p:nvSpPr>
        <p:spPr/>
        <p:txBody>
          <a:bodyPr/>
          <a:lstStyle/>
          <a:p>
            <a:pPr marL="1028700" indent="-1028700" eaLnBrk="1" hangingPunct="1">
              <a:buNone/>
            </a:pPr>
            <a:r>
              <a:rPr lang="en-US" dirty="0" smtClean="0"/>
              <a:t>24.1.1	The </a:t>
            </a:r>
            <a:r>
              <a:rPr lang="en-US" dirty="0" smtClean="0"/>
              <a:t>global RE capital market: size and flows</a:t>
            </a:r>
          </a:p>
          <a:p>
            <a:pPr marL="1028700" lvl="1" eaLnBrk="1" hangingPunct="1"/>
            <a:r>
              <a:rPr lang="en-US" dirty="0" smtClean="0"/>
              <a:t>Estimates of international real estate capital market size and flows</a:t>
            </a:r>
          </a:p>
          <a:p>
            <a:pPr marL="1028700" lvl="1" eaLnBrk="1" hangingPunct="1"/>
            <a:r>
              <a:rPr lang="en-US" dirty="0" smtClean="0"/>
              <a:t>Important global developments in securitization</a:t>
            </a:r>
          </a:p>
          <a:p>
            <a:pPr marL="1028700" indent="-1028700" eaLnBrk="1" hangingPunct="1">
              <a:buNone/>
            </a:pPr>
            <a:r>
              <a:rPr lang="nl-NL" dirty="0" smtClean="0"/>
              <a:t>24.1.2	The </a:t>
            </a:r>
            <a:r>
              <a:rPr lang="nl-NL" dirty="0" smtClean="0"/>
              <a:t>institutions of globalization</a:t>
            </a:r>
          </a:p>
          <a:p>
            <a:pPr marL="1028700" lvl="1" eaLnBrk="1" hangingPunct="1"/>
            <a:r>
              <a:rPr lang="en-US" dirty="0" smtClean="0"/>
              <a:t>The international RE system</a:t>
            </a:r>
          </a:p>
          <a:p>
            <a:pPr marL="1028700" lvl="1" eaLnBrk="1" hangingPunct="1"/>
            <a:r>
              <a:rPr lang="en-US" dirty="0" smtClean="0"/>
              <a:t>Institutions of International Transparency</a:t>
            </a:r>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4</a:t>
            </a:fld>
            <a:endParaRPr lang="nl-NL"/>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nl-NL" smtClean="0"/>
              <a:t>Theoretical underpinning:</a:t>
            </a:r>
            <a:br>
              <a:rPr lang="nl-NL" smtClean="0"/>
            </a:br>
            <a:r>
              <a:rPr lang="nl-NL" smtClean="0"/>
              <a:t>The International Asset Pricing Model (IAPM)</a:t>
            </a:r>
            <a:endParaRPr lang="nl-NL" dirty="0" smtClean="0"/>
          </a:p>
        </p:txBody>
      </p:sp>
      <p:sp>
        <p:nvSpPr>
          <p:cNvPr id="41988" name="Rectangle 3"/>
          <p:cNvSpPr>
            <a:spLocks noGrp="1" noChangeArrowheads="1"/>
          </p:cNvSpPr>
          <p:nvPr>
            <p:ph type="body" idx="1"/>
          </p:nvPr>
        </p:nvSpPr>
        <p:spPr>
          <a:xfrm>
            <a:off x="457200" y="1600200"/>
            <a:ext cx="8229600" cy="4867275"/>
          </a:xfrm>
        </p:spPr>
        <p:txBody>
          <a:bodyPr>
            <a:normAutofit fontScale="92500" lnSpcReduction="10000"/>
          </a:bodyPr>
          <a:lstStyle/>
          <a:p>
            <a:r>
              <a:rPr lang="en-US" dirty="0" smtClean="0"/>
              <a:t>Theoretical difference between country and the world is in currency effects</a:t>
            </a:r>
          </a:p>
          <a:p>
            <a:r>
              <a:rPr lang="en-US" dirty="0" smtClean="0"/>
              <a:t>Under certain assumptions …</a:t>
            </a:r>
          </a:p>
          <a:p>
            <a:pPr lvl="1"/>
            <a:r>
              <a:rPr lang="en-US" dirty="0" smtClean="0"/>
              <a:t>PPP holds, international similarity in consumption baskets</a:t>
            </a:r>
          </a:p>
          <a:p>
            <a:r>
              <a:rPr lang="en-US" dirty="0" smtClean="0"/>
              <a:t>… will </a:t>
            </a:r>
            <a:r>
              <a:rPr lang="en-US" dirty="0" err="1" smtClean="0"/>
              <a:t>IAPM</a:t>
            </a:r>
            <a:r>
              <a:rPr lang="en-US" dirty="0" smtClean="0"/>
              <a:t> derive similar portfolio advice to single-country </a:t>
            </a:r>
            <a:r>
              <a:rPr lang="en-US" dirty="0" err="1" smtClean="0"/>
              <a:t>CAPM</a:t>
            </a:r>
            <a:endParaRPr lang="en-US" dirty="0" smtClean="0"/>
          </a:p>
          <a:p>
            <a:pPr lvl="1"/>
            <a:r>
              <a:rPr lang="en-US" dirty="0" smtClean="0"/>
              <a:t>Investors should hold portfolio of risk-free bonds in own currency combined with world market portfolio</a:t>
            </a:r>
          </a:p>
          <a:p>
            <a:pPr lvl="1"/>
            <a:r>
              <a:rPr lang="en-US" dirty="0" smtClean="0"/>
              <a:t>Global beta is single systematic risk measure</a:t>
            </a:r>
          </a:p>
          <a:p>
            <a:r>
              <a:rPr lang="en-US" dirty="0" smtClean="0"/>
              <a:t>But </a:t>
            </a:r>
            <a:r>
              <a:rPr lang="en-US" dirty="0" err="1" smtClean="0"/>
              <a:t>IAPM</a:t>
            </a:r>
            <a:r>
              <a:rPr lang="en-US" dirty="0" smtClean="0"/>
              <a:t> does not explain international returns differences very well, so model should be extended to include more risk measures</a:t>
            </a:r>
            <a:endParaRPr lang="en-US" dirty="0" smtClean="0"/>
          </a:p>
        </p:txBody>
      </p:sp>
      <p:sp>
        <p:nvSpPr>
          <p:cNvPr id="4198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40</a:t>
            </a:fld>
            <a:endParaRPr lang="nl-NL"/>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dirty="0" smtClean="0"/>
              <a:t>The evidence regarding international diversification:  Mostly supportive</a:t>
            </a:r>
            <a:endParaRPr lang="en-US" dirty="0" smtClean="0"/>
          </a:p>
        </p:txBody>
      </p:sp>
      <p:sp>
        <p:nvSpPr>
          <p:cNvPr id="43012" name="Rectangle 3"/>
          <p:cNvSpPr>
            <a:spLocks noGrp="1" noChangeArrowheads="1"/>
          </p:cNvSpPr>
          <p:nvPr>
            <p:ph type="body" idx="1"/>
          </p:nvPr>
        </p:nvSpPr>
        <p:spPr>
          <a:xfrm>
            <a:off x="457200" y="1590675"/>
            <a:ext cx="4040188" cy="803275"/>
          </a:xfrm>
          <a:solidFill>
            <a:schemeClr val="accent5"/>
          </a:solidFill>
          <a:ln>
            <a:solidFill>
              <a:schemeClr val="accent6"/>
            </a:solidFill>
          </a:ln>
        </p:spPr>
        <p:txBody>
          <a:bodyPr anchor="ctr">
            <a:normAutofit/>
          </a:bodyPr>
          <a:lstStyle/>
          <a:p>
            <a:pPr algn="ctr"/>
            <a:r>
              <a:rPr lang="en-US" dirty="0" smtClean="0"/>
              <a:t>Supporting</a:t>
            </a:r>
            <a:endParaRPr lang="en-US" dirty="0" smtClean="0"/>
          </a:p>
        </p:txBody>
      </p:sp>
      <p:sp>
        <p:nvSpPr>
          <p:cNvPr id="12" name="Content Placeholder 11"/>
          <p:cNvSpPr>
            <a:spLocks noGrp="1"/>
          </p:cNvSpPr>
          <p:nvPr>
            <p:ph sz="half" idx="2"/>
          </p:nvPr>
        </p:nvSpPr>
        <p:spPr>
          <a:xfrm>
            <a:off x="457200" y="2393950"/>
            <a:ext cx="4040188" cy="3951288"/>
          </a:xfrm>
          <a:ln>
            <a:solidFill>
              <a:schemeClr val="accent6"/>
            </a:solidFill>
          </a:ln>
        </p:spPr>
        <p:txBody>
          <a:bodyPr>
            <a:normAutofit fontScale="92500" lnSpcReduction="20000"/>
          </a:bodyPr>
          <a:lstStyle/>
          <a:p>
            <a:r>
              <a:rPr lang="en-US" dirty="0" smtClean="0"/>
              <a:t>Eichholtz (1996)	</a:t>
            </a:r>
          </a:p>
          <a:p>
            <a:r>
              <a:rPr lang="en-US" dirty="0" err="1" smtClean="0"/>
              <a:t>Eicholtz</a:t>
            </a:r>
            <a:r>
              <a:rPr lang="en-US" dirty="0" smtClean="0"/>
              <a:t> (1997) &amp; Eichholtz, </a:t>
            </a:r>
            <a:r>
              <a:rPr lang="en-US" dirty="0" err="1" smtClean="0"/>
              <a:t>Huisman</a:t>
            </a:r>
            <a:r>
              <a:rPr lang="en-US" dirty="0" smtClean="0"/>
              <a:t>, </a:t>
            </a:r>
            <a:r>
              <a:rPr lang="en-US" dirty="0" err="1" smtClean="0"/>
              <a:t>Koedijk</a:t>
            </a:r>
            <a:r>
              <a:rPr lang="en-US" dirty="0" smtClean="0"/>
              <a:t>, </a:t>
            </a:r>
            <a:r>
              <a:rPr lang="en-US" dirty="0" err="1" smtClean="0"/>
              <a:t>Schuin</a:t>
            </a:r>
            <a:r>
              <a:rPr lang="en-US" dirty="0" smtClean="0"/>
              <a:t> (1998)</a:t>
            </a:r>
          </a:p>
          <a:p>
            <a:r>
              <a:rPr lang="en-US" dirty="0" smtClean="0"/>
              <a:t>Conover, Friday &amp; </a:t>
            </a:r>
            <a:r>
              <a:rPr lang="en-US" dirty="0" err="1" smtClean="0"/>
              <a:t>Sirmans</a:t>
            </a:r>
            <a:r>
              <a:rPr lang="en-US" dirty="0" smtClean="0"/>
              <a:t> (2002)</a:t>
            </a:r>
          </a:p>
          <a:p>
            <a:r>
              <a:rPr lang="en-US" dirty="0" err="1" smtClean="0"/>
              <a:t>Hoesli</a:t>
            </a:r>
            <a:r>
              <a:rPr lang="en-US" dirty="0" smtClean="0"/>
              <a:t>, </a:t>
            </a:r>
            <a:r>
              <a:rPr lang="en-US" dirty="0" err="1" smtClean="0"/>
              <a:t>Lekander</a:t>
            </a:r>
            <a:r>
              <a:rPr lang="en-US" dirty="0" smtClean="0"/>
              <a:t>, &amp; </a:t>
            </a:r>
            <a:r>
              <a:rPr lang="en-US" dirty="0" err="1" smtClean="0"/>
              <a:t>Witkiewicz</a:t>
            </a:r>
            <a:r>
              <a:rPr lang="en-US" dirty="0" smtClean="0"/>
              <a:t> (2003)</a:t>
            </a:r>
          </a:p>
          <a:p>
            <a:r>
              <a:rPr lang="en-US" dirty="0" smtClean="0"/>
              <a:t>De Wit (2010)</a:t>
            </a:r>
          </a:p>
          <a:p>
            <a:r>
              <a:rPr lang="en-US" dirty="0" err="1" smtClean="0"/>
              <a:t>Kroencke</a:t>
            </a:r>
            <a:r>
              <a:rPr lang="en-US" dirty="0" smtClean="0"/>
              <a:t> &amp; </a:t>
            </a:r>
            <a:r>
              <a:rPr lang="en-US" dirty="0" err="1" smtClean="0"/>
              <a:t>Shindler</a:t>
            </a:r>
            <a:r>
              <a:rPr lang="en-US" dirty="0" smtClean="0"/>
              <a:t> (2012)</a:t>
            </a:r>
          </a:p>
          <a:p>
            <a:r>
              <a:rPr lang="en-US" dirty="0" smtClean="0"/>
              <a:t>Literature Review: </a:t>
            </a:r>
            <a:r>
              <a:rPr lang="en-US" dirty="0" err="1" smtClean="0"/>
              <a:t>Sirmans</a:t>
            </a:r>
            <a:r>
              <a:rPr lang="en-US" dirty="0" smtClean="0"/>
              <a:t> and </a:t>
            </a:r>
            <a:r>
              <a:rPr lang="en-US" dirty="0" err="1" smtClean="0"/>
              <a:t>Worzala</a:t>
            </a:r>
            <a:r>
              <a:rPr lang="en-US" dirty="0" smtClean="0"/>
              <a:t> (2003)</a:t>
            </a:r>
            <a:endParaRPr lang="en-US" dirty="0"/>
          </a:p>
        </p:txBody>
      </p:sp>
      <p:sp>
        <p:nvSpPr>
          <p:cNvPr id="43013" name="Rectangle 4"/>
          <p:cNvSpPr>
            <a:spLocks noGrp="1" noChangeArrowheads="1"/>
          </p:cNvSpPr>
          <p:nvPr>
            <p:ph type="body" sz="quarter" idx="3"/>
          </p:nvPr>
        </p:nvSpPr>
        <p:spPr>
          <a:xfrm>
            <a:off x="4645025" y="1590675"/>
            <a:ext cx="4041775" cy="803275"/>
          </a:xfrm>
          <a:solidFill>
            <a:schemeClr val="accent5"/>
          </a:solidFill>
          <a:ln>
            <a:solidFill>
              <a:schemeClr val="accent6"/>
            </a:solidFill>
          </a:ln>
        </p:spPr>
        <p:txBody>
          <a:bodyPr anchor="ctr">
            <a:noAutofit/>
          </a:bodyPr>
          <a:lstStyle/>
          <a:p>
            <a:pPr algn="ctr"/>
            <a:r>
              <a:rPr lang="en-US" dirty="0" smtClean="0"/>
              <a:t>Not Supporting or </a:t>
            </a:r>
            <a:br>
              <a:rPr lang="en-US" dirty="0" smtClean="0"/>
            </a:br>
            <a:r>
              <a:rPr lang="en-US" dirty="0" smtClean="0"/>
              <a:t>Qualified Support</a:t>
            </a:r>
          </a:p>
        </p:txBody>
      </p:sp>
      <p:sp>
        <p:nvSpPr>
          <p:cNvPr id="13" name="Content Placeholder 12"/>
          <p:cNvSpPr>
            <a:spLocks noGrp="1"/>
          </p:cNvSpPr>
          <p:nvPr>
            <p:ph sz="quarter" idx="4"/>
          </p:nvPr>
        </p:nvSpPr>
        <p:spPr>
          <a:xfrm>
            <a:off x="4645025" y="2393950"/>
            <a:ext cx="4041775" cy="3951288"/>
          </a:xfrm>
          <a:ln>
            <a:solidFill>
              <a:schemeClr val="accent6"/>
            </a:solidFill>
          </a:ln>
        </p:spPr>
        <p:txBody>
          <a:bodyPr>
            <a:normAutofit fontScale="92500"/>
          </a:bodyPr>
          <a:lstStyle/>
          <a:p>
            <a:r>
              <a:rPr lang="en-US" dirty="0" smtClean="0"/>
              <a:t>Liu and Mei (1998)</a:t>
            </a:r>
          </a:p>
          <a:p>
            <a:r>
              <a:rPr lang="en-US" dirty="0" err="1" smtClean="0"/>
              <a:t>Goetzmann</a:t>
            </a:r>
            <a:r>
              <a:rPr lang="en-US" dirty="0" smtClean="0"/>
              <a:t> and </a:t>
            </a:r>
            <a:r>
              <a:rPr lang="en-US" dirty="0" err="1" smtClean="0"/>
              <a:t>Wachter</a:t>
            </a:r>
            <a:r>
              <a:rPr lang="en-US" dirty="0" smtClean="0"/>
              <a:t> (2002)</a:t>
            </a:r>
          </a:p>
          <a:p>
            <a:r>
              <a:rPr lang="en-US" dirty="0" smtClean="0"/>
              <a:t>Ling and </a:t>
            </a:r>
            <a:r>
              <a:rPr lang="en-US" dirty="0" err="1" smtClean="0"/>
              <a:t>Naranjo</a:t>
            </a:r>
            <a:r>
              <a:rPr lang="en-US" dirty="0" smtClean="0"/>
              <a:t> (2002)</a:t>
            </a:r>
          </a:p>
          <a:p>
            <a:r>
              <a:rPr lang="en-US" dirty="0" smtClean="0"/>
              <a:t>Stevenson (2000) found that international RE stocks did not enhance a portfolio’s return or risk attributes.</a:t>
            </a:r>
          </a:p>
          <a:p>
            <a:r>
              <a:rPr lang="en-US" dirty="0" err="1" smtClean="0"/>
              <a:t>Yunus</a:t>
            </a:r>
            <a:r>
              <a:rPr lang="en-US" dirty="0" smtClean="0"/>
              <a:t> (2009) finds increasing integration</a:t>
            </a:r>
          </a:p>
          <a:p>
            <a:endParaRPr lang="en-US" dirty="0"/>
          </a:p>
        </p:txBody>
      </p:sp>
      <p:sp>
        <p:nvSpPr>
          <p:cNvPr id="43010" name="Footer Placeholder 5"/>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E9F88971-384B-4DE8-94E9-3E44253DB111}" type="slidenum">
              <a:rPr lang="nl-NL" smtClean="0"/>
              <a:pPr/>
              <a:t>41</a:t>
            </a:fld>
            <a:endParaRPr lang="nl-NL"/>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nl-NL" smtClean="0"/>
              <a:t>The case for international diversification reconsidered</a:t>
            </a:r>
            <a:endParaRPr lang="nl-NL" smtClean="0"/>
          </a:p>
        </p:txBody>
      </p:sp>
      <p:sp>
        <p:nvSpPr>
          <p:cNvPr id="44036" name="Rectangle 3"/>
          <p:cNvSpPr>
            <a:spLocks noGrp="1" noChangeArrowheads="1"/>
          </p:cNvSpPr>
          <p:nvPr>
            <p:ph type="body" idx="1"/>
          </p:nvPr>
        </p:nvSpPr>
        <p:spPr/>
        <p:txBody>
          <a:bodyPr/>
          <a:lstStyle/>
          <a:p>
            <a:r>
              <a:rPr lang="en-US" dirty="0" smtClean="0"/>
              <a:t>Diversification effect depends on correlations between international RE markets</a:t>
            </a:r>
          </a:p>
          <a:p>
            <a:pPr lvl="1"/>
            <a:r>
              <a:rPr lang="en-US" dirty="0" smtClean="0"/>
              <a:t>How stable are these correlations?</a:t>
            </a:r>
          </a:p>
          <a:p>
            <a:pPr lvl="2"/>
            <a:r>
              <a:rPr lang="en-US" dirty="0" smtClean="0"/>
              <a:t>Not stable at all, move over even short horizons</a:t>
            </a:r>
          </a:p>
          <a:p>
            <a:pPr lvl="1"/>
            <a:r>
              <a:rPr lang="en-US" dirty="0" smtClean="0"/>
              <a:t>Structural shifts in correlation patterns</a:t>
            </a:r>
          </a:p>
          <a:p>
            <a:pPr lvl="2"/>
            <a:r>
              <a:rPr lang="en-US" dirty="0" smtClean="0"/>
              <a:t>Globalization, international capital market integration lead to upward shift in correlations</a:t>
            </a:r>
          </a:p>
          <a:p>
            <a:pPr lvl="2"/>
            <a:r>
              <a:rPr lang="en-US" dirty="0" smtClean="0"/>
              <a:t>Continental factors increase correlations, but only within economic blocks</a:t>
            </a:r>
          </a:p>
          <a:p>
            <a:pPr lvl="1"/>
            <a:r>
              <a:rPr lang="en-US" dirty="0" smtClean="0"/>
              <a:t>Is the low correlation there when you need it?</a:t>
            </a:r>
          </a:p>
          <a:p>
            <a:pPr lvl="2"/>
            <a:r>
              <a:rPr lang="en-US" dirty="0" smtClean="0"/>
              <a:t>International correlations tend to shift upward in times of crisis</a:t>
            </a:r>
          </a:p>
          <a:p>
            <a:pPr lvl="2"/>
            <a:r>
              <a:rPr lang="en-US" dirty="0" smtClean="0"/>
              <a:t>This holds also for real estate but less than for stocks and bonds</a:t>
            </a:r>
            <a:endParaRPr lang="en-US" dirty="0" smtClean="0"/>
          </a:p>
        </p:txBody>
      </p:sp>
      <p:sp>
        <p:nvSpPr>
          <p:cNvPr id="44034"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42</a:t>
            </a:fld>
            <a:endParaRPr lang="nl-NL"/>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nl-NL" b="1" dirty="0" smtClean="0"/>
              <a:t>24.2.3 </a:t>
            </a:r>
            <a:r>
              <a:rPr lang="nl-NL" dirty="0" smtClean="0"/>
              <a:t>A third rationale for going international: managerial considerations</a:t>
            </a:r>
            <a:endParaRPr lang="nl-NL" dirty="0" smtClean="0"/>
          </a:p>
        </p:txBody>
      </p:sp>
      <p:sp>
        <p:nvSpPr>
          <p:cNvPr id="45060" name="Rectangle 3"/>
          <p:cNvSpPr>
            <a:spLocks noGrp="1" noChangeArrowheads="1"/>
          </p:cNvSpPr>
          <p:nvPr>
            <p:ph type="body" idx="1"/>
          </p:nvPr>
        </p:nvSpPr>
        <p:spPr>
          <a:xfrm>
            <a:off x="457200" y="1600200"/>
            <a:ext cx="8229600" cy="4972050"/>
          </a:xfrm>
        </p:spPr>
        <p:txBody>
          <a:bodyPr>
            <a:normAutofit fontScale="92500" lnSpcReduction="10000"/>
          </a:bodyPr>
          <a:lstStyle/>
          <a:p>
            <a:r>
              <a:rPr lang="nl-NL" dirty="0" smtClean="0"/>
              <a:t>Exporting know-how</a:t>
            </a:r>
          </a:p>
          <a:p>
            <a:pPr lvl="1"/>
            <a:r>
              <a:rPr lang="en-US" dirty="0" smtClean="0"/>
              <a:t>Decades of experience in institutional property portfolio management and development may be used profitably in markets where such expertise seems to be lacking</a:t>
            </a:r>
          </a:p>
          <a:p>
            <a:pPr lvl="2"/>
            <a:r>
              <a:rPr lang="en-US" dirty="0" smtClean="0"/>
              <a:t>Central and Eastern Europe?</a:t>
            </a:r>
          </a:p>
          <a:p>
            <a:pPr lvl="2"/>
            <a:r>
              <a:rPr lang="en-US" dirty="0" smtClean="0"/>
              <a:t>Emerging markets?</a:t>
            </a:r>
          </a:p>
          <a:p>
            <a:pPr lvl="1"/>
            <a:r>
              <a:rPr lang="en-US" dirty="0" smtClean="0"/>
              <a:t>But how valuable is general know-how in property investment?</a:t>
            </a:r>
          </a:p>
          <a:p>
            <a:pPr lvl="2"/>
            <a:r>
              <a:rPr lang="en-US" dirty="0" smtClean="0"/>
              <a:t>Listed property companies trade at discounts to Net Asset Value (</a:t>
            </a:r>
            <a:r>
              <a:rPr lang="en-US" dirty="0" err="1" smtClean="0"/>
              <a:t>NAV</a:t>
            </a:r>
            <a:r>
              <a:rPr lang="en-US" dirty="0" smtClean="0"/>
              <a:t>) for long periods, so consistent management premium is doubtful</a:t>
            </a:r>
          </a:p>
          <a:p>
            <a:pPr lvl="1"/>
            <a:r>
              <a:rPr lang="en-US" dirty="0" smtClean="0"/>
              <a:t>Know-how is probably more valuable in development</a:t>
            </a:r>
          </a:p>
          <a:p>
            <a:pPr lvl="2"/>
            <a:r>
              <a:rPr lang="en-US" dirty="0" smtClean="0"/>
              <a:t>Pure development companies are traded at value of current portfolio (small) plus present value of development profits (big). This suggests consistent management premium, but even that is doubtful. Recent research suggests that only land contracts have value in development</a:t>
            </a:r>
            <a:endParaRPr lang="en-US" dirty="0" smtClean="0"/>
          </a:p>
        </p:txBody>
      </p:sp>
      <p:sp>
        <p:nvSpPr>
          <p:cNvPr id="4505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43</a:t>
            </a:fld>
            <a:endParaRPr lang="nl-NL"/>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Other managerial considerations: servicing international clients</a:t>
            </a:r>
            <a:endParaRPr lang="nl-NL" smtClean="0"/>
          </a:p>
        </p:txBody>
      </p:sp>
      <p:sp>
        <p:nvSpPr>
          <p:cNvPr id="46084" name="Rectangle 3"/>
          <p:cNvSpPr>
            <a:spLocks noGrp="1" noChangeArrowheads="1"/>
          </p:cNvSpPr>
          <p:nvPr>
            <p:ph type="body" idx="1"/>
          </p:nvPr>
        </p:nvSpPr>
        <p:spPr/>
        <p:txBody>
          <a:bodyPr>
            <a:normAutofit fontScale="85000" lnSpcReduction="10000"/>
          </a:bodyPr>
          <a:lstStyle/>
          <a:p>
            <a:r>
              <a:rPr lang="en-US" dirty="0" smtClean="0"/>
              <a:t>Corporate real estate users are becoming global …</a:t>
            </a:r>
          </a:p>
          <a:p>
            <a:pPr lvl="1"/>
            <a:r>
              <a:rPr lang="en-US" dirty="0" smtClean="0"/>
              <a:t>Coca Cola, Nestle, BP, Unilever, etcetera</a:t>
            </a:r>
          </a:p>
          <a:p>
            <a:r>
              <a:rPr lang="en-US" dirty="0" smtClean="0"/>
              <a:t>… and so are their servicers</a:t>
            </a:r>
          </a:p>
          <a:p>
            <a:pPr lvl="1"/>
            <a:r>
              <a:rPr lang="en-US" dirty="0" smtClean="0"/>
              <a:t>Banks, law firms, accountancy firms, consultants</a:t>
            </a:r>
          </a:p>
          <a:p>
            <a:r>
              <a:rPr lang="en-US" dirty="0" smtClean="0"/>
              <a:t>The providers of space are among those servicers. </a:t>
            </a:r>
          </a:p>
          <a:p>
            <a:r>
              <a:rPr lang="en-US" dirty="0" smtClean="0"/>
              <a:t>Do they have to become global, too?</a:t>
            </a:r>
          </a:p>
          <a:p>
            <a:pPr lvl="1"/>
            <a:r>
              <a:rPr lang="en-US" dirty="0" smtClean="0"/>
              <a:t>Only when corporations prefer centralized purchasing of space, </a:t>
            </a:r>
          </a:p>
          <a:p>
            <a:pPr lvl="1"/>
            <a:r>
              <a:rPr lang="en-US" dirty="0" smtClean="0"/>
              <a:t>Only in sectors where corporations are indeed globalizing</a:t>
            </a:r>
          </a:p>
          <a:p>
            <a:pPr lvl="1"/>
            <a:r>
              <a:rPr lang="en-US" dirty="0" smtClean="0"/>
              <a:t>Probably depends on property type</a:t>
            </a:r>
          </a:p>
          <a:p>
            <a:pPr lvl="2"/>
            <a:r>
              <a:rPr lang="en-US" dirty="0" smtClean="0"/>
              <a:t>Logistics: yes on both counts</a:t>
            </a:r>
          </a:p>
          <a:p>
            <a:pPr lvl="2"/>
            <a:r>
              <a:rPr lang="en-US" dirty="0" smtClean="0"/>
              <a:t>Retail: increasingly so, but truly global chains do not yet exist</a:t>
            </a:r>
          </a:p>
          <a:p>
            <a:pPr lvl="2"/>
            <a:r>
              <a:rPr lang="en-US" dirty="0" smtClean="0"/>
              <a:t>Offices: global clients exist, but do not seem to centralize space decisions</a:t>
            </a:r>
          </a:p>
          <a:p>
            <a:pPr lvl="2"/>
            <a:r>
              <a:rPr lang="en-US" dirty="0" smtClean="0"/>
              <a:t>Residential: no on both counts</a:t>
            </a:r>
            <a:endParaRPr lang="nl-NL" dirty="0" smtClean="0"/>
          </a:p>
        </p:txBody>
      </p:sp>
      <p:sp>
        <p:nvSpPr>
          <p:cNvPr id="46082"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44</a:t>
            </a:fld>
            <a:endParaRPr lang="nl-NL"/>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b="1" dirty="0" smtClean="0"/>
              <a:t>24.2.4</a:t>
            </a:r>
            <a:r>
              <a:rPr lang="en-US" dirty="0" smtClean="0"/>
              <a:t> Obstacles to international property investment</a:t>
            </a:r>
            <a:endParaRPr lang="en-US" dirty="0" smtClean="0"/>
          </a:p>
        </p:txBody>
      </p:sp>
      <p:sp>
        <p:nvSpPr>
          <p:cNvPr id="47108" name="Rectangle 3"/>
          <p:cNvSpPr>
            <a:spLocks noGrp="1" noChangeArrowheads="1"/>
          </p:cNvSpPr>
          <p:nvPr>
            <p:ph type="body" idx="1"/>
          </p:nvPr>
        </p:nvSpPr>
        <p:spPr>
          <a:xfrm>
            <a:off x="457200" y="1447800"/>
            <a:ext cx="8229600" cy="4972050"/>
          </a:xfrm>
        </p:spPr>
        <p:txBody>
          <a:bodyPr>
            <a:normAutofit fontScale="92500" lnSpcReduction="20000"/>
          </a:bodyPr>
          <a:lstStyle/>
          <a:p>
            <a:r>
              <a:rPr lang="en-US" dirty="0" smtClean="0"/>
              <a:t>Costs </a:t>
            </a:r>
          </a:p>
          <a:p>
            <a:pPr lvl="1"/>
            <a:r>
              <a:rPr lang="en-US" dirty="0" smtClean="0"/>
              <a:t>Transaction costs are often higher abroad</a:t>
            </a:r>
          </a:p>
          <a:p>
            <a:pPr lvl="1"/>
            <a:r>
              <a:rPr lang="en-US" dirty="0" smtClean="0"/>
              <a:t>Information costs are high and a fundamental obstacle to far-away investors</a:t>
            </a:r>
          </a:p>
          <a:p>
            <a:r>
              <a:rPr lang="en-US" dirty="0" smtClean="0"/>
              <a:t>Liquidity</a:t>
            </a:r>
          </a:p>
          <a:p>
            <a:pPr lvl="1"/>
            <a:r>
              <a:rPr lang="en-US" dirty="0" smtClean="0"/>
              <a:t>Difficult to get into booming market at good prices</a:t>
            </a:r>
          </a:p>
          <a:p>
            <a:pPr lvl="1"/>
            <a:r>
              <a:rPr lang="en-US" dirty="0" smtClean="0"/>
              <a:t>Difficult to get rid of property when markets turn bad</a:t>
            </a:r>
          </a:p>
          <a:p>
            <a:r>
              <a:rPr lang="en-US" dirty="0" smtClean="0"/>
              <a:t>Risks</a:t>
            </a:r>
          </a:p>
          <a:p>
            <a:pPr lvl="1"/>
            <a:r>
              <a:rPr lang="en-US" dirty="0" smtClean="0"/>
              <a:t>Currency risk</a:t>
            </a:r>
          </a:p>
          <a:p>
            <a:pPr lvl="1"/>
            <a:r>
              <a:rPr lang="en-US" dirty="0" smtClean="0"/>
              <a:t>Economic risk</a:t>
            </a:r>
          </a:p>
          <a:p>
            <a:pPr lvl="1"/>
            <a:r>
              <a:rPr lang="en-US" dirty="0" smtClean="0"/>
              <a:t>Political risk</a:t>
            </a:r>
          </a:p>
          <a:p>
            <a:r>
              <a:rPr lang="en-US" dirty="0" smtClean="0"/>
              <a:t>Regulation</a:t>
            </a:r>
          </a:p>
          <a:p>
            <a:pPr lvl="1"/>
            <a:r>
              <a:rPr lang="en-US" dirty="0" smtClean="0"/>
              <a:t>Foreign ownership constraints, especially for real estate</a:t>
            </a:r>
          </a:p>
          <a:p>
            <a:pPr lvl="1"/>
            <a:r>
              <a:rPr lang="en-US" dirty="0" smtClean="0"/>
              <a:t>Barriers to repatriation of foreign-earned returns</a:t>
            </a:r>
            <a:endParaRPr lang="en-US" dirty="0" smtClean="0"/>
          </a:p>
        </p:txBody>
      </p:sp>
      <p:sp>
        <p:nvSpPr>
          <p:cNvPr id="4710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45</a:t>
            </a:fld>
            <a:endParaRPr lang="nl-NL"/>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r>
              <a:rPr lang="en-US" b="1" dirty="0" smtClean="0"/>
              <a:t>Costs:</a:t>
            </a:r>
            <a:br>
              <a:rPr lang="en-US" b="1" dirty="0" smtClean="0"/>
            </a:br>
            <a:r>
              <a:rPr lang="en-US" b="1" dirty="0" smtClean="0"/>
              <a:t>Transaction costs </a:t>
            </a:r>
            <a:r>
              <a:rPr lang="en-US" dirty="0" smtClean="0"/>
              <a:t>vary strongly across countries, and are usually higher than in the United States, especially the property transfer tax</a:t>
            </a:r>
            <a:endParaRPr lang="nl-NL" dirty="0" smtClean="0"/>
          </a:p>
        </p:txBody>
      </p:sp>
      <p:pic>
        <p:nvPicPr>
          <p:cNvPr id="48133" name="Picture 212"/>
          <p:cNvPicPr>
            <a:picLocks noGrp="1" noChangeAspect="1" noChangeArrowheads="1"/>
          </p:cNvPicPr>
          <p:nvPr>
            <p:ph idx="1"/>
          </p:nvPr>
        </p:nvPicPr>
        <p:blipFill>
          <a:blip r:embed="rId2" cstate="print"/>
          <a:srcRect/>
          <a:stretch>
            <a:fillRect/>
          </a:stretch>
        </p:blipFill>
        <p:spPr>
          <a:xfrm>
            <a:off x="1455971" y="1600200"/>
            <a:ext cx="6232057" cy="4525963"/>
          </a:xfrm>
        </p:spPr>
      </p:pic>
      <p:sp>
        <p:nvSpPr>
          <p:cNvPr id="48130"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7AD61A79-2E27-4B2D-9792-82EE44D4301E}" type="slidenum">
              <a:rPr lang="nl-NL" smtClean="0"/>
              <a:pPr/>
              <a:t>46</a:t>
            </a:fld>
            <a:endParaRPr lang="nl-NL"/>
          </a:p>
        </p:txBody>
      </p:sp>
      <p:sp>
        <p:nvSpPr>
          <p:cNvPr id="48132" name="Text Box 211"/>
          <p:cNvSpPr txBox="1">
            <a:spLocks noChangeArrowheads="1"/>
          </p:cNvSpPr>
          <p:nvPr/>
        </p:nvSpPr>
        <p:spPr bwMode="auto">
          <a:xfrm>
            <a:off x="1466850" y="6129337"/>
            <a:ext cx="2365375" cy="276999"/>
          </a:xfrm>
          <a:prstGeom prst="rect">
            <a:avLst/>
          </a:prstGeom>
          <a:noFill/>
          <a:ln w="9525">
            <a:noFill/>
            <a:miter lim="800000"/>
            <a:headEnd/>
            <a:tailEnd/>
          </a:ln>
          <a:effectLst/>
        </p:spPr>
        <p:txBody>
          <a:bodyPr>
            <a:spAutoFit/>
          </a:bodyPr>
          <a:lstStyle/>
          <a:p>
            <a:pPr>
              <a:spcBef>
                <a:spcPct val="50000"/>
              </a:spcBef>
            </a:pPr>
            <a:r>
              <a:rPr lang="en-US" sz="1200" dirty="0">
                <a:latin typeface="Calibri" pitchFamily="34" charset="0"/>
              </a:rPr>
              <a:t>Source: </a:t>
            </a:r>
            <a:r>
              <a:rPr lang="en-US" sz="1200" dirty="0" err="1">
                <a:latin typeface="Calibri" pitchFamily="34" charset="0"/>
              </a:rPr>
              <a:t>NAI</a:t>
            </a:r>
            <a:r>
              <a:rPr lang="en-US" sz="1200" dirty="0">
                <a:latin typeface="Calibri" pitchFamily="34" charset="0"/>
              </a:rPr>
              <a:t> Global</a:t>
            </a:r>
            <a:endParaRPr lang="nl-NL" sz="1200" dirty="0">
              <a:latin typeface="Calibri"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b="1" dirty="0" smtClean="0"/>
              <a:t>Costs: </a:t>
            </a:r>
            <a:br>
              <a:rPr lang="en-US" b="1" dirty="0" smtClean="0"/>
            </a:br>
            <a:r>
              <a:rPr lang="en-US" dirty="0" smtClean="0"/>
              <a:t>Information costs are important in private markets</a:t>
            </a:r>
            <a:endParaRPr lang="nl-NL" dirty="0" smtClean="0"/>
          </a:p>
        </p:txBody>
      </p:sp>
      <p:sp>
        <p:nvSpPr>
          <p:cNvPr id="49156" name="Rectangle 3"/>
          <p:cNvSpPr>
            <a:spLocks noGrp="1" noChangeArrowheads="1"/>
          </p:cNvSpPr>
          <p:nvPr>
            <p:ph type="body" idx="1"/>
          </p:nvPr>
        </p:nvSpPr>
        <p:spPr/>
        <p:txBody>
          <a:bodyPr/>
          <a:lstStyle/>
          <a:p>
            <a:r>
              <a:rPr lang="en-US" smtClean="0"/>
              <a:t>Two studies with international evidence: Eichholtz, Schweitzer, Koedijk (2001), Eichholtz, Gugler, Kok (2011) </a:t>
            </a:r>
          </a:p>
          <a:p>
            <a:pPr lvl="1"/>
            <a:r>
              <a:rPr lang="en-US" smtClean="0"/>
              <a:t>Property market is not efficient</a:t>
            </a:r>
          </a:p>
          <a:p>
            <a:pPr lvl="2"/>
            <a:r>
              <a:rPr lang="en-US" smtClean="0"/>
              <a:t>Possible to beat the market consistently</a:t>
            </a:r>
          </a:p>
          <a:p>
            <a:pPr lvl="2"/>
            <a:r>
              <a:rPr lang="en-US" smtClean="0"/>
              <a:t>Possible to be beaten by the market consistently</a:t>
            </a:r>
          </a:p>
          <a:p>
            <a:pPr lvl="1"/>
            <a:r>
              <a:rPr lang="en-US" smtClean="0"/>
              <a:t>Who beats whom?</a:t>
            </a:r>
          </a:p>
          <a:p>
            <a:pPr lvl="2"/>
            <a:r>
              <a:rPr lang="en-US" smtClean="0"/>
              <a:t>The local property investors are the insiders</a:t>
            </a:r>
          </a:p>
          <a:p>
            <a:pPr lvl="2"/>
            <a:r>
              <a:rPr lang="en-US" smtClean="0"/>
              <a:t>The international property investors are outsiders</a:t>
            </a:r>
          </a:p>
          <a:p>
            <a:pPr lvl="1"/>
            <a:r>
              <a:rPr lang="en-US" smtClean="0"/>
              <a:t>This should be reflected in performance</a:t>
            </a:r>
          </a:p>
          <a:p>
            <a:endParaRPr lang="nl-NL" dirty="0" smtClean="0"/>
          </a:p>
        </p:txBody>
      </p:sp>
      <p:sp>
        <p:nvSpPr>
          <p:cNvPr id="49154"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47</a:t>
            </a:fld>
            <a:endParaRPr lang="nl-NL"/>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Measuring pure information costs:</a:t>
            </a:r>
            <a:br>
              <a:rPr lang="en-US" dirty="0" smtClean="0"/>
            </a:br>
            <a:r>
              <a:rPr lang="en-US" dirty="0" smtClean="0"/>
              <a:t>Split allocation effect from information effect</a:t>
            </a:r>
            <a:endParaRPr lang="en-US" dirty="0" smtClean="0"/>
          </a:p>
        </p:txBody>
      </p:sp>
      <p:sp>
        <p:nvSpPr>
          <p:cNvPr id="50180" name="Rectangle 3"/>
          <p:cNvSpPr>
            <a:spLocks noGrp="1" noChangeArrowheads="1"/>
          </p:cNvSpPr>
          <p:nvPr>
            <p:ph type="body" idx="1"/>
          </p:nvPr>
        </p:nvSpPr>
        <p:spPr/>
        <p:txBody>
          <a:bodyPr>
            <a:normAutofit fontScale="92500" lnSpcReduction="10000"/>
          </a:bodyPr>
          <a:lstStyle/>
          <a:p>
            <a:pPr>
              <a:buNone/>
            </a:pPr>
            <a:r>
              <a:rPr lang="en-US" dirty="0" smtClean="0"/>
              <a:t>Procedure in 5 steps</a:t>
            </a:r>
          </a:p>
          <a:p>
            <a:pPr marL="514350" indent="-514350">
              <a:buSzPct val="110000"/>
              <a:buFont typeface="+mj-lt"/>
              <a:buAutoNum type="arabicPeriod"/>
            </a:pPr>
            <a:r>
              <a:rPr lang="en-US" dirty="0" smtClean="0"/>
              <a:t>Look at country allocation for each international property company for every year</a:t>
            </a:r>
          </a:p>
          <a:p>
            <a:pPr marL="514350" indent="-514350">
              <a:buSzPct val="110000"/>
              <a:buFont typeface="+mj-lt"/>
              <a:buAutoNum type="arabicPeriod"/>
            </a:pPr>
            <a:r>
              <a:rPr lang="en-US" dirty="0" smtClean="0"/>
              <a:t>Construct mimicking portfolio of domestic property companies with same country allocation as international company</a:t>
            </a:r>
          </a:p>
          <a:p>
            <a:pPr marL="514350" indent="-514350">
              <a:buSzPct val="110000"/>
              <a:buFont typeface="+mj-lt"/>
              <a:buAutoNum type="arabicPeriod"/>
            </a:pPr>
            <a:r>
              <a:rPr lang="en-US" dirty="0" smtClean="0"/>
              <a:t>Calculate return index for each mimicking portfolio</a:t>
            </a:r>
          </a:p>
          <a:p>
            <a:pPr marL="514350" indent="-514350">
              <a:buSzPct val="110000"/>
              <a:buFont typeface="+mj-lt"/>
              <a:buAutoNum type="arabicPeriod"/>
            </a:pPr>
            <a:r>
              <a:rPr lang="en-US" dirty="0" smtClean="0"/>
              <a:t>Aggregate mimicking indices for each individual company into one overall index</a:t>
            </a:r>
          </a:p>
          <a:p>
            <a:pPr marL="514350" indent="-514350">
              <a:buSzPct val="110000"/>
              <a:buFont typeface="+mj-lt"/>
              <a:buAutoNum type="arabicPeriod"/>
            </a:pPr>
            <a:r>
              <a:rPr lang="en-US" dirty="0" smtClean="0"/>
              <a:t>Compare performance overall mimicking index with performance index internationals</a:t>
            </a:r>
            <a:endParaRPr lang="en-US" dirty="0" smtClean="0"/>
          </a:p>
        </p:txBody>
      </p:sp>
      <p:sp>
        <p:nvSpPr>
          <p:cNvPr id="5017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48</a:t>
            </a:fld>
            <a:endParaRPr lang="nl-NL"/>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smtClean="0">
                <a:solidFill>
                  <a:schemeClr val="tx2"/>
                </a:solidFill>
              </a:rPr>
              <a:t>Information costs are important … </a:t>
            </a:r>
            <a:endParaRPr lang="en-US" dirty="0"/>
          </a:p>
        </p:txBody>
      </p:sp>
      <p:sp>
        <p:nvSpPr>
          <p:cNvPr id="51202"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7176C730-2D70-481E-8313-F866D1B62F2F}" type="slidenum">
              <a:rPr lang="nl-NL" smtClean="0"/>
              <a:pPr/>
              <a:t>49</a:t>
            </a:fld>
            <a:endParaRPr lang="nl-NL"/>
          </a:p>
        </p:txBody>
      </p:sp>
      <p:grpSp>
        <p:nvGrpSpPr>
          <p:cNvPr id="11" name="Group 10"/>
          <p:cNvGrpSpPr/>
          <p:nvPr/>
        </p:nvGrpSpPr>
        <p:grpSpPr>
          <a:xfrm>
            <a:off x="615950" y="1285875"/>
            <a:ext cx="7910513" cy="5203741"/>
            <a:chOff x="615950" y="1285875"/>
            <a:chExt cx="7910513" cy="5203741"/>
          </a:xfrm>
        </p:grpSpPr>
        <p:graphicFrame>
          <p:nvGraphicFramePr>
            <p:cNvPr id="51203" name="Object 2"/>
            <p:cNvGraphicFramePr>
              <a:graphicFrameLocks noChangeAspect="1"/>
            </p:cNvGraphicFramePr>
            <p:nvPr>
              <p:ph type="chart" idx="1"/>
            </p:nvPr>
          </p:nvGraphicFramePr>
          <p:xfrm>
            <a:off x="619125" y="1285875"/>
            <a:ext cx="7907338" cy="4930775"/>
          </p:xfrm>
          <a:graphic>
            <a:graphicData uri="http://schemas.openxmlformats.org/presentationml/2006/ole">
              <p:oleObj spid="_x0000_s51203" name="Worksheet" r:id="rId3" imgW="9250648" imgH="5760720" progId="Excel.Sheet.8">
                <p:embed/>
              </p:oleObj>
            </a:graphicData>
          </a:graphic>
        </p:graphicFrame>
        <p:sp>
          <p:nvSpPr>
            <p:cNvPr id="51205" name="Text Box 4"/>
            <p:cNvSpPr txBox="1">
              <a:spLocks noChangeArrowheads="1"/>
            </p:cNvSpPr>
            <p:nvPr/>
          </p:nvSpPr>
          <p:spPr bwMode="auto">
            <a:xfrm>
              <a:off x="615950" y="6235700"/>
              <a:ext cx="2959100" cy="253916"/>
            </a:xfrm>
            <a:prstGeom prst="rect">
              <a:avLst/>
            </a:prstGeom>
            <a:noFill/>
            <a:ln w="9525">
              <a:noFill/>
              <a:miter lim="800000"/>
              <a:headEnd/>
              <a:tailEnd/>
            </a:ln>
            <a:effectLst/>
          </p:spPr>
          <p:txBody>
            <a:bodyPr>
              <a:spAutoFit/>
            </a:bodyPr>
            <a:lstStyle/>
            <a:p>
              <a:pPr>
                <a:spcBef>
                  <a:spcPct val="50000"/>
                </a:spcBef>
              </a:pPr>
              <a:r>
                <a:rPr lang="en-US" sz="1050" dirty="0">
                  <a:latin typeface="Calibri" pitchFamily="34" charset="0"/>
                </a:rPr>
                <a:t>Source: Eichholtz, </a:t>
              </a:r>
              <a:r>
                <a:rPr lang="en-US" sz="1050" dirty="0" err="1">
                  <a:latin typeface="Calibri" pitchFamily="34" charset="0"/>
                </a:rPr>
                <a:t>Koedijk</a:t>
              </a:r>
              <a:r>
                <a:rPr lang="en-US" sz="1050" dirty="0">
                  <a:latin typeface="Calibri" pitchFamily="34" charset="0"/>
                </a:rPr>
                <a:t> and Schweitzer (2001)</a:t>
              </a:r>
              <a:endParaRPr lang="nl-NL" sz="1050" dirty="0">
                <a:latin typeface="Calibri" pitchFamily="34"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oter Placeholder 4"/>
          <p:cNvSpPr>
            <a:spLocks noGrp="1"/>
          </p:cNvSpPr>
          <p:nvPr>
            <p:ph type="ftr" sz="quarter" idx="11"/>
          </p:nvPr>
        </p:nvSpPr>
        <p:spPr>
          <a:noFill/>
          <a:ln>
            <a:miter lim="800000"/>
            <a:headEnd/>
            <a:tailEnd/>
          </a:ln>
        </p:spPr>
        <p:txBody>
          <a:bodyPr/>
          <a:lstStyle/>
          <a:p>
            <a:r>
              <a:rPr lang="en-US" dirty="0" smtClean="0"/>
              <a:t>© 2014 OnCourse Learning. All Rights Reserved.</a:t>
            </a:r>
            <a:endParaRPr lang="nl-NL"/>
          </a:p>
        </p:txBody>
      </p:sp>
      <p:sp>
        <p:nvSpPr>
          <p:cNvPr id="6147" name="Rectangle 2"/>
          <p:cNvSpPr>
            <a:spLocks noGrp="1" noChangeArrowheads="1"/>
          </p:cNvSpPr>
          <p:nvPr>
            <p:ph type="title"/>
          </p:nvPr>
        </p:nvSpPr>
        <p:spPr/>
        <p:txBody>
          <a:bodyPr/>
          <a:lstStyle/>
          <a:p>
            <a:pPr eaLnBrk="1" hangingPunct="1"/>
            <a:r>
              <a:rPr lang="en-US" b="1" dirty="0" smtClean="0"/>
              <a:t>24.1.1 </a:t>
            </a:r>
            <a:r>
              <a:rPr lang="en-US" dirty="0" smtClean="0"/>
              <a:t>The </a:t>
            </a:r>
            <a:r>
              <a:rPr lang="en-US" dirty="0" smtClean="0"/>
              <a:t>global real estate </a:t>
            </a:r>
            <a:r>
              <a:rPr lang="en-US" dirty="0" smtClean="0"/>
              <a:t>capital market</a:t>
            </a:r>
            <a:r>
              <a:rPr lang="en-US" dirty="0" smtClean="0"/>
              <a:t>: size and flows</a:t>
            </a:r>
            <a:endParaRPr lang="nl-NL" dirty="0" smtClean="0"/>
          </a:p>
        </p:txBody>
      </p:sp>
      <p:sp>
        <p:nvSpPr>
          <p:cNvPr id="6148" name="Rectangle 3"/>
          <p:cNvSpPr>
            <a:spLocks noGrp="1" noChangeArrowheads="1"/>
          </p:cNvSpPr>
          <p:nvPr>
            <p:ph type="body" idx="1"/>
          </p:nvPr>
        </p:nvSpPr>
        <p:spPr>
          <a:xfrm>
            <a:off x="457200" y="1600200"/>
            <a:ext cx="8229600" cy="4800600"/>
          </a:xfrm>
        </p:spPr>
        <p:txBody>
          <a:bodyPr>
            <a:normAutofit/>
          </a:bodyPr>
          <a:lstStyle/>
          <a:p>
            <a:pPr eaLnBrk="1" hangingPunct="1"/>
            <a:r>
              <a:rPr lang="en-US" dirty="0" smtClean="0"/>
              <a:t>Real estate investments have traditionally been very local, but the international real estate capital market is well-developed</a:t>
            </a:r>
          </a:p>
          <a:p>
            <a:pPr eaLnBrk="1" hangingPunct="1"/>
            <a:r>
              <a:rPr lang="en-US" dirty="0" smtClean="0"/>
              <a:t>Estimates of international real estate capital market</a:t>
            </a:r>
          </a:p>
          <a:p>
            <a:pPr lvl="1" eaLnBrk="1" hangingPunct="1"/>
            <a:r>
              <a:rPr lang="en-US" dirty="0" smtClean="0"/>
              <a:t>The estimated global institutional market in 2004 was US$ 7.7 trillion</a:t>
            </a:r>
          </a:p>
          <a:p>
            <a:pPr lvl="1" eaLnBrk="1" hangingPunct="1"/>
            <a:r>
              <a:rPr lang="en-US" dirty="0" smtClean="0"/>
              <a:t>European and Asia-Pacific markets are big and growing (see charts)</a:t>
            </a:r>
          </a:p>
          <a:p>
            <a:pPr lvl="1" eaLnBrk="1" hangingPunct="1"/>
            <a:r>
              <a:rPr lang="en-US" dirty="0" smtClean="0"/>
              <a:t>Especially Asian market is small compared to its potential</a:t>
            </a:r>
          </a:p>
          <a:p>
            <a:pPr lvl="2" eaLnBrk="1" hangingPunct="1"/>
            <a:r>
              <a:rPr lang="en-US" dirty="0" smtClean="0"/>
              <a:t>Markets very small relative to population and expected GDP growth </a:t>
            </a:r>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a:t>
            </a:fld>
            <a:endParaRPr lang="nl-NL"/>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Political Risks</a:t>
            </a:r>
            <a:endParaRPr lang="nl-NL" dirty="0" smtClean="0"/>
          </a:p>
        </p:txBody>
      </p:sp>
      <p:sp>
        <p:nvSpPr>
          <p:cNvPr id="52228" name="Rectangle 3"/>
          <p:cNvSpPr>
            <a:spLocks noGrp="1" noChangeArrowheads="1"/>
          </p:cNvSpPr>
          <p:nvPr>
            <p:ph type="body" idx="1"/>
          </p:nvPr>
        </p:nvSpPr>
        <p:spPr>
          <a:xfrm>
            <a:off x="457200" y="1209676"/>
            <a:ext cx="8229600" cy="5191124"/>
          </a:xfrm>
        </p:spPr>
        <p:txBody>
          <a:bodyPr>
            <a:normAutofit fontScale="92500"/>
          </a:bodyPr>
          <a:lstStyle/>
          <a:p>
            <a:r>
              <a:rPr lang="en-US" dirty="0" smtClean="0"/>
              <a:t>Bigger for real estate than for any other asset (maybe except art), and especially for foreign investors</a:t>
            </a:r>
          </a:p>
          <a:p>
            <a:pPr lvl="1"/>
            <a:r>
              <a:rPr lang="en-US" dirty="0" smtClean="0"/>
              <a:t>Real estate and land is part of the national heritage</a:t>
            </a:r>
          </a:p>
          <a:p>
            <a:pPr lvl="1"/>
            <a:r>
              <a:rPr lang="en-US" dirty="0" smtClean="0"/>
              <a:t>Government involvement (zoning, tenant protection) big and structural</a:t>
            </a:r>
          </a:p>
          <a:p>
            <a:r>
              <a:rPr lang="en-US" dirty="0" smtClean="0"/>
              <a:t>Foreign investors are more vulnerable: </a:t>
            </a:r>
          </a:p>
          <a:p>
            <a:pPr lvl="1"/>
            <a:r>
              <a:rPr lang="en-US" dirty="0" smtClean="0"/>
              <a:t>Weak political clout, especially without local coalition partners (if few jobs are at stake, for example)</a:t>
            </a:r>
          </a:p>
          <a:p>
            <a:pPr lvl="1"/>
            <a:r>
              <a:rPr lang="en-US" dirty="0" smtClean="0"/>
              <a:t>Weaker connections at city hall</a:t>
            </a:r>
          </a:p>
          <a:p>
            <a:r>
              <a:rPr lang="en-US" dirty="0" smtClean="0"/>
              <a:t>Unfair laws and corruption</a:t>
            </a:r>
          </a:p>
          <a:p>
            <a:r>
              <a:rPr lang="en-US" dirty="0" smtClean="0"/>
              <a:t>Low liquidity of directly held RE assets makes expected political risk hard to escape</a:t>
            </a:r>
            <a:endParaRPr lang="nl-NL" dirty="0" smtClean="0"/>
          </a:p>
        </p:txBody>
      </p:sp>
      <p:sp>
        <p:nvSpPr>
          <p:cNvPr id="52226"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50</a:t>
            </a:fld>
            <a:endParaRPr lang="nl-NL"/>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53251" name="Rectangle 2"/>
          <p:cNvSpPr>
            <a:spLocks noGrp="1" noChangeArrowheads="1"/>
          </p:cNvSpPr>
          <p:nvPr>
            <p:ph type="title"/>
          </p:nvPr>
        </p:nvSpPr>
        <p:spPr/>
        <p:txBody>
          <a:bodyPr/>
          <a:lstStyle/>
          <a:p>
            <a:pPr eaLnBrk="1" hangingPunct="1"/>
            <a:r>
              <a:rPr lang="en-US" b="1" smtClean="0"/>
              <a:t>Regulation</a:t>
            </a:r>
            <a:endParaRPr lang="nl-NL" b="1" smtClean="0"/>
          </a:p>
        </p:txBody>
      </p:sp>
      <p:sp>
        <p:nvSpPr>
          <p:cNvPr id="53252" name="Rectangle 3"/>
          <p:cNvSpPr>
            <a:spLocks noGrp="1" noChangeArrowheads="1"/>
          </p:cNvSpPr>
          <p:nvPr>
            <p:ph type="body" idx="1"/>
          </p:nvPr>
        </p:nvSpPr>
        <p:spPr>
          <a:xfrm>
            <a:off x="457200" y="1200150"/>
            <a:ext cx="8229600" cy="4926013"/>
          </a:xfrm>
        </p:spPr>
        <p:txBody>
          <a:bodyPr/>
          <a:lstStyle/>
          <a:p>
            <a:pPr eaLnBrk="1" hangingPunct="1">
              <a:lnSpc>
                <a:spcPct val="90000"/>
              </a:lnSpc>
            </a:pPr>
            <a:r>
              <a:rPr lang="en-US" dirty="0" smtClean="0"/>
              <a:t>There may be impediments to foreign asset ownership. If present, they usually are in place for real estate, and especially for housing and land</a:t>
            </a:r>
          </a:p>
          <a:p>
            <a:pPr lvl="1" eaLnBrk="1" hangingPunct="1">
              <a:lnSpc>
                <a:spcPct val="90000"/>
              </a:lnSpc>
            </a:pPr>
            <a:r>
              <a:rPr lang="en-US" dirty="0" smtClean="0"/>
              <a:t>Switzerland is classical example</a:t>
            </a:r>
          </a:p>
          <a:p>
            <a:pPr lvl="1" eaLnBrk="1" hangingPunct="1">
              <a:lnSpc>
                <a:spcPct val="90000"/>
              </a:lnSpc>
            </a:pPr>
            <a:r>
              <a:rPr lang="en-US" dirty="0" smtClean="0"/>
              <a:t>Former central/eastern Europe</a:t>
            </a:r>
          </a:p>
          <a:p>
            <a:pPr lvl="1" eaLnBrk="1" hangingPunct="1">
              <a:lnSpc>
                <a:spcPct val="90000"/>
              </a:lnSpc>
            </a:pPr>
            <a:r>
              <a:rPr lang="en-US" dirty="0" smtClean="0"/>
              <a:t>China</a:t>
            </a:r>
          </a:p>
          <a:p>
            <a:pPr eaLnBrk="1" hangingPunct="1">
              <a:lnSpc>
                <a:spcPct val="90000"/>
              </a:lnSpc>
            </a:pPr>
            <a:r>
              <a:rPr lang="en-US" dirty="0" smtClean="0"/>
              <a:t>There may be impediments to repatriation of profits. More important for foreign direct investments, including direct real </a:t>
            </a:r>
            <a:r>
              <a:rPr lang="en-US" dirty="0" smtClean="0"/>
              <a:t>estate</a:t>
            </a:r>
            <a:endParaRPr lang="en-US" dirty="0" smtClean="0"/>
          </a:p>
          <a:p>
            <a:pPr eaLnBrk="1" hangingPunct="1">
              <a:lnSpc>
                <a:spcPct val="90000"/>
              </a:lnSpc>
            </a:pPr>
            <a:r>
              <a:rPr lang="en-US" dirty="0" smtClean="0"/>
              <a:t>These issues are gradually getting less important, especially within trading blocks</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51</a:t>
            </a:fld>
            <a:endParaRPr lang="nl-NL"/>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1" y="2700039"/>
            <a:ext cx="9144000" cy="783812"/>
          </a:xfrm>
          <a:prstGeom prst="rect">
            <a:avLst/>
          </a:prstGeom>
          <a:solidFill>
            <a:schemeClr val="accent1"/>
          </a:solidFill>
          <a:ln w="9525">
            <a:solidFill>
              <a:schemeClr val="accent1">
                <a:lumMod val="10000"/>
              </a:schemeClr>
            </a:solidFill>
            <a:miter lim="800000"/>
            <a:headEnd/>
            <a:tailEnd/>
          </a:ln>
          <a:effectLst/>
        </p:spPr>
        <p:txBody>
          <a:bodyPr wrap="none" anchor="ctr"/>
          <a:lstStyle/>
          <a:p>
            <a:pPr algn="ctr"/>
            <a:endParaRPr lang="en-US"/>
          </a:p>
        </p:txBody>
      </p:sp>
      <p:sp>
        <p:nvSpPr>
          <p:cNvPr id="3075" name="Rectangle 2"/>
          <p:cNvSpPr>
            <a:spLocks noGrp="1" noChangeArrowheads="1"/>
          </p:cNvSpPr>
          <p:nvPr>
            <p:ph type="title"/>
          </p:nvPr>
        </p:nvSpPr>
        <p:spPr/>
        <p:txBody>
          <a:bodyPr/>
          <a:lstStyle/>
          <a:p>
            <a:r>
              <a:rPr lang="nl-NL" smtClean="0"/>
              <a:t>Structure of Chapter 24</a:t>
            </a:r>
            <a:endParaRPr lang="nl-NL" smtClean="0"/>
          </a:p>
        </p:txBody>
      </p:sp>
      <p:sp>
        <p:nvSpPr>
          <p:cNvPr id="3077" name="Rectangle 3"/>
          <p:cNvSpPr>
            <a:spLocks noGrp="1" noChangeArrowheads="1"/>
          </p:cNvSpPr>
          <p:nvPr>
            <p:ph type="body" idx="1"/>
          </p:nvPr>
        </p:nvSpPr>
        <p:spPr/>
        <p:txBody>
          <a:bodyPr/>
          <a:lstStyle/>
          <a:p>
            <a:pPr marL="803275" indent="-803275">
              <a:buNone/>
            </a:pPr>
            <a:r>
              <a:rPr lang="nl-NL" b="1" dirty="0" smtClean="0">
                <a:solidFill>
                  <a:schemeClr val="accent6"/>
                </a:solidFill>
                <a:effectLst>
                  <a:outerShdw blurRad="38100" dist="38100" dir="2700000" algn="tl">
                    <a:srgbClr val="000000">
                      <a:alpha val="43137"/>
                    </a:srgbClr>
                  </a:outerShdw>
                </a:effectLst>
              </a:rPr>
              <a:t>24.1 	</a:t>
            </a:r>
            <a:r>
              <a:rPr lang="nl-NL" dirty="0" smtClean="0"/>
              <a:t>There’s a Big World Out There</a:t>
            </a:r>
          </a:p>
          <a:p>
            <a:pPr marL="803275" indent="-803275">
              <a:buNone/>
            </a:pPr>
            <a:r>
              <a:rPr lang="nl-NL" b="1" dirty="0" smtClean="0">
                <a:solidFill>
                  <a:schemeClr val="accent6"/>
                </a:solidFill>
                <a:effectLst>
                  <a:outerShdw blurRad="38100" dist="38100" dir="2700000" algn="tl">
                    <a:srgbClr val="000000">
                      <a:alpha val="43137"/>
                    </a:srgbClr>
                  </a:outerShdw>
                </a:effectLst>
              </a:rPr>
              <a:t>24.2</a:t>
            </a:r>
            <a:r>
              <a:rPr lang="nl-NL" dirty="0" smtClean="0"/>
              <a:t> 	Going International: Rationales and Obstacles</a:t>
            </a:r>
          </a:p>
          <a:p>
            <a:pPr marL="803275" indent="-803275">
              <a:buNone/>
            </a:pPr>
            <a:r>
              <a:rPr lang="nl-NL" b="1" dirty="0" smtClean="0">
                <a:solidFill>
                  <a:schemeClr val="accent6"/>
                </a:solidFill>
                <a:effectLst>
                  <a:outerShdw blurRad="38100" dist="38100" dir="2700000" algn="tl">
                    <a:srgbClr val="000000">
                      <a:alpha val="43137"/>
                    </a:srgbClr>
                  </a:outerShdw>
                </a:effectLst>
              </a:rPr>
              <a:t>24.3</a:t>
            </a:r>
            <a:r>
              <a:rPr lang="nl-NL" dirty="0" smtClean="0"/>
              <a:t> 	Developing and </a:t>
            </a:r>
            <a:r>
              <a:rPr lang="en-US" dirty="0" smtClean="0"/>
              <a:t>Implementing International Real Estate Strategies</a:t>
            </a:r>
            <a:endParaRPr lang="nl-NL" dirty="0" smtClean="0"/>
          </a:p>
          <a:p>
            <a:pPr marL="803275" indent="-803275">
              <a:buNone/>
            </a:pPr>
            <a:r>
              <a:rPr lang="nl-NL" b="1" dirty="0" smtClean="0">
                <a:solidFill>
                  <a:schemeClr val="accent6"/>
                </a:solidFill>
                <a:effectLst>
                  <a:outerShdw blurRad="38100" dist="38100" dir="2700000" algn="tl">
                    <a:srgbClr val="000000">
                      <a:alpha val="43137"/>
                    </a:srgbClr>
                  </a:outerShdw>
                </a:effectLst>
              </a:rPr>
              <a:t>24.4</a:t>
            </a:r>
            <a:r>
              <a:rPr lang="nl-NL" dirty="0" smtClean="0"/>
              <a:t> 	Chapter Summary</a:t>
            </a:r>
            <a:endParaRPr lang="nl-NL" dirty="0" smtClean="0"/>
          </a:p>
        </p:txBody>
      </p:sp>
      <p:sp>
        <p:nvSpPr>
          <p:cNvPr id="3074"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9D3C4630-DFBD-42ED-9901-E35A0D6992AD}" type="slidenum">
              <a:rPr lang="nl-NL" smtClean="0"/>
              <a:pPr/>
              <a:t>52</a:t>
            </a:fld>
            <a:endParaRPr lang="nl-NL"/>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nl-NL" smtClean="0"/>
              <a:t>How to do it?</a:t>
            </a:r>
            <a:endParaRPr lang="nl-NL" dirty="0" smtClean="0"/>
          </a:p>
        </p:txBody>
      </p:sp>
      <p:sp>
        <p:nvSpPr>
          <p:cNvPr id="55300" name="Rectangle 3"/>
          <p:cNvSpPr>
            <a:spLocks noGrp="1" noChangeArrowheads="1"/>
          </p:cNvSpPr>
          <p:nvPr>
            <p:ph type="body" idx="1"/>
          </p:nvPr>
        </p:nvSpPr>
        <p:spPr/>
        <p:txBody>
          <a:bodyPr/>
          <a:lstStyle/>
          <a:p>
            <a:r>
              <a:rPr lang="nl-NL" smtClean="0"/>
              <a:t>Given obstacles to international investment, how can an investor get a satisfactory performance?</a:t>
            </a:r>
            <a:endParaRPr lang="en-US" smtClean="0"/>
          </a:p>
          <a:p>
            <a:r>
              <a:rPr lang="en-US" smtClean="0"/>
              <a:t>A successful international property strategy takes advantage of the benefits, while avoiding the (most important) obstacles</a:t>
            </a:r>
            <a:endParaRPr lang="nl-NL" smtClean="0"/>
          </a:p>
          <a:p>
            <a:pPr lvl="1"/>
            <a:r>
              <a:rPr lang="nl-NL" smtClean="0"/>
              <a:t>Look at obstacles: which are more cumbersome for international players than for domestic ones?</a:t>
            </a:r>
          </a:p>
          <a:p>
            <a:pPr lvl="2"/>
            <a:r>
              <a:rPr lang="nl-NL" smtClean="0"/>
              <a:t>Information costs</a:t>
            </a:r>
          </a:p>
          <a:p>
            <a:pPr lvl="2"/>
            <a:r>
              <a:rPr lang="en-US" smtClean="0"/>
              <a:t>Political risk</a:t>
            </a:r>
            <a:endParaRPr lang="nl-NL" smtClean="0"/>
          </a:p>
          <a:p>
            <a:r>
              <a:rPr lang="nl-NL" smtClean="0"/>
              <a:t>So how do you manage these issues?</a:t>
            </a:r>
            <a:endParaRPr lang="nl-NL" dirty="0" smtClean="0"/>
          </a:p>
        </p:txBody>
      </p:sp>
      <p:sp>
        <p:nvSpPr>
          <p:cNvPr id="5529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53</a:t>
            </a:fld>
            <a:endParaRPr lang="nl-NL"/>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56323" name="Rectangle 2"/>
          <p:cNvSpPr>
            <a:spLocks noGrp="1" noChangeArrowheads="1"/>
          </p:cNvSpPr>
          <p:nvPr>
            <p:ph type="title"/>
          </p:nvPr>
        </p:nvSpPr>
        <p:spPr/>
        <p:txBody>
          <a:bodyPr/>
          <a:lstStyle/>
          <a:p>
            <a:pPr eaLnBrk="1" hangingPunct="1"/>
            <a:r>
              <a:rPr lang="en-US" smtClean="0"/>
              <a:t>Implementation of an international RE strategy</a:t>
            </a:r>
            <a:endParaRPr lang="nl-NL" smtClean="0"/>
          </a:p>
        </p:txBody>
      </p:sp>
      <p:sp>
        <p:nvSpPr>
          <p:cNvPr id="56324" name="Rectangle 3"/>
          <p:cNvSpPr>
            <a:spLocks noGrp="1" noChangeArrowheads="1"/>
          </p:cNvSpPr>
          <p:nvPr>
            <p:ph type="body" idx="1"/>
          </p:nvPr>
        </p:nvSpPr>
        <p:spPr/>
        <p:txBody>
          <a:bodyPr/>
          <a:lstStyle/>
          <a:p>
            <a:pPr eaLnBrk="1" hangingPunct="1"/>
            <a:r>
              <a:rPr lang="en-US" dirty="0" smtClean="0"/>
              <a:t>Towards a global REIT </a:t>
            </a:r>
            <a:r>
              <a:rPr lang="en-US" dirty="0" smtClean="0"/>
              <a:t>market</a:t>
            </a:r>
            <a:endParaRPr lang="en-US" dirty="0" smtClean="0"/>
          </a:p>
          <a:p>
            <a:pPr eaLnBrk="1" hangingPunct="1"/>
            <a:r>
              <a:rPr lang="en-US" dirty="0" smtClean="0"/>
              <a:t>Determining country allocation</a:t>
            </a:r>
          </a:p>
          <a:p>
            <a:pPr eaLnBrk="1" hangingPunct="1"/>
            <a:r>
              <a:rPr lang="en-US" dirty="0" smtClean="0"/>
              <a:t>Peer group benchmarking: what have the top performers in international real estate investment done?</a:t>
            </a:r>
          </a:p>
          <a:p>
            <a:pPr eaLnBrk="1" hangingPunct="1"/>
            <a:r>
              <a:rPr lang="en-US" dirty="0" smtClean="0"/>
              <a:t>Currency hedging: do’s and </a:t>
            </a:r>
            <a:r>
              <a:rPr lang="en-US" dirty="0" smtClean="0"/>
              <a:t>don’ts</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54</a:t>
            </a:fld>
            <a:endParaRPr lang="nl-NL"/>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57347" name="Rectangle 2"/>
          <p:cNvSpPr>
            <a:spLocks noGrp="1" noChangeArrowheads="1"/>
          </p:cNvSpPr>
          <p:nvPr>
            <p:ph type="title"/>
          </p:nvPr>
        </p:nvSpPr>
        <p:spPr/>
        <p:txBody>
          <a:bodyPr/>
          <a:lstStyle/>
          <a:p>
            <a:pPr eaLnBrk="1" hangingPunct="1"/>
            <a:r>
              <a:rPr lang="en-US" dirty="0" smtClean="0"/>
              <a:t>Towards a global REIT market</a:t>
            </a:r>
            <a:endParaRPr lang="nl-NL" dirty="0" smtClean="0"/>
          </a:p>
        </p:txBody>
      </p:sp>
      <p:sp>
        <p:nvSpPr>
          <p:cNvPr id="57348" name="Rectangle 3"/>
          <p:cNvSpPr>
            <a:spLocks noGrp="1" noChangeArrowheads="1"/>
          </p:cNvSpPr>
          <p:nvPr>
            <p:ph type="body" idx="1"/>
          </p:nvPr>
        </p:nvSpPr>
        <p:spPr>
          <a:xfrm>
            <a:off x="469900" y="1612900"/>
            <a:ext cx="8229600" cy="4525963"/>
          </a:xfrm>
        </p:spPr>
        <p:txBody>
          <a:bodyPr>
            <a:normAutofit fontScale="92500"/>
          </a:bodyPr>
          <a:lstStyle/>
          <a:p>
            <a:pPr eaLnBrk="1" hangingPunct="1"/>
            <a:r>
              <a:rPr lang="en-US" dirty="0" smtClean="0"/>
              <a:t>Listed property companies enable uninformed investors to make well-informed foreign property bets</a:t>
            </a:r>
          </a:p>
          <a:p>
            <a:pPr lvl="1" eaLnBrk="1" hangingPunct="1"/>
            <a:r>
              <a:rPr lang="en-US" dirty="0" smtClean="0"/>
              <a:t>Public markets are more or less fairly priced, so buying listed property shares in Hong Kong, Australia, France or the United States can be done by uninformed investors</a:t>
            </a:r>
          </a:p>
          <a:p>
            <a:pPr eaLnBrk="1" hangingPunct="1"/>
            <a:r>
              <a:rPr lang="en-US" dirty="0" smtClean="0"/>
              <a:t>Tax-exempt structures are now getting commonplace across the world. Slightly more than half of the property company universe is tax-transparent – 2004 (Op ‘t </a:t>
            </a:r>
            <a:r>
              <a:rPr lang="en-US" dirty="0" err="1" smtClean="0"/>
              <a:t>Veld</a:t>
            </a:r>
            <a:r>
              <a:rPr lang="en-US" dirty="0" smtClean="0"/>
              <a:t> 2005)</a:t>
            </a:r>
          </a:p>
          <a:p>
            <a:pPr eaLnBrk="1" hangingPunct="1"/>
            <a:r>
              <a:rPr lang="en-US" dirty="0" smtClean="0"/>
              <a:t>Most of these companies (a steady 90%) only invest in their own country, so are more or less local </a:t>
            </a:r>
            <a:r>
              <a:rPr lang="en-US" dirty="0" smtClean="0"/>
              <a:t>specialists</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55</a:t>
            </a:fld>
            <a:endParaRPr lang="nl-NL"/>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58371" name="Rectangle 2"/>
          <p:cNvSpPr>
            <a:spLocks noGrp="1" noChangeArrowheads="1"/>
          </p:cNvSpPr>
          <p:nvPr>
            <p:ph type="title"/>
          </p:nvPr>
        </p:nvSpPr>
        <p:spPr/>
        <p:txBody>
          <a:bodyPr/>
          <a:lstStyle/>
          <a:p>
            <a:pPr eaLnBrk="1" hangingPunct="1"/>
            <a:r>
              <a:rPr lang="en-US" sz="2600" dirty="0" smtClean="0"/>
              <a:t>How can the global REIT market help the global property investor</a:t>
            </a:r>
            <a:r>
              <a:rPr lang="en-US" sz="2600" dirty="0" smtClean="0"/>
              <a:t>? A </a:t>
            </a:r>
            <a:r>
              <a:rPr lang="en-US" sz="2600" dirty="0" smtClean="0"/>
              <a:t>look at the obstacles to international RE investment</a:t>
            </a:r>
            <a:endParaRPr lang="nl-NL" sz="2600" dirty="0" smtClean="0"/>
          </a:p>
        </p:txBody>
      </p:sp>
      <p:sp>
        <p:nvSpPr>
          <p:cNvPr id="58372" name="Rectangle 3"/>
          <p:cNvSpPr>
            <a:spLocks noGrp="1" noChangeArrowheads="1"/>
          </p:cNvSpPr>
          <p:nvPr>
            <p:ph type="body" idx="1"/>
          </p:nvPr>
        </p:nvSpPr>
        <p:spPr>
          <a:xfrm>
            <a:off x="457200" y="1600200"/>
            <a:ext cx="8229600" cy="4857750"/>
          </a:xfrm>
        </p:spPr>
        <p:txBody>
          <a:bodyPr/>
          <a:lstStyle/>
          <a:p>
            <a:pPr eaLnBrk="1" hangingPunct="1">
              <a:lnSpc>
                <a:spcPct val="80000"/>
              </a:lnSpc>
            </a:pPr>
            <a:r>
              <a:rPr lang="en-US" sz="2000" b="1" dirty="0" smtClean="0"/>
              <a:t>Costs</a:t>
            </a:r>
            <a:r>
              <a:rPr lang="en-US" sz="2000" dirty="0" smtClean="0"/>
              <a:t> </a:t>
            </a:r>
          </a:p>
          <a:p>
            <a:pPr lvl="1" eaLnBrk="1" hangingPunct="1">
              <a:lnSpc>
                <a:spcPct val="80000"/>
              </a:lnSpc>
            </a:pPr>
            <a:r>
              <a:rPr lang="en-US" sz="1800" dirty="0" smtClean="0"/>
              <a:t>Transaction for property shares are low, and getting lower. </a:t>
            </a:r>
            <a:endParaRPr lang="en-US" sz="1800" dirty="0" smtClean="0">
              <a:solidFill>
                <a:srgbClr val="FF0000"/>
              </a:solidFill>
            </a:endParaRPr>
          </a:p>
          <a:p>
            <a:pPr lvl="1" eaLnBrk="1" hangingPunct="1">
              <a:lnSpc>
                <a:spcPct val="80000"/>
              </a:lnSpc>
            </a:pPr>
            <a:r>
              <a:rPr lang="en-US" sz="1800" dirty="0" smtClean="0"/>
              <a:t>Property share market is more or less </a:t>
            </a:r>
            <a:r>
              <a:rPr lang="en-US" sz="1800" dirty="0" err="1" smtClean="0"/>
              <a:t>informationally</a:t>
            </a:r>
            <a:r>
              <a:rPr lang="en-US" sz="1800" dirty="0" smtClean="0"/>
              <a:t> efficient, so information costs are low or non-existent </a:t>
            </a:r>
          </a:p>
          <a:p>
            <a:pPr lvl="1" eaLnBrk="1" hangingPunct="1">
              <a:lnSpc>
                <a:spcPct val="80000"/>
              </a:lnSpc>
            </a:pPr>
            <a:r>
              <a:rPr lang="en-US" sz="1800" dirty="0" smtClean="0"/>
              <a:t>Monitoring costs and impediments: monitoring a foreign property share portfolio is easy, and you can free-ride on the local co-shareholders</a:t>
            </a:r>
          </a:p>
          <a:p>
            <a:pPr eaLnBrk="1" hangingPunct="1">
              <a:lnSpc>
                <a:spcPct val="80000"/>
              </a:lnSpc>
            </a:pPr>
            <a:r>
              <a:rPr lang="en-US" sz="2000" b="1" dirty="0" smtClean="0"/>
              <a:t>Liquidity</a:t>
            </a:r>
          </a:p>
          <a:p>
            <a:pPr lvl="1" eaLnBrk="1" hangingPunct="1">
              <a:lnSpc>
                <a:spcPct val="80000"/>
              </a:lnSpc>
            </a:pPr>
            <a:r>
              <a:rPr lang="en-US" sz="1800" dirty="0" smtClean="0"/>
              <a:t>Is better than direct property holdings, comparable to comparable shares and generally going up.</a:t>
            </a:r>
          </a:p>
          <a:p>
            <a:pPr lvl="1" eaLnBrk="1" hangingPunct="1">
              <a:lnSpc>
                <a:spcPct val="80000"/>
              </a:lnSpc>
            </a:pPr>
            <a:r>
              <a:rPr lang="en-US" sz="1800" dirty="0" smtClean="0"/>
              <a:t>No discrimination going in or out</a:t>
            </a:r>
          </a:p>
          <a:p>
            <a:pPr eaLnBrk="1" hangingPunct="1">
              <a:lnSpc>
                <a:spcPct val="80000"/>
              </a:lnSpc>
            </a:pPr>
            <a:r>
              <a:rPr lang="en-US" sz="2000" b="1" dirty="0" smtClean="0"/>
              <a:t>Risks</a:t>
            </a:r>
          </a:p>
          <a:p>
            <a:pPr lvl="1" eaLnBrk="1" hangingPunct="1">
              <a:lnSpc>
                <a:spcPct val="80000"/>
              </a:lnSpc>
            </a:pPr>
            <a:r>
              <a:rPr lang="en-US" sz="1800" dirty="0" smtClean="0"/>
              <a:t>Currency risk</a:t>
            </a:r>
          </a:p>
          <a:p>
            <a:pPr lvl="1" eaLnBrk="1" hangingPunct="1">
              <a:lnSpc>
                <a:spcPct val="80000"/>
              </a:lnSpc>
            </a:pPr>
            <a:r>
              <a:rPr lang="en-US" sz="1800" dirty="0" smtClean="0"/>
              <a:t>Economic risk: as big as for direct investments, but more liquidity</a:t>
            </a:r>
          </a:p>
          <a:p>
            <a:pPr lvl="1" eaLnBrk="1" hangingPunct="1">
              <a:lnSpc>
                <a:spcPct val="80000"/>
              </a:lnSpc>
            </a:pPr>
            <a:r>
              <a:rPr lang="en-US" sz="1800" dirty="0" smtClean="0"/>
              <a:t>Political risk: as big as for direct investments, but more liquidity </a:t>
            </a:r>
            <a:endParaRPr lang="en-US" sz="1600" b="1" dirty="0" smtClean="0"/>
          </a:p>
          <a:p>
            <a:pPr eaLnBrk="1" hangingPunct="1">
              <a:lnSpc>
                <a:spcPct val="80000"/>
              </a:lnSpc>
            </a:pPr>
            <a:r>
              <a:rPr lang="en-US" sz="2000" b="1" dirty="0" smtClean="0"/>
              <a:t>Regulation</a:t>
            </a:r>
          </a:p>
          <a:p>
            <a:pPr lvl="1" eaLnBrk="1" hangingPunct="1">
              <a:lnSpc>
                <a:spcPct val="80000"/>
              </a:lnSpc>
            </a:pPr>
            <a:r>
              <a:rPr lang="en-US" sz="1800" dirty="0" smtClean="0"/>
              <a:t>Foreign ownership constraints usually smaller for stocks than for real estate</a:t>
            </a:r>
          </a:p>
          <a:p>
            <a:pPr lvl="1" eaLnBrk="1" hangingPunct="1">
              <a:lnSpc>
                <a:spcPct val="80000"/>
              </a:lnSpc>
            </a:pPr>
            <a:r>
              <a:rPr lang="en-US" sz="1800" dirty="0" smtClean="0"/>
              <a:t>Barriers to repatriation of foreign-earned returns usually small for stocks</a:t>
            </a:r>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56</a:t>
            </a:fld>
            <a:endParaRPr lang="nl-NL"/>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59395" name="Rectangle 2"/>
          <p:cNvSpPr>
            <a:spLocks noGrp="1" noChangeArrowheads="1"/>
          </p:cNvSpPr>
          <p:nvPr>
            <p:ph type="title"/>
          </p:nvPr>
        </p:nvSpPr>
        <p:spPr/>
        <p:txBody>
          <a:bodyPr/>
          <a:lstStyle/>
          <a:p>
            <a:pPr eaLnBrk="1" hangingPunct="1"/>
            <a:r>
              <a:rPr lang="en-US" smtClean="0"/>
              <a:t>Determining country allocation</a:t>
            </a:r>
            <a:endParaRPr lang="nl-NL" smtClean="0"/>
          </a:p>
        </p:txBody>
      </p:sp>
      <p:sp>
        <p:nvSpPr>
          <p:cNvPr id="59396" name="Rectangle 3"/>
          <p:cNvSpPr>
            <a:spLocks noGrp="1" noChangeArrowheads="1"/>
          </p:cNvSpPr>
          <p:nvPr>
            <p:ph type="body" idx="1"/>
          </p:nvPr>
        </p:nvSpPr>
        <p:spPr>
          <a:xfrm>
            <a:off x="444500" y="1600200"/>
            <a:ext cx="8229600" cy="4525963"/>
          </a:xfrm>
        </p:spPr>
        <p:txBody>
          <a:bodyPr/>
          <a:lstStyle/>
          <a:p>
            <a:pPr eaLnBrk="1" hangingPunct="1"/>
            <a:r>
              <a:rPr lang="en-US" smtClean="0"/>
              <a:t>Modern portfolio theory</a:t>
            </a:r>
          </a:p>
          <a:p>
            <a:pPr lvl="1" eaLnBrk="1" hangingPunct="1"/>
            <a:r>
              <a:rPr lang="en-US" smtClean="0"/>
              <a:t>Lots of practical problems, period-specific outcomes and corner solutions (put everything in market that happens to do well in sample period)</a:t>
            </a:r>
          </a:p>
          <a:p>
            <a:pPr eaLnBrk="1" hangingPunct="1"/>
            <a:r>
              <a:rPr lang="en-US" smtClean="0"/>
              <a:t>Using international index weights</a:t>
            </a:r>
          </a:p>
          <a:p>
            <a:pPr lvl="1" eaLnBrk="1" hangingPunct="1"/>
            <a:r>
              <a:rPr lang="en-US" smtClean="0"/>
              <a:t>Stable allocation, but liable to ‘information coincidence’: Australia happens to have highly securitized property market and is therefore over-weighted in global portfolio</a:t>
            </a:r>
          </a:p>
          <a:p>
            <a:pPr eaLnBrk="1" hangingPunct="1"/>
            <a:r>
              <a:rPr lang="en-US" smtClean="0"/>
              <a:t>Index weights with GDP adjustments</a:t>
            </a:r>
          </a:p>
          <a:p>
            <a:pPr lvl="1" eaLnBrk="1" hangingPunct="1"/>
            <a:r>
              <a:rPr lang="en-US" smtClean="0"/>
              <a:t>Stable allocation, closer to ‘true’ global property market weights</a:t>
            </a:r>
            <a:endParaRPr lang="nl-NL"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57</a:t>
            </a:fld>
            <a:endParaRPr lang="nl-NL"/>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60419" name="Rectangle 2"/>
          <p:cNvSpPr>
            <a:spLocks noGrp="1" noChangeArrowheads="1"/>
          </p:cNvSpPr>
          <p:nvPr>
            <p:ph type="title"/>
          </p:nvPr>
        </p:nvSpPr>
        <p:spPr/>
        <p:txBody>
          <a:bodyPr/>
          <a:lstStyle/>
          <a:p>
            <a:pPr eaLnBrk="1" hangingPunct="1"/>
            <a:r>
              <a:rPr lang="en-US" dirty="0" smtClean="0"/>
              <a:t>The </a:t>
            </a:r>
            <a:r>
              <a:rPr lang="en-US" dirty="0" smtClean="0"/>
              <a:t>“home market” </a:t>
            </a:r>
            <a:r>
              <a:rPr lang="en-US" dirty="0" smtClean="0"/>
              <a:t>concept</a:t>
            </a:r>
            <a:endParaRPr lang="nl-NL" dirty="0" smtClean="0"/>
          </a:p>
        </p:txBody>
      </p:sp>
      <p:sp>
        <p:nvSpPr>
          <p:cNvPr id="60420" name="Rectangle 3"/>
          <p:cNvSpPr>
            <a:spLocks noGrp="1" noChangeArrowheads="1"/>
          </p:cNvSpPr>
          <p:nvPr>
            <p:ph type="body" idx="1"/>
          </p:nvPr>
        </p:nvSpPr>
        <p:spPr/>
        <p:txBody>
          <a:bodyPr/>
          <a:lstStyle/>
          <a:p>
            <a:pPr eaLnBrk="1" hangingPunct="1"/>
            <a:r>
              <a:rPr lang="en-US" dirty="0" smtClean="0"/>
              <a:t>If direct property markets are inefficient, an investor should concentrate on market(s) in which he has an information advantage: the home market(s)</a:t>
            </a:r>
          </a:p>
          <a:p>
            <a:pPr lvl="1" eaLnBrk="1" hangingPunct="1"/>
            <a:r>
              <a:rPr lang="en-US" dirty="0" smtClean="0"/>
              <a:t>Can be defined regionally or in terms of property type</a:t>
            </a:r>
          </a:p>
          <a:p>
            <a:pPr lvl="2" eaLnBrk="1" hangingPunct="1"/>
            <a:r>
              <a:rPr lang="en-US" dirty="0" smtClean="0"/>
              <a:t>Industrial properties in Northern Europe</a:t>
            </a:r>
          </a:p>
          <a:p>
            <a:pPr lvl="2" eaLnBrk="1" hangingPunct="1"/>
            <a:r>
              <a:rPr lang="en-US" dirty="0" smtClean="0"/>
              <a:t>Regional malls in North America</a:t>
            </a:r>
          </a:p>
          <a:p>
            <a:pPr lvl="2" eaLnBrk="1" hangingPunct="1"/>
            <a:r>
              <a:rPr lang="en-US" dirty="0" smtClean="0"/>
              <a:t>Offices in East Asia</a:t>
            </a:r>
          </a:p>
          <a:p>
            <a:pPr eaLnBrk="1" hangingPunct="1"/>
            <a:r>
              <a:rPr lang="en-US" dirty="0" smtClean="0"/>
              <a:t>Yes, but how about diversification?</a:t>
            </a:r>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58</a:t>
            </a:fld>
            <a:endParaRPr lang="nl-NL"/>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61443" name="Rectangle 2"/>
          <p:cNvSpPr>
            <a:spLocks noGrp="1" noChangeArrowheads="1"/>
          </p:cNvSpPr>
          <p:nvPr>
            <p:ph type="title"/>
          </p:nvPr>
        </p:nvSpPr>
        <p:spPr/>
        <p:txBody>
          <a:bodyPr/>
          <a:lstStyle/>
          <a:p>
            <a:pPr eaLnBrk="1" hangingPunct="1"/>
            <a:r>
              <a:rPr lang="en-US" smtClean="0"/>
              <a:t>Intermediate investors and end investors</a:t>
            </a:r>
            <a:endParaRPr lang="nl-NL" smtClean="0"/>
          </a:p>
        </p:txBody>
      </p:sp>
      <p:sp>
        <p:nvSpPr>
          <p:cNvPr id="61444" name="Rectangle 3"/>
          <p:cNvSpPr>
            <a:spLocks noGrp="1" noChangeArrowheads="1"/>
          </p:cNvSpPr>
          <p:nvPr>
            <p:ph type="body" idx="1"/>
          </p:nvPr>
        </p:nvSpPr>
        <p:spPr>
          <a:xfrm>
            <a:off x="457200" y="1600200"/>
            <a:ext cx="8686800" cy="4525963"/>
          </a:xfrm>
        </p:spPr>
        <p:txBody>
          <a:bodyPr>
            <a:normAutofit fontScale="92500"/>
          </a:bodyPr>
          <a:lstStyle/>
          <a:p>
            <a:pPr eaLnBrk="1" hangingPunct="1"/>
            <a:r>
              <a:rPr lang="en-US" dirty="0" smtClean="0"/>
              <a:t>Intermediate investors (property companies)</a:t>
            </a:r>
          </a:p>
          <a:p>
            <a:pPr lvl="1" eaLnBrk="1" hangingPunct="1"/>
            <a:r>
              <a:rPr lang="en-US" dirty="0" smtClean="0"/>
              <a:t>Shareholders can diversify, so diversification does not add value</a:t>
            </a:r>
          </a:p>
          <a:p>
            <a:pPr lvl="1" eaLnBrk="1" hangingPunct="1"/>
            <a:r>
              <a:rPr lang="en-US" dirty="0" smtClean="0"/>
              <a:t>Go for outperformance</a:t>
            </a:r>
          </a:p>
          <a:p>
            <a:pPr lvl="1" eaLnBrk="1" hangingPunct="1"/>
            <a:r>
              <a:rPr lang="en-US" dirty="0" smtClean="0"/>
              <a:t>Focus on the home </a:t>
            </a:r>
            <a:r>
              <a:rPr lang="en-US" dirty="0" err="1" smtClean="0"/>
              <a:t>martket</a:t>
            </a:r>
            <a:endParaRPr lang="en-US" dirty="0" smtClean="0"/>
          </a:p>
          <a:p>
            <a:pPr eaLnBrk="1" hangingPunct="1"/>
            <a:r>
              <a:rPr lang="en-US" dirty="0" smtClean="0"/>
              <a:t>End investors (pension funds, family trusts, private persons)</a:t>
            </a:r>
          </a:p>
          <a:p>
            <a:pPr lvl="1" eaLnBrk="1" hangingPunct="1"/>
            <a:r>
              <a:rPr lang="en-US" dirty="0" smtClean="0"/>
              <a:t>Find optimum on trade-off between diversification and outperformance</a:t>
            </a:r>
          </a:p>
          <a:p>
            <a:pPr lvl="1" eaLnBrk="1" hangingPunct="1"/>
            <a:r>
              <a:rPr lang="en-US" dirty="0" smtClean="0"/>
              <a:t>Try to get critical mass in home markets, and use listed property shares in all other markets</a:t>
            </a:r>
          </a:p>
          <a:p>
            <a:pPr lvl="1" eaLnBrk="1" hangingPunct="1"/>
            <a:r>
              <a:rPr lang="en-US" dirty="0" smtClean="0"/>
              <a:t>Or concentrate property holdings only in home markets and invest in common stocks and bonds in all other </a:t>
            </a:r>
            <a:r>
              <a:rPr lang="en-US" dirty="0" smtClean="0"/>
              <a:t>markets</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59</a:t>
            </a:fld>
            <a:endParaRPr lang="nl-NL"/>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9"/>
          <p:cNvSpPr>
            <a:spLocks noGrp="1" noChangeArrowheads="1"/>
          </p:cNvSpPr>
          <p:nvPr>
            <p:ph type="title"/>
          </p:nvPr>
        </p:nvSpPr>
        <p:spPr/>
        <p:txBody>
          <a:bodyPr/>
          <a:lstStyle/>
          <a:p>
            <a:r>
              <a:rPr lang="en-US" smtClean="0"/>
              <a:t>Size and composition of the European real estate market</a:t>
            </a:r>
            <a:endParaRPr lang="nl-NL" smtClean="0"/>
          </a:p>
        </p:txBody>
      </p:sp>
      <p:sp>
        <p:nvSpPr>
          <p:cNvPr id="8" name="Content Placeholder 7"/>
          <p:cNvSpPr>
            <a:spLocks noGrp="1"/>
          </p:cNvSpPr>
          <p:nvPr>
            <p:ph sz="half" idx="1"/>
          </p:nvPr>
        </p:nvSpPr>
        <p:spPr/>
        <p:txBody>
          <a:bodyPr/>
          <a:lstStyle/>
          <a:p>
            <a:r>
              <a:rPr lang="en-US" dirty="0" smtClean="0"/>
              <a:t>The capital composition of Europe’s invested stock has been stable.</a:t>
            </a:r>
          </a:p>
          <a:p>
            <a:r>
              <a:rPr lang="en-US" dirty="0" smtClean="0"/>
              <a:t>Public capital sources are far less important than in U.S.</a:t>
            </a:r>
            <a:endParaRPr lang="en-US" dirty="0"/>
          </a:p>
        </p:txBody>
      </p:sp>
      <p:pic>
        <p:nvPicPr>
          <p:cNvPr id="16" name="Picture 1"/>
          <p:cNvPicPr>
            <a:picLocks noGrp="1" noChangeAspect="1" noChangeArrowheads="1"/>
          </p:cNvPicPr>
          <p:nvPr>
            <p:ph sz="half" idx="2"/>
          </p:nvPr>
        </p:nvPicPr>
        <p:blipFill>
          <a:blip r:embed="rId2" cstate="print"/>
          <a:srcRect/>
          <a:stretch>
            <a:fillRect/>
          </a:stretch>
        </p:blipFill>
        <p:spPr>
          <a:xfrm>
            <a:off x="4552951" y="1077165"/>
            <a:ext cx="3488436" cy="5083302"/>
          </a:xfrm>
          <a:ln>
            <a:solidFill>
              <a:srgbClr val="00B0F0"/>
            </a:solidFill>
          </a:ln>
        </p:spPr>
      </p:pic>
      <p:sp>
        <p:nvSpPr>
          <p:cNvPr id="7170" name="Footer Placeholder 4"/>
          <p:cNvSpPr>
            <a:spLocks noGrp="1"/>
          </p:cNvSpPr>
          <p:nvPr>
            <p:ph type="ftr" sz="quarter" idx="11"/>
          </p:nvPr>
        </p:nvSpPr>
        <p:spPr/>
        <p:txBody>
          <a:bodyPr/>
          <a:lstStyle/>
          <a:p>
            <a:r>
              <a:rPr lang="en-US" smtClean="0"/>
              <a:t>© 2014 OnCourse Learning. All Rights Reserved.</a:t>
            </a:r>
            <a:endParaRPr lang="nl-NL"/>
          </a:p>
        </p:txBody>
      </p:sp>
      <p:sp>
        <p:nvSpPr>
          <p:cNvPr id="7" name="Slide Number Placeholder 6"/>
          <p:cNvSpPr>
            <a:spLocks noGrp="1"/>
          </p:cNvSpPr>
          <p:nvPr>
            <p:ph type="sldNum" sz="quarter" idx="12"/>
          </p:nvPr>
        </p:nvSpPr>
        <p:spPr/>
        <p:txBody>
          <a:bodyPr/>
          <a:lstStyle/>
          <a:p>
            <a:fld id="{9D3C4630-DFBD-42ED-9901-E35A0D6992AD}" type="slidenum">
              <a:rPr lang="nl-NL" smtClean="0"/>
              <a:pPr/>
              <a:t>6</a:t>
            </a:fld>
            <a:endParaRPr lang="nl-NL"/>
          </a:p>
        </p:txBody>
      </p:sp>
      <p:sp>
        <p:nvSpPr>
          <p:cNvPr id="7174" name="TextBox 2"/>
          <p:cNvSpPr txBox="1">
            <a:spLocks noChangeArrowheads="1"/>
          </p:cNvSpPr>
          <p:nvPr/>
        </p:nvSpPr>
        <p:spPr bwMode="auto">
          <a:xfrm>
            <a:off x="4554538" y="6183313"/>
            <a:ext cx="2771775" cy="277812"/>
          </a:xfrm>
          <a:prstGeom prst="rect">
            <a:avLst/>
          </a:prstGeom>
          <a:noFill/>
          <a:ln w="9525">
            <a:noFill/>
            <a:miter lim="800000"/>
            <a:headEnd/>
            <a:tailEnd/>
          </a:ln>
        </p:spPr>
        <p:txBody>
          <a:bodyPr>
            <a:spAutoFit/>
          </a:bodyPr>
          <a:lstStyle/>
          <a:p>
            <a:r>
              <a:rPr lang="en-US" sz="1200" dirty="0">
                <a:latin typeface="Calibri" pitchFamily="34" charset="0"/>
              </a:rPr>
              <a:t>Source: </a:t>
            </a:r>
            <a:r>
              <a:rPr lang="en-US" sz="1200" dirty="0" err="1">
                <a:latin typeface="Calibri" pitchFamily="34" charset="0"/>
              </a:rPr>
              <a:t>DTZ</a:t>
            </a:r>
            <a:r>
              <a:rPr lang="en-US" sz="1200" dirty="0">
                <a:latin typeface="Calibri" pitchFamily="34" charset="0"/>
              </a:rPr>
              <a:t> Research</a:t>
            </a:r>
            <a:endParaRPr lang="nl-NL" sz="1200" dirty="0">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5"/>
          <p:cNvSpPr>
            <a:spLocks noChangeArrowheads="1"/>
          </p:cNvSpPr>
          <p:nvPr/>
        </p:nvSpPr>
        <p:spPr bwMode="auto">
          <a:xfrm>
            <a:off x="1" y="3571107"/>
            <a:ext cx="9144000" cy="503237"/>
          </a:xfrm>
          <a:prstGeom prst="rect">
            <a:avLst/>
          </a:prstGeom>
          <a:solidFill>
            <a:schemeClr val="accent1"/>
          </a:solidFill>
          <a:ln w="9525">
            <a:solidFill>
              <a:schemeClr val="accent1">
                <a:lumMod val="10000"/>
              </a:schemeClr>
            </a:solidFill>
            <a:miter lim="800000"/>
            <a:headEnd/>
            <a:tailEnd/>
          </a:ln>
          <a:effectLst/>
        </p:spPr>
        <p:txBody>
          <a:bodyPr wrap="none" anchor="ctr"/>
          <a:lstStyle/>
          <a:p>
            <a:pPr algn="ctr"/>
            <a:endParaRPr lang="en-US"/>
          </a:p>
        </p:txBody>
      </p:sp>
      <p:sp>
        <p:nvSpPr>
          <p:cNvPr id="3077" name="Rectangle 3"/>
          <p:cNvSpPr>
            <a:spLocks noGrp="1" noChangeArrowheads="1"/>
          </p:cNvSpPr>
          <p:nvPr>
            <p:ph type="body" idx="1"/>
          </p:nvPr>
        </p:nvSpPr>
        <p:spPr/>
        <p:txBody>
          <a:bodyPr/>
          <a:lstStyle/>
          <a:p>
            <a:pPr marL="803275" indent="-803275">
              <a:buNone/>
            </a:pPr>
            <a:r>
              <a:rPr lang="nl-NL" b="1" dirty="0" smtClean="0">
                <a:solidFill>
                  <a:schemeClr val="accent6"/>
                </a:solidFill>
                <a:effectLst>
                  <a:outerShdw blurRad="38100" dist="38100" dir="2700000" algn="tl">
                    <a:srgbClr val="000000">
                      <a:alpha val="43137"/>
                    </a:srgbClr>
                  </a:outerShdw>
                </a:effectLst>
              </a:rPr>
              <a:t>24.1 	</a:t>
            </a:r>
            <a:r>
              <a:rPr lang="nl-NL" dirty="0" smtClean="0"/>
              <a:t>There’s a Big World Out There</a:t>
            </a:r>
          </a:p>
          <a:p>
            <a:pPr marL="803275" indent="-803275">
              <a:buNone/>
            </a:pPr>
            <a:r>
              <a:rPr lang="nl-NL" b="1" dirty="0" smtClean="0">
                <a:solidFill>
                  <a:schemeClr val="accent6"/>
                </a:solidFill>
                <a:effectLst>
                  <a:outerShdw blurRad="38100" dist="38100" dir="2700000" algn="tl">
                    <a:srgbClr val="000000">
                      <a:alpha val="43137"/>
                    </a:srgbClr>
                  </a:outerShdw>
                </a:effectLst>
              </a:rPr>
              <a:t>24.2</a:t>
            </a:r>
            <a:r>
              <a:rPr lang="nl-NL" dirty="0" smtClean="0"/>
              <a:t> 	Going International: Rationales and Obstacles</a:t>
            </a:r>
          </a:p>
          <a:p>
            <a:pPr marL="803275" indent="-803275">
              <a:buNone/>
            </a:pPr>
            <a:r>
              <a:rPr lang="nl-NL" b="1" dirty="0" smtClean="0">
                <a:solidFill>
                  <a:schemeClr val="accent6"/>
                </a:solidFill>
                <a:effectLst>
                  <a:outerShdw blurRad="38100" dist="38100" dir="2700000" algn="tl">
                    <a:srgbClr val="000000">
                      <a:alpha val="43137"/>
                    </a:srgbClr>
                  </a:outerShdw>
                </a:effectLst>
              </a:rPr>
              <a:t>24.3</a:t>
            </a:r>
            <a:r>
              <a:rPr lang="nl-NL" dirty="0" smtClean="0"/>
              <a:t> 	Developing and </a:t>
            </a:r>
            <a:r>
              <a:rPr lang="en-US" dirty="0" smtClean="0"/>
              <a:t>Implementing International Real Estate Strategies</a:t>
            </a:r>
            <a:endParaRPr lang="nl-NL" dirty="0" smtClean="0"/>
          </a:p>
          <a:p>
            <a:pPr marL="803275" indent="-803275">
              <a:buNone/>
            </a:pPr>
            <a:r>
              <a:rPr lang="nl-NL" b="1" dirty="0" smtClean="0">
                <a:solidFill>
                  <a:schemeClr val="accent6"/>
                </a:solidFill>
                <a:effectLst>
                  <a:outerShdw blurRad="38100" dist="38100" dir="2700000" algn="tl">
                    <a:srgbClr val="000000">
                      <a:alpha val="43137"/>
                    </a:srgbClr>
                  </a:outerShdw>
                </a:effectLst>
              </a:rPr>
              <a:t>24.4</a:t>
            </a:r>
            <a:r>
              <a:rPr lang="nl-NL" dirty="0" smtClean="0"/>
              <a:t> 	Chapter Summary</a:t>
            </a:r>
            <a:endParaRPr lang="nl-NL" dirty="0" smtClean="0"/>
          </a:p>
        </p:txBody>
      </p:sp>
      <p:sp>
        <p:nvSpPr>
          <p:cNvPr id="3075" name="Rectangle 2"/>
          <p:cNvSpPr>
            <a:spLocks noGrp="1" noChangeArrowheads="1"/>
          </p:cNvSpPr>
          <p:nvPr>
            <p:ph type="title"/>
          </p:nvPr>
        </p:nvSpPr>
        <p:spPr/>
        <p:txBody>
          <a:bodyPr/>
          <a:lstStyle/>
          <a:p>
            <a:r>
              <a:rPr lang="nl-NL" smtClean="0"/>
              <a:t>Structure of Chapter 24</a:t>
            </a:r>
            <a:endParaRPr lang="nl-NL" smtClean="0"/>
          </a:p>
        </p:txBody>
      </p:sp>
      <p:sp>
        <p:nvSpPr>
          <p:cNvPr id="3074" name="Footer Placeholder 4"/>
          <p:cNvSpPr>
            <a:spLocks noGrp="1"/>
          </p:cNvSpPr>
          <p:nvPr>
            <p:ph type="ftr" sz="quarter" idx="11"/>
          </p:nvPr>
        </p:nvSpPr>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fld id="{9D3C4630-DFBD-42ED-9901-E35A0D6992AD}" type="slidenum">
              <a:rPr lang="nl-NL" smtClean="0"/>
              <a:pPr/>
              <a:t>60</a:t>
            </a:fld>
            <a:endParaRPr lang="nl-NL"/>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Footer Placeholder 4"/>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62467" name="Rectangle 2"/>
          <p:cNvSpPr>
            <a:spLocks noGrp="1" noChangeArrowheads="1"/>
          </p:cNvSpPr>
          <p:nvPr>
            <p:ph type="title"/>
          </p:nvPr>
        </p:nvSpPr>
        <p:spPr/>
        <p:txBody>
          <a:bodyPr/>
          <a:lstStyle/>
          <a:p>
            <a:pPr eaLnBrk="1" hangingPunct="1"/>
            <a:r>
              <a:rPr lang="en-US" smtClean="0"/>
              <a:t>24.4	Chapter Summary</a:t>
            </a:r>
            <a:endParaRPr lang="nl-NL" smtClean="0"/>
          </a:p>
        </p:txBody>
      </p:sp>
      <p:sp>
        <p:nvSpPr>
          <p:cNvPr id="62468" name="Rectangle 3"/>
          <p:cNvSpPr>
            <a:spLocks noGrp="1" noChangeArrowheads="1"/>
          </p:cNvSpPr>
          <p:nvPr>
            <p:ph type="body" idx="1"/>
          </p:nvPr>
        </p:nvSpPr>
        <p:spPr/>
        <p:txBody>
          <a:bodyPr/>
          <a:lstStyle/>
          <a:p>
            <a:pPr eaLnBrk="1" hangingPunct="1"/>
            <a:r>
              <a:rPr lang="en-US" dirty="0" smtClean="0"/>
              <a:t>Return opportunities, diversification and managerial considerations provide strong arguments to invest internationally in real estate</a:t>
            </a:r>
          </a:p>
          <a:p>
            <a:pPr eaLnBrk="1" hangingPunct="1"/>
            <a:r>
              <a:rPr lang="en-US" dirty="0" smtClean="0"/>
              <a:t>But look out for political risks, illiquidity and especially information costs</a:t>
            </a:r>
          </a:p>
          <a:p>
            <a:pPr eaLnBrk="1" hangingPunct="1"/>
            <a:r>
              <a:rPr lang="en-US" dirty="0" smtClean="0"/>
              <a:t>Avoid these obstacles by concentrating private real estate holdings on home markets, while using global (property) share market anywhere else</a:t>
            </a:r>
            <a:endParaRPr lang="nl-NL" dirty="0" smtClean="0"/>
          </a:p>
        </p:txBody>
      </p:sp>
      <p:sp>
        <p:nvSpPr>
          <p:cNvPr id="5" name="Slide Number Placeholder 4"/>
          <p:cNvSpPr>
            <a:spLocks noGrp="1"/>
          </p:cNvSpPr>
          <p:nvPr>
            <p:ph type="sldNum" sz="quarter" idx="12"/>
          </p:nvPr>
        </p:nvSpPr>
        <p:spPr/>
        <p:txBody>
          <a:bodyPr/>
          <a:lstStyle/>
          <a:p>
            <a:pPr>
              <a:defRPr/>
            </a:pPr>
            <a:fld id="{9D3C4630-DFBD-42ED-9901-E35A0D6992AD}" type="slidenum">
              <a:rPr lang="nl-NL" smtClean="0"/>
              <a:pPr>
                <a:defRPr/>
              </a:pPr>
              <a:t>61</a:t>
            </a:fld>
            <a:endParaRPr lang="nl-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6"/>
          <p:cNvSpPr>
            <a:spLocks noGrp="1" noChangeArrowheads="1"/>
          </p:cNvSpPr>
          <p:nvPr>
            <p:ph type="title"/>
          </p:nvPr>
        </p:nvSpPr>
        <p:spPr/>
        <p:txBody>
          <a:bodyPr/>
          <a:lstStyle/>
          <a:p>
            <a:r>
              <a:rPr lang="en-US" smtClean="0"/>
              <a:t>Size and composition of the Asia-Pacific real estate market</a:t>
            </a:r>
            <a:endParaRPr lang="nl-NL" smtClean="0"/>
          </a:p>
        </p:txBody>
      </p:sp>
      <p:sp>
        <p:nvSpPr>
          <p:cNvPr id="8" name="Content Placeholder 7"/>
          <p:cNvSpPr>
            <a:spLocks noGrp="1"/>
          </p:cNvSpPr>
          <p:nvPr>
            <p:ph sz="half" idx="1"/>
          </p:nvPr>
        </p:nvSpPr>
        <p:spPr/>
        <p:txBody>
          <a:bodyPr/>
          <a:lstStyle/>
          <a:p>
            <a:r>
              <a:rPr lang="en-US" dirty="0" smtClean="0"/>
              <a:t>Continuous growth in invested capital stock in real estate</a:t>
            </a:r>
          </a:p>
          <a:p>
            <a:r>
              <a:rPr lang="en-US" dirty="0" smtClean="0"/>
              <a:t>Public capital sources even less developed than in Europe</a:t>
            </a:r>
            <a:endParaRPr lang="en-US" dirty="0"/>
          </a:p>
        </p:txBody>
      </p:sp>
      <p:pic>
        <p:nvPicPr>
          <p:cNvPr id="12289" name="Picture 1"/>
          <p:cNvPicPr>
            <a:picLocks noGrp="1" noChangeAspect="1" noChangeArrowheads="1"/>
          </p:cNvPicPr>
          <p:nvPr>
            <p:ph sz="half" idx="2"/>
          </p:nvPr>
        </p:nvPicPr>
        <p:blipFill>
          <a:blip r:embed="rId2" cstate="print"/>
          <a:srcRect/>
          <a:stretch>
            <a:fillRect/>
          </a:stretch>
        </p:blipFill>
        <p:spPr>
          <a:xfrm>
            <a:off x="4566594" y="1026318"/>
            <a:ext cx="3328416" cy="5131308"/>
          </a:xfrm>
          <a:ln>
            <a:solidFill>
              <a:srgbClr val="00B0F0"/>
            </a:solidFill>
          </a:ln>
        </p:spPr>
      </p:pic>
      <p:sp>
        <p:nvSpPr>
          <p:cNvPr id="8194" name="Footer Placeholder 5"/>
          <p:cNvSpPr>
            <a:spLocks noGrp="1"/>
          </p:cNvSpPr>
          <p:nvPr>
            <p:ph type="ftr" sz="quarter" idx="11"/>
          </p:nvPr>
        </p:nvSpPr>
        <p:spPr/>
        <p:txBody>
          <a:bodyPr/>
          <a:lstStyle/>
          <a:p>
            <a:r>
              <a:rPr lang="en-US" smtClean="0"/>
              <a:t>© 2014 OnCourse Learning. All Rights Reserved.</a:t>
            </a:r>
            <a:endParaRPr lang="nl-NL"/>
          </a:p>
        </p:txBody>
      </p:sp>
      <p:sp>
        <p:nvSpPr>
          <p:cNvPr id="7" name="Slide Number Placeholder 6"/>
          <p:cNvSpPr>
            <a:spLocks noGrp="1"/>
          </p:cNvSpPr>
          <p:nvPr>
            <p:ph type="sldNum" sz="quarter" idx="12"/>
          </p:nvPr>
        </p:nvSpPr>
        <p:spPr/>
        <p:txBody>
          <a:bodyPr/>
          <a:lstStyle/>
          <a:p>
            <a:fld id="{E9F88971-384B-4DE8-94E9-3E44253DB111}" type="slidenum">
              <a:rPr lang="nl-NL" smtClean="0"/>
              <a:pPr/>
              <a:t>7</a:t>
            </a:fld>
            <a:endParaRPr lang="nl-NL"/>
          </a:p>
        </p:txBody>
      </p:sp>
      <p:sp>
        <p:nvSpPr>
          <p:cNvPr id="8198" name="TextBox 10"/>
          <p:cNvSpPr txBox="1">
            <a:spLocks noChangeArrowheads="1"/>
          </p:cNvSpPr>
          <p:nvPr/>
        </p:nvSpPr>
        <p:spPr bwMode="auto">
          <a:xfrm>
            <a:off x="4554538" y="6164263"/>
            <a:ext cx="2771775" cy="277812"/>
          </a:xfrm>
          <a:prstGeom prst="rect">
            <a:avLst/>
          </a:prstGeom>
          <a:noFill/>
          <a:ln w="9525">
            <a:noFill/>
            <a:miter lim="800000"/>
            <a:headEnd/>
            <a:tailEnd/>
          </a:ln>
        </p:spPr>
        <p:txBody>
          <a:bodyPr>
            <a:spAutoFit/>
          </a:bodyPr>
          <a:lstStyle/>
          <a:p>
            <a:r>
              <a:rPr lang="en-US" sz="1200" dirty="0">
                <a:latin typeface="Calibri" pitchFamily="34" charset="0"/>
              </a:rPr>
              <a:t>Source: </a:t>
            </a:r>
            <a:r>
              <a:rPr lang="en-US" sz="1200" dirty="0" err="1">
                <a:latin typeface="Calibri" pitchFamily="34" charset="0"/>
              </a:rPr>
              <a:t>DTZ</a:t>
            </a:r>
            <a:r>
              <a:rPr lang="en-US" sz="1200" dirty="0">
                <a:latin typeface="Calibri" pitchFamily="34" charset="0"/>
              </a:rPr>
              <a:t> Research</a:t>
            </a:r>
            <a:endParaRPr lang="nl-NL" sz="1200"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b="1" dirty="0" smtClean="0"/>
              <a:t>24.1.2 </a:t>
            </a:r>
            <a:r>
              <a:rPr lang="en-US" dirty="0" smtClean="0"/>
              <a:t>The institutions of globalization: the global market is increasingly transparent</a:t>
            </a:r>
            <a:endParaRPr lang="nl-NL" dirty="0" smtClean="0"/>
          </a:p>
        </p:txBody>
      </p:sp>
      <p:sp>
        <p:nvSpPr>
          <p:cNvPr id="9220" name="Rectangle 3"/>
          <p:cNvSpPr>
            <a:spLocks noGrp="1" noChangeArrowheads="1"/>
          </p:cNvSpPr>
          <p:nvPr>
            <p:ph type="body" idx="1"/>
          </p:nvPr>
        </p:nvSpPr>
        <p:spPr>
          <a:xfrm>
            <a:off x="457200" y="1600200"/>
            <a:ext cx="8229600" cy="4838700"/>
          </a:xfrm>
        </p:spPr>
        <p:txBody>
          <a:bodyPr>
            <a:normAutofit fontScale="92500" lnSpcReduction="10000"/>
          </a:bodyPr>
          <a:lstStyle/>
          <a:p>
            <a:r>
              <a:rPr lang="en-US" dirty="0" smtClean="0"/>
              <a:t>Relevant property market knowledge remains largely local in nature</a:t>
            </a:r>
          </a:p>
          <a:p>
            <a:r>
              <a:rPr lang="en-US" dirty="0" smtClean="0"/>
              <a:t>Industry associations and for-profit firms (research consultants, data providers, property brokers) increasingly supply local data, of ever-improving quality</a:t>
            </a:r>
          </a:p>
          <a:p>
            <a:r>
              <a:rPr lang="en-US" dirty="0" smtClean="0"/>
              <a:t>This development mainly holds for mature markets, with comparable returns</a:t>
            </a:r>
          </a:p>
          <a:p>
            <a:r>
              <a:rPr lang="en-US" dirty="0" smtClean="0"/>
              <a:t>For many interesting emerging markets, transparency remains a problem</a:t>
            </a:r>
          </a:p>
          <a:p>
            <a:r>
              <a:rPr lang="en-US" dirty="0" err="1" smtClean="0"/>
              <a:t>JLL</a:t>
            </a:r>
            <a:r>
              <a:rPr lang="en-US" dirty="0" smtClean="0"/>
              <a:t> transparency indicator reports generally increasing transparency, but the crisis has dented this upward trend. </a:t>
            </a:r>
            <a:endParaRPr lang="nl-NL" dirty="0" smtClean="0"/>
          </a:p>
        </p:txBody>
      </p:sp>
      <p:sp>
        <p:nvSpPr>
          <p:cNvPr id="9218" name="Footer Placeholder 4"/>
          <p:cNvSpPr>
            <a:spLocks noGrp="1"/>
          </p:cNvSpPr>
          <p:nvPr>
            <p:ph type="ftr" sz="quarter" idx="11"/>
          </p:nvPr>
        </p:nvSpPr>
        <p:spPr/>
        <p:txBody>
          <a:bodyPr/>
          <a:lstStyle/>
          <a:p>
            <a:r>
              <a:rPr lang="en-US" smtClean="0"/>
              <a:t>© 2014 OnCourse Learning. All Rights Reserved.</a:t>
            </a:r>
            <a:endParaRPr lang="nl-NL"/>
          </a:p>
        </p:txBody>
      </p:sp>
      <p:sp>
        <p:nvSpPr>
          <p:cNvPr id="5" name="Slide Number Placeholder 4"/>
          <p:cNvSpPr>
            <a:spLocks noGrp="1"/>
          </p:cNvSpPr>
          <p:nvPr>
            <p:ph type="sldNum" sz="quarter" idx="12"/>
          </p:nvPr>
        </p:nvSpPr>
        <p:spPr/>
        <p:txBody>
          <a:bodyPr/>
          <a:lstStyle/>
          <a:p>
            <a:fld id="{9D3C4630-DFBD-42ED-9901-E35A0D6992AD}" type="slidenum">
              <a:rPr lang="nl-NL" smtClean="0"/>
              <a:pPr/>
              <a:t>8</a:t>
            </a:fld>
            <a:endParaRPr lang="nl-NL"/>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pPr eaLnBrk="1" hangingPunct="1"/>
            <a:r>
              <a:rPr lang="en-US" sz="2600" smtClean="0"/>
              <a:t>International real estate system becomes more and more public: global property share market at pre-crisis level</a:t>
            </a:r>
            <a:endParaRPr lang="nl-NL" sz="2600" smtClean="0"/>
          </a:p>
        </p:txBody>
      </p:sp>
      <p:sp>
        <p:nvSpPr>
          <p:cNvPr id="10242" name="Footer Placeholder 5"/>
          <p:cNvSpPr>
            <a:spLocks noGrp="1"/>
          </p:cNvSpPr>
          <p:nvPr>
            <p:ph type="ftr" sz="quarter" idx="11"/>
          </p:nvPr>
        </p:nvSpPr>
        <p:spPr>
          <a:noFill/>
          <a:ln>
            <a:miter lim="800000"/>
            <a:headEnd/>
            <a:tailEnd/>
          </a:ln>
        </p:spPr>
        <p:txBody>
          <a:bodyPr/>
          <a:lstStyle/>
          <a:p>
            <a:r>
              <a:rPr lang="en-US" smtClean="0"/>
              <a:t>© 2014 OnCourse Learning. All Rights Reserved.</a:t>
            </a:r>
            <a:endParaRPr lang="nl-NL"/>
          </a:p>
        </p:txBody>
      </p:sp>
      <p:sp>
        <p:nvSpPr>
          <p:cNvPr id="6" name="Slide Number Placeholder 5"/>
          <p:cNvSpPr>
            <a:spLocks noGrp="1"/>
          </p:cNvSpPr>
          <p:nvPr>
            <p:ph type="sldNum" sz="quarter" idx="12"/>
          </p:nvPr>
        </p:nvSpPr>
        <p:spPr/>
        <p:txBody>
          <a:bodyPr/>
          <a:lstStyle/>
          <a:p>
            <a:pPr>
              <a:defRPr/>
            </a:pPr>
            <a:fld id="{E9F88971-384B-4DE8-94E9-3E44253DB111}" type="slidenum">
              <a:rPr lang="nl-NL" smtClean="0"/>
              <a:pPr>
                <a:defRPr/>
              </a:pPr>
              <a:t>9</a:t>
            </a:fld>
            <a:endParaRPr lang="nl-NL"/>
          </a:p>
        </p:txBody>
      </p:sp>
      <p:graphicFrame>
        <p:nvGraphicFramePr>
          <p:cNvPr id="10244" name="Grafiek 1"/>
          <p:cNvGraphicFramePr>
            <a:graphicFrameLocks noGrp="1"/>
          </p:cNvGraphicFramePr>
          <p:nvPr>
            <p:ph sz="half" idx="4294967295"/>
          </p:nvPr>
        </p:nvGraphicFramePr>
        <p:xfrm>
          <a:off x="1181100" y="1445026"/>
          <a:ext cx="6605588" cy="4854174"/>
        </p:xfrm>
        <a:graphic>
          <a:graphicData uri="http://schemas.openxmlformats.org/presentationml/2006/ole">
            <p:oleObj spid="_x0000_s10244" name="Worksheet" r:id="rId3" imgW="8770676" imgH="6385608" progId="Excel.Sheet.8">
              <p:embed/>
            </p:oleObj>
          </a:graphicData>
        </a:graphic>
      </p:graphicFrame>
      <p:sp>
        <p:nvSpPr>
          <p:cNvPr id="10245" name="TextBox 2"/>
          <p:cNvSpPr txBox="1">
            <a:spLocks noChangeArrowheads="1"/>
          </p:cNvSpPr>
          <p:nvPr/>
        </p:nvSpPr>
        <p:spPr bwMode="auto">
          <a:xfrm>
            <a:off x="1171575" y="6296025"/>
            <a:ext cx="1435100" cy="276225"/>
          </a:xfrm>
          <a:prstGeom prst="rect">
            <a:avLst/>
          </a:prstGeom>
          <a:noFill/>
          <a:ln w="9525">
            <a:noFill/>
            <a:miter lim="800000"/>
            <a:headEnd/>
            <a:tailEnd/>
          </a:ln>
        </p:spPr>
        <p:txBody>
          <a:bodyPr>
            <a:spAutoFit/>
          </a:bodyPr>
          <a:lstStyle/>
          <a:p>
            <a:r>
              <a:rPr lang="en-US" sz="1200" dirty="0">
                <a:latin typeface="Calibri" pitchFamily="34" charset="0"/>
              </a:rPr>
              <a:t>Source: </a:t>
            </a:r>
            <a:r>
              <a:rPr lang="en-US" sz="1200" dirty="0" err="1">
                <a:latin typeface="Calibri" pitchFamily="34" charset="0"/>
              </a:rPr>
              <a:t>GPR</a:t>
            </a:r>
            <a:endParaRPr lang="nl-NL" sz="1200" dirty="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4389</Words>
  <Application>Microsoft Office PowerPoint</Application>
  <PresentationFormat>On-screen Show (4:3)</PresentationFormat>
  <Paragraphs>631</Paragraphs>
  <Slides>61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Standaardontwerp</vt:lpstr>
      <vt:lpstr>Microsoft Office Excel 97-2003 Worksheet</vt:lpstr>
      <vt:lpstr>Chapter 24</vt:lpstr>
      <vt:lpstr>Structure of Chapter 24</vt:lpstr>
      <vt:lpstr>Learning Objectives</vt:lpstr>
      <vt:lpstr>24.1 There’s a big world out there</vt:lpstr>
      <vt:lpstr>24.1.1 The global real estate capital market: size and flows</vt:lpstr>
      <vt:lpstr>Size and composition of the European real estate market</vt:lpstr>
      <vt:lpstr>Size and composition of the Asia-Pacific real estate market</vt:lpstr>
      <vt:lpstr>24.1.2 The institutions of globalization: the global market is increasingly transparent</vt:lpstr>
      <vt:lpstr>International real estate system becomes more and more public: global property share market at pre-crisis level</vt:lpstr>
      <vt:lpstr>Structure of Chapter 24</vt:lpstr>
      <vt:lpstr>24.2 Section introduction: Is international property investment a good idea?</vt:lpstr>
      <vt:lpstr>24.2.1 A first rationale for going international: return opportunities</vt:lpstr>
      <vt:lpstr>Structural return opportunities abroad: economic development</vt:lpstr>
      <vt:lpstr>Economic growth goes hand in hand with a growing need for property</vt:lpstr>
      <vt:lpstr>These property needs translate into large structural capital needs</vt:lpstr>
      <vt:lpstr>Structural return opportunities abroad: demographics</vt:lpstr>
      <vt:lpstr>Demographic changes and the office property markets</vt:lpstr>
      <vt:lpstr>Take a look at the literature regarding demographic effects on the property markets</vt:lpstr>
      <vt:lpstr>Population aged 18-65, 1960-2060 No more growth in Europe, but America and Far East zoom on</vt:lpstr>
      <vt:lpstr>Population aged 18-65, 1960-2060  Is shrinking in some countries and grows less in others</vt:lpstr>
      <vt:lpstr>Population aged 18-65, 1960-2060  Emerging countries also show mixed demographic picture</vt:lpstr>
      <vt:lpstr>Female economic participation level is near limit in mature economies and shows harmonization at 45%-46%</vt:lpstr>
      <vt:lpstr>So will a gloomy future for the (European) office markets be inevitable?</vt:lpstr>
      <vt:lpstr>Demographic changes and the retail property market</vt:lpstr>
      <vt:lpstr>European population, 1950-2050 Population is already shrinking</vt:lpstr>
      <vt:lpstr>Expected growth in wealth and population maintain attractiveness of retail in next decade How certain are these developments?</vt:lpstr>
      <vt:lpstr>Demographic changes and the housing markets</vt:lpstr>
      <vt:lpstr>Number of households in Europe, 1950-2050 Falling from 2015 onwards; less than 10 mln to go before that</vt:lpstr>
      <vt:lpstr>European housing demand will grow for another decade, but regional differences are large Are these development inevitable?</vt:lpstr>
      <vt:lpstr>Summing up the demographic developments</vt:lpstr>
      <vt:lpstr>Consequences for international property investment</vt:lpstr>
      <vt:lpstr>Cyclical return opportunities abroad</vt:lpstr>
      <vt:lpstr>Cyclical return opportunities abroad: yes, but</vt:lpstr>
      <vt:lpstr>24.2.2 A second rationale for going International: diversification</vt:lpstr>
      <vt:lpstr>Is international diversification a good idea for property investors?</vt:lpstr>
      <vt:lpstr>Big international differences in rental contracts provide diversification benefits through different cash flow streams and risk exposures </vt:lpstr>
      <vt:lpstr>Business cycles are non-synchronous</vt:lpstr>
      <vt:lpstr>Theoretical underpinning: Global efficient frontier dominates national frontier through greater investment universe</vt:lpstr>
      <vt:lpstr>Theoretical underpinning: Downward shift of market risk through increased universe of assets</vt:lpstr>
      <vt:lpstr>Theoretical underpinning: The International Asset Pricing Model (IAPM)</vt:lpstr>
      <vt:lpstr>The evidence regarding international diversification:  Mostly supportive</vt:lpstr>
      <vt:lpstr>The case for international diversification reconsidered</vt:lpstr>
      <vt:lpstr>24.2.3 A third rationale for going international: managerial considerations</vt:lpstr>
      <vt:lpstr>Other managerial considerations: servicing international clients</vt:lpstr>
      <vt:lpstr>24.2.4 Obstacles to international property investment</vt:lpstr>
      <vt:lpstr>Costs: Transaction costs vary strongly across countries, and are usually higher than in the United States, especially the property transfer tax</vt:lpstr>
      <vt:lpstr>Costs:  Information costs are important in private markets</vt:lpstr>
      <vt:lpstr>Measuring pure information costs: Split allocation effect from information effect</vt:lpstr>
      <vt:lpstr>Information costs are important … </vt:lpstr>
      <vt:lpstr>Political Risks</vt:lpstr>
      <vt:lpstr>Regulation</vt:lpstr>
      <vt:lpstr>Structure of Chapter 24</vt:lpstr>
      <vt:lpstr>How to do it?</vt:lpstr>
      <vt:lpstr>Implementation of an international RE strategy</vt:lpstr>
      <vt:lpstr>Towards a global REIT market</vt:lpstr>
      <vt:lpstr>How can the global REIT market help the global property investor? A look at the obstacles to international RE investment</vt:lpstr>
      <vt:lpstr>Determining country allocation</vt:lpstr>
      <vt:lpstr>The “home market” concept</vt:lpstr>
      <vt:lpstr>Intermediate investors and end investors</vt:lpstr>
      <vt:lpstr>Structure of Chapter 24</vt:lpstr>
      <vt:lpstr>24.4 Chapter 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Real Estate Investment</dc:title>
  <dc:creator>Piet Eichholtz</dc:creator>
  <cp:lastModifiedBy>McLaughlin</cp:lastModifiedBy>
  <cp:revision>121</cp:revision>
  <dcterms:created xsi:type="dcterms:W3CDTF">2005-06-27T07:54:40Z</dcterms:created>
  <dcterms:modified xsi:type="dcterms:W3CDTF">2013-02-25T00:37:13Z</dcterms:modified>
</cp:coreProperties>
</file>